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8"/>
  </p:notesMasterIdLst>
  <p:sldIdLst>
    <p:sldId id="256" r:id="rId2"/>
    <p:sldId id="293" r:id="rId3"/>
    <p:sldId id="294" r:id="rId4"/>
    <p:sldId id="307" r:id="rId5"/>
    <p:sldId id="308" r:id="rId6"/>
    <p:sldId id="309" r:id="rId7"/>
    <p:sldId id="310" r:id="rId8"/>
    <p:sldId id="257" r:id="rId9"/>
    <p:sldId id="258" r:id="rId10"/>
    <p:sldId id="259" r:id="rId11"/>
    <p:sldId id="311" r:id="rId12"/>
    <p:sldId id="260" r:id="rId13"/>
    <p:sldId id="261" r:id="rId14"/>
    <p:sldId id="262" r:id="rId15"/>
    <p:sldId id="264" r:id="rId16"/>
    <p:sldId id="265" r:id="rId17"/>
    <p:sldId id="266" r:id="rId18"/>
    <p:sldId id="267" r:id="rId19"/>
    <p:sldId id="263" r:id="rId20"/>
    <p:sldId id="268" r:id="rId21"/>
    <p:sldId id="274" r:id="rId22"/>
    <p:sldId id="275" r:id="rId23"/>
    <p:sldId id="276" r:id="rId24"/>
    <p:sldId id="277" r:id="rId25"/>
    <p:sldId id="278" r:id="rId26"/>
    <p:sldId id="279" r:id="rId27"/>
    <p:sldId id="280" r:id="rId28"/>
    <p:sldId id="281" r:id="rId29"/>
    <p:sldId id="302" r:id="rId30"/>
    <p:sldId id="269" r:id="rId31"/>
    <p:sldId id="270" r:id="rId32"/>
    <p:sldId id="271" r:id="rId33"/>
    <p:sldId id="272" r:id="rId34"/>
    <p:sldId id="300" r:id="rId35"/>
    <p:sldId id="282" r:id="rId36"/>
    <p:sldId id="273" r:id="rId37"/>
    <p:sldId id="283" r:id="rId38"/>
    <p:sldId id="284" r:id="rId39"/>
    <p:sldId id="285" r:id="rId40"/>
    <p:sldId id="295" r:id="rId41"/>
    <p:sldId id="296" r:id="rId42"/>
    <p:sldId id="297" r:id="rId43"/>
    <p:sldId id="298" r:id="rId44"/>
    <p:sldId id="299" r:id="rId45"/>
    <p:sldId id="286" r:id="rId46"/>
    <p:sldId id="303" r:id="rId47"/>
    <p:sldId id="304" r:id="rId48"/>
    <p:sldId id="305" r:id="rId49"/>
    <p:sldId id="306" r:id="rId50"/>
    <p:sldId id="288" r:id="rId51"/>
    <p:sldId id="289" r:id="rId52"/>
    <p:sldId id="290" r:id="rId53"/>
    <p:sldId id="291" r:id="rId54"/>
    <p:sldId id="292" r:id="rId55"/>
    <p:sldId id="287" r:id="rId56"/>
    <p:sldId id="301"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0" autoAdjust="0"/>
    <p:restoredTop sz="94660"/>
  </p:normalViewPr>
  <p:slideViewPr>
    <p:cSldViewPr snapToGrid="0">
      <p:cViewPr varScale="1">
        <p:scale>
          <a:sx n="67" d="100"/>
          <a:sy n="67" d="100"/>
        </p:scale>
        <p:origin x="6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A3DDCE-88F1-4139-9F90-B6C1FD171BBC}" type="datetimeFigureOut">
              <a:rPr lang="zh-CN" altLang="en-US" smtClean="0"/>
              <a:t>2020/8/3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F3F14-B4C7-45E3-B1D6-FEE0169A02F6}" type="slidenum">
              <a:rPr lang="zh-CN" altLang="en-US" smtClean="0"/>
              <a:t>‹#›</a:t>
            </a:fld>
            <a:endParaRPr lang="zh-CN" altLang="en-US"/>
          </a:p>
        </p:txBody>
      </p:sp>
    </p:spTree>
    <p:extLst>
      <p:ext uri="{BB962C8B-B14F-4D97-AF65-F5344CB8AC3E}">
        <p14:creationId xmlns:p14="http://schemas.microsoft.com/office/powerpoint/2010/main" val="105071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F3F14-B4C7-45E3-B1D6-FEE0169A02F6}" type="slidenum">
              <a:rPr lang="zh-CN" altLang="en-US" smtClean="0"/>
              <a:t>1</a:t>
            </a:fld>
            <a:endParaRPr lang="zh-CN" altLang="en-US"/>
          </a:p>
        </p:txBody>
      </p:sp>
    </p:spTree>
    <p:extLst>
      <p:ext uri="{BB962C8B-B14F-4D97-AF65-F5344CB8AC3E}">
        <p14:creationId xmlns:p14="http://schemas.microsoft.com/office/powerpoint/2010/main" val="17806944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F5663F8-D014-4258-9E97-86E6BF94ABEA}" type="datetime1">
              <a:rPr lang="en-US" altLang="zh-CN" smtClean="0"/>
              <a:t>8/3/2020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zh-CN" altLang="en-US" smtClean="0"/>
              <a:t>赵维加    </a:t>
            </a:r>
            <a:r>
              <a:rPr lang="en-US" altLang="zh-CN" smtClean="0"/>
              <a:t>2018</a:t>
            </a:r>
            <a:r>
              <a:rPr lang="zh-CN" altLang="en-US" smtClean="0"/>
              <a:t>喀什</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5F7E91-E420-47C9-9103-695A2C7DA915}" type="datetime1">
              <a:rPr lang="en-US" altLang="zh-CN" smtClean="0"/>
              <a:t>8/3/2020</a:t>
            </a:fld>
            <a:endParaRPr lang="en-US" dirty="0"/>
          </a:p>
        </p:txBody>
      </p:sp>
      <p:sp>
        <p:nvSpPr>
          <p:cNvPr id="6" name="Footer Placeholder 5"/>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A34DB5A-92E8-4268-9ABE-15C9AA240DFC}" type="datetime1">
              <a:rPr lang="en-US" altLang="zh-CN" smtClean="0"/>
              <a:t>8/3/2020</a:t>
            </a:fld>
            <a:endParaRPr lang="en-US" dirty="0"/>
          </a:p>
        </p:txBody>
      </p:sp>
      <p:sp>
        <p:nvSpPr>
          <p:cNvPr id="5" name="Footer Placeholder 4"/>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66037F8-516C-4309-889E-DF388BAB2337}" type="datetime1">
              <a:rPr lang="en-US" altLang="zh-CN" smtClean="0"/>
              <a:t>8/3/2020</a:t>
            </a:fld>
            <a:endParaRPr lang="en-US" dirty="0"/>
          </a:p>
        </p:txBody>
      </p:sp>
      <p:sp>
        <p:nvSpPr>
          <p:cNvPr id="5" name="Footer Placeholder 4"/>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C44D74A-4F3B-44BD-96D2-BAF6A68E5ADF}" type="datetime1">
              <a:rPr lang="en-US" altLang="zh-CN" smtClean="0"/>
              <a:t>8/3/2020</a:t>
            </a:fld>
            <a:endParaRPr lang="en-US" dirty="0"/>
          </a:p>
        </p:txBody>
      </p:sp>
      <p:sp>
        <p:nvSpPr>
          <p:cNvPr id="5" name="Footer Placeholder 4"/>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E09D031-3672-4C1F-9C16-17AC5BFAA15A}" type="datetime1">
              <a:rPr lang="en-US" altLang="zh-CN" smtClean="0"/>
              <a:t>8/3/2020</a:t>
            </a:fld>
            <a:endParaRPr lang="en-US" dirty="0"/>
          </a:p>
        </p:txBody>
      </p:sp>
      <p:sp>
        <p:nvSpPr>
          <p:cNvPr id="5" name="Footer Placeholder 4"/>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D9127B-A788-48BA-B199-50189CA9A646}" type="datetime1">
              <a:rPr lang="en-US" altLang="zh-CN" smtClean="0"/>
              <a:t>8/3/2020</a:t>
            </a:fld>
            <a:endParaRPr lang="en-US" dirty="0"/>
          </a:p>
        </p:txBody>
      </p:sp>
      <p:sp>
        <p:nvSpPr>
          <p:cNvPr id="5" name="Footer Placeholder 4"/>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4DE110F-365A-4C95-8614-B9F65AA3C5B5}" type="datetime1">
              <a:rPr lang="en-US" altLang="zh-CN" smtClean="0"/>
              <a:t>8/3/2020</a:t>
            </a:fld>
            <a:endParaRPr lang="en-US" dirty="0"/>
          </a:p>
        </p:txBody>
      </p:sp>
      <p:sp>
        <p:nvSpPr>
          <p:cNvPr id="5" name="Footer Placeholder 4"/>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17D7E1-B751-49DB-8814-5126065D39A0}" type="datetime1">
              <a:rPr lang="en-US" altLang="zh-CN" smtClean="0"/>
              <a:t>8/3/2020</a:t>
            </a:fld>
            <a:endParaRPr lang="en-US" dirty="0"/>
          </a:p>
        </p:txBody>
      </p:sp>
      <p:sp>
        <p:nvSpPr>
          <p:cNvPr id="5" name="Footer Placeholder 4"/>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5A8E7F7-0086-4A7A-8A23-32F165347875}" type="datetime1">
              <a:rPr lang="en-US" altLang="zh-CN" smtClean="0"/>
              <a:t>8/3/2020</a:t>
            </a:fld>
            <a:endParaRPr lang="en-US" dirty="0"/>
          </a:p>
        </p:txBody>
      </p:sp>
      <p:sp>
        <p:nvSpPr>
          <p:cNvPr id="5" name="Footer Placeholder 4"/>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390C256-46CB-4F0A-A83F-E0602AFBEC28}" type="datetime1">
              <a:rPr lang="en-US" altLang="zh-CN" smtClean="0"/>
              <a:t>8/3/2020</a:t>
            </a:fld>
            <a:endParaRPr lang="en-US" dirty="0"/>
          </a:p>
        </p:txBody>
      </p:sp>
      <p:sp>
        <p:nvSpPr>
          <p:cNvPr id="5" name="Footer Placeholder 4"/>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23B8097-E290-42CD-A32B-D8895FD5E5EE}" type="datetime1">
              <a:rPr lang="en-US" altLang="zh-CN" smtClean="0"/>
              <a:t>8/3/2020</a:t>
            </a:fld>
            <a:endParaRPr lang="en-US" dirty="0"/>
          </a:p>
        </p:txBody>
      </p:sp>
      <p:sp>
        <p:nvSpPr>
          <p:cNvPr id="6" name="Footer Placeholder 5"/>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525CA55-0E6D-488B-8AC4-0F1658E7DFE4}" type="datetime1">
              <a:rPr lang="en-US" altLang="zh-CN" smtClean="0"/>
              <a:t>8/3/2020</a:t>
            </a:fld>
            <a:endParaRPr lang="en-US" dirty="0"/>
          </a:p>
        </p:txBody>
      </p:sp>
      <p:sp>
        <p:nvSpPr>
          <p:cNvPr id="8" name="Footer Placeholder 7"/>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EB07B7F-0F14-4578-8DED-14C6C42B294C}" type="datetime1">
              <a:rPr lang="en-US" altLang="zh-CN" smtClean="0"/>
              <a:t>8/3/2020</a:t>
            </a:fld>
            <a:endParaRPr lang="en-US" dirty="0"/>
          </a:p>
        </p:txBody>
      </p:sp>
      <p:sp>
        <p:nvSpPr>
          <p:cNvPr id="4" name="Footer Placeholder 3"/>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9176E5-F56E-4FF3-A24B-5452A3E8D87D}" type="datetime1">
              <a:rPr lang="en-US" altLang="zh-CN" smtClean="0"/>
              <a:t>8/3/2020</a:t>
            </a:fld>
            <a:endParaRPr lang="en-US" dirty="0"/>
          </a:p>
        </p:txBody>
      </p:sp>
      <p:sp>
        <p:nvSpPr>
          <p:cNvPr id="3" name="Footer Placeholder 2"/>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A7EC33-C90A-4881-A7C0-95C19745448D}" type="datetime1">
              <a:rPr lang="en-US" altLang="zh-CN" smtClean="0"/>
              <a:t>8/3/2020</a:t>
            </a:fld>
            <a:endParaRPr lang="en-US" dirty="0"/>
          </a:p>
        </p:txBody>
      </p:sp>
      <p:sp>
        <p:nvSpPr>
          <p:cNvPr id="6" name="Footer Placeholder 5"/>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55B4F03-FEA5-4FFF-87F7-83D38BBE4CC7}" type="datetime1">
              <a:rPr lang="en-US" altLang="zh-CN" smtClean="0"/>
              <a:t>8/3/2020</a:t>
            </a:fld>
            <a:endParaRPr lang="en-US" dirty="0"/>
          </a:p>
        </p:txBody>
      </p:sp>
      <p:sp>
        <p:nvSpPr>
          <p:cNvPr id="6" name="Footer Placeholder 5"/>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3D8B64-A89D-499B-85A8-3CA07E06B33B}" type="datetime1">
              <a:rPr lang="en-US" altLang="zh-CN" smtClean="0"/>
              <a:t>8/3/2020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zh-CN" altLang="en-US" smtClean="0"/>
              <a:t>赵维加    </a:t>
            </a:r>
            <a:r>
              <a:rPr lang="en-US" altLang="zh-CN" smtClean="0"/>
              <a:t>2018</a:t>
            </a:r>
            <a:r>
              <a:rPr lang="zh-CN" altLang="en-US" smtClean="0"/>
              <a:t>喀什</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9.bin"/><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1.bin"/><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0.wmf"/><Relationship Id="rId5" Type="http://schemas.openxmlformats.org/officeDocument/2006/relationships/oleObject" Target="../embeddings/oleObject14.bin"/><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17.bin"/><Relationship Id="rId4" Type="http://schemas.openxmlformats.org/officeDocument/2006/relationships/image" Target="../media/image2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7.wmf"/></Relationships>
</file>

<file path=ppt/slides/_rels/slide33.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20.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2.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32.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33.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4.wmf"/><Relationship Id="rId5" Type="http://schemas.openxmlformats.org/officeDocument/2006/relationships/oleObject" Target="../embeddings/oleObject26.bin"/><Relationship Id="rId4" Type="http://schemas.openxmlformats.org/officeDocument/2006/relationships/image" Target="../media/image33.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35.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38.wmf"/><Relationship Id="rId5" Type="http://schemas.openxmlformats.org/officeDocument/2006/relationships/oleObject" Target="../embeddings/oleObject29.bin"/><Relationship Id="rId4" Type="http://schemas.openxmlformats.org/officeDocument/2006/relationships/image" Target="../media/image37.wmf"/></Relationships>
</file>

<file path=ppt/slides/_rels/slide48.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41.wmf"/><Relationship Id="rId5" Type="http://schemas.openxmlformats.org/officeDocument/2006/relationships/oleObject" Target="../embeddings/oleObject32.bin"/><Relationship Id="rId4" Type="http://schemas.openxmlformats.org/officeDocument/2006/relationships/image" Target="../media/image40.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4.wmf"/><Relationship Id="rId5" Type="http://schemas.openxmlformats.org/officeDocument/2006/relationships/oleObject" Target="../embeddings/oleObject35.bin"/><Relationship Id="rId4" Type="http://schemas.openxmlformats.org/officeDocument/2006/relationships/image" Target="../media/image4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多元分析</a:t>
            </a:r>
            <a:endParaRPr lang="zh-CN" altLang="en-US"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副标题 2"/>
          <p:cNvSpPr>
            <a:spLocks noGrp="1"/>
          </p:cNvSpPr>
          <p:nvPr>
            <p:ph type="subTitle" idx="1"/>
          </p:nvPr>
        </p:nvSpPr>
        <p:spPr/>
        <p:txBody>
          <a:bodyPr/>
          <a:lstStyle/>
          <a:p>
            <a:endParaRPr lang="zh-CN" altLang="en-US" dirty="0"/>
          </a:p>
        </p:txBody>
      </p:sp>
      <p:sp>
        <p:nvSpPr>
          <p:cNvPr id="4" name="页脚占位符 3"/>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5" name="日期占位符 4"/>
          <p:cNvSpPr>
            <a:spLocks noGrp="1"/>
          </p:cNvSpPr>
          <p:nvPr>
            <p:ph type="dt" sz="half" idx="10"/>
          </p:nvPr>
        </p:nvSpPr>
        <p:spPr/>
        <p:txBody>
          <a:bodyPr/>
          <a:lstStyle/>
          <a:p>
            <a:fld id="{43C88999-7FF2-4949-B042-BE18934287E0}" type="datetime1">
              <a:rPr lang="en-US" altLang="zh-CN" smtClean="0"/>
              <a:t>8/3/2020</a:t>
            </a:fld>
            <a:endParaRPr lang="en-US" dirty="0"/>
          </a:p>
        </p:txBody>
      </p:sp>
    </p:spTree>
    <p:extLst>
      <p:ext uri="{BB962C8B-B14F-4D97-AF65-F5344CB8AC3E}">
        <p14:creationId xmlns:p14="http://schemas.microsoft.com/office/powerpoint/2010/main" val="2594395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586613715"/>
              </p:ext>
            </p:extLst>
          </p:nvPr>
        </p:nvGraphicFramePr>
        <p:xfrm>
          <a:off x="8115175" y="876802"/>
          <a:ext cx="3248842" cy="1938825"/>
        </p:xfrm>
        <a:graphic>
          <a:graphicData uri="http://schemas.openxmlformats.org/presentationml/2006/ole">
            <mc:AlternateContent xmlns:mc="http://schemas.openxmlformats.org/markup-compatibility/2006">
              <mc:Choice xmlns:v="urn:schemas-microsoft-com:vml" Requires="v">
                <p:oleObj spid="_x0000_s2254" name="Equation" r:id="rId3" imgW="1574640" imgH="939600" progId="Equation.DSMT4">
                  <p:embed/>
                </p:oleObj>
              </mc:Choice>
              <mc:Fallback>
                <p:oleObj name="Equation" r:id="rId3" imgW="1574640" imgH="939600" progId="Equation.DSMT4">
                  <p:embed/>
                  <p:pic>
                    <p:nvPicPr>
                      <p:cNvPr id="0" name=""/>
                      <p:cNvPicPr/>
                      <p:nvPr/>
                    </p:nvPicPr>
                    <p:blipFill>
                      <a:blip r:embed="rId4"/>
                      <a:stretch>
                        <a:fillRect/>
                      </a:stretch>
                    </p:blipFill>
                    <p:spPr>
                      <a:xfrm>
                        <a:off x="8115175" y="876802"/>
                        <a:ext cx="3248842" cy="1938825"/>
                      </a:xfrm>
                      <a:prstGeom prst="rect">
                        <a:avLst/>
                      </a:prstGeom>
                    </p:spPr>
                  </p:pic>
                </p:oleObj>
              </mc:Fallback>
            </mc:AlternateContent>
          </a:graphicData>
        </a:graphic>
      </p:graphicFrame>
      <p:sp>
        <p:nvSpPr>
          <p:cNvPr id="3" name="文本框 2"/>
          <p:cNvSpPr txBox="1"/>
          <p:nvPr/>
        </p:nvSpPr>
        <p:spPr>
          <a:xfrm>
            <a:off x="1050202" y="876802"/>
            <a:ext cx="6274051"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的每一行对应一个样本点，每一列对应一个指标</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050202" y="1955549"/>
            <a:ext cx="6274051"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所谓聚类，就是在一个集合中，把相近的点并为一类。</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050201" y="3005750"/>
            <a:ext cx="8229601"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Q</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型聚类，即对样本聚类，也就是把</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的行按相似程度分组</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050201" y="3686619"/>
            <a:ext cx="8229601"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R</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型聚类，即对</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指标</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聚类，也就是把</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的列按相似程度分组</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文本框 6"/>
          <p:cNvSpPr txBox="1"/>
          <p:nvPr/>
        </p:nvSpPr>
        <p:spPr>
          <a:xfrm>
            <a:off x="1050201" y="4399984"/>
            <a:ext cx="8229601"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由于是对向量按接近程度分组，因此需要定义接近的指标，即距离。</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8" name="日期占位符 7"/>
          <p:cNvSpPr>
            <a:spLocks noGrp="1"/>
          </p:cNvSpPr>
          <p:nvPr>
            <p:ph type="dt" sz="half" idx="10"/>
          </p:nvPr>
        </p:nvSpPr>
        <p:spPr/>
        <p:txBody>
          <a:bodyPr/>
          <a:lstStyle/>
          <a:p>
            <a:fld id="{FCA90B3A-6681-439A-A09F-46A7BDE614A2}" type="datetime1">
              <a:rPr lang="en-US" altLang="zh-CN" smtClean="0"/>
              <a:t>8/3/2020</a:t>
            </a:fld>
            <a:endParaRPr lang="en-US" dirty="0"/>
          </a:p>
        </p:txBody>
      </p:sp>
      <p:sp>
        <p:nvSpPr>
          <p:cNvPr id="9" name="页脚占位符 8"/>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389551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176E5-F56E-4FF3-A24B-5452A3E8D87D}" type="datetime1">
              <a:rPr lang="en-US" altLang="zh-CN" smtClean="0"/>
              <a:t>8/3/2020</a:t>
            </a:fld>
            <a:endParaRPr lang="en-US" dirty="0"/>
          </a:p>
        </p:txBody>
      </p:sp>
      <p:sp>
        <p:nvSpPr>
          <p:cNvPr id="3" name="页脚占位符 2"/>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4" name="文本框 3"/>
          <p:cNvSpPr txBox="1"/>
          <p:nvPr/>
        </p:nvSpPr>
        <p:spPr>
          <a:xfrm>
            <a:off x="1390650" y="857250"/>
            <a:ext cx="2085975"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华文新魏" panose="02010800040101010101" pitchFamily="2" charset="-122"/>
                <a:ea typeface="华文新魏" panose="02010800040101010101" pitchFamily="2" charset="-122"/>
              </a:rPr>
              <a:t>距离的概念</a:t>
            </a:r>
            <a:endParaRPr lang="zh-CN" altLang="en-US" sz="2800" dirty="0">
              <a:latin typeface="华文新魏" panose="02010800040101010101" pitchFamily="2" charset="-122"/>
              <a:ea typeface="华文新魏" panose="02010800040101010101" pitchFamily="2" charset="-122"/>
            </a:endParaRPr>
          </a:p>
        </p:txBody>
      </p:sp>
      <p:sp>
        <p:nvSpPr>
          <p:cNvPr id="5" name="文本框 4"/>
          <p:cNvSpPr txBox="1"/>
          <p:nvPr/>
        </p:nvSpPr>
        <p:spPr>
          <a:xfrm>
            <a:off x="1390650" y="1581150"/>
            <a:ext cx="9915525"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在日常的度量中，我们采用的是直线距离，也称为欧几里得距离。两个向量的欧几里得距离为</a:t>
            </a:r>
            <a:endParaRPr lang="en-US" altLang="zh-CN" sz="2400" dirty="0" smtClean="0">
              <a:latin typeface="华文新魏" panose="02010800040101010101" pitchFamily="2" charset="-122"/>
              <a:ea typeface="华文新魏" panose="02010800040101010101" pitchFamily="2" charset="-122"/>
            </a:endParaRPr>
          </a:p>
          <a:p>
            <a:r>
              <a:rPr lang="en-US" altLang="zh-CN" sz="2400" dirty="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             </a:t>
            </a:r>
          </a:p>
          <a:p>
            <a:r>
              <a:rPr lang="en-US" altLang="zh-CN" sz="2400" dirty="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                </a:t>
            </a:r>
            <a:endParaRPr lang="zh-CN" altLang="en-US" sz="2400" dirty="0">
              <a:latin typeface="华文新魏" panose="02010800040101010101" pitchFamily="2" charset="-122"/>
              <a:ea typeface="华文新魏" panose="02010800040101010101"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198078809"/>
              </p:ext>
            </p:extLst>
          </p:nvPr>
        </p:nvGraphicFramePr>
        <p:xfrm>
          <a:off x="3143249" y="2442179"/>
          <a:ext cx="4514099" cy="558195"/>
        </p:xfrm>
        <a:graphic>
          <a:graphicData uri="http://schemas.openxmlformats.org/presentationml/2006/ole">
            <mc:AlternateContent xmlns:mc="http://schemas.openxmlformats.org/markup-compatibility/2006">
              <mc:Choice xmlns:v="urn:schemas-microsoft-com:vml" Requires="v">
                <p:oleObj spid="_x0000_s23558" name="Equation" r:id="rId3" imgW="2361960" imgH="291960" progId="Equation.DSMT4">
                  <p:embed/>
                </p:oleObj>
              </mc:Choice>
              <mc:Fallback>
                <p:oleObj name="Equation" r:id="rId3" imgW="2361960" imgH="291960" progId="Equation.DSMT4">
                  <p:embed/>
                  <p:pic>
                    <p:nvPicPr>
                      <p:cNvPr id="0" name=""/>
                      <p:cNvPicPr/>
                      <p:nvPr/>
                    </p:nvPicPr>
                    <p:blipFill>
                      <a:blip r:embed="rId4"/>
                      <a:stretch>
                        <a:fillRect/>
                      </a:stretch>
                    </p:blipFill>
                    <p:spPr>
                      <a:xfrm>
                        <a:off x="3143249" y="2442179"/>
                        <a:ext cx="4514099" cy="558195"/>
                      </a:xfrm>
                      <a:prstGeom prst="rect">
                        <a:avLst/>
                      </a:prstGeom>
                    </p:spPr>
                  </p:pic>
                </p:oleObj>
              </mc:Fallback>
            </mc:AlternateContent>
          </a:graphicData>
        </a:graphic>
      </p:graphicFrame>
      <p:sp>
        <p:nvSpPr>
          <p:cNvPr id="7" name="文本框 6"/>
          <p:cNvSpPr txBox="1"/>
          <p:nvPr/>
        </p:nvSpPr>
        <p:spPr>
          <a:xfrm>
            <a:off x="1390650" y="3390900"/>
            <a:ext cx="9915525"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但是在非几何问题中，距离实际上反映两者的差异，由于我们对差异的评价方法不同，引入的距离也不同，比如，如果引入下面的距离</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则反映出我们对任何因素差异过大的一票否决心态。</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82489307"/>
              </p:ext>
            </p:extLst>
          </p:nvPr>
        </p:nvGraphicFramePr>
        <p:xfrm>
          <a:off x="3273424" y="4299129"/>
          <a:ext cx="3235227" cy="625296"/>
        </p:xfrm>
        <a:graphic>
          <a:graphicData uri="http://schemas.openxmlformats.org/presentationml/2006/ole">
            <mc:AlternateContent xmlns:mc="http://schemas.openxmlformats.org/markup-compatibility/2006">
              <mc:Choice xmlns:v="urn:schemas-microsoft-com:vml" Requires="v">
                <p:oleObj spid="_x0000_s23559" name="Equation" r:id="rId5" imgW="1511280" imgH="291960" progId="Equation.DSMT4">
                  <p:embed/>
                </p:oleObj>
              </mc:Choice>
              <mc:Fallback>
                <p:oleObj name="Equation" r:id="rId5" imgW="1511280" imgH="291960" progId="Equation.DSMT4">
                  <p:embed/>
                  <p:pic>
                    <p:nvPicPr>
                      <p:cNvPr id="0" name=""/>
                      <p:cNvPicPr/>
                      <p:nvPr/>
                    </p:nvPicPr>
                    <p:blipFill>
                      <a:blip r:embed="rId6"/>
                      <a:stretch>
                        <a:fillRect/>
                      </a:stretch>
                    </p:blipFill>
                    <p:spPr>
                      <a:xfrm>
                        <a:off x="3273424" y="4299129"/>
                        <a:ext cx="3235227" cy="625296"/>
                      </a:xfrm>
                      <a:prstGeom prst="rect">
                        <a:avLst/>
                      </a:prstGeom>
                    </p:spPr>
                  </p:pic>
                </p:oleObj>
              </mc:Fallback>
            </mc:AlternateContent>
          </a:graphicData>
        </a:graphic>
      </p:graphicFrame>
    </p:spTree>
    <p:extLst>
      <p:ext uri="{BB962C8B-B14F-4D97-AF65-F5344CB8AC3E}">
        <p14:creationId xmlns:p14="http://schemas.microsoft.com/office/powerpoint/2010/main" val="336357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4689" y="641318"/>
            <a:ext cx="2453489"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常用的几种距离</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530034" y="1149344"/>
            <a:ext cx="211851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、欧氏距离：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590276265"/>
              </p:ext>
            </p:extLst>
          </p:nvPr>
        </p:nvGraphicFramePr>
        <p:xfrm>
          <a:off x="4005967" y="924750"/>
          <a:ext cx="2942753" cy="910852"/>
        </p:xfrm>
        <a:graphic>
          <a:graphicData uri="http://schemas.openxmlformats.org/presentationml/2006/ole">
            <mc:AlternateContent xmlns:mc="http://schemas.openxmlformats.org/markup-compatibility/2006">
              <mc:Choice xmlns:v="urn:schemas-microsoft-com:vml" Requires="v">
                <p:oleObj spid="_x0000_s3674" name="Equation" r:id="rId3" imgW="1600200" imgH="495000" progId="Equation.DSMT4">
                  <p:embed/>
                </p:oleObj>
              </mc:Choice>
              <mc:Fallback>
                <p:oleObj name="Equation" r:id="rId3" imgW="1600200" imgH="495000" progId="Equation.DSMT4">
                  <p:embed/>
                  <p:pic>
                    <p:nvPicPr>
                      <p:cNvPr id="0" name=""/>
                      <p:cNvPicPr/>
                      <p:nvPr/>
                    </p:nvPicPr>
                    <p:blipFill>
                      <a:blip r:embed="rId4"/>
                      <a:stretch>
                        <a:fillRect/>
                      </a:stretch>
                    </p:blipFill>
                    <p:spPr>
                      <a:xfrm>
                        <a:off x="4005967" y="924750"/>
                        <a:ext cx="2942753" cy="910852"/>
                      </a:xfrm>
                      <a:prstGeom prst="rect">
                        <a:avLst/>
                      </a:prstGeom>
                    </p:spPr>
                  </p:pic>
                </p:oleObj>
              </mc:Fallback>
            </mc:AlternateContent>
          </a:graphicData>
        </a:graphic>
      </p:graphicFrame>
      <p:sp>
        <p:nvSpPr>
          <p:cNvPr id="5" name="文本框 4"/>
          <p:cNvSpPr txBox="1"/>
          <p:nvPr/>
        </p:nvSpPr>
        <p:spPr>
          <a:xfrm>
            <a:off x="1530034" y="1942246"/>
            <a:ext cx="227091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、绝对值距离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522646" y="2810392"/>
            <a:ext cx="2607399"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、切比雪夫距离</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163261918"/>
              </p:ext>
            </p:extLst>
          </p:nvPr>
        </p:nvGraphicFramePr>
        <p:xfrm>
          <a:off x="4158367" y="1836677"/>
          <a:ext cx="2336800" cy="793750"/>
        </p:xfrm>
        <a:graphic>
          <a:graphicData uri="http://schemas.openxmlformats.org/presentationml/2006/ole">
            <mc:AlternateContent xmlns:mc="http://schemas.openxmlformats.org/markup-compatibility/2006">
              <mc:Choice xmlns:v="urn:schemas-microsoft-com:vml" Requires="v">
                <p:oleObj spid="_x0000_s3675" name="Equation" r:id="rId5" imgW="1269720" imgH="431640" progId="Equation.DSMT4">
                  <p:embed/>
                </p:oleObj>
              </mc:Choice>
              <mc:Fallback>
                <p:oleObj name="Equation" r:id="rId5" imgW="1269720" imgH="431640" progId="Equation.DSMT4">
                  <p:embed/>
                  <p:pic>
                    <p:nvPicPr>
                      <p:cNvPr id="0" name=""/>
                      <p:cNvPicPr/>
                      <p:nvPr/>
                    </p:nvPicPr>
                    <p:blipFill>
                      <a:blip r:embed="rId6"/>
                      <a:stretch>
                        <a:fillRect/>
                      </a:stretch>
                    </p:blipFill>
                    <p:spPr>
                      <a:xfrm>
                        <a:off x="4158367" y="1836677"/>
                        <a:ext cx="2336800" cy="79375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972609321"/>
              </p:ext>
            </p:extLst>
          </p:nvPr>
        </p:nvGraphicFramePr>
        <p:xfrm>
          <a:off x="4215280" y="2810392"/>
          <a:ext cx="2524125" cy="560387"/>
        </p:xfrm>
        <a:graphic>
          <a:graphicData uri="http://schemas.openxmlformats.org/presentationml/2006/ole">
            <mc:AlternateContent xmlns:mc="http://schemas.openxmlformats.org/markup-compatibility/2006">
              <mc:Choice xmlns:v="urn:schemas-microsoft-com:vml" Requires="v">
                <p:oleObj spid="_x0000_s3676" name="Equation" r:id="rId7" imgW="1371600" imgH="304560" progId="Equation.DSMT4">
                  <p:embed/>
                </p:oleObj>
              </mc:Choice>
              <mc:Fallback>
                <p:oleObj name="Equation" r:id="rId7" imgW="1371600" imgH="304560" progId="Equation.DSMT4">
                  <p:embed/>
                  <p:pic>
                    <p:nvPicPr>
                      <p:cNvPr id="0" name=""/>
                      <p:cNvPicPr/>
                      <p:nvPr/>
                    </p:nvPicPr>
                    <p:blipFill>
                      <a:blip r:embed="rId8"/>
                      <a:stretch>
                        <a:fillRect/>
                      </a:stretch>
                    </p:blipFill>
                    <p:spPr>
                      <a:xfrm>
                        <a:off x="4215280" y="2810392"/>
                        <a:ext cx="2524125" cy="560387"/>
                      </a:xfrm>
                      <a:prstGeom prst="rect">
                        <a:avLst/>
                      </a:prstGeom>
                    </p:spPr>
                  </p:pic>
                </p:oleObj>
              </mc:Fallback>
            </mc:AlternateContent>
          </a:graphicData>
        </a:graphic>
      </p:graphicFrame>
      <p:sp>
        <p:nvSpPr>
          <p:cNvPr id="11" name="文本框 10"/>
          <p:cNvSpPr txBox="1"/>
          <p:nvPr/>
        </p:nvSpPr>
        <p:spPr>
          <a:xfrm>
            <a:off x="1113576" y="3543011"/>
            <a:ext cx="9868278"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上述几种距离都是有量纲的，不同属性的量纲不同会影响到判断的准确性，因此</a:t>
            </a:r>
            <a:r>
              <a:rPr lang="zh-CN" altLang="en-US" sz="2400" u="sng" dirty="0" smtClean="0">
                <a:latin typeface="Times New Roman" panose="02020603050405020304" pitchFamily="18" charset="0"/>
                <a:ea typeface="华文新魏" panose="02010800040101010101" pitchFamily="2" charset="-122"/>
                <a:cs typeface="Times New Roman" panose="02020603050405020304" pitchFamily="18" charset="0"/>
              </a:rPr>
              <a:t>一般要先做数据的标准化处理</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2" name="文本框 11"/>
          <p:cNvSpPr txBox="1"/>
          <p:nvPr/>
        </p:nvSpPr>
        <p:spPr>
          <a:xfrm>
            <a:off x="1113576" y="4517801"/>
            <a:ext cx="9868278"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利用上述距离还会受到变量</a:t>
            </a:r>
            <a:r>
              <a:rPr lang="zh-CN" altLang="en-US" sz="2400" u="sng" dirty="0" smtClean="0">
                <a:latin typeface="Times New Roman" panose="02020603050405020304" pitchFamily="18" charset="0"/>
                <a:ea typeface="华文新魏" panose="02010800040101010101" pitchFamily="2" charset="-122"/>
                <a:cs typeface="Times New Roman" panose="02020603050405020304" pitchFamily="18" charset="0"/>
              </a:rPr>
              <a:t>多重相关性</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的影响</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。因此，上述距离主要应用到各属性独立的情况</a:t>
            </a: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日期占位符 6"/>
          <p:cNvSpPr>
            <a:spLocks noGrp="1"/>
          </p:cNvSpPr>
          <p:nvPr>
            <p:ph type="dt" sz="half" idx="10"/>
          </p:nvPr>
        </p:nvSpPr>
        <p:spPr/>
        <p:txBody>
          <a:bodyPr/>
          <a:lstStyle/>
          <a:p>
            <a:fld id="{05BCD784-2F82-4067-9104-1B4E59B2428C}" type="datetime1">
              <a:rPr lang="en-US" altLang="zh-CN" smtClean="0"/>
              <a:t>8/3/2020</a:t>
            </a:fld>
            <a:endParaRPr lang="en-US" dirty="0"/>
          </a:p>
        </p:txBody>
      </p:sp>
      <p:sp>
        <p:nvSpPr>
          <p:cNvPr id="9" name="页脚占位符 8"/>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213907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04523" y="823865"/>
            <a:ext cx="2046083"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、马氏距离</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181888075"/>
              </p:ext>
            </p:extLst>
          </p:nvPr>
        </p:nvGraphicFramePr>
        <p:xfrm>
          <a:off x="3818172" y="706107"/>
          <a:ext cx="3739912" cy="579423"/>
        </p:xfrm>
        <a:graphic>
          <a:graphicData uri="http://schemas.openxmlformats.org/presentationml/2006/ole">
            <mc:AlternateContent xmlns:mc="http://schemas.openxmlformats.org/markup-compatibility/2006">
              <mc:Choice xmlns:v="urn:schemas-microsoft-com:vml" Requires="v">
                <p:oleObj spid="_x0000_s4485" name="Equation" r:id="rId3" imgW="1803240" imgH="279360" progId="Equation.DSMT4">
                  <p:embed/>
                </p:oleObj>
              </mc:Choice>
              <mc:Fallback>
                <p:oleObj name="Equation" r:id="rId3" imgW="1803240" imgH="279360" progId="Equation.DSMT4">
                  <p:embed/>
                  <p:pic>
                    <p:nvPicPr>
                      <p:cNvPr id="0" name=""/>
                      <p:cNvPicPr/>
                      <p:nvPr/>
                    </p:nvPicPr>
                    <p:blipFill>
                      <a:blip r:embed="rId4"/>
                      <a:stretch>
                        <a:fillRect/>
                      </a:stretch>
                    </p:blipFill>
                    <p:spPr>
                      <a:xfrm>
                        <a:off x="3818172" y="706107"/>
                        <a:ext cx="3739912" cy="579423"/>
                      </a:xfrm>
                      <a:prstGeom prst="rect">
                        <a:avLst/>
                      </a:prstGeom>
                    </p:spPr>
                  </p:pic>
                </p:oleObj>
              </mc:Fallback>
            </mc:AlternateContent>
          </a:graphicData>
        </a:graphic>
      </p:graphicFrame>
      <p:sp>
        <p:nvSpPr>
          <p:cNvPr id="6" name="文本框 5"/>
          <p:cNvSpPr txBox="1"/>
          <p:nvPr/>
        </p:nvSpPr>
        <p:spPr>
          <a:xfrm>
            <a:off x="1104523" y="1457608"/>
            <a:ext cx="9343176"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马氏距离消除了相关性的干扰，而且与量纲无关。但协方差矩阵</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往往是未知的，需要用样本估计。</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文本框 6"/>
          <p:cNvSpPr txBox="1"/>
          <p:nvPr/>
        </p:nvSpPr>
        <p:spPr>
          <a:xfrm>
            <a:off x="1104523" y="2460683"/>
            <a:ext cx="2046083"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、相关系数</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8" name="文本框 7"/>
          <p:cNvSpPr txBox="1"/>
          <p:nvPr/>
        </p:nvSpPr>
        <p:spPr>
          <a:xfrm>
            <a:off x="3657600" y="2460683"/>
            <a:ext cx="5178582"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向量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xi</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xj</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的相关系数为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298165656"/>
              </p:ext>
            </p:extLst>
          </p:nvPr>
        </p:nvGraphicFramePr>
        <p:xfrm>
          <a:off x="4292823" y="2922348"/>
          <a:ext cx="4371343" cy="1768751"/>
        </p:xfrm>
        <a:graphic>
          <a:graphicData uri="http://schemas.openxmlformats.org/presentationml/2006/ole">
            <mc:AlternateContent xmlns:mc="http://schemas.openxmlformats.org/markup-compatibility/2006">
              <mc:Choice xmlns:v="urn:schemas-microsoft-com:vml" Requires="v">
                <p:oleObj spid="_x0000_s4486" name="Equation" r:id="rId5" imgW="2197080" imgH="888840" progId="Equation.DSMT4">
                  <p:embed/>
                </p:oleObj>
              </mc:Choice>
              <mc:Fallback>
                <p:oleObj name="Equation" r:id="rId5" imgW="2197080" imgH="888840" progId="Equation.DSMT4">
                  <p:embed/>
                  <p:pic>
                    <p:nvPicPr>
                      <p:cNvPr id="0" name=""/>
                      <p:cNvPicPr/>
                      <p:nvPr/>
                    </p:nvPicPr>
                    <p:blipFill>
                      <a:blip r:embed="rId6"/>
                      <a:stretch>
                        <a:fillRect/>
                      </a:stretch>
                    </p:blipFill>
                    <p:spPr>
                      <a:xfrm>
                        <a:off x="4292823" y="2922348"/>
                        <a:ext cx="4371343" cy="1768751"/>
                      </a:xfrm>
                      <a:prstGeom prst="rect">
                        <a:avLst/>
                      </a:prstGeom>
                    </p:spPr>
                  </p:pic>
                </p:oleObj>
              </mc:Fallback>
            </mc:AlternateContent>
          </a:graphicData>
        </a:graphic>
      </p:graphicFrame>
      <p:sp>
        <p:nvSpPr>
          <p:cNvPr id="10" name="文本框 9"/>
          <p:cNvSpPr txBox="1"/>
          <p:nvPr/>
        </p:nvSpPr>
        <p:spPr>
          <a:xfrm>
            <a:off x="1104523" y="4952246"/>
            <a:ext cx="9343176"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由于</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rij</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且</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rij</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绝对值</a:t>
            </a:r>
            <a:r>
              <a:rPr lang="zh-CN" altLang="en-US" sz="2400" u="sng" dirty="0" smtClean="0">
                <a:latin typeface="Times New Roman" panose="02020603050405020304" pitchFamily="18" charset="0"/>
                <a:ea typeface="华文新魏" panose="02010800040101010101" pitchFamily="2" charset="-122"/>
                <a:cs typeface="Times New Roman" panose="02020603050405020304" pitchFamily="18" charset="0"/>
              </a:rPr>
              <a:t>越大相关性</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越好。为了用最短距离法度量，可以取距离为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rij</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2" name="日期占位符 1"/>
          <p:cNvSpPr>
            <a:spLocks noGrp="1"/>
          </p:cNvSpPr>
          <p:nvPr>
            <p:ph type="dt" sz="half" idx="10"/>
          </p:nvPr>
        </p:nvSpPr>
        <p:spPr/>
        <p:txBody>
          <a:bodyPr/>
          <a:lstStyle/>
          <a:p>
            <a:fld id="{6DCAF4C5-0D2D-4DAD-8A51-55538BA163F9}" type="datetime1">
              <a:rPr lang="en-US" altLang="zh-CN" smtClean="0"/>
              <a:t>8/3/2020</a:t>
            </a:fld>
            <a:endParaRPr lang="en-US" dirty="0"/>
          </a:p>
        </p:txBody>
      </p:sp>
      <p:sp>
        <p:nvSpPr>
          <p:cNvPr id="5" name="页脚占位符 4"/>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351072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2255" y="926646"/>
            <a:ext cx="9283016"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聚类</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的简单例子</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抽取</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个样本，每个样本只测一个指标，它们是</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1,2,3.5,7,9</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 用最短距离法对</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个商品进行分类。</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092255" y="2009868"/>
            <a:ext cx="7288039"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、定义距离   </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d</a:t>
            </a:r>
            <a:r>
              <a:rPr lang="en-US" altLang="zh-CN" sz="24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ij</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4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j</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则得到两两距离矩阵</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793355631"/>
              </p:ext>
            </p:extLst>
          </p:nvPr>
        </p:nvGraphicFramePr>
        <p:xfrm>
          <a:off x="1579327" y="2620891"/>
          <a:ext cx="6242867" cy="3111947"/>
        </p:xfrm>
        <a:graphic>
          <a:graphicData uri="http://schemas.openxmlformats.org/drawingml/2006/table">
            <a:tbl>
              <a:tblPr firstRow="1" bandRow="1">
                <a:tableStyleId>{5C22544A-7EE6-4342-B048-85BDC9FD1C3A}</a:tableStyleId>
              </a:tblPr>
              <a:tblGrid>
                <a:gridCol w="734000"/>
                <a:gridCol w="5508867"/>
              </a:tblGrid>
              <a:tr h="505907">
                <a:tc>
                  <a:txBody>
                    <a:bodyPr/>
                    <a:lstStyle/>
                    <a:p>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{X1}      {X2}       {X3}       {X4}         {X5}</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2196640">
                <a:tc>
                  <a:txBody>
                    <a:bodyPr/>
                    <a:lstStyle/>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{X1}</a:t>
                      </a:r>
                    </a:p>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{X2}</a:t>
                      </a:r>
                    </a:p>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{X3}</a:t>
                      </a:r>
                    </a:p>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{X4}</a:t>
                      </a:r>
                    </a:p>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{X5}</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0</a:t>
                      </a:r>
                    </a:p>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200" u="sng" dirty="0" smtClean="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0</a:t>
                      </a:r>
                    </a:p>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2.5         1.5            0</a:t>
                      </a:r>
                    </a:p>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6</a:t>
                      </a:r>
                      <a:r>
                        <a:rPr lang="en-US" altLang="zh-CN" sz="2200" baseline="0" dirty="0" smtClean="0">
                          <a:latin typeface="Times New Roman" panose="02020603050405020304" pitchFamily="18" charset="0"/>
                          <a:ea typeface="华文新魏" panose="02010800040101010101" pitchFamily="2" charset="-122"/>
                          <a:cs typeface="Times New Roman" panose="02020603050405020304" pitchFamily="18" charset="0"/>
                        </a:rPr>
                        <a:t>             5           3.5            0</a:t>
                      </a:r>
                    </a:p>
                    <a:p>
                      <a:pPr>
                        <a:lnSpc>
                          <a:spcPct val="150000"/>
                        </a:lnSpc>
                      </a:pPr>
                      <a:r>
                        <a:rPr lang="en-US" altLang="zh-CN" sz="2200" baseline="0" dirty="0" smtClean="0">
                          <a:latin typeface="Times New Roman" panose="02020603050405020304" pitchFamily="18" charset="0"/>
                          <a:ea typeface="华文新魏" panose="02010800040101010101" pitchFamily="2" charset="-122"/>
                          <a:cs typeface="Times New Roman" panose="02020603050405020304" pitchFamily="18" charset="0"/>
                        </a:rPr>
                        <a:t>     8             7           5.5            2                 0</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bl>
          </a:graphicData>
        </a:graphic>
      </p:graphicFrame>
      <p:sp>
        <p:nvSpPr>
          <p:cNvPr id="4" name="文本框 3"/>
          <p:cNvSpPr txBox="1"/>
          <p:nvPr/>
        </p:nvSpPr>
        <p:spPr>
          <a:xfrm>
            <a:off x="8175278" y="2469332"/>
            <a:ext cx="3177767"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由于矩阵对称，只需要下三角信息</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8175278" y="3411853"/>
            <a:ext cx="3177767"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距离最小的聚成一类，并按照这一尺度对所有的元素聚类。</a:t>
            </a:r>
            <a:endParaRPr lang="zh-CN" altLang="en-US" sz="2400" dirty="0">
              <a:latin typeface="华文新魏" panose="02010800040101010101" pitchFamily="2" charset="-122"/>
              <a:ea typeface="华文新魏" panose="02010800040101010101" pitchFamily="2" charset="-122"/>
            </a:endParaRPr>
          </a:p>
        </p:txBody>
      </p:sp>
      <p:sp>
        <p:nvSpPr>
          <p:cNvPr id="7" name="文本框 6"/>
          <p:cNvSpPr txBox="1"/>
          <p:nvPr/>
        </p:nvSpPr>
        <p:spPr>
          <a:xfrm>
            <a:off x="8175279" y="4725909"/>
            <a:ext cx="3177767"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聚成</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类</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{X1,X2}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X3,X4.X5</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8" name="日期占位符 7"/>
          <p:cNvSpPr>
            <a:spLocks noGrp="1"/>
          </p:cNvSpPr>
          <p:nvPr>
            <p:ph type="dt" sz="half" idx="10"/>
          </p:nvPr>
        </p:nvSpPr>
        <p:spPr/>
        <p:txBody>
          <a:bodyPr/>
          <a:lstStyle/>
          <a:p>
            <a:fld id="{D7BF79EB-FAB2-431E-8423-30E7EC451002}" type="datetime1">
              <a:rPr lang="en-US" altLang="zh-CN" smtClean="0"/>
              <a:t>8/3/2020</a:t>
            </a:fld>
            <a:endParaRPr lang="en-US" dirty="0"/>
          </a:p>
        </p:txBody>
      </p:sp>
      <p:sp>
        <p:nvSpPr>
          <p:cNvPr id="9" name="页脚占位符 8"/>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98798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150524670"/>
              </p:ext>
            </p:extLst>
          </p:nvPr>
        </p:nvGraphicFramePr>
        <p:xfrm>
          <a:off x="2104428" y="3268300"/>
          <a:ext cx="6242867" cy="2688879"/>
        </p:xfrm>
        <a:graphic>
          <a:graphicData uri="http://schemas.openxmlformats.org/drawingml/2006/table">
            <a:tbl>
              <a:tblPr firstRow="1" bandRow="1">
                <a:tableStyleId>{5C22544A-7EE6-4342-B048-85BDC9FD1C3A}</a:tableStyleId>
              </a:tblPr>
              <a:tblGrid>
                <a:gridCol w="1127659"/>
                <a:gridCol w="5115208"/>
              </a:tblGrid>
              <a:tr h="492239">
                <a:tc>
                  <a:txBody>
                    <a:bodyPr/>
                    <a:lstStyle/>
                    <a:p>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{X1,X2}      {X3}       {X4}       {X5}</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2196640">
                <a:tc>
                  <a:txBody>
                    <a:bodyPr/>
                    <a:lstStyle/>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{X1,X2}</a:t>
                      </a:r>
                    </a:p>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{X3}</a:t>
                      </a:r>
                    </a:p>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{X4}</a:t>
                      </a:r>
                    </a:p>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{X5}</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0</a:t>
                      </a:r>
                    </a:p>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200" u="sng" dirty="0" smtClean="0">
                          <a:latin typeface="Times New Roman" panose="02020603050405020304" pitchFamily="18" charset="0"/>
                          <a:ea typeface="华文新魏" panose="02010800040101010101" pitchFamily="2" charset="-122"/>
                          <a:cs typeface="Times New Roman" panose="02020603050405020304" pitchFamily="18" charset="0"/>
                        </a:rPr>
                        <a:t>1.5</a:t>
                      </a: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0</a:t>
                      </a:r>
                    </a:p>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5               3.5             0</a:t>
                      </a:r>
                    </a:p>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7</a:t>
                      </a:r>
                      <a:r>
                        <a:rPr lang="en-US" altLang="zh-CN" sz="2200" baseline="0" dirty="0" smtClean="0">
                          <a:latin typeface="Times New Roman" panose="02020603050405020304" pitchFamily="18" charset="0"/>
                          <a:ea typeface="华文新魏" panose="02010800040101010101" pitchFamily="2" charset="-122"/>
                          <a:cs typeface="Times New Roman" panose="02020603050405020304" pitchFamily="18" charset="0"/>
                        </a:rPr>
                        <a:t>                5. 5           2              0</a:t>
                      </a:r>
                    </a:p>
                  </a:txBody>
                  <a:tcPr/>
                </a:tc>
              </a:tr>
            </a:tbl>
          </a:graphicData>
        </a:graphic>
      </p:graphicFrame>
      <p:sp>
        <p:nvSpPr>
          <p:cNvPr id="3" name="文本框 2"/>
          <p:cNvSpPr txBox="1"/>
          <p:nvPr/>
        </p:nvSpPr>
        <p:spPr>
          <a:xfrm>
            <a:off x="1041149" y="805758"/>
            <a:ext cx="8953877"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第二步：对得到的</a:t>
            </a:r>
            <a:r>
              <a:rPr lang="en-US" altLang="zh-CN" sz="2400" dirty="0" smtClean="0">
                <a:latin typeface="华文新魏" panose="02010800040101010101" pitchFamily="2" charset="-122"/>
                <a:ea typeface="华文新魏" panose="02010800040101010101" pitchFamily="2" charset="-122"/>
              </a:rPr>
              <a:t>4</a:t>
            </a:r>
            <a:r>
              <a:rPr lang="zh-CN" altLang="en-US" sz="2400" dirty="0" smtClean="0">
                <a:latin typeface="华文新魏" panose="02010800040101010101" pitchFamily="2" charset="-122"/>
                <a:ea typeface="华文新魏" panose="02010800040101010101" pitchFamily="2" charset="-122"/>
              </a:rPr>
              <a:t>类进行聚类分析。这里涉及集合之间的距离问题。</a:t>
            </a:r>
            <a:endParaRPr lang="zh-CN" altLang="en-US" sz="2400" dirty="0">
              <a:latin typeface="华文新魏" panose="02010800040101010101" pitchFamily="2" charset="-122"/>
              <a:ea typeface="华文新魏" panose="02010800040101010101" pitchFamily="2" charset="-122"/>
            </a:endParaRPr>
          </a:p>
        </p:txBody>
      </p:sp>
      <p:sp>
        <p:nvSpPr>
          <p:cNvPr id="4" name="文本框 3"/>
          <p:cNvSpPr txBox="1"/>
          <p:nvPr/>
        </p:nvSpPr>
        <p:spPr>
          <a:xfrm>
            <a:off x="1041149" y="1819747"/>
            <a:ext cx="8953877"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集合间的距离一般有最短距离、平均距离和最长距离，根据问题的性质，这里采用最短距离。计算出的距离矩阵如下表</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8797491" y="3272589"/>
            <a:ext cx="2396690" cy="15696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最短距离是</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{X1,X2}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与</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的距离，从而把它们聚为一类。</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日期占位符 5"/>
          <p:cNvSpPr>
            <a:spLocks noGrp="1"/>
          </p:cNvSpPr>
          <p:nvPr>
            <p:ph type="dt" sz="half" idx="10"/>
          </p:nvPr>
        </p:nvSpPr>
        <p:spPr/>
        <p:txBody>
          <a:bodyPr/>
          <a:lstStyle/>
          <a:p>
            <a:fld id="{5D752024-94BC-4EBF-9215-5ABA6D5C82DA}" type="datetime1">
              <a:rPr lang="en-US" altLang="zh-CN" smtClean="0"/>
              <a:t>8/3/2020</a:t>
            </a:fld>
            <a:endParaRPr lang="en-US" dirty="0"/>
          </a:p>
        </p:txBody>
      </p:sp>
      <p:sp>
        <p:nvSpPr>
          <p:cNvPr id="7" name="页脚占位符 6"/>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406370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402003388"/>
              </p:ext>
            </p:extLst>
          </p:nvPr>
        </p:nvGraphicFramePr>
        <p:xfrm>
          <a:off x="1506496" y="1758034"/>
          <a:ext cx="6242867" cy="2240708"/>
        </p:xfrm>
        <a:graphic>
          <a:graphicData uri="http://schemas.openxmlformats.org/drawingml/2006/table">
            <a:tbl>
              <a:tblPr firstRow="1" bandRow="1">
                <a:tableStyleId>{5C22544A-7EE6-4342-B048-85BDC9FD1C3A}</a:tableStyleId>
              </a:tblPr>
              <a:tblGrid>
                <a:gridCol w="1553172"/>
                <a:gridCol w="4689695"/>
              </a:tblGrid>
              <a:tr h="417779">
                <a:tc>
                  <a:txBody>
                    <a:bodyPr/>
                    <a:lstStyle/>
                    <a:p>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{X1,X2,X3}      {X4}       {X5}</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1813988">
                <a:tc>
                  <a:txBody>
                    <a:bodyPr/>
                    <a:lstStyle/>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{X1,X2,X3}</a:t>
                      </a:r>
                    </a:p>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{X4}</a:t>
                      </a:r>
                    </a:p>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{X5}</a:t>
                      </a:r>
                    </a:p>
                  </a:txBody>
                  <a:tcPr/>
                </a:tc>
                <a:tc>
                  <a:txBody>
                    <a:bodyPr/>
                    <a:lstStyle/>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0</a:t>
                      </a:r>
                    </a:p>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3.5                      0</a:t>
                      </a:r>
                    </a:p>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5.5                      </a:t>
                      </a:r>
                      <a:r>
                        <a:rPr lang="en-US" altLang="zh-CN" sz="2200" u="sng" dirty="0" smtClean="0">
                          <a:latin typeface="Times New Roman" panose="02020603050405020304" pitchFamily="18" charset="0"/>
                          <a:ea typeface="华文新魏" panose="02010800040101010101" pitchFamily="2" charset="-122"/>
                          <a:cs typeface="Times New Roman" panose="02020603050405020304" pitchFamily="18" charset="0"/>
                        </a:rPr>
                        <a:t>2 </a:t>
                      </a: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0</a:t>
                      </a:r>
                      <a:endParaRPr lang="en-US" altLang="zh-CN" sz="2200" baseline="0" dirty="0" smtClean="0">
                        <a:latin typeface="Times New Roman" panose="02020603050405020304" pitchFamily="18" charset="0"/>
                        <a:ea typeface="华文新魏" panose="02010800040101010101" pitchFamily="2" charset="-122"/>
                        <a:cs typeface="Times New Roman" panose="02020603050405020304" pitchFamily="18" charset="0"/>
                      </a:endParaRPr>
                    </a:p>
                  </a:txBody>
                  <a:tcPr/>
                </a:tc>
              </a:tr>
            </a:tbl>
          </a:graphicData>
        </a:graphic>
      </p:graphicFrame>
      <p:sp>
        <p:nvSpPr>
          <p:cNvPr id="3" name="文本框 2"/>
          <p:cNvSpPr txBox="1"/>
          <p:nvPr/>
        </p:nvSpPr>
        <p:spPr>
          <a:xfrm>
            <a:off x="1058779" y="933651"/>
            <a:ext cx="8037095"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第</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步：新的距离矩阵可以类似求出如下表</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839996" y="4458817"/>
            <a:ext cx="803709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由最短距离原则，下一步将</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X4,X5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聚成一类</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日期占位符 4"/>
          <p:cNvSpPr>
            <a:spLocks noGrp="1"/>
          </p:cNvSpPr>
          <p:nvPr>
            <p:ph type="dt" sz="half" idx="10"/>
          </p:nvPr>
        </p:nvSpPr>
        <p:spPr/>
        <p:txBody>
          <a:bodyPr/>
          <a:lstStyle/>
          <a:p>
            <a:fld id="{64F80E27-DC4C-4B3C-86BA-853B1677953D}" type="datetime1">
              <a:rPr lang="en-US" altLang="zh-CN" smtClean="0"/>
              <a:t>8/3/2020</a:t>
            </a:fld>
            <a:endParaRPr lang="en-US" dirty="0"/>
          </a:p>
        </p:txBody>
      </p:sp>
      <p:sp>
        <p:nvSpPr>
          <p:cNvPr id="6" name="页脚占位符 5"/>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230340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294527599"/>
              </p:ext>
            </p:extLst>
          </p:nvPr>
        </p:nvGraphicFramePr>
        <p:xfrm>
          <a:off x="6427960" y="1157654"/>
          <a:ext cx="5120238" cy="1676440"/>
        </p:xfrm>
        <a:graphic>
          <a:graphicData uri="http://schemas.openxmlformats.org/drawingml/2006/table">
            <a:tbl>
              <a:tblPr firstRow="1" bandRow="1">
                <a:tableStyleId>{5C22544A-7EE6-4342-B048-85BDC9FD1C3A}</a:tableStyleId>
              </a:tblPr>
              <a:tblGrid>
                <a:gridCol w="1589385"/>
                <a:gridCol w="3530853"/>
              </a:tblGrid>
              <a:tr h="293983">
                <a:tc>
                  <a:txBody>
                    <a:bodyPr/>
                    <a:lstStyle/>
                    <a:p>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{X1,X2,X3}      {X4,X5}</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1249720">
                <a:tc>
                  <a:txBody>
                    <a:bodyPr/>
                    <a:lstStyle/>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{X1,X2,X3}</a:t>
                      </a:r>
                    </a:p>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{X4,X5}</a:t>
                      </a:r>
                    </a:p>
                  </a:txBody>
                  <a:tcPr/>
                </a:tc>
                <a:tc>
                  <a:txBody>
                    <a:bodyPr/>
                    <a:lstStyle/>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0</a:t>
                      </a:r>
                    </a:p>
                    <a:p>
                      <a:pPr>
                        <a:lnSpc>
                          <a:spcPct val="150000"/>
                        </a:lnSpc>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3.5                     0</a:t>
                      </a:r>
                    </a:p>
                  </a:txBody>
                  <a:tcPr/>
                </a:tc>
              </a:tr>
            </a:tbl>
          </a:graphicData>
        </a:graphic>
      </p:graphicFrame>
      <p:cxnSp>
        <p:nvCxnSpPr>
          <p:cNvPr id="15" name="直接连接符 14"/>
          <p:cNvCxnSpPr/>
          <p:nvPr/>
        </p:nvCxnSpPr>
        <p:spPr>
          <a:xfrm flipV="1">
            <a:off x="4191754" y="3865830"/>
            <a:ext cx="0" cy="703152"/>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1268993" y="3346943"/>
            <a:ext cx="7893114" cy="2933900"/>
            <a:chOff x="1268993" y="3355996"/>
            <a:chExt cx="7893114" cy="2933900"/>
          </a:xfrm>
        </p:grpSpPr>
        <p:cxnSp>
          <p:nvCxnSpPr>
            <p:cNvPr id="6" name="直接连接符 5"/>
            <p:cNvCxnSpPr/>
            <p:nvPr/>
          </p:nvCxnSpPr>
          <p:spPr>
            <a:xfrm>
              <a:off x="1683945" y="3594226"/>
              <a:ext cx="1475714" cy="1810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683945" y="4081604"/>
              <a:ext cx="1475714" cy="1810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159659" y="3612333"/>
              <a:ext cx="0" cy="5069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159659" y="3865830"/>
              <a:ext cx="103209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83945" y="4535786"/>
              <a:ext cx="2507809" cy="3621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683945" y="4997513"/>
              <a:ext cx="3494637" cy="452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683944" y="5468293"/>
              <a:ext cx="3494637" cy="452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5178581" y="5065413"/>
              <a:ext cx="0" cy="4481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191754" y="4217406"/>
              <a:ext cx="348558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178581" y="5289486"/>
              <a:ext cx="24987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677339" y="4217406"/>
              <a:ext cx="0" cy="10720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1683944" y="5866646"/>
              <a:ext cx="7478163" cy="8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268993" y="3355996"/>
              <a:ext cx="479833" cy="369332"/>
            </a:xfrm>
            <a:prstGeom prst="rect">
              <a:avLst/>
            </a:prstGeom>
            <a:noFill/>
          </p:spPr>
          <p:txBody>
            <a:bodyPr wrap="square" rtlCol="0">
              <a:spAutoFit/>
            </a:bodyPr>
            <a:lstStyle/>
            <a:p>
              <a:r>
                <a:rPr lang="en-US" altLang="zh-CN" dirty="0" smtClean="0"/>
                <a:t>X1</a:t>
              </a:r>
              <a:endParaRPr lang="zh-CN" altLang="en-US" dirty="0"/>
            </a:p>
          </p:txBody>
        </p:sp>
        <p:sp>
          <p:nvSpPr>
            <p:cNvPr id="31" name="文本框 30"/>
            <p:cNvSpPr txBox="1"/>
            <p:nvPr/>
          </p:nvSpPr>
          <p:spPr>
            <a:xfrm>
              <a:off x="1284083" y="3877874"/>
              <a:ext cx="479833" cy="369332"/>
            </a:xfrm>
            <a:prstGeom prst="rect">
              <a:avLst/>
            </a:prstGeom>
            <a:noFill/>
          </p:spPr>
          <p:txBody>
            <a:bodyPr wrap="square" rtlCol="0">
              <a:spAutoFit/>
            </a:bodyPr>
            <a:lstStyle/>
            <a:p>
              <a:r>
                <a:rPr lang="en-US" altLang="zh-CN" dirty="0" smtClean="0"/>
                <a:t>X2</a:t>
              </a:r>
              <a:endParaRPr lang="zh-CN" altLang="en-US" dirty="0"/>
            </a:p>
          </p:txBody>
        </p:sp>
        <p:sp>
          <p:nvSpPr>
            <p:cNvPr id="32" name="文本框 31"/>
            <p:cNvSpPr txBox="1"/>
            <p:nvPr/>
          </p:nvSpPr>
          <p:spPr>
            <a:xfrm>
              <a:off x="1284083" y="4365281"/>
              <a:ext cx="479833" cy="369332"/>
            </a:xfrm>
            <a:prstGeom prst="rect">
              <a:avLst/>
            </a:prstGeom>
            <a:noFill/>
          </p:spPr>
          <p:txBody>
            <a:bodyPr wrap="square" rtlCol="0">
              <a:spAutoFit/>
            </a:bodyPr>
            <a:lstStyle/>
            <a:p>
              <a:r>
                <a:rPr lang="en-US" altLang="zh-CN" dirty="0" smtClean="0"/>
                <a:t>X3</a:t>
              </a:r>
              <a:endParaRPr lang="zh-CN" altLang="en-US" dirty="0"/>
            </a:p>
          </p:txBody>
        </p:sp>
        <p:sp>
          <p:nvSpPr>
            <p:cNvPr id="33" name="文本框 32"/>
            <p:cNvSpPr txBox="1"/>
            <p:nvPr/>
          </p:nvSpPr>
          <p:spPr>
            <a:xfrm>
              <a:off x="1268994" y="4803793"/>
              <a:ext cx="479833" cy="369332"/>
            </a:xfrm>
            <a:prstGeom prst="rect">
              <a:avLst/>
            </a:prstGeom>
            <a:noFill/>
          </p:spPr>
          <p:txBody>
            <a:bodyPr wrap="square" rtlCol="0">
              <a:spAutoFit/>
            </a:bodyPr>
            <a:lstStyle/>
            <a:p>
              <a:r>
                <a:rPr lang="en-US" altLang="zh-CN" dirty="0" smtClean="0"/>
                <a:t>X4</a:t>
              </a:r>
              <a:endParaRPr lang="zh-CN" altLang="en-US" dirty="0"/>
            </a:p>
          </p:txBody>
        </p:sp>
        <p:sp>
          <p:nvSpPr>
            <p:cNvPr id="34" name="文本框 33"/>
            <p:cNvSpPr txBox="1"/>
            <p:nvPr/>
          </p:nvSpPr>
          <p:spPr>
            <a:xfrm>
              <a:off x="1284083" y="5306260"/>
              <a:ext cx="479833" cy="369332"/>
            </a:xfrm>
            <a:prstGeom prst="rect">
              <a:avLst/>
            </a:prstGeom>
            <a:noFill/>
          </p:spPr>
          <p:txBody>
            <a:bodyPr wrap="square" rtlCol="0">
              <a:spAutoFit/>
            </a:bodyPr>
            <a:lstStyle/>
            <a:p>
              <a:r>
                <a:rPr lang="en-US" altLang="zh-CN" dirty="0" smtClean="0"/>
                <a:t>X4</a:t>
              </a:r>
              <a:endParaRPr lang="zh-CN" altLang="en-US" dirty="0"/>
            </a:p>
          </p:txBody>
        </p:sp>
        <p:cxnSp>
          <p:nvCxnSpPr>
            <p:cNvPr id="36" name="直接连接符 35"/>
            <p:cNvCxnSpPr/>
            <p:nvPr/>
          </p:nvCxnSpPr>
          <p:spPr>
            <a:xfrm>
              <a:off x="3159659" y="4081604"/>
              <a:ext cx="0" cy="1825782"/>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191754" y="4040864"/>
              <a:ext cx="0" cy="1825782"/>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178581" y="5173125"/>
              <a:ext cx="7544" cy="752368"/>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3023857" y="5907386"/>
              <a:ext cx="316872" cy="375719"/>
            </a:xfrm>
            <a:prstGeom prst="rect">
              <a:avLst/>
            </a:prstGeom>
            <a:noFill/>
          </p:spPr>
          <p:txBody>
            <a:bodyPr wrap="square" rtlCol="0">
              <a:spAutoFit/>
            </a:bodyPr>
            <a:lstStyle/>
            <a:p>
              <a:r>
                <a:rPr lang="en-US" altLang="zh-CN" dirty="0" smtClean="0"/>
                <a:t>1</a:t>
              </a:r>
              <a:endParaRPr lang="zh-CN" altLang="en-US" dirty="0"/>
            </a:p>
          </p:txBody>
        </p:sp>
        <p:sp>
          <p:nvSpPr>
            <p:cNvPr id="41" name="文本框 40"/>
            <p:cNvSpPr txBox="1"/>
            <p:nvPr/>
          </p:nvSpPr>
          <p:spPr>
            <a:xfrm>
              <a:off x="5020145" y="5914177"/>
              <a:ext cx="316872" cy="375719"/>
            </a:xfrm>
            <a:prstGeom prst="rect">
              <a:avLst/>
            </a:prstGeom>
            <a:noFill/>
          </p:spPr>
          <p:txBody>
            <a:bodyPr wrap="square" rtlCol="0">
              <a:spAutoFit/>
            </a:bodyPr>
            <a:lstStyle/>
            <a:p>
              <a:r>
                <a:rPr lang="en-US" altLang="zh-CN" dirty="0" smtClean="0"/>
                <a:t>2</a:t>
              </a:r>
              <a:endParaRPr lang="zh-CN" altLang="en-US" dirty="0"/>
            </a:p>
          </p:txBody>
        </p:sp>
        <p:sp>
          <p:nvSpPr>
            <p:cNvPr id="42" name="文本框 41"/>
            <p:cNvSpPr txBox="1"/>
            <p:nvPr/>
          </p:nvSpPr>
          <p:spPr>
            <a:xfrm>
              <a:off x="3999365" y="5894736"/>
              <a:ext cx="457202" cy="369332"/>
            </a:xfrm>
            <a:prstGeom prst="rect">
              <a:avLst/>
            </a:prstGeom>
            <a:noFill/>
          </p:spPr>
          <p:txBody>
            <a:bodyPr wrap="square" rtlCol="0">
              <a:spAutoFit/>
            </a:bodyPr>
            <a:lstStyle/>
            <a:p>
              <a:r>
                <a:rPr lang="en-US" altLang="zh-CN" dirty="0" smtClean="0"/>
                <a:t>1.5</a:t>
              </a:r>
              <a:endParaRPr lang="zh-CN" altLang="en-US" dirty="0"/>
            </a:p>
          </p:txBody>
        </p:sp>
      </p:grpSp>
      <p:sp>
        <p:nvSpPr>
          <p:cNvPr id="3" name="文本框 2"/>
          <p:cNvSpPr txBox="1"/>
          <p:nvPr/>
        </p:nvSpPr>
        <p:spPr>
          <a:xfrm>
            <a:off x="1268993" y="1050202"/>
            <a:ext cx="352029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整个聚类过程由下面的聚类图描绘出来</a:t>
            </a:r>
            <a:endParaRPr lang="zh-CN" altLang="en-US" sz="2400" dirty="0">
              <a:latin typeface="华文新魏" panose="02010800040101010101" pitchFamily="2" charset="-122"/>
              <a:ea typeface="华文新魏" panose="02010800040101010101" pitchFamily="2" charset="-122"/>
            </a:endParaRPr>
          </a:p>
        </p:txBody>
      </p:sp>
      <p:sp>
        <p:nvSpPr>
          <p:cNvPr id="4" name="日期占位符 3"/>
          <p:cNvSpPr>
            <a:spLocks noGrp="1"/>
          </p:cNvSpPr>
          <p:nvPr>
            <p:ph type="dt" sz="half" idx="10"/>
          </p:nvPr>
        </p:nvSpPr>
        <p:spPr/>
        <p:txBody>
          <a:bodyPr/>
          <a:lstStyle/>
          <a:p>
            <a:fld id="{3345813A-C8F2-435E-AF58-9B1DA5547AA9}" type="datetime1">
              <a:rPr lang="en-US" altLang="zh-CN" smtClean="0"/>
              <a:t>8/3/2020</a:t>
            </a:fld>
            <a:endParaRPr lang="en-US" dirty="0"/>
          </a:p>
        </p:txBody>
      </p:sp>
      <p:sp>
        <p:nvSpPr>
          <p:cNvPr id="5" name="页脚占位符 4"/>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160472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0614" y="769545"/>
            <a:ext cx="1548142"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R</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型聚类</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2752253" y="769545"/>
            <a:ext cx="7233719"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R</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型聚类是对属性的聚类，因此所使用的尺度主要是相关系数</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497CBEE5-63AF-4971-BB98-C6D1226F42CE}" type="datetime1">
              <a:rPr lang="en-US" altLang="zh-CN" smtClean="0"/>
              <a:t>8/3/2020</a:t>
            </a:fld>
            <a:endParaRPr lang="en-US" dirty="0"/>
          </a:p>
        </p:txBody>
      </p:sp>
      <p:sp>
        <p:nvSpPr>
          <p:cNvPr id="5" name="页脚占位符 4"/>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26337385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67485" y="932507"/>
            <a:ext cx="4454305"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中聚类分析的相关函数</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267484" y="1602463"/>
            <a:ext cx="8981039"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pdist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x,’metric</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给定数据矩阵</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，输出两两距离矩阵</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267485" y="2317687"/>
            <a:ext cx="5549694"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metric</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参数确定采用的距离， 具体的有</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25558174"/>
              </p:ext>
            </p:extLst>
          </p:nvPr>
        </p:nvGraphicFramePr>
        <p:xfrm>
          <a:off x="1766433" y="3055460"/>
          <a:ext cx="8128000" cy="277368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字符串</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含义</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字符串</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含义</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dirty="0" err="1" smtClean="0">
                          <a:latin typeface="Times New Roman" panose="02020603050405020304" pitchFamily="18" charset="0"/>
                          <a:ea typeface="华文新魏" panose="02010800040101010101" pitchFamily="2" charset="-122"/>
                          <a:cs typeface="Times New Roman" panose="02020603050405020304" pitchFamily="18" charset="0"/>
                        </a:rPr>
                        <a:t>euclidean</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u="sng" dirty="0" smtClean="0">
                          <a:latin typeface="Times New Roman" panose="02020603050405020304" pitchFamily="18" charset="0"/>
                          <a:ea typeface="华文新魏" panose="02010800040101010101" pitchFamily="2" charset="-122"/>
                          <a:cs typeface="Times New Roman" panose="02020603050405020304" pitchFamily="18" charset="0"/>
                        </a:rPr>
                        <a:t>欧氏距离</a:t>
                      </a:r>
                      <a:r>
                        <a:rPr lang="en-US" altLang="zh-CN" sz="2000" u="sng"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000" u="sng" dirty="0" smtClean="0">
                          <a:latin typeface="Times New Roman" panose="02020603050405020304" pitchFamily="18" charset="0"/>
                          <a:ea typeface="华文新魏" panose="02010800040101010101" pitchFamily="2" charset="-122"/>
                          <a:cs typeface="Times New Roman" panose="02020603050405020304" pitchFamily="18" charset="0"/>
                        </a:rPr>
                        <a:t>默认</a:t>
                      </a:r>
                      <a:r>
                        <a:rPr lang="en-US" altLang="zh-CN" sz="2000" u="sng"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000" u="sng"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‘hamming’ </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海明距离</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dirty="0" err="1" smtClean="0">
                          <a:latin typeface="Times New Roman" panose="02020603050405020304" pitchFamily="18" charset="0"/>
                          <a:ea typeface="华文新魏" panose="02010800040101010101" pitchFamily="2" charset="-122"/>
                          <a:cs typeface="Times New Roman" panose="02020603050405020304" pitchFamily="18" charset="0"/>
                        </a:rPr>
                        <a:t>seuclidean</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标准欧氏距离</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‘correlation’</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u="sng" dirty="0" smtClean="0">
                          <a:latin typeface="Times New Roman" panose="02020603050405020304" pitchFamily="18" charset="0"/>
                          <a:ea typeface="华文新魏" panose="02010800040101010101" pitchFamily="2" charset="-122"/>
                          <a:cs typeface="Times New Roman" panose="02020603050405020304" pitchFamily="18" charset="0"/>
                        </a:rPr>
                        <a:t>相关系数</a:t>
                      </a:r>
                      <a:endParaRPr lang="zh-CN" altLang="en-US" sz="2000" u="sng"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dirty="0" err="1" smtClean="0">
                          <a:latin typeface="Times New Roman" panose="02020603050405020304" pitchFamily="18" charset="0"/>
                          <a:ea typeface="华文新魏" panose="02010800040101010101" pitchFamily="2" charset="-122"/>
                          <a:cs typeface="Times New Roman" panose="02020603050405020304" pitchFamily="18" charset="0"/>
                        </a:rPr>
                        <a:t>cityblock</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绝对值距离</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00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dirty="0" err="1" smtClean="0">
                          <a:latin typeface="Times New Roman" panose="02020603050405020304" pitchFamily="18" charset="0"/>
                          <a:ea typeface="华文新魏" panose="02010800040101010101" pitchFamily="2" charset="-122"/>
                          <a:cs typeface="Times New Roman" panose="02020603050405020304" pitchFamily="18" charset="0"/>
                        </a:rPr>
                        <a:t>minkowski</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闵氏距离</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00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dirty="0" err="1" smtClean="0">
                          <a:latin typeface="Times New Roman" panose="02020603050405020304" pitchFamily="18" charset="0"/>
                          <a:ea typeface="华文新魏" panose="02010800040101010101" pitchFamily="2" charset="-122"/>
                          <a:cs typeface="Times New Roman" panose="02020603050405020304" pitchFamily="18" charset="0"/>
                        </a:rPr>
                        <a:t>chebychev</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切比雪夫距离</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00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dirty="0" err="1" smtClean="0">
                          <a:latin typeface="Times New Roman" panose="02020603050405020304" pitchFamily="18" charset="0"/>
                          <a:ea typeface="华文新魏" panose="02010800040101010101" pitchFamily="2" charset="-122"/>
                          <a:cs typeface="Times New Roman" panose="02020603050405020304" pitchFamily="18" charset="0"/>
                        </a:rPr>
                        <a:t>mahalanobis</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u="sng" dirty="0" smtClean="0">
                          <a:latin typeface="Times New Roman" panose="02020603050405020304" pitchFamily="18" charset="0"/>
                          <a:ea typeface="华文新魏" panose="02010800040101010101" pitchFamily="2" charset="-122"/>
                          <a:cs typeface="Times New Roman" panose="02020603050405020304" pitchFamily="18" charset="0"/>
                        </a:rPr>
                        <a:t>马氏距离</a:t>
                      </a:r>
                      <a:endParaRPr lang="zh-CN" altLang="en-US" sz="2000" u="sng"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00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bl>
          </a:graphicData>
        </a:graphic>
      </p:graphicFrame>
      <p:sp>
        <p:nvSpPr>
          <p:cNvPr id="6" name="日期占位符 5"/>
          <p:cNvSpPr>
            <a:spLocks noGrp="1"/>
          </p:cNvSpPr>
          <p:nvPr>
            <p:ph type="dt" sz="half" idx="10"/>
          </p:nvPr>
        </p:nvSpPr>
        <p:spPr/>
        <p:txBody>
          <a:bodyPr/>
          <a:lstStyle/>
          <a:p>
            <a:fld id="{CE0BCBEA-CF82-4153-9B4C-8EC0ED38CF6A}" type="datetime1">
              <a:rPr lang="en-US" altLang="zh-CN" smtClean="0"/>
              <a:t>8/3/2020</a:t>
            </a:fld>
            <a:endParaRPr lang="en-US" dirty="0"/>
          </a:p>
        </p:txBody>
      </p:sp>
      <p:sp>
        <p:nvSpPr>
          <p:cNvPr id="7" name="页脚占位符 6"/>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8" name="文本框 7"/>
          <p:cNvSpPr txBox="1"/>
          <p:nvPr/>
        </p:nvSpPr>
        <p:spPr>
          <a:xfrm>
            <a:off x="10009414" y="4098471"/>
            <a:ext cx="1453243"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smtClean="0">
                <a:latin typeface="华文新魏" panose="02010800040101010101" pitchFamily="2" charset="-122"/>
                <a:ea typeface="华文新魏" panose="02010800040101010101" pitchFamily="2" charset="-122"/>
              </a:rPr>
              <a:t>下划线标注的是最常用的几个</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3565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1558" y="673501"/>
            <a:ext cx="8970745"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我们曾经讨论单指标的问题，而实际问题往往有多个指标，如评选优秀大学生有品德、学习成绩、学术活动等衡量指标；一个国家的实力的衡量有经济、军事、外交等衡量指标等。</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541557" y="2007581"/>
            <a:ext cx="8970745"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多指标问题的数据有下面的结构形式，形成数据矩阵</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762902165"/>
              </p:ext>
            </p:extLst>
          </p:nvPr>
        </p:nvGraphicFramePr>
        <p:xfrm>
          <a:off x="1362106" y="2602997"/>
          <a:ext cx="9329646" cy="2901392"/>
        </p:xfrm>
        <a:graphic>
          <a:graphicData uri="http://schemas.openxmlformats.org/drawingml/2006/table">
            <a:tbl>
              <a:tblPr firstRow="1" bandRow="1">
                <a:tableStyleId>{5C22544A-7EE6-4342-B048-85BDC9FD1C3A}</a:tableStyleId>
              </a:tblPr>
              <a:tblGrid>
                <a:gridCol w="1554941"/>
                <a:gridCol w="1554941"/>
                <a:gridCol w="1554941"/>
                <a:gridCol w="1554941"/>
                <a:gridCol w="1554941"/>
                <a:gridCol w="1554941"/>
              </a:tblGrid>
              <a:tr h="615392">
                <a:tc>
                  <a:txBody>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个体</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样本</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指标</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指标</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指标</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指标</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p</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11</a:t>
                      </a:r>
                      <a:endParaRPr lang="zh-CN" altLang="en-US" sz="2400" baseline="-25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12</a:t>
                      </a:r>
                      <a:endParaRPr lang="zh-CN" altLang="en-US" sz="2400" baseline="-25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13</a:t>
                      </a:r>
                      <a:endParaRPr lang="zh-CN" altLang="en-US" sz="2400" baseline="-25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1p</a:t>
                      </a:r>
                      <a:endParaRPr lang="zh-CN" altLang="en-US" sz="2400" baseline="-25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231275">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21</a:t>
                      </a:r>
                      <a:endParaRPr lang="zh-CN" altLang="en-US" sz="2400" baseline="-25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22</a:t>
                      </a:r>
                      <a:endParaRPr lang="zh-CN" altLang="en-US" sz="2400" baseline="-25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23</a:t>
                      </a:r>
                      <a:endParaRPr lang="zh-CN" altLang="en-US" sz="2400" baseline="-25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2p</a:t>
                      </a:r>
                      <a:endParaRPr lang="zh-CN" altLang="en-US" sz="2400" baseline="-25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31</a:t>
                      </a:r>
                      <a:endParaRPr lang="zh-CN" altLang="en-US" sz="2400" baseline="-25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32</a:t>
                      </a:r>
                      <a:endParaRPr lang="zh-CN" altLang="en-US" sz="2400" baseline="-25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33</a:t>
                      </a:r>
                      <a:endParaRPr lang="zh-CN" altLang="en-US" sz="2400" baseline="-25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endParaRPr lang="zh-CN" altLang="en-US" sz="240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3p</a:t>
                      </a:r>
                      <a:endParaRPr lang="zh-CN" altLang="en-US" sz="2400" baseline="-25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endParaRPr lang="zh-CN" altLang="en-US" sz="240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endParaRPr lang="zh-CN" altLang="en-US" sz="240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n</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n1</a:t>
                      </a:r>
                      <a:endParaRPr lang="zh-CN" altLang="en-US" sz="2400" baseline="-25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n2</a:t>
                      </a:r>
                      <a:endParaRPr lang="zh-CN" altLang="en-US" sz="2400" baseline="-25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n3</a:t>
                      </a:r>
                      <a:endParaRPr lang="zh-CN" altLang="en-US" sz="2400" baseline="-25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np</a:t>
                      </a:r>
                      <a:endParaRPr lang="zh-CN" altLang="en-US" sz="2400" baseline="-25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bl>
          </a:graphicData>
        </a:graphic>
      </p:graphicFrame>
      <p:sp>
        <p:nvSpPr>
          <p:cNvPr id="5" name="文本框 4"/>
          <p:cNvSpPr txBox="1"/>
          <p:nvPr/>
        </p:nvSpPr>
        <p:spPr>
          <a:xfrm>
            <a:off x="1380067" y="5647267"/>
            <a:ext cx="9271000"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dirty="0" smtClean="0"/>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在数据矩阵</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中，每个行对应一个个体样本，每个列对应一个指标。</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日期占位符 5"/>
          <p:cNvSpPr>
            <a:spLocks noGrp="1"/>
          </p:cNvSpPr>
          <p:nvPr>
            <p:ph type="dt" sz="half" idx="10"/>
          </p:nvPr>
        </p:nvSpPr>
        <p:spPr/>
        <p:txBody>
          <a:bodyPr/>
          <a:lstStyle/>
          <a:p>
            <a:fld id="{D00B9629-1341-4588-90C1-FEC83EF1873B}" type="datetime1">
              <a:rPr lang="en-US" altLang="zh-CN" smtClean="0"/>
              <a:t>8/3/2020</a:t>
            </a:fld>
            <a:endParaRPr lang="en-US" dirty="0"/>
          </a:p>
        </p:txBody>
      </p:sp>
      <p:sp>
        <p:nvSpPr>
          <p:cNvPr id="7" name="页脚占位符 6"/>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214251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3453" y="814812"/>
            <a:ext cx="8736595"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Z=linkage(Y);</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这里，</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Y</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是由函数</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pdist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得到的距离矩阵，</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linkage</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函数利用最小距离法生成具有层次结构的聚类树。</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923453" y="2290527"/>
            <a:ext cx="8709434"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T=cluster(</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Z,’cutoff’,c</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T=cluster(</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Z,’cutoff’,c,’depth’,d</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输出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linkage</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函数创建的聚类。</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923453" y="3720974"/>
            <a:ext cx="8709434"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dendrogram</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(Z)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绘制由</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Z</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确定的聚类图</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923453" y="4345663"/>
            <a:ext cx="2788468" cy="178510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对例</a:t>
            </a: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2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X=[1;2;3.5;7;9];</a:t>
            </a:r>
          </a:p>
          <a:p>
            <a:r>
              <a:rPr lang="en-US" altLang="zh-CN" sz="22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Y=</a:t>
            </a:r>
            <a:r>
              <a:rPr lang="en-US" altLang="zh-CN" sz="2200" dirty="0" err="1" smtClean="0">
                <a:latin typeface="Times New Roman" panose="02020603050405020304" pitchFamily="18" charset="0"/>
                <a:ea typeface="华文新魏" panose="02010800040101010101" pitchFamily="2" charset="-122"/>
                <a:cs typeface="Times New Roman" panose="02020603050405020304" pitchFamily="18" charset="0"/>
              </a:rPr>
              <a:t>pdist</a:t>
            </a: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a:t>
            </a:r>
          </a:p>
          <a:p>
            <a:r>
              <a:rPr lang="en-US" altLang="zh-CN" sz="22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Z=linkage(Y);</a:t>
            </a:r>
          </a:p>
          <a:p>
            <a:r>
              <a:rPr lang="en-US" altLang="zh-CN" sz="22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200" dirty="0" err="1" smtClean="0">
                <a:latin typeface="Times New Roman" panose="02020603050405020304" pitchFamily="18" charset="0"/>
                <a:ea typeface="华文新魏" panose="02010800040101010101" pitchFamily="2" charset="-122"/>
                <a:cs typeface="Times New Roman" panose="02020603050405020304" pitchFamily="18" charset="0"/>
              </a:rPr>
              <a:t>dendrogram</a:t>
            </a: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(Z)</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7119040" y="2671903"/>
            <a:ext cx="4463359" cy="3347519"/>
          </a:xfrm>
          <a:prstGeom prst="rect">
            <a:avLst/>
          </a:prstGeom>
        </p:spPr>
      </p:pic>
      <p:sp>
        <p:nvSpPr>
          <p:cNvPr id="7" name="日期占位符 6"/>
          <p:cNvSpPr>
            <a:spLocks noGrp="1"/>
          </p:cNvSpPr>
          <p:nvPr>
            <p:ph type="dt" sz="half" idx="10"/>
          </p:nvPr>
        </p:nvSpPr>
        <p:spPr/>
        <p:txBody>
          <a:bodyPr/>
          <a:lstStyle/>
          <a:p>
            <a:fld id="{49FED264-ECE5-41F5-94FE-110657B772CF}" type="datetime1">
              <a:rPr lang="en-US" altLang="zh-CN" smtClean="0"/>
              <a:t>8/3/2020</a:t>
            </a:fld>
            <a:endParaRPr lang="en-US" dirty="0"/>
          </a:p>
        </p:txBody>
      </p:sp>
      <p:sp>
        <p:nvSpPr>
          <p:cNvPr id="8" name="页脚占位符 7"/>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49117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5347" y="778598"/>
            <a:ext cx="235390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R</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型聚类的例子</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905346" y="1421394"/>
            <a:ext cx="9189267"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下面表格中的数据是</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1995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年我国各省、市高等教育发展状况数据。其中</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4154966722"/>
              </p:ext>
            </p:extLst>
          </p:nvPr>
        </p:nvGraphicFramePr>
        <p:xfrm>
          <a:off x="905346" y="2340237"/>
          <a:ext cx="9800880" cy="2133600"/>
        </p:xfrm>
        <a:graphic>
          <a:graphicData uri="http://schemas.openxmlformats.org/drawingml/2006/table">
            <a:tbl>
              <a:tblPr firstRow="1" bandRow="1">
                <a:tableStyleId>{5C22544A-7EE6-4342-B048-85BDC9FD1C3A}</a:tableStyleId>
              </a:tblPr>
              <a:tblGrid>
                <a:gridCol w="835742"/>
                <a:gridCol w="4064697"/>
                <a:gridCol w="760539"/>
                <a:gridCol w="4139902"/>
              </a:tblGrid>
              <a:tr h="370840">
                <a:tc>
                  <a:txBody>
                    <a:bodyPr/>
                    <a:lstStyle/>
                    <a:p>
                      <a:pPr algn="ct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x1</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每百万人口高等院校数</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x6</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每</a:t>
                      </a: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10</a:t>
                      </a: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万人口高等院校专职教师数</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x2</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每十万人口高等院校毕业生数</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x7</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高级职称占专职教师的比例</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x3</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每</a:t>
                      </a: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10</a:t>
                      </a: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万人口高等院校招生数</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x8</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平均每所高等院校的在校生数</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x4</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每</a:t>
                      </a: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10</a:t>
                      </a: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万人口高等院校在校生数</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x9</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普通高校经费占</a:t>
                      </a: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GDP</a:t>
                      </a: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比例</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x5</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每</a:t>
                      </a: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10</a:t>
                      </a: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万人口高等院校教职工数</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x10</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生均教育经费</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bl>
          </a:graphicData>
        </a:graphic>
      </p:graphicFrame>
      <p:sp>
        <p:nvSpPr>
          <p:cNvPr id="6" name="文本框 5"/>
          <p:cNvSpPr txBox="1"/>
          <p:nvPr/>
        </p:nvSpPr>
        <p:spPr>
          <a:xfrm>
            <a:off x="905346" y="4725909"/>
            <a:ext cx="979585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利用聚类分析对全国高校分类</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日期占位符 2"/>
          <p:cNvSpPr>
            <a:spLocks noGrp="1"/>
          </p:cNvSpPr>
          <p:nvPr>
            <p:ph type="dt" sz="half" idx="10"/>
          </p:nvPr>
        </p:nvSpPr>
        <p:spPr/>
        <p:txBody>
          <a:bodyPr/>
          <a:lstStyle/>
          <a:p>
            <a:fld id="{C9249B66-6095-4878-9D4B-0E6EF8130245}" type="datetime1">
              <a:rPr lang="en-US" altLang="zh-CN" smtClean="0"/>
              <a:t>8/3/2020</a:t>
            </a:fld>
            <a:endParaRPr lang="en-US" dirty="0"/>
          </a:p>
        </p:txBody>
      </p:sp>
      <p:sp>
        <p:nvSpPr>
          <p:cNvPr id="7" name="页脚占位符 6"/>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769862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595868988"/>
              </p:ext>
            </p:extLst>
          </p:nvPr>
        </p:nvGraphicFramePr>
        <p:xfrm>
          <a:off x="923453" y="1312751"/>
          <a:ext cx="10139886" cy="4247284"/>
        </p:xfrm>
        <a:graphic>
          <a:graphicData uri="http://schemas.openxmlformats.org/drawingml/2006/table">
            <a:tbl>
              <a:tblPr>
                <a:tableStyleId>{5C22544A-7EE6-4342-B048-85BDC9FD1C3A}</a:tableStyleId>
              </a:tblPr>
              <a:tblGrid>
                <a:gridCol w="699302"/>
                <a:gridCol w="699302"/>
                <a:gridCol w="699302"/>
                <a:gridCol w="699302"/>
                <a:gridCol w="1048954"/>
                <a:gridCol w="1048954"/>
                <a:gridCol w="1048954"/>
                <a:gridCol w="1048954"/>
                <a:gridCol w="1048954"/>
                <a:gridCol w="1048954"/>
                <a:gridCol w="1048954"/>
              </a:tblGrid>
              <a:tr h="605604">
                <a:tc gridSpan="4">
                  <a:txBody>
                    <a:bodyPr/>
                    <a:lstStyle/>
                    <a:p>
                      <a:pPr algn="ctr" fontAlgn="ctr"/>
                      <a:r>
                        <a:rPr lang="zh-CN" altLang="en-US" sz="2400" u="none" strike="noStrike" dirty="0">
                          <a:effectLst/>
                          <a:latin typeface="Times New Roman" panose="02020603050405020304" pitchFamily="18" charset="0"/>
                          <a:ea typeface="华文新魏" panose="02010800040101010101" pitchFamily="2" charset="-122"/>
                          <a:cs typeface="Times New Roman" panose="02020603050405020304" pitchFamily="18" charset="0"/>
                        </a:rPr>
                        <a:t>我国普通高校教育发展状况数据</a:t>
                      </a:r>
                      <a:endParaRPr lang="zh-CN" altLang="en-US" sz="2400" b="0" i="0" u="none" strike="noStrike" dirty="0">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endParaRPr lang="zh-CN" altLang="en-US" sz="2000" b="0" i="0" u="none" strike="noStrike" dirty="0">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endParaRPr lang="zh-CN" alt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endParaRPr lang="zh-CN" alt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endParaRPr lang="zh-CN" alt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endParaRPr lang="zh-CN" alt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endParaRPr lang="zh-CN" alt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endParaRPr lang="zh-CN" alt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r>
              <a:tr h="321496">
                <a:tc>
                  <a:txBody>
                    <a:bodyPr/>
                    <a:lstStyle/>
                    <a:p>
                      <a:pPr algn="ctr" fontAlgn="ctr"/>
                      <a:r>
                        <a:rPr lang="zh-CN" altLang="en-US"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地区</a:t>
                      </a:r>
                      <a:endParaRPr lang="zh-CN" alt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x1</a:t>
                      </a:r>
                      <a:endParaRPr 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x2</a:t>
                      </a:r>
                      <a:endParaRPr 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x3</a:t>
                      </a:r>
                      <a:endParaRPr 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x4</a:t>
                      </a:r>
                      <a:endParaRPr 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x5</a:t>
                      </a:r>
                      <a:endParaRPr 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x6</a:t>
                      </a:r>
                      <a:endParaRPr 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x7</a:t>
                      </a:r>
                      <a:endParaRPr 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x8</a:t>
                      </a:r>
                      <a:endParaRPr 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x9</a:t>
                      </a:r>
                      <a:endParaRPr 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x10</a:t>
                      </a:r>
                      <a:endParaRPr 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r>
              <a:tr h="321496">
                <a:tc>
                  <a:txBody>
                    <a:bodyPr/>
                    <a:lstStyle/>
                    <a:p>
                      <a:pPr algn="ctr" fontAlgn="ctr"/>
                      <a:r>
                        <a:rPr lang="zh-CN" altLang="en-US"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北京</a:t>
                      </a:r>
                      <a:endParaRPr lang="zh-CN" alt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5.96</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310</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461</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1557</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931</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319</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44.36</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2615</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2.2</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13631</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r>
              <a:tr h="321496">
                <a:tc>
                  <a:txBody>
                    <a:bodyPr/>
                    <a:lstStyle/>
                    <a:p>
                      <a:pPr algn="ctr" fontAlgn="ctr"/>
                      <a:r>
                        <a:rPr lang="zh-CN" altLang="en-US"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上海</a:t>
                      </a:r>
                      <a:endParaRPr lang="zh-CN" alt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3.39</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234</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308</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1035</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498</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161</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35.02</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3052</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0.9</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12665</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r>
              <a:tr h="321496">
                <a:tc>
                  <a:txBody>
                    <a:bodyPr/>
                    <a:lstStyle/>
                    <a:p>
                      <a:pPr algn="ctr" fontAlgn="ctr"/>
                      <a:r>
                        <a:rPr lang="zh-CN" altLang="en-US"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天津</a:t>
                      </a:r>
                      <a:endParaRPr lang="zh-CN" alt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2.35</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157</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229</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713</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295</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109</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28.4</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3031</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0.86</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9385</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r>
              <a:tr h="321496">
                <a:tc>
                  <a:txBody>
                    <a:bodyPr/>
                    <a:lstStyle/>
                    <a:p>
                      <a:pPr algn="ctr" fontAlgn="ctr"/>
                      <a:r>
                        <a:rPr lang="zh-CN" altLang="en-US"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陕西</a:t>
                      </a:r>
                      <a:endParaRPr lang="zh-CN" alt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1.35</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81</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111</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364</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150</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58</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30.45</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2699</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1.22</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7881</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r>
              <a:tr h="321496">
                <a:tc>
                  <a:txBody>
                    <a:bodyPr/>
                    <a:lstStyle/>
                    <a:p>
                      <a:pPr algn="ctr" fontAlgn="ctr"/>
                      <a:r>
                        <a:rPr lang="zh-CN" altLang="en-US"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辽宁</a:t>
                      </a:r>
                      <a:endParaRPr lang="zh-CN" alt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1.5</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88</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128</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421</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144</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58</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34.3</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2808</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0.54</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7733</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r>
              <a:tr h="321496">
                <a:tc>
                  <a:txBody>
                    <a:bodyPr/>
                    <a:lstStyle/>
                    <a:p>
                      <a:pPr algn="ctr" fontAlgn="ctr"/>
                      <a:r>
                        <a:rPr lang="zh-CN" altLang="en-US"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吉林</a:t>
                      </a:r>
                      <a:endParaRPr lang="zh-CN" alt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1.67</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86</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120</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370</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153</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58</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33.53</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2215</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0.76</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7480</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r>
              <a:tr h="321496">
                <a:tc>
                  <a:txBody>
                    <a:bodyPr/>
                    <a:lstStyle/>
                    <a:p>
                      <a:pPr algn="ctr" fontAlgn="ctr"/>
                      <a:r>
                        <a:rPr lang="zh-CN" altLang="en-US"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黑龙江</a:t>
                      </a:r>
                      <a:endParaRPr lang="zh-CN" alt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1.17</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63</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93</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296</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117</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44</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35.22</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2528</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0.58</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8570</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r>
              <a:tr h="321496">
                <a:tc>
                  <a:txBody>
                    <a:bodyPr/>
                    <a:lstStyle/>
                    <a:p>
                      <a:pPr algn="ctr" fontAlgn="ctr"/>
                      <a:r>
                        <a:rPr lang="zh-CN" altLang="en-US"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湖北</a:t>
                      </a:r>
                      <a:endParaRPr lang="zh-CN" alt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1.05</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67</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92</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297</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115</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43</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32.89</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2835</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0.66</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7262</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r>
              <a:tr h="321496">
                <a:tc>
                  <a:txBody>
                    <a:bodyPr/>
                    <a:lstStyle/>
                    <a:p>
                      <a:pPr algn="ctr" fontAlgn="ctr"/>
                      <a:r>
                        <a:rPr lang="zh-CN" altLang="en-US"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江苏</a:t>
                      </a:r>
                      <a:endParaRPr lang="zh-CN" altLang="en-US"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0.95</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64</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94</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287</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102</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39</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31.54</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3008</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a:effectLst/>
                          <a:latin typeface="Times New Roman" panose="02020603050405020304" pitchFamily="18" charset="0"/>
                          <a:ea typeface="华文新魏" panose="02010800040101010101" pitchFamily="2" charset="-122"/>
                          <a:cs typeface="Times New Roman" panose="02020603050405020304" pitchFamily="18" charset="0"/>
                        </a:rPr>
                        <a:t>0.39</a:t>
                      </a:r>
                      <a:endParaRPr lang="en-US" altLang="zh-CN" sz="20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000" u="none" strike="noStrike" dirty="0">
                          <a:effectLst/>
                          <a:latin typeface="Times New Roman" panose="02020603050405020304" pitchFamily="18" charset="0"/>
                          <a:ea typeface="华文新魏" panose="02010800040101010101" pitchFamily="2" charset="-122"/>
                          <a:cs typeface="Times New Roman" panose="02020603050405020304" pitchFamily="18" charset="0"/>
                        </a:rPr>
                        <a:t>7786</a:t>
                      </a:r>
                      <a:endParaRPr lang="en-US" altLang="zh-CN" sz="2000" b="0" i="0" u="none" strike="noStrike" dirty="0">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r>
            </a:tbl>
          </a:graphicData>
        </a:graphic>
      </p:graphicFrame>
      <p:sp>
        <p:nvSpPr>
          <p:cNvPr id="3" name="文本框 2"/>
          <p:cNvSpPr txBox="1"/>
          <p:nvPr/>
        </p:nvSpPr>
        <p:spPr>
          <a:xfrm>
            <a:off x="841972" y="715224"/>
            <a:ext cx="5296278" cy="461665"/>
          </a:xfrm>
          <a:prstGeom prst="rect">
            <a:avLst/>
          </a:prstGeom>
          <a:noFill/>
        </p:spPr>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部分数据。完整数据见附录</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C79EB1B3-DAC5-4A25-A9C2-B60DD1847418}" type="datetime1">
              <a:rPr lang="en-US" altLang="zh-CN" smtClean="0"/>
              <a:t>8/3/2020</a:t>
            </a:fld>
            <a:endParaRPr lang="en-US" dirty="0"/>
          </a:p>
        </p:txBody>
      </p:sp>
      <p:sp>
        <p:nvSpPr>
          <p:cNvPr id="5" name="页脚占位符 4"/>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336275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2094" y="742384"/>
            <a:ext cx="3956365"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分析：问题有以下特点</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883121" y="1626027"/>
            <a:ext cx="7677338"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、问题的要求是对不同的省市分类，属于对样本聚类，即</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Q</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型聚类</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883121" y="2879002"/>
            <a:ext cx="7677338"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、数据中的许多指标具有很强的相关性，因此可以从中选择几个具有代表性的指标进行聚类；</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这样，就需要对各指标作</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R</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型聚类分析，在各类中选择代表。</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日期占位符 4"/>
          <p:cNvSpPr>
            <a:spLocks noGrp="1"/>
          </p:cNvSpPr>
          <p:nvPr>
            <p:ph type="dt" sz="half" idx="10"/>
          </p:nvPr>
        </p:nvSpPr>
        <p:spPr/>
        <p:txBody>
          <a:bodyPr/>
          <a:lstStyle/>
          <a:p>
            <a:fld id="{E5F31A6F-F580-4203-A248-1E546FAAB277}" type="datetime1">
              <a:rPr lang="en-US" altLang="zh-CN" smtClean="0"/>
              <a:t>8/3/2020</a:t>
            </a:fld>
            <a:endParaRPr lang="en-US" dirty="0"/>
          </a:p>
        </p:txBody>
      </p:sp>
      <p:sp>
        <p:nvSpPr>
          <p:cNvPr id="6" name="页脚占位符 5"/>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20163104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3042" y="760491"/>
            <a:ext cx="164773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建模步骤</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023042" y="1466661"/>
            <a:ext cx="4309449"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、从附录中导出数据，存入</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023042" y="2109457"/>
            <a:ext cx="4309449"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、数据规范化</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X1=</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zscore</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023042" y="3141552"/>
            <a:ext cx="4309449"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、对数据的各列</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指标</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作</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R</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聚类，需要以相关系数生成距离矩阵，因此计算相关系数矩阵</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R=</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corrcoef</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(X1);</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文本框 6"/>
          <p:cNvSpPr txBox="1"/>
          <p:nvPr/>
        </p:nvSpPr>
        <p:spPr>
          <a:xfrm>
            <a:off x="5966234" y="733330"/>
            <a:ext cx="5214796"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、计算由相关系数导出的距离矩阵</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D=</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pdist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R,’correlation</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8" name="文本框 7"/>
          <p:cNvSpPr txBox="1"/>
          <p:nvPr/>
        </p:nvSpPr>
        <p:spPr>
          <a:xfrm>
            <a:off x="5966234" y="1740125"/>
            <a:ext cx="5214796"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、按平均法聚类并画出聚类图</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Z=linkage(</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D,’average</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H=</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dendrogram</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(Z);</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9" name="图片 8"/>
          <p:cNvPicPr>
            <a:picLocks noChangeAspect="1"/>
          </p:cNvPicPr>
          <p:nvPr/>
        </p:nvPicPr>
        <p:blipFill>
          <a:blip r:embed="rId2"/>
          <a:stretch>
            <a:fillRect/>
          </a:stretch>
        </p:blipFill>
        <p:spPr>
          <a:xfrm>
            <a:off x="5465276" y="3290949"/>
            <a:ext cx="5996412" cy="2840525"/>
          </a:xfrm>
          <a:prstGeom prst="rect">
            <a:avLst/>
          </a:prstGeom>
        </p:spPr>
      </p:pic>
      <p:sp>
        <p:nvSpPr>
          <p:cNvPr id="6" name="日期占位符 5"/>
          <p:cNvSpPr>
            <a:spLocks noGrp="1"/>
          </p:cNvSpPr>
          <p:nvPr>
            <p:ph type="dt" sz="half" idx="10"/>
          </p:nvPr>
        </p:nvSpPr>
        <p:spPr/>
        <p:txBody>
          <a:bodyPr/>
          <a:lstStyle/>
          <a:p>
            <a:fld id="{3FB3347E-B53F-4F3B-91A1-3DF45931AF4B}" type="datetime1">
              <a:rPr lang="en-US" altLang="zh-CN" smtClean="0"/>
              <a:t>8/3/2020</a:t>
            </a:fld>
            <a:endParaRPr lang="en-US" dirty="0"/>
          </a:p>
        </p:txBody>
      </p:sp>
      <p:sp>
        <p:nvSpPr>
          <p:cNvPr id="10" name="页脚占位符 9"/>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12374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585988" y="633744"/>
            <a:ext cx="5697648" cy="5656152"/>
          </a:xfrm>
          <a:prstGeom prst="rect">
            <a:avLst/>
          </a:prstGeom>
        </p:spPr>
      </p:pic>
      <p:sp>
        <p:nvSpPr>
          <p:cNvPr id="3" name="文本框 2"/>
          <p:cNvSpPr txBox="1"/>
          <p:nvPr/>
        </p:nvSpPr>
        <p:spPr>
          <a:xfrm>
            <a:off x="832919" y="751438"/>
            <a:ext cx="440903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从聚类图看出，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x2,x3,x4,x5,x6</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这</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个指标高度相关，最先被聚到一起，可以看作一类。</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832919" y="2109457"/>
            <a:ext cx="4409037"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在这</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个指标中寻找一个作代表，比如</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，则我们利用下面</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6</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个分析指标对各省市的高等教育情况分类：</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x1,x2,x7,x8,x9,x10</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矩形 4"/>
          <p:cNvSpPr/>
          <p:nvPr/>
        </p:nvSpPr>
        <p:spPr>
          <a:xfrm>
            <a:off x="2082297" y="4206139"/>
            <a:ext cx="3159659"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load </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data1</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X</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X1=</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zscore</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R=</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corrcoef</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(X1);</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pdist</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R,</a:t>
            </a:r>
            <a:r>
              <a:rPr lang="en-US" altLang="zh-CN" sz="2000" dirty="0" err="1">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'correlation</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Z=linkage(</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a:t>
            </a:r>
            <a:r>
              <a:rPr lang="en-US" altLang="zh-CN" sz="2000" dirty="0" err="1">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'average</a:t>
            </a:r>
            <a:r>
              <a:rPr lang="en-US" altLang="zh-CN" sz="20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H=</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dendrogram</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(Z);</a:t>
            </a:r>
          </a:p>
        </p:txBody>
      </p:sp>
      <p:sp>
        <p:nvSpPr>
          <p:cNvPr id="6" name="文本框 5"/>
          <p:cNvSpPr txBox="1"/>
          <p:nvPr/>
        </p:nvSpPr>
        <p:spPr>
          <a:xfrm>
            <a:off x="832919" y="4282289"/>
            <a:ext cx="1095469"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200" dirty="0" smtClean="0">
                <a:latin typeface="华文新魏" panose="02010800040101010101" pitchFamily="2" charset="-122"/>
                <a:ea typeface="华文新魏" panose="02010800040101010101" pitchFamily="2" charset="-122"/>
              </a:rPr>
              <a:t>完整的程序</a:t>
            </a:r>
            <a:endParaRPr lang="zh-CN" altLang="en-US" sz="2200" dirty="0">
              <a:latin typeface="华文新魏" panose="02010800040101010101" pitchFamily="2" charset="-122"/>
              <a:ea typeface="华文新魏" panose="02010800040101010101" pitchFamily="2" charset="-122"/>
            </a:endParaRPr>
          </a:p>
        </p:txBody>
      </p:sp>
      <p:sp>
        <p:nvSpPr>
          <p:cNvPr id="7" name="日期占位符 6"/>
          <p:cNvSpPr>
            <a:spLocks noGrp="1"/>
          </p:cNvSpPr>
          <p:nvPr>
            <p:ph type="dt" sz="half" idx="10"/>
          </p:nvPr>
        </p:nvSpPr>
        <p:spPr/>
        <p:txBody>
          <a:bodyPr/>
          <a:lstStyle/>
          <a:p>
            <a:fld id="{B0E5B054-4304-4C58-8A17-169AD430778B}" type="datetime1">
              <a:rPr lang="en-US" altLang="zh-CN" smtClean="0"/>
              <a:t>8/3/2020</a:t>
            </a:fld>
            <a:endParaRPr lang="en-US" dirty="0"/>
          </a:p>
        </p:txBody>
      </p:sp>
      <p:sp>
        <p:nvSpPr>
          <p:cNvPr id="8" name="页脚占位符 7"/>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340976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0614" y="794851"/>
            <a:ext cx="354938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Q</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型聚类的建模过程</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950614" y="1421394"/>
            <a:ext cx="5341544"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、数据筛选</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X=X([1,2,7:10]);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去掉</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3,4,5,6</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列</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950614" y="2480650"/>
            <a:ext cx="5341544"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t>2</a:t>
            </a:r>
            <a:r>
              <a:rPr lang="zh-CN" altLang="en-US" sz="2400" dirty="0" smtClean="0"/>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数据规范化</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X1=</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zscore</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950614" y="3512745"/>
            <a:ext cx="5341544"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、求距离矩阵</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t>D=</a:t>
            </a:r>
            <a:r>
              <a:rPr lang="en-US" altLang="zh-CN" sz="2400" dirty="0" err="1" smtClean="0"/>
              <a:t>pdist</a:t>
            </a:r>
            <a:r>
              <a:rPr lang="en-US" altLang="zh-CN" sz="2400" dirty="0" smtClean="0"/>
              <a:t>(X1);</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矩形 5"/>
          <p:cNvSpPr/>
          <p:nvPr/>
        </p:nvSpPr>
        <p:spPr>
          <a:xfrm>
            <a:off x="950614" y="4544840"/>
            <a:ext cx="5341544"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4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、聚类并作图</a:t>
            </a:r>
            <a:r>
              <a:rPr lang="en-US" altLang="zh-CN" sz="24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p>
          <a:p>
            <a:r>
              <a:rPr lang="en-US" altLang="zh-CN" sz="24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Z=linkage(</a:t>
            </a:r>
            <a:r>
              <a:rPr lang="en-US" altLang="zh-CN" sz="2400" dirty="0" err="1"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D</a:t>
            </a:r>
            <a:r>
              <a:rPr lang="en-US" altLang="zh-CN" sz="24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'average</a:t>
            </a:r>
            <a:r>
              <a:rPr lang="en-US" altLang="zh-CN" sz="2400" dirty="0">
                <a:solidFill>
                  <a:srgbClr val="A020F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4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H=</a:t>
            </a:r>
            <a:r>
              <a:rPr lang="en-US" altLang="zh-CN" sz="2400" dirty="0" err="1"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dendrogram</a:t>
            </a:r>
            <a:r>
              <a:rPr lang="en-US" altLang="zh-CN" sz="24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(Z</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sp>
        <p:nvSpPr>
          <p:cNvPr id="7" name="矩形 6"/>
          <p:cNvSpPr/>
          <p:nvPr/>
        </p:nvSpPr>
        <p:spPr>
          <a:xfrm>
            <a:off x="7613965" y="787651"/>
            <a:ext cx="3467477" cy="212365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load </a:t>
            </a:r>
            <a:r>
              <a:rPr lang="en-US" altLang="zh-CN" sz="22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data1</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2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X</a:t>
            </a:r>
          </a:p>
          <a:p>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X(:,3:6)=[];</a:t>
            </a:r>
          </a:p>
          <a:p>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X1=</a:t>
            </a:r>
            <a:r>
              <a:rPr lang="en-US" altLang="zh-CN" sz="22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zscore</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a:t>
            </a:r>
          </a:p>
          <a:p>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a:t>
            </a:r>
            <a:r>
              <a:rPr lang="en-US" altLang="zh-CN" sz="22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pdist</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(X1);</a:t>
            </a:r>
          </a:p>
          <a:p>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Z=linkage(</a:t>
            </a:r>
            <a:r>
              <a:rPr lang="en-US" altLang="zh-CN" sz="22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a:t>
            </a:r>
            <a:r>
              <a:rPr lang="en-US" altLang="zh-CN" sz="2200" dirty="0" err="1">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'average</a:t>
            </a:r>
            <a:r>
              <a:rPr lang="en-US" altLang="zh-CN" sz="22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H=</a:t>
            </a:r>
            <a:r>
              <a:rPr lang="en-US" altLang="zh-CN" sz="22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dendrogram</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(Z);</a:t>
            </a:r>
          </a:p>
        </p:txBody>
      </p:sp>
      <p:sp>
        <p:nvSpPr>
          <p:cNvPr id="8" name="文本框 7"/>
          <p:cNvSpPr txBox="1"/>
          <p:nvPr/>
        </p:nvSpPr>
        <p:spPr>
          <a:xfrm>
            <a:off x="6708618" y="787651"/>
            <a:ext cx="715224" cy="193899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完整的程序</a:t>
            </a:r>
            <a:endParaRPr lang="zh-CN" altLang="en-US" sz="2400" dirty="0">
              <a:latin typeface="华文新魏" panose="02010800040101010101" pitchFamily="2" charset="-122"/>
              <a:ea typeface="华文新魏" panose="02010800040101010101" pitchFamily="2" charset="-122"/>
            </a:endParaRPr>
          </a:p>
        </p:txBody>
      </p:sp>
      <p:pic>
        <p:nvPicPr>
          <p:cNvPr id="9" name="图片 8"/>
          <p:cNvPicPr>
            <a:picLocks noChangeAspect="1"/>
          </p:cNvPicPr>
          <p:nvPr/>
        </p:nvPicPr>
        <p:blipFill>
          <a:blip r:embed="rId2"/>
          <a:stretch>
            <a:fillRect/>
          </a:stretch>
        </p:blipFill>
        <p:spPr>
          <a:xfrm>
            <a:off x="6708618" y="2911309"/>
            <a:ext cx="4626321" cy="3368401"/>
          </a:xfrm>
          <a:prstGeom prst="rect">
            <a:avLst/>
          </a:prstGeom>
        </p:spPr>
      </p:pic>
      <p:sp>
        <p:nvSpPr>
          <p:cNvPr id="10" name="日期占位符 9"/>
          <p:cNvSpPr>
            <a:spLocks noGrp="1"/>
          </p:cNvSpPr>
          <p:nvPr>
            <p:ph type="dt" sz="half" idx="10"/>
          </p:nvPr>
        </p:nvSpPr>
        <p:spPr/>
        <p:txBody>
          <a:bodyPr/>
          <a:lstStyle/>
          <a:p>
            <a:fld id="{B333D68B-CA7E-4D03-B87C-1C0DDF998159}" type="datetime1">
              <a:rPr lang="en-US" altLang="zh-CN" smtClean="0"/>
              <a:t>8/3/2020</a:t>
            </a:fld>
            <a:endParaRPr lang="en-US" dirty="0"/>
          </a:p>
        </p:txBody>
      </p:sp>
      <p:sp>
        <p:nvSpPr>
          <p:cNvPr id="11" name="页脚占位符 10"/>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54139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203825" y="676746"/>
            <a:ext cx="7315200" cy="5486400"/>
          </a:xfrm>
          <a:prstGeom prst="rect">
            <a:avLst/>
          </a:prstGeom>
        </p:spPr>
      </p:pic>
      <p:sp>
        <p:nvSpPr>
          <p:cNvPr id="3" name="文本框 2"/>
          <p:cNvSpPr txBox="1"/>
          <p:nvPr/>
        </p:nvSpPr>
        <p:spPr>
          <a:xfrm>
            <a:off x="715224" y="769545"/>
            <a:ext cx="143950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结果分析</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715224" y="1385180"/>
            <a:ext cx="3304515"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如果分成</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类，则北京和上海一类，西藏单独一类，其他一类</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日期占位符 4"/>
          <p:cNvSpPr>
            <a:spLocks noGrp="1"/>
          </p:cNvSpPr>
          <p:nvPr>
            <p:ph type="dt" sz="half" idx="10"/>
          </p:nvPr>
        </p:nvSpPr>
        <p:spPr/>
        <p:txBody>
          <a:bodyPr/>
          <a:lstStyle/>
          <a:p>
            <a:fld id="{259211A0-7EC9-4BB7-93F9-8DE498C04800}" type="datetime1">
              <a:rPr lang="en-US" altLang="zh-CN" smtClean="0"/>
              <a:t>8/3/2020</a:t>
            </a:fld>
            <a:endParaRPr lang="en-US" dirty="0"/>
          </a:p>
        </p:txBody>
      </p:sp>
      <p:sp>
        <p:nvSpPr>
          <p:cNvPr id="6" name="页脚占位符 5"/>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298388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718814341"/>
              </p:ext>
            </p:extLst>
          </p:nvPr>
        </p:nvGraphicFramePr>
        <p:xfrm>
          <a:off x="685802" y="918865"/>
          <a:ext cx="10628916" cy="5355222"/>
        </p:xfrm>
        <a:graphic>
          <a:graphicData uri="http://schemas.openxmlformats.org/drawingml/2006/table">
            <a:tbl>
              <a:tblPr firstRow="1" bandRow="1">
                <a:tableStyleId>{5C22544A-7EE6-4342-B048-85BDC9FD1C3A}</a:tableStyleId>
              </a:tblPr>
              <a:tblGrid>
                <a:gridCol w="885743"/>
                <a:gridCol w="885743"/>
                <a:gridCol w="885743"/>
                <a:gridCol w="885743"/>
                <a:gridCol w="885743"/>
                <a:gridCol w="885743"/>
                <a:gridCol w="885743"/>
                <a:gridCol w="885743"/>
                <a:gridCol w="885743"/>
                <a:gridCol w="885743"/>
                <a:gridCol w="885743"/>
                <a:gridCol w="885743"/>
              </a:tblGrid>
              <a:tr h="370123">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省、市、自治区</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城市规模</a:t>
                      </a:r>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万</a:t>
                      </a:r>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城市首位度</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城市指数</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基尼系数</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规模中位值</a:t>
                      </a:r>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万</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省、市、自治区</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城市规模</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城市首位度</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城市指数</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基尼系数</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规模中位值</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123">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京津冀</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699.70</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1.4371</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0.9364</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0.7804</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10.880</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湖北</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434.46</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7.1328</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2.4413</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0.5282</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19.190</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123">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山西</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179.46</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1.8982</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1.0006</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0.5870</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11.780</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湖南</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139.29</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2.3501</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0.8360</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0.4890</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14.250</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123">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内蒙古</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111.13</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1.4180</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0.6772</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0.5158</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17.775</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广东</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336.54</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3.5407</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1.3863</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0.4020</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22.195</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123">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辽宁</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389.60</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1.9182</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0.8541</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0.5762</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26.320</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广西</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96.12</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1.2288</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0.6382</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0.5000</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14.340</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123">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吉林</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211.34</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1.7880</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1.0798</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0.4569</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19.705</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海南</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45.43</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2.1915</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0.8648</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0.4136</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8.730</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123">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黑龙江</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259.00</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2.3059</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0.3417</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0.5076</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23.480</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川渝</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365.01</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1.6801</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1.1486</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0.5720</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18.615</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r>
              <a:tr h="365052">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苏沪</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923.19</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3.7350</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2.0572</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b="0" i="0" u="none" strike="noStrike" kern="1200" dirty="0" smtClean="0">
                          <a:solidFill>
                            <a:schemeClr val="dk1"/>
                          </a:solidFill>
                          <a:effectLst/>
                          <a:latin typeface="Times New Roman" panose="02020603050405020304" pitchFamily="18" charset="0"/>
                          <a:ea typeface="华文新魏" panose="02010800040101010101" pitchFamily="2" charset="-122"/>
                          <a:cs typeface="Times New Roman" panose="02020603050405020304" pitchFamily="18" charset="0"/>
                        </a:rPr>
                        <a:t>2.0572</a:t>
                      </a:r>
                      <a:endParaRPr lang="zh-CN" altLang="en-US" sz="1600" b="0" i="0" u="none" strike="noStrike" kern="1200" dirty="0">
                        <a:solidFill>
                          <a:schemeClr val="dk1"/>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22.160</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云南</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146.00</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6.6333</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2.3785</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0.5359</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12.250</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r>
              <a:tr h="365052">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浙江</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139.29</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1.8712</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0.8858</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b="0" i="0" u="none" strike="noStrike" kern="1200" dirty="0" smtClean="0">
                          <a:solidFill>
                            <a:schemeClr val="dk1"/>
                          </a:solidFill>
                          <a:effectLst/>
                          <a:latin typeface="Times New Roman" panose="02020603050405020304" pitchFamily="18" charset="0"/>
                          <a:ea typeface="华文新魏" panose="02010800040101010101" pitchFamily="2" charset="-122"/>
                          <a:cs typeface="Times New Roman" panose="02020603050405020304" pitchFamily="18" charset="0"/>
                        </a:rPr>
                        <a:t>0.8858</a:t>
                      </a:r>
                      <a:endParaRPr lang="zh-CN" altLang="en-US" sz="1600" b="0" i="0" u="none" strike="noStrike" kern="1200" dirty="0">
                        <a:solidFill>
                          <a:schemeClr val="dk1"/>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12.670</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贵州</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136.22</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2.8279</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1.2918</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0.5984</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10.470</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r>
              <a:tr h="365052">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安徽</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102.78</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1.2333</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0.5326</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b="0" i="0" u="none" strike="noStrike" kern="1200" dirty="0" smtClean="0">
                          <a:solidFill>
                            <a:schemeClr val="dk1"/>
                          </a:solidFill>
                          <a:effectLst/>
                          <a:latin typeface="Times New Roman" panose="02020603050405020304" pitchFamily="18" charset="0"/>
                          <a:ea typeface="华文新魏" panose="02010800040101010101" pitchFamily="2" charset="-122"/>
                          <a:cs typeface="Times New Roman" panose="02020603050405020304" pitchFamily="18" charset="0"/>
                        </a:rPr>
                        <a:t>0.5326</a:t>
                      </a:r>
                      <a:endParaRPr lang="zh-CN" altLang="en-US" sz="1600" b="0" i="0" u="none" strike="noStrike" kern="1200" dirty="0">
                        <a:solidFill>
                          <a:schemeClr val="dk1"/>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27.375</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西藏</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11.79</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4.1514</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1.1798</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0.6118</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7.315</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r>
              <a:tr h="365052">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福建</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108.50</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1.7291</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0.9325</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b="0" i="0" u="none" strike="noStrike" kern="1200" dirty="0" smtClean="0">
                          <a:solidFill>
                            <a:schemeClr val="dk1"/>
                          </a:solidFill>
                          <a:effectLst/>
                          <a:latin typeface="Times New Roman" panose="02020603050405020304" pitchFamily="18" charset="0"/>
                          <a:ea typeface="华文新魏" panose="02010800040101010101" pitchFamily="2" charset="-122"/>
                          <a:cs typeface="Times New Roman" panose="02020603050405020304" pitchFamily="18" charset="0"/>
                        </a:rPr>
                        <a:t>0.9325</a:t>
                      </a:r>
                      <a:endParaRPr lang="zh-CN" altLang="en-US" sz="1600" b="0" i="0" u="none" strike="noStrike" kern="1200" dirty="0">
                        <a:solidFill>
                          <a:schemeClr val="dk1"/>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11.120</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陕西</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244.04</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5.1194</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1.9682</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0.6287</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17.800</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r>
              <a:tr h="365052">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江西</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129.20</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3.2454</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1.1935</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b="0" i="0" u="none" strike="noStrike" kern="1200" dirty="0" smtClean="0">
                          <a:solidFill>
                            <a:schemeClr val="dk1"/>
                          </a:solidFill>
                          <a:effectLst/>
                          <a:latin typeface="Times New Roman" panose="02020603050405020304" pitchFamily="18" charset="0"/>
                          <a:ea typeface="华文新魏" panose="02010800040101010101" pitchFamily="2" charset="-122"/>
                          <a:cs typeface="Times New Roman" panose="02020603050405020304" pitchFamily="18" charset="0"/>
                        </a:rPr>
                        <a:t>1.1935</a:t>
                      </a:r>
                      <a:endParaRPr lang="zh-CN" altLang="en-US" sz="1600" b="0" i="0" u="none" strike="noStrike" kern="1200" dirty="0">
                        <a:solidFill>
                          <a:schemeClr val="dk1"/>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17.080</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甘肃</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145.49</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4.7515</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1.9366</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0.5806</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11.650</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r>
              <a:tr h="365052">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山东</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173.35</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1.0018</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0.4296</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b="0" i="0" u="none" strike="noStrike" kern="1200" dirty="0" smtClean="0">
                          <a:solidFill>
                            <a:schemeClr val="dk1"/>
                          </a:solidFill>
                          <a:effectLst/>
                          <a:latin typeface="Times New Roman" panose="02020603050405020304" pitchFamily="18" charset="0"/>
                          <a:ea typeface="华文新魏" panose="02010800040101010101" pitchFamily="2" charset="-122"/>
                          <a:cs typeface="Times New Roman" panose="02020603050405020304" pitchFamily="18" charset="0"/>
                        </a:rPr>
                        <a:t>0.4296</a:t>
                      </a:r>
                      <a:endParaRPr lang="zh-CN" altLang="en-US" sz="1600" b="0" i="0" u="none" strike="noStrike" kern="1200" dirty="0">
                        <a:solidFill>
                          <a:schemeClr val="dk1"/>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21.215</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青海</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61.36</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8.2695</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0.8598</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0.8098</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7.420</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r>
              <a:tr h="365052">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河南</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151.54</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1.4927</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0.6775</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b="0" i="0" u="none" strike="noStrike" kern="1200" dirty="0" smtClean="0">
                          <a:solidFill>
                            <a:schemeClr val="dk1"/>
                          </a:solidFill>
                          <a:effectLst/>
                          <a:latin typeface="Times New Roman" panose="02020603050405020304" pitchFamily="18" charset="0"/>
                          <a:ea typeface="华文新魏" panose="02010800040101010101" pitchFamily="2" charset="-122"/>
                          <a:cs typeface="Times New Roman" panose="02020603050405020304" pitchFamily="18" charset="0"/>
                        </a:rPr>
                        <a:t>0.6775</a:t>
                      </a:r>
                      <a:endParaRPr lang="zh-CN" altLang="en-US" sz="1600" b="0" i="0" u="none" strike="noStrike" kern="1200" dirty="0">
                        <a:solidFill>
                          <a:schemeClr val="dk1"/>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13.940</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华文新魏" panose="02010800040101010101" pitchFamily="2" charset="-122"/>
                          <a:cs typeface="Times New Roman" panose="02020603050405020304" pitchFamily="18" charset="0"/>
                        </a:rPr>
                        <a:t>新疆</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128.67</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华文新魏" panose="02010800040101010101" pitchFamily="2" charset="-122"/>
                          <a:cs typeface="Times New Roman" panose="02020603050405020304" pitchFamily="18" charset="0"/>
                        </a:rPr>
                        <a:t>3.8535</a:t>
                      </a:r>
                      <a:endParaRPr lang="zh-CN" altLang="en-US" sz="16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1.6216</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0.4901</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algn="l" rtl="0" eaLnBrk="1" fontAlgn="t" latinLnBrk="0" hangingPunct="1">
                        <a:spcBef>
                          <a:spcPts val="0"/>
                        </a:spcBef>
                        <a:spcAft>
                          <a:spcPts val="0"/>
                        </a:spcAft>
                      </a:pPr>
                      <a:r>
                        <a:rPr lang="en-US" altLang="zh-CN" sz="1600" b="0" i="0" u="none" strike="noStrike" dirty="0" smtClean="0">
                          <a:effectLst/>
                          <a:latin typeface="Times New Roman" panose="02020603050405020304" pitchFamily="18" charset="0"/>
                          <a:ea typeface="华文新魏" panose="02010800040101010101" pitchFamily="2" charset="-122"/>
                          <a:cs typeface="Times New Roman" panose="02020603050405020304" pitchFamily="18" charset="0"/>
                        </a:rPr>
                        <a:t>14.470</a:t>
                      </a:r>
                      <a:endParaRPr lang="zh-CN" altLang="en-US" sz="1600" b="0" i="0" u="none" strike="noStrike" dirty="0">
                        <a:effectLst/>
                        <a:latin typeface="Times New Roman" panose="02020603050405020304" pitchFamily="18" charset="0"/>
                        <a:ea typeface="华文新魏" panose="02010800040101010101" pitchFamily="2" charset="-122"/>
                        <a:cs typeface="Times New Roman" panose="02020603050405020304" pitchFamily="18" charset="0"/>
                      </a:endParaRPr>
                    </a:p>
                  </a:txBody>
                  <a:tcPr/>
                </a:tc>
              </a:tr>
            </a:tbl>
          </a:graphicData>
        </a:graphic>
      </p:graphicFrame>
      <p:sp>
        <p:nvSpPr>
          <p:cNvPr id="2" name="文本框 1"/>
          <p:cNvSpPr txBox="1"/>
          <p:nvPr/>
        </p:nvSpPr>
        <p:spPr>
          <a:xfrm>
            <a:off x="609600" y="457200"/>
            <a:ext cx="2370668"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聚类分析的练习</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3088910" y="457200"/>
            <a:ext cx="8627952" cy="43088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下面是</a:t>
            </a: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1999</a:t>
            </a: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年中国各省城市结构的数据，利用聚类分析对城市分类</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日期占位符 4"/>
          <p:cNvSpPr>
            <a:spLocks noGrp="1"/>
          </p:cNvSpPr>
          <p:nvPr>
            <p:ph type="dt" sz="half" idx="10"/>
          </p:nvPr>
        </p:nvSpPr>
        <p:spPr/>
        <p:txBody>
          <a:bodyPr/>
          <a:lstStyle/>
          <a:p>
            <a:fld id="{55CB919D-0303-4212-B7A5-DB0FD530CDA7}" type="datetime1">
              <a:rPr lang="en-US" altLang="zh-CN" smtClean="0"/>
              <a:t>8/3/2020</a:t>
            </a:fld>
            <a:endParaRPr lang="en-US" dirty="0"/>
          </a:p>
        </p:txBody>
      </p:sp>
      <p:sp>
        <p:nvSpPr>
          <p:cNvPr id="6" name="页脚占位符 5"/>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38214207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176E5-F56E-4FF3-A24B-5452A3E8D87D}" type="datetime1">
              <a:rPr lang="en-US" altLang="zh-CN" smtClean="0"/>
              <a:t>8/3/2020</a:t>
            </a:fld>
            <a:endParaRPr lang="en-US" dirty="0"/>
          </a:p>
        </p:txBody>
      </p:sp>
      <p:sp>
        <p:nvSpPr>
          <p:cNvPr id="3" name="页脚占位符 2"/>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4" name="文本框 3"/>
          <p:cNvSpPr txBox="1"/>
          <p:nvPr/>
        </p:nvSpPr>
        <p:spPr>
          <a:xfrm>
            <a:off x="1104900" y="981075"/>
            <a:ext cx="207645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华文新魏" panose="02010800040101010101" pitchFamily="2" charset="-122"/>
                <a:ea typeface="华文新魏" panose="02010800040101010101" pitchFamily="2" charset="-122"/>
              </a:rPr>
              <a:t>主成分分析</a:t>
            </a:r>
            <a:endParaRPr lang="zh-CN" altLang="en-US" sz="2800" dirty="0">
              <a:latin typeface="华文新魏" panose="02010800040101010101" pitchFamily="2" charset="-122"/>
              <a:ea typeface="华文新魏" panose="02010800040101010101" pitchFamily="2" charset="-122"/>
            </a:endParaRPr>
          </a:p>
        </p:txBody>
      </p:sp>
      <p:sp>
        <p:nvSpPr>
          <p:cNvPr id="5" name="文本框 4"/>
          <p:cNvSpPr txBox="1"/>
          <p:nvPr/>
        </p:nvSpPr>
        <p:spPr>
          <a:xfrm>
            <a:off x="1104900" y="1714500"/>
            <a:ext cx="9772650"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在实际问题中，我们分析处理的问题经常是多变量的。如大学的办学质量与多个因素有关</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师生比、教师水平、设备和资料、学风和环境等。其中有些因素是相关的，因此这些变量中会出现信息重叠的情况。这些重叠和冗余信息会影响我们对问题的判断。因此，我们希望我们的判断基于较少的、独立的信息，这样，我们的模型往往简洁而且准确。</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104900" y="3943350"/>
            <a:ext cx="9772650"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另外，我们希望手中的数据和信息有好的区分度，比如，利用学生的多门成绩给学生的学习成绩排名，一个常用的方法是对学生的成绩进行加权平均。设</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新魏" panose="02010800040101010101" pitchFamily="2" charset="-122"/>
                <a:cs typeface="Times New Roman" panose="02020603050405020304" pitchFamily="18" charset="0"/>
              </a:rPr>
              <a:t>2</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400" baseline="-25000" dirty="0" err="1">
                <a:latin typeface="Times New Roman" panose="02020603050405020304" pitchFamily="18" charset="0"/>
                <a:ea typeface="华文新魏" panose="02010800040101010101" pitchFamily="2" charset="-122"/>
                <a:cs typeface="Times New Roman" panose="02020603050405020304" pitchFamily="18" charset="0"/>
              </a:rPr>
              <a:t>p</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为</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p</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门课程，</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c</a:t>
            </a:r>
            <a:r>
              <a:rPr lang="en-US" altLang="zh-CN" sz="2400" baseline="-25000" dirty="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,c</a:t>
            </a:r>
            <a:r>
              <a:rPr lang="en-US" altLang="zh-CN" sz="2400" baseline="-25000" dirty="0">
                <a:latin typeface="Times New Roman" panose="02020603050405020304" pitchFamily="18" charset="0"/>
                <a:ea typeface="华文新魏" panose="02010800040101010101" pitchFamily="2" charset="-122"/>
                <a:cs typeface="Times New Roman" panose="02020603050405020304" pitchFamily="18" charset="0"/>
              </a:rPr>
              <a:t>2</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err="1">
                <a:latin typeface="Times New Roman" panose="02020603050405020304" pitchFamily="18" charset="0"/>
                <a:ea typeface="华文新魏" panose="02010800040101010101" pitchFamily="2" charset="-122"/>
                <a:cs typeface="Times New Roman" panose="02020603050405020304" pitchFamily="18" charset="0"/>
              </a:rPr>
              <a:t>c</a:t>
            </a:r>
            <a:r>
              <a:rPr lang="en-US" altLang="zh-CN" sz="2400" baseline="-25000" dirty="0" err="1">
                <a:latin typeface="Times New Roman" panose="02020603050405020304" pitchFamily="18" charset="0"/>
                <a:ea typeface="华文新魏" panose="02010800040101010101" pitchFamily="2" charset="-122"/>
                <a:cs typeface="Times New Roman" panose="02020603050405020304" pitchFamily="18" charset="0"/>
              </a:rPr>
              <a:t>p</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是各门课程的权重，则学生的成绩的度量</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472178784"/>
              </p:ext>
            </p:extLst>
          </p:nvPr>
        </p:nvGraphicFramePr>
        <p:xfrm>
          <a:off x="3452109" y="5397697"/>
          <a:ext cx="2992484" cy="469894"/>
        </p:xfrm>
        <a:graphic>
          <a:graphicData uri="http://schemas.openxmlformats.org/presentationml/2006/ole">
            <mc:AlternateContent xmlns:mc="http://schemas.openxmlformats.org/markup-compatibility/2006">
              <mc:Choice xmlns:v="urn:schemas-microsoft-com:vml" Requires="v">
                <p:oleObj spid="_x0000_s17443" name="Equation" r:id="rId3" imgW="1536480" imgH="241200" progId="Equation.DSMT4">
                  <p:embed/>
                </p:oleObj>
              </mc:Choice>
              <mc:Fallback>
                <p:oleObj name="Equation" r:id="rId3" imgW="1536480" imgH="241200" progId="Equation.DSMT4">
                  <p:embed/>
                  <p:pic>
                    <p:nvPicPr>
                      <p:cNvPr id="0" name=""/>
                      <p:cNvPicPr/>
                      <p:nvPr/>
                    </p:nvPicPr>
                    <p:blipFill>
                      <a:blip r:embed="rId4"/>
                      <a:stretch>
                        <a:fillRect/>
                      </a:stretch>
                    </p:blipFill>
                    <p:spPr>
                      <a:xfrm>
                        <a:off x="3452109" y="5397697"/>
                        <a:ext cx="2992484" cy="469894"/>
                      </a:xfrm>
                      <a:prstGeom prst="rect">
                        <a:avLst/>
                      </a:prstGeom>
                    </p:spPr>
                  </p:pic>
                </p:oleObj>
              </mc:Fallback>
            </mc:AlternateContent>
          </a:graphicData>
        </a:graphic>
      </p:graphicFrame>
    </p:spTree>
    <p:extLst>
      <p:ext uri="{BB962C8B-B14F-4D97-AF65-F5344CB8AC3E}">
        <p14:creationId xmlns:p14="http://schemas.microsoft.com/office/powerpoint/2010/main" val="222659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5933" y="770467"/>
            <a:ext cx="7162800"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：下面的表格是一组软件开发人员的资料数据</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pSp>
        <p:nvGrpSpPr>
          <p:cNvPr id="3" name="Group 204"/>
          <p:cNvGrpSpPr>
            <a:grpSpLocks/>
          </p:cNvGrpSpPr>
          <p:nvPr/>
        </p:nvGrpSpPr>
        <p:grpSpPr bwMode="auto">
          <a:xfrm>
            <a:off x="979830" y="1367098"/>
            <a:ext cx="8832850" cy="3411538"/>
            <a:chOff x="100" y="1253"/>
            <a:chExt cx="5564" cy="2149"/>
          </a:xfrm>
        </p:grpSpPr>
        <p:grpSp>
          <p:nvGrpSpPr>
            <p:cNvPr id="4" name="Group 9"/>
            <p:cNvGrpSpPr>
              <a:grpSpLocks/>
            </p:cNvGrpSpPr>
            <p:nvPr/>
          </p:nvGrpSpPr>
          <p:grpSpPr bwMode="auto">
            <a:xfrm>
              <a:off x="100" y="1662"/>
              <a:ext cx="511" cy="519"/>
              <a:chOff x="0" y="-8"/>
              <a:chExt cx="358" cy="488"/>
            </a:xfrm>
          </p:grpSpPr>
          <p:sp>
            <p:nvSpPr>
              <p:cNvPr id="186" name="Rectangle 10"/>
              <p:cNvSpPr>
                <a:spLocks noChangeArrowheads="1"/>
              </p:cNvSpPr>
              <p:nvPr/>
            </p:nvSpPr>
            <p:spPr bwMode="auto">
              <a:xfrm>
                <a:off x="47" y="-8"/>
                <a:ext cx="27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latin typeface="Times New Roman" panose="02020603050405020304" pitchFamily="18" charset="0"/>
                    <a:ea typeface="华文新魏" panose="02010800040101010101" pitchFamily="2" charset="-122"/>
                    <a:cs typeface="Times New Roman" panose="02020603050405020304" pitchFamily="18" charset="0"/>
                  </a:rPr>
                  <a:t>编号</a:t>
                </a:r>
              </a:p>
              <a:p>
                <a:pPr algn="ctr" eaLnBrk="0" hangingPunct="0"/>
                <a:endParaRPr lang="en-US" altLang="zh-CN" b="1"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87" name="Rectangle 11"/>
              <p:cNvSpPr>
                <a:spLocks noChangeArrowheads="1"/>
              </p:cNvSpPr>
              <p:nvPr/>
            </p:nvSpPr>
            <p:spPr bwMode="auto">
              <a:xfrm>
                <a:off x="0" y="0"/>
                <a:ext cx="35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5" name="Group 12"/>
            <p:cNvGrpSpPr>
              <a:grpSpLocks/>
            </p:cNvGrpSpPr>
            <p:nvPr/>
          </p:nvGrpSpPr>
          <p:grpSpPr bwMode="auto">
            <a:xfrm>
              <a:off x="611" y="1671"/>
              <a:ext cx="735" cy="510"/>
              <a:chOff x="358" y="0"/>
              <a:chExt cx="514" cy="480"/>
            </a:xfrm>
          </p:grpSpPr>
          <p:sp>
            <p:nvSpPr>
              <p:cNvPr id="184" name="Rectangle 13"/>
              <p:cNvSpPr>
                <a:spLocks noChangeArrowheads="1"/>
              </p:cNvSpPr>
              <p:nvPr/>
            </p:nvSpPr>
            <p:spPr bwMode="auto">
              <a:xfrm>
                <a:off x="401" y="0"/>
                <a:ext cx="42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latin typeface="Times New Roman" panose="02020603050405020304" pitchFamily="18" charset="0"/>
                    <a:ea typeface="华文新魏" panose="02010800040101010101" pitchFamily="2" charset="-122"/>
                    <a:cs typeface="Times New Roman" panose="02020603050405020304" pitchFamily="18" charset="0"/>
                  </a:rPr>
                  <a:t>薪金</a:t>
                </a:r>
              </a:p>
              <a:p>
                <a:pPr algn="ctr" eaLnBrk="0" hangingPunct="0"/>
                <a:endParaRPr lang="en-US" altLang="zh-CN" b="1"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85" name="Rectangle 14"/>
              <p:cNvSpPr>
                <a:spLocks noChangeArrowheads="1"/>
              </p:cNvSpPr>
              <p:nvPr/>
            </p:nvSpPr>
            <p:spPr bwMode="auto">
              <a:xfrm>
                <a:off x="358" y="0"/>
                <a:ext cx="51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6" name="Group 15"/>
            <p:cNvGrpSpPr>
              <a:grpSpLocks/>
            </p:cNvGrpSpPr>
            <p:nvPr/>
          </p:nvGrpSpPr>
          <p:grpSpPr bwMode="auto">
            <a:xfrm>
              <a:off x="1346" y="1671"/>
              <a:ext cx="512" cy="510"/>
              <a:chOff x="872" y="0"/>
              <a:chExt cx="358" cy="480"/>
            </a:xfrm>
          </p:grpSpPr>
          <p:sp>
            <p:nvSpPr>
              <p:cNvPr id="182" name="Rectangle 16"/>
              <p:cNvSpPr>
                <a:spLocks noChangeArrowheads="1"/>
              </p:cNvSpPr>
              <p:nvPr/>
            </p:nvSpPr>
            <p:spPr bwMode="auto">
              <a:xfrm>
                <a:off x="915" y="0"/>
                <a:ext cx="27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Times New Roman" panose="02020603050405020304" pitchFamily="18" charset="0"/>
                    <a:ea typeface="华文新魏" panose="02010800040101010101" pitchFamily="2" charset="-122"/>
                    <a:cs typeface="Times New Roman" panose="02020603050405020304" pitchFamily="18" charset="0"/>
                  </a:rPr>
                  <a:t>资历</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83" name="Rectangle 17"/>
              <p:cNvSpPr>
                <a:spLocks noChangeArrowheads="1"/>
              </p:cNvSpPr>
              <p:nvPr/>
            </p:nvSpPr>
            <p:spPr bwMode="auto">
              <a:xfrm>
                <a:off x="872" y="0"/>
                <a:ext cx="35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7" name="Group 18"/>
            <p:cNvGrpSpPr>
              <a:grpSpLocks/>
            </p:cNvGrpSpPr>
            <p:nvPr/>
          </p:nvGrpSpPr>
          <p:grpSpPr bwMode="auto">
            <a:xfrm>
              <a:off x="1858" y="1671"/>
              <a:ext cx="511" cy="510"/>
              <a:chOff x="1230" y="0"/>
              <a:chExt cx="358" cy="480"/>
            </a:xfrm>
          </p:grpSpPr>
          <p:sp>
            <p:nvSpPr>
              <p:cNvPr id="180" name="Rectangle 19"/>
              <p:cNvSpPr>
                <a:spLocks noChangeArrowheads="1"/>
              </p:cNvSpPr>
              <p:nvPr/>
            </p:nvSpPr>
            <p:spPr bwMode="auto">
              <a:xfrm>
                <a:off x="1273" y="0"/>
                <a:ext cx="27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Times New Roman" panose="02020603050405020304" pitchFamily="18" charset="0"/>
                    <a:ea typeface="华文新魏" panose="02010800040101010101" pitchFamily="2" charset="-122"/>
                    <a:cs typeface="Times New Roman" panose="02020603050405020304" pitchFamily="18" charset="0"/>
                  </a:rPr>
                  <a:t>管理</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81" name="Rectangle 20"/>
              <p:cNvSpPr>
                <a:spLocks noChangeArrowheads="1"/>
              </p:cNvSpPr>
              <p:nvPr/>
            </p:nvSpPr>
            <p:spPr bwMode="auto">
              <a:xfrm>
                <a:off x="1230" y="0"/>
                <a:ext cx="35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8" name="Group 21"/>
            <p:cNvGrpSpPr>
              <a:grpSpLocks/>
            </p:cNvGrpSpPr>
            <p:nvPr/>
          </p:nvGrpSpPr>
          <p:grpSpPr bwMode="auto">
            <a:xfrm>
              <a:off x="2369" y="1671"/>
              <a:ext cx="511" cy="510"/>
              <a:chOff x="1588" y="0"/>
              <a:chExt cx="358" cy="480"/>
            </a:xfrm>
          </p:grpSpPr>
          <p:sp>
            <p:nvSpPr>
              <p:cNvPr id="178" name="Rectangle 22"/>
              <p:cNvSpPr>
                <a:spLocks noChangeArrowheads="1"/>
              </p:cNvSpPr>
              <p:nvPr/>
            </p:nvSpPr>
            <p:spPr bwMode="auto">
              <a:xfrm>
                <a:off x="1631" y="0"/>
                <a:ext cx="27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Times New Roman" panose="02020603050405020304" pitchFamily="18" charset="0"/>
                    <a:ea typeface="华文新魏" panose="02010800040101010101" pitchFamily="2" charset="-122"/>
                    <a:cs typeface="Times New Roman" panose="02020603050405020304" pitchFamily="18" charset="0"/>
                  </a:rPr>
                  <a:t>教育</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79" name="Rectangle 23"/>
              <p:cNvSpPr>
                <a:spLocks noChangeArrowheads="1"/>
              </p:cNvSpPr>
              <p:nvPr/>
            </p:nvSpPr>
            <p:spPr bwMode="auto">
              <a:xfrm>
                <a:off x="1588" y="0"/>
                <a:ext cx="35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9" name="Group 25"/>
            <p:cNvGrpSpPr>
              <a:grpSpLocks/>
            </p:cNvGrpSpPr>
            <p:nvPr/>
          </p:nvGrpSpPr>
          <p:grpSpPr bwMode="auto">
            <a:xfrm>
              <a:off x="100" y="2181"/>
              <a:ext cx="511" cy="244"/>
              <a:chOff x="0" y="480"/>
              <a:chExt cx="358" cy="384"/>
            </a:xfrm>
          </p:grpSpPr>
          <p:sp>
            <p:nvSpPr>
              <p:cNvPr id="176" name="Rectangle 26"/>
              <p:cNvSpPr>
                <a:spLocks noChangeArrowheads="1"/>
              </p:cNvSpPr>
              <p:nvPr/>
            </p:nvSpPr>
            <p:spPr bwMode="auto">
              <a:xfrm>
                <a:off x="43" y="480"/>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01</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77" name="Rectangle 27"/>
              <p:cNvSpPr>
                <a:spLocks noChangeArrowheads="1"/>
              </p:cNvSpPr>
              <p:nvPr/>
            </p:nvSpPr>
            <p:spPr bwMode="auto">
              <a:xfrm>
                <a:off x="0" y="480"/>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10" name="Group 28"/>
            <p:cNvGrpSpPr>
              <a:grpSpLocks/>
            </p:cNvGrpSpPr>
            <p:nvPr/>
          </p:nvGrpSpPr>
          <p:grpSpPr bwMode="auto">
            <a:xfrm>
              <a:off x="611" y="2181"/>
              <a:ext cx="735" cy="244"/>
              <a:chOff x="358" y="480"/>
              <a:chExt cx="514" cy="384"/>
            </a:xfrm>
          </p:grpSpPr>
          <p:sp>
            <p:nvSpPr>
              <p:cNvPr id="174" name="Rectangle 29"/>
              <p:cNvSpPr>
                <a:spLocks noChangeArrowheads="1"/>
              </p:cNvSpPr>
              <p:nvPr/>
            </p:nvSpPr>
            <p:spPr bwMode="auto">
              <a:xfrm>
                <a:off x="401" y="480"/>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13876</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75" name="Rectangle 30"/>
              <p:cNvSpPr>
                <a:spLocks noChangeArrowheads="1"/>
              </p:cNvSpPr>
              <p:nvPr/>
            </p:nvSpPr>
            <p:spPr bwMode="auto">
              <a:xfrm>
                <a:off x="358" y="480"/>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11" name="Group 31"/>
            <p:cNvGrpSpPr>
              <a:grpSpLocks/>
            </p:cNvGrpSpPr>
            <p:nvPr/>
          </p:nvGrpSpPr>
          <p:grpSpPr bwMode="auto">
            <a:xfrm>
              <a:off x="1346" y="2181"/>
              <a:ext cx="512" cy="244"/>
              <a:chOff x="872" y="480"/>
              <a:chExt cx="358" cy="384"/>
            </a:xfrm>
          </p:grpSpPr>
          <p:sp>
            <p:nvSpPr>
              <p:cNvPr id="172" name="Rectangle 32"/>
              <p:cNvSpPr>
                <a:spLocks noChangeArrowheads="1"/>
              </p:cNvSpPr>
              <p:nvPr/>
            </p:nvSpPr>
            <p:spPr bwMode="auto">
              <a:xfrm>
                <a:off x="915" y="480"/>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1</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73" name="Rectangle 33"/>
              <p:cNvSpPr>
                <a:spLocks noChangeArrowheads="1"/>
              </p:cNvSpPr>
              <p:nvPr/>
            </p:nvSpPr>
            <p:spPr bwMode="auto">
              <a:xfrm>
                <a:off x="872" y="480"/>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12" name="Group 34"/>
            <p:cNvGrpSpPr>
              <a:grpSpLocks/>
            </p:cNvGrpSpPr>
            <p:nvPr/>
          </p:nvGrpSpPr>
          <p:grpSpPr bwMode="auto">
            <a:xfrm>
              <a:off x="1858" y="2181"/>
              <a:ext cx="511" cy="244"/>
              <a:chOff x="1230" y="480"/>
              <a:chExt cx="358" cy="384"/>
            </a:xfrm>
          </p:grpSpPr>
          <p:sp>
            <p:nvSpPr>
              <p:cNvPr id="170" name="Rectangle 35"/>
              <p:cNvSpPr>
                <a:spLocks noChangeArrowheads="1"/>
              </p:cNvSpPr>
              <p:nvPr/>
            </p:nvSpPr>
            <p:spPr bwMode="auto">
              <a:xfrm>
                <a:off x="1273" y="480"/>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1</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71" name="Rectangle 36"/>
              <p:cNvSpPr>
                <a:spLocks noChangeArrowheads="1"/>
              </p:cNvSpPr>
              <p:nvPr/>
            </p:nvSpPr>
            <p:spPr bwMode="auto">
              <a:xfrm>
                <a:off x="1230" y="480"/>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13" name="Group 37"/>
            <p:cNvGrpSpPr>
              <a:grpSpLocks/>
            </p:cNvGrpSpPr>
            <p:nvPr/>
          </p:nvGrpSpPr>
          <p:grpSpPr bwMode="auto">
            <a:xfrm>
              <a:off x="2369" y="2181"/>
              <a:ext cx="511" cy="244"/>
              <a:chOff x="1588" y="480"/>
              <a:chExt cx="358" cy="384"/>
            </a:xfrm>
          </p:grpSpPr>
          <p:sp>
            <p:nvSpPr>
              <p:cNvPr id="168" name="Rectangle 38"/>
              <p:cNvSpPr>
                <a:spLocks noChangeArrowheads="1"/>
              </p:cNvSpPr>
              <p:nvPr/>
            </p:nvSpPr>
            <p:spPr bwMode="auto">
              <a:xfrm>
                <a:off x="1631" y="480"/>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1</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69" name="Rectangle 39"/>
              <p:cNvSpPr>
                <a:spLocks noChangeArrowheads="1"/>
              </p:cNvSpPr>
              <p:nvPr/>
            </p:nvSpPr>
            <p:spPr bwMode="auto">
              <a:xfrm>
                <a:off x="1588" y="480"/>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14" name="Group 40"/>
            <p:cNvGrpSpPr>
              <a:grpSpLocks/>
            </p:cNvGrpSpPr>
            <p:nvPr/>
          </p:nvGrpSpPr>
          <p:grpSpPr bwMode="auto">
            <a:xfrm>
              <a:off x="100" y="2425"/>
              <a:ext cx="511" cy="244"/>
              <a:chOff x="0" y="864"/>
              <a:chExt cx="358" cy="384"/>
            </a:xfrm>
          </p:grpSpPr>
          <p:sp>
            <p:nvSpPr>
              <p:cNvPr id="166" name="Rectangle 41"/>
              <p:cNvSpPr>
                <a:spLocks noChangeArrowheads="1"/>
              </p:cNvSpPr>
              <p:nvPr/>
            </p:nvSpPr>
            <p:spPr bwMode="auto">
              <a:xfrm>
                <a:off x="43" y="864"/>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02</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67" name="Rectangle 42"/>
              <p:cNvSpPr>
                <a:spLocks noChangeArrowheads="1"/>
              </p:cNvSpPr>
              <p:nvPr/>
            </p:nvSpPr>
            <p:spPr bwMode="auto">
              <a:xfrm>
                <a:off x="0" y="864"/>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15" name="Group 43"/>
            <p:cNvGrpSpPr>
              <a:grpSpLocks/>
            </p:cNvGrpSpPr>
            <p:nvPr/>
          </p:nvGrpSpPr>
          <p:grpSpPr bwMode="auto">
            <a:xfrm>
              <a:off x="611" y="2425"/>
              <a:ext cx="735" cy="244"/>
              <a:chOff x="358" y="864"/>
              <a:chExt cx="514" cy="384"/>
            </a:xfrm>
          </p:grpSpPr>
          <p:sp>
            <p:nvSpPr>
              <p:cNvPr id="164" name="Rectangle 44"/>
              <p:cNvSpPr>
                <a:spLocks noChangeArrowheads="1"/>
              </p:cNvSpPr>
              <p:nvPr/>
            </p:nvSpPr>
            <p:spPr bwMode="auto">
              <a:xfrm>
                <a:off x="401" y="864"/>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11608</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65" name="Rectangle 45"/>
              <p:cNvSpPr>
                <a:spLocks noChangeArrowheads="1"/>
              </p:cNvSpPr>
              <p:nvPr/>
            </p:nvSpPr>
            <p:spPr bwMode="auto">
              <a:xfrm>
                <a:off x="358" y="864"/>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16" name="Group 46"/>
            <p:cNvGrpSpPr>
              <a:grpSpLocks/>
            </p:cNvGrpSpPr>
            <p:nvPr/>
          </p:nvGrpSpPr>
          <p:grpSpPr bwMode="auto">
            <a:xfrm>
              <a:off x="1346" y="2425"/>
              <a:ext cx="512" cy="244"/>
              <a:chOff x="872" y="864"/>
              <a:chExt cx="358" cy="384"/>
            </a:xfrm>
          </p:grpSpPr>
          <p:sp>
            <p:nvSpPr>
              <p:cNvPr id="162" name="Rectangle 47"/>
              <p:cNvSpPr>
                <a:spLocks noChangeArrowheads="1"/>
              </p:cNvSpPr>
              <p:nvPr/>
            </p:nvSpPr>
            <p:spPr bwMode="auto">
              <a:xfrm>
                <a:off x="915" y="864"/>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1</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63" name="Rectangle 48"/>
              <p:cNvSpPr>
                <a:spLocks noChangeArrowheads="1"/>
              </p:cNvSpPr>
              <p:nvPr/>
            </p:nvSpPr>
            <p:spPr bwMode="auto">
              <a:xfrm>
                <a:off x="872" y="864"/>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17" name="Group 49"/>
            <p:cNvGrpSpPr>
              <a:grpSpLocks/>
            </p:cNvGrpSpPr>
            <p:nvPr/>
          </p:nvGrpSpPr>
          <p:grpSpPr bwMode="auto">
            <a:xfrm>
              <a:off x="1858" y="2425"/>
              <a:ext cx="511" cy="244"/>
              <a:chOff x="1230" y="864"/>
              <a:chExt cx="358" cy="384"/>
            </a:xfrm>
          </p:grpSpPr>
          <p:sp>
            <p:nvSpPr>
              <p:cNvPr id="160" name="Rectangle 50"/>
              <p:cNvSpPr>
                <a:spLocks noChangeArrowheads="1"/>
              </p:cNvSpPr>
              <p:nvPr/>
            </p:nvSpPr>
            <p:spPr bwMode="auto">
              <a:xfrm>
                <a:off x="1273" y="864"/>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0</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61" name="Rectangle 51"/>
              <p:cNvSpPr>
                <a:spLocks noChangeArrowheads="1"/>
              </p:cNvSpPr>
              <p:nvPr/>
            </p:nvSpPr>
            <p:spPr bwMode="auto">
              <a:xfrm>
                <a:off x="1230" y="864"/>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18" name="Group 52"/>
            <p:cNvGrpSpPr>
              <a:grpSpLocks/>
            </p:cNvGrpSpPr>
            <p:nvPr/>
          </p:nvGrpSpPr>
          <p:grpSpPr bwMode="auto">
            <a:xfrm>
              <a:off x="2369" y="2425"/>
              <a:ext cx="511" cy="244"/>
              <a:chOff x="1588" y="864"/>
              <a:chExt cx="358" cy="384"/>
            </a:xfrm>
          </p:grpSpPr>
          <p:sp>
            <p:nvSpPr>
              <p:cNvPr id="158" name="Rectangle 53"/>
              <p:cNvSpPr>
                <a:spLocks noChangeArrowheads="1"/>
              </p:cNvSpPr>
              <p:nvPr/>
            </p:nvSpPr>
            <p:spPr bwMode="auto">
              <a:xfrm>
                <a:off x="1631" y="864"/>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3</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59" name="Rectangle 54"/>
              <p:cNvSpPr>
                <a:spLocks noChangeArrowheads="1"/>
              </p:cNvSpPr>
              <p:nvPr/>
            </p:nvSpPr>
            <p:spPr bwMode="auto">
              <a:xfrm>
                <a:off x="1588" y="864"/>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19" name="Group 55"/>
            <p:cNvGrpSpPr>
              <a:grpSpLocks/>
            </p:cNvGrpSpPr>
            <p:nvPr/>
          </p:nvGrpSpPr>
          <p:grpSpPr bwMode="auto">
            <a:xfrm>
              <a:off x="100" y="2669"/>
              <a:ext cx="511" cy="242"/>
              <a:chOff x="0" y="1248"/>
              <a:chExt cx="358" cy="384"/>
            </a:xfrm>
          </p:grpSpPr>
          <p:sp>
            <p:nvSpPr>
              <p:cNvPr id="156" name="Rectangle 56"/>
              <p:cNvSpPr>
                <a:spLocks noChangeArrowheads="1"/>
              </p:cNvSpPr>
              <p:nvPr/>
            </p:nvSpPr>
            <p:spPr bwMode="auto">
              <a:xfrm>
                <a:off x="43" y="1248"/>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03</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57" name="Rectangle 57"/>
              <p:cNvSpPr>
                <a:spLocks noChangeArrowheads="1"/>
              </p:cNvSpPr>
              <p:nvPr/>
            </p:nvSpPr>
            <p:spPr bwMode="auto">
              <a:xfrm>
                <a:off x="0" y="1248"/>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20" name="Group 58"/>
            <p:cNvGrpSpPr>
              <a:grpSpLocks/>
            </p:cNvGrpSpPr>
            <p:nvPr/>
          </p:nvGrpSpPr>
          <p:grpSpPr bwMode="auto">
            <a:xfrm>
              <a:off x="611" y="2669"/>
              <a:ext cx="735" cy="242"/>
              <a:chOff x="358" y="1248"/>
              <a:chExt cx="514" cy="384"/>
            </a:xfrm>
          </p:grpSpPr>
          <p:sp>
            <p:nvSpPr>
              <p:cNvPr id="154" name="Rectangle 59"/>
              <p:cNvSpPr>
                <a:spLocks noChangeArrowheads="1"/>
              </p:cNvSpPr>
              <p:nvPr/>
            </p:nvSpPr>
            <p:spPr bwMode="auto">
              <a:xfrm>
                <a:off x="401" y="1248"/>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18701</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55" name="Rectangle 60"/>
              <p:cNvSpPr>
                <a:spLocks noChangeArrowheads="1"/>
              </p:cNvSpPr>
              <p:nvPr/>
            </p:nvSpPr>
            <p:spPr bwMode="auto">
              <a:xfrm>
                <a:off x="358" y="1248"/>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21" name="Group 61"/>
            <p:cNvGrpSpPr>
              <a:grpSpLocks/>
            </p:cNvGrpSpPr>
            <p:nvPr/>
          </p:nvGrpSpPr>
          <p:grpSpPr bwMode="auto">
            <a:xfrm>
              <a:off x="1346" y="2669"/>
              <a:ext cx="512" cy="242"/>
              <a:chOff x="872" y="1248"/>
              <a:chExt cx="358" cy="384"/>
            </a:xfrm>
          </p:grpSpPr>
          <p:sp>
            <p:nvSpPr>
              <p:cNvPr id="152" name="Rectangle 62"/>
              <p:cNvSpPr>
                <a:spLocks noChangeArrowheads="1"/>
              </p:cNvSpPr>
              <p:nvPr/>
            </p:nvSpPr>
            <p:spPr bwMode="auto">
              <a:xfrm>
                <a:off x="915" y="1248"/>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1</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53" name="Rectangle 63"/>
              <p:cNvSpPr>
                <a:spLocks noChangeArrowheads="1"/>
              </p:cNvSpPr>
              <p:nvPr/>
            </p:nvSpPr>
            <p:spPr bwMode="auto">
              <a:xfrm>
                <a:off x="872" y="1248"/>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22" name="Group 64"/>
            <p:cNvGrpSpPr>
              <a:grpSpLocks/>
            </p:cNvGrpSpPr>
            <p:nvPr/>
          </p:nvGrpSpPr>
          <p:grpSpPr bwMode="auto">
            <a:xfrm>
              <a:off x="1858" y="2669"/>
              <a:ext cx="511" cy="242"/>
              <a:chOff x="1230" y="1248"/>
              <a:chExt cx="358" cy="384"/>
            </a:xfrm>
          </p:grpSpPr>
          <p:sp>
            <p:nvSpPr>
              <p:cNvPr id="150" name="Rectangle 65"/>
              <p:cNvSpPr>
                <a:spLocks noChangeArrowheads="1"/>
              </p:cNvSpPr>
              <p:nvPr/>
            </p:nvSpPr>
            <p:spPr bwMode="auto">
              <a:xfrm>
                <a:off x="1273" y="1248"/>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1</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51" name="Rectangle 66"/>
              <p:cNvSpPr>
                <a:spLocks noChangeArrowheads="1"/>
              </p:cNvSpPr>
              <p:nvPr/>
            </p:nvSpPr>
            <p:spPr bwMode="auto">
              <a:xfrm>
                <a:off x="1230" y="1248"/>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23" name="Group 67"/>
            <p:cNvGrpSpPr>
              <a:grpSpLocks/>
            </p:cNvGrpSpPr>
            <p:nvPr/>
          </p:nvGrpSpPr>
          <p:grpSpPr bwMode="auto">
            <a:xfrm>
              <a:off x="2369" y="2669"/>
              <a:ext cx="511" cy="242"/>
              <a:chOff x="1588" y="1248"/>
              <a:chExt cx="358" cy="384"/>
            </a:xfrm>
          </p:grpSpPr>
          <p:sp>
            <p:nvSpPr>
              <p:cNvPr id="148" name="Rectangle 68"/>
              <p:cNvSpPr>
                <a:spLocks noChangeArrowheads="1"/>
              </p:cNvSpPr>
              <p:nvPr/>
            </p:nvSpPr>
            <p:spPr bwMode="auto">
              <a:xfrm>
                <a:off x="1631" y="1248"/>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3</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49" name="Rectangle 69"/>
              <p:cNvSpPr>
                <a:spLocks noChangeArrowheads="1"/>
              </p:cNvSpPr>
              <p:nvPr/>
            </p:nvSpPr>
            <p:spPr bwMode="auto">
              <a:xfrm>
                <a:off x="1588" y="1248"/>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24" name="Group 70"/>
            <p:cNvGrpSpPr>
              <a:grpSpLocks/>
            </p:cNvGrpSpPr>
            <p:nvPr/>
          </p:nvGrpSpPr>
          <p:grpSpPr bwMode="auto">
            <a:xfrm>
              <a:off x="100" y="2911"/>
              <a:ext cx="511" cy="244"/>
              <a:chOff x="0" y="1632"/>
              <a:chExt cx="358" cy="384"/>
            </a:xfrm>
          </p:grpSpPr>
          <p:sp>
            <p:nvSpPr>
              <p:cNvPr id="146" name="Rectangle 71"/>
              <p:cNvSpPr>
                <a:spLocks noChangeArrowheads="1"/>
              </p:cNvSpPr>
              <p:nvPr/>
            </p:nvSpPr>
            <p:spPr bwMode="auto">
              <a:xfrm>
                <a:off x="43" y="1632"/>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04</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47" name="Rectangle 72"/>
              <p:cNvSpPr>
                <a:spLocks noChangeArrowheads="1"/>
              </p:cNvSpPr>
              <p:nvPr/>
            </p:nvSpPr>
            <p:spPr bwMode="auto">
              <a:xfrm>
                <a:off x="0" y="1632"/>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25" name="Group 73"/>
            <p:cNvGrpSpPr>
              <a:grpSpLocks/>
            </p:cNvGrpSpPr>
            <p:nvPr/>
          </p:nvGrpSpPr>
          <p:grpSpPr bwMode="auto">
            <a:xfrm>
              <a:off x="611" y="2914"/>
              <a:ext cx="735" cy="244"/>
              <a:chOff x="358" y="1632"/>
              <a:chExt cx="514" cy="384"/>
            </a:xfrm>
          </p:grpSpPr>
          <p:sp>
            <p:nvSpPr>
              <p:cNvPr id="144" name="Rectangle 74"/>
              <p:cNvSpPr>
                <a:spLocks noChangeArrowheads="1"/>
              </p:cNvSpPr>
              <p:nvPr/>
            </p:nvSpPr>
            <p:spPr bwMode="auto">
              <a:xfrm>
                <a:off x="401" y="1632"/>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11283</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45" name="Rectangle 75"/>
              <p:cNvSpPr>
                <a:spLocks noChangeArrowheads="1"/>
              </p:cNvSpPr>
              <p:nvPr/>
            </p:nvSpPr>
            <p:spPr bwMode="auto">
              <a:xfrm>
                <a:off x="358" y="1632"/>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26" name="Group 76"/>
            <p:cNvGrpSpPr>
              <a:grpSpLocks/>
            </p:cNvGrpSpPr>
            <p:nvPr/>
          </p:nvGrpSpPr>
          <p:grpSpPr bwMode="auto">
            <a:xfrm>
              <a:off x="1346" y="2911"/>
              <a:ext cx="512" cy="244"/>
              <a:chOff x="872" y="1632"/>
              <a:chExt cx="358" cy="384"/>
            </a:xfrm>
          </p:grpSpPr>
          <p:sp>
            <p:nvSpPr>
              <p:cNvPr id="142" name="Rectangle 77"/>
              <p:cNvSpPr>
                <a:spLocks noChangeArrowheads="1"/>
              </p:cNvSpPr>
              <p:nvPr/>
            </p:nvSpPr>
            <p:spPr bwMode="auto">
              <a:xfrm>
                <a:off x="915" y="1632"/>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1</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43" name="Rectangle 78"/>
              <p:cNvSpPr>
                <a:spLocks noChangeArrowheads="1"/>
              </p:cNvSpPr>
              <p:nvPr/>
            </p:nvSpPr>
            <p:spPr bwMode="auto">
              <a:xfrm>
                <a:off x="872" y="1632"/>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27" name="Group 79"/>
            <p:cNvGrpSpPr>
              <a:grpSpLocks/>
            </p:cNvGrpSpPr>
            <p:nvPr/>
          </p:nvGrpSpPr>
          <p:grpSpPr bwMode="auto">
            <a:xfrm>
              <a:off x="1858" y="2911"/>
              <a:ext cx="511" cy="244"/>
              <a:chOff x="1230" y="1632"/>
              <a:chExt cx="358" cy="384"/>
            </a:xfrm>
          </p:grpSpPr>
          <p:sp>
            <p:nvSpPr>
              <p:cNvPr id="140" name="Rectangle 80"/>
              <p:cNvSpPr>
                <a:spLocks noChangeArrowheads="1"/>
              </p:cNvSpPr>
              <p:nvPr/>
            </p:nvSpPr>
            <p:spPr bwMode="auto">
              <a:xfrm>
                <a:off x="1273" y="1632"/>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0</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41" name="Rectangle 81"/>
              <p:cNvSpPr>
                <a:spLocks noChangeArrowheads="1"/>
              </p:cNvSpPr>
              <p:nvPr/>
            </p:nvSpPr>
            <p:spPr bwMode="auto">
              <a:xfrm>
                <a:off x="1230" y="1632"/>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28" name="Group 82"/>
            <p:cNvGrpSpPr>
              <a:grpSpLocks/>
            </p:cNvGrpSpPr>
            <p:nvPr/>
          </p:nvGrpSpPr>
          <p:grpSpPr bwMode="auto">
            <a:xfrm>
              <a:off x="2369" y="2911"/>
              <a:ext cx="511" cy="244"/>
              <a:chOff x="1588" y="1632"/>
              <a:chExt cx="358" cy="384"/>
            </a:xfrm>
          </p:grpSpPr>
          <p:sp>
            <p:nvSpPr>
              <p:cNvPr id="138" name="Rectangle 83"/>
              <p:cNvSpPr>
                <a:spLocks noChangeArrowheads="1"/>
              </p:cNvSpPr>
              <p:nvPr/>
            </p:nvSpPr>
            <p:spPr bwMode="auto">
              <a:xfrm>
                <a:off x="1631" y="1632"/>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2</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39" name="Rectangle 84"/>
              <p:cNvSpPr>
                <a:spLocks noChangeArrowheads="1"/>
              </p:cNvSpPr>
              <p:nvPr/>
            </p:nvSpPr>
            <p:spPr bwMode="auto">
              <a:xfrm>
                <a:off x="1588" y="1632"/>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29" name="Group 85"/>
            <p:cNvGrpSpPr>
              <a:grpSpLocks/>
            </p:cNvGrpSpPr>
            <p:nvPr/>
          </p:nvGrpSpPr>
          <p:grpSpPr bwMode="auto">
            <a:xfrm>
              <a:off x="100" y="3158"/>
              <a:ext cx="511" cy="244"/>
              <a:chOff x="0" y="2016"/>
              <a:chExt cx="358" cy="384"/>
            </a:xfrm>
          </p:grpSpPr>
          <p:sp>
            <p:nvSpPr>
              <p:cNvPr id="136" name="Rectangle 86"/>
              <p:cNvSpPr>
                <a:spLocks noChangeArrowheads="1"/>
              </p:cNvSpPr>
              <p:nvPr/>
            </p:nvSpPr>
            <p:spPr bwMode="auto">
              <a:xfrm>
                <a:off x="43" y="2016"/>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sym typeface="Symbol" pitchFamily="18" charset="2"/>
                  </a:rPr>
                  <a:t></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37" name="Rectangle 87"/>
              <p:cNvSpPr>
                <a:spLocks noChangeArrowheads="1"/>
              </p:cNvSpPr>
              <p:nvPr/>
            </p:nvSpPr>
            <p:spPr bwMode="auto">
              <a:xfrm>
                <a:off x="0" y="2016"/>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30" name="Group 91"/>
            <p:cNvGrpSpPr>
              <a:grpSpLocks/>
            </p:cNvGrpSpPr>
            <p:nvPr/>
          </p:nvGrpSpPr>
          <p:grpSpPr bwMode="auto">
            <a:xfrm>
              <a:off x="1338" y="3158"/>
              <a:ext cx="512" cy="244"/>
              <a:chOff x="872" y="2016"/>
              <a:chExt cx="358" cy="384"/>
            </a:xfrm>
          </p:grpSpPr>
          <p:sp>
            <p:nvSpPr>
              <p:cNvPr id="134" name="Rectangle 92"/>
              <p:cNvSpPr>
                <a:spLocks noChangeArrowheads="1"/>
              </p:cNvSpPr>
              <p:nvPr/>
            </p:nvSpPr>
            <p:spPr bwMode="auto">
              <a:xfrm>
                <a:off x="915" y="2016"/>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sym typeface="Symbol" pitchFamily="18" charset="2"/>
                  </a:rPr>
                  <a:t></a:t>
                </a:r>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35" name="Rectangle 93"/>
              <p:cNvSpPr>
                <a:spLocks noChangeArrowheads="1"/>
              </p:cNvSpPr>
              <p:nvPr/>
            </p:nvSpPr>
            <p:spPr bwMode="auto">
              <a:xfrm>
                <a:off x="872" y="2016"/>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31" name="Group 94"/>
            <p:cNvGrpSpPr>
              <a:grpSpLocks/>
            </p:cNvGrpSpPr>
            <p:nvPr/>
          </p:nvGrpSpPr>
          <p:grpSpPr bwMode="auto">
            <a:xfrm>
              <a:off x="1858" y="3155"/>
              <a:ext cx="511" cy="244"/>
              <a:chOff x="1230" y="2016"/>
              <a:chExt cx="358" cy="384"/>
            </a:xfrm>
          </p:grpSpPr>
          <p:sp>
            <p:nvSpPr>
              <p:cNvPr id="132" name="Rectangle 95"/>
              <p:cNvSpPr>
                <a:spLocks noChangeArrowheads="1"/>
              </p:cNvSpPr>
              <p:nvPr/>
            </p:nvSpPr>
            <p:spPr bwMode="auto">
              <a:xfrm>
                <a:off x="1273" y="2016"/>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sym typeface="Symbol" pitchFamily="18" charset="2"/>
                  </a:rPr>
                  <a:t></a:t>
                </a:r>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33" name="Rectangle 96"/>
              <p:cNvSpPr>
                <a:spLocks noChangeArrowheads="1"/>
              </p:cNvSpPr>
              <p:nvPr/>
            </p:nvSpPr>
            <p:spPr bwMode="auto">
              <a:xfrm>
                <a:off x="1230" y="2016"/>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32" name="Group 97"/>
            <p:cNvGrpSpPr>
              <a:grpSpLocks/>
            </p:cNvGrpSpPr>
            <p:nvPr/>
          </p:nvGrpSpPr>
          <p:grpSpPr bwMode="auto">
            <a:xfrm>
              <a:off x="2369" y="3155"/>
              <a:ext cx="511" cy="244"/>
              <a:chOff x="1588" y="2016"/>
              <a:chExt cx="358" cy="384"/>
            </a:xfrm>
          </p:grpSpPr>
          <p:sp>
            <p:nvSpPr>
              <p:cNvPr id="130" name="Rectangle 98"/>
              <p:cNvSpPr>
                <a:spLocks noChangeArrowheads="1"/>
              </p:cNvSpPr>
              <p:nvPr/>
            </p:nvSpPr>
            <p:spPr bwMode="auto">
              <a:xfrm>
                <a:off x="1631" y="2016"/>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latin typeface="Times New Roman" panose="02020603050405020304" pitchFamily="18" charset="0"/>
                    <a:ea typeface="华文新魏" panose="02010800040101010101" pitchFamily="2" charset="-122"/>
                    <a:cs typeface="Times New Roman" panose="02020603050405020304" pitchFamily="18" charset="0"/>
                    <a:sym typeface="Symbol" pitchFamily="18" charset="2"/>
                  </a:rPr>
                  <a:t></a:t>
                </a:r>
              </a:p>
            </p:txBody>
          </p:sp>
          <p:sp>
            <p:nvSpPr>
              <p:cNvPr id="131" name="Rectangle 99"/>
              <p:cNvSpPr>
                <a:spLocks noChangeArrowheads="1"/>
              </p:cNvSpPr>
              <p:nvPr/>
            </p:nvSpPr>
            <p:spPr bwMode="auto">
              <a:xfrm>
                <a:off x="1588" y="2016"/>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33" name="Group 100"/>
            <p:cNvGrpSpPr>
              <a:grpSpLocks/>
            </p:cNvGrpSpPr>
            <p:nvPr/>
          </p:nvGrpSpPr>
          <p:grpSpPr bwMode="auto">
            <a:xfrm>
              <a:off x="2928" y="1671"/>
              <a:ext cx="2736" cy="1728"/>
              <a:chOff x="2976" y="1584"/>
              <a:chExt cx="2736" cy="1728"/>
            </a:xfrm>
          </p:grpSpPr>
          <p:grpSp>
            <p:nvGrpSpPr>
              <p:cNvPr id="38" name="Group 101"/>
              <p:cNvGrpSpPr>
                <a:grpSpLocks/>
              </p:cNvGrpSpPr>
              <p:nvPr/>
            </p:nvGrpSpPr>
            <p:grpSpPr bwMode="auto">
              <a:xfrm>
                <a:off x="2976" y="1584"/>
                <a:ext cx="2736" cy="528"/>
                <a:chOff x="3039" y="1732"/>
                <a:chExt cx="2621" cy="316"/>
              </a:xfrm>
            </p:grpSpPr>
            <p:grpSp>
              <p:nvGrpSpPr>
                <p:cNvPr id="115" name="Group 102"/>
                <p:cNvGrpSpPr>
                  <a:grpSpLocks/>
                </p:cNvGrpSpPr>
                <p:nvPr/>
              </p:nvGrpSpPr>
              <p:grpSpPr bwMode="auto">
                <a:xfrm>
                  <a:off x="3039" y="1732"/>
                  <a:ext cx="482" cy="316"/>
                  <a:chOff x="2182" y="0"/>
                  <a:chExt cx="358" cy="480"/>
                </a:xfrm>
              </p:grpSpPr>
              <p:sp>
                <p:nvSpPr>
                  <p:cNvPr id="128" name="Rectangle 103"/>
                  <p:cNvSpPr>
                    <a:spLocks noChangeArrowheads="1"/>
                  </p:cNvSpPr>
                  <p:nvPr/>
                </p:nvSpPr>
                <p:spPr bwMode="auto">
                  <a:xfrm>
                    <a:off x="2225" y="0"/>
                    <a:ext cx="27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Times New Roman" panose="02020603050405020304" pitchFamily="18" charset="0"/>
                        <a:ea typeface="华文新魏" panose="02010800040101010101" pitchFamily="2" charset="-122"/>
                        <a:cs typeface="Times New Roman" panose="02020603050405020304" pitchFamily="18" charset="0"/>
                      </a:rPr>
                      <a:t>编号</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29" name="Rectangle 104"/>
                  <p:cNvSpPr>
                    <a:spLocks noChangeArrowheads="1"/>
                  </p:cNvSpPr>
                  <p:nvPr/>
                </p:nvSpPr>
                <p:spPr bwMode="auto">
                  <a:xfrm>
                    <a:off x="2182" y="0"/>
                    <a:ext cx="35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116" name="Group 105"/>
                <p:cNvGrpSpPr>
                  <a:grpSpLocks/>
                </p:cNvGrpSpPr>
                <p:nvPr/>
              </p:nvGrpSpPr>
              <p:grpSpPr bwMode="auto">
                <a:xfrm>
                  <a:off x="3521" y="1732"/>
                  <a:ext cx="692" cy="316"/>
                  <a:chOff x="2540" y="0"/>
                  <a:chExt cx="514" cy="480"/>
                </a:xfrm>
              </p:grpSpPr>
              <p:sp>
                <p:nvSpPr>
                  <p:cNvPr id="126" name="Rectangle 106"/>
                  <p:cNvSpPr>
                    <a:spLocks noChangeArrowheads="1"/>
                  </p:cNvSpPr>
                  <p:nvPr/>
                </p:nvSpPr>
                <p:spPr bwMode="auto">
                  <a:xfrm>
                    <a:off x="2583" y="0"/>
                    <a:ext cx="42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Times New Roman" panose="02020603050405020304" pitchFamily="18" charset="0"/>
                        <a:ea typeface="华文新魏" panose="02010800040101010101" pitchFamily="2" charset="-122"/>
                        <a:cs typeface="Times New Roman" panose="02020603050405020304" pitchFamily="18" charset="0"/>
                      </a:rPr>
                      <a:t>薪金</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27" name="Rectangle 107"/>
                  <p:cNvSpPr>
                    <a:spLocks noChangeArrowheads="1"/>
                  </p:cNvSpPr>
                  <p:nvPr/>
                </p:nvSpPr>
                <p:spPr bwMode="auto">
                  <a:xfrm>
                    <a:off x="2540" y="0"/>
                    <a:ext cx="51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117" name="Group 108"/>
                <p:cNvGrpSpPr>
                  <a:grpSpLocks/>
                </p:cNvGrpSpPr>
                <p:nvPr/>
              </p:nvGrpSpPr>
              <p:grpSpPr bwMode="auto">
                <a:xfrm>
                  <a:off x="4213" y="1732"/>
                  <a:ext cx="483" cy="316"/>
                  <a:chOff x="3054" y="0"/>
                  <a:chExt cx="358" cy="480"/>
                </a:xfrm>
              </p:grpSpPr>
              <p:sp>
                <p:nvSpPr>
                  <p:cNvPr id="124" name="Rectangle 109"/>
                  <p:cNvSpPr>
                    <a:spLocks noChangeArrowheads="1"/>
                  </p:cNvSpPr>
                  <p:nvPr/>
                </p:nvSpPr>
                <p:spPr bwMode="auto">
                  <a:xfrm>
                    <a:off x="3097" y="0"/>
                    <a:ext cx="27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Times New Roman" panose="02020603050405020304" pitchFamily="18" charset="0"/>
                        <a:ea typeface="华文新魏" panose="02010800040101010101" pitchFamily="2" charset="-122"/>
                        <a:cs typeface="Times New Roman" panose="02020603050405020304" pitchFamily="18" charset="0"/>
                      </a:rPr>
                      <a:t>资历</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25" name="Rectangle 110"/>
                  <p:cNvSpPr>
                    <a:spLocks noChangeArrowheads="1"/>
                  </p:cNvSpPr>
                  <p:nvPr/>
                </p:nvSpPr>
                <p:spPr bwMode="auto">
                  <a:xfrm>
                    <a:off x="3054" y="0"/>
                    <a:ext cx="35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118" name="Group 111"/>
                <p:cNvGrpSpPr>
                  <a:grpSpLocks/>
                </p:cNvGrpSpPr>
                <p:nvPr/>
              </p:nvGrpSpPr>
              <p:grpSpPr bwMode="auto">
                <a:xfrm>
                  <a:off x="4696" y="1732"/>
                  <a:ext cx="482" cy="316"/>
                  <a:chOff x="3412" y="0"/>
                  <a:chExt cx="358" cy="480"/>
                </a:xfrm>
              </p:grpSpPr>
              <p:sp>
                <p:nvSpPr>
                  <p:cNvPr id="122" name="Rectangle 112"/>
                  <p:cNvSpPr>
                    <a:spLocks noChangeArrowheads="1"/>
                  </p:cNvSpPr>
                  <p:nvPr/>
                </p:nvSpPr>
                <p:spPr bwMode="auto">
                  <a:xfrm>
                    <a:off x="3455" y="0"/>
                    <a:ext cx="27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Times New Roman" panose="02020603050405020304" pitchFamily="18" charset="0"/>
                        <a:ea typeface="华文新魏" panose="02010800040101010101" pitchFamily="2" charset="-122"/>
                        <a:cs typeface="Times New Roman" panose="02020603050405020304" pitchFamily="18" charset="0"/>
                      </a:rPr>
                      <a:t>管理</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23" name="Rectangle 113"/>
                  <p:cNvSpPr>
                    <a:spLocks noChangeArrowheads="1"/>
                  </p:cNvSpPr>
                  <p:nvPr/>
                </p:nvSpPr>
                <p:spPr bwMode="auto">
                  <a:xfrm>
                    <a:off x="3412" y="0"/>
                    <a:ext cx="35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119" name="Group 114"/>
                <p:cNvGrpSpPr>
                  <a:grpSpLocks/>
                </p:cNvGrpSpPr>
                <p:nvPr/>
              </p:nvGrpSpPr>
              <p:grpSpPr bwMode="auto">
                <a:xfrm>
                  <a:off x="5178" y="1732"/>
                  <a:ext cx="482" cy="316"/>
                  <a:chOff x="3770" y="0"/>
                  <a:chExt cx="358" cy="480"/>
                </a:xfrm>
              </p:grpSpPr>
              <p:sp>
                <p:nvSpPr>
                  <p:cNvPr id="120" name="Rectangle 115"/>
                  <p:cNvSpPr>
                    <a:spLocks noChangeArrowheads="1"/>
                  </p:cNvSpPr>
                  <p:nvPr/>
                </p:nvSpPr>
                <p:spPr bwMode="auto">
                  <a:xfrm>
                    <a:off x="3813" y="0"/>
                    <a:ext cx="27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Times New Roman" panose="02020603050405020304" pitchFamily="18" charset="0"/>
                        <a:ea typeface="华文新魏" panose="02010800040101010101" pitchFamily="2" charset="-122"/>
                        <a:cs typeface="Times New Roman" panose="02020603050405020304" pitchFamily="18" charset="0"/>
                      </a:rPr>
                      <a:t>教育</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21" name="Rectangle 116"/>
                  <p:cNvSpPr>
                    <a:spLocks noChangeArrowheads="1"/>
                  </p:cNvSpPr>
                  <p:nvPr/>
                </p:nvSpPr>
                <p:spPr bwMode="auto">
                  <a:xfrm>
                    <a:off x="3770" y="0"/>
                    <a:ext cx="35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grpSp>
            <p:nvGrpSpPr>
              <p:cNvPr id="39" name="Group 117"/>
              <p:cNvGrpSpPr>
                <a:grpSpLocks/>
              </p:cNvGrpSpPr>
              <p:nvPr/>
            </p:nvGrpSpPr>
            <p:grpSpPr bwMode="auto">
              <a:xfrm>
                <a:off x="2980" y="2112"/>
                <a:ext cx="2732" cy="1200"/>
                <a:chOff x="3039" y="2048"/>
                <a:chExt cx="2621" cy="1264"/>
              </a:xfrm>
            </p:grpSpPr>
            <p:grpSp>
              <p:nvGrpSpPr>
                <p:cNvPr id="40" name="Group 118"/>
                <p:cNvGrpSpPr>
                  <a:grpSpLocks/>
                </p:cNvGrpSpPr>
                <p:nvPr/>
              </p:nvGrpSpPr>
              <p:grpSpPr bwMode="auto">
                <a:xfrm>
                  <a:off x="3039" y="2048"/>
                  <a:ext cx="482" cy="253"/>
                  <a:chOff x="2182" y="480"/>
                  <a:chExt cx="358" cy="384"/>
                </a:xfrm>
              </p:grpSpPr>
              <p:sp>
                <p:nvSpPr>
                  <p:cNvPr id="113" name="Rectangle 119"/>
                  <p:cNvSpPr>
                    <a:spLocks noChangeArrowheads="1"/>
                  </p:cNvSpPr>
                  <p:nvPr/>
                </p:nvSpPr>
                <p:spPr bwMode="auto">
                  <a:xfrm>
                    <a:off x="2225" y="480"/>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42</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14" name="Rectangle 120"/>
                  <p:cNvSpPr>
                    <a:spLocks noChangeArrowheads="1"/>
                  </p:cNvSpPr>
                  <p:nvPr/>
                </p:nvSpPr>
                <p:spPr bwMode="auto">
                  <a:xfrm>
                    <a:off x="2182" y="480"/>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41" name="Group 121"/>
                <p:cNvGrpSpPr>
                  <a:grpSpLocks/>
                </p:cNvGrpSpPr>
                <p:nvPr/>
              </p:nvGrpSpPr>
              <p:grpSpPr bwMode="auto">
                <a:xfrm>
                  <a:off x="3521" y="2048"/>
                  <a:ext cx="692" cy="253"/>
                  <a:chOff x="2540" y="480"/>
                  <a:chExt cx="514" cy="384"/>
                </a:xfrm>
              </p:grpSpPr>
              <p:sp>
                <p:nvSpPr>
                  <p:cNvPr id="111" name="Rectangle 122"/>
                  <p:cNvSpPr>
                    <a:spLocks noChangeArrowheads="1"/>
                  </p:cNvSpPr>
                  <p:nvPr/>
                </p:nvSpPr>
                <p:spPr bwMode="auto">
                  <a:xfrm>
                    <a:off x="2583" y="480"/>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27837</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12" name="Rectangle 123"/>
                  <p:cNvSpPr>
                    <a:spLocks noChangeArrowheads="1"/>
                  </p:cNvSpPr>
                  <p:nvPr/>
                </p:nvSpPr>
                <p:spPr bwMode="auto">
                  <a:xfrm>
                    <a:off x="2540" y="480"/>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42" name="Group 124"/>
                <p:cNvGrpSpPr>
                  <a:grpSpLocks/>
                </p:cNvGrpSpPr>
                <p:nvPr/>
              </p:nvGrpSpPr>
              <p:grpSpPr bwMode="auto">
                <a:xfrm>
                  <a:off x="4213" y="2048"/>
                  <a:ext cx="483" cy="253"/>
                  <a:chOff x="3054" y="480"/>
                  <a:chExt cx="358" cy="384"/>
                </a:xfrm>
              </p:grpSpPr>
              <p:sp>
                <p:nvSpPr>
                  <p:cNvPr id="109" name="Rectangle 125"/>
                  <p:cNvSpPr>
                    <a:spLocks noChangeArrowheads="1"/>
                  </p:cNvSpPr>
                  <p:nvPr/>
                </p:nvSpPr>
                <p:spPr bwMode="auto">
                  <a:xfrm>
                    <a:off x="3097" y="480"/>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16</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10" name="Rectangle 126"/>
                  <p:cNvSpPr>
                    <a:spLocks noChangeArrowheads="1"/>
                  </p:cNvSpPr>
                  <p:nvPr/>
                </p:nvSpPr>
                <p:spPr bwMode="auto">
                  <a:xfrm>
                    <a:off x="3054" y="480"/>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43" name="Group 127"/>
                <p:cNvGrpSpPr>
                  <a:grpSpLocks/>
                </p:cNvGrpSpPr>
                <p:nvPr/>
              </p:nvGrpSpPr>
              <p:grpSpPr bwMode="auto">
                <a:xfrm>
                  <a:off x="4696" y="2048"/>
                  <a:ext cx="482" cy="253"/>
                  <a:chOff x="3412" y="480"/>
                  <a:chExt cx="358" cy="384"/>
                </a:xfrm>
              </p:grpSpPr>
              <p:sp>
                <p:nvSpPr>
                  <p:cNvPr id="107" name="Rectangle 128"/>
                  <p:cNvSpPr>
                    <a:spLocks noChangeArrowheads="1"/>
                  </p:cNvSpPr>
                  <p:nvPr/>
                </p:nvSpPr>
                <p:spPr bwMode="auto">
                  <a:xfrm>
                    <a:off x="3455" y="480"/>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1</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08" name="Rectangle 129"/>
                  <p:cNvSpPr>
                    <a:spLocks noChangeArrowheads="1"/>
                  </p:cNvSpPr>
                  <p:nvPr/>
                </p:nvSpPr>
                <p:spPr bwMode="auto">
                  <a:xfrm>
                    <a:off x="3412" y="480"/>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44" name="Group 130"/>
                <p:cNvGrpSpPr>
                  <a:grpSpLocks/>
                </p:cNvGrpSpPr>
                <p:nvPr/>
              </p:nvGrpSpPr>
              <p:grpSpPr bwMode="auto">
                <a:xfrm>
                  <a:off x="5178" y="2048"/>
                  <a:ext cx="482" cy="253"/>
                  <a:chOff x="3770" y="480"/>
                  <a:chExt cx="358" cy="384"/>
                </a:xfrm>
              </p:grpSpPr>
              <p:sp>
                <p:nvSpPr>
                  <p:cNvPr id="105" name="Rectangle 131"/>
                  <p:cNvSpPr>
                    <a:spLocks noChangeArrowheads="1"/>
                  </p:cNvSpPr>
                  <p:nvPr/>
                </p:nvSpPr>
                <p:spPr bwMode="auto">
                  <a:xfrm>
                    <a:off x="3813" y="480"/>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2</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06" name="Rectangle 132"/>
                  <p:cNvSpPr>
                    <a:spLocks noChangeArrowheads="1"/>
                  </p:cNvSpPr>
                  <p:nvPr/>
                </p:nvSpPr>
                <p:spPr bwMode="auto">
                  <a:xfrm>
                    <a:off x="3770" y="480"/>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45" name="Group 133"/>
                <p:cNvGrpSpPr>
                  <a:grpSpLocks/>
                </p:cNvGrpSpPr>
                <p:nvPr/>
              </p:nvGrpSpPr>
              <p:grpSpPr bwMode="auto">
                <a:xfrm>
                  <a:off x="3039" y="2301"/>
                  <a:ext cx="482" cy="253"/>
                  <a:chOff x="2182" y="864"/>
                  <a:chExt cx="358" cy="384"/>
                </a:xfrm>
              </p:grpSpPr>
              <p:sp>
                <p:nvSpPr>
                  <p:cNvPr id="103" name="Rectangle 134"/>
                  <p:cNvSpPr>
                    <a:spLocks noChangeArrowheads="1"/>
                  </p:cNvSpPr>
                  <p:nvPr/>
                </p:nvSpPr>
                <p:spPr bwMode="auto">
                  <a:xfrm>
                    <a:off x="2225" y="864"/>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43</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04" name="Rectangle 135"/>
                  <p:cNvSpPr>
                    <a:spLocks noChangeArrowheads="1"/>
                  </p:cNvSpPr>
                  <p:nvPr/>
                </p:nvSpPr>
                <p:spPr bwMode="auto">
                  <a:xfrm>
                    <a:off x="2182" y="864"/>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46" name="Group 136"/>
                <p:cNvGrpSpPr>
                  <a:grpSpLocks/>
                </p:cNvGrpSpPr>
                <p:nvPr/>
              </p:nvGrpSpPr>
              <p:grpSpPr bwMode="auto">
                <a:xfrm>
                  <a:off x="3521" y="2301"/>
                  <a:ext cx="692" cy="253"/>
                  <a:chOff x="2540" y="864"/>
                  <a:chExt cx="514" cy="384"/>
                </a:xfrm>
              </p:grpSpPr>
              <p:sp>
                <p:nvSpPr>
                  <p:cNvPr id="101" name="Rectangle 137"/>
                  <p:cNvSpPr>
                    <a:spLocks noChangeArrowheads="1"/>
                  </p:cNvSpPr>
                  <p:nvPr/>
                </p:nvSpPr>
                <p:spPr bwMode="auto">
                  <a:xfrm>
                    <a:off x="2583" y="864"/>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18838</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02" name="Rectangle 138"/>
                  <p:cNvSpPr>
                    <a:spLocks noChangeArrowheads="1"/>
                  </p:cNvSpPr>
                  <p:nvPr/>
                </p:nvSpPr>
                <p:spPr bwMode="auto">
                  <a:xfrm>
                    <a:off x="2540" y="864"/>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47" name="Group 139"/>
                <p:cNvGrpSpPr>
                  <a:grpSpLocks/>
                </p:cNvGrpSpPr>
                <p:nvPr/>
              </p:nvGrpSpPr>
              <p:grpSpPr bwMode="auto">
                <a:xfrm>
                  <a:off x="4213" y="2301"/>
                  <a:ext cx="483" cy="253"/>
                  <a:chOff x="3054" y="864"/>
                  <a:chExt cx="358" cy="384"/>
                </a:xfrm>
              </p:grpSpPr>
              <p:sp>
                <p:nvSpPr>
                  <p:cNvPr id="99" name="Rectangle 140"/>
                  <p:cNvSpPr>
                    <a:spLocks noChangeArrowheads="1"/>
                  </p:cNvSpPr>
                  <p:nvPr/>
                </p:nvSpPr>
                <p:spPr bwMode="auto">
                  <a:xfrm>
                    <a:off x="3097" y="864"/>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16</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00" name="Rectangle 141"/>
                  <p:cNvSpPr>
                    <a:spLocks noChangeArrowheads="1"/>
                  </p:cNvSpPr>
                  <p:nvPr/>
                </p:nvSpPr>
                <p:spPr bwMode="auto">
                  <a:xfrm>
                    <a:off x="3054" y="864"/>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48" name="Group 142"/>
                <p:cNvGrpSpPr>
                  <a:grpSpLocks/>
                </p:cNvGrpSpPr>
                <p:nvPr/>
              </p:nvGrpSpPr>
              <p:grpSpPr bwMode="auto">
                <a:xfrm>
                  <a:off x="4696" y="2301"/>
                  <a:ext cx="482" cy="253"/>
                  <a:chOff x="3412" y="864"/>
                  <a:chExt cx="358" cy="384"/>
                </a:xfrm>
              </p:grpSpPr>
              <p:sp>
                <p:nvSpPr>
                  <p:cNvPr id="97" name="Rectangle 143"/>
                  <p:cNvSpPr>
                    <a:spLocks noChangeArrowheads="1"/>
                  </p:cNvSpPr>
                  <p:nvPr/>
                </p:nvSpPr>
                <p:spPr bwMode="auto">
                  <a:xfrm>
                    <a:off x="3455" y="864"/>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0</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98" name="Rectangle 144"/>
                  <p:cNvSpPr>
                    <a:spLocks noChangeArrowheads="1"/>
                  </p:cNvSpPr>
                  <p:nvPr/>
                </p:nvSpPr>
                <p:spPr bwMode="auto">
                  <a:xfrm>
                    <a:off x="3412" y="864"/>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49" name="Group 145"/>
                <p:cNvGrpSpPr>
                  <a:grpSpLocks/>
                </p:cNvGrpSpPr>
                <p:nvPr/>
              </p:nvGrpSpPr>
              <p:grpSpPr bwMode="auto">
                <a:xfrm>
                  <a:off x="5178" y="2301"/>
                  <a:ext cx="482" cy="253"/>
                  <a:chOff x="3770" y="864"/>
                  <a:chExt cx="358" cy="384"/>
                </a:xfrm>
              </p:grpSpPr>
              <p:sp>
                <p:nvSpPr>
                  <p:cNvPr id="95" name="Rectangle 146"/>
                  <p:cNvSpPr>
                    <a:spLocks noChangeArrowheads="1"/>
                  </p:cNvSpPr>
                  <p:nvPr/>
                </p:nvSpPr>
                <p:spPr bwMode="auto">
                  <a:xfrm>
                    <a:off x="3813" y="864"/>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2</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96" name="Rectangle 147"/>
                  <p:cNvSpPr>
                    <a:spLocks noChangeArrowheads="1"/>
                  </p:cNvSpPr>
                  <p:nvPr/>
                </p:nvSpPr>
                <p:spPr bwMode="auto">
                  <a:xfrm>
                    <a:off x="3770" y="864"/>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50" name="Group 148"/>
                <p:cNvGrpSpPr>
                  <a:grpSpLocks/>
                </p:cNvGrpSpPr>
                <p:nvPr/>
              </p:nvGrpSpPr>
              <p:grpSpPr bwMode="auto">
                <a:xfrm>
                  <a:off x="3039" y="2554"/>
                  <a:ext cx="482" cy="252"/>
                  <a:chOff x="2182" y="1248"/>
                  <a:chExt cx="358" cy="384"/>
                </a:xfrm>
              </p:grpSpPr>
              <p:sp>
                <p:nvSpPr>
                  <p:cNvPr id="93" name="Rectangle 149"/>
                  <p:cNvSpPr>
                    <a:spLocks noChangeArrowheads="1"/>
                  </p:cNvSpPr>
                  <p:nvPr/>
                </p:nvSpPr>
                <p:spPr bwMode="auto">
                  <a:xfrm>
                    <a:off x="2225" y="1248"/>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44</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94" name="Rectangle 150"/>
                  <p:cNvSpPr>
                    <a:spLocks noChangeArrowheads="1"/>
                  </p:cNvSpPr>
                  <p:nvPr/>
                </p:nvSpPr>
                <p:spPr bwMode="auto">
                  <a:xfrm>
                    <a:off x="2182" y="1248"/>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51" name="Group 151"/>
                <p:cNvGrpSpPr>
                  <a:grpSpLocks/>
                </p:cNvGrpSpPr>
                <p:nvPr/>
              </p:nvGrpSpPr>
              <p:grpSpPr bwMode="auto">
                <a:xfrm>
                  <a:off x="3521" y="2554"/>
                  <a:ext cx="692" cy="252"/>
                  <a:chOff x="2540" y="1248"/>
                  <a:chExt cx="514" cy="384"/>
                </a:xfrm>
              </p:grpSpPr>
              <p:sp>
                <p:nvSpPr>
                  <p:cNvPr id="91" name="Rectangle 152"/>
                  <p:cNvSpPr>
                    <a:spLocks noChangeArrowheads="1"/>
                  </p:cNvSpPr>
                  <p:nvPr/>
                </p:nvSpPr>
                <p:spPr bwMode="auto">
                  <a:xfrm>
                    <a:off x="2583" y="1248"/>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17483</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92" name="Rectangle 153"/>
                  <p:cNvSpPr>
                    <a:spLocks noChangeArrowheads="1"/>
                  </p:cNvSpPr>
                  <p:nvPr/>
                </p:nvSpPr>
                <p:spPr bwMode="auto">
                  <a:xfrm>
                    <a:off x="2540" y="1248"/>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52" name="Group 154"/>
                <p:cNvGrpSpPr>
                  <a:grpSpLocks/>
                </p:cNvGrpSpPr>
                <p:nvPr/>
              </p:nvGrpSpPr>
              <p:grpSpPr bwMode="auto">
                <a:xfrm>
                  <a:off x="4213" y="2554"/>
                  <a:ext cx="483" cy="252"/>
                  <a:chOff x="3054" y="1248"/>
                  <a:chExt cx="358" cy="384"/>
                </a:xfrm>
              </p:grpSpPr>
              <p:sp>
                <p:nvSpPr>
                  <p:cNvPr id="89" name="Rectangle 155"/>
                  <p:cNvSpPr>
                    <a:spLocks noChangeArrowheads="1"/>
                  </p:cNvSpPr>
                  <p:nvPr/>
                </p:nvSpPr>
                <p:spPr bwMode="auto">
                  <a:xfrm>
                    <a:off x="3097" y="1248"/>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16</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90" name="Rectangle 156"/>
                  <p:cNvSpPr>
                    <a:spLocks noChangeArrowheads="1"/>
                  </p:cNvSpPr>
                  <p:nvPr/>
                </p:nvSpPr>
                <p:spPr bwMode="auto">
                  <a:xfrm>
                    <a:off x="3054" y="1248"/>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53" name="Group 157"/>
                <p:cNvGrpSpPr>
                  <a:grpSpLocks/>
                </p:cNvGrpSpPr>
                <p:nvPr/>
              </p:nvGrpSpPr>
              <p:grpSpPr bwMode="auto">
                <a:xfrm>
                  <a:off x="4696" y="2554"/>
                  <a:ext cx="482" cy="252"/>
                  <a:chOff x="3412" y="1248"/>
                  <a:chExt cx="358" cy="384"/>
                </a:xfrm>
              </p:grpSpPr>
              <p:sp>
                <p:nvSpPr>
                  <p:cNvPr id="87" name="Rectangle 158"/>
                  <p:cNvSpPr>
                    <a:spLocks noChangeArrowheads="1"/>
                  </p:cNvSpPr>
                  <p:nvPr/>
                </p:nvSpPr>
                <p:spPr bwMode="auto">
                  <a:xfrm>
                    <a:off x="3455" y="1248"/>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0</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88" name="Rectangle 159"/>
                  <p:cNvSpPr>
                    <a:spLocks noChangeArrowheads="1"/>
                  </p:cNvSpPr>
                  <p:nvPr/>
                </p:nvSpPr>
                <p:spPr bwMode="auto">
                  <a:xfrm>
                    <a:off x="3412" y="1248"/>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54" name="Group 160"/>
                <p:cNvGrpSpPr>
                  <a:grpSpLocks/>
                </p:cNvGrpSpPr>
                <p:nvPr/>
              </p:nvGrpSpPr>
              <p:grpSpPr bwMode="auto">
                <a:xfrm>
                  <a:off x="5178" y="2554"/>
                  <a:ext cx="482" cy="252"/>
                  <a:chOff x="3770" y="1248"/>
                  <a:chExt cx="358" cy="384"/>
                </a:xfrm>
              </p:grpSpPr>
              <p:sp>
                <p:nvSpPr>
                  <p:cNvPr id="85" name="Rectangle 161"/>
                  <p:cNvSpPr>
                    <a:spLocks noChangeArrowheads="1"/>
                  </p:cNvSpPr>
                  <p:nvPr/>
                </p:nvSpPr>
                <p:spPr bwMode="auto">
                  <a:xfrm>
                    <a:off x="3813" y="1248"/>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1</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86" name="Rectangle 162"/>
                  <p:cNvSpPr>
                    <a:spLocks noChangeArrowheads="1"/>
                  </p:cNvSpPr>
                  <p:nvPr/>
                </p:nvSpPr>
                <p:spPr bwMode="auto">
                  <a:xfrm>
                    <a:off x="3770" y="1248"/>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55" name="Group 163"/>
                <p:cNvGrpSpPr>
                  <a:grpSpLocks/>
                </p:cNvGrpSpPr>
                <p:nvPr/>
              </p:nvGrpSpPr>
              <p:grpSpPr bwMode="auto">
                <a:xfrm>
                  <a:off x="3039" y="2806"/>
                  <a:ext cx="482" cy="253"/>
                  <a:chOff x="2182" y="1632"/>
                  <a:chExt cx="358" cy="384"/>
                </a:xfrm>
              </p:grpSpPr>
              <p:sp>
                <p:nvSpPr>
                  <p:cNvPr id="83" name="Rectangle 164"/>
                  <p:cNvSpPr>
                    <a:spLocks noChangeArrowheads="1"/>
                  </p:cNvSpPr>
                  <p:nvPr/>
                </p:nvSpPr>
                <p:spPr bwMode="auto">
                  <a:xfrm>
                    <a:off x="2225" y="1632"/>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45</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84" name="Rectangle 165"/>
                  <p:cNvSpPr>
                    <a:spLocks noChangeArrowheads="1"/>
                  </p:cNvSpPr>
                  <p:nvPr/>
                </p:nvSpPr>
                <p:spPr bwMode="auto">
                  <a:xfrm>
                    <a:off x="2182" y="1632"/>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56" name="Group 166"/>
                <p:cNvGrpSpPr>
                  <a:grpSpLocks/>
                </p:cNvGrpSpPr>
                <p:nvPr/>
              </p:nvGrpSpPr>
              <p:grpSpPr bwMode="auto">
                <a:xfrm>
                  <a:off x="3521" y="2806"/>
                  <a:ext cx="692" cy="253"/>
                  <a:chOff x="2540" y="1632"/>
                  <a:chExt cx="514" cy="384"/>
                </a:xfrm>
              </p:grpSpPr>
              <p:sp>
                <p:nvSpPr>
                  <p:cNvPr id="81" name="Rectangle 167"/>
                  <p:cNvSpPr>
                    <a:spLocks noChangeArrowheads="1"/>
                  </p:cNvSpPr>
                  <p:nvPr/>
                </p:nvSpPr>
                <p:spPr bwMode="auto">
                  <a:xfrm>
                    <a:off x="2583" y="1632"/>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19207</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82" name="Rectangle 168"/>
                  <p:cNvSpPr>
                    <a:spLocks noChangeArrowheads="1"/>
                  </p:cNvSpPr>
                  <p:nvPr/>
                </p:nvSpPr>
                <p:spPr bwMode="auto">
                  <a:xfrm>
                    <a:off x="2540" y="1632"/>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57" name="Group 169"/>
                <p:cNvGrpSpPr>
                  <a:grpSpLocks/>
                </p:cNvGrpSpPr>
                <p:nvPr/>
              </p:nvGrpSpPr>
              <p:grpSpPr bwMode="auto">
                <a:xfrm>
                  <a:off x="4213" y="2806"/>
                  <a:ext cx="483" cy="253"/>
                  <a:chOff x="3054" y="1632"/>
                  <a:chExt cx="358" cy="384"/>
                </a:xfrm>
              </p:grpSpPr>
              <p:sp>
                <p:nvSpPr>
                  <p:cNvPr id="79" name="Rectangle 170"/>
                  <p:cNvSpPr>
                    <a:spLocks noChangeArrowheads="1"/>
                  </p:cNvSpPr>
                  <p:nvPr/>
                </p:nvSpPr>
                <p:spPr bwMode="auto">
                  <a:xfrm>
                    <a:off x="3097" y="1632"/>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17</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80" name="Rectangle 171"/>
                  <p:cNvSpPr>
                    <a:spLocks noChangeArrowheads="1"/>
                  </p:cNvSpPr>
                  <p:nvPr/>
                </p:nvSpPr>
                <p:spPr bwMode="auto">
                  <a:xfrm>
                    <a:off x="3054" y="1632"/>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58" name="Group 172"/>
                <p:cNvGrpSpPr>
                  <a:grpSpLocks/>
                </p:cNvGrpSpPr>
                <p:nvPr/>
              </p:nvGrpSpPr>
              <p:grpSpPr bwMode="auto">
                <a:xfrm>
                  <a:off x="4696" y="2806"/>
                  <a:ext cx="482" cy="253"/>
                  <a:chOff x="3412" y="1632"/>
                  <a:chExt cx="358" cy="384"/>
                </a:xfrm>
              </p:grpSpPr>
              <p:sp>
                <p:nvSpPr>
                  <p:cNvPr id="77" name="Rectangle 173"/>
                  <p:cNvSpPr>
                    <a:spLocks noChangeArrowheads="1"/>
                  </p:cNvSpPr>
                  <p:nvPr/>
                </p:nvSpPr>
                <p:spPr bwMode="auto">
                  <a:xfrm>
                    <a:off x="3455" y="1632"/>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0</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8" name="Rectangle 174"/>
                  <p:cNvSpPr>
                    <a:spLocks noChangeArrowheads="1"/>
                  </p:cNvSpPr>
                  <p:nvPr/>
                </p:nvSpPr>
                <p:spPr bwMode="auto">
                  <a:xfrm>
                    <a:off x="3412" y="1632"/>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59" name="Group 175"/>
                <p:cNvGrpSpPr>
                  <a:grpSpLocks/>
                </p:cNvGrpSpPr>
                <p:nvPr/>
              </p:nvGrpSpPr>
              <p:grpSpPr bwMode="auto">
                <a:xfrm>
                  <a:off x="5178" y="2806"/>
                  <a:ext cx="482" cy="253"/>
                  <a:chOff x="3770" y="1632"/>
                  <a:chExt cx="358" cy="384"/>
                </a:xfrm>
              </p:grpSpPr>
              <p:sp>
                <p:nvSpPr>
                  <p:cNvPr id="75" name="Rectangle 176"/>
                  <p:cNvSpPr>
                    <a:spLocks noChangeArrowheads="1"/>
                  </p:cNvSpPr>
                  <p:nvPr/>
                </p:nvSpPr>
                <p:spPr bwMode="auto">
                  <a:xfrm>
                    <a:off x="3813" y="1632"/>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2</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6" name="Rectangle 177"/>
                  <p:cNvSpPr>
                    <a:spLocks noChangeArrowheads="1"/>
                  </p:cNvSpPr>
                  <p:nvPr/>
                </p:nvSpPr>
                <p:spPr bwMode="auto">
                  <a:xfrm>
                    <a:off x="3770" y="1632"/>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60" name="Group 178"/>
                <p:cNvGrpSpPr>
                  <a:grpSpLocks/>
                </p:cNvGrpSpPr>
                <p:nvPr/>
              </p:nvGrpSpPr>
              <p:grpSpPr bwMode="auto">
                <a:xfrm>
                  <a:off x="3039" y="3059"/>
                  <a:ext cx="482" cy="253"/>
                  <a:chOff x="2182" y="2016"/>
                  <a:chExt cx="358" cy="384"/>
                </a:xfrm>
              </p:grpSpPr>
              <p:sp>
                <p:nvSpPr>
                  <p:cNvPr id="73" name="Rectangle 179"/>
                  <p:cNvSpPr>
                    <a:spLocks noChangeArrowheads="1"/>
                  </p:cNvSpPr>
                  <p:nvPr/>
                </p:nvSpPr>
                <p:spPr bwMode="auto">
                  <a:xfrm>
                    <a:off x="2225" y="2016"/>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46</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4" name="Rectangle 180"/>
                  <p:cNvSpPr>
                    <a:spLocks noChangeArrowheads="1"/>
                  </p:cNvSpPr>
                  <p:nvPr/>
                </p:nvSpPr>
                <p:spPr bwMode="auto">
                  <a:xfrm>
                    <a:off x="2182" y="2016"/>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61" name="Group 181"/>
                <p:cNvGrpSpPr>
                  <a:grpSpLocks/>
                </p:cNvGrpSpPr>
                <p:nvPr/>
              </p:nvGrpSpPr>
              <p:grpSpPr bwMode="auto">
                <a:xfrm>
                  <a:off x="3521" y="3059"/>
                  <a:ext cx="692" cy="253"/>
                  <a:chOff x="2540" y="2016"/>
                  <a:chExt cx="514" cy="384"/>
                </a:xfrm>
              </p:grpSpPr>
              <p:sp>
                <p:nvSpPr>
                  <p:cNvPr id="71" name="Rectangle 182"/>
                  <p:cNvSpPr>
                    <a:spLocks noChangeArrowheads="1"/>
                  </p:cNvSpPr>
                  <p:nvPr/>
                </p:nvSpPr>
                <p:spPr bwMode="auto">
                  <a:xfrm>
                    <a:off x="2583" y="2016"/>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19346</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2" name="Rectangle 183"/>
                  <p:cNvSpPr>
                    <a:spLocks noChangeArrowheads="1"/>
                  </p:cNvSpPr>
                  <p:nvPr/>
                </p:nvSpPr>
                <p:spPr bwMode="auto">
                  <a:xfrm>
                    <a:off x="2540" y="2016"/>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62" name="Group 184"/>
                <p:cNvGrpSpPr>
                  <a:grpSpLocks/>
                </p:cNvGrpSpPr>
                <p:nvPr/>
              </p:nvGrpSpPr>
              <p:grpSpPr bwMode="auto">
                <a:xfrm>
                  <a:off x="4213" y="3059"/>
                  <a:ext cx="483" cy="253"/>
                  <a:chOff x="3054" y="2016"/>
                  <a:chExt cx="358" cy="384"/>
                </a:xfrm>
              </p:grpSpPr>
              <p:sp>
                <p:nvSpPr>
                  <p:cNvPr id="69" name="Rectangle 185"/>
                  <p:cNvSpPr>
                    <a:spLocks noChangeArrowheads="1"/>
                  </p:cNvSpPr>
                  <p:nvPr/>
                </p:nvSpPr>
                <p:spPr bwMode="auto">
                  <a:xfrm>
                    <a:off x="3097" y="2016"/>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20</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0" name="Rectangle 186"/>
                  <p:cNvSpPr>
                    <a:spLocks noChangeArrowheads="1"/>
                  </p:cNvSpPr>
                  <p:nvPr/>
                </p:nvSpPr>
                <p:spPr bwMode="auto">
                  <a:xfrm>
                    <a:off x="3054" y="2016"/>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63" name="Group 187"/>
                <p:cNvGrpSpPr>
                  <a:grpSpLocks/>
                </p:cNvGrpSpPr>
                <p:nvPr/>
              </p:nvGrpSpPr>
              <p:grpSpPr bwMode="auto">
                <a:xfrm>
                  <a:off x="4696" y="3059"/>
                  <a:ext cx="482" cy="253"/>
                  <a:chOff x="3412" y="2016"/>
                  <a:chExt cx="358" cy="384"/>
                </a:xfrm>
              </p:grpSpPr>
              <p:sp>
                <p:nvSpPr>
                  <p:cNvPr id="67" name="Rectangle 188"/>
                  <p:cNvSpPr>
                    <a:spLocks noChangeArrowheads="1"/>
                  </p:cNvSpPr>
                  <p:nvPr/>
                </p:nvSpPr>
                <p:spPr bwMode="auto">
                  <a:xfrm>
                    <a:off x="3455" y="2016"/>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0</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8" name="Rectangle 189"/>
                  <p:cNvSpPr>
                    <a:spLocks noChangeArrowheads="1"/>
                  </p:cNvSpPr>
                  <p:nvPr/>
                </p:nvSpPr>
                <p:spPr bwMode="auto">
                  <a:xfrm>
                    <a:off x="3412" y="2016"/>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nvGrpSpPr>
                <p:cNvPr id="64" name="Group 190"/>
                <p:cNvGrpSpPr>
                  <a:grpSpLocks/>
                </p:cNvGrpSpPr>
                <p:nvPr/>
              </p:nvGrpSpPr>
              <p:grpSpPr bwMode="auto">
                <a:xfrm>
                  <a:off x="5178" y="3059"/>
                  <a:ext cx="482" cy="253"/>
                  <a:chOff x="3770" y="2016"/>
                  <a:chExt cx="358" cy="384"/>
                </a:xfrm>
              </p:grpSpPr>
              <p:sp>
                <p:nvSpPr>
                  <p:cNvPr id="65" name="Rectangle 191"/>
                  <p:cNvSpPr>
                    <a:spLocks noChangeArrowheads="1"/>
                  </p:cNvSpPr>
                  <p:nvPr/>
                </p:nvSpPr>
                <p:spPr bwMode="auto">
                  <a:xfrm>
                    <a:off x="3813" y="2016"/>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rPr>
                      <a:t>1</a:t>
                    </a: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6" name="Rectangle 192"/>
                  <p:cNvSpPr>
                    <a:spLocks noChangeArrowheads="1"/>
                  </p:cNvSpPr>
                  <p:nvPr/>
                </p:nvSpPr>
                <p:spPr bwMode="auto">
                  <a:xfrm>
                    <a:off x="3770" y="2016"/>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grpSp>
        <p:sp>
          <p:nvSpPr>
            <p:cNvPr id="34" name="Text Box 193"/>
            <p:cNvSpPr txBox="1">
              <a:spLocks noChangeArrowheads="1"/>
            </p:cNvSpPr>
            <p:nvPr/>
          </p:nvSpPr>
          <p:spPr bwMode="auto">
            <a:xfrm>
              <a:off x="1121" y="1253"/>
              <a:ext cx="31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46</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名软件开发人员的档案资料 </a:t>
              </a:r>
            </a:p>
          </p:txBody>
        </p:sp>
        <p:grpSp>
          <p:nvGrpSpPr>
            <p:cNvPr id="35" name="Group 195"/>
            <p:cNvGrpSpPr>
              <a:grpSpLocks/>
            </p:cNvGrpSpPr>
            <p:nvPr/>
          </p:nvGrpSpPr>
          <p:grpSpPr bwMode="auto">
            <a:xfrm>
              <a:off x="612" y="3158"/>
              <a:ext cx="726" cy="244"/>
              <a:chOff x="1230" y="2016"/>
              <a:chExt cx="358" cy="384"/>
            </a:xfrm>
          </p:grpSpPr>
          <p:sp>
            <p:nvSpPr>
              <p:cNvPr id="36" name="Rectangle 196"/>
              <p:cNvSpPr>
                <a:spLocks noChangeArrowheads="1"/>
              </p:cNvSpPr>
              <p:nvPr/>
            </p:nvSpPr>
            <p:spPr bwMode="auto">
              <a:xfrm>
                <a:off x="1273" y="2016"/>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Times New Roman" panose="02020603050405020304" pitchFamily="18" charset="0"/>
                    <a:ea typeface="华文新魏" panose="02010800040101010101" pitchFamily="2" charset="-122"/>
                    <a:cs typeface="Times New Roman" panose="02020603050405020304" pitchFamily="18" charset="0"/>
                    <a:sym typeface="Symbol" pitchFamily="18" charset="2"/>
                  </a:rPr>
                  <a:t></a:t>
                </a:r>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a:p>
                <a:pPr algn="ctr" eaLnBrk="0" hangingPunct="0"/>
                <a:endParaRPr lang="en-US" altLang="zh-CN"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7" name="Rectangle 197"/>
              <p:cNvSpPr>
                <a:spLocks noChangeArrowheads="1"/>
              </p:cNvSpPr>
              <p:nvPr/>
            </p:nvSpPr>
            <p:spPr bwMode="auto">
              <a:xfrm>
                <a:off x="1230" y="2016"/>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grpSp>
      <p:sp>
        <p:nvSpPr>
          <p:cNvPr id="188" name="文本框 187"/>
          <p:cNvSpPr txBox="1"/>
          <p:nvPr/>
        </p:nvSpPr>
        <p:spPr>
          <a:xfrm>
            <a:off x="905932" y="5054600"/>
            <a:ext cx="10041467"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对多属性的个体的评价、分类、分析，需要克服不同指标量纲不同、重要性有差异以及存在定性的指标等困难，对多个指标建立统一的量化方法。</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89" name="日期占位符 188"/>
          <p:cNvSpPr>
            <a:spLocks noGrp="1"/>
          </p:cNvSpPr>
          <p:nvPr>
            <p:ph type="dt" sz="half" idx="10"/>
          </p:nvPr>
        </p:nvSpPr>
        <p:spPr/>
        <p:txBody>
          <a:bodyPr/>
          <a:lstStyle/>
          <a:p>
            <a:fld id="{3928D5BD-A813-460F-8474-64C8927547FB}" type="datetime1">
              <a:rPr lang="en-US" altLang="zh-CN" smtClean="0"/>
              <a:t>8/3/2020</a:t>
            </a:fld>
            <a:endParaRPr lang="en-US" dirty="0"/>
          </a:p>
        </p:txBody>
      </p:sp>
      <p:sp>
        <p:nvSpPr>
          <p:cNvPr id="190" name="页脚占位符 189"/>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8900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8"/>
                                        </p:tgtEl>
                                        <p:attrNameLst>
                                          <p:attrName>style.visibility</p:attrName>
                                        </p:attrNameLst>
                                      </p:cBhvr>
                                      <p:to>
                                        <p:strVal val="visible"/>
                                      </p:to>
                                    </p:set>
                                    <p:animEffect transition="in" filter="fade">
                                      <p:cBhvr>
                                        <p:cTn id="18"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04521" y="731244"/>
            <a:ext cx="10148935"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作为一个刻画学生成绩的指标</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z</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，我们希望所选择的权重能使得不同学生的分值分散，有好的区分度。</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104520" y="1697485"/>
            <a:ext cx="10139881" cy="156966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设</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X1,X2,…,</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Xp</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是以</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x1,x2,…,</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xp</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为样本观测值的随机变量，好的区分度意味着</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取最大。这里</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674184258"/>
              </p:ext>
            </p:extLst>
          </p:nvPr>
        </p:nvGraphicFramePr>
        <p:xfrm>
          <a:off x="3329101" y="2137128"/>
          <a:ext cx="3238500" cy="469900"/>
        </p:xfrm>
        <a:graphic>
          <a:graphicData uri="http://schemas.openxmlformats.org/presentationml/2006/ole">
            <mc:AlternateContent xmlns:mc="http://schemas.openxmlformats.org/markup-compatibility/2006">
              <mc:Choice xmlns:v="urn:schemas-microsoft-com:vml" Requires="v">
                <p:oleObj spid="_x0000_s6665" name="Equation" r:id="rId3" imgW="1663560" imgH="241200" progId="Equation.DSMT4">
                  <p:embed/>
                </p:oleObj>
              </mc:Choice>
              <mc:Fallback>
                <p:oleObj name="Equation" r:id="rId3" imgW="1663560" imgH="241200" progId="Equation.DSMT4">
                  <p:embed/>
                  <p:pic>
                    <p:nvPicPr>
                      <p:cNvPr id="0" name=""/>
                      <p:cNvPicPr/>
                      <p:nvPr/>
                    </p:nvPicPr>
                    <p:blipFill>
                      <a:blip r:embed="rId4"/>
                      <a:stretch>
                        <a:fillRect/>
                      </a:stretch>
                    </p:blipFill>
                    <p:spPr>
                      <a:xfrm>
                        <a:off x="3329101" y="2137128"/>
                        <a:ext cx="3238500" cy="4699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514245056"/>
              </p:ext>
            </p:extLst>
          </p:nvPr>
        </p:nvGraphicFramePr>
        <p:xfrm>
          <a:off x="3217751" y="2822442"/>
          <a:ext cx="2045141" cy="417825"/>
        </p:xfrm>
        <a:graphic>
          <a:graphicData uri="http://schemas.openxmlformats.org/presentationml/2006/ole">
            <mc:AlternateContent xmlns:mc="http://schemas.openxmlformats.org/markup-compatibility/2006">
              <mc:Choice xmlns:v="urn:schemas-microsoft-com:vml" Requires="v">
                <p:oleObj spid="_x0000_s6666" name="Equation" r:id="rId5" imgW="1180800" imgH="241200" progId="Equation.DSMT4">
                  <p:embed/>
                </p:oleObj>
              </mc:Choice>
              <mc:Fallback>
                <p:oleObj name="Equation" r:id="rId5" imgW="1180800" imgH="241200" progId="Equation.DSMT4">
                  <p:embed/>
                  <p:pic>
                    <p:nvPicPr>
                      <p:cNvPr id="0" name=""/>
                      <p:cNvPicPr/>
                      <p:nvPr/>
                    </p:nvPicPr>
                    <p:blipFill>
                      <a:blip r:embed="rId6"/>
                      <a:stretch>
                        <a:fillRect/>
                      </a:stretch>
                    </p:blipFill>
                    <p:spPr>
                      <a:xfrm>
                        <a:off x="3217751" y="2822442"/>
                        <a:ext cx="2045141" cy="417825"/>
                      </a:xfrm>
                      <a:prstGeom prst="rect">
                        <a:avLst/>
                      </a:prstGeom>
                    </p:spPr>
                  </p:pic>
                </p:oleObj>
              </mc:Fallback>
            </mc:AlternateContent>
          </a:graphicData>
        </a:graphic>
      </p:graphicFrame>
      <p:sp>
        <p:nvSpPr>
          <p:cNvPr id="9" name="文本框 8"/>
          <p:cNvSpPr txBox="1"/>
          <p:nvPr/>
        </p:nvSpPr>
        <p:spPr>
          <a:xfrm>
            <a:off x="1104519" y="3426787"/>
            <a:ext cx="10139881"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这样的方向称为主成分方向，可以证明，主成分方向是相关矩阵的最大特征值对应的特征向量方向</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特征方向</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。最大特征值占所有特征值的和的比重称为该方向的</a:t>
            </a:r>
            <a:r>
              <a:rPr lang="zh-CN" altLang="en-US" sz="2400" u="sng" dirty="0" smtClean="0">
                <a:latin typeface="华文新魏" panose="02010800040101010101" pitchFamily="2" charset="-122"/>
                <a:ea typeface="华文新魏" panose="02010800040101010101" pitchFamily="2" charset="-122"/>
              </a:rPr>
              <a:t>贡献率</a:t>
            </a:r>
            <a:r>
              <a:rPr lang="zh-CN" altLang="en-US" sz="2400" dirty="0" smtClean="0">
                <a:latin typeface="华文新魏" panose="02010800040101010101" pitchFamily="2" charset="-122"/>
                <a:ea typeface="华文新魏" panose="02010800040101010101" pitchFamily="2" charset="-122"/>
              </a:rPr>
              <a:t>。</a:t>
            </a:r>
            <a:endParaRPr lang="zh-CN" altLang="en-US" sz="2400" dirty="0">
              <a:latin typeface="华文新魏" panose="02010800040101010101" pitchFamily="2" charset="-122"/>
              <a:ea typeface="华文新魏" panose="02010800040101010101" pitchFamily="2" charset="-122"/>
            </a:endParaRPr>
          </a:p>
        </p:txBody>
      </p:sp>
      <p:sp>
        <p:nvSpPr>
          <p:cNvPr id="10" name="日期占位符 9"/>
          <p:cNvSpPr>
            <a:spLocks noGrp="1"/>
          </p:cNvSpPr>
          <p:nvPr>
            <p:ph type="dt" sz="half" idx="10"/>
          </p:nvPr>
        </p:nvSpPr>
        <p:spPr/>
        <p:txBody>
          <a:bodyPr/>
          <a:lstStyle/>
          <a:p>
            <a:fld id="{4871867D-1B35-4E6C-B487-20385CB1CEAF}" type="datetime1">
              <a:rPr lang="en-US" altLang="zh-CN" smtClean="0"/>
              <a:t>8/3/2020</a:t>
            </a:fld>
            <a:endParaRPr lang="en-US" dirty="0"/>
          </a:p>
        </p:txBody>
      </p:sp>
      <p:sp>
        <p:nvSpPr>
          <p:cNvPr id="11" name="页脚占位符 10"/>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12" name="文本框 11"/>
          <p:cNvSpPr txBox="1"/>
          <p:nvPr/>
        </p:nvSpPr>
        <p:spPr>
          <a:xfrm>
            <a:off x="1104518" y="4768671"/>
            <a:ext cx="10139881"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当变量较多时，一个方向的信息描述问题远远不够，我们可以选择与主成分方向垂直的，区分度最大的方向，这就是第二大特征值对应的特征方向。依次类推。</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4851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95401" y="907560"/>
            <a:ext cx="2869949"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主成分方向的选取</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295401" y="1636464"/>
            <a:ext cx="6953062"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、给出数据矩阵</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 对数据矩阵作规范化处理。</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295401" y="2268506"/>
            <a:ext cx="796705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、对规范化处理后的数据矩阵</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仍记为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求各属性的相关矩阵</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R.</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295401" y="3366742"/>
            <a:ext cx="796705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R</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的特征值，选择几个最大的特征值，使得它们的贡献率和占所有特征值的</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80%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以上。</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文本框 6"/>
          <p:cNvSpPr txBox="1"/>
          <p:nvPr/>
        </p:nvSpPr>
        <p:spPr>
          <a:xfrm>
            <a:off x="1295401" y="4439892"/>
            <a:ext cx="796705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、选到的特征值对应的规范化特征向量就是所求的主成分方向</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8" name="日期占位符 7"/>
          <p:cNvSpPr>
            <a:spLocks noGrp="1"/>
          </p:cNvSpPr>
          <p:nvPr>
            <p:ph type="dt" sz="half" idx="10"/>
          </p:nvPr>
        </p:nvSpPr>
        <p:spPr/>
        <p:txBody>
          <a:bodyPr/>
          <a:lstStyle/>
          <a:p>
            <a:fld id="{36EFA931-D1B4-4DFB-AB32-9B8B0E98EE07}" type="datetime1">
              <a:rPr lang="en-US" altLang="zh-CN" smtClean="0"/>
              <a:t>8/3/2020</a:t>
            </a:fld>
            <a:endParaRPr lang="en-US" dirty="0"/>
          </a:p>
        </p:txBody>
      </p:sp>
      <p:sp>
        <p:nvSpPr>
          <p:cNvPr id="9" name="页脚占位符 8"/>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150057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9255" y="769545"/>
            <a:ext cx="8944824" cy="415498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例：研究纽约股市上股票的周回升率。这里</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周回升率</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本周五的收盘价</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上周五收盘价</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上周五</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收盘价</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考虑</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只股票连续</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周的周回升率，得到数据矩阵</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。计算得到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只股票的相关系数矩阵</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118173868"/>
              </p:ext>
            </p:extLst>
          </p:nvPr>
        </p:nvGraphicFramePr>
        <p:xfrm>
          <a:off x="2627894" y="2370566"/>
          <a:ext cx="5272225" cy="2445878"/>
        </p:xfrm>
        <a:graphic>
          <a:graphicData uri="http://schemas.openxmlformats.org/presentationml/2006/ole">
            <mc:AlternateContent xmlns:mc="http://schemas.openxmlformats.org/markup-compatibility/2006">
              <mc:Choice xmlns:v="urn:schemas-microsoft-com:vml" Requires="v">
                <p:oleObj spid="_x0000_s7346" name="Equation" r:id="rId3" imgW="2463480" imgH="1143000" progId="Equation.DSMT4">
                  <p:embed/>
                </p:oleObj>
              </mc:Choice>
              <mc:Fallback>
                <p:oleObj name="Equation" r:id="rId3" imgW="2463480" imgH="1143000" progId="Equation.DSMT4">
                  <p:embed/>
                  <p:pic>
                    <p:nvPicPr>
                      <p:cNvPr id="0" name=""/>
                      <p:cNvPicPr/>
                      <p:nvPr/>
                    </p:nvPicPr>
                    <p:blipFill>
                      <a:blip r:embed="rId4"/>
                      <a:stretch>
                        <a:fillRect/>
                      </a:stretch>
                    </p:blipFill>
                    <p:spPr>
                      <a:xfrm>
                        <a:off x="2627894" y="2370566"/>
                        <a:ext cx="5272225" cy="2445878"/>
                      </a:xfrm>
                      <a:prstGeom prst="rect">
                        <a:avLst/>
                      </a:prstGeom>
                    </p:spPr>
                  </p:pic>
                </p:oleObj>
              </mc:Fallback>
            </mc:AlternateContent>
          </a:graphicData>
        </a:graphic>
      </p:graphicFrame>
      <p:sp>
        <p:nvSpPr>
          <p:cNvPr id="4" name="文本框 3"/>
          <p:cNvSpPr txBox="1"/>
          <p:nvPr/>
        </p:nvSpPr>
        <p:spPr>
          <a:xfrm>
            <a:off x="1059254" y="5088048"/>
            <a:ext cx="1014893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R</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个特征值为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1</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=2.875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2</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=0.809</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3</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=0.540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4</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=0.452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5</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=0.343</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日期占位符 4"/>
          <p:cNvSpPr>
            <a:spLocks noGrp="1"/>
          </p:cNvSpPr>
          <p:nvPr>
            <p:ph type="dt" sz="half" idx="10"/>
          </p:nvPr>
        </p:nvSpPr>
        <p:spPr/>
        <p:txBody>
          <a:bodyPr/>
          <a:lstStyle/>
          <a:p>
            <a:fld id="{59A19A37-C2B3-403C-B9A7-B52465E561F5}" type="datetime1">
              <a:rPr lang="en-US" altLang="zh-CN" smtClean="0"/>
              <a:t>8/3/2020</a:t>
            </a:fld>
            <a:endParaRPr lang="en-US" dirty="0"/>
          </a:p>
        </p:txBody>
      </p:sp>
      <p:sp>
        <p:nvSpPr>
          <p:cNvPr id="6" name="页脚占位符 5"/>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235604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12341" y="769545"/>
            <a:ext cx="9125893"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的和占所有特征值的和的比例超过</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70%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，从而，它们对应的规范化特征向量</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为主成分方向。</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也可以用前三个</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530769708"/>
              </p:ext>
            </p:extLst>
          </p:nvPr>
        </p:nvGraphicFramePr>
        <p:xfrm>
          <a:off x="2781550" y="1566250"/>
          <a:ext cx="4843588" cy="497939"/>
        </p:xfrm>
        <a:graphic>
          <a:graphicData uri="http://schemas.openxmlformats.org/presentationml/2006/ole">
            <mc:AlternateContent xmlns:mc="http://schemas.openxmlformats.org/markup-compatibility/2006">
              <mc:Choice xmlns:v="urn:schemas-microsoft-com:vml" Requires="v">
                <p:oleObj spid="_x0000_s8888" name="Equation" r:id="rId3" imgW="2717640" imgH="279360" progId="Equation.DSMT4">
                  <p:embed/>
                </p:oleObj>
              </mc:Choice>
              <mc:Fallback>
                <p:oleObj name="Equation" r:id="rId3" imgW="2717640" imgH="279360" progId="Equation.DSMT4">
                  <p:embed/>
                  <p:pic>
                    <p:nvPicPr>
                      <p:cNvPr id="0" name=""/>
                      <p:cNvPicPr/>
                      <p:nvPr/>
                    </p:nvPicPr>
                    <p:blipFill>
                      <a:blip r:embed="rId4"/>
                      <a:stretch>
                        <a:fillRect/>
                      </a:stretch>
                    </p:blipFill>
                    <p:spPr>
                      <a:xfrm>
                        <a:off x="2781550" y="1566250"/>
                        <a:ext cx="4843588" cy="497939"/>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129719613"/>
              </p:ext>
            </p:extLst>
          </p:nvPr>
        </p:nvGraphicFramePr>
        <p:xfrm>
          <a:off x="2781550" y="2064188"/>
          <a:ext cx="5301513" cy="506995"/>
        </p:xfrm>
        <a:graphic>
          <a:graphicData uri="http://schemas.openxmlformats.org/presentationml/2006/ole">
            <mc:AlternateContent xmlns:mc="http://schemas.openxmlformats.org/markup-compatibility/2006">
              <mc:Choice xmlns:v="urn:schemas-microsoft-com:vml" Requires="v">
                <p:oleObj spid="_x0000_s8889" name="Equation" r:id="rId5" imgW="2920680" imgH="279360" progId="Equation.DSMT4">
                  <p:embed/>
                </p:oleObj>
              </mc:Choice>
              <mc:Fallback>
                <p:oleObj name="Equation" r:id="rId5" imgW="2920680" imgH="279360" progId="Equation.DSMT4">
                  <p:embed/>
                  <p:pic>
                    <p:nvPicPr>
                      <p:cNvPr id="0" name=""/>
                      <p:cNvPicPr/>
                      <p:nvPr/>
                    </p:nvPicPr>
                    <p:blipFill>
                      <a:blip r:embed="rId6"/>
                      <a:stretch>
                        <a:fillRect/>
                      </a:stretch>
                    </p:blipFill>
                    <p:spPr>
                      <a:xfrm>
                        <a:off x="2781550" y="2064188"/>
                        <a:ext cx="5301513" cy="506995"/>
                      </a:xfrm>
                      <a:prstGeom prst="rect">
                        <a:avLst/>
                      </a:prstGeom>
                    </p:spPr>
                  </p:pic>
                </p:oleObj>
              </mc:Fallback>
            </mc:AlternateContent>
          </a:graphicData>
        </a:graphic>
      </p:graphicFrame>
      <p:sp>
        <p:nvSpPr>
          <p:cNvPr id="5" name="文本框 4"/>
          <p:cNvSpPr txBox="1"/>
          <p:nvPr/>
        </p:nvSpPr>
        <p:spPr>
          <a:xfrm>
            <a:off x="1412341" y="3331675"/>
            <a:ext cx="9125893"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两个主成分为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377254902"/>
              </p:ext>
            </p:extLst>
          </p:nvPr>
        </p:nvGraphicFramePr>
        <p:xfrm>
          <a:off x="2135736" y="3865826"/>
          <a:ext cx="7065461" cy="506686"/>
        </p:xfrm>
        <a:graphic>
          <a:graphicData uri="http://schemas.openxmlformats.org/presentationml/2006/ole">
            <mc:AlternateContent xmlns:mc="http://schemas.openxmlformats.org/markup-compatibility/2006">
              <mc:Choice xmlns:v="urn:schemas-microsoft-com:vml" Requires="v">
                <p:oleObj spid="_x0000_s8890" name="Equation" r:id="rId7" imgW="3187440" imgH="228600" progId="Equation.DSMT4">
                  <p:embed/>
                </p:oleObj>
              </mc:Choice>
              <mc:Fallback>
                <p:oleObj name="Equation" r:id="rId7" imgW="3187440" imgH="228600" progId="Equation.DSMT4">
                  <p:embed/>
                  <p:pic>
                    <p:nvPicPr>
                      <p:cNvPr id="0" name=""/>
                      <p:cNvPicPr/>
                      <p:nvPr/>
                    </p:nvPicPr>
                    <p:blipFill>
                      <a:blip r:embed="rId8"/>
                      <a:stretch>
                        <a:fillRect/>
                      </a:stretch>
                    </p:blipFill>
                    <p:spPr>
                      <a:xfrm>
                        <a:off x="2135736" y="3865826"/>
                        <a:ext cx="7065461" cy="50668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058581168"/>
              </p:ext>
            </p:extLst>
          </p:nvPr>
        </p:nvGraphicFramePr>
        <p:xfrm>
          <a:off x="2093913" y="4516438"/>
          <a:ext cx="7150100" cy="506412"/>
        </p:xfrm>
        <a:graphic>
          <a:graphicData uri="http://schemas.openxmlformats.org/presentationml/2006/ole">
            <mc:AlternateContent xmlns:mc="http://schemas.openxmlformats.org/markup-compatibility/2006">
              <mc:Choice xmlns:v="urn:schemas-microsoft-com:vml" Requires="v">
                <p:oleObj spid="_x0000_s8891" name="Equation" r:id="rId9" imgW="3225600" imgH="228600" progId="Equation.DSMT4">
                  <p:embed/>
                </p:oleObj>
              </mc:Choice>
              <mc:Fallback>
                <p:oleObj name="Equation" r:id="rId9" imgW="3225600" imgH="228600" progId="Equation.DSMT4">
                  <p:embed/>
                  <p:pic>
                    <p:nvPicPr>
                      <p:cNvPr id="0" name=""/>
                      <p:cNvPicPr/>
                      <p:nvPr/>
                    </p:nvPicPr>
                    <p:blipFill>
                      <a:blip r:embed="rId10"/>
                      <a:stretch>
                        <a:fillRect/>
                      </a:stretch>
                    </p:blipFill>
                    <p:spPr>
                      <a:xfrm>
                        <a:off x="2093913" y="4516438"/>
                        <a:ext cx="7150100" cy="506412"/>
                      </a:xfrm>
                      <a:prstGeom prst="rect">
                        <a:avLst/>
                      </a:prstGeom>
                    </p:spPr>
                  </p:pic>
                </p:oleObj>
              </mc:Fallback>
            </mc:AlternateContent>
          </a:graphicData>
        </a:graphic>
      </p:graphicFrame>
      <p:sp>
        <p:nvSpPr>
          <p:cNvPr id="8" name="日期占位符 7"/>
          <p:cNvSpPr>
            <a:spLocks noGrp="1"/>
          </p:cNvSpPr>
          <p:nvPr>
            <p:ph type="dt" sz="half" idx="10"/>
          </p:nvPr>
        </p:nvSpPr>
        <p:spPr/>
        <p:txBody>
          <a:bodyPr/>
          <a:lstStyle/>
          <a:p>
            <a:fld id="{B55BA52A-6F81-411D-9CB7-27424452A31B}" type="datetime1">
              <a:rPr lang="en-US" altLang="zh-CN" smtClean="0"/>
              <a:t>8/3/2020</a:t>
            </a:fld>
            <a:endParaRPr lang="en-US" dirty="0"/>
          </a:p>
        </p:txBody>
      </p:sp>
      <p:sp>
        <p:nvSpPr>
          <p:cNvPr id="9" name="页脚占位符 8"/>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149851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3042" y="851026"/>
            <a:ext cx="6482281"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利用主成分分析对样本作综合评价及排序</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023042" y="1602463"/>
            <a:ext cx="8573631" cy="15696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基于</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样本的多个不同指标对样本作出评价称为综合评价。例如，评价城市的综合实力，要参考经济发展水平、科技创新能力、文化教育水平和影响力等。对城市的排名应该基于根据这些指标作出的综合评价得分。</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023042" y="3340729"/>
            <a:ext cx="8573631"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如果各指标的重要性差距不是过于悬殊，可以利用主成分进行综合评价。设数据矩阵的主成分是</a:t>
            </a:r>
            <a:r>
              <a:rPr lang="en-US" altLang="zh-CN" sz="2400" dirty="0" smtClean="0">
                <a:latin typeface="华文新魏" panose="02010800040101010101" pitchFamily="2" charset="-122"/>
                <a:ea typeface="华文新魏" panose="02010800040101010101" pitchFamily="2" charset="-122"/>
              </a:rPr>
              <a:t>z1,z2,…,</a:t>
            </a:r>
            <a:r>
              <a:rPr lang="en-US" altLang="zh-CN" sz="2400" dirty="0" err="1" smtClean="0">
                <a:latin typeface="华文新魏" panose="02010800040101010101" pitchFamily="2" charset="-122"/>
                <a:ea typeface="华文新魏" panose="02010800040101010101" pitchFamily="2" charset="-122"/>
              </a:rPr>
              <a:t>zm</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对应的贡献率为</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1,</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2,…,</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m</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，则综合评价得分为</a:t>
            </a:r>
            <a:endParaRPr lang="en-US" altLang="zh-CN" sz="2400" dirty="0" smtClean="0">
              <a:latin typeface="华文新魏" panose="02010800040101010101" pitchFamily="2" charset="-122"/>
              <a:ea typeface="华文新魏" panose="02010800040101010101" pitchFamily="2" charset="-122"/>
              <a:sym typeface="Symbol" panose="05050102010706020507" pitchFamily="18" charset="2"/>
            </a:endParaRPr>
          </a:p>
          <a:p>
            <a:endParaRPr lang="en-US" altLang="zh-CN" sz="2400" dirty="0" smtClean="0">
              <a:latin typeface="华文新魏" panose="02010800040101010101" pitchFamily="2" charset="-122"/>
              <a:ea typeface="华文新魏" panose="02010800040101010101" pitchFamily="2" charset="-122"/>
              <a:sym typeface="Symbol" panose="05050102010706020507" pitchFamily="18" charset="2"/>
            </a:endParaRPr>
          </a:p>
          <a:p>
            <a:r>
              <a:rPr lang="en-US" altLang="zh-CN" sz="24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endParaRPr lang="zh-CN" altLang="en-US" sz="2400" dirty="0">
              <a:latin typeface="华文新魏" panose="02010800040101010101" pitchFamily="2" charset="-122"/>
              <a:ea typeface="华文新魏" panose="02010800040101010101" pitchFamily="2"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236421694"/>
              </p:ext>
            </p:extLst>
          </p:nvPr>
        </p:nvGraphicFramePr>
        <p:xfrm>
          <a:off x="3186442" y="4555024"/>
          <a:ext cx="3422588" cy="488941"/>
        </p:xfrm>
        <a:graphic>
          <a:graphicData uri="http://schemas.openxmlformats.org/presentationml/2006/ole">
            <mc:AlternateContent xmlns:mc="http://schemas.openxmlformats.org/markup-compatibility/2006">
              <mc:Choice xmlns:v="urn:schemas-microsoft-com:vml" Requires="v">
                <p:oleObj spid="_x0000_s16455" name="Equation" r:id="rId3" imgW="1600200" imgH="228600" progId="Equation.DSMT4">
                  <p:embed/>
                </p:oleObj>
              </mc:Choice>
              <mc:Fallback>
                <p:oleObj name="Equation" r:id="rId3" imgW="1600200" imgH="228600" progId="Equation.DSMT4">
                  <p:embed/>
                  <p:pic>
                    <p:nvPicPr>
                      <p:cNvPr id="0" name=""/>
                      <p:cNvPicPr/>
                      <p:nvPr/>
                    </p:nvPicPr>
                    <p:blipFill>
                      <a:blip r:embed="rId4"/>
                      <a:stretch>
                        <a:fillRect/>
                      </a:stretch>
                    </p:blipFill>
                    <p:spPr>
                      <a:xfrm>
                        <a:off x="3186442" y="4555024"/>
                        <a:ext cx="3422588" cy="488941"/>
                      </a:xfrm>
                      <a:prstGeom prst="rect">
                        <a:avLst/>
                      </a:prstGeom>
                    </p:spPr>
                  </p:pic>
                </p:oleObj>
              </mc:Fallback>
            </mc:AlternateContent>
          </a:graphicData>
        </a:graphic>
      </p:graphicFrame>
      <p:sp>
        <p:nvSpPr>
          <p:cNvPr id="6" name="日期占位符 5"/>
          <p:cNvSpPr>
            <a:spLocks noGrp="1"/>
          </p:cNvSpPr>
          <p:nvPr>
            <p:ph type="dt" sz="half" idx="10"/>
          </p:nvPr>
        </p:nvSpPr>
        <p:spPr/>
        <p:txBody>
          <a:bodyPr/>
          <a:lstStyle/>
          <a:p>
            <a:fld id="{8471E364-BBDB-4943-A199-8080C18CE182}" type="datetime1">
              <a:rPr lang="en-US" altLang="zh-CN" smtClean="0"/>
              <a:t>8/3/2020</a:t>
            </a:fld>
            <a:endParaRPr lang="en-US" dirty="0"/>
          </a:p>
        </p:txBody>
      </p:sp>
      <p:sp>
        <p:nvSpPr>
          <p:cNvPr id="7" name="页脚占位符 6"/>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368123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6828" y="832919"/>
            <a:ext cx="3720974"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主成分分析的</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矩形 2"/>
          <p:cNvSpPr/>
          <p:nvPr/>
        </p:nvSpPr>
        <p:spPr>
          <a:xfrm>
            <a:off x="1887029" y="1551337"/>
            <a:ext cx="5045805" cy="46166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coeff,latent,explained</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pcacov</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covx</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1064981" y="2399168"/>
            <a:ext cx="4318504" cy="15696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输入：</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covx</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数据矩阵的协方差矩阵</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对规范化的数据矩阵，</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covx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就是相关系数矩阵</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R).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5622202" y="2399168"/>
            <a:ext cx="4943192"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输出：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coeff</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主成分方向向量组成的系数矩阵；</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latent: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相关系数矩阵的特征值</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explained: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各成分的贡献率</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日期占位符 5"/>
          <p:cNvSpPr>
            <a:spLocks noGrp="1"/>
          </p:cNvSpPr>
          <p:nvPr>
            <p:ph type="dt" sz="half" idx="10"/>
          </p:nvPr>
        </p:nvSpPr>
        <p:spPr/>
        <p:txBody>
          <a:bodyPr/>
          <a:lstStyle/>
          <a:p>
            <a:fld id="{29E924C3-BED2-4E87-AE4F-15919236B9BB}" type="datetime1">
              <a:rPr lang="en-US" altLang="zh-CN" smtClean="0"/>
              <a:t>8/3/2020</a:t>
            </a:fld>
            <a:endParaRPr lang="en-US" dirty="0"/>
          </a:p>
        </p:txBody>
      </p:sp>
      <p:sp>
        <p:nvSpPr>
          <p:cNvPr id="7" name="页脚占位符 6"/>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226813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56" y="823865"/>
            <a:ext cx="9361285"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：仍然以全国各省市普通高校</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1995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年数据为例，求评价办学条件的主成分指标，并给出综合评价指标，利用相应指标对各省市排名。</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95056" y="1892174"/>
            <a:ext cx="422797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、读入数据</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规范化并求相关系数矩阵</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R</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195055" y="2888055"/>
            <a:ext cx="4227971"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altLang="zh-CN" sz="2400" dirty="0" smtClean="0">
                <a:latin typeface="Times New Roman" panose="02020603050405020304" pitchFamily="18" charset="0"/>
                <a:cs typeface="Times New Roman" panose="02020603050405020304" pitchFamily="18" charset="0"/>
              </a:rPr>
              <a:t>    load </a:t>
            </a:r>
            <a:r>
              <a:rPr lang="en-US" altLang="zh-CN" sz="2400" dirty="0">
                <a:latin typeface="Times New Roman" panose="02020603050405020304" pitchFamily="18" charset="0"/>
                <a:cs typeface="Times New Roman" panose="02020603050405020304" pitchFamily="18" charset="0"/>
              </a:rPr>
              <a:t>data1 X</a:t>
            </a:r>
          </a:p>
          <a:p>
            <a:pPr algn="just"/>
            <a:r>
              <a:rPr lang="en-US" altLang="zh-CN" sz="2400" dirty="0" smtClean="0">
                <a:latin typeface="Times New Roman" panose="02020603050405020304" pitchFamily="18" charset="0"/>
                <a:cs typeface="Times New Roman" panose="02020603050405020304" pitchFamily="18" charset="0"/>
              </a:rPr>
              <a:t>    X1=</a:t>
            </a:r>
            <a:r>
              <a:rPr lang="en-US" altLang="zh-CN" sz="2400" dirty="0" err="1" smtClean="0">
                <a:latin typeface="Times New Roman" panose="02020603050405020304" pitchFamily="18" charset="0"/>
                <a:cs typeface="Times New Roman" panose="02020603050405020304" pitchFamily="18" charset="0"/>
              </a:rPr>
              <a:t>zscore</a:t>
            </a:r>
            <a:r>
              <a:rPr lang="en-US" altLang="zh-CN" sz="2400" dirty="0" smtClean="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p>
          <a:p>
            <a:pPr algn="just"/>
            <a:r>
              <a:rPr lang="en-US" altLang="zh-CN" sz="2400" dirty="0" smtClean="0">
                <a:latin typeface="Times New Roman" panose="02020603050405020304" pitchFamily="18" charset="0"/>
                <a:cs typeface="Times New Roman" panose="02020603050405020304" pitchFamily="18" charset="0"/>
              </a:rPr>
              <a:t>    R=</a:t>
            </a:r>
            <a:r>
              <a:rPr lang="en-US" altLang="zh-CN" sz="2400" dirty="0" err="1" smtClean="0">
                <a:latin typeface="Times New Roman" panose="02020603050405020304" pitchFamily="18" charset="0"/>
                <a:cs typeface="Times New Roman" panose="02020603050405020304" pitchFamily="18" charset="0"/>
              </a:rPr>
              <a:t>corrcoef</a:t>
            </a:r>
            <a:r>
              <a:rPr lang="en-US" altLang="zh-CN" sz="2400" dirty="0" smtClean="0">
                <a:latin typeface="Times New Roman" panose="02020603050405020304" pitchFamily="18" charset="0"/>
                <a:cs typeface="Times New Roman" panose="02020603050405020304" pitchFamily="18" charset="0"/>
              </a:rPr>
              <a:t>(X1</a:t>
            </a:r>
            <a:r>
              <a:rPr lang="en-US" altLang="zh-CN" sz="2400" dirty="0">
                <a:latin typeface="Times New Roman" panose="02020603050405020304" pitchFamily="18" charset="0"/>
                <a:cs typeface="Times New Roman" panose="02020603050405020304" pitchFamily="18" charset="0"/>
              </a:rPr>
              <a:t>);</a:t>
            </a:r>
          </a:p>
        </p:txBody>
      </p:sp>
      <p:sp>
        <p:nvSpPr>
          <p:cNvPr id="5" name="文本框 4"/>
          <p:cNvSpPr txBox="1"/>
          <p:nvPr/>
        </p:nvSpPr>
        <p:spPr>
          <a:xfrm>
            <a:off x="1195055" y="4200808"/>
            <a:ext cx="422797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、作主成分分析</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矩形 6"/>
          <p:cNvSpPr/>
          <p:nvPr/>
        </p:nvSpPr>
        <p:spPr>
          <a:xfrm>
            <a:off x="1195055" y="4906078"/>
            <a:ext cx="4227971"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coef,eig,rate</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pcacov</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(R);</a:t>
            </a:r>
          </a:p>
        </p:txBody>
      </p:sp>
      <p:sp>
        <p:nvSpPr>
          <p:cNvPr id="8" name="矩形 7"/>
          <p:cNvSpPr/>
          <p:nvPr/>
        </p:nvSpPr>
        <p:spPr>
          <a:xfrm>
            <a:off x="5890787" y="1892174"/>
            <a:ext cx="1596428" cy="415498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nn-NO" altLang="zh-CN" sz="2400" dirty="0">
                <a:latin typeface="Times New Roman" panose="02020603050405020304" pitchFamily="18" charset="0"/>
                <a:cs typeface="Times New Roman" panose="02020603050405020304" pitchFamily="18" charset="0"/>
              </a:rPr>
              <a:t>eig =</a:t>
            </a:r>
          </a:p>
          <a:p>
            <a:r>
              <a:rPr lang="nn-NO" altLang="zh-CN" sz="2400" dirty="0" smtClean="0">
                <a:latin typeface="Times New Roman" panose="02020603050405020304" pitchFamily="18" charset="0"/>
                <a:cs typeface="Times New Roman" panose="02020603050405020304" pitchFamily="18" charset="0"/>
              </a:rPr>
              <a:t>    </a:t>
            </a:r>
            <a:r>
              <a:rPr lang="nn-NO" altLang="zh-CN" sz="2400" dirty="0">
                <a:latin typeface="Times New Roman" panose="02020603050405020304" pitchFamily="18" charset="0"/>
                <a:cs typeface="Times New Roman" panose="02020603050405020304" pitchFamily="18" charset="0"/>
              </a:rPr>
              <a:t>7.4410</a:t>
            </a:r>
          </a:p>
          <a:p>
            <a:r>
              <a:rPr lang="nn-NO" altLang="zh-CN" sz="2400" dirty="0">
                <a:latin typeface="Times New Roman" panose="02020603050405020304" pitchFamily="18" charset="0"/>
                <a:cs typeface="Times New Roman" panose="02020603050405020304" pitchFamily="18" charset="0"/>
              </a:rPr>
              <a:t>    1.5754</a:t>
            </a:r>
          </a:p>
          <a:p>
            <a:r>
              <a:rPr lang="nn-NO" altLang="zh-CN" sz="2400" dirty="0">
                <a:latin typeface="Times New Roman" panose="02020603050405020304" pitchFamily="18" charset="0"/>
                <a:cs typeface="Times New Roman" panose="02020603050405020304" pitchFamily="18" charset="0"/>
              </a:rPr>
              <a:t>    0.5376</a:t>
            </a:r>
          </a:p>
          <a:p>
            <a:r>
              <a:rPr lang="nn-NO" altLang="zh-CN" sz="2400" dirty="0">
                <a:latin typeface="Times New Roman" panose="02020603050405020304" pitchFamily="18" charset="0"/>
                <a:cs typeface="Times New Roman" panose="02020603050405020304" pitchFamily="18" charset="0"/>
              </a:rPr>
              <a:t>    0.2252</a:t>
            </a:r>
          </a:p>
          <a:p>
            <a:r>
              <a:rPr lang="nn-NO" altLang="zh-CN" sz="2400" dirty="0">
                <a:latin typeface="Times New Roman" panose="02020603050405020304" pitchFamily="18" charset="0"/>
                <a:cs typeface="Times New Roman" panose="02020603050405020304" pitchFamily="18" charset="0"/>
              </a:rPr>
              <a:t>    0.1904</a:t>
            </a:r>
          </a:p>
          <a:p>
            <a:r>
              <a:rPr lang="nn-NO" altLang="zh-CN" sz="2400" dirty="0">
                <a:latin typeface="Times New Roman" panose="02020603050405020304" pitchFamily="18" charset="0"/>
                <a:cs typeface="Times New Roman" panose="02020603050405020304" pitchFamily="18" charset="0"/>
              </a:rPr>
              <a:t>    0.0189</a:t>
            </a:r>
          </a:p>
          <a:p>
            <a:r>
              <a:rPr lang="nn-NO" altLang="zh-CN" sz="2400" dirty="0">
                <a:latin typeface="Times New Roman" panose="02020603050405020304" pitchFamily="18" charset="0"/>
                <a:cs typeface="Times New Roman" panose="02020603050405020304" pitchFamily="18" charset="0"/>
              </a:rPr>
              <a:t>    0.0068</a:t>
            </a:r>
          </a:p>
          <a:p>
            <a:r>
              <a:rPr lang="nn-NO" altLang="zh-CN" sz="2400" dirty="0">
                <a:latin typeface="Times New Roman" panose="02020603050405020304" pitchFamily="18" charset="0"/>
                <a:cs typeface="Times New Roman" panose="02020603050405020304" pitchFamily="18" charset="0"/>
              </a:rPr>
              <a:t>    0.0033</a:t>
            </a:r>
          </a:p>
          <a:p>
            <a:r>
              <a:rPr lang="nn-NO" altLang="zh-CN" sz="2400" dirty="0">
                <a:latin typeface="Times New Roman" panose="02020603050405020304" pitchFamily="18" charset="0"/>
                <a:cs typeface="Times New Roman" panose="02020603050405020304" pitchFamily="18" charset="0"/>
              </a:rPr>
              <a:t>    0.0008</a:t>
            </a:r>
          </a:p>
          <a:p>
            <a:r>
              <a:rPr lang="nn-NO" altLang="zh-CN" sz="2400" dirty="0">
                <a:latin typeface="Times New Roman" panose="02020603050405020304" pitchFamily="18" charset="0"/>
                <a:cs typeface="Times New Roman" panose="02020603050405020304" pitchFamily="18" charset="0"/>
              </a:rPr>
              <a:t>    0.0006</a:t>
            </a:r>
            <a:endParaRPr lang="zh-CN" altLang="en-US" sz="2400" dirty="0">
              <a:latin typeface="Times New Roman" panose="02020603050405020304" pitchFamily="18" charset="0"/>
              <a:cs typeface="Times New Roman" panose="02020603050405020304" pitchFamily="18" charset="0"/>
            </a:endParaRPr>
          </a:p>
        </p:txBody>
      </p:sp>
      <p:sp>
        <p:nvSpPr>
          <p:cNvPr id="10" name="矩形 9"/>
          <p:cNvSpPr/>
          <p:nvPr/>
        </p:nvSpPr>
        <p:spPr>
          <a:xfrm>
            <a:off x="7721711" y="1892174"/>
            <a:ext cx="1445198" cy="415498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dirty="0">
                <a:latin typeface="Times New Roman" panose="02020603050405020304" pitchFamily="18" charset="0"/>
                <a:cs typeface="Times New Roman" panose="02020603050405020304" pitchFamily="18" charset="0"/>
              </a:rPr>
              <a:t>rate =</a:t>
            </a:r>
          </a:p>
          <a:p>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74.4100</a:t>
            </a:r>
          </a:p>
          <a:p>
            <a:r>
              <a:rPr lang="en-US" altLang="zh-CN" sz="2400" dirty="0">
                <a:latin typeface="Times New Roman" panose="02020603050405020304" pitchFamily="18" charset="0"/>
                <a:cs typeface="Times New Roman" panose="02020603050405020304" pitchFamily="18" charset="0"/>
              </a:rPr>
              <a:t>   15.7538</a:t>
            </a:r>
          </a:p>
          <a:p>
            <a:r>
              <a:rPr lang="en-US" altLang="zh-CN" sz="2400" dirty="0">
                <a:latin typeface="Times New Roman" panose="02020603050405020304" pitchFamily="18" charset="0"/>
                <a:cs typeface="Times New Roman" panose="02020603050405020304" pitchFamily="18" charset="0"/>
              </a:rPr>
              <a:t>    5.3760</a:t>
            </a:r>
          </a:p>
          <a:p>
            <a:r>
              <a:rPr lang="en-US" altLang="zh-CN" sz="2400" dirty="0">
                <a:latin typeface="Times New Roman" panose="02020603050405020304" pitchFamily="18" charset="0"/>
                <a:cs typeface="Times New Roman" panose="02020603050405020304" pitchFamily="18" charset="0"/>
              </a:rPr>
              <a:t>    2.2518</a:t>
            </a:r>
          </a:p>
          <a:p>
            <a:r>
              <a:rPr lang="en-US" altLang="zh-CN" sz="2400" dirty="0">
                <a:latin typeface="Times New Roman" panose="02020603050405020304" pitchFamily="18" charset="0"/>
                <a:cs typeface="Times New Roman" panose="02020603050405020304" pitchFamily="18" charset="0"/>
              </a:rPr>
              <a:t>    1.9036</a:t>
            </a:r>
          </a:p>
          <a:p>
            <a:r>
              <a:rPr lang="en-US" altLang="zh-CN" sz="2400" dirty="0">
                <a:latin typeface="Times New Roman" panose="02020603050405020304" pitchFamily="18" charset="0"/>
                <a:cs typeface="Times New Roman" panose="02020603050405020304" pitchFamily="18" charset="0"/>
              </a:rPr>
              <a:t>    0.1894</a:t>
            </a:r>
          </a:p>
          <a:p>
            <a:r>
              <a:rPr lang="en-US" altLang="zh-CN" sz="2400" dirty="0">
                <a:latin typeface="Times New Roman" panose="02020603050405020304" pitchFamily="18" charset="0"/>
                <a:cs typeface="Times New Roman" panose="02020603050405020304" pitchFamily="18" charset="0"/>
              </a:rPr>
              <a:t>    0.0677</a:t>
            </a:r>
          </a:p>
          <a:p>
            <a:r>
              <a:rPr lang="en-US" altLang="zh-CN" sz="2400" dirty="0">
                <a:latin typeface="Times New Roman" panose="02020603050405020304" pitchFamily="18" charset="0"/>
                <a:cs typeface="Times New Roman" panose="02020603050405020304" pitchFamily="18" charset="0"/>
              </a:rPr>
              <a:t>    0.0333</a:t>
            </a:r>
          </a:p>
          <a:p>
            <a:r>
              <a:rPr lang="en-US" altLang="zh-CN" sz="2400" dirty="0">
                <a:latin typeface="Times New Roman" panose="02020603050405020304" pitchFamily="18" charset="0"/>
                <a:cs typeface="Times New Roman" panose="02020603050405020304" pitchFamily="18" charset="0"/>
              </a:rPr>
              <a:t>    0.0080</a:t>
            </a:r>
          </a:p>
          <a:p>
            <a:r>
              <a:rPr lang="en-US" altLang="zh-CN" sz="2400" dirty="0">
                <a:latin typeface="Times New Roman" panose="02020603050405020304" pitchFamily="18" charset="0"/>
                <a:cs typeface="Times New Roman" panose="02020603050405020304" pitchFamily="18" charset="0"/>
              </a:rPr>
              <a:t>    0.0065</a:t>
            </a:r>
          </a:p>
        </p:txBody>
      </p:sp>
      <p:sp>
        <p:nvSpPr>
          <p:cNvPr id="11" name="文本框 10"/>
          <p:cNvSpPr txBox="1"/>
          <p:nvPr/>
        </p:nvSpPr>
        <p:spPr>
          <a:xfrm>
            <a:off x="9311951" y="1892174"/>
            <a:ext cx="2379306"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前两个主成分就占积累贡献率的</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90%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，主成分分析效果很好</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2" name="文本框 11"/>
          <p:cNvSpPr txBox="1"/>
          <p:nvPr/>
        </p:nvSpPr>
        <p:spPr>
          <a:xfrm>
            <a:off x="9311951" y="3592286"/>
            <a:ext cx="2379306"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下面选用前</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个主成分，总贡献率</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98%</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日期占位符 5"/>
          <p:cNvSpPr>
            <a:spLocks noGrp="1"/>
          </p:cNvSpPr>
          <p:nvPr>
            <p:ph type="dt" sz="half" idx="10"/>
          </p:nvPr>
        </p:nvSpPr>
        <p:spPr/>
        <p:txBody>
          <a:bodyPr/>
          <a:lstStyle/>
          <a:p>
            <a:fld id="{0B1F79BB-F7DC-43EA-978E-7FD5547F6A2C}" type="datetime1">
              <a:rPr lang="en-US" altLang="zh-CN" smtClean="0"/>
              <a:t>8/3/2020</a:t>
            </a:fld>
            <a:endParaRPr lang="en-US" dirty="0"/>
          </a:p>
        </p:txBody>
      </p:sp>
      <p:sp>
        <p:nvSpPr>
          <p:cNvPr id="9" name="页脚占位符 8"/>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182799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7" grpId="0" animBg="1"/>
      <p:bldP spid="8" grpId="0" animBg="1"/>
      <p:bldP spid="10" grpId="0" animBg="1"/>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矩形 1"/>
          <p:cNvSpPr/>
          <p:nvPr/>
        </p:nvSpPr>
        <p:spPr>
          <a:xfrm>
            <a:off x="341010" y="1498162"/>
            <a:ext cx="5643327" cy="449353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altLang="zh-CN" sz="2200" dirty="0">
                <a:latin typeface="Times New Roman" panose="02020603050405020304" pitchFamily="18" charset="0"/>
                <a:cs typeface="Times New Roman" panose="02020603050405020304" pitchFamily="18" charset="0"/>
              </a:rPr>
              <a:t>&gt;&gt; coef(:,1:5)</a:t>
            </a:r>
          </a:p>
          <a:p>
            <a:endParaRPr lang="fr-FR" altLang="zh-CN" sz="2200" dirty="0">
              <a:latin typeface="Times New Roman" panose="02020603050405020304" pitchFamily="18" charset="0"/>
              <a:cs typeface="Times New Roman" panose="02020603050405020304" pitchFamily="18" charset="0"/>
            </a:endParaRPr>
          </a:p>
          <a:p>
            <a:r>
              <a:rPr lang="fr-FR" altLang="zh-CN" sz="2200" dirty="0">
                <a:latin typeface="Times New Roman" panose="02020603050405020304" pitchFamily="18" charset="0"/>
                <a:cs typeface="Times New Roman" panose="02020603050405020304" pitchFamily="18" charset="0"/>
              </a:rPr>
              <a:t>ans =</a:t>
            </a:r>
          </a:p>
          <a:p>
            <a:r>
              <a:rPr lang="fr-FR" altLang="zh-CN" sz="2200" dirty="0" smtClean="0">
                <a:latin typeface="Times New Roman" panose="02020603050405020304" pitchFamily="18" charset="0"/>
                <a:cs typeface="Times New Roman" panose="02020603050405020304" pitchFamily="18" charset="0"/>
              </a:rPr>
              <a:t>    </a:t>
            </a:r>
            <a:r>
              <a:rPr lang="fr-FR" altLang="zh-CN" sz="2200" dirty="0">
                <a:latin typeface="Times New Roman" panose="02020603050405020304" pitchFamily="18" charset="0"/>
                <a:cs typeface="Times New Roman" panose="02020603050405020304" pitchFamily="18" charset="0"/>
              </a:rPr>
              <a:t>0.3518   -0.1914   -0.1657   -0.0679   -0.0695</a:t>
            </a:r>
          </a:p>
          <a:p>
            <a:r>
              <a:rPr lang="fr-FR" altLang="zh-CN" sz="2200" dirty="0">
                <a:latin typeface="Times New Roman" panose="02020603050405020304" pitchFamily="18" charset="0"/>
                <a:cs typeface="Times New Roman" panose="02020603050405020304" pitchFamily="18" charset="0"/>
              </a:rPr>
              <a:t>    0.3600    0.0333   -0.1030   -0.2961   -0.0060</a:t>
            </a:r>
          </a:p>
          <a:p>
            <a:r>
              <a:rPr lang="fr-FR" altLang="zh-CN" sz="2200" dirty="0">
                <a:latin typeface="Times New Roman" panose="02020603050405020304" pitchFamily="18" charset="0"/>
                <a:cs typeface="Times New Roman" panose="02020603050405020304" pitchFamily="18" charset="0"/>
              </a:rPr>
              <a:t>    0.3632    0.0275   -0.0854   -0.2151   -0.0193</a:t>
            </a:r>
          </a:p>
          <a:p>
            <a:r>
              <a:rPr lang="fr-FR" altLang="zh-CN" sz="2200" dirty="0">
                <a:latin typeface="Times New Roman" panose="02020603050405020304" pitchFamily="18" charset="0"/>
                <a:cs typeface="Times New Roman" panose="02020603050405020304" pitchFamily="18" charset="0"/>
              </a:rPr>
              <a:t>    0.3635    0.0153   -0.1091   -0.1983   -0.0218</a:t>
            </a:r>
          </a:p>
          <a:p>
            <a:r>
              <a:rPr lang="fr-FR" altLang="zh-CN" sz="2200" dirty="0">
                <a:latin typeface="Times New Roman" panose="02020603050405020304" pitchFamily="18" charset="0"/>
                <a:cs typeface="Times New Roman" panose="02020603050405020304" pitchFamily="18" charset="0"/>
              </a:rPr>
              <a:t>    0.3625   -0.0402   -0.1538   -0.0125   -0.0567</a:t>
            </a:r>
          </a:p>
          <a:p>
            <a:r>
              <a:rPr lang="fr-FR" altLang="zh-CN" sz="2200" dirty="0">
                <a:latin typeface="Times New Roman" panose="02020603050405020304" pitchFamily="18" charset="0"/>
                <a:cs typeface="Times New Roman" panose="02020603050405020304" pitchFamily="18" charset="0"/>
              </a:rPr>
              <a:t>    0.3620   -0.0563   -0.1647    0.0113   -0.0238</a:t>
            </a:r>
          </a:p>
          <a:p>
            <a:r>
              <a:rPr lang="fr-FR" altLang="zh-CN" sz="2200" dirty="0">
                <a:latin typeface="Times New Roman" panose="02020603050405020304" pitchFamily="18" charset="0"/>
                <a:cs typeface="Times New Roman" panose="02020603050405020304" pitchFamily="18" charset="0"/>
              </a:rPr>
              <a:t>    0.2051    0.5982   -0.0556    0.5677   -0.5065</a:t>
            </a:r>
          </a:p>
          <a:p>
            <a:r>
              <a:rPr lang="fr-FR" altLang="zh-CN" sz="2200" dirty="0">
                <a:latin typeface="Times New Roman" panose="02020603050405020304" pitchFamily="18" charset="0"/>
                <a:cs typeface="Times New Roman" panose="02020603050405020304" pitchFamily="18" charset="0"/>
              </a:rPr>
              <a:t>    0.1180    0.6948    0.3743   -0.3145    0.4427</a:t>
            </a:r>
          </a:p>
          <a:p>
            <a:r>
              <a:rPr lang="fr-FR" altLang="zh-CN" sz="2200" dirty="0">
                <a:latin typeface="Times New Roman" panose="02020603050405020304" pitchFamily="18" charset="0"/>
                <a:cs typeface="Times New Roman" panose="02020603050405020304" pitchFamily="18" charset="0"/>
              </a:rPr>
              <a:t>    0.3214   -0.1848    0.1152    0.6329    0.6465</a:t>
            </a:r>
          </a:p>
          <a:p>
            <a:r>
              <a:rPr lang="fr-FR" altLang="zh-CN" sz="2200" dirty="0">
                <a:latin typeface="Times New Roman" panose="02020603050405020304" pitchFamily="18" charset="0"/>
                <a:cs typeface="Times New Roman" panose="02020603050405020304" pitchFamily="18" charset="0"/>
              </a:rPr>
              <a:t>    0.2467   -0.2859    0.8576   -0.0063   -0.3464</a:t>
            </a:r>
            <a:endParaRPr lang="zh-CN" altLang="en-US" sz="22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341011" y="715223"/>
            <a:ext cx="5643327"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coef</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的前</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列，对应</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个主方向</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6889687" y="715224"/>
            <a:ext cx="327735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由此得到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个主成分为</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117713600"/>
              </p:ext>
            </p:extLst>
          </p:nvPr>
        </p:nvGraphicFramePr>
        <p:xfrm>
          <a:off x="6377287" y="1763068"/>
          <a:ext cx="5572125" cy="2408238"/>
        </p:xfrm>
        <a:graphic>
          <a:graphicData uri="http://schemas.openxmlformats.org/presentationml/2006/ole">
            <mc:AlternateContent xmlns:mc="http://schemas.openxmlformats.org/markup-compatibility/2006">
              <mc:Choice xmlns:v="urn:schemas-microsoft-com:vml" Requires="v">
                <p:oleObj spid="_x0000_s13463" name="Equation" r:id="rId3" imgW="2641320" imgH="1143000" progId="Equation.DSMT4">
                  <p:embed/>
                </p:oleObj>
              </mc:Choice>
              <mc:Fallback>
                <p:oleObj name="Equation" r:id="rId3" imgW="2641320" imgH="1143000" progId="Equation.DSMT4">
                  <p:embed/>
                  <p:pic>
                    <p:nvPicPr>
                      <p:cNvPr id="0" name=""/>
                      <p:cNvPicPr/>
                      <p:nvPr/>
                    </p:nvPicPr>
                    <p:blipFill>
                      <a:blip r:embed="rId4"/>
                      <a:stretch>
                        <a:fillRect/>
                      </a:stretch>
                    </p:blipFill>
                    <p:spPr>
                      <a:xfrm>
                        <a:off x="6377287" y="1763068"/>
                        <a:ext cx="5572125" cy="2408238"/>
                      </a:xfrm>
                      <a:prstGeom prst="rect">
                        <a:avLst/>
                      </a:prstGeom>
                      <a:solidFill>
                        <a:schemeClr val="accent6">
                          <a:lumMod val="20000"/>
                          <a:lumOff val="80000"/>
                        </a:schemeClr>
                      </a:solidFill>
                      <a:ln w="22225">
                        <a:solidFill>
                          <a:schemeClr val="accent1">
                            <a:lumMod val="20000"/>
                            <a:lumOff val="80000"/>
                          </a:schemeClr>
                        </a:solidFill>
                      </a:ln>
                    </p:spPr>
                  </p:pic>
                </p:oleObj>
              </mc:Fallback>
            </mc:AlternateContent>
          </a:graphicData>
        </a:graphic>
      </p:graphicFrame>
      <p:sp>
        <p:nvSpPr>
          <p:cNvPr id="5" name="日期占位符 4"/>
          <p:cNvSpPr>
            <a:spLocks noGrp="1"/>
          </p:cNvSpPr>
          <p:nvPr>
            <p:ph type="dt" sz="half" idx="10"/>
          </p:nvPr>
        </p:nvSpPr>
        <p:spPr/>
        <p:txBody>
          <a:bodyPr/>
          <a:lstStyle/>
          <a:p>
            <a:fld id="{29570A7C-3CA9-4239-A759-7FC3B3718A8E}" type="datetime1">
              <a:rPr lang="en-US" altLang="zh-CN" smtClean="0"/>
              <a:t>8/3/2020</a:t>
            </a:fld>
            <a:endParaRPr lang="en-US" dirty="0"/>
          </a:p>
        </p:txBody>
      </p:sp>
      <p:sp>
        <p:nvSpPr>
          <p:cNvPr id="7" name="页脚占位符 6"/>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141944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870119426"/>
              </p:ext>
            </p:extLst>
          </p:nvPr>
        </p:nvGraphicFramePr>
        <p:xfrm>
          <a:off x="2141984" y="2605265"/>
          <a:ext cx="5572125" cy="2408238"/>
        </p:xfrm>
        <a:graphic>
          <a:graphicData uri="http://schemas.openxmlformats.org/presentationml/2006/ole">
            <mc:AlternateContent xmlns:mc="http://schemas.openxmlformats.org/markup-compatibility/2006">
              <mc:Choice xmlns:v="urn:schemas-microsoft-com:vml" Requires="v">
                <p:oleObj spid="_x0000_s14634" name="Equation" r:id="rId3" imgW="2641320" imgH="1143000" progId="Equation.DSMT4">
                  <p:embed/>
                </p:oleObj>
              </mc:Choice>
              <mc:Fallback>
                <p:oleObj name="Equation" r:id="rId3" imgW="2641320" imgH="1143000" progId="Equation.DSMT4">
                  <p:embed/>
                  <p:pic>
                    <p:nvPicPr>
                      <p:cNvPr id="0" name=""/>
                      <p:cNvPicPr/>
                      <p:nvPr/>
                    </p:nvPicPr>
                    <p:blipFill>
                      <a:blip r:embed="rId4"/>
                      <a:stretch>
                        <a:fillRect/>
                      </a:stretch>
                    </p:blipFill>
                    <p:spPr>
                      <a:xfrm>
                        <a:off x="2141984" y="2605265"/>
                        <a:ext cx="5572125" cy="2408238"/>
                      </a:xfrm>
                      <a:prstGeom prst="rect">
                        <a:avLst/>
                      </a:prstGeom>
                      <a:solidFill>
                        <a:schemeClr val="accent6">
                          <a:lumMod val="20000"/>
                          <a:lumOff val="80000"/>
                        </a:schemeClr>
                      </a:solidFill>
                      <a:ln w="22225">
                        <a:solidFill>
                          <a:schemeClr val="accent1">
                            <a:lumMod val="20000"/>
                            <a:lumOff val="80000"/>
                          </a:schemeClr>
                        </a:solidFill>
                      </a:ln>
                    </p:spPr>
                  </p:pic>
                </p:oleObj>
              </mc:Fallback>
            </mc:AlternateContent>
          </a:graphicData>
        </a:graphic>
      </p:graphicFrame>
      <p:sp>
        <p:nvSpPr>
          <p:cNvPr id="3" name="文本框 2"/>
          <p:cNvSpPr txBox="1"/>
          <p:nvPr/>
        </p:nvSpPr>
        <p:spPr>
          <a:xfrm>
            <a:off x="864158" y="763675"/>
            <a:ext cx="7596554"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分别以</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个主成分的贡献率为权重，构建主成分综合评价模型</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矩形 3"/>
          <p:cNvSpPr/>
          <p:nvPr/>
        </p:nvSpPr>
        <p:spPr>
          <a:xfrm>
            <a:off x="8711921" y="2564404"/>
            <a:ext cx="1445198" cy="26776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dirty="0">
                <a:latin typeface="Times New Roman" panose="02020603050405020304" pitchFamily="18" charset="0"/>
                <a:cs typeface="Times New Roman" panose="02020603050405020304" pitchFamily="18" charset="0"/>
              </a:rPr>
              <a:t>rate =</a:t>
            </a:r>
          </a:p>
          <a:p>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74.4100</a:t>
            </a:r>
          </a:p>
          <a:p>
            <a:r>
              <a:rPr lang="en-US" altLang="zh-CN" sz="2400" dirty="0">
                <a:latin typeface="Times New Roman" panose="02020603050405020304" pitchFamily="18" charset="0"/>
                <a:cs typeface="Times New Roman" panose="02020603050405020304" pitchFamily="18" charset="0"/>
              </a:rPr>
              <a:t>   15.7538</a:t>
            </a:r>
          </a:p>
          <a:p>
            <a:r>
              <a:rPr lang="en-US" altLang="zh-CN" sz="2400" dirty="0">
                <a:latin typeface="Times New Roman" panose="02020603050405020304" pitchFamily="18" charset="0"/>
                <a:cs typeface="Times New Roman" panose="02020603050405020304" pitchFamily="18" charset="0"/>
              </a:rPr>
              <a:t>    5.3760</a:t>
            </a:r>
          </a:p>
          <a:p>
            <a:r>
              <a:rPr lang="en-US" altLang="zh-CN" sz="2400" dirty="0">
                <a:latin typeface="Times New Roman" panose="02020603050405020304" pitchFamily="18" charset="0"/>
                <a:cs typeface="Times New Roman" panose="02020603050405020304" pitchFamily="18" charset="0"/>
              </a:rPr>
              <a:t>    2.2518</a:t>
            </a:r>
          </a:p>
          <a:p>
            <a:r>
              <a:rPr lang="en-US" altLang="zh-CN" sz="2400" dirty="0">
                <a:latin typeface="Times New Roman" panose="02020603050405020304" pitchFamily="18" charset="0"/>
                <a:cs typeface="Times New Roman" panose="02020603050405020304" pitchFamily="18" charset="0"/>
              </a:rPr>
              <a:t>    1.9036</a:t>
            </a:r>
          </a:p>
          <a:p>
            <a:r>
              <a:rPr lang="en-US" altLang="zh-CN" sz="2400" dirty="0">
                <a:latin typeface="Times New Roman" panose="02020603050405020304" pitchFamily="18" charset="0"/>
                <a:cs typeface="Times New Roman" panose="02020603050405020304" pitchFamily="18" charset="0"/>
              </a:rPr>
              <a:t>    </a:t>
            </a:r>
          </a:p>
        </p:txBody>
      </p:sp>
      <p:graphicFrame>
        <p:nvGraphicFramePr>
          <p:cNvPr id="5" name="对象 4"/>
          <p:cNvGraphicFramePr>
            <a:graphicFrameLocks noChangeAspect="1"/>
          </p:cNvGraphicFramePr>
          <p:nvPr>
            <p:extLst>
              <p:ext uri="{D42A27DB-BD31-4B8C-83A1-F6EECF244321}">
                <p14:modId xmlns:p14="http://schemas.microsoft.com/office/powerpoint/2010/main" val="2666032962"/>
              </p:ext>
            </p:extLst>
          </p:nvPr>
        </p:nvGraphicFramePr>
        <p:xfrm>
          <a:off x="1641019" y="1726386"/>
          <a:ext cx="6574057" cy="475233"/>
        </p:xfrm>
        <a:graphic>
          <a:graphicData uri="http://schemas.openxmlformats.org/presentationml/2006/ole">
            <mc:AlternateContent xmlns:mc="http://schemas.openxmlformats.org/markup-compatibility/2006">
              <mc:Choice xmlns:v="urn:schemas-microsoft-com:vml" Requires="v">
                <p:oleObj spid="_x0000_s14635" name="Equation" r:id="rId5" imgW="3162240" imgH="228600" progId="Equation.DSMT4">
                  <p:embed/>
                </p:oleObj>
              </mc:Choice>
              <mc:Fallback>
                <p:oleObj name="Equation" r:id="rId5" imgW="3162240" imgH="228600" progId="Equation.DSMT4">
                  <p:embed/>
                  <p:pic>
                    <p:nvPicPr>
                      <p:cNvPr id="0" name=""/>
                      <p:cNvPicPr/>
                      <p:nvPr/>
                    </p:nvPicPr>
                    <p:blipFill>
                      <a:blip r:embed="rId6"/>
                      <a:stretch>
                        <a:fillRect/>
                      </a:stretch>
                    </p:blipFill>
                    <p:spPr>
                      <a:xfrm>
                        <a:off x="1641019" y="1726386"/>
                        <a:ext cx="6574057" cy="475233"/>
                      </a:xfrm>
                      <a:prstGeom prst="rect">
                        <a:avLst/>
                      </a:prstGeom>
                    </p:spPr>
                  </p:pic>
                </p:oleObj>
              </mc:Fallback>
            </mc:AlternateContent>
          </a:graphicData>
        </a:graphic>
      </p:graphicFrame>
      <p:sp>
        <p:nvSpPr>
          <p:cNvPr id="6" name="文本框 5"/>
          <p:cNvSpPr txBox="1"/>
          <p:nvPr/>
        </p:nvSpPr>
        <p:spPr>
          <a:xfrm>
            <a:off x="864158" y="5285433"/>
            <a:ext cx="7350918"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将</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个省市的数据代入公式，即可得到每个省市的综合评价值及其排名</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日期占位符 6"/>
          <p:cNvSpPr>
            <a:spLocks noGrp="1"/>
          </p:cNvSpPr>
          <p:nvPr>
            <p:ph type="dt" sz="half" idx="10"/>
          </p:nvPr>
        </p:nvSpPr>
        <p:spPr/>
        <p:txBody>
          <a:bodyPr/>
          <a:lstStyle/>
          <a:p>
            <a:fld id="{15FBD95F-2C98-4B45-A16E-DCE96831189B}" type="datetime1">
              <a:rPr lang="en-US" altLang="zh-CN" smtClean="0"/>
              <a:t>8/3/2020</a:t>
            </a:fld>
            <a:endParaRPr lang="en-US" dirty="0"/>
          </a:p>
        </p:txBody>
      </p:sp>
      <p:sp>
        <p:nvSpPr>
          <p:cNvPr id="8" name="页脚占位符 7"/>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58087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5077" y="1215850"/>
            <a:ext cx="2110154"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完整的程序</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矩形 2"/>
          <p:cNvSpPr/>
          <p:nvPr/>
        </p:nvSpPr>
        <p:spPr>
          <a:xfrm>
            <a:off x="1055077" y="1842759"/>
            <a:ext cx="3563815" cy="304698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load </a:t>
            </a:r>
            <a:r>
              <a:rPr lang="en-US" altLang="zh-CN" sz="24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data1</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4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X</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X1=</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zscore</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R=</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corrcoef</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(X1);</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coef,eig,rate</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pcacov</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(R);</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coef1=</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coef</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(:,1:5);</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rate1=rate(1:5)/100;</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X2=X1*coef1;</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score1=X2*rate1</a:t>
            </a:r>
          </a:p>
        </p:txBody>
      </p:sp>
      <p:sp>
        <p:nvSpPr>
          <p:cNvPr id="5" name="矩形 4"/>
          <p:cNvSpPr/>
          <p:nvPr/>
        </p:nvSpPr>
        <p:spPr>
          <a:xfrm>
            <a:off x="4783015" y="2230174"/>
            <a:ext cx="7003702"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 </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8.6047    4.4631    2.3533    0.8375    0.7680    0.6035    0.3076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0.2589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0.0652    0.0104   -0.2550   -0.3585   -0.4659   -0.4926   -0.6910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0.7247</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-0.7568   -0.7787   -0.8753   -0.8782   -0.9326   -0.9449   -1.0004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1.1066</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-1.1050   -1.1894   -1.2103   -1.2267   -1.6283   -1.6513</a:t>
            </a:r>
          </a:p>
        </p:txBody>
      </p:sp>
      <p:sp>
        <p:nvSpPr>
          <p:cNvPr id="6" name="文本框 5"/>
          <p:cNvSpPr txBox="1"/>
          <p:nvPr/>
        </p:nvSpPr>
        <p:spPr>
          <a:xfrm>
            <a:off x="4783015" y="1446682"/>
            <a:ext cx="368197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个省市的得分</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原顺序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2D0162AB-147B-416E-869A-BAEE1FFB0C72}" type="datetime1">
              <a:rPr lang="en-US" altLang="zh-CN" smtClean="0"/>
              <a:t>8/3/2020</a:t>
            </a:fld>
            <a:endParaRPr lang="en-US" dirty="0"/>
          </a:p>
        </p:txBody>
      </p:sp>
      <p:sp>
        <p:nvSpPr>
          <p:cNvPr id="7" name="页脚占位符 6"/>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329678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176E5-F56E-4FF3-A24B-5452A3E8D87D}" type="datetime1">
              <a:rPr lang="en-US" altLang="zh-CN" smtClean="0"/>
              <a:t>8/3/2020</a:t>
            </a:fld>
            <a:endParaRPr lang="en-US" dirty="0"/>
          </a:p>
        </p:txBody>
      </p:sp>
      <p:sp>
        <p:nvSpPr>
          <p:cNvPr id="3" name="页脚占位符 2"/>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4" name="文本框 3"/>
          <p:cNvSpPr txBox="1"/>
          <p:nvPr/>
        </p:nvSpPr>
        <p:spPr>
          <a:xfrm>
            <a:off x="1295400" y="933450"/>
            <a:ext cx="8439149" cy="230832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对给定的</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p</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维数据矩阵，一般表示为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827379839"/>
              </p:ext>
            </p:extLst>
          </p:nvPr>
        </p:nvGraphicFramePr>
        <p:xfrm>
          <a:off x="1454150" y="1423988"/>
          <a:ext cx="5661025" cy="1709737"/>
        </p:xfrm>
        <a:graphic>
          <a:graphicData uri="http://schemas.openxmlformats.org/presentationml/2006/ole">
            <mc:AlternateContent xmlns:mc="http://schemas.openxmlformats.org/markup-compatibility/2006">
              <mc:Choice xmlns:v="urn:schemas-microsoft-com:vml" Requires="v">
                <p:oleObj spid="_x0000_s21565" name="Equation" r:id="rId3" imgW="3111480" imgH="939600" progId="Equation.DSMT4">
                  <p:embed/>
                </p:oleObj>
              </mc:Choice>
              <mc:Fallback>
                <p:oleObj name="Equation" r:id="rId3" imgW="3111480" imgH="939600" progId="Equation.DSMT4">
                  <p:embed/>
                  <p:pic>
                    <p:nvPicPr>
                      <p:cNvPr id="0" name=""/>
                      <p:cNvPicPr/>
                      <p:nvPr/>
                    </p:nvPicPr>
                    <p:blipFill>
                      <a:blip r:embed="rId4"/>
                      <a:stretch>
                        <a:fillRect/>
                      </a:stretch>
                    </p:blipFill>
                    <p:spPr>
                      <a:xfrm>
                        <a:off x="1454150" y="1423988"/>
                        <a:ext cx="5661025" cy="1709737"/>
                      </a:xfrm>
                      <a:prstGeom prst="rect">
                        <a:avLst/>
                      </a:prstGeom>
                    </p:spPr>
                  </p:pic>
                </p:oleObj>
              </mc:Fallback>
            </mc:AlternateContent>
          </a:graphicData>
        </a:graphic>
      </p:graphicFrame>
      <p:sp>
        <p:nvSpPr>
          <p:cNvPr id="6" name="文本框 5"/>
          <p:cNvSpPr txBox="1"/>
          <p:nvPr/>
        </p:nvSpPr>
        <p:spPr>
          <a:xfrm>
            <a:off x="1286100" y="3488263"/>
            <a:ext cx="9153300" cy="193899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协方差矩阵</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192928538"/>
              </p:ext>
            </p:extLst>
          </p:nvPr>
        </p:nvGraphicFramePr>
        <p:xfrm>
          <a:off x="1286100" y="3738581"/>
          <a:ext cx="8991601" cy="1592263"/>
        </p:xfrm>
        <a:graphic>
          <a:graphicData uri="http://schemas.openxmlformats.org/presentationml/2006/ole">
            <mc:AlternateContent xmlns:mc="http://schemas.openxmlformats.org/markup-compatibility/2006">
              <mc:Choice xmlns:v="urn:schemas-microsoft-com:vml" Requires="v">
                <p:oleObj spid="_x0000_s21566" name="Equation" r:id="rId5" imgW="5308560" imgH="939600" progId="Equation.DSMT4">
                  <p:embed/>
                </p:oleObj>
              </mc:Choice>
              <mc:Fallback>
                <p:oleObj name="Equation" r:id="rId5" imgW="5308560" imgH="939600" progId="Equation.DSMT4">
                  <p:embed/>
                  <p:pic>
                    <p:nvPicPr>
                      <p:cNvPr id="0" name=""/>
                      <p:cNvPicPr/>
                      <p:nvPr/>
                    </p:nvPicPr>
                    <p:blipFill>
                      <a:blip r:embed="rId6"/>
                      <a:stretch>
                        <a:fillRect/>
                      </a:stretch>
                    </p:blipFill>
                    <p:spPr>
                      <a:xfrm>
                        <a:off x="1286100" y="3738581"/>
                        <a:ext cx="8991601" cy="1592263"/>
                      </a:xfrm>
                      <a:prstGeom prst="rect">
                        <a:avLst/>
                      </a:prstGeom>
                    </p:spPr>
                  </p:pic>
                </p:oleObj>
              </mc:Fallback>
            </mc:AlternateContent>
          </a:graphicData>
        </a:graphic>
      </p:graphicFrame>
      <p:sp>
        <p:nvSpPr>
          <p:cNvPr id="8" name="文本框 7"/>
          <p:cNvSpPr txBox="1"/>
          <p:nvPr/>
        </p:nvSpPr>
        <p:spPr>
          <a:xfrm>
            <a:off x="1295399" y="5600700"/>
            <a:ext cx="593407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其中：</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833954729"/>
              </p:ext>
            </p:extLst>
          </p:nvPr>
        </p:nvGraphicFramePr>
        <p:xfrm>
          <a:off x="2226950" y="5673744"/>
          <a:ext cx="4888225" cy="442268"/>
        </p:xfrm>
        <a:graphic>
          <a:graphicData uri="http://schemas.openxmlformats.org/presentationml/2006/ole">
            <mc:AlternateContent xmlns:mc="http://schemas.openxmlformats.org/markup-compatibility/2006">
              <mc:Choice xmlns:v="urn:schemas-microsoft-com:vml" Requires="v">
                <p:oleObj spid="_x0000_s21567" name="Equation" r:id="rId7" imgW="2666880" imgH="241200" progId="Equation.DSMT4">
                  <p:embed/>
                </p:oleObj>
              </mc:Choice>
              <mc:Fallback>
                <p:oleObj name="Equation" r:id="rId7" imgW="2666880" imgH="241200" progId="Equation.DSMT4">
                  <p:embed/>
                  <p:pic>
                    <p:nvPicPr>
                      <p:cNvPr id="0" name=""/>
                      <p:cNvPicPr/>
                      <p:nvPr/>
                    </p:nvPicPr>
                    <p:blipFill>
                      <a:blip r:embed="rId8"/>
                      <a:stretch>
                        <a:fillRect/>
                      </a:stretch>
                    </p:blipFill>
                    <p:spPr>
                      <a:xfrm>
                        <a:off x="2226950" y="5673744"/>
                        <a:ext cx="4888225" cy="442268"/>
                      </a:xfrm>
                      <a:prstGeom prst="rect">
                        <a:avLst/>
                      </a:prstGeom>
                    </p:spPr>
                  </p:pic>
                </p:oleObj>
              </mc:Fallback>
            </mc:AlternateContent>
          </a:graphicData>
        </a:graphic>
      </p:graphicFrame>
    </p:spTree>
    <p:extLst>
      <p:ext uri="{BB962C8B-B14F-4D97-AF65-F5344CB8AC3E}">
        <p14:creationId xmlns:p14="http://schemas.microsoft.com/office/powerpoint/2010/main" val="56234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13576" y="841972"/>
            <a:ext cx="1982709"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主成分回归</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13576" y="1566250"/>
            <a:ext cx="9325070"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我们通常利用回归分析来分析因变指标</a:t>
            </a:r>
            <a:r>
              <a:rPr lang="en-US" altLang="zh-CN" sz="2400" dirty="0" smtClean="0">
                <a:latin typeface="华文新魏" panose="02010800040101010101" pitchFamily="2" charset="-122"/>
                <a:ea typeface="华文新魏" panose="02010800040101010101" pitchFamily="2" charset="-122"/>
              </a:rPr>
              <a:t>y</a:t>
            </a:r>
            <a:r>
              <a:rPr lang="zh-CN" altLang="en-US" sz="2400" dirty="0" smtClean="0">
                <a:latin typeface="华文新魏" panose="02010800040101010101" pitchFamily="2" charset="-122"/>
                <a:ea typeface="华文新魏" panose="02010800040101010101" pitchFamily="2" charset="-122"/>
              </a:rPr>
              <a:t>与回归变量之间的相关关系。但回归分析方法使用的一个</a:t>
            </a:r>
            <a:r>
              <a:rPr lang="zh-CN" altLang="en-US" sz="2400" u="sng" dirty="0" smtClean="0">
                <a:latin typeface="华文新魏" panose="02010800040101010101" pitchFamily="2" charset="-122"/>
                <a:ea typeface="华文新魏" panose="02010800040101010101" pitchFamily="2" charset="-122"/>
              </a:rPr>
              <a:t>重要条件</a:t>
            </a:r>
            <a:r>
              <a:rPr lang="zh-CN" altLang="en-US" sz="2400" dirty="0" smtClean="0">
                <a:latin typeface="华文新魏" panose="02010800040101010101" pitchFamily="2" charset="-122"/>
                <a:ea typeface="华文新魏" panose="02010800040101010101" pitchFamily="2" charset="-122"/>
              </a:rPr>
              <a:t>是回归变量之间是相互独立的。但在实际问题中，回归变量常常是多重相关的。但从主成分分析中得到的主成分是相互独立的，因此，可以以主成分为回归变量作回归分析。这样的回归分析称为主成分回归。</a:t>
            </a:r>
            <a:endParaRPr lang="zh-CN" altLang="en-US" sz="2400" dirty="0">
              <a:latin typeface="华文新魏" panose="02010800040101010101" pitchFamily="2" charset="-122"/>
              <a:ea typeface="华文新魏" panose="02010800040101010101" pitchFamily="2" charset="-122"/>
            </a:endParaRPr>
          </a:p>
        </p:txBody>
      </p:sp>
      <p:sp>
        <p:nvSpPr>
          <p:cNvPr id="4" name="文本框 3"/>
          <p:cNvSpPr txBox="1"/>
          <p:nvPr/>
        </p:nvSpPr>
        <p:spPr>
          <a:xfrm>
            <a:off x="1113576" y="3720974"/>
            <a:ext cx="9325070"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例：某种水泥的水化放热量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y</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与下面</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种成分有关：</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x1: 3CaO</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Al</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2</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O</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的含量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x2:3CaOSiO</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的含量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x3:4</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CaO</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Al</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2</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O</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的含量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x4:2CaO</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SiO</a:t>
            </a:r>
            <a:r>
              <a:rPr lang="en-US" altLang="zh-CN" sz="2400" baseline="-250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2</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的含量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求相应的关系模型。</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日期占位符 4"/>
          <p:cNvSpPr>
            <a:spLocks noGrp="1"/>
          </p:cNvSpPr>
          <p:nvPr>
            <p:ph type="dt" sz="half" idx="10"/>
          </p:nvPr>
        </p:nvSpPr>
        <p:spPr/>
        <p:txBody>
          <a:bodyPr/>
          <a:lstStyle/>
          <a:p>
            <a:fld id="{C4F6479C-1596-4F70-9598-19C1A05418C8}" type="datetime1">
              <a:rPr lang="en-US" altLang="zh-CN" smtClean="0"/>
              <a:t>8/3/2020</a:t>
            </a:fld>
            <a:endParaRPr lang="en-US" dirty="0"/>
          </a:p>
        </p:txBody>
      </p:sp>
      <p:sp>
        <p:nvSpPr>
          <p:cNvPr id="6" name="页脚占位符 5"/>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269401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7529" y="579422"/>
            <a:ext cx="452673"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表</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中是一组实测数据</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118695997"/>
              </p:ext>
            </p:extLst>
          </p:nvPr>
        </p:nvGraphicFramePr>
        <p:xfrm>
          <a:off x="1149791" y="579422"/>
          <a:ext cx="6201624" cy="5616936"/>
        </p:xfrm>
        <a:graphic>
          <a:graphicData uri="http://schemas.openxmlformats.org/drawingml/2006/table">
            <a:tbl>
              <a:tblPr firstRow="1" bandRow="1">
                <a:tableStyleId>{5C22544A-7EE6-4342-B048-85BDC9FD1C3A}</a:tableStyleId>
              </a:tblPr>
              <a:tblGrid>
                <a:gridCol w="1033604"/>
                <a:gridCol w="1033604"/>
                <a:gridCol w="1033604"/>
                <a:gridCol w="1033604"/>
                <a:gridCol w="1033604"/>
                <a:gridCol w="1033604"/>
              </a:tblGrid>
              <a:tr h="465816">
                <a:tc>
                  <a:txBody>
                    <a:bodyPr/>
                    <a:lstStyle/>
                    <a:p>
                      <a:pPr algn="ctr"/>
                      <a:r>
                        <a:rPr lang="zh-CN" altLang="en-US" sz="2000" dirty="0" smtClean="0"/>
                        <a:t>序号</a:t>
                      </a:r>
                      <a:endParaRPr lang="zh-CN" altLang="en-US" sz="2000" dirty="0"/>
                    </a:p>
                  </a:txBody>
                  <a:tcPr/>
                </a:tc>
                <a:tc>
                  <a:txBody>
                    <a:bodyPr/>
                    <a:lstStyle/>
                    <a:p>
                      <a:pPr algn="ctr"/>
                      <a:r>
                        <a:rPr lang="en-US" altLang="zh-CN" sz="2000" dirty="0" smtClean="0"/>
                        <a:t>x1</a:t>
                      </a:r>
                      <a:endParaRPr lang="zh-CN" altLang="en-US" sz="2000" dirty="0"/>
                    </a:p>
                  </a:txBody>
                  <a:tcPr/>
                </a:tc>
                <a:tc>
                  <a:txBody>
                    <a:bodyPr/>
                    <a:lstStyle/>
                    <a:p>
                      <a:pPr algn="ctr"/>
                      <a:r>
                        <a:rPr lang="en-US" altLang="zh-CN" sz="2000" dirty="0" smtClean="0"/>
                        <a:t>x2</a:t>
                      </a:r>
                      <a:endParaRPr lang="zh-CN" altLang="en-US" sz="2000" dirty="0"/>
                    </a:p>
                  </a:txBody>
                  <a:tcPr/>
                </a:tc>
                <a:tc>
                  <a:txBody>
                    <a:bodyPr/>
                    <a:lstStyle/>
                    <a:p>
                      <a:pPr algn="ctr"/>
                      <a:r>
                        <a:rPr lang="en-US" altLang="zh-CN" sz="2000" dirty="0" smtClean="0"/>
                        <a:t>x3</a:t>
                      </a:r>
                      <a:endParaRPr lang="zh-CN" altLang="en-US" sz="2000" dirty="0"/>
                    </a:p>
                  </a:txBody>
                  <a:tcPr/>
                </a:tc>
                <a:tc>
                  <a:txBody>
                    <a:bodyPr/>
                    <a:lstStyle/>
                    <a:p>
                      <a:pPr algn="ctr"/>
                      <a:r>
                        <a:rPr lang="en-US" altLang="zh-CN" sz="2000" dirty="0" smtClean="0"/>
                        <a:t>x4</a:t>
                      </a:r>
                      <a:endParaRPr lang="zh-CN" altLang="en-US" sz="2000" dirty="0"/>
                    </a:p>
                  </a:txBody>
                  <a:tcPr/>
                </a:tc>
                <a:tc>
                  <a:txBody>
                    <a:bodyPr/>
                    <a:lstStyle/>
                    <a:p>
                      <a:pPr algn="ctr"/>
                      <a:r>
                        <a:rPr lang="en-US" altLang="zh-CN" sz="2000" dirty="0" smtClean="0"/>
                        <a:t>y</a:t>
                      </a:r>
                      <a:endParaRPr lang="zh-CN" altLang="en-US" sz="2000" dirty="0"/>
                    </a:p>
                  </a:txBody>
                  <a:tcPr/>
                </a:tc>
              </a:tr>
              <a:tr h="370840">
                <a:tc>
                  <a:txBody>
                    <a:bodyPr/>
                    <a:lstStyle/>
                    <a:p>
                      <a:pPr algn="ctr"/>
                      <a:r>
                        <a:rPr lang="en-US" altLang="zh-CN" sz="2000" dirty="0" smtClean="0"/>
                        <a:t>1</a:t>
                      </a:r>
                      <a:endParaRPr lang="zh-CN" altLang="en-US" sz="2000" dirty="0"/>
                    </a:p>
                  </a:txBody>
                  <a:tcPr/>
                </a:tc>
                <a:tc>
                  <a:txBody>
                    <a:bodyPr/>
                    <a:lstStyle/>
                    <a:p>
                      <a:pPr algn="ctr"/>
                      <a:r>
                        <a:rPr lang="en-US" altLang="zh-CN" sz="2000" dirty="0" smtClean="0"/>
                        <a:t>7</a:t>
                      </a:r>
                      <a:endParaRPr lang="zh-CN" altLang="en-US" sz="2000" dirty="0"/>
                    </a:p>
                  </a:txBody>
                  <a:tcPr/>
                </a:tc>
                <a:tc>
                  <a:txBody>
                    <a:bodyPr/>
                    <a:lstStyle/>
                    <a:p>
                      <a:pPr algn="ctr"/>
                      <a:r>
                        <a:rPr lang="en-US" altLang="zh-CN" sz="2000" dirty="0" smtClean="0"/>
                        <a:t>26</a:t>
                      </a:r>
                      <a:endParaRPr lang="zh-CN" altLang="en-US" sz="2000" dirty="0"/>
                    </a:p>
                  </a:txBody>
                  <a:tcPr/>
                </a:tc>
                <a:tc>
                  <a:txBody>
                    <a:bodyPr/>
                    <a:lstStyle/>
                    <a:p>
                      <a:pPr algn="ctr"/>
                      <a:r>
                        <a:rPr lang="en-US" altLang="zh-CN" sz="2000" dirty="0" smtClean="0"/>
                        <a:t>6</a:t>
                      </a:r>
                      <a:endParaRPr lang="zh-CN" altLang="en-US" sz="2000" dirty="0"/>
                    </a:p>
                  </a:txBody>
                  <a:tcPr/>
                </a:tc>
                <a:tc>
                  <a:txBody>
                    <a:bodyPr/>
                    <a:lstStyle/>
                    <a:p>
                      <a:pPr algn="ctr"/>
                      <a:r>
                        <a:rPr lang="en-US" altLang="zh-CN" sz="2000" dirty="0" smtClean="0"/>
                        <a:t>60</a:t>
                      </a:r>
                      <a:endParaRPr lang="zh-CN" altLang="en-US" sz="2000" dirty="0"/>
                    </a:p>
                  </a:txBody>
                  <a:tcPr/>
                </a:tc>
                <a:tc>
                  <a:txBody>
                    <a:bodyPr/>
                    <a:lstStyle/>
                    <a:p>
                      <a:pPr algn="ctr"/>
                      <a:r>
                        <a:rPr lang="en-US" altLang="zh-CN" sz="2000" dirty="0" smtClean="0"/>
                        <a:t>78.5</a:t>
                      </a:r>
                      <a:endParaRPr lang="zh-CN" altLang="en-US" sz="2000" dirty="0"/>
                    </a:p>
                  </a:txBody>
                  <a:tcPr/>
                </a:tc>
              </a:tr>
              <a:tr h="370840">
                <a:tc>
                  <a:txBody>
                    <a:bodyPr/>
                    <a:lstStyle/>
                    <a:p>
                      <a:pPr algn="ctr"/>
                      <a:r>
                        <a:rPr lang="en-US" altLang="zh-CN" sz="2000" dirty="0" smtClean="0"/>
                        <a:t>2</a:t>
                      </a:r>
                      <a:endParaRPr lang="zh-CN" altLang="en-US" sz="2000" dirty="0"/>
                    </a:p>
                  </a:txBody>
                  <a:tcPr/>
                </a:tc>
                <a:tc>
                  <a:txBody>
                    <a:bodyPr/>
                    <a:lstStyle/>
                    <a:p>
                      <a:pPr algn="ctr"/>
                      <a:r>
                        <a:rPr lang="en-US" altLang="zh-CN" sz="2000" dirty="0" smtClean="0"/>
                        <a:t>1</a:t>
                      </a:r>
                      <a:endParaRPr lang="zh-CN" altLang="en-US" sz="2000" dirty="0"/>
                    </a:p>
                  </a:txBody>
                  <a:tcPr/>
                </a:tc>
                <a:tc>
                  <a:txBody>
                    <a:bodyPr/>
                    <a:lstStyle/>
                    <a:p>
                      <a:pPr algn="ctr"/>
                      <a:r>
                        <a:rPr lang="en-US" altLang="zh-CN" sz="2000" dirty="0" smtClean="0"/>
                        <a:t>29</a:t>
                      </a:r>
                      <a:endParaRPr lang="zh-CN" altLang="en-US" sz="2000" dirty="0"/>
                    </a:p>
                  </a:txBody>
                  <a:tcPr/>
                </a:tc>
                <a:tc>
                  <a:txBody>
                    <a:bodyPr/>
                    <a:lstStyle/>
                    <a:p>
                      <a:pPr algn="ctr"/>
                      <a:r>
                        <a:rPr lang="en-US" altLang="zh-CN" sz="2000" dirty="0" smtClean="0"/>
                        <a:t>15</a:t>
                      </a:r>
                      <a:endParaRPr lang="zh-CN" altLang="en-US" sz="2000" dirty="0"/>
                    </a:p>
                  </a:txBody>
                  <a:tcPr/>
                </a:tc>
                <a:tc>
                  <a:txBody>
                    <a:bodyPr/>
                    <a:lstStyle/>
                    <a:p>
                      <a:pPr algn="ctr"/>
                      <a:r>
                        <a:rPr lang="en-US" altLang="zh-CN" sz="2000" dirty="0" smtClean="0"/>
                        <a:t>52</a:t>
                      </a:r>
                      <a:endParaRPr lang="zh-CN" altLang="en-US" sz="2000" dirty="0"/>
                    </a:p>
                  </a:txBody>
                  <a:tcPr/>
                </a:tc>
                <a:tc>
                  <a:txBody>
                    <a:bodyPr/>
                    <a:lstStyle/>
                    <a:p>
                      <a:pPr algn="ctr"/>
                      <a:r>
                        <a:rPr lang="en-US" altLang="zh-CN" sz="2000" dirty="0" smtClean="0"/>
                        <a:t>74.3</a:t>
                      </a:r>
                      <a:endParaRPr lang="zh-CN" altLang="en-US" sz="2000" dirty="0"/>
                    </a:p>
                  </a:txBody>
                  <a:tcPr/>
                </a:tc>
              </a:tr>
              <a:tr h="370840">
                <a:tc>
                  <a:txBody>
                    <a:bodyPr/>
                    <a:lstStyle/>
                    <a:p>
                      <a:pPr algn="ctr"/>
                      <a:r>
                        <a:rPr lang="en-US" altLang="zh-CN" sz="2000" dirty="0" smtClean="0"/>
                        <a:t>3</a:t>
                      </a:r>
                      <a:endParaRPr lang="zh-CN" altLang="en-US" sz="2000" dirty="0"/>
                    </a:p>
                  </a:txBody>
                  <a:tcPr/>
                </a:tc>
                <a:tc>
                  <a:txBody>
                    <a:bodyPr/>
                    <a:lstStyle/>
                    <a:p>
                      <a:pPr algn="ctr"/>
                      <a:r>
                        <a:rPr lang="en-US" altLang="zh-CN" sz="2000" dirty="0" smtClean="0"/>
                        <a:t>11</a:t>
                      </a:r>
                      <a:endParaRPr lang="zh-CN" altLang="en-US" sz="2000" dirty="0"/>
                    </a:p>
                  </a:txBody>
                  <a:tcPr/>
                </a:tc>
                <a:tc>
                  <a:txBody>
                    <a:bodyPr/>
                    <a:lstStyle/>
                    <a:p>
                      <a:pPr algn="ctr"/>
                      <a:r>
                        <a:rPr lang="en-US" altLang="zh-CN" sz="2000" dirty="0" smtClean="0"/>
                        <a:t>56</a:t>
                      </a:r>
                      <a:endParaRPr lang="zh-CN" altLang="en-US" sz="2000" dirty="0"/>
                    </a:p>
                  </a:txBody>
                  <a:tcPr/>
                </a:tc>
                <a:tc>
                  <a:txBody>
                    <a:bodyPr/>
                    <a:lstStyle/>
                    <a:p>
                      <a:pPr algn="ctr"/>
                      <a:r>
                        <a:rPr lang="en-US" altLang="zh-CN" sz="2000" dirty="0" smtClean="0"/>
                        <a:t>8</a:t>
                      </a:r>
                      <a:endParaRPr lang="zh-CN" altLang="en-US" sz="2000" dirty="0"/>
                    </a:p>
                  </a:txBody>
                  <a:tcPr/>
                </a:tc>
                <a:tc>
                  <a:txBody>
                    <a:bodyPr/>
                    <a:lstStyle/>
                    <a:p>
                      <a:pPr algn="ctr"/>
                      <a:r>
                        <a:rPr lang="en-US" altLang="zh-CN" sz="2000" dirty="0" smtClean="0"/>
                        <a:t>20</a:t>
                      </a:r>
                      <a:endParaRPr lang="zh-CN" altLang="en-US" sz="2000" dirty="0"/>
                    </a:p>
                  </a:txBody>
                  <a:tcPr/>
                </a:tc>
                <a:tc>
                  <a:txBody>
                    <a:bodyPr/>
                    <a:lstStyle/>
                    <a:p>
                      <a:pPr algn="ctr"/>
                      <a:r>
                        <a:rPr lang="en-US" altLang="zh-CN" sz="2000" dirty="0" smtClean="0"/>
                        <a:t>104.3</a:t>
                      </a:r>
                      <a:endParaRPr lang="zh-CN" altLang="en-US" sz="2000" dirty="0"/>
                    </a:p>
                  </a:txBody>
                  <a:tcPr/>
                </a:tc>
              </a:tr>
              <a:tr h="370840">
                <a:tc>
                  <a:txBody>
                    <a:bodyPr/>
                    <a:lstStyle/>
                    <a:p>
                      <a:pPr algn="ctr"/>
                      <a:r>
                        <a:rPr lang="en-US" altLang="zh-CN" sz="2000" dirty="0" smtClean="0"/>
                        <a:t>4</a:t>
                      </a:r>
                      <a:endParaRPr lang="zh-CN" altLang="en-US" sz="2000" dirty="0"/>
                    </a:p>
                  </a:txBody>
                  <a:tcPr/>
                </a:tc>
                <a:tc>
                  <a:txBody>
                    <a:bodyPr/>
                    <a:lstStyle/>
                    <a:p>
                      <a:pPr algn="ctr"/>
                      <a:r>
                        <a:rPr lang="en-US" altLang="zh-CN" sz="2000" dirty="0" smtClean="0"/>
                        <a:t>11</a:t>
                      </a:r>
                      <a:endParaRPr lang="zh-CN" altLang="en-US" sz="2000" dirty="0"/>
                    </a:p>
                  </a:txBody>
                  <a:tcPr/>
                </a:tc>
                <a:tc>
                  <a:txBody>
                    <a:bodyPr/>
                    <a:lstStyle/>
                    <a:p>
                      <a:pPr algn="ctr"/>
                      <a:r>
                        <a:rPr lang="en-US" altLang="zh-CN" sz="2000" dirty="0" smtClean="0"/>
                        <a:t>31</a:t>
                      </a:r>
                      <a:endParaRPr lang="zh-CN" altLang="en-US" sz="2000" dirty="0"/>
                    </a:p>
                  </a:txBody>
                  <a:tcPr/>
                </a:tc>
                <a:tc>
                  <a:txBody>
                    <a:bodyPr/>
                    <a:lstStyle/>
                    <a:p>
                      <a:pPr algn="ctr"/>
                      <a:r>
                        <a:rPr lang="en-US" altLang="zh-CN" sz="2000" dirty="0" smtClean="0"/>
                        <a:t>8</a:t>
                      </a:r>
                      <a:endParaRPr lang="zh-CN" altLang="en-US" sz="2000" dirty="0"/>
                    </a:p>
                  </a:txBody>
                  <a:tcPr/>
                </a:tc>
                <a:tc>
                  <a:txBody>
                    <a:bodyPr/>
                    <a:lstStyle/>
                    <a:p>
                      <a:pPr algn="ctr"/>
                      <a:r>
                        <a:rPr lang="en-US" altLang="zh-CN" sz="2000" dirty="0" smtClean="0"/>
                        <a:t>47</a:t>
                      </a:r>
                      <a:endParaRPr lang="zh-CN" altLang="en-US" sz="2000" dirty="0"/>
                    </a:p>
                  </a:txBody>
                  <a:tcPr/>
                </a:tc>
                <a:tc>
                  <a:txBody>
                    <a:bodyPr/>
                    <a:lstStyle/>
                    <a:p>
                      <a:pPr algn="ctr"/>
                      <a:r>
                        <a:rPr lang="en-US" altLang="zh-CN" sz="2000" dirty="0" smtClean="0"/>
                        <a:t>87.6</a:t>
                      </a:r>
                      <a:endParaRPr lang="zh-CN" altLang="en-US" sz="2000" dirty="0"/>
                    </a:p>
                  </a:txBody>
                  <a:tcPr/>
                </a:tc>
              </a:tr>
              <a:tr h="370840">
                <a:tc>
                  <a:txBody>
                    <a:bodyPr/>
                    <a:lstStyle/>
                    <a:p>
                      <a:pPr algn="ctr"/>
                      <a:r>
                        <a:rPr lang="en-US" altLang="zh-CN" sz="2000" dirty="0" smtClean="0"/>
                        <a:t>5</a:t>
                      </a:r>
                      <a:endParaRPr lang="zh-CN" altLang="en-US" sz="2000" dirty="0"/>
                    </a:p>
                  </a:txBody>
                  <a:tcPr/>
                </a:tc>
                <a:tc>
                  <a:txBody>
                    <a:bodyPr/>
                    <a:lstStyle/>
                    <a:p>
                      <a:pPr algn="ctr"/>
                      <a:r>
                        <a:rPr lang="en-US" altLang="zh-CN" sz="2000" dirty="0" smtClean="0"/>
                        <a:t>7</a:t>
                      </a:r>
                      <a:endParaRPr lang="zh-CN" altLang="en-US" sz="2000" dirty="0"/>
                    </a:p>
                  </a:txBody>
                  <a:tcPr/>
                </a:tc>
                <a:tc>
                  <a:txBody>
                    <a:bodyPr/>
                    <a:lstStyle/>
                    <a:p>
                      <a:pPr algn="ctr"/>
                      <a:r>
                        <a:rPr lang="en-US" altLang="zh-CN" sz="2000" dirty="0" smtClean="0"/>
                        <a:t>52</a:t>
                      </a:r>
                      <a:endParaRPr lang="zh-CN" altLang="en-US" sz="2000" dirty="0"/>
                    </a:p>
                  </a:txBody>
                  <a:tcPr/>
                </a:tc>
                <a:tc>
                  <a:txBody>
                    <a:bodyPr/>
                    <a:lstStyle/>
                    <a:p>
                      <a:pPr algn="ctr"/>
                      <a:r>
                        <a:rPr lang="en-US" altLang="zh-CN" sz="2000" dirty="0" smtClean="0"/>
                        <a:t>6</a:t>
                      </a:r>
                      <a:endParaRPr lang="zh-CN" altLang="en-US" sz="2000" dirty="0"/>
                    </a:p>
                  </a:txBody>
                  <a:tcPr/>
                </a:tc>
                <a:tc>
                  <a:txBody>
                    <a:bodyPr/>
                    <a:lstStyle/>
                    <a:p>
                      <a:pPr algn="ctr"/>
                      <a:r>
                        <a:rPr lang="en-US" altLang="zh-CN" sz="2000" dirty="0" smtClean="0"/>
                        <a:t>33</a:t>
                      </a:r>
                      <a:endParaRPr lang="zh-CN" altLang="en-US" sz="2000" dirty="0"/>
                    </a:p>
                  </a:txBody>
                  <a:tcPr/>
                </a:tc>
                <a:tc>
                  <a:txBody>
                    <a:bodyPr/>
                    <a:lstStyle/>
                    <a:p>
                      <a:pPr algn="ctr"/>
                      <a:r>
                        <a:rPr lang="en-US" altLang="zh-CN" sz="2000" dirty="0" smtClean="0"/>
                        <a:t>95.9</a:t>
                      </a:r>
                      <a:endParaRPr lang="zh-CN" altLang="en-US" sz="2000" dirty="0"/>
                    </a:p>
                  </a:txBody>
                  <a:tcPr/>
                </a:tc>
              </a:tr>
              <a:tr h="370840">
                <a:tc>
                  <a:txBody>
                    <a:bodyPr/>
                    <a:lstStyle/>
                    <a:p>
                      <a:pPr algn="ctr"/>
                      <a:r>
                        <a:rPr lang="en-US" altLang="zh-CN" sz="2000" dirty="0" smtClean="0"/>
                        <a:t>6</a:t>
                      </a:r>
                      <a:endParaRPr lang="zh-CN" altLang="en-US" sz="2000" dirty="0"/>
                    </a:p>
                  </a:txBody>
                  <a:tcPr/>
                </a:tc>
                <a:tc>
                  <a:txBody>
                    <a:bodyPr/>
                    <a:lstStyle/>
                    <a:p>
                      <a:pPr algn="ctr"/>
                      <a:r>
                        <a:rPr lang="en-US" altLang="zh-CN" sz="2000" dirty="0" smtClean="0"/>
                        <a:t>11</a:t>
                      </a:r>
                      <a:endParaRPr lang="zh-CN" altLang="en-US" sz="2000" dirty="0"/>
                    </a:p>
                  </a:txBody>
                  <a:tcPr/>
                </a:tc>
                <a:tc>
                  <a:txBody>
                    <a:bodyPr/>
                    <a:lstStyle/>
                    <a:p>
                      <a:pPr algn="ctr"/>
                      <a:r>
                        <a:rPr lang="en-US" altLang="zh-CN" sz="2000" dirty="0" smtClean="0"/>
                        <a:t>55</a:t>
                      </a:r>
                      <a:endParaRPr lang="zh-CN" altLang="en-US" sz="2000" dirty="0"/>
                    </a:p>
                  </a:txBody>
                  <a:tcPr/>
                </a:tc>
                <a:tc>
                  <a:txBody>
                    <a:bodyPr/>
                    <a:lstStyle/>
                    <a:p>
                      <a:pPr algn="ctr"/>
                      <a:r>
                        <a:rPr lang="en-US" altLang="zh-CN" sz="2000" dirty="0" smtClean="0"/>
                        <a:t>9</a:t>
                      </a:r>
                      <a:endParaRPr lang="zh-CN" altLang="en-US" sz="2000" dirty="0"/>
                    </a:p>
                  </a:txBody>
                  <a:tcPr/>
                </a:tc>
                <a:tc>
                  <a:txBody>
                    <a:bodyPr/>
                    <a:lstStyle/>
                    <a:p>
                      <a:pPr algn="ctr"/>
                      <a:r>
                        <a:rPr lang="en-US" altLang="zh-CN" sz="2000" dirty="0" smtClean="0"/>
                        <a:t>22</a:t>
                      </a:r>
                      <a:endParaRPr lang="zh-CN" altLang="en-US" sz="2000" dirty="0"/>
                    </a:p>
                  </a:txBody>
                  <a:tcPr/>
                </a:tc>
                <a:tc>
                  <a:txBody>
                    <a:bodyPr/>
                    <a:lstStyle/>
                    <a:p>
                      <a:pPr algn="ctr"/>
                      <a:r>
                        <a:rPr lang="en-US" altLang="zh-CN" sz="2000" dirty="0" smtClean="0"/>
                        <a:t>109.2</a:t>
                      </a:r>
                      <a:endParaRPr lang="zh-CN" altLang="en-US" sz="2000" dirty="0"/>
                    </a:p>
                  </a:txBody>
                  <a:tcPr/>
                </a:tc>
              </a:tr>
              <a:tr h="370840">
                <a:tc>
                  <a:txBody>
                    <a:bodyPr/>
                    <a:lstStyle/>
                    <a:p>
                      <a:pPr algn="ctr"/>
                      <a:r>
                        <a:rPr lang="en-US" altLang="zh-CN" sz="2000" dirty="0" smtClean="0"/>
                        <a:t>7</a:t>
                      </a:r>
                      <a:endParaRPr lang="zh-CN" altLang="en-US" sz="2000" dirty="0"/>
                    </a:p>
                  </a:txBody>
                  <a:tcPr/>
                </a:tc>
                <a:tc>
                  <a:txBody>
                    <a:bodyPr/>
                    <a:lstStyle/>
                    <a:p>
                      <a:pPr algn="ctr"/>
                      <a:r>
                        <a:rPr lang="en-US" altLang="zh-CN" sz="2000" dirty="0" smtClean="0"/>
                        <a:t>3</a:t>
                      </a:r>
                      <a:endParaRPr lang="zh-CN" altLang="en-US" sz="2000" dirty="0"/>
                    </a:p>
                  </a:txBody>
                  <a:tcPr/>
                </a:tc>
                <a:tc>
                  <a:txBody>
                    <a:bodyPr/>
                    <a:lstStyle/>
                    <a:p>
                      <a:pPr algn="ctr"/>
                      <a:r>
                        <a:rPr lang="en-US" altLang="zh-CN" sz="2000" dirty="0" smtClean="0"/>
                        <a:t>71</a:t>
                      </a:r>
                      <a:endParaRPr lang="zh-CN" altLang="en-US" sz="2000" dirty="0"/>
                    </a:p>
                  </a:txBody>
                  <a:tcPr/>
                </a:tc>
                <a:tc>
                  <a:txBody>
                    <a:bodyPr/>
                    <a:lstStyle/>
                    <a:p>
                      <a:pPr algn="ctr"/>
                      <a:r>
                        <a:rPr lang="en-US" altLang="zh-CN" sz="2000" dirty="0" smtClean="0"/>
                        <a:t>17</a:t>
                      </a:r>
                      <a:endParaRPr lang="zh-CN" altLang="en-US" sz="2000" dirty="0"/>
                    </a:p>
                  </a:txBody>
                  <a:tcPr/>
                </a:tc>
                <a:tc>
                  <a:txBody>
                    <a:bodyPr/>
                    <a:lstStyle/>
                    <a:p>
                      <a:pPr algn="ctr"/>
                      <a:r>
                        <a:rPr lang="en-US" altLang="zh-CN" sz="2000" dirty="0" smtClean="0"/>
                        <a:t>6</a:t>
                      </a:r>
                      <a:endParaRPr lang="zh-CN" altLang="en-US" sz="2000" dirty="0"/>
                    </a:p>
                  </a:txBody>
                  <a:tcPr/>
                </a:tc>
                <a:tc>
                  <a:txBody>
                    <a:bodyPr/>
                    <a:lstStyle/>
                    <a:p>
                      <a:pPr algn="ctr"/>
                      <a:r>
                        <a:rPr lang="en-US" altLang="zh-CN" sz="2000" dirty="0" smtClean="0"/>
                        <a:t>102.7</a:t>
                      </a:r>
                      <a:endParaRPr lang="zh-CN" altLang="en-US" sz="2000" dirty="0"/>
                    </a:p>
                  </a:txBody>
                  <a:tcPr/>
                </a:tc>
              </a:tr>
              <a:tr h="370840">
                <a:tc>
                  <a:txBody>
                    <a:bodyPr/>
                    <a:lstStyle/>
                    <a:p>
                      <a:pPr algn="ctr"/>
                      <a:r>
                        <a:rPr lang="en-US" altLang="zh-CN" sz="2000" dirty="0" smtClean="0"/>
                        <a:t>8</a:t>
                      </a:r>
                      <a:endParaRPr lang="zh-CN" altLang="en-US" sz="2000" dirty="0"/>
                    </a:p>
                  </a:txBody>
                  <a:tcPr/>
                </a:tc>
                <a:tc>
                  <a:txBody>
                    <a:bodyPr/>
                    <a:lstStyle/>
                    <a:p>
                      <a:pPr algn="ctr"/>
                      <a:r>
                        <a:rPr lang="en-US" altLang="zh-CN" sz="2000" dirty="0" smtClean="0"/>
                        <a:t>1</a:t>
                      </a:r>
                      <a:endParaRPr lang="zh-CN" altLang="en-US" sz="2000" dirty="0"/>
                    </a:p>
                  </a:txBody>
                  <a:tcPr/>
                </a:tc>
                <a:tc>
                  <a:txBody>
                    <a:bodyPr/>
                    <a:lstStyle/>
                    <a:p>
                      <a:pPr algn="ctr"/>
                      <a:r>
                        <a:rPr lang="en-US" altLang="zh-CN" sz="2000" dirty="0" smtClean="0"/>
                        <a:t>31</a:t>
                      </a:r>
                      <a:endParaRPr lang="zh-CN" altLang="en-US" sz="2000" dirty="0"/>
                    </a:p>
                  </a:txBody>
                  <a:tcPr/>
                </a:tc>
                <a:tc>
                  <a:txBody>
                    <a:bodyPr/>
                    <a:lstStyle/>
                    <a:p>
                      <a:pPr algn="ctr"/>
                      <a:r>
                        <a:rPr lang="en-US" altLang="zh-CN" sz="2000" dirty="0" smtClean="0"/>
                        <a:t>22</a:t>
                      </a:r>
                      <a:endParaRPr lang="zh-CN" altLang="en-US" sz="2000" dirty="0"/>
                    </a:p>
                  </a:txBody>
                  <a:tcPr/>
                </a:tc>
                <a:tc>
                  <a:txBody>
                    <a:bodyPr/>
                    <a:lstStyle/>
                    <a:p>
                      <a:pPr algn="ctr"/>
                      <a:r>
                        <a:rPr lang="en-US" altLang="zh-CN" sz="2000" dirty="0" smtClean="0"/>
                        <a:t>44</a:t>
                      </a:r>
                      <a:endParaRPr lang="zh-CN" altLang="en-US" sz="2000" dirty="0"/>
                    </a:p>
                  </a:txBody>
                  <a:tcPr/>
                </a:tc>
                <a:tc>
                  <a:txBody>
                    <a:bodyPr/>
                    <a:lstStyle/>
                    <a:p>
                      <a:pPr algn="ctr"/>
                      <a:r>
                        <a:rPr lang="en-US" altLang="zh-CN" sz="2000" dirty="0" smtClean="0"/>
                        <a:t>72.5</a:t>
                      </a:r>
                      <a:endParaRPr lang="zh-CN" altLang="en-US" sz="2000" dirty="0"/>
                    </a:p>
                  </a:txBody>
                  <a:tcPr/>
                </a:tc>
              </a:tr>
              <a:tr h="370840">
                <a:tc>
                  <a:txBody>
                    <a:bodyPr/>
                    <a:lstStyle/>
                    <a:p>
                      <a:pPr algn="ctr"/>
                      <a:r>
                        <a:rPr lang="en-US" altLang="zh-CN" sz="2000" dirty="0" smtClean="0"/>
                        <a:t>9</a:t>
                      </a:r>
                      <a:endParaRPr lang="zh-CN" altLang="en-US" sz="2000" dirty="0"/>
                    </a:p>
                  </a:txBody>
                  <a:tcPr/>
                </a:tc>
                <a:tc>
                  <a:txBody>
                    <a:bodyPr/>
                    <a:lstStyle/>
                    <a:p>
                      <a:pPr algn="ctr"/>
                      <a:r>
                        <a:rPr lang="en-US" altLang="zh-CN" sz="2000" dirty="0" smtClean="0"/>
                        <a:t>2</a:t>
                      </a:r>
                      <a:endParaRPr lang="zh-CN" altLang="en-US" sz="2000" dirty="0"/>
                    </a:p>
                  </a:txBody>
                  <a:tcPr/>
                </a:tc>
                <a:tc>
                  <a:txBody>
                    <a:bodyPr/>
                    <a:lstStyle/>
                    <a:p>
                      <a:pPr algn="ctr"/>
                      <a:r>
                        <a:rPr lang="en-US" altLang="zh-CN" sz="2000" dirty="0" smtClean="0"/>
                        <a:t>54</a:t>
                      </a:r>
                      <a:endParaRPr lang="zh-CN" altLang="en-US" sz="2000" dirty="0"/>
                    </a:p>
                  </a:txBody>
                  <a:tcPr/>
                </a:tc>
                <a:tc>
                  <a:txBody>
                    <a:bodyPr/>
                    <a:lstStyle/>
                    <a:p>
                      <a:pPr algn="ctr"/>
                      <a:r>
                        <a:rPr lang="en-US" altLang="zh-CN" sz="2000" dirty="0" smtClean="0"/>
                        <a:t>18</a:t>
                      </a:r>
                      <a:endParaRPr lang="zh-CN" altLang="en-US" sz="2000" dirty="0"/>
                    </a:p>
                  </a:txBody>
                  <a:tcPr/>
                </a:tc>
                <a:tc>
                  <a:txBody>
                    <a:bodyPr/>
                    <a:lstStyle/>
                    <a:p>
                      <a:pPr algn="ctr"/>
                      <a:r>
                        <a:rPr lang="en-US" altLang="zh-CN" sz="2000" dirty="0" smtClean="0"/>
                        <a:t>22</a:t>
                      </a:r>
                      <a:endParaRPr lang="zh-CN" altLang="en-US" sz="2000" dirty="0"/>
                    </a:p>
                  </a:txBody>
                  <a:tcPr/>
                </a:tc>
                <a:tc>
                  <a:txBody>
                    <a:bodyPr/>
                    <a:lstStyle/>
                    <a:p>
                      <a:pPr algn="ctr"/>
                      <a:r>
                        <a:rPr lang="en-US" altLang="zh-CN" sz="2000" dirty="0" smtClean="0"/>
                        <a:t>93.1</a:t>
                      </a:r>
                      <a:endParaRPr lang="zh-CN" altLang="en-US" sz="2000" dirty="0"/>
                    </a:p>
                  </a:txBody>
                  <a:tcPr/>
                </a:tc>
              </a:tr>
              <a:tr h="370840">
                <a:tc>
                  <a:txBody>
                    <a:bodyPr/>
                    <a:lstStyle/>
                    <a:p>
                      <a:pPr algn="ctr"/>
                      <a:r>
                        <a:rPr lang="en-US" altLang="zh-CN" sz="2000" dirty="0" smtClean="0"/>
                        <a:t>10</a:t>
                      </a:r>
                      <a:endParaRPr lang="zh-CN" altLang="en-US" sz="2000" dirty="0"/>
                    </a:p>
                  </a:txBody>
                  <a:tcPr/>
                </a:tc>
                <a:tc>
                  <a:txBody>
                    <a:bodyPr/>
                    <a:lstStyle/>
                    <a:p>
                      <a:pPr algn="ctr"/>
                      <a:r>
                        <a:rPr lang="en-US" altLang="zh-CN" sz="2000" dirty="0" smtClean="0"/>
                        <a:t>21</a:t>
                      </a:r>
                      <a:endParaRPr lang="zh-CN" altLang="en-US" sz="2000" dirty="0"/>
                    </a:p>
                  </a:txBody>
                  <a:tcPr/>
                </a:tc>
                <a:tc>
                  <a:txBody>
                    <a:bodyPr/>
                    <a:lstStyle/>
                    <a:p>
                      <a:pPr algn="ctr"/>
                      <a:r>
                        <a:rPr lang="en-US" altLang="zh-CN" sz="2000" dirty="0" smtClean="0"/>
                        <a:t>47</a:t>
                      </a:r>
                      <a:endParaRPr lang="zh-CN" altLang="en-US" sz="2000" dirty="0"/>
                    </a:p>
                  </a:txBody>
                  <a:tcPr/>
                </a:tc>
                <a:tc>
                  <a:txBody>
                    <a:bodyPr/>
                    <a:lstStyle/>
                    <a:p>
                      <a:pPr algn="ctr"/>
                      <a:r>
                        <a:rPr lang="en-US" altLang="zh-CN" sz="2000" dirty="0" smtClean="0"/>
                        <a:t>4</a:t>
                      </a:r>
                      <a:endParaRPr lang="zh-CN" altLang="en-US" sz="2000" dirty="0"/>
                    </a:p>
                  </a:txBody>
                  <a:tcPr/>
                </a:tc>
                <a:tc>
                  <a:txBody>
                    <a:bodyPr/>
                    <a:lstStyle/>
                    <a:p>
                      <a:pPr algn="ctr"/>
                      <a:r>
                        <a:rPr lang="en-US" altLang="zh-CN" sz="2000" dirty="0" smtClean="0"/>
                        <a:t>26</a:t>
                      </a:r>
                      <a:endParaRPr lang="zh-CN" altLang="en-US" sz="2000" dirty="0"/>
                    </a:p>
                  </a:txBody>
                  <a:tcPr/>
                </a:tc>
                <a:tc>
                  <a:txBody>
                    <a:bodyPr/>
                    <a:lstStyle/>
                    <a:p>
                      <a:pPr algn="ctr"/>
                      <a:r>
                        <a:rPr lang="en-US" altLang="zh-CN" sz="2000" dirty="0" smtClean="0"/>
                        <a:t>115.9</a:t>
                      </a:r>
                      <a:endParaRPr lang="zh-CN" altLang="en-US" sz="2000" dirty="0"/>
                    </a:p>
                  </a:txBody>
                  <a:tcPr/>
                </a:tc>
              </a:tr>
              <a:tr h="370840">
                <a:tc>
                  <a:txBody>
                    <a:bodyPr/>
                    <a:lstStyle/>
                    <a:p>
                      <a:pPr algn="ctr"/>
                      <a:r>
                        <a:rPr lang="en-US" altLang="zh-CN" sz="2000" dirty="0" smtClean="0"/>
                        <a:t>11</a:t>
                      </a:r>
                      <a:endParaRPr lang="zh-CN" altLang="en-US" sz="2000" dirty="0"/>
                    </a:p>
                  </a:txBody>
                  <a:tcPr/>
                </a:tc>
                <a:tc>
                  <a:txBody>
                    <a:bodyPr/>
                    <a:lstStyle/>
                    <a:p>
                      <a:pPr algn="ctr"/>
                      <a:r>
                        <a:rPr lang="en-US" altLang="zh-CN" sz="2000" dirty="0" smtClean="0"/>
                        <a:t>1</a:t>
                      </a:r>
                      <a:endParaRPr lang="zh-CN" altLang="en-US" sz="2000" dirty="0"/>
                    </a:p>
                  </a:txBody>
                  <a:tcPr/>
                </a:tc>
                <a:tc>
                  <a:txBody>
                    <a:bodyPr/>
                    <a:lstStyle/>
                    <a:p>
                      <a:pPr algn="ctr"/>
                      <a:r>
                        <a:rPr lang="en-US" altLang="zh-CN" sz="2000" dirty="0" smtClean="0"/>
                        <a:t>40</a:t>
                      </a:r>
                      <a:endParaRPr lang="zh-CN" altLang="en-US" sz="2000" dirty="0"/>
                    </a:p>
                  </a:txBody>
                  <a:tcPr/>
                </a:tc>
                <a:tc>
                  <a:txBody>
                    <a:bodyPr/>
                    <a:lstStyle/>
                    <a:p>
                      <a:pPr algn="ctr"/>
                      <a:r>
                        <a:rPr lang="en-US" altLang="zh-CN" sz="2000" dirty="0" smtClean="0"/>
                        <a:t>23</a:t>
                      </a:r>
                      <a:endParaRPr lang="zh-CN" altLang="en-US" sz="2000" dirty="0"/>
                    </a:p>
                  </a:txBody>
                  <a:tcPr/>
                </a:tc>
                <a:tc>
                  <a:txBody>
                    <a:bodyPr/>
                    <a:lstStyle/>
                    <a:p>
                      <a:pPr algn="ctr"/>
                      <a:r>
                        <a:rPr lang="en-US" altLang="zh-CN" sz="2000" dirty="0" smtClean="0"/>
                        <a:t>34</a:t>
                      </a:r>
                      <a:endParaRPr lang="zh-CN" altLang="en-US" sz="2000" dirty="0"/>
                    </a:p>
                  </a:txBody>
                  <a:tcPr/>
                </a:tc>
                <a:tc>
                  <a:txBody>
                    <a:bodyPr/>
                    <a:lstStyle/>
                    <a:p>
                      <a:pPr algn="ctr"/>
                      <a:r>
                        <a:rPr lang="en-US" altLang="zh-CN" sz="2000" dirty="0" smtClean="0"/>
                        <a:t>83.8</a:t>
                      </a:r>
                      <a:endParaRPr lang="zh-CN" altLang="en-US" sz="2000" dirty="0"/>
                    </a:p>
                  </a:txBody>
                  <a:tcPr/>
                </a:tc>
              </a:tr>
              <a:tr h="370840">
                <a:tc>
                  <a:txBody>
                    <a:bodyPr/>
                    <a:lstStyle/>
                    <a:p>
                      <a:pPr algn="ctr"/>
                      <a:r>
                        <a:rPr lang="en-US" altLang="zh-CN" sz="2000" dirty="0" smtClean="0"/>
                        <a:t>12</a:t>
                      </a:r>
                      <a:endParaRPr lang="zh-CN" altLang="en-US" sz="2000" dirty="0"/>
                    </a:p>
                  </a:txBody>
                  <a:tcPr/>
                </a:tc>
                <a:tc>
                  <a:txBody>
                    <a:bodyPr/>
                    <a:lstStyle/>
                    <a:p>
                      <a:pPr algn="ctr"/>
                      <a:r>
                        <a:rPr lang="en-US" altLang="zh-CN" sz="2000" dirty="0" smtClean="0"/>
                        <a:t>11</a:t>
                      </a:r>
                      <a:endParaRPr lang="zh-CN" altLang="en-US" sz="2000" dirty="0"/>
                    </a:p>
                  </a:txBody>
                  <a:tcPr/>
                </a:tc>
                <a:tc>
                  <a:txBody>
                    <a:bodyPr/>
                    <a:lstStyle/>
                    <a:p>
                      <a:pPr algn="ctr"/>
                      <a:r>
                        <a:rPr lang="en-US" altLang="zh-CN" sz="2000" dirty="0" smtClean="0"/>
                        <a:t>66</a:t>
                      </a:r>
                      <a:endParaRPr lang="zh-CN" altLang="en-US" sz="2000" dirty="0"/>
                    </a:p>
                  </a:txBody>
                  <a:tcPr/>
                </a:tc>
                <a:tc>
                  <a:txBody>
                    <a:bodyPr/>
                    <a:lstStyle/>
                    <a:p>
                      <a:pPr algn="ctr"/>
                      <a:r>
                        <a:rPr lang="en-US" altLang="zh-CN" sz="2000" dirty="0" smtClean="0"/>
                        <a:t>9</a:t>
                      </a:r>
                      <a:endParaRPr lang="zh-CN" altLang="en-US" sz="2000" dirty="0"/>
                    </a:p>
                  </a:txBody>
                  <a:tcPr/>
                </a:tc>
                <a:tc>
                  <a:txBody>
                    <a:bodyPr/>
                    <a:lstStyle/>
                    <a:p>
                      <a:pPr algn="ctr"/>
                      <a:r>
                        <a:rPr lang="en-US" altLang="zh-CN" sz="2000" dirty="0" smtClean="0"/>
                        <a:t>12</a:t>
                      </a:r>
                      <a:endParaRPr lang="zh-CN" altLang="en-US" sz="2000" dirty="0"/>
                    </a:p>
                  </a:txBody>
                  <a:tcPr/>
                </a:tc>
                <a:tc>
                  <a:txBody>
                    <a:bodyPr/>
                    <a:lstStyle/>
                    <a:p>
                      <a:pPr algn="ctr"/>
                      <a:r>
                        <a:rPr lang="en-US" altLang="zh-CN" sz="2000" dirty="0" smtClean="0"/>
                        <a:t>113.3</a:t>
                      </a:r>
                      <a:endParaRPr lang="zh-CN" altLang="en-US" sz="2000" dirty="0"/>
                    </a:p>
                  </a:txBody>
                  <a:tcPr/>
                </a:tc>
              </a:tr>
              <a:tr h="370840">
                <a:tc>
                  <a:txBody>
                    <a:bodyPr/>
                    <a:lstStyle/>
                    <a:p>
                      <a:pPr algn="ctr"/>
                      <a:r>
                        <a:rPr lang="en-US" altLang="zh-CN" sz="2000" dirty="0" smtClean="0"/>
                        <a:t>13</a:t>
                      </a:r>
                      <a:endParaRPr lang="zh-CN" altLang="en-US" sz="2000" dirty="0"/>
                    </a:p>
                  </a:txBody>
                  <a:tcPr/>
                </a:tc>
                <a:tc>
                  <a:txBody>
                    <a:bodyPr/>
                    <a:lstStyle/>
                    <a:p>
                      <a:pPr algn="ctr"/>
                      <a:r>
                        <a:rPr lang="en-US" altLang="zh-CN" sz="2000" dirty="0" smtClean="0"/>
                        <a:t>10</a:t>
                      </a:r>
                      <a:endParaRPr lang="zh-CN" altLang="en-US" sz="2000" dirty="0"/>
                    </a:p>
                  </a:txBody>
                  <a:tcPr/>
                </a:tc>
                <a:tc>
                  <a:txBody>
                    <a:bodyPr/>
                    <a:lstStyle/>
                    <a:p>
                      <a:pPr algn="ctr"/>
                      <a:r>
                        <a:rPr lang="en-US" altLang="zh-CN" sz="2000" dirty="0" smtClean="0"/>
                        <a:t>68</a:t>
                      </a:r>
                      <a:endParaRPr lang="zh-CN" altLang="en-US" sz="2000" dirty="0"/>
                    </a:p>
                  </a:txBody>
                  <a:tcPr/>
                </a:tc>
                <a:tc>
                  <a:txBody>
                    <a:bodyPr/>
                    <a:lstStyle/>
                    <a:p>
                      <a:pPr algn="ctr"/>
                      <a:r>
                        <a:rPr lang="en-US" altLang="zh-CN" sz="2000" dirty="0" smtClean="0"/>
                        <a:t>8</a:t>
                      </a:r>
                      <a:endParaRPr lang="zh-CN" altLang="en-US" sz="2000" dirty="0"/>
                    </a:p>
                  </a:txBody>
                  <a:tcPr/>
                </a:tc>
                <a:tc>
                  <a:txBody>
                    <a:bodyPr/>
                    <a:lstStyle/>
                    <a:p>
                      <a:pPr algn="ctr"/>
                      <a:r>
                        <a:rPr lang="en-US" altLang="zh-CN" sz="2000" dirty="0" smtClean="0"/>
                        <a:t>12</a:t>
                      </a:r>
                      <a:endParaRPr lang="zh-CN" altLang="en-US" sz="2000" dirty="0"/>
                    </a:p>
                  </a:txBody>
                  <a:tcPr/>
                </a:tc>
                <a:tc>
                  <a:txBody>
                    <a:bodyPr/>
                    <a:lstStyle/>
                    <a:p>
                      <a:pPr algn="ctr"/>
                      <a:r>
                        <a:rPr lang="en-US" altLang="zh-CN" sz="2000" dirty="0" smtClean="0"/>
                        <a:t>109.4</a:t>
                      </a:r>
                      <a:endParaRPr lang="zh-CN" altLang="en-US" sz="2000" dirty="0"/>
                    </a:p>
                  </a:txBody>
                  <a:tcPr/>
                </a:tc>
              </a:tr>
            </a:tbl>
          </a:graphicData>
        </a:graphic>
      </p:graphicFrame>
      <p:sp>
        <p:nvSpPr>
          <p:cNvPr id="4" name="文本框 3"/>
          <p:cNvSpPr txBox="1"/>
          <p:nvPr/>
        </p:nvSpPr>
        <p:spPr>
          <a:xfrm>
            <a:off x="7604911" y="579422"/>
            <a:ext cx="3974471"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建立热量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y</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的回归分析模型</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矩形 4"/>
          <p:cNvSpPr/>
          <p:nvPr/>
        </p:nvSpPr>
        <p:spPr>
          <a:xfrm>
            <a:off x="7668285" y="1538067"/>
            <a:ext cx="3657600" cy="480131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data1=[7    26  6   60  78.5</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1   29  15  52  74.3</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11  56  8   20  104.3</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11  31  8   47  87.6</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7   52  6   33  95.9</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11  55  9   22  109.2</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3   71  17  6   102.7</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1   31  22  44  72.5</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2   54  18  22  93.1</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21  47  4   26  115.9</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1   40  23  34  83.8</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11  66  9   12  113.3</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10  68  8   12  109.4];</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X=[ones(13,1),data1(:,1:4)];</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y=data1</a:t>
            </a:r>
            <a:r>
              <a:rPr lang="en-US" altLang="zh-CN"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(:,5);</a:t>
            </a:r>
            <a:endPar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endParaRP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format </a:t>
            </a:r>
            <a:r>
              <a:rPr lang="en-US" altLang="zh-CN"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long</a:t>
            </a:r>
          </a:p>
          <a:p>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b,bint,r,rint,stats</a:t>
            </a:r>
            <a:r>
              <a:rPr lang="en-US" altLang="zh-CN"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]=regress(y,X,0.05</a:t>
            </a:r>
            <a:r>
              <a:rPr lang="en-US" altLang="zh-CN"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7604911" y="1104399"/>
            <a:ext cx="1801639" cy="3702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普通的回归分析</a:t>
            </a:r>
            <a:endParaRPr lang="zh-CN" altLang="en-US"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日期占位符 6"/>
          <p:cNvSpPr>
            <a:spLocks noGrp="1"/>
          </p:cNvSpPr>
          <p:nvPr>
            <p:ph type="dt" sz="half" idx="10"/>
          </p:nvPr>
        </p:nvSpPr>
        <p:spPr/>
        <p:txBody>
          <a:bodyPr/>
          <a:lstStyle/>
          <a:p>
            <a:fld id="{BE7B533D-97DE-48F0-B0C0-E67E7D1A7C77}" type="datetime1">
              <a:rPr lang="en-US" altLang="zh-CN" smtClean="0"/>
              <a:t>8/3/2020</a:t>
            </a:fld>
            <a:endParaRPr lang="en-US" dirty="0"/>
          </a:p>
        </p:txBody>
      </p:sp>
      <p:sp>
        <p:nvSpPr>
          <p:cNvPr id="8" name="页脚占位符 7"/>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279606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59583569"/>
              </p:ext>
            </p:extLst>
          </p:nvPr>
        </p:nvGraphicFramePr>
        <p:xfrm>
          <a:off x="972745" y="1398676"/>
          <a:ext cx="5862621" cy="2465076"/>
        </p:xfrm>
        <a:graphic>
          <a:graphicData uri="http://schemas.openxmlformats.org/drawingml/2006/table">
            <a:tbl>
              <a:tblPr firstRow="1" bandRow="1">
                <a:tableStyleId>{5C22544A-7EE6-4342-B048-85BDC9FD1C3A}</a:tableStyleId>
              </a:tblPr>
              <a:tblGrid>
                <a:gridCol w="1022330"/>
                <a:gridCol w="1998226"/>
                <a:gridCol w="2842065"/>
              </a:tblGrid>
              <a:tr h="370840">
                <a:tc>
                  <a:txBody>
                    <a:bodyPr/>
                    <a:lstStyle/>
                    <a:p>
                      <a:pPr algn="ct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err="1" smtClean="0">
                          <a:latin typeface="Times New Roman" panose="02020603050405020304" pitchFamily="18" charset="0"/>
                          <a:ea typeface="华文新魏" panose="02010800040101010101" pitchFamily="2" charset="-122"/>
                          <a:cs typeface="Times New Roman" panose="02020603050405020304" pitchFamily="18" charset="0"/>
                        </a:rPr>
                        <a:t>bint</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0</a:t>
                      </a:r>
                      <a:endPar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62.4054</a:t>
                      </a:r>
                      <a:endParaRPr lang="en-US" altLang="zh-CN"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[-99.1786  223.9893]   </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42177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1</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1.5511</a:t>
                      </a: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[-0.1663    3.2685]</a:t>
                      </a:r>
                    </a:p>
                  </a:txBody>
                  <a:tcPr/>
                </a:tc>
              </a:tr>
              <a:tr h="45834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2</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0.5102</a:t>
                      </a: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[-1.1589    2.1792]</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3</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0.1019</a:t>
                      </a: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[-1.6385    1.8423]</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4</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-0.1441</a:t>
                      </a:r>
                      <a:endParaRPr lang="en-US" altLang="zh-CN"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[-1.7791    1.4910]</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bl>
          </a:graphicData>
        </a:graphic>
      </p:graphicFrame>
      <p:sp>
        <p:nvSpPr>
          <p:cNvPr id="3" name="文本框 2"/>
          <p:cNvSpPr txBox="1"/>
          <p:nvPr/>
        </p:nvSpPr>
        <p:spPr>
          <a:xfrm>
            <a:off x="968721" y="796705"/>
            <a:ext cx="2987643"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回归系数和置信区间</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011722" y="4603415"/>
            <a:ext cx="5889279"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可以看出，所有的置信区间都包含零点，回归分析失效。</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011722" y="5508066"/>
            <a:ext cx="5889279"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问题在于各回归变量的</a:t>
            </a:r>
            <a:r>
              <a:rPr lang="zh-CN" altLang="en-US" sz="2400" u="sng" dirty="0" smtClean="0">
                <a:latin typeface="华文新魏" panose="02010800040101010101" pitchFamily="2" charset="-122"/>
                <a:ea typeface="华文新魏" panose="02010800040101010101" pitchFamily="2" charset="-122"/>
              </a:rPr>
              <a:t>多重相关性</a:t>
            </a:r>
            <a:endParaRPr lang="zh-CN" altLang="en-US" sz="2400" u="sng" dirty="0">
              <a:latin typeface="华文新魏" panose="02010800040101010101" pitchFamily="2" charset="-122"/>
              <a:ea typeface="华文新魏" panose="02010800040101010101" pitchFamily="2" charset="-122"/>
            </a:endParaRPr>
          </a:p>
        </p:txBody>
      </p:sp>
      <p:sp>
        <p:nvSpPr>
          <p:cNvPr id="6" name="矩形 5"/>
          <p:cNvSpPr/>
          <p:nvPr/>
        </p:nvSpPr>
        <p:spPr>
          <a:xfrm>
            <a:off x="9406803" y="3059806"/>
            <a:ext cx="1530927" cy="1785104"/>
          </a:xfrm>
          <a:prstGeom prst="rect">
            <a:avLst/>
          </a:prstGeom>
        </p:spPr>
        <p:txBody>
          <a:bodyPr wrap="square">
            <a:spAutoFit/>
          </a:bodyPr>
          <a:lstStyle/>
          <a:p>
            <a:r>
              <a:rPr lang="en-US" altLang="zh-CN" sz="2200" dirty="0"/>
              <a:t>rate1 =</a:t>
            </a:r>
          </a:p>
          <a:p>
            <a:r>
              <a:rPr lang="en-US" altLang="zh-CN" sz="2200" dirty="0" smtClean="0"/>
              <a:t>   </a:t>
            </a:r>
            <a:r>
              <a:rPr lang="en-US" altLang="zh-CN" sz="2200" dirty="0"/>
              <a:t>55.8926</a:t>
            </a:r>
          </a:p>
          <a:p>
            <a:r>
              <a:rPr lang="en-US" altLang="zh-CN" sz="2200" dirty="0"/>
              <a:t>   39.4017</a:t>
            </a:r>
          </a:p>
          <a:p>
            <a:r>
              <a:rPr lang="en-US" altLang="zh-CN" sz="2200" dirty="0"/>
              <a:t>    4.6652</a:t>
            </a:r>
          </a:p>
          <a:p>
            <a:r>
              <a:rPr lang="en-US" altLang="zh-CN" sz="2200" dirty="0"/>
              <a:t>    0.0406</a:t>
            </a:r>
          </a:p>
        </p:txBody>
      </p:sp>
      <p:sp>
        <p:nvSpPr>
          <p:cNvPr id="7" name="矩形 6"/>
          <p:cNvSpPr/>
          <p:nvPr/>
        </p:nvSpPr>
        <p:spPr>
          <a:xfrm>
            <a:off x="7326683" y="2913159"/>
            <a:ext cx="1385455" cy="1785104"/>
          </a:xfrm>
          <a:prstGeom prst="rect">
            <a:avLst/>
          </a:prstGeom>
        </p:spPr>
        <p:txBody>
          <a:bodyPr wrap="square">
            <a:spAutoFit/>
          </a:bodyPr>
          <a:lstStyle/>
          <a:p>
            <a:r>
              <a:rPr lang="nn-NO" altLang="zh-CN" sz="2200" dirty="0"/>
              <a:t>eig1 =</a:t>
            </a:r>
          </a:p>
          <a:p>
            <a:r>
              <a:rPr lang="nn-NO" altLang="zh-CN" sz="2200" dirty="0" smtClean="0"/>
              <a:t>    </a:t>
            </a:r>
            <a:r>
              <a:rPr lang="nn-NO" altLang="zh-CN" sz="2200" dirty="0"/>
              <a:t>2.2357</a:t>
            </a:r>
          </a:p>
          <a:p>
            <a:r>
              <a:rPr lang="nn-NO" altLang="zh-CN" sz="2200" dirty="0"/>
              <a:t>    1.5761</a:t>
            </a:r>
          </a:p>
          <a:p>
            <a:r>
              <a:rPr lang="nn-NO" altLang="zh-CN" sz="2200" dirty="0"/>
              <a:t>    0.1866</a:t>
            </a:r>
          </a:p>
          <a:p>
            <a:r>
              <a:rPr lang="nn-NO" altLang="zh-CN" sz="2200" dirty="0"/>
              <a:t>    0.0016</a:t>
            </a:r>
            <a:endParaRPr lang="zh-CN" altLang="en-US" sz="2200" dirty="0"/>
          </a:p>
        </p:txBody>
      </p:sp>
      <p:sp>
        <p:nvSpPr>
          <p:cNvPr id="8" name="矩形 7"/>
          <p:cNvSpPr/>
          <p:nvPr/>
        </p:nvSpPr>
        <p:spPr>
          <a:xfrm>
            <a:off x="7335982" y="1781727"/>
            <a:ext cx="3622963" cy="110799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X=[data1(:,1:4)];</a:t>
            </a:r>
          </a:p>
          <a:p>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R=</a:t>
            </a:r>
            <a:r>
              <a:rPr lang="en-US" altLang="zh-CN" sz="22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corrcoef</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a:t>
            </a:r>
          </a:p>
          <a:p>
            <a:r>
              <a:rPr lang="en-US" altLang="zh-CN" sz="22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2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coef</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eig1, rate1]=</a:t>
            </a:r>
            <a:r>
              <a:rPr lang="en-US" altLang="zh-CN" sz="22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pcacov</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(R);</a:t>
            </a:r>
          </a:p>
        </p:txBody>
      </p:sp>
      <p:sp>
        <p:nvSpPr>
          <p:cNvPr id="9" name="文本框 8"/>
          <p:cNvSpPr txBox="1"/>
          <p:nvPr/>
        </p:nvSpPr>
        <p:spPr>
          <a:xfrm>
            <a:off x="7335982" y="685800"/>
            <a:ext cx="4141643" cy="110799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由于主成分之间没有相关性，可以考虑利用主成分</a:t>
            </a: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回归，首先求出相关矩阵的特征值和贡献率</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1" name="文本框 10"/>
          <p:cNvSpPr txBox="1"/>
          <p:nvPr/>
        </p:nvSpPr>
        <p:spPr>
          <a:xfrm>
            <a:off x="7270173" y="4837568"/>
            <a:ext cx="4107873" cy="110799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前三个特征值的贡献率占到</a:t>
            </a: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99.96%</a:t>
            </a: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，第四个基本不起作用，估取</a:t>
            </a:r>
            <a:r>
              <a:rPr lang="en-US" altLang="zh-CN" sz="2200" dirty="0" err="1" smtClean="0">
                <a:latin typeface="Times New Roman" panose="02020603050405020304" pitchFamily="18" charset="0"/>
                <a:ea typeface="华文新魏" panose="02010800040101010101" pitchFamily="2" charset="-122"/>
                <a:cs typeface="Times New Roman" panose="02020603050405020304" pitchFamily="18" charset="0"/>
              </a:rPr>
              <a:t>coef</a:t>
            </a: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的前</a:t>
            </a: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列为主成分系数。</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3" name="矩形 12"/>
          <p:cNvSpPr/>
          <p:nvPr/>
        </p:nvSpPr>
        <p:spPr>
          <a:xfrm>
            <a:off x="1061195" y="4067701"/>
            <a:ext cx="5790334" cy="43088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dirty="0" smtClean="0"/>
              <a:t>   </a:t>
            </a:r>
            <a:r>
              <a:rPr lang="en-US" altLang="zh-CN" sz="2200" dirty="0" smtClean="0"/>
              <a:t>R2= </a:t>
            </a:r>
            <a:r>
              <a:rPr lang="en-US" altLang="zh-CN" sz="2200" dirty="0"/>
              <a:t>0.9824  </a:t>
            </a:r>
            <a:r>
              <a:rPr lang="en-US" altLang="zh-CN" sz="2200" dirty="0" smtClean="0"/>
              <a:t>F=111.4792    p=0.0000    s=0.0264</a:t>
            </a:r>
            <a:endParaRPr lang="en-US" altLang="zh-CN" sz="2200" dirty="0"/>
          </a:p>
        </p:txBody>
      </p:sp>
      <p:sp>
        <p:nvSpPr>
          <p:cNvPr id="10" name="日期占位符 9"/>
          <p:cNvSpPr>
            <a:spLocks noGrp="1"/>
          </p:cNvSpPr>
          <p:nvPr>
            <p:ph type="dt" sz="half" idx="10"/>
          </p:nvPr>
        </p:nvSpPr>
        <p:spPr/>
        <p:txBody>
          <a:bodyPr/>
          <a:lstStyle/>
          <a:p>
            <a:fld id="{F6E96F3C-5425-4D6F-A68A-D402216FB321}" type="datetime1">
              <a:rPr lang="en-US" altLang="zh-CN" smtClean="0"/>
              <a:t>8/3/2020</a:t>
            </a:fld>
            <a:endParaRPr lang="en-US" dirty="0"/>
          </a:p>
        </p:txBody>
      </p:sp>
      <p:sp>
        <p:nvSpPr>
          <p:cNvPr id="12" name="页脚占位符 11"/>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394471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P spid="8" grpId="0" animBg="1"/>
      <p:bldP spid="9" grpId="0" animBg="1"/>
      <p:bldP spid="11"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0075" y="490907"/>
            <a:ext cx="4058687" cy="624786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data1=[7    26  6   60  78.5</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1   29  15  52  74.3</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11  56  8   20  104.3</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11  31  8   47  87.6</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7   52  6   33  95.9</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11  55  9   22  109.2</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3   71  17  6   102.7</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1   31  22  44  72.5</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2   54  18  22  93.1</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21  47  4   26  115.9</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1   40  23  34  83.8</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11  66  9   12  113.3</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10  68  8   12  109.4];</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X=[data1(:,1:4)];</a:t>
            </a:r>
          </a:p>
          <a:p>
            <a:r>
              <a:rPr lang="en-US" altLang="zh-CN" sz="20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a:t>
            </a:r>
            <a:r>
              <a:rPr lang="en-US" altLang="zh-CN" sz="2000" dirty="0" err="1"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zscore</a:t>
            </a:r>
            <a:r>
              <a:rPr lang="en-US" altLang="zh-CN" sz="20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zscore</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(data1(:,5</a:t>
            </a:r>
            <a:r>
              <a:rPr lang="en-US" altLang="zh-CN" sz="20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R=</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corrcoef</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a:t>
            </a:r>
            <a:r>
              <a:rPr lang="en-US" altLang="zh-CN" sz="20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endPar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endParaRP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coef</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eig1, rate1]=</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pcacov</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(R);</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z=[ones(13,1),x*</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coef</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(:,1:3)];</a:t>
            </a:r>
          </a:p>
          <a:p>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b,bint,r,rint,stats</a:t>
            </a:r>
            <a:r>
              <a:rPr lang="en-US" altLang="zh-CN" sz="20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]=regress(y,z,0.05);</a:t>
            </a:r>
          </a:p>
        </p:txBody>
      </p:sp>
      <p:sp>
        <p:nvSpPr>
          <p:cNvPr id="3" name="文本框 2"/>
          <p:cNvSpPr txBox="1"/>
          <p:nvPr/>
        </p:nvSpPr>
        <p:spPr>
          <a:xfrm>
            <a:off x="5051834" y="576632"/>
            <a:ext cx="1792586"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主成分回归</a:t>
            </a:r>
            <a:endParaRPr lang="zh-CN" altLang="en-US" sz="2400" dirty="0">
              <a:latin typeface="华文新魏" panose="02010800040101010101" pitchFamily="2" charset="-122"/>
              <a:ea typeface="华文新魏" panose="02010800040101010101" pitchFamily="2" charset="-122"/>
            </a:endParaRPr>
          </a:p>
        </p:txBody>
      </p:sp>
      <p:sp>
        <p:nvSpPr>
          <p:cNvPr id="4" name="文本框 3"/>
          <p:cNvSpPr txBox="1"/>
          <p:nvPr/>
        </p:nvSpPr>
        <p:spPr>
          <a:xfrm>
            <a:off x="4961299" y="1231271"/>
            <a:ext cx="5758004" cy="267765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过程</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1)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数据规范化为</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x,y</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        (2)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求回归变量数据的相关系数矩阵</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R</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       (3)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利用主成分分析函数</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pcacon</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求主成分系数</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coef</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      (4)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求出各主成分</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z=x*</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coef</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      (5)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Wingdings" panose="05000000000000000000" pitchFamily="2" charset="2"/>
              </a:rPr>
              <a:t>把主成分的各列作为回归变量作普通的回归分析。</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4961299" y="4092166"/>
            <a:ext cx="5758004"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左边是主成分回归程序</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日期占位符 5"/>
          <p:cNvSpPr>
            <a:spLocks noGrp="1"/>
          </p:cNvSpPr>
          <p:nvPr>
            <p:ph type="dt" sz="half" idx="10"/>
          </p:nvPr>
        </p:nvSpPr>
        <p:spPr/>
        <p:txBody>
          <a:bodyPr/>
          <a:lstStyle/>
          <a:p>
            <a:fld id="{F209CD0F-6277-4B01-9313-8BCE826DF590}" type="datetime1">
              <a:rPr lang="en-US" altLang="zh-CN" smtClean="0"/>
              <a:t>8/3/2020</a:t>
            </a:fld>
            <a:endParaRPr lang="en-US" dirty="0"/>
          </a:p>
        </p:txBody>
      </p:sp>
      <p:sp>
        <p:nvSpPr>
          <p:cNvPr id="7" name="页脚占位符 6"/>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280760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650748505"/>
              </p:ext>
            </p:extLst>
          </p:nvPr>
        </p:nvGraphicFramePr>
        <p:xfrm>
          <a:off x="764515" y="1243890"/>
          <a:ext cx="5862621" cy="2165221"/>
        </p:xfrm>
        <a:graphic>
          <a:graphicData uri="http://schemas.openxmlformats.org/drawingml/2006/table">
            <a:tbl>
              <a:tblPr firstRow="1" bandRow="1">
                <a:tableStyleId>{5C22544A-7EE6-4342-B048-85BDC9FD1C3A}</a:tableStyleId>
              </a:tblPr>
              <a:tblGrid>
                <a:gridCol w="1022330"/>
                <a:gridCol w="1998226"/>
                <a:gridCol w="2842065"/>
              </a:tblGrid>
              <a:tr h="370840">
                <a:tc>
                  <a:txBody>
                    <a:bodyPr/>
                    <a:lstStyle/>
                    <a:p>
                      <a:pPr algn="ct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200" dirty="0" err="1" smtClean="0">
                          <a:latin typeface="Times New Roman" panose="02020603050405020304" pitchFamily="18" charset="0"/>
                          <a:ea typeface="华文新魏" panose="02010800040101010101" pitchFamily="2" charset="-122"/>
                          <a:cs typeface="Times New Roman" panose="02020603050405020304" pitchFamily="18" charset="0"/>
                        </a:rPr>
                        <a:t>bint</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0</a:t>
                      </a:r>
                      <a:endPar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2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200" dirty="0" smtClean="0"/>
                        <a:t>-0.0000</a:t>
                      </a:r>
                      <a:endParaRPr lang="en-US" altLang="zh-CN"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200" dirty="0" smtClean="0"/>
                        <a:t>[ -0.0968    0.0968</a:t>
                      </a: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42177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1</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200" dirty="0" smtClean="0"/>
                        <a:t>0.6570</a:t>
                      </a:r>
                      <a:endParaRPr lang="en-US" altLang="zh-CN" sz="22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200" dirty="0" smtClean="0"/>
                        <a:t>0.5895    0.7244</a:t>
                      </a: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a:t>
                      </a:r>
                    </a:p>
                  </a:txBody>
                  <a:tcPr/>
                </a:tc>
              </a:tr>
              <a:tr h="45834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2</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200" dirty="0" smtClean="0"/>
                        <a:t>0.0083</a:t>
                      </a:r>
                      <a:endPar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200" dirty="0" smtClean="0"/>
                        <a:t>[-0.0720    0.0886</a:t>
                      </a: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3</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200" dirty="0" smtClean="0"/>
                        <a:t>0.3028</a:t>
                      </a:r>
                      <a:endParaRPr lang="en-US" altLang="zh-CN" sz="22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200" dirty="0" smtClean="0"/>
                        <a:t>0.0694    0.5361</a:t>
                      </a:r>
                      <a:r>
                        <a:rPr lang="en-US" altLang="zh-CN" sz="22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2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bl>
          </a:graphicData>
        </a:graphic>
      </p:graphicFrame>
      <p:sp>
        <p:nvSpPr>
          <p:cNvPr id="4" name="矩形 3"/>
          <p:cNvSpPr/>
          <p:nvPr/>
        </p:nvSpPr>
        <p:spPr>
          <a:xfrm>
            <a:off x="1461496" y="3504337"/>
            <a:ext cx="5602816" cy="430887"/>
          </a:xfrm>
          <a:prstGeom prst="rect">
            <a:avLst/>
          </a:prstGeom>
        </p:spPr>
        <p:txBody>
          <a:bodyPr wrap="none">
            <a:spAutoFit/>
          </a:bodyPr>
          <a:lstStyle/>
          <a:p>
            <a:r>
              <a:rPr lang="en-US" altLang="zh-CN" sz="2200" dirty="0" smtClean="0"/>
              <a:t>R2= </a:t>
            </a:r>
            <a:r>
              <a:rPr lang="en-US" altLang="zh-CN" sz="2200" dirty="0"/>
              <a:t>0.9821  </a:t>
            </a:r>
            <a:r>
              <a:rPr lang="en-US" altLang="zh-CN" sz="2200" dirty="0" smtClean="0"/>
              <a:t>F=164.8897    p=0.0000    s=0.0238</a:t>
            </a:r>
            <a:endParaRPr lang="zh-CN" altLang="en-US" sz="2200" dirty="0"/>
          </a:p>
        </p:txBody>
      </p:sp>
      <p:sp>
        <p:nvSpPr>
          <p:cNvPr id="5" name="文本框 4"/>
          <p:cNvSpPr txBox="1"/>
          <p:nvPr/>
        </p:nvSpPr>
        <p:spPr>
          <a:xfrm>
            <a:off x="778599" y="733331"/>
            <a:ext cx="155719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计算结果</a:t>
            </a:r>
            <a:endParaRPr lang="zh-CN" altLang="en-US" sz="2400" dirty="0">
              <a:latin typeface="华文新魏" panose="02010800040101010101" pitchFamily="2" charset="-122"/>
              <a:ea typeface="华文新魏" panose="02010800040101010101" pitchFamily="2" charset="-122"/>
            </a:endParaRPr>
          </a:p>
        </p:txBody>
      </p:sp>
      <p:sp>
        <p:nvSpPr>
          <p:cNvPr id="6" name="文本框 5"/>
          <p:cNvSpPr txBox="1"/>
          <p:nvPr/>
        </p:nvSpPr>
        <p:spPr>
          <a:xfrm>
            <a:off x="778599" y="4155541"/>
            <a:ext cx="5160474"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从计算结果看出   常数项为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为什么</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文本框 6"/>
          <p:cNvSpPr txBox="1"/>
          <p:nvPr/>
        </p:nvSpPr>
        <p:spPr>
          <a:xfrm>
            <a:off x="778599" y="4671465"/>
            <a:ext cx="5821377"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回归方程为</a:t>
            </a:r>
            <a:endParaRPr lang="en-US" altLang="zh-CN" sz="2400" dirty="0" smtClean="0">
              <a:latin typeface="华文新魏" panose="02010800040101010101" pitchFamily="2" charset="-122"/>
              <a:ea typeface="华文新魏" panose="02010800040101010101" pitchFamily="2" charset="-122"/>
            </a:endParaRPr>
          </a:p>
          <a:p>
            <a:r>
              <a:rPr lang="en-US" altLang="zh-CN" sz="2400" dirty="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       </a:t>
            </a:r>
            <a:endParaRPr lang="zh-CN" altLang="en-US" sz="2400" dirty="0">
              <a:latin typeface="华文新魏" panose="02010800040101010101" pitchFamily="2" charset="-122"/>
              <a:ea typeface="华文新魏" panose="02010800040101010101" pitchFamily="2"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863493500"/>
              </p:ext>
            </p:extLst>
          </p:nvPr>
        </p:nvGraphicFramePr>
        <p:xfrm>
          <a:off x="1251566" y="5124261"/>
          <a:ext cx="4086082" cy="432644"/>
        </p:xfrm>
        <a:graphic>
          <a:graphicData uri="http://schemas.openxmlformats.org/presentationml/2006/ole">
            <mc:AlternateContent xmlns:mc="http://schemas.openxmlformats.org/markup-compatibility/2006">
              <mc:Choice xmlns:v="urn:schemas-microsoft-com:vml" Requires="v">
                <p:oleObj spid="_x0000_s15445" name="Equation" r:id="rId3" imgW="2158920" imgH="228600" progId="Equation.DSMT4">
                  <p:embed/>
                </p:oleObj>
              </mc:Choice>
              <mc:Fallback>
                <p:oleObj name="Equation" r:id="rId3" imgW="2158920" imgH="228600" progId="Equation.DSMT4">
                  <p:embed/>
                  <p:pic>
                    <p:nvPicPr>
                      <p:cNvPr id="0" name=""/>
                      <p:cNvPicPr/>
                      <p:nvPr/>
                    </p:nvPicPr>
                    <p:blipFill>
                      <a:blip r:embed="rId4"/>
                      <a:stretch>
                        <a:fillRect/>
                      </a:stretch>
                    </p:blipFill>
                    <p:spPr>
                      <a:xfrm>
                        <a:off x="1251566" y="5124261"/>
                        <a:ext cx="4086082" cy="432644"/>
                      </a:xfrm>
                      <a:prstGeom prst="rect">
                        <a:avLst/>
                      </a:prstGeom>
                    </p:spPr>
                  </p:pic>
                </p:oleObj>
              </mc:Fallback>
            </mc:AlternateContent>
          </a:graphicData>
        </a:graphic>
      </p:graphicFrame>
      <p:sp>
        <p:nvSpPr>
          <p:cNvPr id="9" name="文本框 8"/>
          <p:cNvSpPr txBox="1"/>
          <p:nvPr/>
        </p:nvSpPr>
        <p:spPr>
          <a:xfrm>
            <a:off x="6953061" y="796705"/>
            <a:ext cx="4227969" cy="193899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注意：我们得到的回归方程中的自变量不是原来的自变量，因变量也作了规范化处理，应当还原成原来的变量。请大家自己做一下。</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2" name="日期占位符 1"/>
          <p:cNvSpPr>
            <a:spLocks noGrp="1"/>
          </p:cNvSpPr>
          <p:nvPr>
            <p:ph type="dt" sz="half" idx="10"/>
          </p:nvPr>
        </p:nvSpPr>
        <p:spPr/>
        <p:txBody>
          <a:bodyPr/>
          <a:lstStyle/>
          <a:p>
            <a:fld id="{1B5D951B-494B-4DDF-BC37-D4CEF29922CD}" type="datetime1">
              <a:rPr lang="en-US" altLang="zh-CN" smtClean="0"/>
              <a:t>8/3/2020</a:t>
            </a:fld>
            <a:endParaRPr lang="en-US" dirty="0"/>
          </a:p>
        </p:txBody>
      </p:sp>
      <p:sp>
        <p:nvSpPr>
          <p:cNvPr id="10" name="页脚占位符 9"/>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201264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4304" y="733530"/>
            <a:ext cx="2632668"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三、判别分析</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446963" y="1426866"/>
            <a:ext cx="8782259"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给定的个体，常常需要判别它所属的类型。比如，医生要根据病人的综合诊断情况判别属于什么病症；地质研究者要根据地质的特征分析特定地区属于哪一类地质构造；经济学及要根据一个地区的各种经济指标判断它属于什么样的经济类型等。</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这种判别一个个体属于哪个类型的整体的方法称为判别分析。</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446963" y="3537020"/>
            <a:ext cx="8782259"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从统计的角度，判别问题可以描述为：设有</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q</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个总体，已知每个总体的分布，对给定的样本</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，判别它属于哪个总体。</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日期占位符 4"/>
          <p:cNvSpPr>
            <a:spLocks noGrp="1"/>
          </p:cNvSpPr>
          <p:nvPr>
            <p:ph type="dt" sz="half" idx="10"/>
          </p:nvPr>
        </p:nvSpPr>
        <p:spPr/>
        <p:txBody>
          <a:bodyPr/>
          <a:lstStyle/>
          <a:p>
            <a:fld id="{3AF95A41-EF1D-42BB-9345-00464E47A5F6}" type="datetime1">
              <a:rPr lang="en-US" altLang="zh-CN" smtClean="0"/>
              <a:t>8/3/2020</a:t>
            </a:fld>
            <a:endParaRPr lang="en-US" dirty="0"/>
          </a:p>
        </p:txBody>
      </p:sp>
      <p:sp>
        <p:nvSpPr>
          <p:cNvPr id="6" name="页脚占位符 5"/>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4252499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176E5-F56E-4FF3-A24B-5452A3E8D87D}" type="datetime1">
              <a:rPr lang="en-US" altLang="zh-CN" smtClean="0"/>
              <a:t>8/3/2020</a:t>
            </a:fld>
            <a:endParaRPr lang="en-US" dirty="0"/>
          </a:p>
        </p:txBody>
      </p:sp>
      <p:sp>
        <p:nvSpPr>
          <p:cNvPr id="3" name="页脚占位符 2"/>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4" name="文本框 3"/>
          <p:cNvSpPr txBox="1"/>
          <p:nvPr/>
        </p:nvSpPr>
        <p:spPr>
          <a:xfrm>
            <a:off x="1209675" y="914400"/>
            <a:ext cx="238125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一、距离判别法</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081087" y="5130453"/>
            <a:ext cx="10053638"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例：设有两个正态总体如右图，</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显然距离红色的总体的期望值最近，但它更可能属于分布为蓝色曲线的总体。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6330552" y="528340"/>
            <a:ext cx="5289947" cy="3967460"/>
          </a:xfrm>
          <a:prstGeom prst="rect">
            <a:avLst/>
          </a:prstGeom>
        </p:spPr>
      </p:pic>
      <p:sp>
        <p:nvSpPr>
          <p:cNvPr id="7" name="文本框 6"/>
          <p:cNvSpPr txBox="1"/>
          <p:nvPr/>
        </p:nvSpPr>
        <p:spPr>
          <a:xfrm>
            <a:off x="1047750" y="1581150"/>
            <a:ext cx="5038725"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从常识讲，判别一个个体更有可能属于哪一个群体，只要判别该个体与哪一个群体最接近。这就是距离判别法。而与一个总体最接近，可以用与该总体的平均值最接近度量。</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8" name="文本框 7"/>
          <p:cNvSpPr txBox="1"/>
          <p:nvPr/>
        </p:nvSpPr>
        <p:spPr>
          <a:xfrm>
            <a:off x="1047750" y="3732590"/>
            <a:ext cx="5038725"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我们常见的是欧几里得距离。但利用欧几里得距离判别得到的结果常常不合理。</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63333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176E5-F56E-4FF3-A24B-5452A3E8D87D}" type="datetime1">
              <a:rPr lang="en-US" altLang="zh-CN" smtClean="0"/>
              <a:t>8/3/2020</a:t>
            </a:fld>
            <a:endParaRPr lang="en-US" dirty="0"/>
          </a:p>
        </p:txBody>
      </p:sp>
      <p:sp>
        <p:nvSpPr>
          <p:cNvPr id="3" name="页脚占位符 2"/>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4" name="文本框 3"/>
          <p:cNvSpPr txBox="1"/>
          <p:nvPr/>
        </p:nvSpPr>
        <p:spPr>
          <a:xfrm>
            <a:off x="1028700" y="819150"/>
            <a:ext cx="935355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问题在于，我们进行判别的不同总体一般有不同的度量尺度，而我们判别时所用的尺度却是相同的。</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028700" y="1800225"/>
            <a:ext cx="935355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为了消除尺度和分布稀疏程度的差异带来的问题，一般的距离判别法采用的距离是马氏距离：</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028700" y="2800350"/>
            <a:ext cx="9353550"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设</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是随机变量的协方差矩阵，则数据向量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与</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Y</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的</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欧几里</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得距离为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而马氏距离为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687146763"/>
              </p:ext>
            </p:extLst>
          </p:nvPr>
        </p:nvGraphicFramePr>
        <p:xfrm>
          <a:off x="3724275" y="3170238"/>
          <a:ext cx="3327400" cy="514350"/>
        </p:xfrm>
        <a:graphic>
          <a:graphicData uri="http://schemas.openxmlformats.org/presentationml/2006/ole">
            <mc:AlternateContent xmlns:mc="http://schemas.openxmlformats.org/markup-compatibility/2006">
              <mc:Choice xmlns:v="urn:schemas-microsoft-com:vml" Requires="v">
                <p:oleObj spid="_x0000_s18524" name="Equation" r:id="rId3" imgW="1803240" imgH="279360" progId="Equation.DSMT4">
                  <p:embed/>
                </p:oleObj>
              </mc:Choice>
              <mc:Fallback>
                <p:oleObj name="Equation" r:id="rId3" imgW="1803240" imgH="279360" progId="Equation.DSMT4">
                  <p:embed/>
                  <p:pic>
                    <p:nvPicPr>
                      <p:cNvPr id="0" name=""/>
                      <p:cNvPicPr/>
                      <p:nvPr/>
                    </p:nvPicPr>
                    <p:blipFill>
                      <a:blip r:embed="rId4"/>
                      <a:stretch>
                        <a:fillRect/>
                      </a:stretch>
                    </p:blipFill>
                    <p:spPr>
                      <a:xfrm>
                        <a:off x="3724275" y="3170238"/>
                        <a:ext cx="3327400" cy="5143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54437900"/>
              </p:ext>
            </p:extLst>
          </p:nvPr>
        </p:nvGraphicFramePr>
        <p:xfrm>
          <a:off x="3560763" y="4054475"/>
          <a:ext cx="3656012" cy="514350"/>
        </p:xfrm>
        <a:graphic>
          <a:graphicData uri="http://schemas.openxmlformats.org/presentationml/2006/ole">
            <mc:AlternateContent xmlns:mc="http://schemas.openxmlformats.org/markup-compatibility/2006">
              <mc:Choice xmlns:v="urn:schemas-microsoft-com:vml" Requires="v">
                <p:oleObj spid="_x0000_s18525" name="Equation" r:id="rId5" imgW="1981080" imgH="279360" progId="Equation.DSMT4">
                  <p:embed/>
                </p:oleObj>
              </mc:Choice>
              <mc:Fallback>
                <p:oleObj name="Equation" r:id="rId5" imgW="1981080" imgH="279360" progId="Equation.DSMT4">
                  <p:embed/>
                  <p:pic>
                    <p:nvPicPr>
                      <p:cNvPr id="0" name=""/>
                      <p:cNvPicPr/>
                      <p:nvPr/>
                    </p:nvPicPr>
                    <p:blipFill>
                      <a:blip r:embed="rId6"/>
                      <a:stretch>
                        <a:fillRect/>
                      </a:stretch>
                    </p:blipFill>
                    <p:spPr>
                      <a:xfrm>
                        <a:off x="3560763" y="4054475"/>
                        <a:ext cx="3656012" cy="514350"/>
                      </a:xfrm>
                      <a:prstGeom prst="rect">
                        <a:avLst/>
                      </a:prstGeom>
                    </p:spPr>
                  </p:pic>
                </p:oleObj>
              </mc:Fallback>
            </mc:AlternateContent>
          </a:graphicData>
        </a:graphic>
      </p:graphicFrame>
      <p:sp>
        <p:nvSpPr>
          <p:cNvPr id="9" name="文本框 8"/>
          <p:cNvSpPr txBox="1"/>
          <p:nvPr/>
        </p:nvSpPr>
        <p:spPr>
          <a:xfrm>
            <a:off x="1028700" y="4857750"/>
            <a:ext cx="9353550"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特别，在一维问题中，</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017842665"/>
              </p:ext>
            </p:extLst>
          </p:nvPr>
        </p:nvGraphicFramePr>
        <p:xfrm>
          <a:off x="3996228" y="5194380"/>
          <a:ext cx="3556391" cy="901620"/>
        </p:xfrm>
        <a:graphic>
          <a:graphicData uri="http://schemas.openxmlformats.org/presentationml/2006/ole">
            <mc:AlternateContent xmlns:mc="http://schemas.openxmlformats.org/markup-compatibility/2006">
              <mc:Choice xmlns:v="urn:schemas-microsoft-com:vml" Requires="v">
                <p:oleObj spid="_x0000_s18526" name="Equation" r:id="rId7" imgW="1803240" imgH="457200" progId="Equation.DSMT4">
                  <p:embed/>
                </p:oleObj>
              </mc:Choice>
              <mc:Fallback>
                <p:oleObj name="Equation" r:id="rId7" imgW="1803240" imgH="457200" progId="Equation.DSMT4">
                  <p:embed/>
                  <p:pic>
                    <p:nvPicPr>
                      <p:cNvPr id="0" name=""/>
                      <p:cNvPicPr/>
                      <p:nvPr/>
                    </p:nvPicPr>
                    <p:blipFill>
                      <a:blip r:embed="rId8"/>
                      <a:stretch>
                        <a:fillRect/>
                      </a:stretch>
                    </p:blipFill>
                    <p:spPr>
                      <a:xfrm>
                        <a:off x="3996228" y="5194380"/>
                        <a:ext cx="3556391" cy="901620"/>
                      </a:xfrm>
                      <a:prstGeom prst="rect">
                        <a:avLst/>
                      </a:prstGeom>
                    </p:spPr>
                  </p:pic>
                </p:oleObj>
              </mc:Fallback>
            </mc:AlternateContent>
          </a:graphicData>
        </a:graphic>
      </p:graphicFrame>
      <p:sp>
        <p:nvSpPr>
          <p:cNvPr id="11" name="文本框 10"/>
          <p:cNvSpPr txBox="1"/>
          <p:nvPr/>
        </p:nvSpPr>
        <p:spPr>
          <a:xfrm>
            <a:off x="8620591" y="4857750"/>
            <a:ext cx="2286000" cy="15696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在这个度量下，各总体的度量方差都是</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，差异消失。</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66412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176E5-F56E-4FF3-A24B-5452A3E8D87D}" type="datetime1">
              <a:rPr lang="en-US" altLang="zh-CN" smtClean="0"/>
              <a:t>8/3/2020</a:t>
            </a:fld>
            <a:endParaRPr lang="en-US" dirty="0"/>
          </a:p>
        </p:txBody>
      </p:sp>
      <p:sp>
        <p:nvSpPr>
          <p:cNvPr id="3" name="页脚占位符 2"/>
          <p:cNvSpPr>
            <a:spLocks noGrp="1"/>
          </p:cNvSpPr>
          <p:nvPr>
            <p:ph type="ftr" sz="quarter" idx="11"/>
          </p:nvPr>
        </p:nvSpPr>
        <p:spPr/>
        <p:txBody>
          <a:bodyPr/>
          <a:lstStyle/>
          <a:p>
            <a:r>
              <a:rPr lang="zh-CN" altLang="en-US" dirty="0" smtClean="0"/>
              <a:t>赵维加    </a:t>
            </a:r>
            <a:r>
              <a:rPr lang="en-US" altLang="zh-CN" dirty="0" smtClean="0"/>
              <a:t>2018</a:t>
            </a:r>
            <a:r>
              <a:rPr lang="zh-CN" altLang="en-US" dirty="0" smtClean="0"/>
              <a:t>喀什</a:t>
            </a:r>
            <a:endParaRPr lang="en-US" dirty="0"/>
          </a:p>
        </p:txBody>
      </p:sp>
      <p:sp>
        <p:nvSpPr>
          <p:cNvPr id="4" name="文本框 3"/>
          <p:cNvSpPr txBox="1"/>
          <p:nvPr/>
        </p:nvSpPr>
        <p:spPr>
          <a:xfrm>
            <a:off x="1228725" y="914400"/>
            <a:ext cx="381952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利用马氏距离的判别分析：</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228725" y="1543050"/>
            <a:ext cx="9201150"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设有</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p</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个总体                                          。判别</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属于哪一个总体，归结为求它与哪一个总体最接近，即与总体的均值的马氏距离最小：</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574939428"/>
              </p:ext>
            </p:extLst>
          </p:nvPr>
        </p:nvGraphicFramePr>
        <p:xfrm>
          <a:off x="3144838" y="1598140"/>
          <a:ext cx="3017215" cy="406575"/>
        </p:xfrm>
        <a:graphic>
          <a:graphicData uri="http://schemas.openxmlformats.org/presentationml/2006/ole">
            <mc:AlternateContent xmlns:mc="http://schemas.openxmlformats.org/markup-compatibility/2006">
              <mc:Choice xmlns:v="urn:schemas-microsoft-com:vml" Requires="v">
                <p:oleObj spid="_x0000_s19541" name="Equation" r:id="rId3" imgW="1790640" imgH="241200" progId="Equation.DSMT4">
                  <p:embed/>
                </p:oleObj>
              </mc:Choice>
              <mc:Fallback>
                <p:oleObj name="Equation" r:id="rId3" imgW="1790640" imgH="241200" progId="Equation.DSMT4">
                  <p:embed/>
                  <p:pic>
                    <p:nvPicPr>
                      <p:cNvPr id="0" name=""/>
                      <p:cNvPicPr/>
                      <p:nvPr/>
                    </p:nvPicPr>
                    <p:blipFill>
                      <a:blip r:embed="rId4"/>
                      <a:stretch>
                        <a:fillRect/>
                      </a:stretch>
                    </p:blipFill>
                    <p:spPr>
                      <a:xfrm>
                        <a:off x="3144838" y="1598140"/>
                        <a:ext cx="3017215" cy="40657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340802840"/>
              </p:ext>
            </p:extLst>
          </p:nvPr>
        </p:nvGraphicFramePr>
        <p:xfrm>
          <a:off x="3399176" y="2444932"/>
          <a:ext cx="3732630" cy="584017"/>
        </p:xfrm>
        <a:graphic>
          <a:graphicData uri="http://schemas.openxmlformats.org/presentationml/2006/ole">
            <mc:AlternateContent xmlns:mc="http://schemas.openxmlformats.org/markup-compatibility/2006">
              <mc:Choice xmlns:v="urn:schemas-microsoft-com:vml" Requires="v">
                <p:oleObj spid="_x0000_s19542" name="Equation" r:id="rId5" imgW="1866600" imgH="291960" progId="Equation.DSMT4">
                  <p:embed/>
                </p:oleObj>
              </mc:Choice>
              <mc:Fallback>
                <p:oleObj name="Equation" r:id="rId5" imgW="1866600" imgH="291960" progId="Equation.DSMT4">
                  <p:embed/>
                  <p:pic>
                    <p:nvPicPr>
                      <p:cNvPr id="0" name=""/>
                      <p:cNvPicPr/>
                      <p:nvPr/>
                    </p:nvPicPr>
                    <p:blipFill>
                      <a:blip r:embed="rId6"/>
                      <a:stretch>
                        <a:fillRect/>
                      </a:stretch>
                    </p:blipFill>
                    <p:spPr>
                      <a:xfrm>
                        <a:off x="3399176" y="2444932"/>
                        <a:ext cx="3732630" cy="584017"/>
                      </a:xfrm>
                      <a:prstGeom prst="rect">
                        <a:avLst/>
                      </a:prstGeom>
                    </p:spPr>
                  </p:pic>
                </p:oleObj>
              </mc:Fallback>
            </mc:AlternateContent>
          </a:graphicData>
        </a:graphic>
      </p:graphicFrame>
      <p:sp>
        <p:nvSpPr>
          <p:cNvPr id="8" name="文本框 7"/>
          <p:cNvSpPr txBox="1"/>
          <p:nvPr/>
        </p:nvSpPr>
        <p:spPr>
          <a:xfrm>
            <a:off x="1228725" y="3314700"/>
            <a:ext cx="9201150"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对于没有给出</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I,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i</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的情况，可以利用样本数据估计：</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275410300"/>
              </p:ext>
            </p:extLst>
          </p:nvPr>
        </p:nvGraphicFramePr>
        <p:xfrm>
          <a:off x="2583088" y="3792905"/>
          <a:ext cx="6018213" cy="842962"/>
        </p:xfrm>
        <a:graphic>
          <a:graphicData uri="http://schemas.openxmlformats.org/presentationml/2006/ole">
            <mc:AlternateContent xmlns:mc="http://schemas.openxmlformats.org/markup-compatibility/2006">
              <mc:Choice xmlns:v="urn:schemas-microsoft-com:vml" Requires="v">
                <p:oleObj spid="_x0000_s19543" name="Equation" r:id="rId7" imgW="3085920" imgH="431640" progId="Equation.DSMT4">
                  <p:embed/>
                </p:oleObj>
              </mc:Choice>
              <mc:Fallback>
                <p:oleObj name="Equation" r:id="rId7" imgW="3085920" imgH="431640" progId="Equation.DSMT4">
                  <p:embed/>
                  <p:pic>
                    <p:nvPicPr>
                      <p:cNvPr id="0" name=""/>
                      <p:cNvPicPr/>
                      <p:nvPr/>
                    </p:nvPicPr>
                    <p:blipFill>
                      <a:blip r:embed="rId8"/>
                      <a:stretch>
                        <a:fillRect/>
                      </a:stretch>
                    </p:blipFill>
                    <p:spPr>
                      <a:xfrm>
                        <a:off x="2583088" y="3792905"/>
                        <a:ext cx="6018213" cy="842962"/>
                      </a:xfrm>
                      <a:prstGeom prst="rect">
                        <a:avLst/>
                      </a:prstGeom>
                    </p:spPr>
                  </p:pic>
                </p:oleObj>
              </mc:Fallback>
            </mc:AlternateContent>
          </a:graphicData>
        </a:graphic>
      </p:graphicFrame>
    </p:spTree>
    <p:extLst>
      <p:ext uri="{BB962C8B-B14F-4D97-AF65-F5344CB8AC3E}">
        <p14:creationId xmlns:p14="http://schemas.microsoft.com/office/powerpoint/2010/main" val="77214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176E5-F56E-4FF3-A24B-5452A3E8D87D}" type="datetime1">
              <a:rPr lang="en-US" altLang="zh-CN" smtClean="0"/>
              <a:t>8/3/2020</a:t>
            </a:fld>
            <a:endParaRPr lang="en-US" dirty="0"/>
          </a:p>
        </p:txBody>
      </p:sp>
      <p:sp>
        <p:nvSpPr>
          <p:cNvPr id="3" name="页脚占位符 2"/>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4" name="文本框 3"/>
          <p:cNvSpPr txBox="1"/>
          <p:nvPr/>
        </p:nvSpPr>
        <p:spPr>
          <a:xfrm>
            <a:off x="1190625" y="866775"/>
            <a:ext cx="301942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费舍尔判别法</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(Fisher)</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190625" y="1581150"/>
            <a:ext cx="10086975"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费舍</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尔判别法的基本思想：设在两个总体之间选择。总体有</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p</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个指标，</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样本点是</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p</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维向量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，则给出一个判别函数</a:t>
            </a: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这个判别函数将</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p</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维空间分为两个区域。对一个新的点</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，通过判断它在哪个区域来确定属于哪个总体。</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324302562"/>
              </p:ext>
            </p:extLst>
          </p:nvPr>
        </p:nvGraphicFramePr>
        <p:xfrm>
          <a:off x="3600450" y="2318077"/>
          <a:ext cx="2350166" cy="465137"/>
        </p:xfrm>
        <a:graphic>
          <a:graphicData uri="http://schemas.openxmlformats.org/presentationml/2006/ole">
            <mc:AlternateContent xmlns:mc="http://schemas.openxmlformats.org/markup-compatibility/2006">
              <mc:Choice xmlns:v="urn:schemas-microsoft-com:vml" Requires="v">
                <p:oleObj spid="_x0000_s20531" name="Equation" r:id="rId3" imgW="1218960" imgH="241200" progId="Equation.DSMT4">
                  <p:embed/>
                </p:oleObj>
              </mc:Choice>
              <mc:Fallback>
                <p:oleObj name="Equation" r:id="rId3" imgW="1218960" imgH="241200" progId="Equation.DSMT4">
                  <p:embed/>
                  <p:pic>
                    <p:nvPicPr>
                      <p:cNvPr id="0" name=""/>
                      <p:cNvPicPr/>
                      <p:nvPr/>
                    </p:nvPicPr>
                    <p:blipFill>
                      <a:blip r:embed="rId4"/>
                      <a:stretch>
                        <a:fillRect/>
                      </a:stretch>
                    </p:blipFill>
                    <p:spPr>
                      <a:xfrm>
                        <a:off x="3600450" y="2318077"/>
                        <a:ext cx="2350166" cy="465137"/>
                      </a:xfrm>
                      <a:prstGeom prst="rect">
                        <a:avLst/>
                      </a:prstGeom>
                    </p:spPr>
                  </p:pic>
                </p:oleObj>
              </mc:Fallback>
            </mc:AlternateContent>
          </a:graphicData>
        </a:graphic>
      </p:graphicFrame>
      <p:sp>
        <p:nvSpPr>
          <p:cNvPr id="7" name="文本框 6"/>
          <p:cNvSpPr txBox="1"/>
          <p:nvPr/>
        </p:nvSpPr>
        <p:spPr>
          <a:xfrm>
            <a:off x="1190624" y="3656904"/>
            <a:ext cx="10086975"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一般，</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G</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可以取线性函数和二次函数。线性函数可以表示为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827324807"/>
              </p:ext>
            </p:extLst>
          </p:nvPr>
        </p:nvGraphicFramePr>
        <p:xfrm>
          <a:off x="3695700" y="4016611"/>
          <a:ext cx="3442332" cy="480914"/>
        </p:xfrm>
        <a:graphic>
          <a:graphicData uri="http://schemas.openxmlformats.org/presentationml/2006/ole">
            <mc:AlternateContent xmlns:mc="http://schemas.openxmlformats.org/markup-compatibility/2006">
              <mc:Choice xmlns:v="urn:schemas-microsoft-com:vml" Requires="v">
                <p:oleObj spid="_x0000_s20532" name="Equation" r:id="rId5" imgW="1726920" imgH="241200" progId="Equation.DSMT4">
                  <p:embed/>
                </p:oleObj>
              </mc:Choice>
              <mc:Fallback>
                <p:oleObj name="Equation" r:id="rId5" imgW="1726920" imgH="241200" progId="Equation.DSMT4">
                  <p:embed/>
                  <p:pic>
                    <p:nvPicPr>
                      <p:cNvPr id="0" name=""/>
                      <p:cNvPicPr/>
                      <p:nvPr/>
                    </p:nvPicPr>
                    <p:blipFill>
                      <a:blip r:embed="rId6"/>
                      <a:stretch>
                        <a:fillRect/>
                      </a:stretch>
                    </p:blipFill>
                    <p:spPr>
                      <a:xfrm>
                        <a:off x="3695700" y="4016611"/>
                        <a:ext cx="3442332" cy="480914"/>
                      </a:xfrm>
                      <a:prstGeom prst="rect">
                        <a:avLst/>
                      </a:prstGeom>
                    </p:spPr>
                  </p:pic>
                </p:oleObj>
              </mc:Fallback>
            </mc:AlternateContent>
          </a:graphicData>
        </a:graphic>
      </p:graphicFrame>
      <p:sp>
        <p:nvSpPr>
          <p:cNvPr id="9" name="文本框 8"/>
          <p:cNvSpPr txBox="1"/>
          <p:nvPr/>
        </p:nvSpPr>
        <p:spPr>
          <a:xfrm>
            <a:off x="1190624" y="4600575"/>
            <a:ext cx="10086975"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模型的导出比较复杂，可以查阅相关教材。可以通过调用</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的相关函数得到线性函数和二次函数模型的系数和相关的判别结果。</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30414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176E5-F56E-4FF3-A24B-5452A3E8D87D}" type="datetime1">
              <a:rPr lang="en-US" altLang="zh-CN" smtClean="0"/>
              <a:t>8/3/2020</a:t>
            </a:fld>
            <a:endParaRPr lang="en-US" dirty="0"/>
          </a:p>
        </p:txBody>
      </p:sp>
      <p:sp>
        <p:nvSpPr>
          <p:cNvPr id="3" name="页脚占位符 2"/>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4" name="文本框 3"/>
          <p:cNvSpPr txBox="1"/>
          <p:nvPr/>
        </p:nvSpPr>
        <p:spPr>
          <a:xfrm>
            <a:off x="1057275" y="781050"/>
            <a:ext cx="9886950"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相关系数：向量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Xi</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Xj</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的相关系数为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它满足</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ij1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。它的绝对值越大，表明</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Xi</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Xj</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的相关性越强。当</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ij</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时，</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Xi</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Xj</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不相关，</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ij</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或</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时，</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Xi</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Xj</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线性相关</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分别为正相关和负相关</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6339053"/>
              </p:ext>
            </p:extLst>
          </p:nvPr>
        </p:nvGraphicFramePr>
        <p:xfrm>
          <a:off x="3756024" y="1151245"/>
          <a:ext cx="2406651" cy="838030"/>
        </p:xfrm>
        <a:graphic>
          <a:graphicData uri="http://schemas.openxmlformats.org/presentationml/2006/ole">
            <mc:AlternateContent xmlns:mc="http://schemas.openxmlformats.org/markup-compatibility/2006">
              <mc:Choice xmlns:v="urn:schemas-microsoft-com:vml" Requires="v">
                <p:oleObj spid="_x0000_s22561" name="Equation" r:id="rId3" imgW="1422360" imgH="495000" progId="Equation.DSMT4">
                  <p:embed/>
                </p:oleObj>
              </mc:Choice>
              <mc:Fallback>
                <p:oleObj name="Equation" r:id="rId3" imgW="1422360" imgH="495000" progId="Equation.DSMT4">
                  <p:embed/>
                  <p:pic>
                    <p:nvPicPr>
                      <p:cNvPr id="0" name=""/>
                      <p:cNvPicPr/>
                      <p:nvPr/>
                    </p:nvPicPr>
                    <p:blipFill>
                      <a:blip r:embed="rId4"/>
                      <a:stretch>
                        <a:fillRect/>
                      </a:stretch>
                    </p:blipFill>
                    <p:spPr>
                      <a:xfrm>
                        <a:off x="3756024" y="1151245"/>
                        <a:ext cx="2406651" cy="838030"/>
                      </a:xfrm>
                      <a:prstGeom prst="rect">
                        <a:avLst/>
                      </a:prstGeom>
                    </p:spPr>
                  </p:pic>
                </p:oleObj>
              </mc:Fallback>
            </mc:AlternateContent>
          </a:graphicData>
        </a:graphic>
      </p:graphicFrame>
      <p:sp>
        <p:nvSpPr>
          <p:cNvPr id="6" name="文本框 5"/>
          <p:cNvSpPr txBox="1"/>
          <p:nvPr/>
        </p:nvSpPr>
        <p:spPr>
          <a:xfrm>
            <a:off x="1057275" y="2990850"/>
            <a:ext cx="9886950" cy="267765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数据矩阵</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的相关系数矩阵为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它描述了</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的各</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列</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属性</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之间</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的相关性。</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301323901"/>
              </p:ext>
            </p:extLst>
          </p:nvPr>
        </p:nvGraphicFramePr>
        <p:xfrm>
          <a:off x="3517898" y="3542702"/>
          <a:ext cx="3772941" cy="1734147"/>
        </p:xfrm>
        <a:graphic>
          <a:graphicData uri="http://schemas.openxmlformats.org/presentationml/2006/ole">
            <mc:AlternateContent xmlns:mc="http://schemas.openxmlformats.org/markup-compatibility/2006">
              <mc:Choice xmlns:v="urn:schemas-microsoft-com:vml" Requires="v">
                <p:oleObj spid="_x0000_s22562" name="Equation" r:id="rId5" imgW="2044440" imgH="939600" progId="Equation.DSMT4">
                  <p:embed/>
                </p:oleObj>
              </mc:Choice>
              <mc:Fallback>
                <p:oleObj name="Equation" r:id="rId5" imgW="2044440" imgH="939600" progId="Equation.DSMT4">
                  <p:embed/>
                  <p:pic>
                    <p:nvPicPr>
                      <p:cNvPr id="0" name=""/>
                      <p:cNvPicPr/>
                      <p:nvPr/>
                    </p:nvPicPr>
                    <p:blipFill>
                      <a:blip r:embed="rId6"/>
                      <a:stretch>
                        <a:fillRect/>
                      </a:stretch>
                    </p:blipFill>
                    <p:spPr>
                      <a:xfrm>
                        <a:off x="3517898" y="3542702"/>
                        <a:ext cx="3772941" cy="1734147"/>
                      </a:xfrm>
                      <a:prstGeom prst="rect">
                        <a:avLst/>
                      </a:prstGeom>
                    </p:spPr>
                  </p:pic>
                </p:oleObj>
              </mc:Fallback>
            </mc:AlternateContent>
          </a:graphicData>
        </a:graphic>
      </p:graphicFrame>
    </p:spTree>
    <p:extLst>
      <p:ext uri="{BB962C8B-B14F-4D97-AF65-F5344CB8AC3E}">
        <p14:creationId xmlns:p14="http://schemas.microsoft.com/office/powerpoint/2010/main" val="360185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4095" y="748993"/>
            <a:ext cx="4531808"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判别分析的</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函数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classify</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矩形 3"/>
          <p:cNvSpPr/>
          <p:nvPr/>
        </p:nvSpPr>
        <p:spPr>
          <a:xfrm>
            <a:off x="1544095" y="1516958"/>
            <a:ext cx="6096000" cy="83099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class = classify(</a:t>
            </a:r>
            <a:r>
              <a:rPr lang="en-US" altLang="zh-CN" sz="2400" dirty="0" err="1">
                <a:latin typeface="Times New Roman" panose="02020603050405020304" pitchFamily="18" charset="0"/>
                <a:ea typeface="华文新魏" panose="02010800040101010101" pitchFamily="2" charset="-122"/>
                <a:cs typeface="Times New Roman" panose="02020603050405020304" pitchFamily="18" charset="0"/>
              </a:rPr>
              <a:t>sample,training,group</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class = classify(</a:t>
            </a:r>
            <a:r>
              <a:rPr lang="en-US" altLang="zh-CN" sz="2400" dirty="0" err="1">
                <a:latin typeface="Times New Roman" panose="02020603050405020304" pitchFamily="18" charset="0"/>
                <a:ea typeface="华文新魏" panose="02010800040101010101" pitchFamily="2" charset="-122"/>
                <a:cs typeface="Times New Roman" panose="02020603050405020304" pitchFamily="18" charset="0"/>
              </a:rPr>
              <a:t>sample,training,group,'type</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803869" y="2635096"/>
            <a:ext cx="4883498"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输入：</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sample: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待分类样本数据</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training: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已知分类样本数据</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group: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样本分类标记向量</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type: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分类模型类别</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文本框 6"/>
          <p:cNvSpPr txBox="1"/>
          <p:nvPr/>
        </p:nvSpPr>
        <p:spPr>
          <a:xfrm>
            <a:off x="6075903" y="2802711"/>
            <a:ext cx="4622242"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输出：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class: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待样本所属类别</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8" name="文本框 7"/>
          <p:cNvSpPr txBox="1"/>
          <p:nvPr/>
        </p:nvSpPr>
        <p:spPr>
          <a:xfrm>
            <a:off x="803869" y="4570522"/>
            <a:ext cx="4883498"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type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包括：</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linear, quadratic</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等</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日期占位符 2"/>
          <p:cNvSpPr>
            <a:spLocks noGrp="1"/>
          </p:cNvSpPr>
          <p:nvPr>
            <p:ph type="dt" sz="half" idx="10"/>
          </p:nvPr>
        </p:nvSpPr>
        <p:spPr/>
        <p:txBody>
          <a:bodyPr/>
          <a:lstStyle/>
          <a:p>
            <a:fld id="{FC5ECC98-F7CB-44D7-837F-71BDFBEF1289}" type="datetime1">
              <a:rPr lang="en-US" altLang="zh-CN" smtClean="0"/>
              <a:t>8/3/2020</a:t>
            </a:fld>
            <a:endParaRPr lang="en-US" dirty="0"/>
          </a:p>
        </p:txBody>
      </p:sp>
      <p:sp>
        <p:nvSpPr>
          <p:cNvPr id="6" name="页脚占位符 5"/>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54273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7" grpId="0" animBg="1"/>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4400" y="834013"/>
            <a:ext cx="9254532"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例：给定平面上一组点，其</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坐标向量和</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y</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坐标向量分别存放在数组</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xdata</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ydata</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中，数组</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group</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由</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组成，</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表示对应的点属于第一组，</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对应第二组。</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矩形 3"/>
          <p:cNvSpPr/>
          <p:nvPr/>
        </p:nvSpPr>
        <p:spPr>
          <a:xfrm>
            <a:off x="914400" y="3052078"/>
            <a:ext cx="5221794"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a:latin typeface="Times New Roman" panose="02020603050405020304" pitchFamily="18" charset="0"/>
                <a:cs typeface="Times New Roman" panose="02020603050405020304" pitchFamily="18" charset="0"/>
              </a:rPr>
              <a:t>load data2 </a:t>
            </a:r>
            <a:r>
              <a:rPr lang="en-US" altLang="zh-CN" sz="2400" dirty="0" err="1">
                <a:latin typeface="Times New Roman" panose="02020603050405020304" pitchFamily="18" charset="0"/>
                <a:cs typeface="Times New Roman" panose="02020603050405020304" pitchFamily="18" charset="0"/>
              </a:rPr>
              <a:t>xdata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ydata</a:t>
            </a:r>
            <a:r>
              <a:rPr lang="en-US" altLang="zh-CN" sz="2400" dirty="0">
                <a:latin typeface="Times New Roman" panose="02020603050405020304" pitchFamily="18" charset="0"/>
                <a:cs typeface="Times New Roman" panose="02020603050405020304" pitchFamily="18" charset="0"/>
              </a:rPr>
              <a:t> group</a:t>
            </a:r>
          </a:p>
          <a:p>
            <a:r>
              <a:rPr lang="en-US" altLang="zh-CN" sz="2400" dirty="0">
                <a:latin typeface="Times New Roman" panose="02020603050405020304" pitchFamily="18" charset="0"/>
                <a:cs typeface="Times New Roman" panose="02020603050405020304" pitchFamily="18" charset="0"/>
              </a:rPr>
              <a:t>h1 = </a:t>
            </a:r>
            <a:r>
              <a:rPr lang="en-US" altLang="zh-CN" sz="2400" dirty="0" err="1">
                <a:latin typeface="Times New Roman" panose="02020603050405020304" pitchFamily="18" charset="0"/>
                <a:cs typeface="Times New Roman" panose="02020603050405020304" pitchFamily="18" charset="0"/>
              </a:rPr>
              <a:t>gscatter</a:t>
            </a:r>
            <a:r>
              <a:rPr lang="en-US" altLang="zh-CN" sz="2400" dirty="0">
                <a:latin typeface="Times New Roman" panose="02020603050405020304" pitchFamily="18" charset="0"/>
                <a:cs typeface="Times New Roman" panose="02020603050405020304" pitchFamily="18" charset="0"/>
              </a:rPr>
              <a:t>(xdata,ydata,group,'</a:t>
            </a:r>
            <a:r>
              <a:rPr lang="en-US" altLang="zh-CN" sz="2400" dirty="0" err="1">
                <a:latin typeface="Times New Roman" panose="02020603050405020304" pitchFamily="18" charset="0"/>
                <a:cs typeface="Times New Roman" panose="02020603050405020304" pitchFamily="18" charset="0"/>
              </a:rPr>
              <a:t>rg</a:t>
            </a:r>
            <a:r>
              <a:rPr lang="en-US" altLang="zh-CN" sz="2400" dirty="0">
                <a:latin typeface="Times New Roman" panose="02020603050405020304" pitchFamily="18" charset="0"/>
                <a:cs typeface="Times New Roman" panose="02020603050405020304" pitchFamily="18" charset="0"/>
              </a:rPr>
              <a:t>','*p');</a:t>
            </a:r>
          </a:p>
          <a:p>
            <a:r>
              <a:rPr lang="en-US" altLang="zh-CN" sz="2400" dirty="0">
                <a:latin typeface="Times New Roman" panose="02020603050405020304" pitchFamily="18" charset="0"/>
                <a:cs typeface="Times New Roman" panose="02020603050405020304" pitchFamily="18" charset="0"/>
              </a:rPr>
              <a:t>legend('group1','group2', '</a:t>
            </a:r>
            <a:r>
              <a:rPr lang="en-US" altLang="zh-CN" sz="2400" dirty="0" err="1">
                <a:latin typeface="Times New Roman" panose="02020603050405020304" pitchFamily="18" charset="0"/>
                <a:cs typeface="Times New Roman" panose="02020603050405020304" pitchFamily="18" charset="0"/>
              </a:rPr>
              <a:t>Location','NW</a:t>
            </a:r>
            <a:r>
              <a:rPr lang="en-US" altLang="zh-CN" sz="2400" dirty="0">
                <a:latin typeface="Times New Roman" panose="02020603050405020304" pitchFamily="18" charset="0"/>
                <a:cs typeface="Times New Roman" panose="02020603050405020304" pitchFamily="18" charset="0"/>
              </a:rPr>
              <a:t>')</a:t>
            </a:r>
          </a:p>
        </p:txBody>
      </p:sp>
      <p:sp>
        <p:nvSpPr>
          <p:cNvPr id="5" name="文本框 4"/>
          <p:cNvSpPr txBox="1"/>
          <p:nvPr/>
        </p:nvSpPr>
        <p:spPr>
          <a:xfrm>
            <a:off x="914400" y="2371411"/>
            <a:ext cx="2190541"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数据的散点图</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6253425" y="2134826"/>
            <a:ext cx="5342972" cy="4007229"/>
          </a:xfrm>
          <a:prstGeom prst="rect">
            <a:avLst/>
          </a:prstGeom>
        </p:spPr>
      </p:pic>
      <p:sp>
        <p:nvSpPr>
          <p:cNvPr id="2" name="日期占位符 1"/>
          <p:cNvSpPr>
            <a:spLocks noGrp="1"/>
          </p:cNvSpPr>
          <p:nvPr>
            <p:ph type="dt" sz="half" idx="10"/>
          </p:nvPr>
        </p:nvSpPr>
        <p:spPr/>
        <p:txBody>
          <a:bodyPr/>
          <a:lstStyle/>
          <a:p>
            <a:fld id="{3EDA6652-7A9C-41D1-A125-AF3603B467A5}" type="datetime1">
              <a:rPr lang="en-US" altLang="zh-CN" smtClean="0"/>
              <a:t>8/3/2020</a:t>
            </a:fld>
            <a:endParaRPr lang="en-US" dirty="0"/>
          </a:p>
        </p:txBody>
      </p:sp>
      <p:sp>
        <p:nvSpPr>
          <p:cNvPr id="6" name="页脚占位符 5"/>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4420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7937" y="664288"/>
            <a:ext cx="6593889"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a:t>load data2 </a:t>
            </a:r>
            <a:r>
              <a:rPr lang="en-US" altLang="zh-CN" sz="2400" dirty="0" err="1"/>
              <a:t>xdata</a:t>
            </a:r>
            <a:r>
              <a:rPr lang="en-US" altLang="zh-CN" sz="2400" dirty="0"/>
              <a:t> </a:t>
            </a:r>
            <a:r>
              <a:rPr lang="en-US" altLang="zh-CN" sz="2400" dirty="0" err="1"/>
              <a:t>ydata</a:t>
            </a:r>
            <a:r>
              <a:rPr lang="en-US" altLang="zh-CN" sz="2400" dirty="0"/>
              <a:t> group</a:t>
            </a:r>
          </a:p>
          <a:p>
            <a:r>
              <a:rPr lang="en-US" altLang="zh-CN" sz="2400" dirty="0"/>
              <a:t>h1 = </a:t>
            </a:r>
            <a:r>
              <a:rPr lang="en-US" altLang="zh-CN" sz="2400" dirty="0" err="1"/>
              <a:t>gscatter</a:t>
            </a:r>
            <a:r>
              <a:rPr lang="en-US" altLang="zh-CN" sz="2400" dirty="0"/>
              <a:t>(xdata,ydata,group,'</a:t>
            </a:r>
            <a:r>
              <a:rPr lang="en-US" altLang="zh-CN" sz="2400" dirty="0" err="1"/>
              <a:t>rg</a:t>
            </a:r>
            <a:r>
              <a:rPr lang="en-US" altLang="zh-CN" sz="2400" dirty="0"/>
              <a:t>','*p');</a:t>
            </a:r>
          </a:p>
          <a:p>
            <a:r>
              <a:rPr lang="en-US" altLang="zh-CN" sz="2400" dirty="0"/>
              <a:t>legend('group1','group2', '</a:t>
            </a:r>
            <a:r>
              <a:rPr lang="en-US" altLang="zh-CN" sz="2400" dirty="0" err="1"/>
              <a:t>Location','NW</a:t>
            </a:r>
            <a:r>
              <a:rPr lang="en-US" altLang="zh-CN" sz="2400" dirty="0"/>
              <a:t>')</a:t>
            </a:r>
          </a:p>
          <a:p>
            <a:r>
              <a:rPr lang="en-US" altLang="zh-CN" sz="2400" dirty="0"/>
              <a:t>[X,Y] = </a:t>
            </a:r>
            <a:r>
              <a:rPr lang="en-US" altLang="zh-CN" sz="2400" dirty="0" err="1"/>
              <a:t>meshgrid</a:t>
            </a:r>
            <a:r>
              <a:rPr lang="en-US" altLang="zh-CN" sz="2400" dirty="0"/>
              <a:t>(</a:t>
            </a:r>
            <a:r>
              <a:rPr lang="en-US" altLang="zh-CN" sz="2400" dirty="0" err="1"/>
              <a:t>linspace</a:t>
            </a:r>
            <a:r>
              <a:rPr lang="en-US" altLang="zh-CN" sz="2400" dirty="0"/>
              <a:t>(4.5,8,50),</a:t>
            </a:r>
            <a:r>
              <a:rPr lang="en-US" altLang="zh-CN" sz="2400" dirty="0" err="1"/>
              <a:t>linspace</a:t>
            </a:r>
            <a:r>
              <a:rPr lang="en-US" altLang="zh-CN" sz="2400" dirty="0"/>
              <a:t>(2,4,50));</a:t>
            </a:r>
          </a:p>
          <a:p>
            <a:r>
              <a:rPr lang="en-US" altLang="zh-CN" sz="2400" dirty="0"/>
              <a:t>X = X(:); Y = Y(:);</a:t>
            </a:r>
          </a:p>
          <a:p>
            <a:r>
              <a:rPr lang="en-US" altLang="zh-CN" sz="2400" dirty="0"/>
              <a:t>[</a:t>
            </a:r>
            <a:r>
              <a:rPr lang="en-US" altLang="zh-CN" sz="2400" dirty="0" err="1"/>
              <a:t>C,a,b,c,coeff</a:t>
            </a:r>
            <a:r>
              <a:rPr lang="en-US" altLang="zh-CN" sz="2400" dirty="0"/>
              <a:t>] = classify([X Y],[</a:t>
            </a:r>
            <a:r>
              <a:rPr lang="en-US" altLang="zh-CN" sz="2400" dirty="0" err="1"/>
              <a:t>xdata</a:t>
            </a:r>
            <a:r>
              <a:rPr lang="en-US" altLang="zh-CN" sz="2400" dirty="0"/>
              <a:t> </a:t>
            </a:r>
            <a:r>
              <a:rPr lang="en-US" altLang="zh-CN" sz="2400" dirty="0" err="1"/>
              <a:t>ydata</a:t>
            </a:r>
            <a:r>
              <a:rPr lang="en-US" altLang="zh-CN" sz="2400" dirty="0"/>
              <a:t>],</a:t>
            </a:r>
            <a:r>
              <a:rPr lang="en-US" altLang="zh-CN" sz="2400" dirty="0" err="1"/>
              <a:t>group,'Quadratic</a:t>
            </a:r>
            <a:r>
              <a:rPr lang="en-US" altLang="zh-CN" sz="2400" dirty="0"/>
              <a:t>');</a:t>
            </a:r>
          </a:p>
          <a:p>
            <a:r>
              <a:rPr lang="en-US" altLang="zh-CN" sz="2400" dirty="0"/>
              <a:t>hold on;</a:t>
            </a:r>
          </a:p>
          <a:p>
            <a:r>
              <a:rPr lang="en-US" altLang="zh-CN" sz="2400" dirty="0" err="1"/>
              <a:t>gscatter</a:t>
            </a:r>
            <a:r>
              <a:rPr lang="en-US" altLang="zh-CN" sz="2400" dirty="0"/>
              <a:t>(X,Y,C,'rg','.',2,'off');</a:t>
            </a:r>
          </a:p>
          <a:p>
            <a:endParaRPr lang="zh-CN" altLang="en-US" sz="2400" dirty="0"/>
          </a:p>
        </p:txBody>
      </p:sp>
      <p:sp>
        <p:nvSpPr>
          <p:cNvPr id="3" name="日期占位符 2"/>
          <p:cNvSpPr>
            <a:spLocks noGrp="1"/>
          </p:cNvSpPr>
          <p:nvPr>
            <p:ph type="dt" sz="half" idx="10"/>
          </p:nvPr>
        </p:nvSpPr>
        <p:spPr/>
        <p:txBody>
          <a:bodyPr/>
          <a:lstStyle/>
          <a:p>
            <a:fld id="{7E30D314-BE1B-4D0F-8051-F12404CACBB7}" type="datetime1">
              <a:rPr lang="en-US" altLang="zh-CN" smtClean="0"/>
              <a:t>8/3/2020</a:t>
            </a:fld>
            <a:endParaRPr lang="en-US" dirty="0"/>
          </a:p>
        </p:txBody>
      </p:sp>
      <p:sp>
        <p:nvSpPr>
          <p:cNvPr id="4" name="页脚占位符 3"/>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pic>
        <p:nvPicPr>
          <p:cNvPr id="6" name="图片 5"/>
          <p:cNvPicPr>
            <a:picLocks noChangeAspect="1"/>
          </p:cNvPicPr>
          <p:nvPr/>
        </p:nvPicPr>
        <p:blipFill>
          <a:blip r:embed="rId2"/>
          <a:stretch>
            <a:fillRect/>
          </a:stretch>
        </p:blipFill>
        <p:spPr>
          <a:xfrm>
            <a:off x="7355939" y="673813"/>
            <a:ext cx="6008483" cy="4506362"/>
          </a:xfrm>
          <a:prstGeom prst="rect">
            <a:avLst/>
          </a:prstGeom>
        </p:spPr>
      </p:pic>
    </p:spTree>
    <p:extLst>
      <p:ext uri="{BB962C8B-B14F-4D97-AF65-F5344CB8AC3E}">
        <p14:creationId xmlns:p14="http://schemas.microsoft.com/office/powerpoint/2010/main" val="351497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4932" y="864158"/>
            <a:ext cx="9214338"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：下面的表格是某气象站预报有无春旱的实际资料，其中</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是综合预报因子，</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具体气象意义略</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利用这些数据作为训练数据，求线性和二次判别模型，并分析误差。</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49536941"/>
              </p:ext>
            </p:extLst>
          </p:nvPr>
        </p:nvGraphicFramePr>
        <p:xfrm>
          <a:off x="2162629" y="2588659"/>
          <a:ext cx="6418664" cy="1280160"/>
        </p:xfrm>
        <a:graphic>
          <a:graphicData uri="http://schemas.openxmlformats.org/drawingml/2006/table">
            <a:tbl>
              <a:tblPr firstRow="1" bandRow="1">
                <a:tableStyleId>{5C22544A-7EE6-4342-B048-85BDC9FD1C3A}</a:tableStyleId>
              </a:tblPr>
              <a:tblGrid>
                <a:gridCol w="916952"/>
                <a:gridCol w="916952"/>
                <a:gridCol w="916952"/>
                <a:gridCol w="916952"/>
                <a:gridCol w="916952"/>
                <a:gridCol w="916952"/>
                <a:gridCol w="916952"/>
              </a:tblGrid>
              <a:tr h="370840">
                <a:tc>
                  <a:txBody>
                    <a:bodyPr/>
                    <a:lstStyle/>
                    <a:p>
                      <a:pPr algn="ctr"/>
                      <a:r>
                        <a:rPr lang="zh-CN" altLang="en-US" sz="2200" dirty="0" smtClean="0">
                          <a:latin typeface="华文新魏" panose="02010800040101010101" pitchFamily="2" charset="-122"/>
                          <a:ea typeface="华文新魏" panose="02010800040101010101" pitchFamily="2" charset="-122"/>
                        </a:rPr>
                        <a:t>序号</a:t>
                      </a:r>
                      <a:endParaRPr lang="zh-CN" altLang="en-US" sz="2200" dirty="0">
                        <a:latin typeface="华文新魏" panose="02010800040101010101" pitchFamily="2" charset="-122"/>
                        <a:ea typeface="华文新魏" panose="02010800040101010101" pitchFamily="2" charset="-122"/>
                      </a:endParaRPr>
                    </a:p>
                  </a:txBody>
                  <a:tcPr/>
                </a:tc>
                <a:tc>
                  <a:txBody>
                    <a:bodyPr/>
                    <a:lstStyle/>
                    <a:p>
                      <a:pPr algn="ctr"/>
                      <a:r>
                        <a:rPr lang="en-US" altLang="zh-CN" sz="2200" dirty="0" smtClean="0"/>
                        <a:t>1</a:t>
                      </a:r>
                      <a:endParaRPr lang="zh-CN" altLang="en-US" sz="2200" dirty="0"/>
                    </a:p>
                  </a:txBody>
                  <a:tcPr/>
                </a:tc>
                <a:tc>
                  <a:txBody>
                    <a:bodyPr/>
                    <a:lstStyle/>
                    <a:p>
                      <a:pPr algn="ctr"/>
                      <a:r>
                        <a:rPr lang="en-US" altLang="zh-CN" sz="2200" dirty="0" smtClean="0"/>
                        <a:t>2</a:t>
                      </a:r>
                      <a:endParaRPr lang="zh-CN" altLang="en-US" sz="2200" dirty="0"/>
                    </a:p>
                  </a:txBody>
                  <a:tcPr/>
                </a:tc>
                <a:tc>
                  <a:txBody>
                    <a:bodyPr/>
                    <a:lstStyle/>
                    <a:p>
                      <a:pPr algn="ctr"/>
                      <a:r>
                        <a:rPr lang="en-US" altLang="zh-CN" sz="2200" dirty="0" smtClean="0"/>
                        <a:t>3</a:t>
                      </a:r>
                      <a:endParaRPr lang="zh-CN" altLang="en-US" sz="2200" dirty="0"/>
                    </a:p>
                  </a:txBody>
                  <a:tcPr/>
                </a:tc>
                <a:tc>
                  <a:txBody>
                    <a:bodyPr/>
                    <a:lstStyle/>
                    <a:p>
                      <a:pPr algn="ctr"/>
                      <a:r>
                        <a:rPr lang="en-US" altLang="zh-CN" sz="2200" dirty="0" smtClean="0"/>
                        <a:t>4</a:t>
                      </a:r>
                      <a:endParaRPr lang="zh-CN" altLang="en-US" sz="2200" dirty="0"/>
                    </a:p>
                  </a:txBody>
                  <a:tcPr/>
                </a:tc>
                <a:tc>
                  <a:txBody>
                    <a:bodyPr/>
                    <a:lstStyle/>
                    <a:p>
                      <a:pPr algn="ctr"/>
                      <a:r>
                        <a:rPr lang="en-US" altLang="zh-CN" sz="2200" dirty="0" smtClean="0"/>
                        <a:t>5</a:t>
                      </a:r>
                      <a:endParaRPr lang="zh-CN" altLang="en-US" sz="2200" dirty="0"/>
                    </a:p>
                  </a:txBody>
                  <a:tcPr/>
                </a:tc>
                <a:tc>
                  <a:txBody>
                    <a:bodyPr/>
                    <a:lstStyle/>
                    <a:p>
                      <a:pPr algn="ctr"/>
                      <a:r>
                        <a:rPr lang="en-US" altLang="zh-CN" sz="2200" dirty="0" smtClean="0"/>
                        <a:t>6</a:t>
                      </a:r>
                      <a:endParaRPr lang="zh-CN" altLang="en-US" sz="2200" dirty="0"/>
                    </a:p>
                  </a:txBody>
                  <a:tcPr/>
                </a:tc>
              </a:tr>
              <a:tr h="370840">
                <a:tc>
                  <a:txBody>
                    <a:bodyPr/>
                    <a:lstStyle/>
                    <a:p>
                      <a:pPr algn="ctr"/>
                      <a:r>
                        <a:rPr lang="en-US" altLang="zh-CN" sz="2200" dirty="0" smtClean="0"/>
                        <a:t>x</a:t>
                      </a:r>
                      <a:r>
                        <a:rPr lang="en-US" altLang="zh-CN" sz="2200" baseline="-25000" dirty="0" smtClean="0"/>
                        <a:t>1</a:t>
                      </a:r>
                      <a:endParaRPr lang="zh-CN" altLang="en-US" sz="2200" baseline="-25000" dirty="0"/>
                    </a:p>
                  </a:txBody>
                  <a:tcPr/>
                </a:tc>
                <a:tc>
                  <a:txBody>
                    <a:bodyPr/>
                    <a:lstStyle/>
                    <a:p>
                      <a:pPr algn="ctr"/>
                      <a:r>
                        <a:rPr lang="en-US" altLang="zh-CN" sz="2200" dirty="0" smtClean="0"/>
                        <a:t>24.8</a:t>
                      </a:r>
                      <a:endParaRPr lang="zh-CN" altLang="en-US" sz="2200" dirty="0"/>
                    </a:p>
                  </a:txBody>
                  <a:tcPr/>
                </a:tc>
                <a:tc>
                  <a:txBody>
                    <a:bodyPr/>
                    <a:lstStyle/>
                    <a:p>
                      <a:pPr algn="ctr"/>
                      <a:r>
                        <a:rPr lang="en-US" altLang="zh-CN" sz="2200" dirty="0" smtClean="0"/>
                        <a:t>24.1</a:t>
                      </a:r>
                      <a:endParaRPr lang="zh-CN" altLang="en-US" sz="2200" dirty="0"/>
                    </a:p>
                  </a:txBody>
                  <a:tcPr/>
                </a:tc>
                <a:tc>
                  <a:txBody>
                    <a:bodyPr/>
                    <a:lstStyle/>
                    <a:p>
                      <a:pPr algn="ctr"/>
                      <a:r>
                        <a:rPr lang="en-US" altLang="zh-CN" sz="2200" dirty="0" smtClean="0"/>
                        <a:t>26.6</a:t>
                      </a:r>
                      <a:endParaRPr lang="zh-CN" altLang="en-US" sz="2200" dirty="0"/>
                    </a:p>
                  </a:txBody>
                  <a:tcPr/>
                </a:tc>
                <a:tc>
                  <a:txBody>
                    <a:bodyPr/>
                    <a:lstStyle/>
                    <a:p>
                      <a:pPr algn="ctr"/>
                      <a:r>
                        <a:rPr lang="en-US" altLang="zh-CN" sz="2200" dirty="0" smtClean="0"/>
                        <a:t>23.5</a:t>
                      </a:r>
                      <a:endParaRPr lang="zh-CN" altLang="en-US" sz="2200" dirty="0"/>
                    </a:p>
                  </a:txBody>
                  <a:tcPr/>
                </a:tc>
                <a:tc>
                  <a:txBody>
                    <a:bodyPr/>
                    <a:lstStyle/>
                    <a:p>
                      <a:pPr algn="ctr"/>
                      <a:r>
                        <a:rPr lang="en-US" altLang="zh-CN" sz="2200" dirty="0" smtClean="0"/>
                        <a:t>25.5</a:t>
                      </a:r>
                      <a:endParaRPr lang="zh-CN" altLang="en-US" sz="2200" dirty="0"/>
                    </a:p>
                  </a:txBody>
                  <a:tcPr/>
                </a:tc>
                <a:tc>
                  <a:txBody>
                    <a:bodyPr/>
                    <a:lstStyle/>
                    <a:p>
                      <a:pPr algn="ctr"/>
                      <a:r>
                        <a:rPr lang="en-US" altLang="zh-CN" sz="2200" dirty="0" smtClean="0"/>
                        <a:t>27.4</a:t>
                      </a:r>
                      <a:endParaRPr lang="zh-CN" altLang="en-US" sz="2200" dirty="0"/>
                    </a:p>
                  </a:txBody>
                  <a:tcPr/>
                </a:tc>
              </a:tr>
              <a:tr h="370840">
                <a:tc>
                  <a:txBody>
                    <a:bodyPr/>
                    <a:lstStyle/>
                    <a:p>
                      <a:pPr algn="ctr"/>
                      <a:r>
                        <a:rPr lang="en-US" altLang="zh-CN" sz="2200" dirty="0" smtClean="0"/>
                        <a:t>x</a:t>
                      </a:r>
                      <a:r>
                        <a:rPr lang="en-US" altLang="zh-CN" sz="2200" baseline="-25000" dirty="0" smtClean="0"/>
                        <a:t>2</a:t>
                      </a:r>
                      <a:endParaRPr lang="zh-CN" altLang="en-US" sz="2200" baseline="-25000" dirty="0"/>
                    </a:p>
                  </a:txBody>
                  <a:tcPr/>
                </a:tc>
                <a:tc>
                  <a:txBody>
                    <a:bodyPr/>
                    <a:lstStyle/>
                    <a:p>
                      <a:pPr algn="ctr"/>
                      <a:r>
                        <a:rPr lang="en-US" altLang="zh-CN" sz="2200" dirty="0" smtClean="0"/>
                        <a:t>-2.0</a:t>
                      </a:r>
                      <a:endParaRPr lang="zh-CN" altLang="en-US" sz="2200" dirty="0"/>
                    </a:p>
                  </a:txBody>
                  <a:tcPr/>
                </a:tc>
                <a:tc>
                  <a:txBody>
                    <a:bodyPr/>
                    <a:lstStyle/>
                    <a:p>
                      <a:pPr algn="ctr"/>
                      <a:r>
                        <a:rPr lang="en-US" altLang="zh-CN" sz="2200" dirty="0" smtClean="0"/>
                        <a:t>-2.4</a:t>
                      </a:r>
                      <a:endParaRPr lang="zh-CN" altLang="en-US" sz="2200" dirty="0"/>
                    </a:p>
                  </a:txBody>
                  <a:tcPr/>
                </a:tc>
                <a:tc>
                  <a:txBody>
                    <a:bodyPr/>
                    <a:lstStyle/>
                    <a:p>
                      <a:pPr algn="ctr"/>
                      <a:r>
                        <a:rPr lang="en-US" altLang="zh-CN" sz="2200" dirty="0" smtClean="0"/>
                        <a:t>-3.0</a:t>
                      </a:r>
                      <a:endParaRPr lang="zh-CN" altLang="en-US" sz="2200" dirty="0"/>
                    </a:p>
                  </a:txBody>
                  <a:tcPr/>
                </a:tc>
                <a:tc>
                  <a:txBody>
                    <a:bodyPr/>
                    <a:lstStyle/>
                    <a:p>
                      <a:pPr algn="ctr"/>
                      <a:r>
                        <a:rPr lang="en-US" altLang="zh-CN" sz="2200" dirty="0" smtClean="0"/>
                        <a:t>-1.9</a:t>
                      </a:r>
                      <a:endParaRPr lang="zh-CN" altLang="en-US" sz="2200" dirty="0"/>
                    </a:p>
                  </a:txBody>
                  <a:tcPr/>
                </a:tc>
                <a:tc>
                  <a:txBody>
                    <a:bodyPr/>
                    <a:lstStyle/>
                    <a:p>
                      <a:pPr algn="ctr"/>
                      <a:r>
                        <a:rPr lang="en-US" altLang="zh-CN" sz="2200" dirty="0" smtClean="0"/>
                        <a:t>-2.1</a:t>
                      </a:r>
                      <a:endParaRPr lang="zh-CN" altLang="en-US" sz="2200" dirty="0"/>
                    </a:p>
                  </a:txBody>
                  <a:tcPr/>
                </a:tc>
                <a:tc>
                  <a:txBody>
                    <a:bodyPr/>
                    <a:lstStyle/>
                    <a:p>
                      <a:pPr algn="ctr"/>
                      <a:r>
                        <a:rPr lang="en-US" altLang="zh-CN" sz="2200" dirty="0" smtClean="0"/>
                        <a:t>-3.1</a:t>
                      </a:r>
                      <a:endParaRPr lang="zh-CN" altLang="en-US" sz="2200" dirty="0"/>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319947448"/>
              </p:ext>
            </p:extLst>
          </p:nvPr>
        </p:nvGraphicFramePr>
        <p:xfrm>
          <a:off x="1730550" y="4582048"/>
          <a:ext cx="8127999" cy="1280160"/>
        </p:xfrm>
        <a:graphic>
          <a:graphicData uri="http://schemas.openxmlformats.org/drawingml/2006/table">
            <a:tbl>
              <a:tblPr firstRow="1" bandRow="1">
                <a:tableStyleId>{5C22544A-7EE6-4342-B048-85BDC9FD1C3A}</a:tableStyleId>
              </a:tblPr>
              <a:tblGrid>
                <a:gridCol w="903111"/>
                <a:gridCol w="903111"/>
                <a:gridCol w="903111"/>
                <a:gridCol w="903111"/>
                <a:gridCol w="903111"/>
                <a:gridCol w="903111"/>
                <a:gridCol w="903111"/>
                <a:gridCol w="903111"/>
                <a:gridCol w="903111"/>
              </a:tblGrid>
              <a:tr h="346929">
                <a:tc>
                  <a:txBody>
                    <a:bodyPr/>
                    <a:lstStyle/>
                    <a:p>
                      <a:pPr algn="ctr"/>
                      <a:r>
                        <a:rPr lang="zh-CN" altLang="en-US" sz="2200" dirty="0" smtClean="0">
                          <a:latin typeface="华文新魏" panose="02010800040101010101" pitchFamily="2" charset="-122"/>
                          <a:ea typeface="华文新魏" panose="02010800040101010101" pitchFamily="2" charset="-122"/>
                        </a:rPr>
                        <a:t>序号</a:t>
                      </a:r>
                      <a:endParaRPr lang="zh-CN" altLang="en-US" sz="2200" dirty="0">
                        <a:latin typeface="华文新魏" panose="02010800040101010101" pitchFamily="2" charset="-122"/>
                        <a:ea typeface="华文新魏" panose="02010800040101010101" pitchFamily="2" charset="-122"/>
                      </a:endParaRPr>
                    </a:p>
                  </a:txBody>
                  <a:tcPr/>
                </a:tc>
                <a:tc>
                  <a:txBody>
                    <a:bodyPr/>
                    <a:lstStyle/>
                    <a:p>
                      <a:pPr algn="ctr"/>
                      <a:r>
                        <a:rPr lang="en-US" altLang="zh-CN" sz="2200" dirty="0" smtClean="0"/>
                        <a:t>1</a:t>
                      </a:r>
                      <a:endParaRPr lang="zh-CN" altLang="en-US" sz="2200" dirty="0"/>
                    </a:p>
                  </a:txBody>
                  <a:tcPr/>
                </a:tc>
                <a:tc>
                  <a:txBody>
                    <a:bodyPr/>
                    <a:lstStyle/>
                    <a:p>
                      <a:pPr algn="ctr"/>
                      <a:r>
                        <a:rPr lang="en-US" altLang="zh-CN" sz="2200" dirty="0" smtClean="0"/>
                        <a:t>2</a:t>
                      </a:r>
                      <a:endParaRPr lang="zh-CN" altLang="en-US" sz="2200" dirty="0"/>
                    </a:p>
                  </a:txBody>
                  <a:tcPr/>
                </a:tc>
                <a:tc>
                  <a:txBody>
                    <a:bodyPr/>
                    <a:lstStyle/>
                    <a:p>
                      <a:pPr algn="ctr"/>
                      <a:r>
                        <a:rPr lang="en-US" altLang="zh-CN" sz="2200" dirty="0" smtClean="0"/>
                        <a:t>3</a:t>
                      </a:r>
                      <a:endParaRPr lang="zh-CN" altLang="en-US" sz="2200" dirty="0"/>
                    </a:p>
                  </a:txBody>
                  <a:tcPr/>
                </a:tc>
                <a:tc>
                  <a:txBody>
                    <a:bodyPr/>
                    <a:lstStyle/>
                    <a:p>
                      <a:pPr algn="ctr"/>
                      <a:r>
                        <a:rPr lang="en-US" altLang="zh-CN" sz="2200" dirty="0" smtClean="0"/>
                        <a:t>4</a:t>
                      </a:r>
                      <a:endParaRPr lang="zh-CN" altLang="en-US" sz="2200" dirty="0"/>
                    </a:p>
                  </a:txBody>
                  <a:tcPr/>
                </a:tc>
                <a:tc>
                  <a:txBody>
                    <a:bodyPr/>
                    <a:lstStyle/>
                    <a:p>
                      <a:pPr algn="ctr"/>
                      <a:r>
                        <a:rPr lang="en-US" altLang="zh-CN" sz="2200" dirty="0" smtClean="0"/>
                        <a:t>5</a:t>
                      </a:r>
                      <a:endParaRPr lang="zh-CN" altLang="en-US" sz="2200" dirty="0"/>
                    </a:p>
                  </a:txBody>
                  <a:tcPr/>
                </a:tc>
                <a:tc>
                  <a:txBody>
                    <a:bodyPr/>
                    <a:lstStyle/>
                    <a:p>
                      <a:pPr algn="ctr"/>
                      <a:r>
                        <a:rPr lang="en-US" altLang="zh-CN" sz="2200" dirty="0" smtClean="0"/>
                        <a:t>6</a:t>
                      </a:r>
                      <a:endParaRPr lang="zh-CN" altLang="en-US" sz="2200" dirty="0"/>
                    </a:p>
                  </a:txBody>
                  <a:tcPr/>
                </a:tc>
                <a:tc>
                  <a:txBody>
                    <a:bodyPr/>
                    <a:lstStyle/>
                    <a:p>
                      <a:pPr algn="ctr"/>
                      <a:r>
                        <a:rPr lang="en-US" altLang="zh-CN" sz="2200" dirty="0" smtClean="0"/>
                        <a:t>7</a:t>
                      </a:r>
                      <a:endParaRPr lang="zh-CN" altLang="en-US" sz="2200" dirty="0"/>
                    </a:p>
                  </a:txBody>
                  <a:tcPr/>
                </a:tc>
                <a:tc>
                  <a:txBody>
                    <a:bodyPr/>
                    <a:lstStyle/>
                    <a:p>
                      <a:pPr algn="ctr"/>
                      <a:r>
                        <a:rPr lang="en-US" altLang="zh-CN" sz="2200" dirty="0" smtClean="0"/>
                        <a:t>8</a:t>
                      </a:r>
                      <a:endParaRPr lang="zh-CN" altLang="en-US" sz="2200" dirty="0"/>
                    </a:p>
                  </a:txBody>
                  <a:tcPr/>
                </a:tc>
              </a:tr>
              <a:tr h="370840">
                <a:tc>
                  <a:txBody>
                    <a:bodyPr/>
                    <a:lstStyle/>
                    <a:p>
                      <a:pPr algn="ctr"/>
                      <a:r>
                        <a:rPr lang="en-US" altLang="zh-CN" sz="2200" dirty="0" smtClean="0"/>
                        <a:t>x</a:t>
                      </a:r>
                      <a:r>
                        <a:rPr lang="en-US" altLang="zh-CN" sz="2200" baseline="-25000" dirty="0" smtClean="0"/>
                        <a:t>1</a:t>
                      </a:r>
                      <a:endParaRPr lang="zh-CN" altLang="en-US" sz="2200" baseline="-25000" dirty="0"/>
                    </a:p>
                  </a:txBody>
                  <a:tcPr/>
                </a:tc>
                <a:tc>
                  <a:txBody>
                    <a:bodyPr/>
                    <a:lstStyle/>
                    <a:p>
                      <a:pPr algn="ctr"/>
                      <a:r>
                        <a:rPr lang="en-US" altLang="zh-CN" sz="2200" dirty="0" smtClean="0"/>
                        <a:t>22.1</a:t>
                      </a:r>
                      <a:endParaRPr lang="zh-CN" altLang="en-US" sz="2200" dirty="0"/>
                    </a:p>
                  </a:txBody>
                  <a:tcPr/>
                </a:tc>
                <a:tc>
                  <a:txBody>
                    <a:bodyPr/>
                    <a:lstStyle/>
                    <a:p>
                      <a:pPr algn="ctr"/>
                      <a:r>
                        <a:rPr lang="en-US" altLang="zh-CN" sz="2200" dirty="0" smtClean="0"/>
                        <a:t>21.6</a:t>
                      </a:r>
                      <a:endParaRPr lang="zh-CN" altLang="en-US" sz="2200" dirty="0"/>
                    </a:p>
                  </a:txBody>
                  <a:tcPr/>
                </a:tc>
                <a:tc>
                  <a:txBody>
                    <a:bodyPr/>
                    <a:lstStyle/>
                    <a:p>
                      <a:pPr algn="ctr"/>
                      <a:r>
                        <a:rPr lang="en-US" altLang="zh-CN" sz="2200" dirty="0" smtClean="0"/>
                        <a:t>22.0</a:t>
                      </a:r>
                      <a:endParaRPr lang="zh-CN" altLang="en-US" sz="2200" dirty="0"/>
                    </a:p>
                  </a:txBody>
                  <a:tcPr/>
                </a:tc>
                <a:tc>
                  <a:txBody>
                    <a:bodyPr/>
                    <a:lstStyle/>
                    <a:p>
                      <a:pPr algn="ctr"/>
                      <a:r>
                        <a:rPr lang="en-US" altLang="zh-CN" sz="2200" dirty="0" smtClean="0"/>
                        <a:t>22.8</a:t>
                      </a:r>
                      <a:endParaRPr lang="zh-CN" altLang="en-US" sz="2200" dirty="0"/>
                    </a:p>
                  </a:txBody>
                  <a:tcPr/>
                </a:tc>
                <a:tc>
                  <a:txBody>
                    <a:bodyPr/>
                    <a:lstStyle/>
                    <a:p>
                      <a:pPr algn="ctr"/>
                      <a:r>
                        <a:rPr lang="en-US" altLang="zh-CN" sz="2200" dirty="0" smtClean="0"/>
                        <a:t>22.7</a:t>
                      </a:r>
                      <a:endParaRPr lang="zh-CN" altLang="en-US" sz="2200" dirty="0"/>
                    </a:p>
                  </a:txBody>
                  <a:tcPr/>
                </a:tc>
                <a:tc>
                  <a:txBody>
                    <a:bodyPr/>
                    <a:lstStyle/>
                    <a:p>
                      <a:pPr algn="ctr"/>
                      <a:r>
                        <a:rPr lang="en-US" altLang="zh-CN" sz="2200" dirty="0" smtClean="0"/>
                        <a:t>21.5</a:t>
                      </a:r>
                      <a:endParaRPr lang="zh-CN" altLang="en-US" sz="2200" dirty="0"/>
                    </a:p>
                  </a:txBody>
                  <a:tcPr/>
                </a:tc>
                <a:tc>
                  <a:txBody>
                    <a:bodyPr/>
                    <a:lstStyle/>
                    <a:p>
                      <a:pPr algn="ctr"/>
                      <a:r>
                        <a:rPr lang="en-US" altLang="zh-CN" sz="2200" dirty="0" smtClean="0"/>
                        <a:t>22.1</a:t>
                      </a:r>
                      <a:endParaRPr lang="zh-CN" altLang="en-US" sz="2200" dirty="0"/>
                    </a:p>
                  </a:txBody>
                  <a:tcPr/>
                </a:tc>
                <a:tc>
                  <a:txBody>
                    <a:bodyPr/>
                    <a:lstStyle/>
                    <a:p>
                      <a:pPr algn="ctr"/>
                      <a:r>
                        <a:rPr lang="en-US" altLang="zh-CN" sz="2200" dirty="0" smtClean="0"/>
                        <a:t>21.4</a:t>
                      </a:r>
                      <a:endParaRPr lang="zh-CN" altLang="en-US" sz="2200" dirty="0"/>
                    </a:p>
                  </a:txBody>
                  <a:tcPr/>
                </a:tc>
              </a:tr>
              <a:tr h="370840">
                <a:tc>
                  <a:txBody>
                    <a:bodyPr/>
                    <a:lstStyle/>
                    <a:p>
                      <a:pPr algn="ctr"/>
                      <a:r>
                        <a:rPr lang="en-US" altLang="zh-CN" sz="2200" dirty="0" smtClean="0"/>
                        <a:t>x</a:t>
                      </a:r>
                      <a:r>
                        <a:rPr lang="en-US" altLang="zh-CN" sz="2200" baseline="-25000" dirty="0" smtClean="0"/>
                        <a:t>2</a:t>
                      </a:r>
                      <a:endParaRPr lang="zh-CN" altLang="en-US" sz="2200" baseline="-25000" dirty="0"/>
                    </a:p>
                  </a:txBody>
                  <a:tcPr/>
                </a:tc>
                <a:tc>
                  <a:txBody>
                    <a:bodyPr/>
                    <a:lstStyle/>
                    <a:p>
                      <a:pPr algn="ctr"/>
                      <a:r>
                        <a:rPr lang="en-US" altLang="zh-CN" sz="2200" dirty="0" smtClean="0"/>
                        <a:t>-0.7</a:t>
                      </a:r>
                      <a:endParaRPr lang="zh-CN" altLang="en-US" sz="2200" dirty="0"/>
                    </a:p>
                  </a:txBody>
                  <a:tcPr/>
                </a:tc>
                <a:tc>
                  <a:txBody>
                    <a:bodyPr/>
                    <a:lstStyle/>
                    <a:p>
                      <a:pPr algn="ctr"/>
                      <a:r>
                        <a:rPr lang="en-US" altLang="zh-CN" sz="2200" dirty="0" smtClean="0"/>
                        <a:t>-1.4</a:t>
                      </a:r>
                      <a:endParaRPr lang="zh-CN" altLang="en-US" sz="2200" dirty="0"/>
                    </a:p>
                  </a:txBody>
                  <a:tcPr/>
                </a:tc>
                <a:tc>
                  <a:txBody>
                    <a:bodyPr/>
                    <a:lstStyle/>
                    <a:p>
                      <a:pPr algn="ctr"/>
                      <a:r>
                        <a:rPr lang="en-US" altLang="zh-CN" sz="2200" dirty="0" smtClean="0"/>
                        <a:t>-0.8</a:t>
                      </a:r>
                      <a:endParaRPr lang="zh-CN" altLang="en-US" sz="2200" dirty="0"/>
                    </a:p>
                  </a:txBody>
                  <a:tcPr/>
                </a:tc>
                <a:tc>
                  <a:txBody>
                    <a:bodyPr/>
                    <a:lstStyle/>
                    <a:p>
                      <a:pPr algn="ctr"/>
                      <a:r>
                        <a:rPr lang="en-US" altLang="zh-CN" sz="2200" dirty="0" smtClean="0"/>
                        <a:t>-1.6</a:t>
                      </a:r>
                      <a:endParaRPr lang="zh-CN" altLang="en-US" sz="2200" dirty="0"/>
                    </a:p>
                  </a:txBody>
                  <a:tcPr/>
                </a:tc>
                <a:tc>
                  <a:txBody>
                    <a:bodyPr/>
                    <a:lstStyle/>
                    <a:p>
                      <a:pPr algn="ctr"/>
                      <a:r>
                        <a:rPr lang="en-US" altLang="zh-CN" sz="2200" dirty="0" smtClean="0"/>
                        <a:t>-1.5</a:t>
                      </a:r>
                      <a:endParaRPr lang="zh-CN" altLang="en-US" sz="2200" dirty="0"/>
                    </a:p>
                  </a:txBody>
                  <a:tcPr/>
                </a:tc>
                <a:tc>
                  <a:txBody>
                    <a:bodyPr/>
                    <a:lstStyle/>
                    <a:p>
                      <a:pPr algn="ctr"/>
                      <a:r>
                        <a:rPr lang="en-US" altLang="zh-CN" sz="2200" dirty="0" smtClean="0"/>
                        <a:t>-1.0</a:t>
                      </a:r>
                      <a:endParaRPr lang="zh-CN" altLang="en-US" sz="2200" dirty="0"/>
                    </a:p>
                  </a:txBody>
                  <a:tcPr/>
                </a:tc>
                <a:tc>
                  <a:txBody>
                    <a:bodyPr/>
                    <a:lstStyle/>
                    <a:p>
                      <a:pPr algn="ctr"/>
                      <a:r>
                        <a:rPr lang="en-US" altLang="zh-CN" sz="2200" dirty="0" smtClean="0"/>
                        <a:t>-1.2</a:t>
                      </a:r>
                      <a:endParaRPr lang="zh-CN" altLang="en-US" sz="2200" dirty="0"/>
                    </a:p>
                  </a:txBody>
                  <a:tcPr/>
                </a:tc>
                <a:tc>
                  <a:txBody>
                    <a:bodyPr/>
                    <a:lstStyle/>
                    <a:p>
                      <a:pPr algn="ctr"/>
                      <a:r>
                        <a:rPr lang="en-US" altLang="zh-CN" sz="2200" dirty="0" smtClean="0"/>
                        <a:t>-1.3</a:t>
                      </a:r>
                      <a:endParaRPr lang="zh-CN" altLang="en-US" sz="2200" dirty="0"/>
                    </a:p>
                  </a:txBody>
                  <a:tcPr/>
                </a:tc>
              </a:tr>
            </a:tbl>
          </a:graphicData>
        </a:graphic>
      </p:graphicFrame>
      <p:sp>
        <p:nvSpPr>
          <p:cNvPr id="5" name="文本框 4"/>
          <p:cNvSpPr txBox="1"/>
          <p:nvPr/>
        </p:nvSpPr>
        <p:spPr>
          <a:xfrm>
            <a:off x="4511709" y="2099207"/>
            <a:ext cx="1256044"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有春旱</a:t>
            </a:r>
            <a:endParaRPr lang="zh-CN" altLang="en-US" sz="2400" dirty="0">
              <a:latin typeface="华文新魏" panose="02010800040101010101" pitchFamily="2" charset="-122"/>
              <a:ea typeface="华文新魏" panose="02010800040101010101" pitchFamily="2" charset="-122"/>
            </a:endParaRPr>
          </a:p>
        </p:txBody>
      </p:sp>
      <p:sp>
        <p:nvSpPr>
          <p:cNvPr id="6" name="文本框 5"/>
          <p:cNvSpPr txBox="1"/>
          <p:nvPr/>
        </p:nvSpPr>
        <p:spPr>
          <a:xfrm>
            <a:off x="4511709" y="4034103"/>
            <a:ext cx="1256044"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无春旱</a:t>
            </a:r>
            <a:endParaRPr lang="zh-CN" altLang="en-US" sz="2400" dirty="0">
              <a:latin typeface="华文新魏" panose="02010800040101010101" pitchFamily="2" charset="-122"/>
              <a:ea typeface="华文新魏" panose="02010800040101010101" pitchFamily="2" charset="-122"/>
            </a:endParaRPr>
          </a:p>
        </p:txBody>
      </p:sp>
      <p:sp>
        <p:nvSpPr>
          <p:cNvPr id="7" name="日期占位符 6"/>
          <p:cNvSpPr>
            <a:spLocks noGrp="1"/>
          </p:cNvSpPr>
          <p:nvPr>
            <p:ph type="dt" sz="half" idx="10"/>
          </p:nvPr>
        </p:nvSpPr>
        <p:spPr/>
        <p:txBody>
          <a:bodyPr/>
          <a:lstStyle/>
          <a:p>
            <a:fld id="{7526DEA7-EACA-4798-8125-C9FD77CCF131}" type="datetime1">
              <a:rPr lang="en-US" altLang="zh-CN" smtClean="0"/>
              <a:t>8/3/2020</a:t>
            </a:fld>
            <a:endParaRPr lang="en-US" dirty="0"/>
          </a:p>
        </p:txBody>
      </p:sp>
      <p:sp>
        <p:nvSpPr>
          <p:cNvPr id="8" name="页脚占位符 7"/>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251761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92475" y="1426866"/>
            <a:ext cx="184731" cy="369332"/>
          </a:xfrm>
          <a:prstGeom prst="rect">
            <a:avLst/>
          </a:prstGeom>
          <a:noFill/>
        </p:spPr>
        <p:txBody>
          <a:bodyPr wrap="none" rtlCol="0">
            <a:spAutoFit/>
          </a:bodyPr>
          <a:lstStyle/>
          <a:p>
            <a:endParaRPr lang="zh-CN" altLang="en-US" dirty="0"/>
          </a:p>
        </p:txBody>
      </p:sp>
      <p:sp>
        <p:nvSpPr>
          <p:cNvPr id="3" name="日期占位符 2"/>
          <p:cNvSpPr>
            <a:spLocks noGrp="1"/>
          </p:cNvSpPr>
          <p:nvPr>
            <p:ph type="dt" sz="half" idx="10"/>
          </p:nvPr>
        </p:nvSpPr>
        <p:spPr/>
        <p:txBody>
          <a:bodyPr/>
          <a:lstStyle/>
          <a:p>
            <a:fld id="{674EFE26-D0B0-49D6-BA4D-5E287FEC0753}" type="datetime1">
              <a:rPr lang="en-US" altLang="zh-CN" smtClean="0"/>
              <a:t>8/3/2020</a:t>
            </a:fld>
            <a:endParaRPr lang="en-US" dirty="0"/>
          </a:p>
        </p:txBody>
      </p:sp>
      <p:sp>
        <p:nvSpPr>
          <p:cNvPr id="4" name="页脚占位符 3"/>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5" name="矩形 4"/>
          <p:cNvSpPr/>
          <p:nvPr/>
        </p:nvSpPr>
        <p:spPr>
          <a:xfrm>
            <a:off x="844731" y="756702"/>
            <a:ext cx="4929052" cy="517064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2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xdata</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=[24.8,24.1,26.6,23.5,25.5,27.4,22.1,21.6,22.0,22.8,22.7,21.5,22.1,21.4]';</a:t>
            </a:r>
          </a:p>
          <a:p>
            <a:r>
              <a:rPr lang="pl-PL"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ydata=[-2.0,-1.4,-3.0,-1.9,-2.1,-3.1,-0.7,-1.4,-0.8,-1.6,-1.5,-1.0,-1.2,-1.3]';</a:t>
            </a:r>
          </a:p>
          <a:p>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group=ones(1,length(</a:t>
            </a:r>
            <a:r>
              <a:rPr lang="en-US" altLang="zh-CN" sz="22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xdata</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group(7:end)=2;</a:t>
            </a:r>
          </a:p>
          <a:p>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a:t>
            </a:r>
            <a:r>
              <a:rPr lang="en-US" altLang="zh-CN" sz="22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linspace</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(20,28,50);Y=</a:t>
            </a:r>
            <a:r>
              <a:rPr lang="en-US" altLang="zh-CN" sz="22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linspace</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(-3.2,-0.5,50);</a:t>
            </a:r>
          </a:p>
          <a:p>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[X,Y]=</a:t>
            </a:r>
            <a:r>
              <a:rPr lang="en-US" altLang="zh-CN" sz="22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meshgrid</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(X,Y);</a:t>
            </a:r>
          </a:p>
          <a:p>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2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C,a,b,c,coeff</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 classify([X(:) Y(:)],[</a:t>
            </a:r>
            <a:r>
              <a:rPr lang="en-US" altLang="zh-CN" sz="22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xdata</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2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ydata</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2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group,</a:t>
            </a:r>
            <a:r>
              <a:rPr lang="en-US" altLang="zh-CN" sz="2200" dirty="0" err="1">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'Quadratic</a:t>
            </a:r>
            <a:r>
              <a:rPr lang="en-US" altLang="zh-CN" sz="22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2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gscatter</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(xdata,ydata,group,</a:t>
            </a:r>
            <a:r>
              <a:rPr lang="en-US" altLang="zh-CN" sz="22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200" dirty="0" err="1">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rg</a:t>
            </a:r>
            <a:r>
              <a:rPr lang="en-US" altLang="zh-CN" sz="22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2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'*o'</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2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'off'</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hold </a:t>
            </a:r>
            <a:r>
              <a:rPr lang="en-US" altLang="zh-CN" sz="22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on</a:t>
            </a:r>
          </a:p>
          <a:p>
            <a:r>
              <a:rPr lang="zh-CN" altLang="en-US" sz="22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 </a:t>
            </a:r>
          </a:p>
          <a:p>
            <a:r>
              <a:rPr lang="en-US" altLang="zh-CN" sz="22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gscatter</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(X(:),Y(:),C,</a:t>
            </a:r>
            <a:r>
              <a:rPr lang="en-US" altLang="zh-CN" sz="22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'rg'</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2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'p'</a:t>
            </a:r>
            <a:r>
              <a:rPr lang="en-US" altLang="zh-CN" sz="22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,2,</a:t>
            </a:r>
            <a:r>
              <a:rPr lang="en-US" altLang="zh-CN" sz="22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'off</a:t>
            </a:r>
            <a:r>
              <a:rPr lang="en-US" altLang="zh-CN" sz="2200" dirty="0" smtClean="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2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endParaRPr lang="zh-CN" altLang="en-US" sz="2200" dirty="0"/>
          </a:p>
        </p:txBody>
      </p:sp>
      <p:pic>
        <p:nvPicPr>
          <p:cNvPr id="6" name="图片 5"/>
          <p:cNvPicPr>
            <a:picLocks noChangeAspect="1"/>
          </p:cNvPicPr>
          <p:nvPr/>
        </p:nvPicPr>
        <p:blipFill>
          <a:blip r:embed="rId2"/>
          <a:stretch>
            <a:fillRect/>
          </a:stretch>
        </p:blipFill>
        <p:spPr>
          <a:xfrm>
            <a:off x="5773783" y="857250"/>
            <a:ext cx="6261100" cy="4695825"/>
          </a:xfrm>
          <a:prstGeom prst="rect">
            <a:avLst/>
          </a:prstGeom>
        </p:spPr>
      </p:pic>
    </p:spTree>
    <p:extLst>
      <p:ext uri="{BB962C8B-B14F-4D97-AF65-F5344CB8AC3E}">
        <p14:creationId xmlns:p14="http://schemas.microsoft.com/office/powerpoint/2010/main" val="40776797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5222" y="874207"/>
            <a:ext cx="3094892"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：蠓虫分类判别</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日期占位符 2"/>
          <p:cNvSpPr>
            <a:spLocks noGrp="1"/>
          </p:cNvSpPr>
          <p:nvPr>
            <p:ph type="dt" sz="half" idx="10"/>
          </p:nvPr>
        </p:nvSpPr>
        <p:spPr/>
        <p:txBody>
          <a:bodyPr/>
          <a:lstStyle/>
          <a:p>
            <a:fld id="{BDE3D09D-572E-4F15-A194-556CE59701C2}" type="datetime1">
              <a:rPr lang="en-US" altLang="zh-CN" smtClean="0"/>
              <a:t>8/3/2020</a:t>
            </a:fld>
            <a:endParaRPr lang="en-US" dirty="0"/>
          </a:p>
        </p:txBody>
      </p:sp>
      <p:sp>
        <p:nvSpPr>
          <p:cNvPr id="4" name="页脚占位符 3"/>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5" name="文本框 4"/>
          <p:cNvSpPr txBox="1"/>
          <p:nvPr/>
        </p:nvSpPr>
        <p:spPr>
          <a:xfrm>
            <a:off x="1085222" y="1549667"/>
            <a:ext cx="8761422"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生物学家</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Crogan</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Wirth</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就两种蠓虫</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Af</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Apf</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的鉴别问题进行了研究，他们根据蠓虫的触角长和翅长对蠓虫进行分类。研究中，他们对已经确定类别的</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6</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Apf</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蠓虫和</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9</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Af</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蠓虫的触角长和翅长分别进行了度量，结果见表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085222" y="3320716"/>
            <a:ext cx="8761422"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根据已知数据。</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、利用马氏距离给待判样本分类；</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Fisher</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方法给待判样本分类。</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9306224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176E5-F56E-4FF3-A24B-5452A3E8D87D}" type="datetime1">
              <a:rPr lang="en-US" altLang="zh-CN" smtClean="0"/>
              <a:t>8/3/2020</a:t>
            </a:fld>
            <a:endParaRPr lang="en-US" dirty="0"/>
          </a:p>
        </p:txBody>
      </p:sp>
      <p:sp>
        <p:nvSpPr>
          <p:cNvPr id="3" name="页脚占位符 2"/>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130407832"/>
              </p:ext>
            </p:extLst>
          </p:nvPr>
        </p:nvGraphicFramePr>
        <p:xfrm>
          <a:off x="1791369" y="844795"/>
          <a:ext cx="8128002" cy="502920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gridSpan="2">
                  <a:txBody>
                    <a:bodyPr/>
                    <a:lstStyle/>
                    <a:p>
                      <a:pPr algn="ct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Apf</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蠓虫样本</a:t>
                      </a:r>
                      <a:endPar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endParaRPr>
                    </a:p>
                  </a:txBody>
                  <a:tcPr/>
                </a:tc>
                <a:tc hMerge="1">
                  <a:txBody>
                    <a:bodyPr/>
                    <a:lstStyle/>
                    <a:p>
                      <a:endParaRPr lang="zh-CN" altLang="en-US" dirty="0"/>
                    </a:p>
                  </a:txBody>
                  <a:tcPr/>
                </a:tc>
                <a:tc gridSpan="2">
                  <a:txBody>
                    <a:bodyPr/>
                    <a:lstStyle/>
                    <a:p>
                      <a:pPr algn="ct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Af</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蠓虫样本</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hMerge="1">
                  <a:txBody>
                    <a:bodyPr/>
                    <a:lstStyle/>
                    <a:p>
                      <a:endParaRPr lang="zh-CN" altLang="en-US" dirty="0"/>
                    </a:p>
                  </a:txBody>
                  <a:tcPr/>
                </a:tc>
                <a:tc gridSpan="2">
                  <a:txBody>
                    <a:bodyPr/>
                    <a:lstStyle/>
                    <a:p>
                      <a:pPr algn="ct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待判样本</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hMerge="1">
                  <a:txBody>
                    <a:bodyPr/>
                    <a:lstStyle/>
                    <a:p>
                      <a:endParaRPr lang="zh-CN" altLang="en-US" dirty="0"/>
                    </a:p>
                  </a:txBody>
                  <a:tcPr/>
                </a:tc>
              </a:tr>
              <a:tr h="370840">
                <a:tc>
                  <a:txBody>
                    <a:bodyPr/>
                    <a:lstStyle/>
                    <a:p>
                      <a:pPr algn="ct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触角长</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翅长</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触角长</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翅长</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触角长</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翅长</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1.14</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1.78</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1.24</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1.72</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1.24</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1.80</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1.18</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1.96</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1.36</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1.74</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1.29</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1.81</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1.20</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1.86</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1.38</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1.64</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1.43</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2.03</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1.26</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2.00</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1.38</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1.82</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1.28</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2.00</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1.38</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1.90</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0">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1.30</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1.96</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1.40</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1.70</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273050">
                <a:tc>
                  <a:txBody>
                    <a:bodyPr/>
                    <a:lstStyle/>
                    <a:p>
                      <a:pPr algn="ct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1.48</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1.82</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180340">
                <a:tc>
                  <a:txBody>
                    <a:bodyPr/>
                    <a:lstStyle/>
                    <a:p>
                      <a:pPr algn="ct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1.54</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1.82</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0">
                <a:tc>
                  <a:txBody>
                    <a:bodyPr/>
                    <a:lstStyle/>
                    <a:p>
                      <a:pPr algn="ct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1.56</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2.08</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bl>
          </a:graphicData>
        </a:graphic>
      </p:graphicFrame>
      <p:sp>
        <p:nvSpPr>
          <p:cNvPr id="5" name="文本框 4"/>
          <p:cNvSpPr txBox="1"/>
          <p:nvPr/>
        </p:nvSpPr>
        <p:spPr>
          <a:xfrm>
            <a:off x="798897" y="875900"/>
            <a:ext cx="856649"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148097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176E5-F56E-4FF3-A24B-5452A3E8D87D}" type="datetime1">
              <a:rPr lang="en-US" altLang="zh-CN" smtClean="0"/>
              <a:t>8/3/2020</a:t>
            </a:fld>
            <a:endParaRPr lang="en-US" dirty="0"/>
          </a:p>
        </p:txBody>
      </p:sp>
      <p:sp>
        <p:nvSpPr>
          <p:cNvPr id="3" name="页脚占位符 2"/>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4" name="文本框 3"/>
          <p:cNvSpPr txBox="1"/>
          <p:nvPr/>
        </p:nvSpPr>
        <p:spPr>
          <a:xfrm>
            <a:off x="1181099" y="838200"/>
            <a:ext cx="303847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中的对应函数</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181099" y="1628775"/>
            <a:ext cx="9477376"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协方差矩阵函数：</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C=</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cov</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的各列</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的协方差</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C=</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cov</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(X,Y</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Y</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各列</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协方差</a:t>
            </a: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相关系数矩阵函数</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R=</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corrcoef</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          %X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的各列的相关系数矩阵</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R=</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corrcoef</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(X,Y)       </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Y</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各列的相关系数矩阵</a:t>
            </a:r>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90733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176E5-F56E-4FF3-A24B-5452A3E8D87D}" type="datetime1">
              <a:rPr lang="en-US" altLang="zh-CN" smtClean="0"/>
              <a:t>8/3/2020</a:t>
            </a:fld>
            <a:endParaRPr lang="en-US" dirty="0"/>
          </a:p>
        </p:txBody>
      </p:sp>
      <p:sp>
        <p:nvSpPr>
          <p:cNvPr id="3" name="页脚占位符 2"/>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
        <p:nvSpPr>
          <p:cNvPr id="4" name="矩形 3"/>
          <p:cNvSpPr/>
          <p:nvPr/>
        </p:nvSpPr>
        <p:spPr>
          <a:xfrm>
            <a:off x="2390775" y="706021"/>
            <a:ext cx="3076575" cy="563231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X=[7    26  6   60  78.5</a:t>
            </a:r>
          </a:p>
          <a:p>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1   </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29  15  52  74.3</a:t>
            </a:r>
          </a:p>
          <a:p>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11  </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56  8   20  104.3</a:t>
            </a:r>
          </a:p>
          <a:p>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11  </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31  8   47  87.6</a:t>
            </a:r>
          </a:p>
          <a:p>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7   </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52  6   33  95.9</a:t>
            </a:r>
          </a:p>
          <a:p>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11  </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55  9   22  109.2</a:t>
            </a:r>
          </a:p>
          <a:p>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3   </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71  17  6   102.7</a:t>
            </a:r>
          </a:p>
          <a:p>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1   </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31  22  44  72.5</a:t>
            </a:r>
          </a:p>
          <a:p>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2   </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54  18  22  93.1</a:t>
            </a:r>
          </a:p>
          <a:p>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21  </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47  4   26  115.9</a:t>
            </a:r>
          </a:p>
          <a:p>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1   </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40  23  34  83.8</a:t>
            </a:r>
          </a:p>
          <a:p>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11  </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66  9   12  113.3</a:t>
            </a:r>
          </a:p>
          <a:p>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10  </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68  8   12  </a:t>
            </a:r>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109.4</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endPar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endParaRPr>
          </a:p>
          <a:p>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rou</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corrcoef</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a:t>
            </a:r>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847725" y="704850"/>
            <a:ext cx="1333500"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求数据矩阵</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的各</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列的相关系数矩阵</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矩形 5"/>
          <p:cNvSpPr/>
          <p:nvPr/>
        </p:nvSpPr>
        <p:spPr>
          <a:xfrm>
            <a:off x="5676900" y="784563"/>
            <a:ext cx="6096000" cy="2677656"/>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pt-BR" altLang="zh-CN" sz="2400" dirty="0">
                <a:latin typeface="Times New Roman" panose="02020603050405020304" pitchFamily="18" charset="0"/>
                <a:cs typeface="Times New Roman" panose="02020603050405020304" pitchFamily="18" charset="0"/>
              </a:rPr>
              <a:t>rou =</a:t>
            </a:r>
          </a:p>
          <a:p>
            <a:endParaRPr lang="pt-BR" altLang="zh-CN" sz="2400" dirty="0">
              <a:latin typeface="Times New Roman" panose="02020603050405020304" pitchFamily="18" charset="0"/>
              <a:cs typeface="Times New Roman" panose="02020603050405020304" pitchFamily="18" charset="0"/>
            </a:endParaRPr>
          </a:p>
          <a:p>
            <a:r>
              <a:rPr lang="pt-BR" altLang="zh-CN" sz="2400" dirty="0">
                <a:latin typeface="Times New Roman" panose="02020603050405020304" pitchFamily="18" charset="0"/>
                <a:cs typeface="Times New Roman" panose="02020603050405020304" pitchFamily="18" charset="0"/>
              </a:rPr>
              <a:t>    1.0000    0.2286   -0.8241   -0.2454    0.7307</a:t>
            </a:r>
          </a:p>
          <a:p>
            <a:r>
              <a:rPr lang="pt-BR" altLang="zh-CN" sz="2400" dirty="0">
                <a:latin typeface="Times New Roman" panose="02020603050405020304" pitchFamily="18" charset="0"/>
                <a:cs typeface="Times New Roman" panose="02020603050405020304" pitchFamily="18" charset="0"/>
              </a:rPr>
              <a:t>    0.2286    1.0000   -0.1392   -</a:t>
            </a:r>
            <a:r>
              <a:rPr lang="pt-BR" altLang="zh-CN" sz="2400" dirty="0">
                <a:solidFill>
                  <a:srgbClr val="FF0000"/>
                </a:solidFill>
                <a:latin typeface="Times New Roman" panose="02020603050405020304" pitchFamily="18" charset="0"/>
                <a:cs typeface="Times New Roman" panose="02020603050405020304" pitchFamily="18" charset="0"/>
              </a:rPr>
              <a:t>0.9730</a:t>
            </a:r>
            <a:r>
              <a:rPr lang="pt-BR" altLang="zh-CN" sz="2400" dirty="0">
                <a:latin typeface="Times New Roman" panose="02020603050405020304" pitchFamily="18" charset="0"/>
                <a:cs typeface="Times New Roman" panose="02020603050405020304" pitchFamily="18" charset="0"/>
              </a:rPr>
              <a:t>    0.8163</a:t>
            </a:r>
          </a:p>
          <a:p>
            <a:r>
              <a:rPr lang="pt-BR" altLang="zh-CN" sz="2400" dirty="0">
                <a:latin typeface="Times New Roman" panose="02020603050405020304" pitchFamily="18" charset="0"/>
                <a:cs typeface="Times New Roman" panose="02020603050405020304" pitchFamily="18" charset="0"/>
              </a:rPr>
              <a:t>   -0.8241   -0.1392    1.0000    0.0295   -0.5347</a:t>
            </a:r>
          </a:p>
          <a:p>
            <a:r>
              <a:rPr lang="pt-BR" altLang="zh-CN" sz="2400" dirty="0">
                <a:latin typeface="Times New Roman" panose="02020603050405020304" pitchFamily="18" charset="0"/>
                <a:cs typeface="Times New Roman" panose="02020603050405020304" pitchFamily="18" charset="0"/>
              </a:rPr>
              <a:t>   -0.2454   -0.9730    </a:t>
            </a:r>
            <a:r>
              <a:rPr lang="pt-BR" altLang="zh-CN" sz="2400" dirty="0">
                <a:solidFill>
                  <a:srgbClr val="FF0000"/>
                </a:solidFill>
                <a:latin typeface="Times New Roman" panose="02020603050405020304" pitchFamily="18" charset="0"/>
                <a:cs typeface="Times New Roman" panose="02020603050405020304" pitchFamily="18" charset="0"/>
              </a:rPr>
              <a:t>0.0295</a:t>
            </a:r>
            <a:r>
              <a:rPr lang="pt-BR" altLang="zh-CN" sz="2400" dirty="0">
                <a:latin typeface="Times New Roman" panose="02020603050405020304" pitchFamily="18" charset="0"/>
                <a:cs typeface="Times New Roman" panose="02020603050405020304" pitchFamily="18" charset="0"/>
              </a:rPr>
              <a:t>    1.0000   -0.8213</a:t>
            </a:r>
          </a:p>
          <a:p>
            <a:r>
              <a:rPr lang="pt-BR" altLang="zh-CN" sz="2400" dirty="0">
                <a:latin typeface="Times New Roman" panose="02020603050405020304" pitchFamily="18" charset="0"/>
                <a:cs typeface="Times New Roman" panose="02020603050405020304" pitchFamily="18" charset="0"/>
              </a:rPr>
              <a:t>    0.7307    0.8163   -0.5347   -0.8213    1.0000</a:t>
            </a:r>
          </a:p>
        </p:txBody>
      </p:sp>
      <p:sp>
        <p:nvSpPr>
          <p:cNvPr id="7" name="文本框 6"/>
          <p:cNvSpPr txBox="1"/>
          <p:nvPr/>
        </p:nvSpPr>
        <p:spPr>
          <a:xfrm>
            <a:off x="5676900" y="3733800"/>
            <a:ext cx="56007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可以</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看出，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的第二列和第四列有很强的负相关性</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。而第三、第四列几乎不相关。</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7986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3988" y="823865"/>
            <a:ext cx="250781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一、聚类分析</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013988" y="1511929"/>
            <a:ext cx="9008198"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对象的分类研究是人们认识世界的重要方法。我们经常遇到分类研究的问题，如在生物学中，我们根据不同生物的特性把生物分成不同的门、纲、目来研究；在企业研究市场现状时，也经常把市场、消费者等进行细化分类，分别研究。</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013988" y="3304515"/>
            <a:ext cx="9008198"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聚类分析是从定量的角度对事物进行分类的重要数学工具。</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013988" y="3974471"/>
            <a:ext cx="9008198"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聚类分析分为对样本分类和对指标分类。对样本分类称为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Q</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型聚类分析，对指标分类称为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R</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型聚类分析。</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日期占位符 5"/>
          <p:cNvSpPr>
            <a:spLocks noGrp="1"/>
          </p:cNvSpPr>
          <p:nvPr>
            <p:ph type="dt" sz="half" idx="10"/>
          </p:nvPr>
        </p:nvSpPr>
        <p:spPr/>
        <p:txBody>
          <a:bodyPr/>
          <a:lstStyle/>
          <a:p>
            <a:fld id="{F7F57EE7-6F14-4174-BABD-51F3715E664A}" type="datetime1">
              <a:rPr lang="en-US" altLang="zh-CN" smtClean="0"/>
              <a:t>8/3/2020</a:t>
            </a:fld>
            <a:endParaRPr lang="en-US" dirty="0"/>
          </a:p>
        </p:txBody>
      </p:sp>
      <p:sp>
        <p:nvSpPr>
          <p:cNvPr id="7" name="页脚占位符 6"/>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347659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7774" y="841972"/>
            <a:ext cx="2046083"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Q</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型聚类分析</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977774" y="1493822"/>
            <a:ext cx="3666654" cy="669956"/>
          </a:xfrm>
          <a:prstGeom prst="rect">
            <a:avLst/>
          </a:prstGeom>
          <a:noFill/>
        </p:spPr>
        <p:txBody>
          <a:bodyPr wrap="square" rtlCol="0">
            <a:spAutoFit/>
          </a:bodyPr>
          <a:lstStyle/>
          <a:p>
            <a:endParaRPr lang="zh-CN" altLang="en-US" dirty="0"/>
          </a:p>
        </p:txBody>
      </p:sp>
      <p:sp>
        <p:nvSpPr>
          <p:cNvPr id="4" name="文本框 3"/>
          <p:cNvSpPr txBox="1"/>
          <p:nvPr/>
        </p:nvSpPr>
        <p:spPr>
          <a:xfrm>
            <a:off x="977773" y="1493822"/>
            <a:ext cx="9071573"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分类一般是在</a:t>
            </a:r>
            <a:r>
              <a:rPr lang="zh-CN" altLang="en-US" sz="2400" u="sng" dirty="0" smtClean="0">
                <a:latin typeface="Times New Roman" panose="02020603050405020304" pitchFamily="18" charset="0"/>
                <a:ea typeface="华文新魏" panose="02010800040101010101" pitchFamily="2" charset="-122"/>
                <a:cs typeface="Times New Roman" panose="02020603050405020304" pitchFamily="18" charset="0"/>
              </a:rPr>
              <a:t>一组个体</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中进行，如对城市发展状况分类，则每个城市可以作为一个样本点。</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977774" y="2544024"/>
            <a:ext cx="9071573"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分类还要</a:t>
            </a:r>
            <a:r>
              <a:rPr lang="zh-CN" altLang="en-US" sz="2400" u="sng" dirty="0" smtClean="0">
                <a:latin typeface="Times New Roman" panose="02020603050405020304" pitchFamily="18" charset="0"/>
                <a:ea typeface="华文新魏" panose="02010800040101010101" pitchFamily="2" charset="-122"/>
                <a:cs typeface="Times New Roman" panose="02020603050405020304" pitchFamily="18" charset="0"/>
              </a:rPr>
              <a:t>按一定标准</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分类，也就是要给出分类的指标。比如城市的分类要考虑城市的规模、经济发展情况、行政资源、教育资源和影响力等。</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977773" y="3929204"/>
            <a:ext cx="9071573"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对一般的问题，设有</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n</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个个体</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样本点</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，记为                            ，每个个体有</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p</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个属性</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指标</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。记第</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个个体的第</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j</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个属性为</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aij</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，则得到数据矩阵</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00573971"/>
              </p:ext>
            </p:extLst>
          </p:nvPr>
        </p:nvGraphicFramePr>
        <p:xfrm>
          <a:off x="6996567" y="3975370"/>
          <a:ext cx="2056898" cy="447152"/>
        </p:xfrm>
        <a:graphic>
          <a:graphicData uri="http://schemas.openxmlformats.org/presentationml/2006/ole">
            <mc:AlternateContent xmlns:mc="http://schemas.openxmlformats.org/markup-compatibility/2006">
              <mc:Choice xmlns:v="urn:schemas-microsoft-com:vml" Requires="v">
                <p:oleObj spid="_x0000_s1231" name="Equation" r:id="rId3" imgW="1168200" imgH="253800" progId="Equation.DSMT4">
                  <p:embed/>
                </p:oleObj>
              </mc:Choice>
              <mc:Fallback>
                <p:oleObj name="Equation" r:id="rId3" imgW="1168200" imgH="253800" progId="Equation.DSMT4">
                  <p:embed/>
                  <p:pic>
                    <p:nvPicPr>
                      <p:cNvPr id="0" name=""/>
                      <p:cNvPicPr/>
                      <p:nvPr/>
                    </p:nvPicPr>
                    <p:blipFill>
                      <a:blip r:embed="rId4"/>
                      <a:stretch>
                        <a:fillRect/>
                      </a:stretch>
                    </p:blipFill>
                    <p:spPr>
                      <a:xfrm>
                        <a:off x="6996567" y="3975370"/>
                        <a:ext cx="2056898" cy="447152"/>
                      </a:xfrm>
                      <a:prstGeom prst="rect">
                        <a:avLst/>
                      </a:prstGeom>
                    </p:spPr>
                  </p:pic>
                </p:oleObj>
              </mc:Fallback>
            </mc:AlternateContent>
          </a:graphicData>
        </a:graphic>
      </p:graphicFrame>
      <p:sp>
        <p:nvSpPr>
          <p:cNvPr id="8" name="日期占位符 7"/>
          <p:cNvSpPr>
            <a:spLocks noGrp="1"/>
          </p:cNvSpPr>
          <p:nvPr>
            <p:ph type="dt" sz="half" idx="10"/>
          </p:nvPr>
        </p:nvSpPr>
        <p:spPr/>
        <p:txBody>
          <a:bodyPr/>
          <a:lstStyle/>
          <a:p>
            <a:fld id="{A21FAE8F-7269-4A9F-8112-8779C8213EA4}" type="datetime1">
              <a:rPr lang="en-US" altLang="zh-CN" smtClean="0"/>
              <a:t>8/3/2020</a:t>
            </a:fld>
            <a:endParaRPr lang="en-US" dirty="0"/>
          </a:p>
        </p:txBody>
      </p:sp>
      <p:sp>
        <p:nvSpPr>
          <p:cNvPr id="9" name="页脚占位符 8"/>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253339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19614</TotalTime>
  <Words>5584</Words>
  <Application>Microsoft Office PowerPoint</Application>
  <PresentationFormat>宽屏</PresentationFormat>
  <Paragraphs>1221</Paragraphs>
  <Slides>56</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56</vt:i4>
      </vt:variant>
    </vt:vector>
  </HeadingPairs>
  <TitlesOfParts>
    <vt:vector size="69" baseType="lpstr">
      <vt:lpstr>Microsoft YaHei UI</vt:lpstr>
      <vt:lpstr>方正舒体</vt:lpstr>
      <vt:lpstr>华文新魏</vt:lpstr>
      <vt:lpstr>宋体</vt:lpstr>
      <vt:lpstr>Arial</vt:lpstr>
      <vt:lpstr>Calibri</vt:lpstr>
      <vt:lpstr>Garamond</vt:lpstr>
      <vt:lpstr>Symbol</vt:lpstr>
      <vt:lpstr>Times New Roman</vt:lpstr>
      <vt:lpstr>Wingdings</vt:lpstr>
      <vt:lpstr>环保</vt:lpstr>
      <vt:lpstr>Equation</vt:lpstr>
      <vt:lpstr>MathType 6.0 Equation</vt:lpstr>
      <vt:lpstr>多元分析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多元分析</dc:title>
  <dc:creator>Dell</dc:creator>
  <cp:lastModifiedBy>Dell</cp:lastModifiedBy>
  <cp:revision>238</cp:revision>
  <dcterms:created xsi:type="dcterms:W3CDTF">2018-07-17T11:21:24Z</dcterms:created>
  <dcterms:modified xsi:type="dcterms:W3CDTF">2020-08-03T08:44:47Z</dcterms:modified>
</cp:coreProperties>
</file>