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3"/>
  </p:notesMasterIdLst>
  <p:sldIdLst>
    <p:sldId id="256" r:id="rId2"/>
    <p:sldId id="258" r:id="rId3"/>
    <p:sldId id="259" r:id="rId4"/>
    <p:sldId id="261" r:id="rId5"/>
    <p:sldId id="262" r:id="rId6"/>
    <p:sldId id="263" r:id="rId7"/>
    <p:sldId id="260" r:id="rId8"/>
    <p:sldId id="264" r:id="rId9"/>
    <p:sldId id="265" r:id="rId10"/>
    <p:sldId id="266" r:id="rId11"/>
    <p:sldId id="267" r:id="rId12"/>
    <p:sldId id="268" r:id="rId13"/>
    <p:sldId id="269" r:id="rId14"/>
    <p:sldId id="271" r:id="rId15"/>
    <p:sldId id="272" r:id="rId16"/>
    <p:sldId id="273" r:id="rId17"/>
    <p:sldId id="351" r:id="rId18"/>
    <p:sldId id="352" r:id="rId19"/>
    <p:sldId id="353" r:id="rId20"/>
    <p:sldId id="354" r:id="rId21"/>
    <p:sldId id="355" r:id="rId22"/>
    <p:sldId id="270" r:id="rId23"/>
    <p:sldId id="356" r:id="rId24"/>
    <p:sldId id="380" r:id="rId25"/>
    <p:sldId id="381" r:id="rId26"/>
    <p:sldId id="382" r:id="rId27"/>
    <p:sldId id="383" r:id="rId28"/>
    <p:sldId id="384" r:id="rId29"/>
    <p:sldId id="385" r:id="rId30"/>
    <p:sldId id="386" r:id="rId31"/>
    <p:sldId id="387" r:id="rId32"/>
    <p:sldId id="388" r:id="rId33"/>
    <p:sldId id="389" r:id="rId34"/>
    <p:sldId id="390" r:id="rId35"/>
    <p:sldId id="391" r:id="rId36"/>
    <p:sldId id="392" r:id="rId37"/>
    <p:sldId id="393" r:id="rId38"/>
    <p:sldId id="394" r:id="rId39"/>
    <p:sldId id="395" r:id="rId40"/>
    <p:sldId id="396" r:id="rId41"/>
    <p:sldId id="397" r:id="rId42"/>
    <p:sldId id="398" r:id="rId43"/>
    <p:sldId id="399" r:id="rId44"/>
    <p:sldId id="400" r:id="rId45"/>
    <p:sldId id="401" r:id="rId46"/>
    <p:sldId id="402" r:id="rId47"/>
    <p:sldId id="403" r:id="rId48"/>
    <p:sldId id="404" r:id="rId49"/>
    <p:sldId id="405" r:id="rId50"/>
    <p:sldId id="413" r:id="rId51"/>
    <p:sldId id="406" r:id="rId52"/>
    <p:sldId id="410" r:id="rId53"/>
    <p:sldId id="407" r:id="rId54"/>
    <p:sldId id="408" r:id="rId55"/>
    <p:sldId id="409" r:id="rId56"/>
    <p:sldId id="412" r:id="rId57"/>
    <p:sldId id="275" r:id="rId58"/>
    <p:sldId id="276" r:id="rId59"/>
    <p:sldId id="277" r:id="rId60"/>
    <p:sldId id="278" r:id="rId61"/>
    <p:sldId id="279" r:id="rId62"/>
    <p:sldId id="280" r:id="rId63"/>
    <p:sldId id="281" r:id="rId64"/>
    <p:sldId id="282" r:id="rId65"/>
    <p:sldId id="283" r:id="rId66"/>
    <p:sldId id="284" r:id="rId67"/>
    <p:sldId id="330" r:id="rId68"/>
    <p:sldId id="357" r:id="rId69"/>
    <p:sldId id="358" r:id="rId70"/>
    <p:sldId id="362" r:id="rId71"/>
    <p:sldId id="359" r:id="rId72"/>
    <p:sldId id="378" r:id="rId73"/>
    <p:sldId id="377" r:id="rId74"/>
    <p:sldId id="379" r:id="rId75"/>
    <p:sldId id="331" r:id="rId76"/>
    <p:sldId id="285" r:id="rId77"/>
    <p:sldId id="332" r:id="rId78"/>
    <p:sldId id="349" r:id="rId79"/>
    <p:sldId id="257" r:id="rId80"/>
    <p:sldId id="307" r:id="rId81"/>
    <p:sldId id="308" r:id="rId82"/>
    <p:sldId id="309" r:id="rId83"/>
    <p:sldId id="310" r:id="rId84"/>
    <p:sldId id="311" r:id="rId85"/>
    <p:sldId id="312" r:id="rId86"/>
    <p:sldId id="360" r:id="rId87"/>
    <p:sldId id="361" r:id="rId88"/>
    <p:sldId id="313" r:id="rId89"/>
    <p:sldId id="323" r:id="rId90"/>
    <p:sldId id="324" r:id="rId91"/>
    <p:sldId id="325" r:id="rId92"/>
    <p:sldId id="326" r:id="rId93"/>
    <p:sldId id="327" r:id="rId94"/>
    <p:sldId id="328" r:id="rId95"/>
    <p:sldId id="363" r:id="rId96"/>
    <p:sldId id="364" r:id="rId97"/>
    <p:sldId id="348" r:id="rId98"/>
    <p:sldId id="329" r:id="rId99"/>
    <p:sldId id="436" r:id="rId100"/>
    <p:sldId id="365" r:id="rId101"/>
    <p:sldId id="366" r:id="rId102"/>
    <p:sldId id="367" r:id="rId103"/>
    <p:sldId id="368" r:id="rId104"/>
    <p:sldId id="369" r:id="rId105"/>
    <p:sldId id="370" r:id="rId106"/>
    <p:sldId id="414" r:id="rId107"/>
    <p:sldId id="373" r:id="rId108"/>
    <p:sldId id="415" r:id="rId109"/>
    <p:sldId id="375" r:id="rId110"/>
    <p:sldId id="372" r:id="rId111"/>
    <p:sldId id="374" r:id="rId112"/>
    <p:sldId id="416" r:id="rId113"/>
    <p:sldId id="417" r:id="rId114"/>
    <p:sldId id="418" r:id="rId115"/>
    <p:sldId id="419" r:id="rId116"/>
    <p:sldId id="420" r:id="rId117"/>
    <p:sldId id="421" r:id="rId118"/>
    <p:sldId id="422" r:id="rId119"/>
    <p:sldId id="423" r:id="rId120"/>
    <p:sldId id="424" r:id="rId121"/>
    <p:sldId id="425" r:id="rId122"/>
    <p:sldId id="426" r:id="rId123"/>
    <p:sldId id="427" r:id="rId124"/>
    <p:sldId id="428" r:id="rId125"/>
    <p:sldId id="429" r:id="rId126"/>
    <p:sldId id="430" r:id="rId127"/>
    <p:sldId id="431" r:id="rId128"/>
    <p:sldId id="432" r:id="rId129"/>
    <p:sldId id="433" r:id="rId130"/>
    <p:sldId id="434" r:id="rId131"/>
    <p:sldId id="435" r:id="rId1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5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4" Type="http://schemas.openxmlformats.org/officeDocument/2006/relationships/image" Target="../media/image7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4" Type="http://schemas.openxmlformats.org/officeDocument/2006/relationships/image" Target="../media/image89.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image" Target="../media/image110.wmf"/><Relationship Id="rId7" Type="http://schemas.openxmlformats.org/officeDocument/2006/relationships/image" Target="../media/image114.wmf"/><Relationship Id="rId2" Type="http://schemas.openxmlformats.org/officeDocument/2006/relationships/image" Target="../media/image109.wmf"/><Relationship Id="rId1" Type="http://schemas.openxmlformats.org/officeDocument/2006/relationships/image" Target="../media/image106.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 Id="rId9" Type="http://schemas.openxmlformats.org/officeDocument/2006/relationships/image" Target="../media/image116.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 Id="rId4" Type="http://schemas.openxmlformats.org/officeDocument/2006/relationships/image" Target="../media/image121.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 Id="rId4" Type="http://schemas.openxmlformats.org/officeDocument/2006/relationships/image" Target="../media/image135.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37.wmf"/><Relationship Id="rId1" Type="http://schemas.openxmlformats.org/officeDocument/2006/relationships/image" Target="../media/image136.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39.wmf"/><Relationship Id="rId1" Type="http://schemas.openxmlformats.org/officeDocument/2006/relationships/image" Target="../media/image138.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 Id="rId5" Type="http://schemas.openxmlformats.org/officeDocument/2006/relationships/image" Target="../media/image144.wmf"/><Relationship Id="rId4" Type="http://schemas.openxmlformats.org/officeDocument/2006/relationships/image" Target="../media/image143.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 Id="rId6" Type="http://schemas.openxmlformats.org/officeDocument/2006/relationships/image" Target="../media/image150.wmf"/><Relationship Id="rId5" Type="http://schemas.openxmlformats.org/officeDocument/2006/relationships/image" Target="../media/image149.wmf"/><Relationship Id="rId4" Type="http://schemas.openxmlformats.org/officeDocument/2006/relationships/image" Target="../media/image148.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51.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5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07452E-5E8F-440B-A63C-49A1A884E78B}" type="datetimeFigureOut">
              <a:rPr lang="zh-CN" altLang="en-US" smtClean="0"/>
              <a:t>2020/8/6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8F61B-86C5-4164-88D7-85A68CFCA747}" type="slidenum">
              <a:rPr lang="zh-CN" altLang="en-US" smtClean="0"/>
              <a:t>‹#›</a:t>
            </a:fld>
            <a:endParaRPr lang="zh-CN" altLang="en-US"/>
          </a:p>
        </p:txBody>
      </p:sp>
    </p:spTree>
    <p:extLst>
      <p:ext uri="{BB962C8B-B14F-4D97-AF65-F5344CB8AC3E}">
        <p14:creationId xmlns:p14="http://schemas.microsoft.com/office/powerpoint/2010/main" val="68403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38F61B-86C5-4164-88D7-85A68CFCA747}" type="slidenum">
              <a:rPr lang="zh-CN" altLang="en-US" smtClean="0"/>
              <a:t>1</a:t>
            </a:fld>
            <a:endParaRPr lang="zh-CN" altLang="en-US"/>
          </a:p>
        </p:txBody>
      </p:sp>
    </p:spTree>
    <p:extLst>
      <p:ext uri="{BB962C8B-B14F-4D97-AF65-F5344CB8AC3E}">
        <p14:creationId xmlns:p14="http://schemas.microsoft.com/office/powerpoint/2010/main" val="28734818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8/6/2020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8/6/2020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37.wmf"/><Relationship Id="rId5" Type="http://schemas.openxmlformats.org/officeDocument/2006/relationships/oleObject" Target="../embeddings/oleObject99.bin"/><Relationship Id="rId4" Type="http://schemas.openxmlformats.org/officeDocument/2006/relationships/image" Target="../media/image136.w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139.wmf"/><Relationship Id="rId5" Type="http://schemas.openxmlformats.org/officeDocument/2006/relationships/oleObject" Target="../embeddings/oleObject101.bin"/><Relationship Id="rId4" Type="http://schemas.openxmlformats.org/officeDocument/2006/relationships/image" Target="../media/image138.wmf"/></Relationships>
</file>

<file path=ppt/slides/_rels/slide102.x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oleObject" Target="../embeddings/oleObject102.bin"/><Relationship Id="rId7" Type="http://schemas.openxmlformats.org/officeDocument/2006/relationships/oleObject" Target="../embeddings/oleObject104.bin"/><Relationship Id="rId12" Type="http://schemas.openxmlformats.org/officeDocument/2006/relationships/image" Target="../media/image144.wmf"/><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141.wmf"/><Relationship Id="rId11" Type="http://schemas.openxmlformats.org/officeDocument/2006/relationships/oleObject" Target="../embeddings/oleObject106.bin"/><Relationship Id="rId5" Type="http://schemas.openxmlformats.org/officeDocument/2006/relationships/oleObject" Target="../embeddings/oleObject103.bin"/><Relationship Id="rId10" Type="http://schemas.openxmlformats.org/officeDocument/2006/relationships/image" Target="../media/image143.wmf"/><Relationship Id="rId4" Type="http://schemas.openxmlformats.org/officeDocument/2006/relationships/image" Target="../media/image140.wmf"/><Relationship Id="rId9" Type="http://schemas.openxmlformats.org/officeDocument/2006/relationships/oleObject" Target="../embeddings/oleObject105.bin"/></Relationships>
</file>

<file path=ppt/slides/_rels/slide103.xml.rels><?xml version="1.0" encoding="UTF-8" standalone="yes"?>
<Relationships xmlns="http://schemas.openxmlformats.org/package/2006/relationships"><Relationship Id="rId8" Type="http://schemas.openxmlformats.org/officeDocument/2006/relationships/image" Target="../media/image147.wmf"/><Relationship Id="rId13" Type="http://schemas.openxmlformats.org/officeDocument/2006/relationships/image" Target="../media/image149.wmf"/><Relationship Id="rId3" Type="http://schemas.openxmlformats.org/officeDocument/2006/relationships/oleObject" Target="../embeddings/oleObject107.bin"/><Relationship Id="rId7" Type="http://schemas.openxmlformats.org/officeDocument/2006/relationships/oleObject" Target="../embeddings/oleObject109.bin"/><Relationship Id="rId12" Type="http://schemas.openxmlformats.org/officeDocument/2006/relationships/oleObject" Target="../embeddings/oleObject111.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146.wmf"/><Relationship Id="rId11" Type="http://schemas.openxmlformats.org/officeDocument/2006/relationships/image" Target="../media/image145.png"/><Relationship Id="rId5" Type="http://schemas.openxmlformats.org/officeDocument/2006/relationships/oleObject" Target="../embeddings/oleObject108.bin"/><Relationship Id="rId15" Type="http://schemas.openxmlformats.org/officeDocument/2006/relationships/image" Target="../media/image150.wmf"/><Relationship Id="rId10" Type="http://schemas.openxmlformats.org/officeDocument/2006/relationships/image" Target="../media/image148.wmf"/><Relationship Id="rId4" Type="http://schemas.openxmlformats.org/officeDocument/2006/relationships/image" Target="../media/image145.wmf"/><Relationship Id="rId9" Type="http://schemas.openxmlformats.org/officeDocument/2006/relationships/oleObject" Target="../embeddings/oleObject110.bin"/><Relationship Id="rId14" Type="http://schemas.openxmlformats.org/officeDocument/2006/relationships/oleObject" Target="../embeddings/oleObject112.bin"/></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45.vml"/><Relationship Id="rId4" Type="http://schemas.openxmlformats.org/officeDocument/2006/relationships/image" Target="../media/image151.wmf"/></Relationships>
</file>

<file path=ppt/slides/_rels/slide105.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9.bin"/><Relationship Id="rId4" Type="http://schemas.openxmlformats.org/officeDocument/2006/relationships/image" Target="../media/image17.w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7.xml"/><Relationship Id="rId1" Type="http://schemas.openxmlformats.org/officeDocument/2006/relationships/vmlDrawing" Target="../drawings/vmlDrawing46.vml"/><Relationship Id="rId4" Type="http://schemas.openxmlformats.org/officeDocument/2006/relationships/image" Target="../media/image155.w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11.bin"/><Relationship Id="rId4" Type="http://schemas.openxmlformats.org/officeDocument/2006/relationships/image" Target="../media/image20.wmf"/></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14.bin"/><Relationship Id="rId4" Type="http://schemas.openxmlformats.org/officeDocument/2006/relationships/image" Target="../media/image24.wmf"/></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30.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30.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38.png"/><Relationship Id="rId7" Type="http://schemas.openxmlformats.org/officeDocument/2006/relationships/image" Target="../media/image36.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18.bin"/><Relationship Id="rId5" Type="http://schemas.openxmlformats.org/officeDocument/2006/relationships/image" Target="../media/image35.wmf"/><Relationship Id="rId4" Type="http://schemas.openxmlformats.org/officeDocument/2006/relationships/oleObject" Target="../embeddings/oleObject17.bin"/><Relationship Id="rId9" Type="http://schemas.openxmlformats.org/officeDocument/2006/relationships/image" Target="../media/image37.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6.wmf"/><Relationship Id="rId5" Type="http://schemas.openxmlformats.org/officeDocument/2006/relationships/oleObject" Target="../embeddings/oleObject21.bin"/><Relationship Id="rId4" Type="http://schemas.openxmlformats.org/officeDocument/2006/relationships/image" Target="../media/image45.wmf"/></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46.wmf"/><Relationship Id="rId4" Type="http://schemas.openxmlformats.org/officeDocument/2006/relationships/oleObject" Target="../embeddings/oleObject22.bin"/></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52.jpeg"/><Relationship Id="rId7" Type="http://schemas.openxmlformats.org/officeDocument/2006/relationships/image" Target="../media/image51.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24.bin"/><Relationship Id="rId5" Type="http://schemas.openxmlformats.org/officeDocument/2006/relationships/image" Target="../media/image50.wmf"/><Relationship Id="rId4" Type="http://schemas.openxmlformats.org/officeDocument/2006/relationships/oleObject" Target="../embeddings/oleObject23.bin"/></Relationships>
</file>

<file path=ppt/slides/_rels/slide58.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54.wmf"/><Relationship Id="rId5" Type="http://schemas.openxmlformats.org/officeDocument/2006/relationships/oleObject" Target="../embeddings/oleObject26.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28.bin"/></Relationships>
</file>

<file path=ppt/slides/_rels/slide59.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58.wmf"/><Relationship Id="rId5" Type="http://schemas.openxmlformats.org/officeDocument/2006/relationships/oleObject" Target="../embeddings/oleObject30.bin"/><Relationship Id="rId4" Type="http://schemas.openxmlformats.org/officeDocument/2006/relationships/image" Target="../media/image57.wmf"/></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62.wmf"/><Relationship Id="rId5" Type="http://schemas.openxmlformats.org/officeDocument/2006/relationships/oleObject" Target="../embeddings/oleObject33.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35.bin"/></Relationships>
</file>

<file path=ppt/slides/_rels/slide6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66.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7.bin"/><Relationship Id="rId7" Type="http://schemas.openxmlformats.org/officeDocument/2006/relationships/image" Target="../media/image68.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38.bin"/><Relationship Id="rId5" Type="http://schemas.openxmlformats.org/officeDocument/2006/relationships/image" Target="../media/image69.png"/><Relationship Id="rId4" Type="http://schemas.openxmlformats.org/officeDocument/2006/relationships/image" Target="../media/image67.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70.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72.wmf"/><Relationship Id="rId5" Type="http://schemas.openxmlformats.org/officeDocument/2006/relationships/oleObject" Target="../embeddings/oleObject41.bin"/><Relationship Id="rId4" Type="http://schemas.openxmlformats.org/officeDocument/2006/relationships/image" Target="../media/image71.wmf"/></Relationships>
</file>

<file path=ppt/slides/_rels/slide67.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74.wmf"/><Relationship Id="rId5" Type="http://schemas.openxmlformats.org/officeDocument/2006/relationships/oleObject" Target="../embeddings/oleObject43.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45.bin"/></Relationships>
</file>

<file path=ppt/slides/_rels/slide68.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78.wmf"/><Relationship Id="rId5" Type="http://schemas.openxmlformats.org/officeDocument/2006/relationships/oleObject" Target="../embeddings/oleObject47.bin"/><Relationship Id="rId4" Type="http://schemas.openxmlformats.org/officeDocument/2006/relationships/image" Target="../media/image77.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80.wmf"/></Relationships>
</file>

<file path=ppt/slides/_rels/slide7.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2.w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81.wmf"/></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84.wmf"/><Relationship Id="rId5" Type="http://schemas.openxmlformats.org/officeDocument/2006/relationships/oleObject" Target="../embeddings/oleObject52.bin"/><Relationship Id="rId4" Type="http://schemas.openxmlformats.org/officeDocument/2006/relationships/image" Target="../media/image83.wmf"/></Relationships>
</file>

<file path=ppt/slides/_rels/slide76.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87.wmf"/><Relationship Id="rId5" Type="http://schemas.openxmlformats.org/officeDocument/2006/relationships/oleObject" Target="../embeddings/oleObject55.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57.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90.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91.wmf"/></Relationships>
</file>

<file path=ppt/slides/_rels/slide8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29.vml"/><Relationship Id="rId5" Type="http://schemas.openxmlformats.org/officeDocument/2006/relationships/image" Target="../media/image96.png"/><Relationship Id="rId4" Type="http://schemas.openxmlformats.org/officeDocument/2006/relationships/image" Target="../media/image95.wmf"/></Relationships>
</file>

<file path=ppt/slides/_rels/slide88.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98.wmf"/><Relationship Id="rId5" Type="http://schemas.openxmlformats.org/officeDocument/2006/relationships/oleObject" Target="../embeddings/oleObject62.bin"/><Relationship Id="rId4" Type="http://schemas.openxmlformats.org/officeDocument/2006/relationships/image" Target="../media/image97.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01.wmf"/><Relationship Id="rId5" Type="http://schemas.openxmlformats.org/officeDocument/2006/relationships/oleObject" Target="../embeddings/oleObject65.bin"/><Relationship Id="rId4" Type="http://schemas.openxmlformats.org/officeDocument/2006/relationships/image" Target="../media/image100.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03.wmf"/><Relationship Id="rId5" Type="http://schemas.openxmlformats.org/officeDocument/2006/relationships/oleObject" Target="../embeddings/oleObject67.bin"/><Relationship Id="rId4" Type="http://schemas.openxmlformats.org/officeDocument/2006/relationships/image" Target="../media/image102.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33.vml"/><Relationship Id="rId5" Type="http://schemas.openxmlformats.org/officeDocument/2006/relationships/image" Target="../media/image105.png"/><Relationship Id="rId4" Type="http://schemas.openxmlformats.org/officeDocument/2006/relationships/image" Target="../media/image104.wmf"/></Relationships>
</file>

<file path=ppt/slides/_rels/slide92.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07.wmf"/><Relationship Id="rId5" Type="http://schemas.openxmlformats.org/officeDocument/2006/relationships/oleObject" Target="../embeddings/oleObject70.bin"/><Relationship Id="rId4" Type="http://schemas.openxmlformats.org/officeDocument/2006/relationships/image" Target="../media/image106.wmf"/></Relationships>
</file>

<file path=ppt/slides/_rels/slide93.xml.rels><?xml version="1.0" encoding="UTF-8" standalone="yes"?>
<Relationships xmlns="http://schemas.openxmlformats.org/package/2006/relationships"><Relationship Id="rId8" Type="http://schemas.openxmlformats.org/officeDocument/2006/relationships/image" Target="../media/image110.wmf"/><Relationship Id="rId13" Type="http://schemas.openxmlformats.org/officeDocument/2006/relationships/oleObject" Target="../embeddings/oleObject77.bin"/><Relationship Id="rId18" Type="http://schemas.openxmlformats.org/officeDocument/2006/relationships/image" Target="../media/image115.wmf"/><Relationship Id="rId3" Type="http://schemas.openxmlformats.org/officeDocument/2006/relationships/oleObject" Target="../embeddings/oleObject72.bin"/><Relationship Id="rId7" Type="http://schemas.openxmlformats.org/officeDocument/2006/relationships/oleObject" Target="../embeddings/oleObject74.bin"/><Relationship Id="rId12" Type="http://schemas.openxmlformats.org/officeDocument/2006/relationships/image" Target="../media/image112.wmf"/><Relationship Id="rId17" Type="http://schemas.openxmlformats.org/officeDocument/2006/relationships/oleObject" Target="../embeddings/oleObject79.bin"/><Relationship Id="rId2" Type="http://schemas.openxmlformats.org/officeDocument/2006/relationships/slideLayout" Target="../slideLayouts/slideLayout7.xml"/><Relationship Id="rId16" Type="http://schemas.openxmlformats.org/officeDocument/2006/relationships/image" Target="../media/image114.wmf"/><Relationship Id="rId20" Type="http://schemas.openxmlformats.org/officeDocument/2006/relationships/image" Target="../media/image116.wmf"/><Relationship Id="rId1" Type="http://schemas.openxmlformats.org/officeDocument/2006/relationships/vmlDrawing" Target="../drawings/vmlDrawing35.vml"/><Relationship Id="rId6" Type="http://schemas.openxmlformats.org/officeDocument/2006/relationships/image" Target="../media/image109.wmf"/><Relationship Id="rId11" Type="http://schemas.openxmlformats.org/officeDocument/2006/relationships/oleObject" Target="../embeddings/oleObject76.bin"/><Relationship Id="rId5" Type="http://schemas.openxmlformats.org/officeDocument/2006/relationships/oleObject" Target="../embeddings/oleObject73.bin"/><Relationship Id="rId15" Type="http://schemas.openxmlformats.org/officeDocument/2006/relationships/oleObject" Target="../embeddings/oleObject78.bin"/><Relationship Id="rId10" Type="http://schemas.openxmlformats.org/officeDocument/2006/relationships/image" Target="../media/image111.wmf"/><Relationship Id="rId19" Type="http://schemas.openxmlformats.org/officeDocument/2006/relationships/oleObject" Target="../embeddings/oleObject80.bin"/><Relationship Id="rId4" Type="http://schemas.openxmlformats.org/officeDocument/2006/relationships/image" Target="../media/image106.wmf"/><Relationship Id="rId9" Type="http://schemas.openxmlformats.org/officeDocument/2006/relationships/oleObject" Target="../embeddings/oleObject75.bin"/><Relationship Id="rId14" Type="http://schemas.openxmlformats.org/officeDocument/2006/relationships/image" Target="../media/image113.wmf"/></Relationships>
</file>

<file path=ppt/slides/_rels/slide94.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oleObject" Target="../embeddings/oleObject81.bin"/><Relationship Id="rId7"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19.wmf"/><Relationship Id="rId5" Type="http://schemas.openxmlformats.org/officeDocument/2006/relationships/oleObject" Target="../embeddings/oleObject82.bin"/><Relationship Id="rId10" Type="http://schemas.openxmlformats.org/officeDocument/2006/relationships/image" Target="../media/image121.wmf"/><Relationship Id="rId4" Type="http://schemas.openxmlformats.org/officeDocument/2006/relationships/image" Target="../media/image118.wmf"/><Relationship Id="rId9" Type="http://schemas.openxmlformats.org/officeDocument/2006/relationships/oleObject" Target="../embeddings/oleObject84.bin"/></Relationships>
</file>

<file path=ppt/slides/_rels/slide96.x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23.wmf"/><Relationship Id="rId5" Type="http://schemas.openxmlformats.org/officeDocument/2006/relationships/oleObject" Target="../embeddings/oleObject86.bin"/><Relationship Id="rId4" Type="http://schemas.openxmlformats.org/officeDocument/2006/relationships/image" Target="../media/image122.wmf"/><Relationship Id="rId9" Type="http://schemas.openxmlformats.org/officeDocument/2006/relationships/image" Target="../media/image125.png"/></Relationships>
</file>

<file path=ppt/slides/_rels/slide97.x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127.wmf"/><Relationship Id="rId5" Type="http://schemas.openxmlformats.org/officeDocument/2006/relationships/oleObject" Target="../embeddings/oleObject89.bin"/><Relationship Id="rId4" Type="http://schemas.openxmlformats.org/officeDocument/2006/relationships/image" Target="../media/image126.wmf"/></Relationships>
</file>

<file path=ppt/slides/_rels/slide98.x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30.wmf"/><Relationship Id="rId5" Type="http://schemas.openxmlformats.org/officeDocument/2006/relationships/oleObject" Target="../embeddings/oleObject92.bin"/><Relationship Id="rId4" Type="http://schemas.openxmlformats.org/officeDocument/2006/relationships/image" Target="../media/image129.wmf"/></Relationships>
</file>

<file path=ppt/slides/_rels/slide99.xml.rels><?xml version="1.0" encoding="UTF-8" standalone="yes"?>
<Relationships xmlns="http://schemas.openxmlformats.org/package/2006/relationships"><Relationship Id="rId8" Type="http://schemas.openxmlformats.org/officeDocument/2006/relationships/image" Target="../media/image134.w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133.wmf"/><Relationship Id="rId5" Type="http://schemas.openxmlformats.org/officeDocument/2006/relationships/oleObject" Target="../embeddings/oleObject95.bin"/><Relationship Id="rId10" Type="http://schemas.openxmlformats.org/officeDocument/2006/relationships/image" Target="../media/image135.wmf"/><Relationship Id="rId4" Type="http://schemas.openxmlformats.org/officeDocument/2006/relationships/image" Target="../media/image132.wmf"/><Relationship Id="rId9" Type="http://schemas.openxmlformats.org/officeDocument/2006/relationships/oleObject" Target="../embeddings/oleObject9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692398" y="2633131"/>
            <a:ext cx="6815669" cy="1515533"/>
          </a:xfrm>
        </p:spPr>
        <p:txBody>
          <a:bodyPr/>
          <a:lstStyle/>
          <a:p>
            <a:r>
              <a:rPr lang="zh-CN" altLang="en-US" dirty="0" smtClean="0">
                <a:latin typeface="Times New Roman" panose="02020603050405020304" pitchFamily="18" charset="0"/>
                <a:ea typeface="华文新魏" panose="02010800040101010101" pitchFamily="2" charset="-122"/>
                <a:cs typeface="Times New Roman" panose="02020603050405020304" pitchFamily="18" charset="0"/>
              </a:rPr>
              <a:t>建模的</a:t>
            </a:r>
            <a:r>
              <a:rPr lang="zh-CN" altLang="en-US" dirty="0">
                <a:latin typeface="华文新魏" panose="02010800040101010101" pitchFamily="2" charset="-122"/>
                <a:ea typeface="华文新魏" panose="02010800040101010101" pitchFamily="2" charset="-122"/>
              </a:rPr>
              <a:t>数值计算方法</a:t>
            </a:r>
            <a:br>
              <a:rPr lang="zh-CN" altLang="en-US" dirty="0">
                <a:latin typeface="华文新魏" panose="02010800040101010101" pitchFamily="2" charset="-122"/>
                <a:ea typeface="华文新魏" panose="02010800040101010101" pitchFamily="2" charset="-122"/>
              </a:rPr>
            </a:br>
            <a:endParaRPr lang="zh-CN" altLang="en-US"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副标题 2"/>
          <p:cNvSpPr>
            <a:spLocks noGrp="1"/>
          </p:cNvSpPr>
          <p:nvPr>
            <p:ph type="subTitle" idx="1"/>
          </p:nvPr>
        </p:nvSpPr>
        <p:spPr/>
        <p:txBody>
          <a:bodyPr>
            <a:normAutofit/>
          </a:bodyPr>
          <a:lstStyle/>
          <a:p>
            <a:endParaRPr lang="zh-CN" altLang="en-US" sz="32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8870766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611304" y="590804"/>
            <a:ext cx="9124614" cy="3046988"/>
          </a:xfrm>
          <a:prstGeom prst="rect">
            <a:avLst/>
          </a:prstGeom>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1"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例</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：下面的表格记录了一培养物中酵母细胞的数量增长</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   表   ：一培养物中酵母细胞的数量增长表</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时间：小时，数量</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10</a:t>
            </a:r>
            <a:r>
              <a:rPr kumimoji="0" lang="en-US" altLang="zh-CN" sz="2400" b="0" i="0" u="none" strike="noStrike" cap="none" normalizeH="0" baseline="3000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6</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2400" dirty="0" smtClean="0">
                <a:solidFill>
                  <a:schemeClr val="tx1"/>
                </a:solidFill>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建立酵母细菌的生长模型。</a:t>
            </a: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p:txBody>
      </p:sp>
      <p:graphicFrame>
        <p:nvGraphicFramePr>
          <p:cNvPr id="2" name="表格 1"/>
          <p:cNvGraphicFramePr>
            <a:graphicFrameLocks noGrp="1"/>
          </p:cNvGraphicFramePr>
          <p:nvPr>
            <p:extLst>
              <p:ext uri="{D42A27DB-BD31-4B8C-83A1-F6EECF244321}">
                <p14:modId xmlns:p14="http://schemas.microsoft.com/office/powerpoint/2010/main" val="4072611092"/>
              </p:ext>
            </p:extLst>
          </p:nvPr>
        </p:nvGraphicFramePr>
        <p:xfrm>
          <a:off x="1280805" y="1544620"/>
          <a:ext cx="8125744" cy="1497344"/>
        </p:xfrm>
        <a:graphic>
          <a:graphicData uri="http://schemas.openxmlformats.org/drawingml/2006/table">
            <a:tbl>
              <a:tblPr firstRow="1" firstCol="1" bandRow="1">
                <a:tableStyleId>{5C22544A-7EE6-4342-B048-85BDC9FD1C3A}</a:tableStyleId>
              </a:tblPr>
              <a:tblGrid>
                <a:gridCol w="870547"/>
                <a:gridCol w="778058"/>
                <a:gridCol w="808570"/>
                <a:gridCol w="809523"/>
                <a:gridCol w="809523"/>
                <a:gridCol w="754063"/>
                <a:gridCol w="864983"/>
                <a:gridCol w="809523"/>
                <a:gridCol w="810477"/>
                <a:gridCol w="810477"/>
              </a:tblGrid>
              <a:tr h="374336">
                <a:tc>
                  <a:txBody>
                    <a:bodyPr/>
                    <a:lstStyle/>
                    <a:p>
                      <a:pPr algn="ctr">
                        <a:lnSpc>
                          <a:spcPts val="2000"/>
                        </a:lnSpc>
                        <a:spcAft>
                          <a:spcPts val="0"/>
                        </a:spcAft>
                      </a:pPr>
                      <a:r>
                        <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rPr>
                        <a:t>时间</a:t>
                      </a: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0</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1</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a:effectLst/>
                          <a:latin typeface="Times New Roman" panose="02020603050405020304" pitchFamily="18" charset="0"/>
                          <a:ea typeface="华文新魏" panose="02010800040101010101" pitchFamily="2" charset="-122"/>
                          <a:cs typeface="Times New Roman" panose="02020603050405020304" pitchFamily="18" charset="0"/>
                        </a:rPr>
                        <a:t>2</a:t>
                      </a:r>
                      <a:endParaRPr lang="zh-CN" sz="2000" kern="10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3</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4</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5</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6</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7</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8</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r>
              <a:tr h="374336">
                <a:tc>
                  <a:txBody>
                    <a:bodyPr/>
                    <a:lstStyle/>
                    <a:p>
                      <a:pPr algn="ctr">
                        <a:lnSpc>
                          <a:spcPts val="2000"/>
                        </a:lnSpc>
                        <a:spcAft>
                          <a:spcPts val="0"/>
                        </a:spcAft>
                      </a:pPr>
                      <a:r>
                        <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rPr>
                        <a:t>数量</a:t>
                      </a: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9.6</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18.3</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29.0</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47.2</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71.1</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119.1</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174.6</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257.3</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350.7</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r>
              <a:tr h="374336">
                <a:tc>
                  <a:txBody>
                    <a:bodyPr/>
                    <a:lstStyle/>
                    <a:p>
                      <a:pPr algn="ctr">
                        <a:lnSpc>
                          <a:spcPts val="2000"/>
                        </a:lnSpc>
                        <a:spcAft>
                          <a:spcPts val="0"/>
                        </a:spcAft>
                      </a:pPr>
                      <a:r>
                        <a:rPr lang="zh-CN" sz="2000" kern="100">
                          <a:effectLst/>
                          <a:latin typeface="Times New Roman" panose="02020603050405020304" pitchFamily="18" charset="0"/>
                          <a:ea typeface="华文新魏" panose="02010800040101010101" pitchFamily="2" charset="-122"/>
                          <a:cs typeface="Times New Roman" panose="02020603050405020304" pitchFamily="18" charset="0"/>
                        </a:rPr>
                        <a:t>时间</a:t>
                      </a:r>
                    </a:p>
                  </a:txBody>
                  <a:tcPr marL="68580" marR="68580" marT="0" marB="0"/>
                </a:tc>
                <a:tc>
                  <a:txBody>
                    <a:bodyPr/>
                    <a:lstStyle/>
                    <a:p>
                      <a:pPr algn="ctr">
                        <a:lnSpc>
                          <a:spcPts val="2000"/>
                        </a:lnSpc>
                        <a:spcAft>
                          <a:spcPts val="0"/>
                        </a:spcAft>
                      </a:pPr>
                      <a:r>
                        <a:rPr lang="en-US" sz="2000" kern="100">
                          <a:effectLst/>
                          <a:latin typeface="Times New Roman" panose="02020603050405020304" pitchFamily="18" charset="0"/>
                          <a:ea typeface="华文新魏" panose="02010800040101010101" pitchFamily="2" charset="-122"/>
                          <a:cs typeface="Times New Roman" panose="02020603050405020304" pitchFamily="18" charset="0"/>
                        </a:rPr>
                        <a:t>9</a:t>
                      </a:r>
                      <a:endParaRPr lang="zh-CN" sz="2000" kern="10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10</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11</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a:effectLst/>
                          <a:latin typeface="Times New Roman" panose="02020603050405020304" pitchFamily="18" charset="0"/>
                          <a:ea typeface="华文新魏" panose="02010800040101010101" pitchFamily="2" charset="-122"/>
                          <a:cs typeface="Times New Roman" panose="02020603050405020304" pitchFamily="18" charset="0"/>
                        </a:rPr>
                        <a:t>12</a:t>
                      </a:r>
                      <a:endParaRPr lang="zh-CN" sz="2000" kern="10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13</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14</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15</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a:effectLst/>
                          <a:latin typeface="Times New Roman" panose="02020603050405020304" pitchFamily="18" charset="0"/>
                          <a:ea typeface="华文新魏" panose="02010800040101010101" pitchFamily="2" charset="-122"/>
                          <a:cs typeface="Times New Roman" panose="02020603050405020304" pitchFamily="18" charset="0"/>
                        </a:rPr>
                        <a:t>16</a:t>
                      </a:r>
                      <a:endParaRPr lang="zh-CN" sz="2000" kern="10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17</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r>
              <a:tr h="374336">
                <a:tc>
                  <a:txBody>
                    <a:bodyPr/>
                    <a:lstStyle/>
                    <a:p>
                      <a:pPr algn="ctr">
                        <a:lnSpc>
                          <a:spcPts val="2000"/>
                        </a:lnSpc>
                        <a:spcAft>
                          <a:spcPts val="0"/>
                        </a:spcAft>
                      </a:pPr>
                      <a:r>
                        <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rPr>
                        <a:t>数量</a:t>
                      </a:r>
                    </a:p>
                  </a:txBody>
                  <a:tcPr marL="68580" marR="68580" marT="0" marB="0"/>
                </a:tc>
                <a:tc>
                  <a:txBody>
                    <a:bodyPr/>
                    <a:lstStyle/>
                    <a:p>
                      <a:pPr algn="ctr">
                        <a:lnSpc>
                          <a:spcPts val="2000"/>
                        </a:lnSpc>
                        <a:spcAft>
                          <a:spcPts val="0"/>
                        </a:spcAft>
                      </a:pPr>
                      <a:r>
                        <a:rPr lang="en-US" sz="2000" kern="100">
                          <a:effectLst/>
                          <a:latin typeface="Times New Roman" panose="02020603050405020304" pitchFamily="18" charset="0"/>
                          <a:ea typeface="华文新魏" panose="02010800040101010101" pitchFamily="2" charset="-122"/>
                          <a:cs typeface="Times New Roman" panose="02020603050405020304" pitchFamily="18" charset="0"/>
                        </a:rPr>
                        <a:t>441.0</a:t>
                      </a:r>
                      <a:endParaRPr lang="zh-CN" sz="2000" kern="10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513.3</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559.7</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594.8</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629.4</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640.8</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651.1</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655.9</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659.6</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r>
            </a:tbl>
          </a:graphicData>
        </a:graphic>
      </p:graphicFrame>
      <p:sp>
        <p:nvSpPr>
          <p:cNvPr id="4" name="文本框 3"/>
          <p:cNvSpPr txBox="1"/>
          <p:nvPr/>
        </p:nvSpPr>
        <p:spPr>
          <a:xfrm>
            <a:off x="611303" y="3637792"/>
            <a:ext cx="466058" cy="267765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首先画出散点图</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矩形 5"/>
          <p:cNvSpPr/>
          <p:nvPr/>
        </p:nvSpPr>
        <p:spPr>
          <a:xfrm>
            <a:off x="1198074" y="3840212"/>
            <a:ext cx="6096000" cy="2246769"/>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x=0:17;</a:t>
            </a:r>
          </a:p>
          <a:p>
            <a:r>
              <a:rPr lang="es-E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y=[9.6  18.3    29.0    47.2    71.1    119.1   174.6   257.3   350.7  441.0    513.3   559.7   594.8   629.4   640.8   651.1   655.9   659.6];</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plot(</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x,y,</a:t>
            </a:r>
            <a:r>
              <a:rPr lang="en-US" altLang="zh-CN" sz="2000" dirty="0" err="1">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'o</a:t>
            </a:r>
            <a:r>
              <a:rPr lang="en-US" altLang="zh-CN" sz="20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xlabel</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'x'</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ylabel</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'y'</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p:txBody>
      </p:sp>
      <p:pic>
        <p:nvPicPr>
          <p:cNvPr id="7" name="图片 6"/>
          <p:cNvPicPr>
            <a:picLocks noChangeAspect="1"/>
          </p:cNvPicPr>
          <p:nvPr/>
        </p:nvPicPr>
        <p:blipFill>
          <a:blip r:embed="rId2"/>
          <a:stretch>
            <a:fillRect/>
          </a:stretch>
        </p:blipFill>
        <p:spPr>
          <a:xfrm>
            <a:off x="7013418" y="2797520"/>
            <a:ext cx="4523714" cy="3392786"/>
          </a:xfrm>
          <a:prstGeom prst="rect">
            <a:avLst/>
          </a:prstGeom>
        </p:spPr>
      </p:pic>
    </p:spTree>
    <p:extLst>
      <p:ext uri="{BB962C8B-B14F-4D97-AF65-F5344CB8AC3E}">
        <p14:creationId xmlns:p14="http://schemas.microsoft.com/office/powerpoint/2010/main" val="282513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6775" y="671772"/>
            <a:ext cx="4229100"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例：求解偏微分方程</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046399122"/>
              </p:ext>
            </p:extLst>
          </p:nvPr>
        </p:nvGraphicFramePr>
        <p:xfrm>
          <a:off x="1392675" y="1136616"/>
          <a:ext cx="2892700" cy="1027314"/>
        </p:xfrm>
        <a:graphic>
          <a:graphicData uri="http://schemas.openxmlformats.org/presentationml/2006/ole">
            <mc:AlternateContent xmlns:mc="http://schemas.openxmlformats.org/markup-compatibility/2006">
              <mc:Choice xmlns:v="urn:schemas-microsoft-com:vml" Requires="v">
                <p:oleObj spid="_x0000_s44180" name="Equation" r:id="rId3" imgW="1358640" imgH="482400" progId="Equation.DSMT4">
                  <p:embed/>
                </p:oleObj>
              </mc:Choice>
              <mc:Fallback>
                <p:oleObj name="Equation" r:id="rId3" imgW="1358640" imgH="482400" progId="Equation.DSMT4">
                  <p:embed/>
                  <p:pic>
                    <p:nvPicPr>
                      <p:cNvPr id="0" name=""/>
                      <p:cNvPicPr/>
                      <p:nvPr/>
                    </p:nvPicPr>
                    <p:blipFill>
                      <a:blip r:embed="rId4"/>
                      <a:stretch>
                        <a:fillRect/>
                      </a:stretch>
                    </p:blipFill>
                    <p:spPr>
                      <a:xfrm>
                        <a:off x="1392675" y="1136616"/>
                        <a:ext cx="2892700" cy="1027314"/>
                      </a:xfrm>
                      <a:prstGeom prst="rect">
                        <a:avLst/>
                      </a:prstGeom>
                    </p:spPr>
                  </p:pic>
                </p:oleObj>
              </mc:Fallback>
            </mc:AlternateContent>
          </a:graphicData>
        </a:graphic>
      </p:graphicFrame>
      <p:sp>
        <p:nvSpPr>
          <p:cNvPr id="5" name="TextBox 4"/>
          <p:cNvSpPr txBox="1"/>
          <p:nvPr/>
        </p:nvSpPr>
        <p:spPr>
          <a:xfrm>
            <a:off x="866775" y="2390223"/>
            <a:ext cx="3096344" cy="492443"/>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初始条件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u(0,r)=u</a:t>
            </a:r>
            <a:r>
              <a:rPr lang="en-US" altLang="zh-CN" sz="2600" baseline="-25000" dirty="0" smtClean="0">
                <a:latin typeface="Times New Roman" panose="02020603050405020304" pitchFamily="18" charset="0"/>
                <a:ea typeface="华文新魏" panose="02010800040101010101" pitchFamily="2" charset="-122"/>
                <a:cs typeface="Times New Roman" panose="02020603050405020304" pitchFamily="18" charset="0"/>
              </a:rPr>
              <a:t>0</a:t>
            </a:r>
            <a:endParaRPr lang="zh-CN" altLang="en-US" sz="2600" baseline="-250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TextBox 5"/>
          <p:cNvSpPr txBox="1"/>
          <p:nvPr/>
        </p:nvSpPr>
        <p:spPr>
          <a:xfrm>
            <a:off x="866775" y="3106769"/>
            <a:ext cx="5574724" cy="141577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600" dirty="0" smtClean="0">
                <a:latin typeface="华文新魏" panose="02010800040101010101" pitchFamily="2" charset="-122"/>
                <a:ea typeface="华文新魏" panose="02010800040101010101" pitchFamily="2" charset="-122"/>
              </a:rPr>
              <a:t>边界条件</a:t>
            </a:r>
            <a:endParaRPr lang="en-US" altLang="zh-CN" sz="2600" dirty="0" smtClean="0">
              <a:latin typeface="华文新魏" panose="02010800040101010101" pitchFamily="2" charset="-122"/>
              <a:ea typeface="华文新魏" panose="02010800040101010101" pitchFamily="2" charset="-122"/>
            </a:endParaRPr>
          </a:p>
          <a:p>
            <a:endParaRPr lang="en-US" altLang="zh-CN" sz="2400" dirty="0" smtClean="0">
              <a:latin typeface="方正姚体" panose="02010601030101010101" pitchFamily="2" charset="-122"/>
              <a:ea typeface="方正姚体" panose="02010601030101010101" pitchFamily="2" charset="-122"/>
            </a:endParaRPr>
          </a:p>
          <a:p>
            <a:endParaRPr lang="en-US" altLang="zh-CN" dirty="0"/>
          </a:p>
          <a:p>
            <a:r>
              <a:rPr lang="zh-CN" altLang="en-US" dirty="0" smtClean="0"/>
              <a:t>    </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3683922133"/>
              </p:ext>
            </p:extLst>
          </p:nvPr>
        </p:nvGraphicFramePr>
        <p:xfrm>
          <a:off x="1100643" y="3522134"/>
          <a:ext cx="5259388" cy="822325"/>
        </p:xfrm>
        <a:graphic>
          <a:graphicData uri="http://schemas.openxmlformats.org/presentationml/2006/ole">
            <mc:AlternateContent xmlns:mc="http://schemas.openxmlformats.org/markup-compatibility/2006">
              <mc:Choice xmlns:v="urn:schemas-microsoft-com:vml" Requires="v">
                <p:oleObj spid="_x0000_s44181" name="Equation" r:id="rId5" imgW="2514600" imgH="393480" progId="Equation.DSMT4">
                  <p:embed/>
                </p:oleObj>
              </mc:Choice>
              <mc:Fallback>
                <p:oleObj name="Equation" r:id="rId5" imgW="2514600" imgH="393480" progId="Equation.DSMT4">
                  <p:embed/>
                  <p:pic>
                    <p:nvPicPr>
                      <p:cNvPr id="0" name=""/>
                      <p:cNvPicPr/>
                      <p:nvPr/>
                    </p:nvPicPr>
                    <p:blipFill>
                      <a:blip r:embed="rId6"/>
                      <a:stretch>
                        <a:fillRect/>
                      </a:stretch>
                    </p:blipFill>
                    <p:spPr>
                      <a:xfrm>
                        <a:off x="1100643" y="3522134"/>
                        <a:ext cx="5259388" cy="822325"/>
                      </a:xfrm>
                      <a:prstGeom prst="rect">
                        <a:avLst/>
                      </a:prstGeom>
                    </p:spPr>
                  </p:pic>
                </p:oleObj>
              </mc:Fallback>
            </mc:AlternateContent>
          </a:graphicData>
        </a:graphic>
      </p:graphicFrame>
    </p:spTree>
    <p:extLst>
      <p:ext uri="{BB962C8B-B14F-4D97-AF65-F5344CB8AC3E}">
        <p14:creationId xmlns:p14="http://schemas.microsoft.com/office/powerpoint/2010/main" val="72537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3204" y="917166"/>
            <a:ext cx="3399737" cy="49244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600" dirty="0" smtClean="0">
                <a:latin typeface="华文新魏" panose="02010800040101010101" pitchFamily="2" charset="-122"/>
                <a:ea typeface="华文新魏" panose="02010800040101010101" pitchFamily="2" charset="-122"/>
              </a:rPr>
              <a:t>1</a:t>
            </a:r>
            <a:r>
              <a:rPr lang="zh-CN" altLang="en-US" sz="2600" dirty="0" smtClean="0">
                <a:latin typeface="华文新魏" panose="02010800040101010101" pitchFamily="2" charset="-122"/>
                <a:ea typeface="华文新魏" panose="02010800040101010101" pitchFamily="2" charset="-122"/>
              </a:rPr>
              <a:t>、自变量区域的剖分</a:t>
            </a:r>
            <a:endParaRPr lang="zh-CN" altLang="en-US" sz="2600" dirty="0">
              <a:latin typeface="华文新魏" panose="02010800040101010101" pitchFamily="2" charset="-122"/>
              <a:ea typeface="华文新魏" panose="02010800040101010101" pitchFamily="2" charset="-122"/>
            </a:endParaRPr>
          </a:p>
        </p:txBody>
      </p:sp>
      <p:sp>
        <p:nvSpPr>
          <p:cNvPr id="3" name="文本框 2"/>
          <p:cNvSpPr txBox="1"/>
          <p:nvPr/>
        </p:nvSpPr>
        <p:spPr>
          <a:xfrm>
            <a:off x="883204" y="1507101"/>
            <a:ext cx="4926739" cy="4924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自变量的范围为：</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0</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tt1,   0rR</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883204" y="2111785"/>
            <a:ext cx="4926739" cy="28931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华文新魏" panose="02010800040101010101" pitchFamily="2" charset="-122"/>
                <a:ea typeface="华文新魏" panose="02010800040101010101" pitchFamily="2" charset="-122"/>
              </a:rPr>
              <a:t>在这一区域内，引入分点</a:t>
            </a:r>
            <a:endParaRPr lang="en-US" altLang="zh-CN" sz="2600" dirty="0" smtClean="0">
              <a:latin typeface="华文新魏" panose="02010800040101010101" pitchFamily="2" charset="-122"/>
              <a:ea typeface="华文新魏" panose="02010800040101010101" pitchFamily="2" charset="-122"/>
            </a:endParaRPr>
          </a:p>
          <a:p>
            <a:endParaRPr lang="en-US" altLang="zh-CN" sz="2600" dirty="0">
              <a:latin typeface="华文新魏" panose="02010800040101010101" pitchFamily="2" charset="-122"/>
              <a:ea typeface="华文新魏" panose="02010800040101010101" pitchFamily="2" charset="-122"/>
            </a:endParaRPr>
          </a:p>
          <a:p>
            <a:endParaRPr lang="en-US" altLang="zh-CN" sz="2600" dirty="0" smtClean="0">
              <a:latin typeface="华文新魏" panose="02010800040101010101" pitchFamily="2" charset="-122"/>
              <a:ea typeface="华文新魏" panose="02010800040101010101" pitchFamily="2" charset="-122"/>
            </a:endParaRPr>
          </a:p>
          <a:p>
            <a:endParaRPr lang="en-US" altLang="zh-CN" sz="2600" dirty="0">
              <a:latin typeface="华文新魏" panose="02010800040101010101" pitchFamily="2" charset="-122"/>
              <a:ea typeface="华文新魏" panose="02010800040101010101" pitchFamily="2" charset="-122"/>
            </a:endParaRPr>
          </a:p>
          <a:p>
            <a:r>
              <a:rPr lang="zh-CN" altLang="en-US" sz="2600" dirty="0" smtClean="0">
                <a:latin typeface="华文新魏" panose="02010800040101010101" pitchFamily="2" charset="-122"/>
                <a:ea typeface="华文新魏" panose="02010800040101010101" pitchFamily="2" charset="-122"/>
              </a:rPr>
              <a:t>得到如图剖分</a:t>
            </a:r>
            <a:endParaRPr lang="en-US" altLang="zh-CN" sz="2600" dirty="0" smtClean="0">
              <a:latin typeface="华文新魏" panose="02010800040101010101" pitchFamily="2" charset="-122"/>
              <a:ea typeface="华文新魏" panose="02010800040101010101" pitchFamily="2" charset="-122"/>
            </a:endParaRPr>
          </a:p>
          <a:p>
            <a:r>
              <a:rPr lang="zh-CN" altLang="en-US" sz="2600" dirty="0" smtClean="0">
                <a:latin typeface="华文新魏" panose="02010800040101010101" pitchFamily="2" charset="-122"/>
                <a:ea typeface="华文新魏" panose="02010800040101010101" pitchFamily="2" charset="-122"/>
              </a:rPr>
              <a:t>通常采用等距剖分，即取</a:t>
            </a:r>
            <a:r>
              <a:rPr lang="en-US" altLang="zh-CN" sz="2600" dirty="0" smtClean="0">
                <a:latin typeface="华文新魏" panose="02010800040101010101" pitchFamily="2" charset="-122"/>
                <a:ea typeface="华文新魏" panose="02010800040101010101" pitchFamily="2" charset="-122"/>
              </a:rPr>
              <a:t>t</a:t>
            </a:r>
            <a:r>
              <a:rPr lang="zh-CN" altLang="en-US" sz="2600" dirty="0" smtClean="0">
                <a:latin typeface="华文新魏" panose="02010800040101010101" pitchFamily="2" charset="-122"/>
                <a:ea typeface="华文新魏" panose="02010800040101010101" pitchFamily="2" charset="-122"/>
              </a:rPr>
              <a:t>的步长为</a:t>
            </a:r>
            <a:r>
              <a:rPr lang="zh-CN" altLang="en-US" sz="26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600" dirty="0" smtClean="0">
                <a:latin typeface="华文新魏" panose="02010800040101010101" pitchFamily="2" charset="-122"/>
                <a:ea typeface="华文新魏" panose="02010800040101010101" pitchFamily="2" charset="-122"/>
                <a:sym typeface="Symbol" panose="05050102010706020507" pitchFamily="18" charset="2"/>
              </a:rPr>
              <a:t>t</a:t>
            </a:r>
            <a:r>
              <a:rPr lang="zh-CN" altLang="en-US" sz="26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600" dirty="0" smtClean="0">
                <a:latin typeface="华文新魏" panose="02010800040101010101" pitchFamily="2" charset="-122"/>
                <a:ea typeface="华文新魏" panose="02010800040101010101" pitchFamily="2" charset="-122"/>
                <a:sym typeface="Symbol" panose="05050102010706020507" pitchFamily="18" charset="2"/>
              </a:rPr>
              <a:t>r</a:t>
            </a:r>
            <a:r>
              <a:rPr lang="zh-CN" altLang="en-US" sz="2600" dirty="0" smtClean="0">
                <a:latin typeface="华文新魏" panose="02010800040101010101" pitchFamily="2" charset="-122"/>
                <a:ea typeface="华文新魏" panose="02010800040101010101" pitchFamily="2" charset="-122"/>
                <a:sym typeface="Symbol" panose="05050102010706020507" pitchFamily="18" charset="2"/>
              </a:rPr>
              <a:t>的步长为</a:t>
            </a:r>
            <a:r>
              <a:rPr lang="en-US" altLang="zh-CN" sz="2600" dirty="0" smtClean="0">
                <a:latin typeface="华文新魏" panose="02010800040101010101" pitchFamily="2" charset="-122"/>
                <a:ea typeface="华文新魏" panose="02010800040101010101" pitchFamily="2" charset="-122"/>
                <a:sym typeface="Symbol" panose="05050102010706020507" pitchFamily="18" charset="2"/>
              </a:rPr>
              <a:t>r</a:t>
            </a:r>
            <a:r>
              <a:rPr lang="en-US" altLang="zh-CN" sz="2600" dirty="0" smtClean="0"/>
              <a:t>           </a:t>
            </a:r>
            <a:endParaRPr lang="zh-CN" altLang="en-US" sz="2600" dirty="0"/>
          </a:p>
        </p:txBody>
      </p:sp>
      <p:graphicFrame>
        <p:nvGraphicFramePr>
          <p:cNvPr id="5" name="对象 4"/>
          <p:cNvGraphicFramePr>
            <a:graphicFrameLocks noChangeAspect="1"/>
          </p:cNvGraphicFramePr>
          <p:nvPr>
            <p:extLst>
              <p:ext uri="{D42A27DB-BD31-4B8C-83A1-F6EECF244321}">
                <p14:modId xmlns:p14="http://schemas.microsoft.com/office/powerpoint/2010/main" val="1999510723"/>
              </p:ext>
            </p:extLst>
          </p:nvPr>
        </p:nvGraphicFramePr>
        <p:xfrm>
          <a:off x="2152342" y="2584978"/>
          <a:ext cx="3433540" cy="530941"/>
        </p:xfrm>
        <a:graphic>
          <a:graphicData uri="http://schemas.openxmlformats.org/presentationml/2006/ole">
            <mc:AlternateContent xmlns:mc="http://schemas.openxmlformats.org/markup-compatibility/2006">
              <mc:Choice xmlns:v="urn:schemas-microsoft-com:vml" Requires="v">
                <p:oleObj spid="_x0000_s45206" name="Equation" r:id="rId3" imgW="1422360" imgH="228600" progId="Equation.DSMT4">
                  <p:embed/>
                </p:oleObj>
              </mc:Choice>
              <mc:Fallback>
                <p:oleObj name="Equation" r:id="rId3" imgW="1422360" imgH="228600" progId="Equation.DSMT4">
                  <p:embed/>
                  <p:pic>
                    <p:nvPicPr>
                      <p:cNvPr id="0" name=""/>
                      <p:cNvPicPr/>
                      <p:nvPr/>
                    </p:nvPicPr>
                    <p:blipFill>
                      <a:blip r:embed="rId4"/>
                      <a:stretch>
                        <a:fillRect/>
                      </a:stretch>
                    </p:blipFill>
                    <p:spPr>
                      <a:xfrm>
                        <a:off x="2152342" y="2584978"/>
                        <a:ext cx="3433540" cy="53094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377456848"/>
              </p:ext>
            </p:extLst>
          </p:nvPr>
        </p:nvGraphicFramePr>
        <p:xfrm>
          <a:off x="2167089" y="3055062"/>
          <a:ext cx="3312480" cy="537159"/>
        </p:xfrm>
        <a:graphic>
          <a:graphicData uri="http://schemas.openxmlformats.org/presentationml/2006/ole">
            <mc:AlternateContent xmlns:mc="http://schemas.openxmlformats.org/markup-compatibility/2006">
              <mc:Choice xmlns:v="urn:schemas-microsoft-com:vml" Requires="v">
                <p:oleObj spid="_x0000_s45207" name="Equation" r:id="rId5" imgW="1409400" imgH="228600" progId="Equation.DSMT4">
                  <p:embed/>
                </p:oleObj>
              </mc:Choice>
              <mc:Fallback>
                <p:oleObj name="Equation" r:id="rId5" imgW="1409400" imgH="228600" progId="Equation.DSMT4">
                  <p:embed/>
                  <p:pic>
                    <p:nvPicPr>
                      <p:cNvPr id="0" name=""/>
                      <p:cNvPicPr/>
                      <p:nvPr/>
                    </p:nvPicPr>
                    <p:blipFill>
                      <a:blip r:embed="rId6"/>
                      <a:stretch>
                        <a:fillRect/>
                      </a:stretch>
                    </p:blipFill>
                    <p:spPr>
                      <a:xfrm>
                        <a:off x="2167089" y="3055062"/>
                        <a:ext cx="3312480" cy="537159"/>
                      </a:xfrm>
                      <a:prstGeom prst="rect">
                        <a:avLst/>
                      </a:prstGeom>
                    </p:spPr>
                  </p:pic>
                </p:oleObj>
              </mc:Fallback>
            </mc:AlternateContent>
          </a:graphicData>
        </a:graphic>
      </p:graphicFrame>
      <p:grpSp>
        <p:nvGrpSpPr>
          <p:cNvPr id="29" name="组合 28"/>
          <p:cNvGrpSpPr/>
          <p:nvPr/>
        </p:nvGrpSpPr>
        <p:grpSpPr>
          <a:xfrm>
            <a:off x="6254565" y="917166"/>
            <a:ext cx="5035325" cy="3940608"/>
            <a:chOff x="6254565" y="917166"/>
            <a:chExt cx="5035325" cy="3940608"/>
          </a:xfrm>
        </p:grpSpPr>
        <p:grpSp>
          <p:nvGrpSpPr>
            <p:cNvPr id="7" name="组合 6"/>
            <p:cNvGrpSpPr/>
            <p:nvPr/>
          </p:nvGrpSpPr>
          <p:grpSpPr>
            <a:xfrm>
              <a:off x="6254565" y="917166"/>
              <a:ext cx="5035325" cy="3349198"/>
              <a:chOff x="6025965" y="2575702"/>
              <a:chExt cx="5035325" cy="3349198"/>
            </a:xfrm>
          </p:grpSpPr>
          <p:cxnSp>
            <p:nvCxnSpPr>
              <p:cNvPr id="8" name="直接箭头连接符 7"/>
              <p:cNvCxnSpPr/>
              <p:nvPr/>
            </p:nvCxnSpPr>
            <p:spPr>
              <a:xfrm flipV="1">
                <a:off x="6474542" y="2831691"/>
                <a:ext cx="0" cy="2671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6025965" y="2575702"/>
                <a:ext cx="5035325" cy="3349198"/>
                <a:chOff x="6025965" y="2575702"/>
                <a:chExt cx="5035325" cy="3349198"/>
              </a:xfrm>
            </p:grpSpPr>
            <p:cxnSp>
              <p:nvCxnSpPr>
                <p:cNvPr id="10" name="直接箭头连接符 9"/>
                <p:cNvCxnSpPr/>
                <p:nvPr/>
              </p:nvCxnSpPr>
              <p:spPr>
                <a:xfrm>
                  <a:off x="6474542" y="5503638"/>
                  <a:ext cx="45867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474542" y="3060291"/>
                  <a:ext cx="32151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flipV="1">
                  <a:off x="9807677" y="3060291"/>
                  <a:ext cx="14749" cy="2443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474542" y="4499503"/>
                  <a:ext cx="3347884"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474542" y="4026310"/>
                  <a:ext cx="3347884"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7650480" y="3060291"/>
                  <a:ext cx="18681" cy="244334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8287473" y="3060291"/>
                  <a:ext cx="23150" cy="244334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232929" y="5451707"/>
                  <a:ext cx="648182" cy="461665"/>
                </a:xfrm>
                <a:prstGeom prst="rect">
                  <a:avLst/>
                </a:prstGeom>
                <a:noFill/>
              </p:spPr>
              <p:txBody>
                <a:bodyPr wrap="square" rtlCol="0">
                  <a:spAutoFit/>
                </a:bodyPr>
                <a:lstStyle/>
                <a:p>
                  <a:r>
                    <a:rPr lang="en-US" altLang="zh-CN" sz="2400" dirty="0" smtClean="0"/>
                    <a:t>O</a:t>
                  </a:r>
                  <a:endParaRPr lang="zh-CN" altLang="en-US" sz="2400" dirty="0"/>
                </a:p>
              </p:txBody>
            </p:sp>
            <p:sp>
              <p:nvSpPr>
                <p:cNvPr id="18" name="文本框 17"/>
                <p:cNvSpPr txBox="1"/>
                <p:nvPr/>
              </p:nvSpPr>
              <p:spPr>
                <a:xfrm>
                  <a:off x="6414428" y="2575702"/>
                  <a:ext cx="491886" cy="461665"/>
                </a:xfrm>
                <a:prstGeom prst="rect">
                  <a:avLst/>
                </a:prstGeom>
                <a:noFill/>
              </p:spPr>
              <p:txBody>
                <a:bodyPr wrap="square" rtlCol="0">
                  <a:spAutoFit/>
                </a:bodyPr>
                <a:lstStyle/>
                <a:p>
                  <a:r>
                    <a:rPr lang="en-US" altLang="zh-CN" sz="2400" dirty="0" smtClean="0"/>
                    <a:t>t</a:t>
                  </a:r>
                  <a:endParaRPr lang="zh-CN" altLang="en-US" sz="2400" dirty="0"/>
                </a:p>
              </p:txBody>
            </p:sp>
            <p:sp>
              <p:nvSpPr>
                <p:cNvPr id="19" name="文本框 18"/>
                <p:cNvSpPr txBox="1"/>
                <p:nvPr/>
              </p:nvSpPr>
              <p:spPr>
                <a:xfrm>
                  <a:off x="9695439" y="5415636"/>
                  <a:ext cx="491886" cy="461665"/>
                </a:xfrm>
                <a:prstGeom prst="rect">
                  <a:avLst/>
                </a:prstGeom>
                <a:noFill/>
              </p:spPr>
              <p:txBody>
                <a:bodyPr wrap="square" rtlCol="0">
                  <a:spAutoFit/>
                </a:bodyPr>
                <a:lstStyle/>
                <a:p>
                  <a:r>
                    <a:rPr lang="en-US" altLang="zh-CN" sz="2400" dirty="0" smtClean="0"/>
                    <a:t>R</a:t>
                  </a:r>
                  <a:endParaRPr lang="zh-CN" altLang="en-US" sz="2400" dirty="0"/>
                </a:p>
              </p:txBody>
            </p:sp>
            <p:sp>
              <p:nvSpPr>
                <p:cNvPr id="20" name="文本框 19"/>
                <p:cNvSpPr txBox="1"/>
                <p:nvPr/>
              </p:nvSpPr>
              <p:spPr>
                <a:xfrm>
                  <a:off x="6236689" y="2864428"/>
                  <a:ext cx="491886" cy="461665"/>
                </a:xfrm>
                <a:prstGeom prst="rect">
                  <a:avLst/>
                </a:prstGeom>
                <a:noFill/>
              </p:spPr>
              <p:txBody>
                <a:bodyPr wrap="square" rtlCol="0">
                  <a:spAutoFit/>
                </a:bodyPr>
                <a:lstStyle/>
                <a:p>
                  <a:r>
                    <a:rPr lang="en-US" altLang="zh-CN" sz="2400" dirty="0" smtClean="0"/>
                    <a:t>t1</a:t>
                  </a:r>
                  <a:endParaRPr lang="zh-CN" altLang="en-US" sz="2400" dirty="0"/>
                </a:p>
              </p:txBody>
            </p:sp>
            <p:sp>
              <p:nvSpPr>
                <p:cNvPr id="21" name="文本框 20"/>
                <p:cNvSpPr txBox="1"/>
                <p:nvPr/>
              </p:nvSpPr>
              <p:spPr>
                <a:xfrm>
                  <a:off x="6153426" y="4314837"/>
                  <a:ext cx="491886" cy="461665"/>
                </a:xfrm>
                <a:prstGeom prst="rect">
                  <a:avLst/>
                </a:prstGeom>
                <a:noFill/>
              </p:spPr>
              <p:txBody>
                <a:bodyPr wrap="square" rtlCol="0">
                  <a:spAutoFit/>
                </a:bodyPr>
                <a:lstStyle/>
                <a:p>
                  <a:r>
                    <a:rPr lang="en-US" altLang="zh-CN" sz="2400" dirty="0" smtClean="0"/>
                    <a:t>t</a:t>
                  </a:r>
                  <a:r>
                    <a:rPr lang="en-US" altLang="zh-CN" sz="2400" baseline="-25000" dirty="0" smtClean="0"/>
                    <a:t>i</a:t>
                  </a:r>
                  <a:endParaRPr lang="zh-CN" altLang="en-US" sz="2400" baseline="-25000" dirty="0"/>
                </a:p>
              </p:txBody>
            </p:sp>
            <p:sp>
              <p:nvSpPr>
                <p:cNvPr id="22" name="文本框 21"/>
                <p:cNvSpPr txBox="1"/>
                <p:nvPr/>
              </p:nvSpPr>
              <p:spPr>
                <a:xfrm>
                  <a:off x="6025965" y="3850302"/>
                  <a:ext cx="587825" cy="461665"/>
                </a:xfrm>
                <a:prstGeom prst="rect">
                  <a:avLst/>
                </a:prstGeom>
                <a:noFill/>
              </p:spPr>
              <p:txBody>
                <a:bodyPr wrap="square" rtlCol="0">
                  <a:spAutoFit/>
                </a:bodyPr>
                <a:lstStyle/>
                <a:p>
                  <a:r>
                    <a:rPr lang="en-US" altLang="zh-CN" sz="2400" dirty="0" smtClean="0"/>
                    <a:t>t</a:t>
                  </a:r>
                  <a:r>
                    <a:rPr lang="en-US" altLang="zh-CN" sz="2400" baseline="-25000" dirty="0" smtClean="0"/>
                    <a:t>i+1</a:t>
                  </a:r>
                  <a:endParaRPr lang="zh-CN" altLang="en-US" sz="2400" baseline="-25000" dirty="0"/>
                </a:p>
              </p:txBody>
            </p:sp>
            <p:sp>
              <p:nvSpPr>
                <p:cNvPr id="23" name="文本框 22"/>
                <p:cNvSpPr txBox="1"/>
                <p:nvPr/>
              </p:nvSpPr>
              <p:spPr>
                <a:xfrm>
                  <a:off x="7502906" y="5451707"/>
                  <a:ext cx="491886" cy="461665"/>
                </a:xfrm>
                <a:prstGeom prst="rect">
                  <a:avLst/>
                </a:prstGeom>
                <a:noFill/>
              </p:spPr>
              <p:txBody>
                <a:bodyPr wrap="square" rtlCol="0">
                  <a:spAutoFit/>
                </a:bodyPr>
                <a:lstStyle/>
                <a:p>
                  <a:r>
                    <a:rPr lang="en-US" altLang="zh-CN" sz="2400" dirty="0" err="1" smtClean="0"/>
                    <a:t>r</a:t>
                  </a:r>
                  <a:r>
                    <a:rPr lang="en-US" altLang="zh-CN" sz="2400" baseline="-25000" dirty="0" err="1" smtClean="0"/>
                    <a:t>j</a:t>
                  </a:r>
                  <a:endParaRPr lang="zh-CN" altLang="en-US" sz="2400" dirty="0"/>
                </a:p>
              </p:txBody>
            </p:sp>
            <p:sp>
              <p:nvSpPr>
                <p:cNvPr id="24" name="文本框 23"/>
                <p:cNvSpPr txBox="1"/>
                <p:nvPr/>
              </p:nvSpPr>
              <p:spPr>
                <a:xfrm>
                  <a:off x="8142365" y="5463235"/>
                  <a:ext cx="602811" cy="461665"/>
                </a:xfrm>
                <a:prstGeom prst="rect">
                  <a:avLst/>
                </a:prstGeom>
                <a:noFill/>
              </p:spPr>
              <p:txBody>
                <a:bodyPr wrap="square" rtlCol="0">
                  <a:spAutoFit/>
                </a:bodyPr>
                <a:lstStyle/>
                <a:p>
                  <a:r>
                    <a:rPr lang="en-US" altLang="zh-CN" sz="2400" dirty="0" smtClean="0"/>
                    <a:t>r</a:t>
                  </a:r>
                  <a:r>
                    <a:rPr lang="en-US" altLang="zh-CN" sz="2400" baseline="-25000" dirty="0" smtClean="0"/>
                    <a:t>j+1</a:t>
                  </a:r>
                  <a:endParaRPr lang="zh-CN" altLang="en-US" sz="2400" dirty="0"/>
                </a:p>
              </p:txBody>
            </p:sp>
          </p:grpSp>
        </p:grpSp>
        <p:sp>
          <p:nvSpPr>
            <p:cNvPr id="25" name="左大括号 24"/>
            <p:cNvSpPr/>
            <p:nvPr/>
          </p:nvSpPr>
          <p:spPr>
            <a:xfrm flipH="1">
              <a:off x="6842390" y="2367774"/>
              <a:ext cx="98606" cy="47319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右大括号 25"/>
            <p:cNvSpPr/>
            <p:nvPr/>
          </p:nvSpPr>
          <p:spPr>
            <a:xfrm rot="5400000">
              <a:off x="8034300" y="4063547"/>
              <a:ext cx="326553" cy="6369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文本框 26"/>
            <p:cNvSpPr txBox="1"/>
            <p:nvPr/>
          </p:nvSpPr>
          <p:spPr>
            <a:xfrm>
              <a:off x="6890255" y="2405631"/>
              <a:ext cx="628650" cy="369332"/>
            </a:xfrm>
            <a:prstGeom prst="rect">
              <a:avLst/>
            </a:prstGeom>
            <a:noFill/>
          </p:spPr>
          <p:txBody>
            <a:bodyPr wrap="square" rtlCol="0">
              <a:spAutoFit/>
            </a:bodyPr>
            <a:lstStyle/>
            <a:p>
              <a:r>
                <a:rPr lang="zh-CN" altLang="en-US" dirty="0" smtClean="0">
                  <a:sym typeface="Symbol" panose="05050102010706020507" pitchFamily="18" charset="2"/>
                </a:rPr>
                <a:t></a:t>
              </a:r>
              <a:r>
                <a:rPr lang="en-US" altLang="zh-CN" dirty="0" smtClean="0">
                  <a:sym typeface="Symbol" panose="05050102010706020507" pitchFamily="18" charset="2"/>
                </a:rPr>
                <a:t>t</a:t>
              </a:r>
              <a:endParaRPr lang="zh-CN" altLang="en-US" dirty="0"/>
            </a:p>
          </p:txBody>
        </p:sp>
        <p:sp>
          <p:nvSpPr>
            <p:cNvPr id="28" name="文本框 27"/>
            <p:cNvSpPr txBox="1"/>
            <p:nvPr/>
          </p:nvSpPr>
          <p:spPr>
            <a:xfrm>
              <a:off x="7987361" y="4488442"/>
              <a:ext cx="628650" cy="369332"/>
            </a:xfrm>
            <a:prstGeom prst="rect">
              <a:avLst/>
            </a:prstGeom>
            <a:noFill/>
          </p:spPr>
          <p:txBody>
            <a:bodyPr wrap="square" rtlCol="0">
              <a:spAutoFit/>
            </a:bodyPr>
            <a:lstStyle/>
            <a:p>
              <a:r>
                <a:rPr lang="zh-CN" altLang="en-US" dirty="0" smtClean="0">
                  <a:sym typeface="Symbol" panose="05050102010706020507" pitchFamily="18" charset="2"/>
                </a:rPr>
                <a:t></a:t>
              </a:r>
              <a:r>
                <a:rPr lang="en-US" altLang="zh-CN" dirty="0" smtClean="0">
                  <a:sym typeface="Symbol" panose="05050102010706020507" pitchFamily="18" charset="2"/>
                </a:rPr>
                <a:t>r</a:t>
              </a:r>
              <a:endParaRPr lang="zh-CN" altLang="en-US" dirty="0"/>
            </a:p>
          </p:txBody>
        </p:sp>
      </p:grpSp>
      <p:sp>
        <p:nvSpPr>
          <p:cNvPr id="30" name="文本框 29"/>
          <p:cNvSpPr txBox="1"/>
          <p:nvPr/>
        </p:nvSpPr>
        <p:spPr>
          <a:xfrm>
            <a:off x="883204" y="5276850"/>
            <a:ext cx="9460946"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计算要点：时间</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t</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rPr>
              <a:t>i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t</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rPr>
              <a:t>i+1</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i</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=0,1,2,…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；利用第</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i</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层的已知量</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r</a:t>
            </a:r>
            <a:r>
              <a:rPr lang="en-US" altLang="zh-CN" sz="24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ij</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计算第</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i+1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层的未知量</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{r</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rPr>
              <a:t>i+1,j</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400" baseline="-25000" dirty="0">
              <a:latin typeface="Times New Roman" panose="02020603050405020304" pitchFamily="18" charset="0"/>
              <a:ea typeface="华文新魏" panose="02010800040101010101" pitchFamily="2" charset="-122"/>
              <a:cs typeface="Times New Roman" panose="02020603050405020304" pitchFamily="18" charset="0"/>
            </a:endParaRPr>
          </a:p>
        </p:txBody>
      </p:sp>
      <p:cxnSp>
        <p:nvCxnSpPr>
          <p:cNvPr id="32" name="直接箭头连接符 31"/>
          <p:cNvCxnSpPr/>
          <p:nvPr/>
        </p:nvCxnSpPr>
        <p:spPr>
          <a:xfrm flipV="1">
            <a:off x="3324225" y="5514975"/>
            <a:ext cx="371475"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134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30"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5465" y="395313"/>
            <a:ext cx="7632848" cy="384720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、方程的离散：记</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t</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i</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,r</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j</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的数值近似为</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i,j</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，则导数的离散公式为</a:t>
            </a:r>
            <a:endParaRPr lang="en-US" altLang="zh-CN" sz="2400" dirty="0">
              <a:latin typeface="Times New Roman" panose="02020603050405020304" pitchFamily="18" charset="0"/>
              <a:ea typeface="方正姚体" panose="02010601030101010101" pitchFamily="2" charset="-122"/>
              <a:cs typeface="Times New Roman" panose="02020603050405020304" pitchFamily="18" charset="0"/>
            </a:endParaRPr>
          </a:p>
          <a:p>
            <a:endParaRPr lang="en-US" altLang="zh-CN" sz="2400" dirty="0">
              <a:latin typeface="方正姚体" panose="02010601030101010101" pitchFamily="2" charset="-122"/>
              <a:ea typeface="方正姚体" panose="02010601030101010101" pitchFamily="2" charset="-122"/>
            </a:endParaRPr>
          </a:p>
          <a:p>
            <a:endParaRPr lang="en-US" altLang="zh-CN" sz="2400" dirty="0" smtClean="0">
              <a:latin typeface="方正姚体" panose="02010601030101010101" pitchFamily="2" charset="-122"/>
              <a:ea typeface="方正姚体" panose="02010601030101010101" pitchFamily="2" charset="-122"/>
            </a:endParaRPr>
          </a:p>
          <a:p>
            <a:endParaRPr lang="en-US" altLang="zh-CN" sz="2400" dirty="0">
              <a:latin typeface="方正姚体" panose="02010601030101010101" pitchFamily="2" charset="-122"/>
              <a:ea typeface="方正姚体" panose="02010601030101010101" pitchFamily="2" charset="-122"/>
            </a:endParaRPr>
          </a:p>
          <a:p>
            <a:endParaRPr lang="en-US" altLang="zh-CN" sz="2400" dirty="0" smtClean="0">
              <a:latin typeface="方正姚体" panose="02010601030101010101" pitchFamily="2" charset="-122"/>
              <a:ea typeface="方正姚体" panose="02010601030101010101" pitchFamily="2" charset="-122"/>
            </a:endParaRPr>
          </a:p>
          <a:p>
            <a:endParaRPr lang="en-US" altLang="zh-CN" sz="2400" dirty="0">
              <a:latin typeface="方正姚体" panose="02010601030101010101" pitchFamily="2" charset="-122"/>
              <a:ea typeface="方正姚体" panose="02010601030101010101" pitchFamily="2" charset="-122"/>
            </a:endParaRPr>
          </a:p>
          <a:p>
            <a:endParaRPr lang="en-US" altLang="zh-CN" sz="2400" dirty="0" smtClean="0">
              <a:latin typeface="方正姚体" panose="02010601030101010101" pitchFamily="2" charset="-122"/>
              <a:ea typeface="方正姚体" panose="02010601030101010101" pitchFamily="2" charset="-122"/>
            </a:endParaRPr>
          </a:p>
          <a:p>
            <a:endParaRPr lang="en-US" altLang="zh-CN" sz="2400" dirty="0">
              <a:latin typeface="方正姚体" panose="02010601030101010101" pitchFamily="2" charset="-122"/>
              <a:ea typeface="方正姚体" panose="02010601030101010101" pitchFamily="2" charset="-122"/>
            </a:endParaRPr>
          </a:p>
          <a:p>
            <a:endParaRPr lang="zh-CN" altLang="en-US" sz="2400" dirty="0">
              <a:latin typeface="方正姚体" panose="02010601030101010101" pitchFamily="2" charset="-122"/>
              <a:ea typeface="方正姚体" panose="02010601030101010101"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249422974"/>
              </p:ext>
            </p:extLst>
          </p:nvPr>
        </p:nvGraphicFramePr>
        <p:xfrm>
          <a:off x="2644775" y="1171249"/>
          <a:ext cx="2828925" cy="865187"/>
        </p:xfrm>
        <a:graphic>
          <a:graphicData uri="http://schemas.openxmlformats.org/presentationml/2006/ole">
            <mc:AlternateContent xmlns:mc="http://schemas.openxmlformats.org/markup-compatibility/2006">
              <mc:Choice xmlns:v="urn:schemas-microsoft-com:vml" Requires="v">
                <p:oleObj spid="_x0000_s46442" name="Equation" r:id="rId3" imgW="1371600" imgH="419040" progId="Equation.DSMT4">
                  <p:embed/>
                </p:oleObj>
              </mc:Choice>
              <mc:Fallback>
                <p:oleObj name="Equation" r:id="rId3" imgW="1371600" imgH="419040" progId="Equation.DSMT4">
                  <p:embed/>
                  <p:pic>
                    <p:nvPicPr>
                      <p:cNvPr id="0" name=""/>
                      <p:cNvPicPr/>
                      <p:nvPr/>
                    </p:nvPicPr>
                    <p:blipFill>
                      <a:blip r:embed="rId4"/>
                      <a:stretch>
                        <a:fillRect/>
                      </a:stretch>
                    </p:blipFill>
                    <p:spPr>
                      <a:xfrm>
                        <a:off x="2644775" y="1171249"/>
                        <a:ext cx="2828925" cy="865187"/>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196195673"/>
              </p:ext>
            </p:extLst>
          </p:nvPr>
        </p:nvGraphicFramePr>
        <p:xfrm>
          <a:off x="2644775" y="2240871"/>
          <a:ext cx="4146567" cy="906203"/>
        </p:xfrm>
        <a:graphic>
          <a:graphicData uri="http://schemas.openxmlformats.org/presentationml/2006/ole">
            <mc:AlternateContent xmlns:mc="http://schemas.openxmlformats.org/markup-compatibility/2006">
              <mc:Choice xmlns:v="urn:schemas-microsoft-com:vml" Requires="v">
                <p:oleObj spid="_x0000_s46443" name="Equation" r:id="rId5" imgW="1917360" imgH="419040" progId="Equation.DSMT4">
                  <p:embed/>
                </p:oleObj>
              </mc:Choice>
              <mc:Fallback>
                <p:oleObj name="Equation" r:id="rId5" imgW="1917360" imgH="419040" progId="Equation.DSMT4">
                  <p:embed/>
                  <p:pic>
                    <p:nvPicPr>
                      <p:cNvPr id="0" name=""/>
                      <p:cNvPicPr/>
                      <p:nvPr/>
                    </p:nvPicPr>
                    <p:blipFill>
                      <a:blip r:embed="rId6"/>
                      <a:stretch>
                        <a:fillRect/>
                      </a:stretch>
                    </p:blipFill>
                    <p:spPr>
                      <a:xfrm>
                        <a:off x="2644775" y="2240871"/>
                        <a:ext cx="4146567" cy="90620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943547869"/>
              </p:ext>
            </p:extLst>
          </p:nvPr>
        </p:nvGraphicFramePr>
        <p:xfrm>
          <a:off x="2644775" y="3186926"/>
          <a:ext cx="2965450" cy="906462"/>
        </p:xfrm>
        <a:graphic>
          <a:graphicData uri="http://schemas.openxmlformats.org/presentationml/2006/ole">
            <mc:AlternateContent xmlns:mc="http://schemas.openxmlformats.org/markup-compatibility/2006">
              <mc:Choice xmlns:v="urn:schemas-microsoft-com:vml" Requires="v">
                <p:oleObj spid="_x0000_s46444" name="Equation" r:id="rId7" imgW="1371600" imgH="419040" progId="Equation.DSMT4">
                  <p:embed/>
                </p:oleObj>
              </mc:Choice>
              <mc:Fallback>
                <p:oleObj name="Equation" r:id="rId7" imgW="1371600" imgH="419040" progId="Equation.DSMT4">
                  <p:embed/>
                  <p:pic>
                    <p:nvPicPr>
                      <p:cNvPr id="0" name=""/>
                      <p:cNvPicPr>
                        <a:picLocks noChangeAspect="1" noChangeArrowheads="1"/>
                      </p:cNvPicPr>
                      <p:nvPr/>
                    </p:nvPicPr>
                    <p:blipFill>
                      <a:blip r:embed="rId8"/>
                      <a:srcRect/>
                      <a:stretch>
                        <a:fillRect/>
                      </a:stretch>
                    </p:blipFill>
                    <p:spPr bwMode="auto">
                      <a:xfrm>
                        <a:off x="2644775" y="3186926"/>
                        <a:ext cx="2965450"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930198406"/>
              </p:ext>
            </p:extLst>
          </p:nvPr>
        </p:nvGraphicFramePr>
        <p:xfrm>
          <a:off x="1874025" y="4987448"/>
          <a:ext cx="6364288" cy="969962"/>
        </p:xfrm>
        <a:graphic>
          <a:graphicData uri="http://schemas.openxmlformats.org/presentationml/2006/ole">
            <mc:AlternateContent xmlns:mc="http://schemas.openxmlformats.org/markup-compatibility/2006">
              <mc:Choice xmlns:v="urn:schemas-microsoft-com:vml" Requires="v">
                <p:oleObj spid="_x0000_s46445" name="Equation" r:id="rId9" imgW="3085920" imgH="469800" progId="Equation.DSMT4">
                  <p:embed/>
                </p:oleObj>
              </mc:Choice>
              <mc:Fallback>
                <p:oleObj name="Equation" r:id="rId9" imgW="3085920" imgH="469800" progId="Equation.DSMT4">
                  <p:embed/>
                  <p:pic>
                    <p:nvPicPr>
                      <p:cNvPr id="0" name=""/>
                      <p:cNvPicPr>
                        <a:picLocks noChangeAspect="1" noChangeArrowheads="1"/>
                      </p:cNvPicPr>
                      <p:nvPr/>
                    </p:nvPicPr>
                    <p:blipFill>
                      <a:blip r:embed="rId10"/>
                      <a:srcRect/>
                      <a:stretch>
                        <a:fillRect/>
                      </a:stretch>
                    </p:blipFill>
                    <p:spPr bwMode="auto">
                      <a:xfrm>
                        <a:off x="1874025" y="4987448"/>
                        <a:ext cx="6364288"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848326600"/>
              </p:ext>
            </p:extLst>
          </p:nvPr>
        </p:nvGraphicFramePr>
        <p:xfrm>
          <a:off x="8866528" y="5341964"/>
          <a:ext cx="1908526" cy="418307"/>
        </p:xfrm>
        <a:graphic>
          <a:graphicData uri="http://schemas.openxmlformats.org/presentationml/2006/ole">
            <mc:AlternateContent xmlns:mc="http://schemas.openxmlformats.org/markup-compatibility/2006">
              <mc:Choice xmlns:v="urn:schemas-microsoft-com:vml" Requires="v">
                <p:oleObj spid="_x0000_s46446" name="Equation" r:id="rId11" imgW="927000" imgH="203040" progId="Equation.DSMT4">
                  <p:embed/>
                </p:oleObj>
              </mc:Choice>
              <mc:Fallback>
                <p:oleObj name="Equation" r:id="rId11" imgW="927000" imgH="203040" progId="Equation.DSMT4">
                  <p:embed/>
                  <p:pic>
                    <p:nvPicPr>
                      <p:cNvPr id="0" name=""/>
                      <p:cNvPicPr/>
                      <p:nvPr/>
                    </p:nvPicPr>
                    <p:blipFill>
                      <a:blip r:embed="rId12"/>
                      <a:stretch>
                        <a:fillRect/>
                      </a:stretch>
                    </p:blipFill>
                    <p:spPr>
                      <a:xfrm>
                        <a:off x="8866528" y="5341964"/>
                        <a:ext cx="1908526" cy="418307"/>
                      </a:xfrm>
                      <a:prstGeom prst="rect">
                        <a:avLst/>
                      </a:prstGeom>
                    </p:spPr>
                  </p:pic>
                </p:oleObj>
              </mc:Fallback>
            </mc:AlternateContent>
          </a:graphicData>
        </a:graphic>
      </p:graphicFrame>
      <p:sp>
        <p:nvSpPr>
          <p:cNvPr id="8" name="文本框 7"/>
          <p:cNvSpPr txBox="1"/>
          <p:nvPr/>
        </p:nvSpPr>
        <p:spPr>
          <a:xfrm>
            <a:off x="676275" y="4352925"/>
            <a:ext cx="268605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代入原方程组得到</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422609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18408" y="679739"/>
            <a:ext cx="9372601" cy="196977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记                   ，方程组可以写成</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773848304"/>
              </p:ext>
            </p:extLst>
          </p:nvPr>
        </p:nvGraphicFramePr>
        <p:xfrm>
          <a:off x="2546202" y="589833"/>
          <a:ext cx="1084983" cy="761797"/>
        </p:xfrm>
        <a:graphic>
          <a:graphicData uri="http://schemas.openxmlformats.org/presentationml/2006/ole">
            <mc:AlternateContent xmlns:mc="http://schemas.openxmlformats.org/markup-compatibility/2006">
              <mc:Choice xmlns:v="urn:schemas-microsoft-com:vml" Requires="v">
                <p:oleObj spid="_x0000_s47532" name="Equation" r:id="rId3" imgW="596880" imgH="419040" progId="Equation.DSMT4">
                  <p:embed/>
                </p:oleObj>
              </mc:Choice>
              <mc:Fallback>
                <p:oleObj name="Equation" r:id="rId3" imgW="596880" imgH="419040" progId="Equation.DSMT4">
                  <p:embed/>
                  <p:pic>
                    <p:nvPicPr>
                      <p:cNvPr id="0" name=""/>
                      <p:cNvPicPr/>
                      <p:nvPr/>
                    </p:nvPicPr>
                    <p:blipFill>
                      <a:blip r:embed="rId4"/>
                      <a:stretch>
                        <a:fillRect/>
                      </a:stretch>
                    </p:blipFill>
                    <p:spPr>
                      <a:xfrm>
                        <a:off x="2546202" y="589833"/>
                        <a:ext cx="1084983" cy="761797"/>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956890847"/>
              </p:ext>
            </p:extLst>
          </p:nvPr>
        </p:nvGraphicFramePr>
        <p:xfrm>
          <a:off x="4034054" y="1136939"/>
          <a:ext cx="6754086" cy="945572"/>
        </p:xfrm>
        <a:graphic>
          <a:graphicData uri="http://schemas.openxmlformats.org/presentationml/2006/ole">
            <mc:AlternateContent xmlns:mc="http://schemas.openxmlformats.org/markup-compatibility/2006">
              <mc:Choice xmlns:v="urn:schemas-microsoft-com:vml" Requires="v">
                <p:oleObj spid="_x0000_s47533" name="Equation" r:id="rId5" imgW="3174840" imgH="444240" progId="Equation.DSMT4">
                  <p:embed/>
                </p:oleObj>
              </mc:Choice>
              <mc:Fallback>
                <p:oleObj name="Equation" r:id="rId5" imgW="3174840" imgH="444240" progId="Equation.DSMT4">
                  <p:embed/>
                  <p:pic>
                    <p:nvPicPr>
                      <p:cNvPr id="0" name=""/>
                      <p:cNvPicPr/>
                      <p:nvPr/>
                    </p:nvPicPr>
                    <p:blipFill>
                      <a:blip r:embed="rId6"/>
                      <a:stretch>
                        <a:fillRect/>
                      </a:stretch>
                    </p:blipFill>
                    <p:spPr>
                      <a:xfrm>
                        <a:off x="4034054" y="1136939"/>
                        <a:ext cx="6754086" cy="94557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252814950"/>
              </p:ext>
            </p:extLst>
          </p:nvPr>
        </p:nvGraphicFramePr>
        <p:xfrm>
          <a:off x="8060945" y="2082512"/>
          <a:ext cx="1991167" cy="436420"/>
        </p:xfrm>
        <a:graphic>
          <a:graphicData uri="http://schemas.openxmlformats.org/presentationml/2006/ole">
            <mc:AlternateContent xmlns:mc="http://schemas.openxmlformats.org/markup-compatibility/2006">
              <mc:Choice xmlns:v="urn:schemas-microsoft-com:vml" Requires="v">
                <p:oleObj spid="_x0000_s47534" name="Equation" r:id="rId7" imgW="927000" imgH="203040" progId="Equation.DSMT4">
                  <p:embed/>
                </p:oleObj>
              </mc:Choice>
              <mc:Fallback>
                <p:oleObj name="Equation" r:id="rId7" imgW="927000" imgH="203040" progId="Equation.DSMT4">
                  <p:embed/>
                  <p:pic>
                    <p:nvPicPr>
                      <p:cNvPr id="0" name=""/>
                      <p:cNvPicPr/>
                      <p:nvPr/>
                    </p:nvPicPr>
                    <p:blipFill>
                      <a:blip r:embed="rId8"/>
                      <a:stretch>
                        <a:fillRect/>
                      </a:stretch>
                    </p:blipFill>
                    <p:spPr>
                      <a:xfrm>
                        <a:off x="8060945" y="2082512"/>
                        <a:ext cx="1991167" cy="436420"/>
                      </a:xfrm>
                      <a:prstGeom prst="rect">
                        <a:avLst/>
                      </a:prstGeom>
                    </p:spPr>
                  </p:pic>
                </p:oleObj>
              </mc:Fallback>
            </mc:AlternateContent>
          </a:graphicData>
        </a:graphic>
      </p:graphicFrame>
      <p:sp>
        <p:nvSpPr>
          <p:cNvPr id="6" name="文本框 5"/>
          <p:cNvSpPr txBox="1"/>
          <p:nvPr/>
        </p:nvSpPr>
        <p:spPr>
          <a:xfrm>
            <a:off x="2007961" y="2928505"/>
            <a:ext cx="2213264" cy="492443"/>
          </a:xfrm>
          <a:prstGeom prst="rect">
            <a:avLst/>
          </a:prstGeom>
          <a:noFill/>
        </p:spPr>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加入边界条件：</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644300167"/>
              </p:ext>
            </p:extLst>
          </p:nvPr>
        </p:nvGraphicFramePr>
        <p:xfrm>
          <a:off x="2725655" y="3378791"/>
          <a:ext cx="2470150" cy="822325"/>
        </p:xfrm>
        <a:graphic>
          <a:graphicData uri="http://schemas.openxmlformats.org/presentationml/2006/ole">
            <mc:AlternateContent xmlns:mc="http://schemas.openxmlformats.org/markup-compatibility/2006">
              <mc:Choice xmlns:v="urn:schemas-microsoft-com:vml" Requires="v">
                <p:oleObj spid="_x0000_s47535" name="Equation" r:id="rId9" imgW="1180800" imgH="393480" progId="Equation.DSMT4">
                  <p:embed/>
                </p:oleObj>
              </mc:Choice>
              <mc:Fallback>
                <p:oleObj name="Equation" r:id="rId9" imgW="1180800" imgH="393480" progId="Equation.DSMT4">
                  <p:embed/>
                  <p:pic>
                    <p:nvPicPr>
                      <p:cNvPr id="0" name=""/>
                      <p:cNvPicPr/>
                      <p:nvPr/>
                    </p:nvPicPr>
                    <p:blipFill>
                      <a:blip r:embed="rId10"/>
                      <a:stretch>
                        <a:fillRect/>
                      </a:stretch>
                    </p:blipFill>
                    <p:spPr>
                      <a:xfrm>
                        <a:off x="2725655" y="3378791"/>
                        <a:ext cx="2470150" cy="822325"/>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8" name="矩形 7"/>
              <p:cNvSpPr/>
              <p:nvPr/>
            </p:nvSpPr>
            <p:spPr>
              <a:xfrm>
                <a:off x="2398341" y="4352284"/>
                <a:ext cx="3812742" cy="7945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𝑟</m:t>
                      </m:r>
                      <m:r>
                        <a:rPr lang="zh-CN" altLang="en-US" sz="2400" i="0">
                          <a:latin typeface="Cambria Math" panose="02040503050406030204" pitchFamily="18" charset="0"/>
                        </a:rPr>
                        <m:t>=</m:t>
                      </m:r>
                      <m:r>
                        <a:rPr lang="zh-CN" altLang="en-US" sz="2400" i="1">
                          <a:latin typeface="Cambria Math" panose="02040503050406030204" pitchFamily="18" charset="0"/>
                        </a:rPr>
                        <m:t>𝑅</m:t>
                      </m:r>
                      <m:r>
                        <a:rPr lang="zh-CN" altLang="en-US" sz="2400" i="0">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i="0">
                              <a:latin typeface="Cambria Math" panose="02040503050406030204" pitchFamily="18" charset="0"/>
                            </a:rPr>
                            <m:t>𝜕</m:t>
                          </m:r>
                          <m:r>
                            <a:rPr lang="zh-CN" altLang="en-US" sz="2400" i="1">
                              <a:latin typeface="Cambria Math" panose="02040503050406030204" pitchFamily="18" charset="0"/>
                            </a:rPr>
                            <m:t>𝑢</m:t>
                          </m:r>
                        </m:num>
                        <m:den>
                          <m:r>
                            <a:rPr lang="zh-CN" altLang="en-US" sz="2400" i="0">
                              <a:latin typeface="Cambria Math" panose="02040503050406030204" pitchFamily="18" charset="0"/>
                            </a:rPr>
                            <m:t>𝜕</m:t>
                          </m:r>
                          <m:r>
                            <a:rPr lang="zh-CN" altLang="en-US" sz="2400" i="1">
                              <a:latin typeface="Cambria Math" panose="02040503050406030204" pitchFamily="18" charset="0"/>
                            </a:rPr>
                            <m:t>𝑟</m:t>
                          </m:r>
                        </m:den>
                      </m:f>
                      <m:r>
                        <a:rPr lang="zh-CN" altLang="en-US" sz="2400" i="0">
                          <a:latin typeface="Cambria Math" panose="02040503050406030204" pitchFamily="18" charset="0"/>
                        </a:rPr>
                        <m:t>=</m:t>
                      </m:r>
                      <m:r>
                        <a:rPr lang="zh-CN" altLang="en-US" sz="2400" i="1">
                          <a:latin typeface="Cambria Math" panose="02040503050406030204" pitchFamily="18" charset="0"/>
                        </a:rPr>
                        <m:t>𝑘</m:t>
                      </m:r>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𝑢</m:t>
                          </m:r>
                        </m:e>
                        <m:sub>
                          <m:r>
                            <a:rPr lang="zh-CN" altLang="en-US" sz="2400" i="1">
                              <a:latin typeface="Cambria Math" panose="02040503050406030204" pitchFamily="18" charset="0"/>
                            </a:rPr>
                            <m:t>𝑠</m:t>
                          </m:r>
                        </m:sub>
                      </m:sSub>
                      <m:r>
                        <a:rPr lang="zh-CN" altLang="en-US" sz="2400" i="0">
                          <a:latin typeface="Cambria Math" panose="02040503050406030204" pitchFamily="18" charset="0"/>
                        </a:rPr>
                        <m:t>−</m:t>
                      </m:r>
                      <m:r>
                        <a:rPr lang="zh-CN" altLang="en-US" sz="2400" i="1">
                          <a:latin typeface="Cambria Math" panose="02040503050406030204" pitchFamily="18" charset="0"/>
                        </a:rPr>
                        <m:t>𝑢</m:t>
                      </m:r>
                      <m:r>
                        <a:rPr lang="zh-CN" altLang="en-US" sz="2400" i="0">
                          <a:latin typeface="Cambria Math" panose="02040503050406030204" pitchFamily="18" charset="0"/>
                        </a:rPr>
                        <m:t>)</m:t>
                      </m:r>
                    </m:oMath>
                  </m:oMathPara>
                </a14:m>
                <a:endParaRPr lang="zh-CN" alt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398341" y="4352284"/>
                <a:ext cx="3812742" cy="794576"/>
              </a:xfrm>
              <a:prstGeom prst="rect">
                <a:avLst/>
              </a:prstGeom>
              <a:blipFill rotWithShape="0">
                <a:blip r:embed="rId11"/>
                <a:stretch>
                  <a:fillRect/>
                </a:stretch>
              </a:blipFill>
            </p:spPr>
            <p:txBody>
              <a:bodyPr/>
              <a:lstStyle/>
              <a:p>
                <a:r>
                  <a:rPr lang="zh-CN" altLang="en-US">
                    <a:noFill/>
                  </a:rPr>
                  <a:t> </a:t>
                </a:r>
              </a:p>
            </p:txBody>
          </p:sp>
        </mc:Fallback>
      </mc:AlternateContent>
      <p:sp>
        <p:nvSpPr>
          <p:cNvPr id="9" name="右箭头 8"/>
          <p:cNvSpPr/>
          <p:nvPr/>
        </p:nvSpPr>
        <p:spPr>
          <a:xfrm>
            <a:off x="5613606" y="3624695"/>
            <a:ext cx="665018" cy="270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104919993"/>
              </p:ext>
            </p:extLst>
          </p:nvPr>
        </p:nvGraphicFramePr>
        <p:xfrm>
          <a:off x="6696425" y="3492361"/>
          <a:ext cx="1169594" cy="516798"/>
        </p:xfrm>
        <a:graphic>
          <a:graphicData uri="http://schemas.openxmlformats.org/presentationml/2006/ole">
            <mc:AlternateContent xmlns:mc="http://schemas.openxmlformats.org/markup-compatibility/2006">
              <mc:Choice xmlns:v="urn:schemas-microsoft-com:vml" Requires="v">
                <p:oleObj spid="_x0000_s47536" name="Equation" r:id="rId12" imgW="545760" imgH="241200" progId="Equation.DSMT4">
                  <p:embed/>
                </p:oleObj>
              </mc:Choice>
              <mc:Fallback>
                <p:oleObj name="Equation" r:id="rId12" imgW="545760" imgH="241200" progId="Equation.DSMT4">
                  <p:embed/>
                  <p:pic>
                    <p:nvPicPr>
                      <p:cNvPr id="0" name=""/>
                      <p:cNvPicPr/>
                      <p:nvPr/>
                    </p:nvPicPr>
                    <p:blipFill>
                      <a:blip r:embed="rId13"/>
                      <a:stretch>
                        <a:fillRect/>
                      </a:stretch>
                    </p:blipFill>
                    <p:spPr>
                      <a:xfrm>
                        <a:off x="6696425" y="3492361"/>
                        <a:ext cx="1169594" cy="516798"/>
                      </a:xfrm>
                      <a:prstGeom prst="rect">
                        <a:avLst/>
                      </a:prstGeom>
                    </p:spPr>
                  </p:pic>
                </p:oleObj>
              </mc:Fallback>
            </mc:AlternateContent>
          </a:graphicData>
        </a:graphic>
      </p:graphicFrame>
      <p:sp>
        <p:nvSpPr>
          <p:cNvPr id="11" name="右箭头 10"/>
          <p:cNvSpPr/>
          <p:nvPr/>
        </p:nvSpPr>
        <p:spPr>
          <a:xfrm>
            <a:off x="5946115" y="4614490"/>
            <a:ext cx="665018" cy="270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835704952"/>
              </p:ext>
            </p:extLst>
          </p:nvPr>
        </p:nvGraphicFramePr>
        <p:xfrm>
          <a:off x="6792974" y="4279900"/>
          <a:ext cx="3259138" cy="906463"/>
        </p:xfrm>
        <a:graphic>
          <a:graphicData uri="http://schemas.openxmlformats.org/presentationml/2006/ole">
            <mc:AlternateContent xmlns:mc="http://schemas.openxmlformats.org/markup-compatibility/2006">
              <mc:Choice xmlns:v="urn:schemas-microsoft-com:vml" Requires="v">
                <p:oleObj spid="_x0000_s47537" name="Equation" r:id="rId14" imgW="1460160" imgH="406080" progId="Equation.DSMT4">
                  <p:embed/>
                </p:oleObj>
              </mc:Choice>
              <mc:Fallback>
                <p:oleObj name="Equation" r:id="rId14" imgW="1460160" imgH="406080" progId="Equation.DSMT4">
                  <p:embed/>
                  <p:pic>
                    <p:nvPicPr>
                      <p:cNvPr id="0" name=""/>
                      <p:cNvPicPr/>
                      <p:nvPr/>
                    </p:nvPicPr>
                    <p:blipFill>
                      <a:blip r:embed="rId15"/>
                      <a:stretch>
                        <a:fillRect/>
                      </a:stretch>
                    </p:blipFill>
                    <p:spPr>
                      <a:xfrm>
                        <a:off x="6792974" y="4279900"/>
                        <a:ext cx="3259138" cy="906463"/>
                      </a:xfrm>
                      <a:prstGeom prst="rect">
                        <a:avLst/>
                      </a:prstGeom>
                    </p:spPr>
                  </p:pic>
                </p:oleObj>
              </mc:Fallback>
            </mc:AlternateContent>
          </a:graphicData>
        </a:graphic>
      </p:graphicFrame>
    </p:spTree>
    <p:extLst>
      <p:ext uri="{BB962C8B-B14F-4D97-AF65-F5344CB8AC3E}">
        <p14:creationId xmlns:p14="http://schemas.microsoft.com/office/powerpoint/2010/main" val="338232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8" grpId="0"/>
      <p:bldP spid="9" grpId="0" animBg="1"/>
      <p:bldP spid="11"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641424329"/>
              </p:ext>
            </p:extLst>
          </p:nvPr>
        </p:nvGraphicFramePr>
        <p:xfrm>
          <a:off x="536575" y="1368425"/>
          <a:ext cx="12063413" cy="4618038"/>
        </p:xfrm>
        <a:graphic>
          <a:graphicData uri="http://schemas.openxmlformats.org/presentationml/2006/ole">
            <mc:AlternateContent xmlns:mc="http://schemas.openxmlformats.org/markup-compatibility/2006">
              <mc:Choice xmlns:v="urn:schemas-microsoft-com:vml" Requires="v">
                <p:oleObj spid="_x0000_s48201" name="Equation" r:id="rId3" imgW="7594560" imgH="2260440" progId="Equation.DSMT4">
                  <p:embed/>
                </p:oleObj>
              </mc:Choice>
              <mc:Fallback>
                <p:oleObj name="Equation" r:id="rId3" imgW="7594560" imgH="2260440" progId="Equation.DSMT4">
                  <p:embed/>
                  <p:pic>
                    <p:nvPicPr>
                      <p:cNvPr id="0" name=""/>
                      <p:cNvPicPr/>
                      <p:nvPr/>
                    </p:nvPicPr>
                    <p:blipFill>
                      <a:blip r:embed="rId4"/>
                      <a:stretch>
                        <a:fillRect/>
                      </a:stretch>
                    </p:blipFill>
                    <p:spPr>
                      <a:xfrm>
                        <a:off x="536575" y="1368425"/>
                        <a:ext cx="12063413" cy="4618038"/>
                      </a:xfrm>
                      <a:prstGeom prst="rect">
                        <a:avLst/>
                      </a:prstGeom>
                      <a:solidFill>
                        <a:schemeClr val="bg1"/>
                      </a:solidFill>
                    </p:spPr>
                  </p:pic>
                </p:oleObj>
              </mc:Fallback>
            </mc:AlternateContent>
          </a:graphicData>
        </a:graphic>
      </p:graphicFrame>
      <p:sp>
        <p:nvSpPr>
          <p:cNvPr id="3" name="文本框 2"/>
          <p:cNvSpPr txBox="1"/>
          <p:nvPr/>
        </p:nvSpPr>
        <p:spPr>
          <a:xfrm>
            <a:off x="619125" y="676275"/>
            <a:ext cx="2952750"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、拼装成方程组：</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40855929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6401" y="0"/>
            <a:ext cx="5389419" cy="674030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sz="2400" dirty="0">
                <a:solidFill>
                  <a:srgbClr val="228B22"/>
                </a:solidFill>
                <a:latin typeface="Times New Roman" panose="02020603050405020304" pitchFamily="18" charset="0"/>
                <a:ea typeface="Microsoft YaHei UI" panose="020B0503020204020204" pitchFamily="34" charset="-122"/>
                <a:cs typeface="Times New Roman" panose="02020603050405020304" pitchFamily="18" charset="0"/>
              </a:rPr>
              <a:t>%initial values and parameters</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m=1200;n=100</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u0=17;us=500;</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R1=20;k=0.3;</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R=</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linspace</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(0,R1,n);</a:t>
            </a:r>
          </a:p>
          <a:p>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dr</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=R(2)-R(1);</a:t>
            </a:r>
          </a:p>
          <a:p>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dt</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dr</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/10;</a:t>
            </a:r>
          </a:p>
          <a:p>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lamda</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=0.5*</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dt</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/dr^2;</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U=</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zeros</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n,m</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U(:,1)=u0;</a:t>
            </a:r>
          </a:p>
          <a:p>
            <a:r>
              <a:rPr lang="zh-CN" altLang="en-US"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2400" dirty="0" smtClean="0">
                <a:solidFill>
                  <a:srgbClr val="228B22"/>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400" dirty="0">
                <a:solidFill>
                  <a:srgbClr val="228B22"/>
                </a:solidFill>
                <a:latin typeface="Times New Roman" panose="02020603050405020304" pitchFamily="18" charset="0"/>
                <a:ea typeface="Microsoft YaHei UI" panose="020B0503020204020204" pitchFamily="34" charset="-122"/>
                <a:cs typeface="Times New Roman" panose="02020603050405020304" pitchFamily="18" charset="0"/>
              </a:rPr>
              <a:t>construct the matrix of the </a:t>
            </a:r>
            <a:r>
              <a:rPr lang="en-US" altLang="zh-CN" sz="2400" dirty="0" err="1">
                <a:solidFill>
                  <a:srgbClr val="228B22"/>
                </a:solidFill>
                <a:latin typeface="Times New Roman" panose="02020603050405020304" pitchFamily="18" charset="0"/>
                <a:ea typeface="Microsoft YaHei UI" panose="020B0503020204020204" pitchFamily="34" charset="-122"/>
                <a:cs typeface="Times New Roman" panose="02020603050405020304" pitchFamily="18" charset="0"/>
              </a:rPr>
              <a:t>differrence</a:t>
            </a:r>
            <a:r>
              <a:rPr lang="en-US" altLang="zh-CN" sz="2400" dirty="0">
                <a:solidFill>
                  <a:srgbClr val="228B22"/>
                </a:solidFill>
                <a:latin typeface="Times New Roman" panose="02020603050405020304" pitchFamily="18" charset="0"/>
                <a:ea typeface="Microsoft YaHei UI" panose="020B0503020204020204" pitchFamily="34" charset="-122"/>
                <a:cs typeface="Times New Roman" panose="02020603050405020304" pitchFamily="18" charset="0"/>
              </a:rPr>
              <a:t> equations</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a=1+(2-dr./R(2:end-1))*</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lamda</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a(1)=1+lamda;</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a(end)=a(end)-</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lamda</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/(1+k*</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dr</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b=-(1-dr./R(3:n-1))*</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lamda</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c=-</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lamda</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*ones(1,n-3);</a:t>
            </a:r>
          </a:p>
          <a:p>
            <a:r>
              <a:rPr lang="en-US" altLang="zh-CN" sz="2400" dirty="0"/>
              <a:t>A=</a:t>
            </a:r>
            <a:r>
              <a:rPr lang="en-US" altLang="zh-CN" sz="2400" b="1" dirty="0">
                <a:solidFill>
                  <a:srgbClr val="FF0000"/>
                </a:solidFill>
              </a:rPr>
              <a:t>sparse</a:t>
            </a:r>
            <a:r>
              <a:rPr lang="en-US" altLang="zh-CN" sz="2400" dirty="0"/>
              <a:t>(</a:t>
            </a:r>
            <a:r>
              <a:rPr lang="en-US" altLang="zh-CN" sz="2400" dirty="0" err="1"/>
              <a:t>diag</a:t>
            </a:r>
            <a:r>
              <a:rPr lang="en-US" altLang="zh-CN" sz="2400" dirty="0"/>
              <a:t>(a)+</a:t>
            </a:r>
            <a:r>
              <a:rPr lang="en-US" altLang="zh-CN" sz="2400" dirty="0" err="1"/>
              <a:t>diag</a:t>
            </a:r>
            <a:r>
              <a:rPr lang="en-US" altLang="zh-CN" sz="2400" dirty="0"/>
              <a:t>(b,-1)+</a:t>
            </a:r>
            <a:r>
              <a:rPr lang="en-US" altLang="zh-CN" sz="2400" dirty="0" err="1"/>
              <a:t>diag</a:t>
            </a:r>
            <a:r>
              <a:rPr lang="en-US" altLang="zh-CN" sz="2400" dirty="0"/>
              <a:t>(c,1)); </a:t>
            </a:r>
          </a:p>
        </p:txBody>
      </p:sp>
      <p:sp>
        <p:nvSpPr>
          <p:cNvPr id="3" name="矩形 2"/>
          <p:cNvSpPr/>
          <p:nvPr/>
        </p:nvSpPr>
        <p:spPr>
          <a:xfrm>
            <a:off x="5985820" y="548825"/>
            <a:ext cx="6096000" cy="3046988"/>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r>
              <a:rPr lang="en-US" altLang="zh-CN" sz="2400" dirty="0">
                <a:solidFill>
                  <a:srgbClr val="228B22"/>
                </a:solidFill>
                <a:latin typeface="Times New Roman" panose="02020603050405020304" pitchFamily="18" charset="0"/>
                <a:ea typeface="Microsoft YaHei UI" panose="020B0503020204020204" pitchFamily="34" charset="-122"/>
                <a:cs typeface="Times New Roman" panose="02020603050405020304" pitchFamily="18" charset="0"/>
              </a:rPr>
              <a:t>%computation</a:t>
            </a:r>
          </a:p>
          <a:p>
            <a:r>
              <a:rPr lang="en-US" altLang="zh-CN" sz="2400" dirty="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for</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i1=1:m-1</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b1=U(2:n-1,i1);</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b1(end)=b1(end)+</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lamda</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*k*</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dr</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*us/(1+k*</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dr</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U(2:n-1,i1+1)=A\b1;</a:t>
            </a:r>
          </a:p>
          <a:p>
            <a:r>
              <a:rPr lang="en-US" altLang="zh-CN" sz="2400" dirty="0" smtClean="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end</a:t>
            </a:r>
          </a:p>
          <a:p>
            <a:r>
              <a:rPr lang="en-US" altLang="zh-CN" sz="2400" dirty="0" smtClean="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mesh(U)</a:t>
            </a:r>
            <a:endParaRPr lang="en-US" altLang="zh-CN" sz="2400" dirty="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endParaRPr>
          </a:p>
          <a:p>
            <a:endParaRPr lang="zh-CN" altLang="en-US" sz="2400" dirty="0"/>
          </a:p>
        </p:txBody>
      </p:sp>
      <p:sp>
        <p:nvSpPr>
          <p:cNvPr id="4" name="文本框 3"/>
          <p:cNvSpPr txBox="1"/>
          <p:nvPr/>
        </p:nvSpPr>
        <p:spPr>
          <a:xfrm>
            <a:off x="5985820" y="-10345"/>
            <a:ext cx="234315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4</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、编程求解</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7356475" y="2838449"/>
            <a:ext cx="4635500" cy="3476625"/>
          </a:xfrm>
          <a:prstGeom prst="rect">
            <a:avLst/>
          </a:prstGeom>
        </p:spPr>
      </p:pic>
    </p:spTree>
    <p:extLst>
      <p:ext uri="{BB962C8B-B14F-4D97-AF65-F5344CB8AC3E}">
        <p14:creationId xmlns:p14="http://schemas.microsoft.com/office/powerpoint/2010/main" val="29227590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1100" y="904875"/>
            <a:ext cx="304800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dirty="0" smtClean="0">
                <a:latin typeface="华文新魏" panose="02010800040101010101" pitchFamily="2" charset="-122"/>
                <a:ea typeface="华文新魏" panose="02010800040101010101" pitchFamily="2" charset="-122"/>
              </a:rPr>
              <a:t>数据和文件的操作</a:t>
            </a:r>
            <a:endParaRPr lang="zh-CN" altLang="en-US" sz="2800" dirty="0">
              <a:latin typeface="华文新魏" panose="02010800040101010101" pitchFamily="2" charset="-122"/>
              <a:ea typeface="华文新魏" panose="02010800040101010101" pitchFamily="2" charset="-122"/>
            </a:endParaRPr>
          </a:p>
        </p:txBody>
      </p:sp>
      <p:sp>
        <p:nvSpPr>
          <p:cNvPr id="3" name="文本框 2"/>
          <p:cNvSpPr txBox="1"/>
          <p:nvPr/>
        </p:nvSpPr>
        <p:spPr>
          <a:xfrm>
            <a:off x="1181100" y="1724025"/>
            <a:ext cx="9591675"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在大规模数据处理和数值计算中，常常需要对文件的读写和不同文件数据的操作。下面举例说明</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matlab</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的相关操作。</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181100" y="2812852"/>
            <a:ext cx="958215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练习：在</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D</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盘</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wangdata</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文件目录中存放数据文件</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1-1.txt, 1-2.txt, 2-1.txt,…16-1.txt,16-2.txt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。对</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k=1,2,…,16</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，计算</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k-1.txt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和</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k-2.txt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中的曲线所围成区域的面积并作图。</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59950829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600200" y="1590854"/>
            <a:ext cx="7961243" cy="4478199"/>
          </a:xfrm>
          <a:prstGeom prst="rect">
            <a:avLst/>
          </a:prstGeom>
        </p:spPr>
      </p:pic>
      <p:sp>
        <p:nvSpPr>
          <p:cNvPr id="5" name="文本框 4"/>
          <p:cNvSpPr txBox="1"/>
          <p:nvPr/>
        </p:nvSpPr>
        <p:spPr>
          <a:xfrm>
            <a:off x="819150" y="866775"/>
            <a:ext cx="3971925"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a:latin typeface="华文新魏" panose="02010800040101010101" pitchFamily="2" charset="-122"/>
                <a:ea typeface="华文新魏" panose="02010800040101010101" pitchFamily="2" charset="-122"/>
              </a:rPr>
              <a:t>下</a:t>
            </a:r>
            <a:r>
              <a:rPr lang="zh-CN" altLang="en-US" sz="2400" dirty="0" smtClean="0">
                <a:latin typeface="华文新魏" panose="02010800040101010101" pitchFamily="2" charset="-122"/>
                <a:ea typeface="华文新魏" panose="02010800040101010101" pitchFamily="2" charset="-122"/>
              </a:rPr>
              <a:t>图是文件夹中的文件目录</a:t>
            </a:r>
            <a:endParaRPr lang="zh-CN" altLang="en-US" sz="24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6202502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10150" y="553105"/>
            <a:ext cx="3609975" cy="59093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nm         </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nN</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1.969171e+002	7.412754e-002</a:t>
            </a:r>
          </a:p>
          <a:p>
            <a:r>
              <a:rPr lang="en-US" altLang="zh-CN" dirty="0">
                <a:latin typeface="Times New Roman" panose="02020603050405020304" pitchFamily="18" charset="0"/>
                <a:cs typeface="Times New Roman" panose="02020603050405020304" pitchFamily="18" charset="0"/>
              </a:rPr>
              <a:t>1.968180e+002	7.331313e-002</a:t>
            </a:r>
          </a:p>
          <a:p>
            <a:r>
              <a:rPr lang="en-US" altLang="zh-CN" dirty="0">
                <a:latin typeface="Times New Roman" panose="02020603050405020304" pitchFamily="18" charset="0"/>
                <a:cs typeface="Times New Roman" panose="02020603050405020304" pitchFamily="18" charset="0"/>
              </a:rPr>
              <a:t>1.966518e+002	6.752397e-002</a:t>
            </a:r>
          </a:p>
          <a:p>
            <a:r>
              <a:rPr lang="en-US" altLang="zh-CN" dirty="0">
                <a:latin typeface="Times New Roman" panose="02020603050405020304" pitchFamily="18" charset="0"/>
                <a:cs typeface="Times New Roman" panose="02020603050405020304" pitchFamily="18" charset="0"/>
              </a:rPr>
              <a:t>1.964319e+002	6.626118e-002</a:t>
            </a:r>
          </a:p>
          <a:p>
            <a:r>
              <a:rPr lang="en-US" altLang="zh-CN" dirty="0">
                <a:latin typeface="Times New Roman" panose="02020603050405020304" pitchFamily="18" charset="0"/>
                <a:cs typeface="Times New Roman" panose="02020603050405020304" pitchFamily="18" charset="0"/>
              </a:rPr>
              <a:t>1.961450e+002	6.002508e-002</a:t>
            </a:r>
          </a:p>
          <a:p>
            <a:r>
              <a:rPr lang="en-US" altLang="zh-CN" dirty="0">
                <a:latin typeface="Times New Roman" panose="02020603050405020304" pitchFamily="18" charset="0"/>
                <a:cs typeface="Times New Roman" panose="02020603050405020304" pitchFamily="18" charset="0"/>
              </a:rPr>
              <a:t>1.958048e+002	5.831701e-002</a:t>
            </a:r>
          </a:p>
          <a:p>
            <a:r>
              <a:rPr lang="en-US" altLang="zh-CN" dirty="0">
                <a:latin typeface="Times New Roman" panose="02020603050405020304" pitchFamily="18" charset="0"/>
                <a:cs typeface="Times New Roman" panose="02020603050405020304" pitchFamily="18" charset="0"/>
              </a:rPr>
              <a:t>1.954047e+002	5.638789e-002</a:t>
            </a:r>
          </a:p>
          <a:p>
            <a:r>
              <a:rPr lang="en-US" altLang="zh-CN" dirty="0">
                <a:latin typeface="Times New Roman" panose="02020603050405020304" pitchFamily="18" charset="0"/>
                <a:cs typeface="Times New Roman" panose="02020603050405020304" pitchFamily="18" charset="0"/>
              </a:rPr>
              <a:t>1.949450e+002	5.423866e-002</a:t>
            </a:r>
          </a:p>
          <a:p>
            <a:r>
              <a:rPr lang="en-US" altLang="zh-CN" dirty="0">
                <a:latin typeface="Times New Roman" panose="02020603050405020304" pitchFamily="18" charset="0"/>
                <a:cs typeface="Times New Roman" panose="02020603050405020304" pitchFamily="18" charset="0"/>
              </a:rPr>
              <a:t>1.944259e+002	5.187067e-002</a:t>
            </a:r>
          </a:p>
          <a:p>
            <a:r>
              <a:rPr lang="en-US" altLang="zh-CN" dirty="0">
                <a:latin typeface="Times New Roman" panose="02020603050405020304" pitchFamily="18" charset="0"/>
                <a:cs typeface="Times New Roman" panose="02020603050405020304" pitchFamily="18" charset="0"/>
              </a:rPr>
              <a:t>1.938342e+002	3.978493e-002</a:t>
            </a:r>
          </a:p>
          <a:p>
            <a:r>
              <a:rPr lang="en-US" altLang="zh-CN" dirty="0">
                <a:latin typeface="Times New Roman" panose="02020603050405020304" pitchFamily="18" charset="0"/>
                <a:cs typeface="Times New Roman" panose="02020603050405020304" pitchFamily="18" charset="0"/>
              </a:rPr>
              <a:t>1.931907e+002	3.223355e-002</a:t>
            </a:r>
          </a:p>
          <a:p>
            <a:r>
              <a:rPr lang="en-US" altLang="zh-CN" dirty="0">
                <a:latin typeface="Times New Roman" panose="02020603050405020304" pitchFamily="18" charset="0"/>
                <a:cs typeface="Times New Roman" panose="02020603050405020304" pitchFamily="18" charset="0"/>
              </a:rPr>
              <a:t>1.924888e+002	2.446840e-002</a:t>
            </a:r>
          </a:p>
          <a:p>
            <a:r>
              <a:rPr lang="en-US" altLang="zh-CN" dirty="0">
                <a:latin typeface="Times New Roman" panose="02020603050405020304" pitchFamily="18" charset="0"/>
                <a:cs typeface="Times New Roman" panose="02020603050405020304" pitchFamily="18" charset="0"/>
              </a:rPr>
              <a:t>1.917358e+002	2.124109e-002</a:t>
            </a:r>
          </a:p>
          <a:p>
            <a:r>
              <a:rPr lang="en-US" altLang="zh-CN" dirty="0">
                <a:latin typeface="Times New Roman" panose="02020603050405020304" pitchFamily="18" charset="0"/>
                <a:cs typeface="Times New Roman" panose="02020603050405020304" pitchFamily="18" charset="0"/>
              </a:rPr>
              <a:t>1.909185e+002	1.305330e-002</a:t>
            </a:r>
          </a:p>
          <a:p>
            <a:r>
              <a:rPr lang="en-US" altLang="zh-CN" dirty="0">
                <a:latin typeface="Times New Roman" panose="02020603050405020304" pitchFamily="18" charset="0"/>
                <a:cs typeface="Times New Roman" panose="02020603050405020304" pitchFamily="18" charset="0"/>
              </a:rPr>
              <a:t>1.900512e+002	9.407535e-003</a:t>
            </a:r>
          </a:p>
          <a:p>
            <a:r>
              <a:rPr lang="en-US" altLang="zh-CN" dirty="0">
                <a:latin typeface="Times New Roman" panose="02020603050405020304" pitchFamily="18" charset="0"/>
                <a:cs typeface="Times New Roman" panose="02020603050405020304" pitchFamily="18" charset="0"/>
              </a:rPr>
              <a:t>1.891273e+002	5.555855e-003</a:t>
            </a:r>
          </a:p>
          <a:p>
            <a:r>
              <a:rPr lang="en-US" altLang="zh-CN" dirty="0">
                <a:latin typeface="Times New Roman" panose="02020603050405020304" pitchFamily="18" charset="0"/>
                <a:cs typeface="Times New Roman" panose="02020603050405020304" pitchFamily="18" charset="0"/>
              </a:rPr>
              <a:t>1.881477e+002	1.500427e-003</a:t>
            </a:r>
          </a:p>
          <a:p>
            <a:r>
              <a:rPr lang="en-US" altLang="zh-CN" dirty="0">
                <a:latin typeface="Times New Roman" panose="02020603050405020304" pitchFamily="18" charset="0"/>
                <a:cs typeface="Times New Roman" panose="02020603050405020304" pitchFamily="18" charset="0"/>
              </a:rPr>
              <a:t>1.871195e+002	1.994080e-003</a:t>
            </a:r>
          </a:p>
          <a:p>
            <a:r>
              <a:rPr lang="en-US" altLang="zh-CN" dirty="0">
                <a:latin typeface="Times New Roman" panose="02020603050405020304" pitchFamily="18" charset="0"/>
                <a:cs typeface="Times New Roman" panose="02020603050405020304" pitchFamily="18" charset="0"/>
              </a:rPr>
              <a:t>1.860400e+002	4.664005e-003</a:t>
            </a:r>
          </a:p>
          <a:p>
            <a:r>
              <a:rPr lang="en-US" altLang="zh-CN" dirty="0">
                <a:latin typeface="Times New Roman" panose="02020603050405020304" pitchFamily="18" charset="0"/>
                <a:cs typeface="Times New Roman" panose="02020603050405020304" pitchFamily="18" charset="0"/>
              </a:rPr>
              <a:t>1.849047e+002	</a:t>
            </a:r>
            <a:r>
              <a:rPr lang="en-US" altLang="zh-CN" dirty="0" smtClean="0">
                <a:latin typeface="Times New Roman" panose="02020603050405020304" pitchFamily="18" charset="0"/>
                <a:cs typeface="Times New Roman" panose="02020603050405020304" pitchFamily="18" charset="0"/>
              </a:rPr>
              <a:t>5.854916e-00</a:t>
            </a:r>
            <a:r>
              <a:rPr lang="en-US" altLang="zh-CN" dirty="0" smtClean="0"/>
              <a:t>3</a:t>
            </a:r>
            <a:endParaRPr lang="en-US" altLang="zh-CN" dirty="0"/>
          </a:p>
        </p:txBody>
      </p:sp>
      <p:sp>
        <p:nvSpPr>
          <p:cNvPr id="3" name="文本框 2"/>
          <p:cNvSpPr txBox="1"/>
          <p:nvPr/>
        </p:nvSpPr>
        <p:spPr>
          <a:xfrm>
            <a:off x="771524" y="828675"/>
            <a:ext cx="3171825"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文件中的数据形式</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60917795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4399" y="733425"/>
            <a:ext cx="8496301" cy="26776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这里有以下问题需要解决</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、文件数据的循环读入</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matlab</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的数据读入函数为</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importdata</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，调用格式为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importdata</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文件名</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输入</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的是一个结构型数据，包含两个数组：</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A.textdata</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和 </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A.data</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我们要处理的是</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A.data</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914399" y="3609975"/>
            <a:ext cx="8496301" cy="267765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循环读入文件名需要对文件名字符串进行操作。即</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for k=1:16</a:t>
            </a: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读入</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k-1.txt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和</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k-2.txt</a:t>
            </a: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end</a:t>
            </a: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这需要：</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、把</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k</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单元中的数字转换成文字</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、和</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-1.txt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接在一起。</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操作：  </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u=</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strcat</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(num2str(k),</a:t>
            </a:r>
            <a:r>
              <a:rPr lang="en-US" altLang="zh-CN" sz="24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'-1.txt'</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a:t>
            </a:r>
            <a:r>
              <a:rPr lang="en-US" altLang="zh-CN" sz="2400" dirty="0" err="1"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importdata</a:t>
            </a:r>
            <a:r>
              <a:rPr lang="en-US"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(u</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x=</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A.data</a:t>
            </a:r>
            <a:r>
              <a:rPr lang="en-US"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97978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56236" y="2649676"/>
            <a:ext cx="9264713"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模型的解为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2" name="矩形 1"/>
          <p:cNvSpPr/>
          <p:nvPr/>
        </p:nvSpPr>
        <p:spPr>
          <a:xfrm>
            <a:off x="1056236" y="808666"/>
            <a:ext cx="9264713"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rPr>
              <a:t>图形具有</a:t>
            </a:r>
            <a:r>
              <a:rPr lang="en-US" altLang="zh-CN" sz="2400" kern="100" dirty="0">
                <a:latin typeface="Times New Roman" panose="02020603050405020304" pitchFamily="18" charset="0"/>
                <a:ea typeface="华文新魏" panose="02010800040101010101" pitchFamily="2" charset="-122"/>
                <a:cs typeface="Times New Roman" panose="02020603050405020304" pitchFamily="18" charset="0"/>
              </a:rPr>
              <a:t>Logistic</a:t>
            </a:r>
            <a:r>
              <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rPr>
              <a:t>模型的特征，而问题又是生物增长模型，因此应选用这一</a:t>
            </a:r>
            <a:r>
              <a:rPr lang="zh-CN" altLang="zh-CN" sz="2400" kern="100" dirty="0" smtClean="0">
                <a:latin typeface="Times New Roman" panose="02020603050405020304" pitchFamily="18" charset="0"/>
                <a:ea typeface="华文新魏" panose="02010800040101010101" pitchFamily="2" charset="-122"/>
                <a:cs typeface="Times New Roman" panose="02020603050405020304" pitchFamily="18" charset="0"/>
              </a:rPr>
              <a:t>模型</a:t>
            </a:r>
            <a:r>
              <a:rPr lang="zh-CN" altLang="en-US" sz="2400" kern="1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en-US" altLang="zh-CN" sz="2400" kern="100" dirty="0" smtClean="0">
              <a:latin typeface="Times New Roman" panose="02020603050405020304" pitchFamily="18" charset="0"/>
              <a:ea typeface="华文新魏" panose="02010800040101010101" pitchFamily="2" charset="-122"/>
              <a:cs typeface="Times New Roman" panose="02020603050405020304" pitchFamily="18" charset="0"/>
            </a:endParaRPr>
          </a:p>
          <a:p>
            <a:pPr algn="just">
              <a:spcAft>
                <a:spcPts val="0"/>
              </a:spcAft>
            </a:pPr>
            <a:endParaRPr lang="en-US" altLang="zh-CN" sz="24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p>
            <a:pPr algn="just">
              <a:spcAft>
                <a:spcPts val="0"/>
              </a:spcAft>
            </a:pPr>
            <a:endParaRPr lang="zh-CN" altLang="zh-CN" sz="2400" kern="100" dirty="0">
              <a:effectLst/>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Rectangle 2"/>
          <p:cNvSpPr>
            <a:spLocks noChangeArrowheads="1"/>
          </p:cNvSpPr>
          <p:nvPr/>
        </p:nvSpPr>
        <p:spPr bwMode="auto">
          <a:xfrm>
            <a:off x="3494637" y="181974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03454105"/>
              </p:ext>
            </p:extLst>
          </p:nvPr>
        </p:nvGraphicFramePr>
        <p:xfrm>
          <a:off x="3122124" y="2649676"/>
          <a:ext cx="2436704" cy="1201191"/>
        </p:xfrm>
        <a:graphic>
          <a:graphicData uri="http://schemas.openxmlformats.org/presentationml/2006/ole">
            <mc:AlternateContent xmlns:mc="http://schemas.openxmlformats.org/markup-compatibility/2006">
              <mc:Choice xmlns:v="urn:schemas-microsoft-com:vml" Requires="v">
                <p:oleObj spid="_x0000_s7896" name="Equation" r:id="rId3" imgW="1358640" imgH="672840" progId="Equation.DSMT4">
                  <p:embed/>
                </p:oleObj>
              </mc:Choice>
              <mc:Fallback>
                <p:oleObj name="Equation" r:id="rId3" imgW="1358640" imgH="672840" progId="Equation.DSMT4">
                  <p:embed/>
                  <p:pic>
                    <p:nvPicPr>
                      <p:cNvPr id="0" name="Object 1"/>
                      <p:cNvPicPr>
                        <a:picLocks noChangeAspect="1" noChangeArrowheads="1"/>
                      </p:cNvPicPr>
                      <p:nvPr/>
                    </p:nvPicPr>
                    <p:blipFill>
                      <a:blip r:embed="rId4"/>
                      <a:srcRect/>
                      <a:stretch>
                        <a:fillRect/>
                      </a:stretch>
                    </p:blipFill>
                    <p:spPr bwMode="auto">
                      <a:xfrm>
                        <a:off x="3122124" y="2649676"/>
                        <a:ext cx="2436704" cy="1201191"/>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148861847"/>
              </p:ext>
            </p:extLst>
          </p:nvPr>
        </p:nvGraphicFramePr>
        <p:xfrm>
          <a:off x="3148013" y="1476375"/>
          <a:ext cx="3221037" cy="787400"/>
        </p:xfrm>
        <a:graphic>
          <a:graphicData uri="http://schemas.openxmlformats.org/presentationml/2006/ole">
            <mc:AlternateContent xmlns:mc="http://schemas.openxmlformats.org/markup-compatibility/2006">
              <mc:Choice xmlns:v="urn:schemas-microsoft-com:vml" Requires="v">
                <p:oleObj spid="_x0000_s7897" name="Equation" r:id="rId5" imgW="1612800" imgH="393480" progId="Equation.DSMT4">
                  <p:embed/>
                </p:oleObj>
              </mc:Choice>
              <mc:Fallback>
                <p:oleObj name="Equation" r:id="rId5" imgW="1612800" imgH="393480" progId="Equation.DSMT4">
                  <p:embed/>
                  <p:pic>
                    <p:nvPicPr>
                      <p:cNvPr id="0" name=""/>
                      <p:cNvPicPr/>
                      <p:nvPr/>
                    </p:nvPicPr>
                    <p:blipFill>
                      <a:blip r:embed="rId6"/>
                      <a:stretch>
                        <a:fillRect/>
                      </a:stretch>
                    </p:blipFill>
                    <p:spPr>
                      <a:xfrm>
                        <a:off x="3148013" y="1476375"/>
                        <a:ext cx="3221037" cy="787400"/>
                      </a:xfrm>
                      <a:prstGeom prst="rect">
                        <a:avLst/>
                      </a:prstGeom>
                    </p:spPr>
                  </p:pic>
                </p:oleObj>
              </mc:Fallback>
            </mc:AlternateContent>
          </a:graphicData>
        </a:graphic>
      </p:graphicFrame>
      <p:sp>
        <p:nvSpPr>
          <p:cNvPr id="7" name="文本框 6"/>
          <p:cNvSpPr txBox="1"/>
          <p:nvPr/>
        </p:nvSpPr>
        <p:spPr>
          <a:xfrm>
            <a:off x="1056236" y="4170206"/>
            <a:ext cx="9264713"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利用</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lsqcurvefit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函数作最小二乘拟合</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注意：这里未知量是</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r, N,x0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。表示成未知向量</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x=(r,N,x0)</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6492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7"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47800" y="374452"/>
            <a:ext cx="4495800" cy="600164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path(</a:t>
            </a:r>
            <a:r>
              <a:rPr lang="en-US" altLang="zh-CN" sz="2400" dirty="0" err="1"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path</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400" dirty="0" err="1">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'D</a:t>
            </a:r>
            <a:r>
              <a:rPr lang="en-US" altLang="zh-CN" sz="24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400" dirty="0" err="1">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wangdata</a:t>
            </a:r>
            <a:r>
              <a:rPr lang="en-US" altLang="zh-CN" sz="24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400" dirty="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for</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k=1:9 </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u=</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strcat</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(num2str(k),</a:t>
            </a:r>
            <a:r>
              <a:rPr lang="en-US" altLang="zh-CN" sz="24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'-1.txt'</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importdata</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(u</a:t>
            </a:r>
            <a:r>
              <a:rPr lang="en-US"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x=</a:t>
            </a:r>
            <a:r>
              <a:rPr lang="en-US" altLang="zh-CN" sz="2400" dirty="0" err="1"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A.data</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v=</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strcat</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(num2str(k),</a:t>
            </a:r>
            <a:r>
              <a:rPr lang="en-US" altLang="zh-CN" sz="24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'-2.txt'</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B=</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importdata</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(v</a:t>
            </a:r>
            <a:r>
              <a:rPr lang="en-US"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y=</a:t>
            </a:r>
            <a:r>
              <a:rPr lang="en-US" altLang="zh-CN" sz="2400" dirty="0" err="1"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B.data</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subplot(3,3,k)</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line(x(:,1),x(:,2))</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line(y(:,1),y(:,2))</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a=max(min(x(:,1)),min(y(:,1)));</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b=min(max(x(:,1)),max(y(:,1)));</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x1=</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linspace</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(a,b,999);</a:t>
            </a:r>
          </a:p>
          <a:p>
            <a:r>
              <a:rPr lang="en-US" altLang="zh-CN" sz="2400" dirty="0">
                <a:solidFill>
                  <a:srgbClr val="228B22"/>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400" dirty="0" err="1">
                <a:solidFill>
                  <a:srgbClr val="228B22"/>
                </a:solidFill>
                <a:latin typeface="Times New Roman" panose="02020603050405020304" pitchFamily="18" charset="0"/>
                <a:ea typeface="Microsoft YaHei UI" panose="020B0503020204020204" pitchFamily="34" charset="-122"/>
                <a:cs typeface="Times New Roman" panose="02020603050405020304" pitchFamily="18" charset="0"/>
              </a:rPr>
              <a:t>curvefit</a:t>
            </a:r>
            <a:endParaRPr lang="en-US" altLang="zh-CN" sz="2400" dirty="0">
              <a:solidFill>
                <a:srgbClr val="228B22"/>
              </a:solidFill>
              <a:latin typeface="Times New Roman" panose="02020603050405020304" pitchFamily="18" charset="0"/>
              <a:ea typeface="Microsoft YaHei UI" panose="020B0503020204020204" pitchFamily="34" charset="-122"/>
              <a:cs typeface="Times New Roman" panose="02020603050405020304" pitchFamily="18" charset="0"/>
            </a:endParaRPr>
          </a:p>
          <a:p>
            <a:r>
              <a:rPr lang="es-E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y1=spline(x(:,1),x(:,2),x1);</a:t>
            </a:r>
          </a:p>
          <a:p>
            <a:r>
              <a:rPr lang="es-E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y2=spline(y(:,1),y(:,2),x1);</a:t>
            </a:r>
          </a:p>
          <a:p>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yy</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=abs(y2-y1</a:t>
            </a:r>
            <a:r>
              <a:rPr lang="en-US"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zh-CN" altLang="en-US"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endParaRPr lang="zh-CN" altLang="en-US"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sp>
        <p:nvSpPr>
          <p:cNvPr id="3" name="矩形 2"/>
          <p:cNvSpPr/>
          <p:nvPr/>
        </p:nvSpPr>
        <p:spPr>
          <a:xfrm>
            <a:off x="6124575" y="736402"/>
            <a:ext cx="4838700" cy="489364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dirty="0">
                <a:solidFill>
                  <a:srgbClr val="228B22"/>
                </a:solidFill>
                <a:latin typeface="Times New Roman" panose="02020603050405020304" pitchFamily="18" charset="0"/>
                <a:ea typeface="Microsoft YaHei UI" panose="020B0503020204020204" pitchFamily="34" charset="-122"/>
                <a:cs typeface="Times New Roman" panose="02020603050405020304" pitchFamily="18" charset="0"/>
              </a:rPr>
              <a:t>%find cross-section point</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w,nn</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]=min(</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yy</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(10:end-10));</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line(x1(</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nn</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),y2(</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nn</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4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400" dirty="0" err="1">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Marker'</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400" dirty="0" err="1">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'o</a:t>
            </a:r>
            <a:r>
              <a:rPr lang="en-US" altLang="zh-CN" sz="24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zh-CN" altLang="en-US"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p>
          <a:p>
            <a:r>
              <a:rPr lang="en-US" altLang="zh-CN" sz="2400" dirty="0">
                <a:solidFill>
                  <a:srgbClr val="228B22"/>
                </a:solidFill>
                <a:latin typeface="Times New Roman" panose="02020603050405020304" pitchFamily="18" charset="0"/>
                <a:ea typeface="Microsoft YaHei UI" panose="020B0503020204020204" pitchFamily="34" charset="-122"/>
                <a:cs typeface="Times New Roman" panose="02020603050405020304" pitchFamily="18" charset="0"/>
              </a:rPr>
              <a:t>%Simpson Integral </a:t>
            </a:r>
          </a:p>
          <a:p>
            <a:r>
              <a:rPr lang="en-US" altLang="zh-CN" sz="2400" dirty="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if</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mod(nn,2)==0</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nn</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=nn+1;</a:t>
            </a:r>
          </a:p>
          <a:p>
            <a:r>
              <a:rPr lang="en-US" altLang="zh-CN" sz="2400" dirty="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end</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h=x1(2)-x1(1);</a:t>
            </a:r>
          </a:p>
          <a:p>
            <a:r>
              <a:rPr lang="nn-NO"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integ=(yy(1)+yy(nn)+2*sum(yy(3:2:nn-2))+4*sum(yy(2:2:nn-1)))*h/3;</a:t>
            </a:r>
          </a:p>
          <a:p>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xlabel</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strcat</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4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'area='</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,num2str(</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integ</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400" dirty="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end</a:t>
            </a:r>
          </a:p>
        </p:txBody>
      </p:sp>
      <p:sp>
        <p:nvSpPr>
          <p:cNvPr id="4" name="文本框 3"/>
          <p:cNvSpPr txBox="1"/>
          <p:nvPr/>
        </p:nvSpPr>
        <p:spPr>
          <a:xfrm>
            <a:off x="600075" y="609600"/>
            <a:ext cx="666750" cy="181588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dirty="0" smtClean="0">
                <a:latin typeface="华文新魏" panose="02010800040101010101" pitchFamily="2" charset="-122"/>
                <a:ea typeface="华文新魏" panose="02010800040101010101" pitchFamily="2" charset="-122"/>
              </a:rPr>
              <a:t>完整程序</a:t>
            </a:r>
            <a:endParaRPr lang="zh-CN" altLang="en-US" sz="28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21069200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057400" y="685800"/>
            <a:ext cx="7315200" cy="5486400"/>
          </a:xfrm>
          <a:prstGeom prst="rect">
            <a:avLst/>
          </a:prstGeom>
        </p:spPr>
      </p:pic>
    </p:spTree>
    <p:extLst>
      <p:ext uri="{BB962C8B-B14F-4D97-AF65-F5344CB8AC3E}">
        <p14:creationId xmlns:p14="http://schemas.microsoft.com/office/powerpoint/2010/main" val="255990889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5635" y="615635"/>
            <a:ext cx="2335795"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6</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、随机模拟</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059255" y="1172485"/>
            <a:ext cx="9895438"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在许多实际问题中，我们很难得到问题的求解方法，但通过随机模拟可以得到近似的解。</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059255" y="2132152"/>
            <a:ext cx="9895438"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例如：在某十字路口，汽车直行、左拐和右拐的概率分别是</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0.3,0.5,0.2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，对面相应的概率是</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0.4,0.3,0.3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。如何安排红绿灯的时长？</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这样</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的问题直接计算非常复杂，难以入手，但随机模拟可以方便的解决问题。</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059255" y="3821429"/>
            <a:ext cx="9895438"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举一</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个简单的例子说明什么是随机模拟：在单位正方形中随机给出一个点</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x,y</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，求满足</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y&gt;x</a:t>
            </a:r>
            <a:r>
              <a:rPr lang="en-US" altLang="zh-CN" sz="2400" baseline="300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的可能性大小。</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文本框 5"/>
          <p:cNvSpPr txBox="1"/>
          <p:nvPr/>
        </p:nvSpPr>
        <p:spPr>
          <a:xfrm>
            <a:off x="1059255" y="4772043"/>
            <a:ext cx="9895438"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容易看出，如果</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x,y</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出现在任何位置可能性相同，则</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y&gt;x</a:t>
            </a:r>
            <a:r>
              <a:rPr lang="en-US" altLang="zh-CN" sz="2400" baseline="30000" dirty="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的概率等于曲线上方区域的面积，另外，如果按均匀分布随机生成</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10000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个点，如果落在你曲线上方有</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m</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曲线上方区域的</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面积就接近</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m/10000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。利用随机数发生的频率计算概率的方法称为随机模拟。</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60206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68772" y="902855"/>
            <a:ext cx="4435323" cy="4572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matlab</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随机数的产生</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函数</a:t>
            </a:r>
          </a:p>
        </p:txBody>
      </p:sp>
      <p:sp>
        <p:nvSpPr>
          <p:cNvPr id="3" name="文本框 2"/>
          <p:cNvSpPr txBox="1"/>
          <p:nvPr/>
        </p:nvSpPr>
        <p:spPr>
          <a:xfrm>
            <a:off x="1725015" y="1984383"/>
            <a:ext cx="8908026" cy="37856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A=rand(</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m,n</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生成</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m</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n</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随机数矩阵，每个元素的选</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取服从</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[0,1]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上的平均分布</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B=</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randn</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m,n</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生成</a:t>
            </a:r>
            <a:r>
              <a:rPr lang="en-US" altLang="zh-CN" sz="2400" dirty="0" err="1">
                <a:latin typeface="Times New Roman" panose="02020603050405020304" pitchFamily="18" charset="0"/>
                <a:ea typeface="华文新魏" panose="02010800040101010101" pitchFamily="2" charset="-122"/>
                <a:cs typeface="Times New Roman" panose="02020603050405020304" pitchFamily="18" charset="0"/>
              </a:rPr>
              <a:t>m</a:t>
            </a:r>
            <a:r>
              <a:rPr lang="en-US" altLang="zh-CN" sz="2400" dirty="0" err="1">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n</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随机数矩阵，每个元素的</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选</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取服从标准正态分布</a:t>
            </a:r>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C=</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randi</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nmax,m,n</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生成</a:t>
            </a:r>
            <a:r>
              <a:rPr lang="en-US" altLang="zh-CN" sz="2400" dirty="0" err="1">
                <a:latin typeface="Times New Roman" panose="02020603050405020304" pitchFamily="18" charset="0"/>
                <a:ea typeface="华文新魏" panose="02010800040101010101" pitchFamily="2" charset="-122"/>
                <a:cs typeface="Times New Roman" panose="02020603050405020304" pitchFamily="18" charset="0"/>
              </a:rPr>
              <a:t>m</a:t>
            </a:r>
            <a:r>
              <a:rPr lang="en-US" altLang="zh-CN" sz="2400" dirty="0" err="1">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n</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随机数</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矩阵，每个元素是</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和</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nmax</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之间的随机选取的正整数</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D=</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randi</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a,b</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m,n</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r>
              <a:rPr lang="en-US" altLang="zh-CN" sz="2400" dirty="0" err="1">
                <a:latin typeface="Times New Roman" panose="02020603050405020304" pitchFamily="18" charset="0"/>
                <a:ea typeface="华文新魏" panose="02010800040101010101" pitchFamily="2" charset="-122"/>
                <a:cs typeface="Times New Roman" panose="02020603050405020304" pitchFamily="18" charset="0"/>
              </a:rPr>
              <a:t>m</a:t>
            </a:r>
            <a:r>
              <a:rPr lang="en-US" altLang="zh-CN" sz="2400" dirty="0" err="1">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n</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随机数矩阵，每个元素</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是</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a,b</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上</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的</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随机选取的正整数</a:t>
            </a:r>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72435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9432" y="684190"/>
            <a:ext cx="4395019"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一般的随机数产生函数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random</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312606" y="1216146"/>
            <a:ext cx="937997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函数使用方法</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y=random(‘name’,</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A,m,n</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单参数分布的随机数数组产生</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y=random</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(‘name’,</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A,B,m,n</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双参数分布的随机数数组产生</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表格 3"/>
          <p:cNvGraphicFramePr>
            <a:graphicFrameLocks noGrp="1"/>
          </p:cNvGraphicFramePr>
          <p:nvPr>
            <p:extLst/>
          </p:nvPr>
        </p:nvGraphicFramePr>
        <p:xfrm>
          <a:off x="2389235" y="2737489"/>
          <a:ext cx="9202996" cy="3474720"/>
        </p:xfrm>
        <a:graphic>
          <a:graphicData uri="http://schemas.openxmlformats.org/drawingml/2006/table">
            <a:tbl>
              <a:tblPr firstRow="1" bandRow="1">
                <a:tableStyleId>{5C22544A-7EE6-4342-B048-85BDC9FD1C3A}</a:tableStyleId>
              </a:tblPr>
              <a:tblGrid>
                <a:gridCol w="2300749"/>
                <a:gridCol w="2300749"/>
                <a:gridCol w="2182764"/>
                <a:gridCol w="2418734"/>
              </a:tblGrid>
              <a:tr h="370840">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     分        布</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name</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参数</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A</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参数</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B</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正态分布</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Norm </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或</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normal</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泊松分布</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err="1" smtClean="0">
                          <a:latin typeface="Times New Roman" panose="02020603050405020304" pitchFamily="18" charset="0"/>
                          <a:ea typeface="华文新魏" panose="02010800040101010101" pitchFamily="2" charset="-122"/>
                          <a:cs typeface="Times New Roman" panose="02020603050405020304" pitchFamily="18" charset="0"/>
                        </a:rPr>
                        <a:t>Poiss</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或</a:t>
                      </a:r>
                      <a:r>
                        <a:rPr lang="en-US" altLang="zh-CN" sz="2000" dirty="0" err="1" smtClean="0">
                          <a:latin typeface="Times New Roman" panose="02020603050405020304" pitchFamily="18" charset="0"/>
                          <a:ea typeface="华文新魏" panose="02010800040101010101" pitchFamily="2" charset="-122"/>
                          <a:cs typeface="Times New Roman" panose="02020603050405020304" pitchFamily="18" charset="0"/>
                        </a:rPr>
                        <a:t>poisson</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连续均匀分布</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err="1" smtClean="0">
                          <a:latin typeface="Times New Roman" panose="02020603050405020304" pitchFamily="18" charset="0"/>
                          <a:ea typeface="华文新魏" panose="02010800040101010101" pitchFamily="2" charset="-122"/>
                          <a:cs typeface="Times New Roman" panose="02020603050405020304" pitchFamily="18" charset="0"/>
                        </a:rPr>
                        <a:t>unif</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a</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b</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离散均匀分布</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err="1" smtClean="0">
                          <a:latin typeface="Times New Roman" panose="02020603050405020304" pitchFamily="18" charset="0"/>
                          <a:ea typeface="华文新魏" panose="02010800040101010101" pitchFamily="2" charset="-122"/>
                          <a:cs typeface="Times New Roman" panose="02020603050405020304" pitchFamily="18" charset="0"/>
                        </a:rPr>
                        <a:t>unid</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N</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t</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分布</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t</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自由度个数</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2</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分布</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chi2</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自由度个数</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F</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分布</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F</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1(</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自由度个数</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endPar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endParaRPr>
                    </a:p>
                    <a:p>
                      <a:pPr algn="ct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2(</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分母自由度个数</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bl>
          </a:graphicData>
        </a:graphic>
      </p:graphicFrame>
      <p:sp>
        <p:nvSpPr>
          <p:cNvPr id="5" name="文本框 4"/>
          <p:cNvSpPr txBox="1"/>
          <p:nvPr/>
        </p:nvSpPr>
        <p:spPr>
          <a:xfrm>
            <a:off x="825909" y="3687097"/>
            <a:ext cx="1415845"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常用的几种分布的随机数产生</a:t>
            </a:r>
            <a:endParaRPr lang="zh-CN" altLang="en-US" sz="24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78983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27355" y="884903"/>
            <a:ext cx="6666271"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例：生成</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4</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行</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列的标准正态分布的随机数数组</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矩形 2"/>
          <p:cNvSpPr/>
          <p:nvPr/>
        </p:nvSpPr>
        <p:spPr>
          <a:xfrm>
            <a:off x="1327355" y="1714400"/>
            <a:ext cx="6096000" cy="304698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altLang="zh-CN" sz="2400" dirty="0">
                <a:latin typeface="Times New Roman" panose="02020603050405020304" pitchFamily="18" charset="0"/>
                <a:cs typeface="Times New Roman" panose="02020603050405020304" pitchFamily="18" charset="0"/>
              </a:rPr>
              <a:t>&gt;&gt; A=random('Norm',0,1,4,5)</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 =</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0.6715    0.4889    0.2939   -1.0689    0.3252</a:t>
            </a:r>
          </a:p>
          <a:p>
            <a:r>
              <a:rPr lang="en-US" altLang="zh-CN" sz="2400" dirty="0">
                <a:latin typeface="Times New Roman" panose="02020603050405020304" pitchFamily="18" charset="0"/>
                <a:cs typeface="Times New Roman" panose="02020603050405020304" pitchFamily="18" charset="0"/>
              </a:rPr>
              <a:t>   -1.2075    1.0347   -0.7873   -0.8095   -0.7549</a:t>
            </a:r>
          </a:p>
          <a:p>
            <a:r>
              <a:rPr lang="en-US" altLang="zh-CN" sz="2400" dirty="0">
                <a:latin typeface="Times New Roman" panose="02020603050405020304" pitchFamily="18" charset="0"/>
                <a:cs typeface="Times New Roman" panose="02020603050405020304" pitchFamily="18" charset="0"/>
              </a:rPr>
              <a:t>    0.7172    0.7269    0.8884   -2.9443    1.3703</a:t>
            </a:r>
          </a:p>
          <a:p>
            <a:r>
              <a:rPr lang="en-US" altLang="zh-CN" sz="2400" dirty="0">
                <a:latin typeface="Times New Roman" panose="02020603050405020304" pitchFamily="18" charset="0"/>
                <a:cs typeface="Times New Roman" panose="02020603050405020304" pitchFamily="18" charset="0"/>
              </a:rPr>
              <a:t>    1.6302   -0.3034   -1.1471    1.4384   -1.7115</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943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83111" y="1017639"/>
            <a:ext cx="5560142"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例：生成</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1-10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4</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离散均匀分布数组</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矩形 2"/>
          <p:cNvSpPr/>
          <p:nvPr/>
        </p:nvSpPr>
        <p:spPr>
          <a:xfrm>
            <a:off x="1283111" y="1817638"/>
            <a:ext cx="6096000" cy="304698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altLang="zh-CN" sz="2400" dirty="0">
                <a:latin typeface="Times New Roman" panose="02020603050405020304" pitchFamily="18" charset="0"/>
                <a:cs typeface="Times New Roman" panose="02020603050405020304" pitchFamily="18" charset="0"/>
              </a:rPr>
              <a:t>&gt;&gt; B=random('unid',10,4,5)</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B =</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3     9     3     6     8</a:t>
            </a:r>
          </a:p>
          <a:p>
            <a:r>
              <a:rPr lang="en-US" altLang="zh-CN" sz="2400" dirty="0">
                <a:latin typeface="Times New Roman" panose="02020603050405020304" pitchFamily="18" charset="0"/>
                <a:cs typeface="Times New Roman" panose="02020603050405020304" pitchFamily="18" charset="0"/>
              </a:rPr>
              <a:t>     7     6     8     1    10</a:t>
            </a:r>
          </a:p>
          <a:p>
            <a:r>
              <a:rPr lang="en-US" altLang="zh-CN" sz="2400" dirty="0">
                <a:latin typeface="Times New Roman" panose="02020603050405020304" pitchFamily="18" charset="0"/>
                <a:cs typeface="Times New Roman" panose="02020603050405020304" pitchFamily="18" charset="0"/>
              </a:rPr>
              <a:t>     5     6     8     1     2</a:t>
            </a:r>
          </a:p>
          <a:p>
            <a:r>
              <a:rPr lang="en-US" altLang="zh-CN" sz="2400" dirty="0">
                <a:latin typeface="Times New Roman" panose="02020603050405020304" pitchFamily="18" charset="0"/>
                <a:cs typeface="Times New Roman" panose="02020603050405020304" pitchFamily="18" charset="0"/>
              </a:rPr>
              <a:t>     4    10     4     6     6</a:t>
            </a:r>
          </a:p>
        </p:txBody>
      </p:sp>
    </p:spTree>
    <p:extLst>
      <p:ext uri="{BB962C8B-B14F-4D97-AF65-F5344CB8AC3E}">
        <p14:creationId xmlns:p14="http://schemas.microsoft.com/office/powerpoint/2010/main" val="281975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15847" y="840659"/>
            <a:ext cx="5117690"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随机数的其他生成函数</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normrnd</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miu,cita,m,n</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B=</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exprnd</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lamda,m,n</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C=chi2rnd(m1,m,n);</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415847" y="2644427"/>
            <a:ext cx="6666271"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例：生成</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4</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行</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列的正态分布的随机数数组</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矩形 3"/>
          <p:cNvSpPr/>
          <p:nvPr/>
        </p:nvSpPr>
        <p:spPr>
          <a:xfrm>
            <a:off x="1415847" y="3340200"/>
            <a:ext cx="6096000" cy="255454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pt-BR" altLang="zh-CN" sz="2000" dirty="0"/>
              <a:t>&gt;&gt; A=normrnd(20,3,4,5)</a:t>
            </a:r>
          </a:p>
          <a:p>
            <a:endParaRPr lang="pt-BR" altLang="zh-CN" sz="2000" dirty="0"/>
          </a:p>
          <a:p>
            <a:r>
              <a:rPr lang="pt-BR" altLang="zh-CN" sz="2000" dirty="0"/>
              <a:t>A =</a:t>
            </a:r>
          </a:p>
          <a:p>
            <a:endParaRPr lang="pt-BR" altLang="zh-CN" sz="2000" dirty="0"/>
          </a:p>
          <a:p>
            <a:r>
              <a:rPr lang="pt-BR" altLang="zh-CN" sz="2000" dirty="0"/>
              <a:t>   20.5497   20.4055   19.5130   17.3728   19.4233</a:t>
            </a:r>
          </a:p>
          <a:p>
            <a:r>
              <a:rPr lang="pt-BR" altLang="zh-CN" sz="2000" dirty="0"/>
              <a:t>   16.9107   21.5457   19.5618   18.5486   19.1778</a:t>
            </a:r>
          </a:p>
          <a:p>
            <a:r>
              <a:rPr lang="pt-BR" altLang="zh-CN" sz="2000" dirty="0"/>
              <a:t>   22.8477   20.7842   18.4040   17.8640   24.5902</a:t>
            </a:r>
          </a:p>
          <a:p>
            <a:r>
              <a:rPr lang="pt-BR" altLang="zh-CN" sz="2000" dirty="0"/>
              <a:t>   20.9212   17.1755   25.0463   16.4774   19.2529</a:t>
            </a:r>
            <a:endParaRPr lang="zh-CN" altLang="en-US" sz="2000" dirty="0"/>
          </a:p>
        </p:txBody>
      </p:sp>
    </p:spTree>
    <p:extLst>
      <p:ext uri="{BB962C8B-B14F-4D97-AF65-F5344CB8AC3E}">
        <p14:creationId xmlns:p14="http://schemas.microsoft.com/office/powerpoint/2010/main" val="141554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7858" y="1047135"/>
            <a:ext cx="5501148"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练习</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：检验</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rand</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函数的随机数的随机性</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矩形 2"/>
          <p:cNvSpPr/>
          <p:nvPr/>
        </p:nvSpPr>
        <p:spPr>
          <a:xfrm>
            <a:off x="1297857" y="1766485"/>
            <a:ext cx="3588774"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zeros</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(1,10);</a:t>
            </a:r>
          </a:p>
          <a:p>
            <a:r>
              <a:rPr lang="en-US" altLang="zh-CN" sz="24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for</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k=1:100000</a:t>
            </a:r>
          </a:p>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a:t>
            </a:r>
            <a:r>
              <a:rPr lang="en-US" altLang="zh-CN" sz="24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s+rand</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(1,10);</a:t>
            </a:r>
          </a:p>
          <a:p>
            <a:r>
              <a:rPr lang="en-US" altLang="zh-CN" sz="24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end</a:t>
            </a:r>
          </a:p>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s/100000</a:t>
            </a:r>
          </a:p>
        </p:txBody>
      </p:sp>
      <p:sp>
        <p:nvSpPr>
          <p:cNvPr id="4" name="矩形 3"/>
          <p:cNvSpPr/>
          <p:nvPr/>
        </p:nvSpPr>
        <p:spPr>
          <a:xfrm>
            <a:off x="1297857" y="3963163"/>
            <a:ext cx="9866671"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err="1">
                <a:latin typeface="Times New Roman" panose="02020603050405020304" pitchFamily="18" charset="0"/>
                <a:cs typeface="Times New Roman" panose="02020603050405020304" pitchFamily="18" charset="0"/>
              </a:rPr>
              <a:t>ans</a:t>
            </a:r>
            <a:r>
              <a:rPr lang="en-US" altLang="zh-CN" sz="2400" dirty="0">
                <a:latin typeface="Times New Roman" panose="02020603050405020304" pitchFamily="18" charset="0"/>
                <a:cs typeface="Times New Roman" panose="02020603050405020304" pitchFamily="18" charset="0"/>
              </a:rPr>
              <a:t> =</a:t>
            </a:r>
          </a:p>
          <a:p>
            <a:endParaRPr lang="zh-CN" altLang="en-US"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0.5002    0.5003    0.4993    </a:t>
            </a:r>
            <a:r>
              <a:rPr lang="en-US" altLang="zh-CN" sz="2400" dirty="0" smtClean="0">
                <a:latin typeface="Times New Roman" panose="02020603050405020304" pitchFamily="18" charset="0"/>
                <a:cs typeface="Times New Roman" panose="02020603050405020304" pitchFamily="18" charset="0"/>
              </a:rPr>
              <a:t>0.4988   </a:t>
            </a:r>
            <a:r>
              <a:rPr lang="zh-CN" altLang="en-US"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0.4999    0.4990    0.5005    </a:t>
            </a:r>
            <a:r>
              <a:rPr lang="en-US" altLang="zh-CN" sz="2400" dirty="0" smtClean="0">
                <a:latin typeface="Times New Roman" panose="02020603050405020304" pitchFamily="18" charset="0"/>
                <a:cs typeface="Times New Roman" panose="02020603050405020304" pitchFamily="18" charset="0"/>
              </a:rPr>
              <a:t>0.4991   </a:t>
            </a:r>
            <a:r>
              <a:rPr lang="zh-CN" altLang="en-US"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0.4999    0.4995</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733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5626" y="914400"/>
            <a:ext cx="7123471"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：生成</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上的</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100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随机整数列</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矩形 2"/>
          <p:cNvSpPr/>
          <p:nvPr/>
        </p:nvSpPr>
        <p:spPr>
          <a:xfrm>
            <a:off x="1135626" y="1681005"/>
            <a:ext cx="2776722" cy="46166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altLang="zh-CN" sz="2400" dirty="0">
                <a:latin typeface="Times New Roman" panose="02020603050405020304" pitchFamily="18" charset="0"/>
                <a:cs typeface="Times New Roman" panose="02020603050405020304" pitchFamily="18" charset="0"/>
              </a:rPr>
              <a:t>s=</a:t>
            </a:r>
            <a:r>
              <a:rPr lang="en-US" altLang="zh-CN" sz="2400" dirty="0" err="1">
                <a:latin typeface="Times New Roman" panose="02020603050405020304" pitchFamily="18" charset="0"/>
                <a:cs typeface="Times New Roman" panose="02020603050405020304" pitchFamily="18" charset="0"/>
              </a:rPr>
              <a:t>randi</a:t>
            </a:r>
            <a:r>
              <a:rPr lang="en-US" altLang="zh-CN" sz="2400" dirty="0">
                <a:latin typeface="Times New Roman" panose="02020603050405020304" pitchFamily="18" charset="0"/>
                <a:cs typeface="Times New Roman" panose="02020603050405020304" pitchFamily="18" charset="0"/>
              </a:rPr>
              <a:t>([-5,5],1,100)</a:t>
            </a:r>
            <a:endParaRPr lang="zh-CN" altLang="en-US" sz="2400" dirty="0">
              <a:latin typeface="Times New Roman" panose="02020603050405020304" pitchFamily="18" charset="0"/>
              <a:cs typeface="Times New Roman" panose="02020603050405020304" pitchFamily="18" charset="0"/>
            </a:endParaRPr>
          </a:p>
        </p:txBody>
      </p:sp>
      <p:sp>
        <p:nvSpPr>
          <p:cNvPr id="4" name="矩形 3"/>
          <p:cNvSpPr/>
          <p:nvPr/>
        </p:nvSpPr>
        <p:spPr>
          <a:xfrm>
            <a:off x="1135626" y="2639558"/>
            <a:ext cx="9738851" cy="30469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a:latin typeface="Times New Roman" panose="02020603050405020304" pitchFamily="18" charset="0"/>
                <a:cs typeface="Times New Roman" panose="02020603050405020304" pitchFamily="18" charset="0"/>
              </a:rPr>
              <a:t>s =</a:t>
            </a:r>
          </a:p>
          <a:p>
            <a:endParaRPr lang="en-US" altLang="zh-CN" sz="2400" dirty="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4     5     2     0     1     4    -1     0     1    -3     3    -5    -5     </a:t>
            </a:r>
            <a:r>
              <a:rPr lang="en-US" altLang="zh-CN" sz="2400" dirty="0" smtClean="0">
                <a:latin typeface="Times New Roman" panose="02020603050405020304" pitchFamily="18" charset="0"/>
                <a:cs typeface="Times New Roman" panose="02020603050405020304" pitchFamily="18" charset="0"/>
              </a:rPr>
              <a:t>0  </a:t>
            </a:r>
            <a:r>
              <a:rPr lang="zh-CN" altLang="en-US"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1    -2     4     5    -4    -5     1     5     5    -4    -5     1    -1     </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-1    -2     5     5     1    -1    -2     2     4     3     2     5    -3    -</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0     4     2    -4    -4    -5    -2    -2    -1    -5    -1     4     0    -</a:t>
            </a:r>
            <a:r>
              <a:rPr lang="en-US" altLang="zh-CN" sz="2400" dirty="0" smtClean="0">
                <a:latin typeface="Times New Roman" panose="02020603050405020304" pitchFamily="18" charset="0"/>
                <a:cs typeface="Times New Roman" panose="02020603050405020304" pitchFamily="18" charset="0"/>
              </a:rPr>
              <a:t>4  </a:t>
            </a:r>
            <a:r>
              <a:rPr lang="zh-CN" altLang="en-US"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-2     4     3    -1    -1     1     5    -4     4    -3    -1    -1    -3     1</a:t>
            </a:r>
          </a:p>
          <a:p>
            <a:r>
              <a:rPr lang="en-US" altLang="zh-CN"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4    -4     0    -4    -2     3     3    -3     0     2    -4    -1    -3     </a:t>
            </a:r>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4    -1    -2     3     4    -1     0    -2     1    -5     3    -1     1     </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-3     3</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53702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785165" y="595265"/>
            <a:ext cx="5821378" cy="4531259"/>
          </a:xfrm>
          <a:prstGeom prst="rect">
            <a:avLst/>
          </a:prstGeom>
        </p:spPr>
      </p:pic>
      <p:sp>
        <p:nvSpPr>
          <p:cNvPr id="3" name="矩形 2"/>
          <p:cNvSpPr/>
          <p:nvPr/>
        </p:nvSpPr>
        <p:spPr>
          <a:xfrm>
            <a:off x="615636" y="717828"/>
            <a:ext cx="4925085" cy="501675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dirty="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function</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log1</a:t>
            </a:r>
          </a:p>
          <a:p>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tdata</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=0:17;</a:t>
            </a:r>
          </a:p>
          <a:p>
            <a:r>
              <a:rPr lang="pl-PL"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ydata=[9.6  18.3    29.0    47.2    71.1    119.1   174.6   257.3   350.7  441.0    513.3   559.7   594.8   629.4   640.8   651.1   655.9   659.6];</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x0=[0.1,1000,5];</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lsqcurvefit</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(@logfun,x0,tdata,ydata);</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t1=0:0.2:17;</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y1=</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logfun</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(x,t1);</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plot(tdata,ydata,</a:t>
            </a:r>
            <a:r>
              <a:rPr lang="en-US" altLang="zh-CN" sz="20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'o'</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,t1,y1)</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legend(</a:t>
            </a:r>
            <a:r>
              <a:rPr lang="en-US" altLang="zh-CN" sz="20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err="1">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data'</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err="1">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'model'</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err="1">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'location'</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err="1">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'best</a:t>
            </a:r>
            <a:r>
              <a:rPr lang="en-US" altLang="zh-CN" sz="20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000" dirty="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end</a:t>
            </a:r>
          </a:p>
          <a:p>
            <a:r>
              <a:rPr lang="zh-CN" altLang="en-US" sz="2000" dirty="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 </a:t>
            </a:r>
            <a:endParaRPr lang="zh-CN" altLang="en-US" sz="2000" dirty="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endParaRPr>
          </a:p>
          <a:p>
            <a:r>
              <a:rPr lang="en-US" altLang="zh-CN" sz="2000" dirty="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function</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f=</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logfun</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x,tdata</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f=x(2)./(1+(x(2)./x(3)-1).*</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exp</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(-x(1).*</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tdata</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000" dirty="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end</a:t>
            </a:r>
          </a:p>
        </p:txBody>
      </p:sp>
      <p:sp>
        <p:nvSpPr>
          <p:cNvPr id="4" name="文本框 3"/>
          <p:cNvSpPr txBox="1"/>
          <p:nvPr/>
        </p:nvSpPr>
        <p:spPr>
          <a:xfrm>
            <a:off x="8030424" y="5126524"/>
            <a:ext cx="1303700" cy="400110"/>
          </a:xfrm>
          <a:prstGeom prst="rect">
            <a:avLst/>
          </a:prstGeom>
          <a:noFill/>
        </p:spPr>
        <p:txBody>
          <a:bodyPr wrap="square" rtlCol="0">
            <a:spAutoFit/>
          </a:bodyPr>
          <a:lstStyle/>
          <a:p>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拟合效果</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65240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7978" y="1582232"/>
            <a:ext cx="2728452"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4</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：求圆的面积</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矩形 2"/>
          <p:cNvSpPr/>
          <p:nvPr/>
        </p:nvSpPr>
        <p:spPr>
          <a:xfrm>
            <a:off x="1443784" y="2331545"/>
            <a:ext cx="6096000" cy="193899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x=rand(10000,10000);</a:t>
            </a:r>
          </a:p>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y=rand(10000,10000);</a:t>
            </a:r>
          </a:p>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z=x.^2+y.^2;</a:t>
            </a:r>
          </a:p>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m=find(z&lt;=1);</a:t>
            </a:r>
          </a:p>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s=4*length(m)/(10000*10000</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4" name="矩形 3"/>
          <p:cNvSpPr/>
          <p:nvPr/>
        </p:nvSpPr>
        <p:spPr>
          <a:xfrm>
            <a:off x="8183797" y="2881200"/>
            <a:ext cx="2305665"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a:latin typeface="Times New Roman" panose="02020603050405020304" pitchFamily="18" charset="0"/>
                <a:cs typeface="Times New Roman" panose="02020603050405020304" pitchFamily="18" charset="0"/>
              </a:rPr>
              <a:t>s =</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3.1416</a:t>
            </a:r>
            <a:endParaRPr lang="en-US" altLang="zh-CN" sz="24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1197978" y="4869011"/>
            <a:ext cx="6341806"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注：每次运行程序，计算结果略有差异。</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文本框 5"/>
          <p:cNvSpPr txBox="1"/>
          <p:nvPr/>
        </p:nvSpPr>
        <p:spPr>
          <a:xfrm>
            <a:off x="932507" y="832919"/>
            <a:ext cx="5676523"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下面考虑利用随机数进行随机模拟</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62954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27354" y="899652"/>
            <a:ext cx="6843251"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：计算积分</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nvPr>
        </p:nvGraphicFramePr>
        <p:xfrm>
          <a:off x="4352412" y="1099249"/>
          <a:ext cx="2889045" cy="877031"/>
        </p:xfrm>
        <a:graphic>
          <a:graphicData uri="http://schemas.openxmlformats.org/presentationml/2006/ole">
            <mc:AlternateContent xmlns:mc="http://schemas.openxmlformats.org/markup-compatibility/2006">
              <mc:Choice xmlns:v="urn:schemas-microsoft-com:vml" Requires="v">
                <p:oleObj spid="_x0000_s55323" name="Equation" r:id="rId3" imgW="1422360" imgH="431640" progId="Equation.DSMT4">
                  <p:embed/>
                </p:oleObj>
              </mc:Choice>
              <mc:Fallback>
                <p:oleObj name="Equation" r:id="rId3" imgW="1422360" imgH="431640" progId="Equation.DSMT4">
                  <p:embed/>
                  <p:pic>
                    <p:nvPicPr>
                      <p:cNvPr id="0" name=""/>
                      <p:cNvPicPr/>
                      <p:nvPr/>
                    </p:nvPicPr>
                    <p:blipFill>
                      <a:blip r:embed="rId4"/>
                      <a:stretch>
                        <a:fillRect/>
                      </a:stretch>
                    </p:blipFill>
                    <p:spPr>
                      <a:xfrm>
                        <a:off x="4352412" y="1099249"/>
                        <a:ext cx="2889045" cy="877031"/>
                      </a:xfrm>
                      <a:prstGeom prst="rect">
                        <a:avLst/>
                      </a:prstGeom>
                    </p:spPr>
                  </p:pic>
                </p:oleObj>
              </mc:Fallback>
            </mc:AlternateContent>
          </a:graphicData>
        </a:graphic>
      </p:graphicFrame>
      <p:sp>
        <p:nvSpPr>
          <p:cNvPr id="4" name="矩形 3"/>
          <p:cNvSpPr/>
          <p:nvPr/>
        </p:nvSpPr>
        <p:spPr>
          <a:xfrm>
            <a:off x="1327354" y="2569806"/>
            <a:ext cx="4748981" cy="30469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x=rand(1,1000000);</a:t>
            </a:r>
          </a:p>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y=rand(1,1000000);</a:t>
            </a:r>
          </a:p>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z=rand(1,1000000);</a:t>
            </a:r>
          </a:p>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Z=x.^2+y.^2;</a:t>
            </a:r>
          </a:p>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M=find(Z&lt;1);</a:t>
            </a:r>
          </a:p>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M1=z(M);</a:t>
            </a:r>
          </a:p>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M2=find(z(M)&lt;=</a:t>
            </a:r>
            <a:r>
              <a:rPr lang="en-US" altLang="zh-CN" sz="24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sqrt</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(1-Z(M)));</a:t>
            </a:r>
          </a:p>
          <a:p>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S=4*length(M2</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)/length(M1)*pi/4</a:t>
            </a:r>
          </a:p>
        </p:txBody>
      </p:sp>
      <p:sp>
        <p:nvSpPr>
          <p:cNvPr id="5" name="矩形 4"/>
          <p:cNvSpPr/>
          <p:nvPr/>
        </p:nvSpPr>
        <p:spPr>
          <a:xfrm>
            <a:off x="7241457" y="2385140"/>
            <a:ext cx="2821858"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pt-BR" altLang="zh-CN" sz="2400" dirty="0">
                <a:latin typeface="Times New Roman" panose="02020603050405020304" pitchFamily="18" charset="0"/>
                <a:cs typeface="Times New Roman" panose="02020603050405020304" pitchFamily="18" charset="0"/>
              </a:rPr>
              <a:t>S =</a:t>
            </a:r>
          </a:p>
          <a:p>
            <a:endParaRPr lang="pt-BR" altLang="zh-CN" sz="2400" dirty="0">
              <a:latin typeface="Times New Roman" panose="02020603050405020304" pitchFamily="18" charset="0"/>
              <a:cs typeface="Times New Roman" panose="02020603050405020304" pitchFamily="18" charset="0"/>
            </a:endParaRPr>
          </a:p>
          <a:p>
            <a:r>
              <a:rPr lang="pt-BR" altLang="zh-CN" sz="2400" dirty="0">
                <a:latin typeface="Times New Roman" panose="02020603050405020304" pitchFamily="18" charset="0"/>
                <a:cs typeface="Times New Roman" panose="02020603050405020304" pitchFamily="18" charset="0"/>
              </a:rPr>
              <a:t>    2.0955</a:t>
            </a:r>
          </a:p>
          <a:p>
            <a:endParaRPr lang="pt-BR" altLang="zh-CN" sz="2400" dirty="0">
              <a:latin typeface="Times New Roman" panose="02020603050405020304" pitchFamily="18" charset="0"/>
              <a:cs typeface="Times New Roman" panose="02020603050405020304" pitchFamily="18" charset="0"/>
            </a:endParaRPr>
          </a:p>
          <a:p>
            <a:r>
              <a:rPr lang="pt-BR" altLang="zh-CN" sz="2400" dirty="0">
                <a:latin typeface="Times New Roman" panose="02020603050405020304" pitchFamily="18" charset="0"/>
                <a:cs typeface="Times New Roman" panose="02020603050405020304" pitchFamily="18" charset="0"/>
              </a:rPr>
              <a:t>&gt;&gt; pi*4/6</a:t>
            </a:r>
          </a:p>
          <a:p>
            <a:endParaRPr lang="pt-BR" altLang="zh-CN" sz="2400" dirty="0">
              <a:latin typeface="Times New Roman" panose="02020603050405020304" pitchFamily="18" charset="0"/>
              <a:cs typeface="Times New Roman" panose="02020603050405020304" pitchFamily="18" charset="0"/>
            </a:endParaRPr>
          </a:p>
          <a:p>
            <a:r>
              <a:rPr lang="pt-BR" altLang="zh-CN" sz="2400" dirty="0">
                <a:latin typeface="Times New Roman" panose="02020603050405020304" pitchFamily="18" charset="0"/>
                <a:cs typeface="Times New Roman" panose="02020603050405020304" pitchFamily="18" charset="0"/>
              </a:rPr>
              <a:t>ans =</a:t>
            </a:r>
          </a:p>
          <a:p>
            <a:endParaRPr lang="pt-BR" altLang="zh-CN" sz="2400" dirty="0">
              <a:latin typeface="Times New Roman" panose="02020603050405020304" pitchFamily="18" charset="0"/>
              <a:cs typeface="Times New Roman" panose="02020603050405020304" pitchFamily="18" charset="0"/>
            </a:endParaRPr>
          </a:p>
          <a:p>
            <a:r>
              <a:rPr lang="pt-BR" altLang="zh-CN" sz="2400" dirty="0">
                <a:latin typeface="Times New Roman" panose="02020603050405020304" pitchFamily="18" charset="0"/>
                <a:cs typeface="Times New Roman" panose="02020603050405020304" pitchFamily="18" charset="0"/>
              </a:rPr>
              <a:t>    2.0944</a:t>
            </a:r>
          </a:p>
        </p:txBody>
      </p:sp>
    </p:spTree>
    <p:extLst>
      <p:ext uri="{BB962C8B-B14F-4D97-AF65-F5344CB8AC3E}">
        <p14:creationId xmlns:p14="http://schemas.microsoft.com/office/powerpoint/2010/main" val="413876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38865" y="958645"/>
            <a:ext cx="2993922"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a:latin typeface="华文新魏" panose="02010800040101010101" pitchFamily="2" charset="-122"/>
                <a:ea typeface="华文新魏" panose="02010800040101010101" pitchFamily="2" charset="-122"/>
              </a:rPr>
              <a:t>向量</a:t>
            </a:r>
            <a:r>
              <a:rPr lang="zh-CN" altLang="en-US" sz="2400" dirty="0" smtClean="0">
                <a:latin typeface="华文新魏" panose="02010800040101010101" pitchFamily="2" charset="-122"/>
                <a:ea typeface="华文新魏" panose="02010800040101010101" pitchFamily="2" charset="-122"/>
              </a:rPr>
              <a:t>的随机打乱</a:t>
            </a:r>
            <a:endParaRPr lang="zh-CN" altLang="en-US" sz="2400" dirty="0">
              <a:latin typeface="华文新魏" panose="02010800040101010101" pitchFamily="2" charset="-122"/>
              <a:ea typeface="华文新魏" panose="02010800040101010101" pitchFamily="2" charset="-122"/>
            </a:endParaRPr>
          </a:p>
        </p:txBody>
      </p:sp>
      <p:sp>
        <p:nvSpPr>
          <p:cNvPr id="3" name="文本框 2"/>
          <p:cNvSpPr txBox="1"/>
          <p:nvPr/>
        </p:nvSpPr>
        <p:spPr>
          <a:xfrm>
            <a:off x="1238865" y="1755058"/>
            <a:ext cx="9365225"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S=</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randperm</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(n)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把</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至</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n</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这</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n</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个数随机打乱次序得到的序列</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238865" y="2429057"/>
            <a:ext cx="6607277"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Randperm</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函数所得数列的随机性检验</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矩形 4"/>
          <p:cNvSpPr/>
          <p:nvPr/>
        </p:nvSpPr>
        <p:spPr>
          <a:xfrm>
            <a:off x="1238865" y="3076008"/>
            <a:ext cx="3097161" cy="178510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zeros</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(1,10);</a:t>
            </a:r>
          </a:p>
          <a:p>
            <a:r>
              <a:rPr lang="en-US" altLang="zh-CN" sz="2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for</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k=1:100000</a:t>
            </a:r>
          </a:p>
          <a:p>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s+randperm</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(10);</a:t>
            </a:r>
          </a:p>
          <a:p>
            <a:r>
              <a:rPr lang="en-US" altLang="zh-CN" sz="2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end</a:t>
            </a:r>
          </a:p>
          <a:p>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s/100000</a:t>
            </a:r>
          </a:p>
        </p:txBody>
      </p:sp>
      <p:sp>
        <p:nvSpPr>
          <p:cNvPr id="6" name="矩形 5"/>
          <p:cNvSpPr/>
          <p:nvPr/>
        </p:nvSpPr>
        <p:spPr>
          <a:xfrm>
            <a:off x="4935794" y="3368395"/>
            <a:ext cx="6096000" cy="1200329"/>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fr-FR" altLang="zh-CN" sz="2400" dirty="0">
                <a:latin typeface="Times New Roman" panose="02020603050405020304" pitchFamily="18" charset="0"/>
                <a:cs typeface="Times New Roman" panose="02020603050405020304" pitchFamily="18" charset="0"/>
              </a:rPr>
              <a:t>ans =</a:t>
            </a:r>
          </a:p>
          <a:p>
            <a:r>
              <a:rPr lang="zh-CN" altLang="fr-FR" sz="2400" dirty="0" smtClean="0">
                <a:latin typeface="Times New Roman" panose="02020603050405020304" pitchFamily="18" charset="0"/>
                <a:cs typeface="Times New Roman" panose="02020603050405020304" pitchFamily="18" charset="0"/>
              </a:rPr>
              <a:t>    </a:t>
            </a:r>
            <a:r>
              <a:rPr lang="fr-FR" altLang="zh-CN" sz="2400" dirty="0">
                <a:latin typeface="Times New Roman" panose="02020603050405020304" pitchFamily="18" charset="0"/>
                <a:cs typeface="Times New Roman" panose="02020603050405020304" pitchFamily="18" charset="0"/>
              </a:rPr>
              <a:t>5.4938    5.4955    5.5237    5.5114    5.5006    5.4896    5.4914    </a:t>
            </a:r>
            <a:r>
              <a:rPr lang="fr-FR" altLang="zh-CN" sz="2400" dirty="0" smtClean="0">
                <a:latin typeface="Times New Roman" panose="02020603050405020304" pitchFamily="18" charset="0"/>
                <a:cs typeface="Times New Roman" panose="02020603050405020304" pitchFamily="18" charset="0"/>
              </a:rPr>
              <a:t>5.4951   </a:t>
            </a:r>
            <a:r>
              <a:rPr lang="zh-CN" altLang="fr-FR" sz="2400" dirty="0" smtClean="0">
                <a:latin typeface="Times New Roman" panose="02020603050405020304" pitchFamily="18" charset="0"/>
                <a:cs typeface="Times New Roman" panose="02020603050405020304" pitchFamily="18" charset="0"/>
              </a:rPr>
              <a:t> </a:t>
            </a:r>
            <a:r>
              <a:rPr lang="fr-FR" altLang="zh-CN" sz="2400" dirty="0">
                <a:latin typeface="Times New Roman" panose="02020603050405020304" pitchFamily="18" charset="0"/>
                <a:cs typeface="Times New Roman" panose="02020603050405020304" pitchFamily="18" charset="0"/>
              </a:rPr>
              <a:t>5.5049    5.4940</a:t>
            </a:r>
            <a:endParaRPr lang="zh-CN" altLang="en-US" sz="24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1238865" y="5046398"/>
            <a:ext cx="9792929"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练习：将向量</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x=[1 3 6 4 7 10  2 4 3 6 40 12 2 2 7 3 7 12 13 15 8 7 6 12 2 2 4 6 3 1 ]</a:t>
            </a: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随机打乱</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87514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38225" y="742950"/>
            <a:ext cx="403860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利用随机数模拟的例子</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038225" y="1476375"/>
            <a:ext cx="887730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：已知某城市各区的人口数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万人</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设有</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5000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辆出租车，随机生成出租车的分布。</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表格 3"/>
          <p:cNvGraphicFramePr>
            <a:graphicFrameLocks noGrp="1"/>
          </p:cNvGraphicFramePr>
          <p:nvPr>
            <p:extLst/>
          </p:nvPr>
        </p:nvGraphicFramePr>
        <p:xfrm>
          <a:off x="1660525" y="2491316"/>
          <a:ext cx="8128000" cy="91440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370840">
                <a:tc>
                  <a:txBody>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区</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A1</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A2</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A3</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A4</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A5</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A6</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A7</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A8</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A9</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人数</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17.5</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27</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31.5</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22</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18</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38</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31.6</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40.2</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29</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bl>
          </a:graphicData>
        </a:graphic>
      </p:graphicFrame>
      <p:sp>
        <p:nvSpPr>
          <p:cNvPr id="5" name="文本框 4"/>
          <p:cNvSpPr txBox="1"/>
          <p:nvPr/>
        </p:nvSpPr>
        <p:spPr>
          <a:xfrm>
            <a:off x="1038225" y="3609975"/>
            <a:ext cx="88773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分析：总人数</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254.8</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万，每万人出租车数量</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19.62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辆；考虑到出租车数量分布的随机波动，模拟一个随机的波动：</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矩形 5"/>
          <p:cNvSpPr/>
          <p:nvPr/>
        </p:nvSpPr>
        <p:spPr>
          <a:xfrm>
            <a:off x="2247900" y="4710410"/>
            <a:ext cx="6096000" cy="129266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u=[17.5,27,31.5,22,18,38,31.6,40.2,29];</a:t>
            </a:r>
          </a:p>
          <a:p>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v=u*19.1;</a:t>
            </a:r>
          </a:p>
          <a:p>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w=round(</a:t>
            </a:r>
            <a:r>
              <a:rPr lang="en-US" altLang="zh-CN" sz="26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v+u</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.*rand(1,9))</a:t>
            </a:r>
          </a:p>
        </p:txBody>
      </p:sp>
    </p:spTree>
    <p:extLst>
      <p:ext uri="{BB962C8B-B14F-4D97-AF65-F5344CB8AC3E}">
        <p14:creationId xmlns:p14="http://schemas.microsoft.com/office/powerpoint/2010/main" val="111396513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1603374" y="1000125"/>
          <a:ext cx="9521825" cy="1392766"/>
        </p:xfrm>
        <a:graphic>
          <a:graphicData uri="http://schemas.openxmlformats.org/drawingml/2006/table">
            <a:tbl>
              <a:tblPr firstRow="1" bandRow="1">
                <a:tableStyleId>{5C22544A-7EE6-4342-B048-85BDC9FD1C3A}</a:tableStyleId>
              </a:tblPr>
              <a:tblGrid>
                <a:gridCol w="1057980"/>
                <a:gridCol w="886435"/>
                <a:gridCol w="978668"/>
                <a:gridCol w="1085255"/>
                <a:gridCol w="1065876"/>
                <a:gridCol w="1046496"/>
                <a:gridCol w="891460"/>
                <a:gridCol w="930219"/>
                <a:gridCol w="833321"/>
                <a:gridCol w="746115"/>
              </a:tblGrid>
              <a:tr h="478366">
                <a:tc>
                  <a:txBody>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区</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A1</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A2</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A3</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A4</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A5</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A6</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A7</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A8</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A9</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人数</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17.5</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27</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31.5</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22</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18</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38</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31.6</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40.2</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29</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车辆</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350</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540</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627</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422</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349</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739</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625</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773</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575</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23662692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44706" y="1000461"/>
            <a:ext cx="8875059" cy="169277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例</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：给出连续</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8</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天某路口</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5:00-6:00</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之间车辆通过的一组随机模拟数据。设通过车辆数服从</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3000</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为均值，</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250</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为均方差的正态分布，车辆向左行的概率为</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31%</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，右行的概率</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30</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，直行的概率</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39</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613186" y="2786231"/>
            <a:ext cx="5970493" cy="350865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800" dirty="0" smtClean="0"/>
              <a:t>X1=round(</a:t>
            </a:r>
            <a:r>
              <a:rPr lang="en-US" altLang="zh-CN" sz="2800" dirty="0" err="1" smtClean="0"/>
              <a:t>normrnd</a:t>
            </a:r>
            <a:r>
              <a:rPr lang="en-US" altLang="zh-CN" sz="2800" dirty="0" smtClean="0"/>
              <a:t>(3000,250,8,1</a:t>
            </a:r>
            <a:r>
              <a:rPr lang="en-US" altLang="zh-CN" sz="2800" dirty="0"/>
              <a:t>))</a:t>
            </a:r>
          </a:p>
          <a:p>
            <a:r>
              <a:rPr lang="en-US" altLang="zh-CN" sz="2800" dirty="0"/>
              <a:t>for k=1:8</a:t>
            </a:r>
          </a:p>
          <a:p>
            <a:r>
              <a:rPr lang="en-US" altLang="zh-CN" sz="2800" dirty="0"/>
              <a:t>T=rand(1,100);</a:t>
            </a:r>
          </a:p>
          <a:p>
            <a:r>
              <a:rPr lang="de-DE" altLang="zh-CN" sz="2800" dirty="0"/>
              <a:t>L(k)=round(X1(k)*sum(T&lt;=0.31)/100);</a:t>
            </a:r>
          </a:p>
          <a:p>
            <a:r>
              <a:rPr lang="de-DE" altLang="zh-CN" sz="2800" dirty="0"/>
              <a:t>R(k)=round(X1(k)*sum(T&gt;=0.71)/100);</a:t>
            </a:r>
          </a:p>
          <a:p>
            <a:r>
              <a:rPr lang="en-US" altLang="zh-CN" sz="2800" dirty="0"/>
              <a:t>S(k)=X1(k)-L(k)-R(k);</a:t>
            </a:r>
          </a:p>
          <a:p>
            <a:r>
              <a:rPr lang="en-US" altLang="zh-CN" sz="2800" dirty="0"/>
              <a:t>end</a:t>
            </a:r>
          </a:p>
          <a:p>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7057016" y="3055172"/>
            <a:ext cx="4346090" cy="249299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进一步，我们还可以实时模拟每辆车是左行、直行或右行，从而计算出单位时间通过的车辆数，从而通过数值模拟分析出红绿灯时间长度如何调整最优。</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15891297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01098" y="811162"/>
            <a:ext cx="3967316" cy="4572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6</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：利用随机数计算概率</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401098" y="1519084"/>
            <a:ext cx="8716296"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练习：在</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4</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张</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K3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张</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Q3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张</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J</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中任选</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张，求</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K</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的张数多于</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Q</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，而</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Q</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的张数多于</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J</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的概率。</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401098" y="2610465"/>
            <a:ext cx="8716296"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解：引入</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个数</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1~10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，其中</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1~4</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表示</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K</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5~7</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表示</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Q</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8~10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表示</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J</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401098" y="3362632"/>
            <a:ext cx="8716296"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将这</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个数组成的向量随机打乱</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100000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次，形成一个</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100000</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10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的数组。</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文本框 5"/>
          <p:cNvSpPr txBox="1"/>
          <p:nvPr/>
        </p:nvSpPr>
        <p:spPr>
          <a:xfrm>
            <a:off x="1401098" y="4468761"/>
            <a:ext cx="8716296"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在这个数组中任意选取</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列，</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不妨选前三列</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设其中满足</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1~4</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的个数</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&gt;5~7</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的个数</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&gt;8~10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的个数</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的有</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M</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组，则所求的概率为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P=M/100000</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1327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9923" y="788472"/>
            <a:ext cx="3839496"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zeros</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(100000,3);</a:t>
            </a:r>
          </a:p>
          <a:p>
            <a:r>
              <a:rPr lang="en-US" altLang="zh-CN" sz="24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for</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k=1:100000</a:t>
            </a:r>
          </a:p>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s(k,:)=</a:t>
            </a:r>
            <a:r>
              <a:rPr lang="en-US" altLang="zh-CN" sz="24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randperm</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(10,3);</a:t>
            </a:r>
          </a:p>
          <a:p>
            <a:r>
              <a:rPr lang="en-US" altLang="zh-CN" sz="24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end</a:t>
            </a:r>
          </a:p>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A1=sum(s&lt;=4,2);</a:t>
            </a:r>
          </a:p>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A2=sum(s&gt;4&amp;s&lt;=7,2);</a:t>
            </a:r>
          </a:p>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A3=sum(s&gt;7,2);</a:t>
            </a:r>
          </a:p>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C=A1&gt;A2&amp;A2&gt;A3;</a:t>
            </a:r>
          </a:p>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P=sum(C)/100000</a:t>
            </a:r>
          </a:p>
          <a:p>
            <a:endParaRPr lang="zh-CN" altLang="en-US" sz="2400" dirty="0">
              <a:latin typeface="Times New Roman" panose="02020603050405020304" pitchFamily="18" charset="0"/>
              <a:cs typeface="Times New Roman" panose="02020603050405020304" pitchFamily="18" charset="0"/>
            </a:endParaRPr>
          </a:p>
        </p:txBody>
      </p:sp>
      <p:sp>
        <p:nvSpPr>
          <p:cNvPr id="3" name="矩形 2"/>
          <p:cNvSpPr/>
          <p:nvPr/>
        </p:nvSpPr>
        <p:spPr>
          <a:xfrm>
            <a:off x="5885699" y="797570"/>
            <a:ext cx="3986981"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a:latin typeface="Times New Roman" panose="02020603050405020304" pitchFamily="18" charset="0"/>
                <a:cs typeface="Times New Roman" panose="02020603050405020304" pitchFamily="18" charset="0"/>
              </a:rPr>
              <a:t>&gt;&gt; randtest1</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 =</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0.1501</a:t>
            </a:r>
            <a:endParaRPr lang="zh-CN" altLang="en-US" sz="24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5858932" y="3132667"/>
            <a:ext cx="5334000"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上机练习：设</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是一个元素取</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1-9</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阶对称矩阵。随机取一个</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，利用随机模拟的方法，求它的最大特征值大于</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的概率。</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文本框 5"/>
          <p:cNvSpPr txBox="1"/>
          <p:nvPr/>
        </p:nvSpPr>
        <p:spPr>
          <a:xfrm>
            <a:off x="1469922" y="5305425"/>
            <a:ext cx="4626077"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cs typeface="Times New Roman" panose="02020603050405020304" pitchFamily="18" charset="0"/>
              </a:rPr>
              <a:t>利用随机模拟可以检验计算结果</a:t>
            </a:r>
            <a:endParaRPr lang="zh-CN" altLang="en-US" sz="2400" dirty="0">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99561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2668" y="599358"/>
            <a:ext cx="5469466"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练习：利用随机模拟模拟以下问题：</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201842" y="1231088"/>
            <a:ext cx="5350933"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、在右图中，某人从红球位置向下移动，在每一个分叉点，他选择右边道的可能性是</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0.6</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，利用随机模拟计算他到达</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号点的概率。</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pSp>
        <p:nvGrpSpPr>
          <p:cNvPr id="4" name="组合 3"/>
          <p:cNvGrpSpPr/>
          <p:nvPr/>
        </p:nvGrpSpPr>
        <p:grpSpPr>
          <a:xfrm>
            <a:off x="7569200" y="778933"/>
            <a:ext cx="3149600" cy="2726267"/>
            <a:chOff x="7569200" y="778933"/>
            <a:chExt cx="3149600" cy="2726267"/>
          </a:xfrm>
        </p:grpSpPr>
        <p:sp>
          <p:nvSpPr>
            <p:cNvPr id="5" name="椭圆 4"/>
            <p:cNvSpPr/>
            <p:nvPr/>
          </p:nvSpPr>
          <p:spPr>
            <a:xfrm>
              <a:off x="9059333" y="778933"/>
              <a:ext cx="237067" cy="23706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H="1">
              <a:off x="8382000" y="999066"/>
              <a:ext cx="745067" cy="982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9" idx="1"/>
            </p:cNvCxnSpPr>
            <p:nvPr/>
          </p:nvCxnSpPr>
          <p:spPr>
            <a:xfrm>
              <a:off x="9177867" y="982134"/>
              <a:ext cx="745917" cy="1033784"/>
            </a:xfrm>
            <a:prstGeom prst="line">
              <a:avLst/>
            </a:prstGeom>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8178800" y="1930400"/>
              <a:ext cx="237067" cy="2370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889066" y="1981200"/>
              <a:ext cx="237067" cy="2370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a:stCxn id="8" idx="3"/>
            </p:cNvCxnSpPr>
            <p:nvPr/>
          </p:nvCxnSpPr>
          <p:spPr>
            <a:xfrm flipH="1">
              <a:off x="7721600" y="2132749"/>
              <a:ext cx="491918" cy="999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15" idx="7"/>
            </p:cNvCxnSpPr>
            <p:nvPr/>
          </p:nvCxnSpPr>
          <p:spPr>
            <a:xfrm flipH="1">
              <a:off x="9210882" y="2200483"/>
              <a:ext cx="712903" cy="933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5"/>
              <a:endCxn id="15" idx="1"/>
            </p:cNvCxnSpPr>
            <p:nvPr/>
          </p:nvCxnSpPr>
          <p:spPr>
            <a:xfrm>
              <a:off x="8381149" y="2132749"/>
              <a:ext cx="662102" cy="1000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091415" y="2200482"/>
              <a:ext cx="458052" cy="1067651"/>
            </a:xfrm>
            <a:prstGeom prst="line">
              <a:avLst/>
            </a:prstGeom>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0481733" y="3268133"/>
              <a:ext cx="237067" cy="23706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9008533" y="3098800"/>
              <a:ext cx="237067" cy="23706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569200" y="3115733"/>
              <a:ext cx="237067" cy="23706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1201842" y="2800748"/>
            <a:ext cx="5350933"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、设</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P</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是一个</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次整系数多项式，系数在</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{-50-50}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中选取。随机取一个这样的多项式，求它们的根都在半径为</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的圆内的概率。</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8" name="文本框 17"/>
          <p:cNvSpPr txBox="1"/>
          <p:nvPr/>
        </p:nvSpPr>
        <p:spPr>
          <a:xfrm>
            <a:off x="7534335" y="3303093"/>
            <a:ext cx="433224" cy="461665"/>
          </a:xfrm>
          <a:prstGeom prst="rect">
            <a:avLst/>
          </a:prstGeom>
          <a:noFill/>
        </p:spPr>
        <p:txBody>
          <a:bodyPr wrap="square" rtlCol="0">
            <a:spAutoFit/>
          </a:bodyPr>
          <a:lstStyle/>
          <a:p>
            <a:r>
              <a:rPr lang="en-US" altLang="zh-CN" sz="2400" dirty="0" smtClean="0"/>
              <a:t>1</a:t>
            </a:r>
            <a:endParaRPr lang="zh-CN" altLang="en-US" sz="2400" dirty="0"/>
          </a:p>
        </p:txBody>
      </p:sp>
      <p:sp>
        <p:nvSpPr>
          <p:cNvPr id="19" name="文本框 18"/>
          <p:cNvSpPr txBox="1"/>
          <p:nvPr/>
        </p:nvSpPr>
        <p:spPr>
          <a:xfrm>
            <a:off x="10481733" y="3429875"/>
            <a:ext cx="433224" cy="461665"/>
          </a:xfrm>
          <a:prstGeom prst="rect">
            <a:avLst/>
          </a:prstGeom>
          <a:noFill/>
        </p:spPr>
        <p:txBody>
          <a:bodyPr wrap="square" rtlCol="0">
            <a:spAutoFit/>
          </a:bodyPr>
          <a:lstStyle/>
          <a:p>
            <a:r>
              <a:rPr lang="en-US" altLang="zh-CN" sz="2400" dirty="0" smtClean="0"/>
              <a:t>3</a:t>
            </a:r>
            <a:endParaRPr lang="zh-CN" altLang="en-US" sz="2400" dirty="0"/>
          </a:p>
        </p:txBody>
      </p:sp>
      <p:sp>
        <p:nvSpPr>
          <p:cNvPr id="20" name="文本框 19"/>
          <p:cNvSpPr txBox="1"/>
          <p:nvPr/>
        </p:nvSpPr>
        <p:spPr>
          <a:xfrm>
            <a:off x="8961254" y="3318083"/>
            <a:ext cx="433224" cy="461665"/>
          </a:xfrm>
          <a:prstGeom prst="rect">
            <a:avLst/>
          </a:prstGeom>
          <a:noFill/>
        </p:spPr>
        <p:txBody>
          <a:bodyPr wrap="square" rtlCol="0">
            <a:spAutoFit/>
          </a:bodyPr>
          <a:lstStyle/>
          <a:p>
            <a:r>
              <a:rPr lang="en-US" altLang="zh-CN" sz="2400" dirty="0" smtClean="0"/>
              <a:t>2</a:t>
            </a:r>
            <a:endParaRPr lang="zh-CN" altLang="en-US" sz="2400" dirty="0"/>
          </a:p>
        </p:txBody>
      </p:sp>
      <p:sp>
        <p:nvSpPr>
          <p:cNvPr id="21" name="文本框 20"/>
          <p:cNvSpPr txBox="1"/>
          <p:nvPr/>
        </p:nvSpPr>
        <p:spPr>
          <a:xfrm>
            <a:off x="1201842" y="4464424"/>
            <a:ext cx="5350933"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、建立一个够级洗牌发牌模型，利用随机模拟的方法求某人摸到</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个以上红桃</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的概率。</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91100631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68309" y="814812"/>
            <a:ext cx="8283921"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练习：</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120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篇论文，</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个专家评审，评出</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篇最好的。</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068309" y="1448554"/>
            <a:ext cx="8283921"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评审方案</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第一</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轮：把</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120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篇论文分成</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组，每位评审一组，将所有的</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100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篇按分数排序。取前三名。</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068309" y="2824681"/>
            <a:ext cx="8283921"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设第</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k</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篇论文的分值</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Sk</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，第</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j</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名专家的评分为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t</a:t>
            </a:r>
            <a:r>
              <a:rPr lang="en-US" altLang="zh-CN" sz="24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~N</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S</a:t>
            </a:r>
            <a:r>
              <a:rPr lang="en-US" altLang="zh-CN" sz="24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x</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j</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400" baseline="30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2</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4739256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5057" y="869133"/>
            <a:ext cx="9478979"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更一般的最小二乘拟合函数 </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lsqnonlin</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函数求解更一般的问题</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当                                           时，问题就成为</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lsqcurvefit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函数解决的问题。</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98015279"/>
              </p:ext>
            </p:extLst>
          </p:nvPr>
        </p:nvGraphicFramePr>
        <p:xfrm>
          <a:off x="2943382" y="1719404"/>
          <a:ext cx="3928200" cy="589230"/>
        </p:xfrm>
        <a:graphic>
          <a:graphicData uri="http://schemas.openxmlformats.org/presentationml/2006/ole">
            <mc:AlternateContent xmlns:mc="http://schemas.openxmlformats.org/markup-compatibility/2006">
              <mc:Choice xmlns:v="urn:schemas-microsoft-com:vml" Requires="v">
                <p:oleObj spid="_x0000_s10221" name="Equation" r:id="rId3" imgW="2031840" imgH="304560" progId="Equation.DSMT4">
                  <p:embed/>
                </p:oleObj>
              </mc:Choice>
              <mc:Fallback>
                <p:oleObj name="Equation" r:id="rId3" imgW="2031840" imgH="304560" progId="Equation.DSMT4">
                  <p:embed/>
                  <p:pic>
                    <p:nvPicPr>
                      <p:cNvPr id="0" name=""/>
                      <p:cNvPicPr/>
                      <p:nvPr/>
                    </p:nvPicPr>
                    <p:blipFill>
                      <a:blip r:embed="rId4"/>
                      <a:stretch>
                        <a:fillRect/>
                      </a:stretch>
                    </p:blipFill>
                    <p:spPr>
                      <a:xfrm>
                        <a:off x="2943382" y="1719404"/>
                        <a:ext cx="3928200" cy="58923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13330003"/>
              </p:ext>
            </p:extLst>
          </p:nvPr>
        </p:nvGraphicFramePr>
        <p:xfrm>
          <a:off x="1646284" y="2427459"/>
          <a:ext cx="3142999" cy="407007"/>
        </p:xfrm>
        <a:graphic>
          <a:graphicData uri="http://schemas.openxmlformats.org/presentationml/2006/ole">
            <mc:AlternateContent xmlns:mc="http://schemas.openxmlformats.org/markup-compatibility/2006">
              <mc:Choice xmlns:v="urn:schemas-microsoft-com:vml" Requires="v">
                <p:oleObj spid="_x0000_s10222" name="Equation" r:id="rId5" imgW="1765080" imgH="228600" progId="Equation.DSMT4">
                  <p:embed/>
                </p:oleObj>
              </mc:Choice>
              <mc:Fallback>
                <p:oleObj name="Equation" r:id="rId5" imgW="1765080" imgH="228600" progId="Equation.DSMT4">
                  <p:embed/>
                  <p:pic>
                    <p:nvPicPr>
                      <p:cNvPr id="0" name=""/>
                      <p:cNvPicPr/>
                      <p:nvPr/>
                    </p:nvPicPr>
                    <p:blipFill>
                      <a:blip r:embed="rId6"/>
                      <a:stretch>
                        <a:fillRect/>
                      </a:stretch>
                    </p:blipFill>
                    <p:spPr>
                      <a:xfrm>
                        <a:off x="1646284" y="2427459"/>
                        <a:ext cx="3142999" cy="407007"/>
                      </a:xfrm>
                      <a:prstGeom prst="rect">
                        <a:avLst/>
                      </a:prstGeom>
                    </p:spPr>
                  </p:pic>
                </p:oleObj>
              </mc:Fallback>
            </mc:AlternateContent>
          </a:graphicData>
        </a:graphic>
      </p:graphicFrame>
      <p:sp>
        <p:nvSpPr>
          <p:cNvPr id="5" name="文本框 4"/>
          <p:cNvSpPr txBox="1"/>
          <p:nvPr/>
        </p:nvSpPr>
        <p:spPr>
          <a:xfrm>
            <a:off x="1195057" y="3358836"/>
            <a:ext cx="9478979" cy="267765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lsqnonlin</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函数的调用形式</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x=</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lsqnonlin</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(fun,x0,L,U);</a:t>
            </a: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其中输入量</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fun: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拟合函数，它输入</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，输出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x0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：自变量的初值</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L,U:</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解</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的取值范围。</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036666390"/>
              </p:ext>
            </p:extLst>
          </p:nvPr>
        </p:nvGraphicFramePr>
        <p:xfrm>
          <a:off x="3702992" y="4817576"/>
          <a:ext cx="1783407" cy="458590"/>
        </p:xfrm>
        <a:graphic>
          <a:graphicData uri="http://schemas.openxmlformats.org/presentationml/2006/ole">
            <mc:AlternateContent xmlns:mc="http://schemas.openxmlformats.org/markup-compatibility/2006">
              <mc:Choice xmlns:v="urn:schemas-microsoft-com:vml" Requires="v">
                <p:oleObj spid="_x0000_s10223" name="Equation" r:id="rId7" imgW="888840" imgH="228600" progId="Equation.DSMT4">
                  <p:embed/>
                </p:oleObj>
              </mc:Choice>
              <mc:Fallback>
                <p:oleObj name="Equation" r:id="rId7" imgW="888840" imgH="228600" progId="Equation.DSMT4">
                  <p:embed/>
                  <p:pic>
                    <p:nvPicPr>
                      <p:cNvPr id="0" name=""/>
                      <p:cNvPicPr/>
                      <p:nvPr/>
                    </p:nvPicPr>
                    <p:blipFill>
                      <a:blip r:embed="rId8"/>
                      <a:stretch>
                        <a:fillRect/>
                      </a:stretch>
                    </p:blipFill>
                    <p:spPr>
                      <a:xfrm>
                        <a:off x="3702992" y="4817576"/>
                        <a:ext cx="1783407" cy="458590"/>
                      </a:xfrm>
                      <a:prstGeom prst="rect">
                        <a:avLst/>
                      </a:prstGeom>
                    </p:spPr>
                  </p:pic>
                </p:oleObj>
              </mc:Fallback>
            </mc:AlternateContent>
          </a:graphicData>
        </a:graphic>
      </p:graphicFrame>
    </p:spTree>
    <p:extLst>
      <p:ext uri="{BB962C8B-B14F-4D97-AF65-F5344CB8AC3E}">
        <p14:creationId xmlns:p14="http://schemas.microsoft.com/office/powerpoint/2010/main" val="143962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4900" y="952500"/>
            <a:ext cx="6943725"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MATLAB</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关于数值计算的几个常用工具箱</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104899" y="1511677"/>
            <a:ext cx="8667750"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optim</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方程组求解</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数学规划</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线性混合规划、非线性规划、多目标规划等</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                             最小二乘法</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有约束和无约束的多种方法</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104899" y="3178849"/>
            <a:ext cx="866775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funfun</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求解积分和微分方程</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组</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的相关函数</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104898" y="3829050"/>
            <a:ext cx="8667751"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matfun</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矩阵运算函数，包括线性方程组的求解、矩阵的特征值、特征向量、逆、三角分解等矩阵</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操作的相关函数。</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文本框 5"/>
          <p:cNvSpPr txBox="1"/>
          <p:nvPr/>
        </p:nvSpPr>
        <p:spPr>
          <a:xfrm>
            <a:off x="1104899" y="4838700"/>
            <a:ext cx="8353426"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4</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polyfun</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函数的插值</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不同维数规则点和散乱点插值等</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几何分析</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边界计算、体积计算等</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多项式计算</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计算、求根、拟合等</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59498840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14425" y="952500"/>
            <a:ext cx="8582025"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另外，与所用的</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matlab</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版本等限制，有的工具箱没有给出列表，可以找一个工具箱中的函数来找到相关工具箱。</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114425" y="2076450"/>
            <a:ext cx="8686800"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例如，要寻找统计工具箱，可以在命令窗口输入</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help regress</a:t>
            </a: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可以通过帮助系统进入统计工具箱。</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114425" y="3533775"/>
            <a:ext cx="8686800"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如果要寻找图论工具箱，可以</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在命令窗口输入</a:t>
            </a:r>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help </a:t>
            </a:r>
            <a:r>
              <a:rPr lang="en-US" altLang="zh-CN" sz="2400" dirty="0" err="1"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graphallshortestpaths</a:t>
            </a:r>
            <a:endParaRPr lang="en-US"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endParaRPr>
          </a:p>
          <a:p>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可以通过帮助系统</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进入图和网络工具箱。</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53701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6403" y="597529"/>
            <a:ext cx="681726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例：以下是数据点，求相应的最小二乘拟合曲线</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897722730"/>
              </p:ext>
            </p:extLst>
          </p:nvPr>
        </p:nvGraphicFramePr>
        <p:xfrm>
          <a:off x="1394233" y="1059194"/>
          <a:ext cx="9565491" cy="1483360"/>
        </p:xfrm>
        <a:graphic>
          <a:graphicData uri="http://schemas.openxmlformats.org/drawingml/2006/table">
            <a:tbl>
              <a:tblPr firstRow="1" bandRow="1">
                <a:tableStyleId>{5C22544A-7EE6-4342-B048-85BDC9FD1C3A}</a:tableStyleId>
              </a:tblPr>
              <a:tblGrid>
                <a:gridCol w="778598"/>
                <a:gridCol w="8786893"/>
              </a:tblGrid>
              <a:tr h="370840">
                <a:tc>
                  <a:txBody>
                    <a:bodyPr/>
                    <a:lstStyle/>
                    <a:p>
                      <a:pPr algn="ctr"/>
                      <a:r>
                        <a:rPr lang="en-US" altLang="zh-CN" dirty="0" smtClean="0">
                          <a:latin typeface="Times New Roman" panose="02020603050405020304" pitchFamily="18" charset="0"/>
                          <a:cs typeface="Times New Roman" panose="02020603050405020304" pitchFamily="18" charset="0"/>
                        </a:rPr>
                        <a:t>x</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6.5313    6.3665    5.8697    5.2613    4.4995    3.4388    2.5646    1.7845    1.0974    0.6814</a:t>
                      </a:r>
                      <a:endParaRPr lang="zh-CN" altLang="en-US"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dirty="0" smtClean="0">
                          <a:latin typeface="Times New Roman" panose="02020603050405020304" pitchFamily="18" charset="0"/>
                          <a:cs typeface="Times New Roman" panose="02020603050405020304" pitchFamily="18" charset="0"/>
                        </a:rPr>
                        <a:t>y</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2.5066    3.5467    4.3443    4.9058    5.3041    5.4137    5.2262    4.8741    4.1816    3.2341</a:t>
                      </a:r>
                      <a:endParaRPr lang="en-US" altLang="zh-CN"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dirty="0" smtClean="0">
                          <a:latin typeface="Times New Roman" panose="02020603050405020304" pitchFamily="18" charset="0"/>
                          <a:cs typeface="Times New Roman" panose="02020603050405020304" pitchFamily="18" charset="0"/>
                        </a:rPr>
                        <a:t>x</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0.5605    0.7338    1.1482  1.9271    2.7372    3.7729    4.6735    5.3664    6.0100    6.4142</a:t>
                      </a:r>
                      <a:endParaRPr lang="zh-CN" altLang="en-US"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dirty="0" smtClean="0">
                          <a:latin typeface="Times New Roman" panose="02020603050405020304" pitchFamily="18" charset="0"/>
                          <a:cs typeface="Times New Roman" panose="02020603050405020304" pitchFamily="18" charset="0"/>
                        </a:rPr>
                        <a:t>y</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2.3684    1.3347    0.6445   -0.0412   -0.3818   -0.5939   -0.3067    0.0875    0.7771    1.7045</a:t>
                      </a:r>
                      <a:endParaRPr lang="en-US" altLang="zh-CN" dirty="0">
                        <a:latin typeface="Times New Roman" panose="02020603050405020304" pitchFamily="18" charset="0"/>
                        <a:cs typeface="Times New Roman" panose="02020603050405020304" pitchFamily="18" charset="0"/>
                      </a:endParaRPr>
                    </a:p>
                  </a:txBody>
                  <a:tcPr/>
                </a:tc>
              </a:tr>
            </a:tbl>
          </a:graphicData>
        </a:graphic>
      </p:graphicFrame>
      <p:pic>
        <p:nvPicPr>
          <p:cNvPr id="7" name="图片 6"/>
          <p:cNvPicPr>
            <a:picLocks noChangeAspect="1"/>
          </p:cNvPicPr>
          <p:nvPr/>
        </p:nvPicPr>
        <p:blipFill>
          <a:blip r:embed="rId2"/>
          <a:stretch>
            <a:fillRect/>
          </a:stretch>
        </p:blipFill>
        <p:spPr>
          <a:xfrm>
            <a:off x="7170344" y="2761308"/>
            <a:ext cx="4294359" cy="3220770"/>
          </a:xfrm>
          <a:prstGeom prst="rect">
            <a:avLst/>
          </a:prstGeom>
        </p:spPr>
      </p:pic>
      <p:sp>
        <p:nvSpPr>
          <p:cNvPr id="8" name="文本框 7"/>
          <p:cNvSpPr txBox="1"/>
          <p:nvPr/>
        </p:nvSpPr>
        <p:spPr>
          <a:xfrm>
            <a:off x="642797" y="2652666"/>
            <a:ext cx="6147303"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为了了解拟合曲线的形状，首先作散点图</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9" name="矩形 8"/>
          <p:cNvSpPr/>
          <p:nvPr/>
        </p:nvSpPr>
        <p:spPr>
          <a:xfrm>
            <a:off x="937033" y="3268239"/>
            <a:ext cx="6096000" cy="286232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it-IT"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xdata=[6.5313    6.3665    5.8697    5.2613    4.4995    3.4388    2.5646    1.7845    1.0974    0.6814  0.5605    0.7338    1.1482  1.9271    2.7372    3.7729    4.6735    5.3664    6.0100    6.4142];</a:t>
            </a:r>
          </a:p>
          <a:p>
            <a:r>
              <a:rPr lang="pl-PL"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ydata=[2.5066    3.5467    4.3443    4.9058    5.3041    5.4137    5.2262    4.8741    4.1816    3.2341  2.3684    1.3347    0.6445   -0.0412   -0.3818   -0.5939   -0.3067    0.0875    0.7771    1.7045];</a:t>
            </a:r>
          </a:p>
          <a:p>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plot(xdata,</a:t>
            </a:r>
            <a:r>
              <a:rPr lang="en-US" altLang="zh-CN"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ydata</a:t>
            </a:r>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'o'</a:t>
            </a:r>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xlabel</a:t>
            </a:r>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'x'</a:t>
            </a:r>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ylabel</a:t>
            </a:r>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'y'</a:t>
            </a:r>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axis </a:t>
            </a:r>
            <a:r>
              <a:rPr lang="en-US" altLang="zh-CN" dirty="0" smtClean="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equal</a:t>
            </a:r>
            <a:endParaRPr lang="zh-CN" altLang="en-US" dirty="0"/>
          </a:p>
        </p:txBody>
      </p:sp>
    </p:spTree>
    <p:extLst>
      <p:ext uri="{BB962C8B-B14F-4D97-AF65-F5344CB8AC3E}">
        <p14:creationId xmlns:p14="http://schemas.microsoft.com/office/powerpoint/2010/main" val="237379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1222218" y="787651"/>
            <a:ext cx="9497085"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从散点图可以看出，数据接近一个圆。我们求圆的圆心和半径。</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222218" y="1409339"/>
            <a:ext cx="9497085"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设圆的方程为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166677592"/>
              </p:ext>
            </p:extLst>
          </p:nvPr>
        </p:nvGraphicFramePr>
        <p:xfrm>
          <a:off x="3063744" y="1761633"/>
          <a:ext cx="4600868" cy="478703"/>
        </p:xfrm>
        <a:graphic>
          <a:graphicData uri="http://schemas.openxmlformats.org/presentationml/2006/ole">
            <mc:AlternateContent xmlns:mc="http://schemas.openxmlformats.org/markup-compatibility/2006">
              <mc:Choice xmlns:v="urn:schemas-microsoft-com:vml" Requires="v">
                <p:oleObj spid="_x0000_s10898" name="Equation" r:id="rId3" imgW="2197080" imgH="228600" progId="Equation.DSMT4">
                  <p:embed/>
                </p:oleObj>
              </mc:Choice>
              <mc:Fallback>
                <p:oleObj name="Equation" r:id="rId3" imgW="2197080" imgH="228600" progId="Equation.DSMT4">
                  <p:embed/>
                  <p:pic>
                    <p:nvPicPr>
                      <p:cNvPr id="0" name=""/>
                      <p:cNvPicPr/>
                      <p:nvPr/>
                    </p:nvPicPr>
                    <p:blipFill>
                      <a:blip r:embed="rId4"/>
                      <a:stretch>
                        <a:fillRect/>
                      </a:stretch>
                    </p:blipFill>
                    <p:spPr>
                      <a:xfrm>
                        <a:off x="3063744" y="1761633"/>
                        <a:ext cx="4600868" cy="478703"/>
                      </a:xfrm>
                      <a:prstGeom prst="rect">
                        <a:avLst/>
                      </a:prstGeom>
                    </p:spPr>
                  </p:pic>
                </p:oleObj>
              </mc:Fallback>
            </mc:AlternateContent>
          </a:graphicData>
        </a:graphic>
      </p:graphicFrame>
      <p:sp>
        <p:nvSpPr>
          <p:cNvPr id="5" name="文本框 4"/>
          <p:cNvSpPr txBox="1"/>
          <p:nvPr/>
        </p:nvSpPr>
        <p:spPr>
          <a:xfrm>
            <a:off x="1222218" y="2426329"/>
            <a:ext cx="9497085"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考虑到数据点应该在圆上，因此应该满足</a:t>
            </a:r>
            <a:endParaRPr lang="en-US" altLang="zh-CN" sz="2400" dirty="0" smtClean="0">
              <a:latin typeface="华文新魏" panose="02010800040101010101" pitchFamily="2" charset="-122"/>
              <a:ea typeface="华文新魏" panose="02010800040101010101" pitchFamily="2" charset="-122"/>
            </a:endParaRPr>
          </a:p>
          <a:p>
            <a:endParaRPr lang="en-US" altLang="zh-CN" sz="2400" dirty="0" smtClean="0">
              <a:latin typeface="华文新魏" panose="02010800040101010101" pitchFamily="2" charset="-122"/>
              <a:ea typeface="华文新魏" panose="02010800040101010101" pitchFamily="2" charset="-122"/>
            </a:endParaRPr>
          </a:p>
          <a:p>
            <a:r>
              <a:rPr lang="en-US" altLang="zh-CN" sz="2400" dirty="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                </a:t>
            </a:r>
            <a:endParaRPr lang="zh-CN" altLang="en-US" sz="2400" dirty="0">
              <a:latin typeface="华文新魏" panose="02010800040101010101" pitchFamily="2" charset="-122"/>
              <a:ea typeface="华文新魏" panose="02010800040101010101" pitchFamily="2"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695907022"/>
              </p:ext>
            </p:extLst>
          </p:nvPr>
        </p:nvGraphicFramePr>
        <p:xfrm>
          <a:off x="2986135" y="2747395"/>
          <a:ext cx="5585906" cy="879263"/>
        </p:xfrm>
        <a:graphic>
          <a:graphicData uri="http://schemas.openxmlformats.org/presentationml/2006/ole">
            <mc:AlternateContent xmlns:mc="http://schemas.openxmlformats.org/markup-compatibility/2006">
              <mc:Choice xmlns:v="urn:schemas-microsoft-com:vml" Requires="v">
                <p:oleObj spid="_x0000_s10899" name="Equation" r:id="rId5" imgW="2743200" imgH="431640" progId="Equation.DSMT4">
                  <p:embed/>
                </p:oleObj>
              </mc:Choice>
              <mc:Fallback>
                <p:oleObj name="Equation" r:id="rId5" imgW="2743200" imgH="431640" progId="Equation.DSMT4">
                  <p:embed/>
                  <p:pic>
                    <p:nvPicPr>
                      <p:cNvPr id="0" name=""/>
                      <p:cNvPicPr/>
                      <p:nvPr/>
                    </p:nvPicPr>
                    <p:blipFill>
                      <a:blip r:embed="rId6"/>
                      <a:stretch>
                        <a:fillRect/>
                      </a:stretch>
                    </p:blipFill>
                    <p:spPr>
                      <a:xfrm>
                        <a:off x="2986135" y="2747395"/>
                        <a:ext cx="5585906" cy="879263"/>
                      </a:xfrm>
                      <a:prstGeom prst="rect">
                        <a:avLst/>
                      </a:prstGeom>
                    </p:spPr>
                  </p:pic>
                </p:oleObj>
              </mc:Fallback>
            </mc:AlternateContent>
          </a:graphicData>
        </a:graphic>
      </p:graphicFrame>
      <p:sp>
        <p:nvSpPr>
          <p:cNvPr id="7" name="文本框 6"/>
          <p:cNvSpPr txBox="1"/>
          <p:nvPr/>
        </p:nvSpPr>
        <p:spPr>
          <a:xfrm>
            <a:off x="1222218" y="3883937"/>
            <a:ext cx="9497085"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由于圆的方程不是普通的显式表达式，因此不能使用</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lsqcurvefit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函数，我们采用更一般的</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lsqnonlin</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函数来拟合这组数据。程序见下页，其中初始条件可以从散点图上大体看出。</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870916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85458" y="601279"/>
            <a:ext cx="5567881" cy="563231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dirty="0"/>
              <a:t>function </a:t>
            </a:r>
            <a:r>
              <a:rPr lang="en-US" altLang="zh-CN" sz="2000" dirty="0" err="1"/>
              <a:t>lsqcirc</a:t>
            </a:r>
            <a:endParaRPr lang="en-US" altLang="zh-CN" sz="2000" dirty="0"/>
          </a:p>
          <a:p>
            <a:r>
              <a:rPr lang="it-IT" altLang="zh-CN" sz="2000" dirty="0"/>
              <a:t>xdata=[6.5313    6.3665    5.8697    5.2613    4.4995    3.4388    2.5646    1.7845    1.0974    0.6814  0.5605    0.7338    1.1482  1.9271    2.7372    3.7729    4.6735    5.3664    6.0100    6.4142];</a:t>
            </a:r>
          </a:p>
          <a:p>
            <a:r>
              <a:rPr lang="pl-PL" altLang="zh-CN" sz="2000" dirty="0"/>
              <a:t>ydata=[2.5066    3.5467    4.3443    4.9058    5.3041    5.4137    5.2262    4.8741    4.1816    3.2341  2.3684    1.3347    0.6445   -0.0412   -0.3818   -0.5939   -0.3067    0.0875    0.7771    1.7045];</a:t>
            </a:r>
          </a:p>
          <a:p>
            <a:r>
              <a:rPr lang="en-US" altLang="zh-CN" sz="2000" dirty="0"/>
              <a:t>    x0=[3.5;2.5;3.5];</a:t>
            </a:r>
          </a:p>
          <a:p>
            <a:r>
              <a:rPr lang="en-US" altLang="zh-CN" sz="2000" dirty="0"/>
              <a:t>    u=</a:t>
            </a:r>
            <a:r>
              <a:rPr lang="en-US" altLang="zh-CN" sz="2000" dirty="0" err="1"/>
              <a:t>lsqnonlin</a:t>
            </a:r>
            <a:r>
              <a:rPr lang="en-US" altLang="zh-CN" sz="2000" dirty="0"/>
              <a:t>(@(x)</a:t>
            </a:r>
            <a:r>
              <a:rPr lang="en-US" altLang="zh-CN" sz="2000" dirty="0" err="1"/>
              <a:t>circ</a:t>
            </a:r>
            <a:r>
              <a:rPr lang="en-US" altLang="zh-CN" sz="2000" dirty="0"/>
              <a:t>(</a:t>
            </a:r>
            <a:r>
              <a:rPr lang="en-US" altLang="zh-CN" sz="2000" dirty="0" err="1"/>
              <a:t>x,xdata,ydata</a:t>
            </a:r>
            <a:r>
              <a:rPr lang="en-US" altLang="zh-CN" sz="2000" dirty="0"/>
              <a:t>),x0);</a:t>
            </a:r>
          </a:p>
          <a:p>
            <a:r>
              <a:rPr lang="en-US" altLang="zh-CN" sz="2000" dirty="0"/>
              <a:t>    t=0:pi/20:2*pi;</a:t>
            </a:r>
          </a:p>
          <a:p>
            <a:r>
              <a:rPr lang="en-US" altLang="zh-CN" sz="2000" dirty="0"/>
              <a:t>    x=u(1)+u(3)*cos(t);</a:t>
            </a:r>
          </a:p>
          <a:p>
            <a:r>
              <a:rPr lang="en-US" altLang="zh-CN" sz="2000" dirty="0"/>
              <a:t>    y=u(2)+u(3)*sin(t);</a:t>
            </a:r>
          </a:p>
          <a:p>
            <a:r>
              <a:rPr lang="en-US" altLang="zh-CN" sz="2000" dirty="0"/>
              <a:t>    plot(xdata,</a:t>
            </a:r>
            <a:r>
              <a:rPr lang="en-US" altLang="zh-CN" sz="2000" dirty="0" err="1"/>
              <a:t>ydata</a:t>
            </a:r>
            <a:r>
              <a:rPr lang="en-US" altLang="zh-CN" sz="2000" dirty="0"/>
              <a:t>,'o',</a:t>
            </a:r>
            <a:r>
              <a:rPr lang="en-US" altLang="zh-CN" sz="2000" dirty="0" err="1"/>
              <a:t>x,y</a:t>
            </a:r>
            <a:r>
              <a:rPr lang="en-US" altLang="zh-CN" sz="2000" dirty="0"/>
              <a:t>)</a:t>
            </a:r>
          </a:p>
          <a:p>
            <a:r>
              <a:rPr lang="en-US" altLang="zh-CN" sz="2000" dirty="0"/>
              <a:t>    legend('</a:t>
            </a:r>
            <a:r>
              <a:rPr lang="en-US" altLang="zh-CN" sz="2000" dirty="0" err="1"/>
              <a:t>data','model','location','best</a:t>
            </a:r>
            <a:r>
              <a:rPr lang="en-US" altLang="zh-CN" sz="2000" dirty="0"/>
              <a:t>')</a:t>
            </a:r>
          </a:p>
          <a:p>
            <a:r>
              <a:rPr lang="en-US" altLang="zh-CN" sz="2000" dirty="0"/>
              <a:t>    axis equal</a:t>
            </a:r>
          </a:p>
          <a:p>
            <a:r>
              <a:rPr lang="en-US" altLang="zh-CN" sz="2000" dirty="0"/>
              <a:t>end </a:t>
            </a:r>
          </a:p>
        </p:txBody>
      </p:sp>
      <p:sp>
        <p:nvSpPr>
          <p:cNvPr id="3" name="矩形 2"/>
          <p:cNvSpPr/>
          <p:nvPr/>
        </p:nvSpPr>
        <p:spPr>
          <a:xfrm>
            <a:off x="6261980" y="664654"/>
            <a:ext cx="5154439" cy="101566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sz="2000" dirty="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function</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20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f=</a:t>
            </a:r>
            <a:r>
              <a:rPr lang="en-US" altLang="zh-CN" sz="2000" dirty="0" err="1"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circ</a:t>
            </a:r>
            <a:r>
              <a:rPr lang="en-US" altLang="zh-CN" sz="20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err="1"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x,xdata,ydata</a:t>
            </a:r>
            <a:r>
              <a:rPr lang="en-US" altLang="zh-CN" sz="20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endPar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endParaRPr>
          </a:p>
          <a:p>
            <a:r>
              <a:rPr lang="en-US" altLang="zh-CN" sz="20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f</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xdata</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-x(1)).^2+(</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ydata</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-x(2)).^2-x(3)^2)';</a:t>
            </a:r>
          </a:p>
          <a:p>
            <a:r>
              <a:rPr lang="en-US" altLang="zh-CN" sz="2000" dirty="0" smtClean="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end</a:t>
            </a:r>
            <a:endParaRPr lang="zh-CN" altLang="en-US" sz="20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585459" y="108964"/>
            <a:ext cx="2653042"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最小二乘拟合程序</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6261980" y="5579738"/>
            <a:ext cx="5154439"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注</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：初始条件可</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在</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散点图中观察到</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6101469" y="1636921"/>
            <a:ext cx="5314950" cy="3986213"/>
          </a:xfrm>
          <a:prstGeom prst="rect">
            <a:avLst/>
          </a:prstGeom>
        </p:spPr>
      </p:pic>
    </p:spTree>
    <p:extLst>
      <p:ext uri="{BB962C8B-B14F-4D97-AF65-F5344CB8AC3E}">
        <p14:creationId xmlns:p14="http://schemas.microsoft.com/office/powerpoint/2010/main" val="218994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1520" y="483111"/>
            <a:ext cx="498846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最小二乘拟合结果的检验方法</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023041" y="1006331"/>
            <a:ext cx="8953878" cy="34163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、拟合精度的检验</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拟合精度检验的重要方法是残差分析，即精确解和模型近似解的差。</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在参数个数一样时，两个不同模型的精度优劣的重要指标是</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s2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的大小。</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912694813"/>
              </p:ext>
            </p:extLst>
          </p:nvPr>
        </p:nvGraphicFramePr>
        <p:xfrm>
          <a:off x="2365769" y="1800091"/>
          <a:ext cx="3519487" cy="1828800"/>
        </p:xfrm>
        <a:graphic>
          <a:graphicData uri="http://schemas.openxmlformats.org/presentationml/2006/ole">
            <mc:AlternateContent xmlns:mc="http://schemas.openxmlformats.org/markup-compatibility/2006">
              <mc:Choice xmlns:v="urn:schemas-microsoft-com:vml" Requires="v">
                <p:oleObj spid="_x0000_s36976" name="Equation" r:id="rId3" imgW="1803240" imgH="939600" progId="Equation.DSMT4">
                  <p:embed/>
                </p:oleObj>
              </mc:Choice>
              <mc:Fallback>
                <p:oleObj name="Equation" r:id="rId3" imgW="1803240" imgH="939600" progId="Equation.DSMT4">
                  <p:embed/>
                  <p:pic>
                    <p:nvPicPr>
                      <p:cNvPr id="0" name=""/>
                      <p:cNvPicPr/>
                      <p:nvPr/>
                    </p:nvPicPr>
                    <p:blipFill>
                      <a:blip r:embed="rId4"/>
                      <a:stretch>
                        <a:fillRect/>
                      </a:stretch>
                    </p:blipFill>
                    <p:spPr>
                      <a:xfrm>
                        <a:off x="2365769" y="1800091"/>
                        <a:ext cx="3519487" cy="1828800"/>
                      </a:xfrm>
                      <a:prstGeom prst="rect">
                        <a:avLst/>
                      </a:prstGeom>
                    </p:spPr>
                  </p:pic>
                </p:oleObj>
              </mc:Fallback>
            </mc:AlternateContent>
          </a:graphicData>
        </a:graphic>
      </p:graphicFrame>
      <p:sp>
        <p:nvSpPr>
          <p:cNvPr id="5" name="文本框 4"/>
          <p:cNvSpPr txBox="1"/>
          <p:nvPr/>
        </p:nvSpPr>
        <p:spPr>
          <a:xfrm>
            <a:off x="1023041" y="4530372"/>
            <a:ext cx="8953878"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、参数的敏感性分析</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文本框 5"/>
          <p:cNvSpPr txBox="1"/>
          <p:nvPr/>
        </p:nvSpPr>
        <p:spPr>
          <a:xfrm>
            <a:off x="1023041" y="5162550"/>
            <a:ext cx="8953878"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、利用回归函数，作统计检验</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10118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611304" y="590804"/>
            <a:ext cx="9124614" cy="3046988"/>
          </a:xfrm>
          <a:prstGeom prst="rect">
            <a:avLst/>
          </a:prstGeom>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1"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例</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：下面的表格记录了一培养物中酵母细胞的数量增长</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   表   ：一培养物中酵母细胞的数量增长表</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时间：小时，数量</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10</a:t>
            </a:r>
            <a:r>
              <a:rPr kumimoji="0" lang="en-US" altLang="zh-CN" sz="2400" b="0" i="0" u="none" strike="noStrike" cap="none" normalizeH="0" baseline="3000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6</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2400" dirty="0" smtClean="0">
                <a:solidFill>
                  <a:schemeClr val="tx1"/>
                </a:solidFill>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建立酵母细菌的生长模型。</a:t>
            </a: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p:txBody>
      </p:sp>
      <p:graphicFrame>
        <p:nvGraphicFramePr>
          <p:cNvPr id="4" name="表格 3"/>
          <p:cNvGraphicFramePr>
            <a:graphicFrameLocks noGrp="1"/>
          </p:cNvGraphicFramePr>
          <p:nvPr>
            <p:extLst>
              <p:ext uri="{D42A27DB-BD31-4B8C-83A1-F6EECF244321}">
                <p14:modId xmlns:p14="http://schemas.microsoft.com/office/powerpoint/2010/main" val="1125582442"/>
              </p:ext>
            </p:extLst>
          </p:nvPr>
        </p:nvGraphicFramePr>
        <p:xfrm>
          <a:off x="1280805" y="1544620"/>
          <a:ext cx="8125744" cy="1497344"/>
        </p:xfrm>
        <a:graphic>
          <a:graphicData uri="http://schemas.openxmlformats.org/drawingml/2006/table">
            <a:tbl>
              <a:tblPr firstRow="1" firstCol="1" bandRow="1">
                <a:tableStyleId>{5C22544A-7EE6-4342-B048-85BDC9FD1C3A}</a:tableStyleId>
              </a:tblPr>
              <a:tblGrid>
                <a:gridCol w="870547"/>
                <a:gridCol w="778058"/>
                <a:gridCol w="808570"/>
                <a:gridCol w="809523"/>
                <a:gridCol w="809523"/>
                <a:gridCol w="754063"/>
                <a:gridCol w="864983"/>
                <a:gridCol w="809523"/>
                <a:gridCol w="810477"/>
                <a:gridCol w="810477"/>
              </a:tblGrid>
              <a:tr h="374336">
                <a:tc>
                  <a:txBody>
                    <a:bodyPr/>
                    <a:lstStyle/>
                    <a:p>
                      <a:pPr algn="ctr">
                        <a:lnSpc>
                          <a:spcPts val="2000"/>
                        </a:lnSpc>
                        <a:spcAft>
                          <a:spcPts val="0"/>
                        </a:spcAft>
                      </a:pPr>
                      <a:r>
                        <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rPr>
                        <a:t>时间</a:t>
                      </a: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0</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1</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a:effectLst/>
                          <a:latin typeface="Times New Roman" panose="02020603050405020304" pitchFamily="18" charset="0"/>
                          <a:ea typeface="华文新魏" panose="02010800040101010101" pitchFamily="2" charset="-122"/>
                          <a:cs typeface="Times New Roman" panose="02020603050405020304" pitchFamily="18" charset="0"/>
                        </a:rPr>
                        <a:t>2</a:t>
                      </a:r>
                      <a:endParaRPr lang="zh-CN" sz="2000" kern="10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3</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4</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5</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6</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7</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8</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r>
              <a:tr h="374336">
                <a:tc>
                  <a:txBody>
                    <a:bodyPr/>
                    <a:lstStyle/>
                    <a:p>
                      <a:pPr algn="ctr">
                        <a:lnSpc>
                          <a:spcPts val="2000"/>
                        </a:lnSpc>
                        <a:spcAft>
                          <a:spcPts val="0"/>
                        </a:spcAft>
                      </a:pPr>
                      <a:r>
                        <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rPr>
                        <a:t>数量</a:t>
                      </a: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9.6</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18.3</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29.0</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47.2</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71.1</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119.1</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174.6</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257.3</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350.7</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r>
              <a:tr h="374336">
                <a:tc>
                  <a:txBody>
                    <a:bodyPr/>
                    <a:lstStyle/>
                    <a:p>
                      <a:pPr algn="ctr">
                        <a:lnSpc>
                          <a:spcPts val="2000"/>
                        </a:lnSpc>
                        <a:spcAft>
                          <a:spcPts val="0"/>
                        </a:spcAft>
                      </a:pPr>
                      <a:r>
                        <a:rPr lang="zh-CN" sz="2000" kern="100">
                          <a:effectLst/>
                          <a:latin typeface="Times New Roman" panose="02020603050405020304" pitchFamily="18" charset="0"/>
                          <a:ea typeface="华文新魏" panose="02010800040101010101" pitchFamily="2" charset="-122"/>
                          <a:cs typeface="Times New Roman" panose="02020603050405020304" pitchFamily="18" charset="0"/>
                        </a:rPr>
                        <a:t>时间</a:t>
                      </a:r>
                    </a:p>
                  </a:txBody>
                  <a:tcPr marL="68580" marR="68580" marT="0" marB="0"/>
                </a:tc>
                <a:tc>
                  <a:txBody>
                    <a:bodyPr/>
                    <a:lstStyle/>
                    <a:p>
                      <a:pPr algn="ctr">
                        <a:lnSpc>
                          <a:spcPts val="2000"/>
                        </a:lnSpc>
                        <a:spcAft>
                          <a:spcPts val="0"/>
                        </a:spcAft>
                      </a:pPr>
                      <a:r>
                        <a:rPr lang="en-US" sz="2000" kern="100">
                          <a:effectLst/>
                          <a:latin typeface="Times New Roman" panose="02020603050405020304" pitchFamily="18" charset="0"/>
                          <a:ea typeface="华文新魏" panose="02010800040101010101" pitchFamily="2" charset="-122"/>
                          <a:cs typeface="Times New Roman" panose="02020603050405020304" pitchFamily="18" charset="0"/>
                        </a:rPr>
                        <a:t>9</a:t>
                      </a:r>
                      <a:endParaRPr lang="zh-CN" sz="2000" kern="10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10</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11</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a:effectLst/>
                          <a:latin typeface="Times New Roman" panose="02020603050405020304" pitchFamily="18" charset="0"/>
                          <a:ea typeface="华文新魏" panose="02010800040101010101" pitchFamily="2" charset="-122"/>
                          <a:cs typeface="Times New Roman" panose="02020603050405020304" pitchFamily="18" charset="0"/>
                        </a:rPr>
                        <a:t>12</a:t>
                      </a:r>
                      <a:endParaRPr lang="zh-CN" sz="2000" kern="10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13</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14</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15</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a:effectLst/>
                          <a:latin typeface="Times New Roman" panose="02020603050405020304" pitchFamily="18" charset="0"/>
                          <a:ea typeface="华文新魏" panose="02010800040101010101" pitchFamily="2" charset="-122"/>
                          <a:cs typeface="Times New Roman" panose="02020603050405020304" pitchFamily="18" charset="0"/>
                        </a:rPr>
                        <a:t>16</a:t>
                      </a:r>
                      <a:endParaRPr lang="zh-CN" sz="2000" kern="10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17</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r>
              <a:tr h="374336">
                <a:tc>
                  <a:txBody>
                    <a:bodyPr/>
                    <a:lstStyle/>
                    <a:p>
                      <a:pPr algn="ctr">
                        <a:lnSpc>
                          <a:spcPts val="2000"/>
                        </a:lnSpc>
                        <a:spcAft>
                          <a:spcPts val="0"/>
                        </a:spcAft>
                      </a:pPr>
                      <a:r>
                        <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rPr>
                        <a:t>数量</a:t>
                      </a:r>
                    </a:p>
                  </a:txBody>
                  <a:tcPr marL="68580" marR="68580" marT="0" marB="0"/>
                </a:tc>
                <a:tc>
                  <a:txBody>
                    <a:bodyPr/>
                    <a:lstStyle/>
                    <a:p>
                      <a:pPr algn="ctr">
                        <a:lnSpc>
                          <a:spcPts val="2000"/>
                        </a:lnSpc>
                        <a:spcAft>
                          <a:spcPts val="0"/>
                        </a:spcAft>
                      </a:pPr>
                      <a:r>
                        <a:rPr lang="en-US" sz="2000" kern="100">
                          <a:effectLst/>
                          <a:latin typeface="Times New Roman" panose="02020603050405020304" pitchFamily="18" charset="0"/>
                          <a:ea typeface="华文新魏" panose="02010800040101010101" pitchFamily="2" charset="-122"/>
                          <a:cs typeface="Times New Roman" panose="02020603050405020304" pitchFamily="18" charset="0"/>
                        </a:rPr>
                        <a:t>441.0</a:t>
                      </a:r>
                      <a:endParaRPr lang="zh-CN" sz="2000" kern="10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513.3</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559.7</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594.8</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629.4</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640.8</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651.1</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655.9</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000" kern="100" dirty="0">
                          <a:effectLst/>
                          <a:latin typeface="Times New Roman" panose="02020603050405020304" pitchFamily="18" charset="0"/>
                          <a:ea typeface="华文新魏" panose="02010800040101010101" pitchFamily="2" charset="-122"/>
                          <a:cs typeface="Times New Roman" panose="02020603050405020304" pitchFamily="18" charset="0"/>
                        </a:rPr>
                        <a:t>659.6</a:t>
                      </a:r>
                      <a:endParaRPr lang="zh-CN" sz="2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8580" marR="68580" marT="0" marB="0"/>
                </a:tc>
              </a:tr>
            </a:tbl>
          </a:graphicData>
        </a:graphic>
      </p:graphicFrame>
      <p:sp>
        <p:nvSpPr>
          <p:cNvPr id="5" name="文本框 4"/>
          <p:cNvSpPr txBox="1"/>
          <p:nvPr/>
        </p:nvSpPr>
        <p:spPr>
          <a:xfrm>
            <a:off x="611304" y="3965418"/>
            <a:ext cx="9124614"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、分别利用</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logistic</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模型和</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次多项式拟合上述数据，分析拟合精度</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文本框 5"/>
          <p:cNvSpPr txBox="1"/>
          <p:nvPr/>
        </p:nvSpPr>
        <p:spPr>
          <a:xfrm>
            <a:off x="611304" y="4662535"/>
            <a:ext cx="9124614"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、对</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logistic</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模型作参数敏感性分析</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908572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517131" y="658703"/>
            <a:ext cx="6304145" cy="4728109"/>
          </a:xfrm>
          <a:prstGeom prst="rect">
            <a:avLst/>
          </a:prstGeom>
        </p:spPr>
      </p:pic>
      <p:sp>
        <p:nvSpPr>
          <p:cNvPr id="5" name="矩形 4"/>
          <p:cNvSpPr/>
          <p:nvPr/>
        </p:nvSpPr>
        <p:spPr>
          <a:xfrm>
            <a:off x="967181" y="340502"/>
            <a:ext cx="4864360" cy="59093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function</a:t>
            </a:r>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log1</a:t>
            </a:r>
          </a:p>
          <a:p>
            <a:r>
              <a:rPr lang="en-US" altLang="zh-CN"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tdata</a:t>
            </a:r>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=0:17;</a:t>
            </a:r>
          </a:p>
          <a:p>
            <a:r>
              <a:rPr lang="pl-PL"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ydata=[9.6  18.3    29.0    47.2    71.1    119.1   174.6   257.3   350.7  441.0    513.3   559.7   594.8   629.4   640.8   651.1   655.9   659.6];</a:t>
            </a:r>
          </a:p>
          <a:p>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x0=[0.1,1000,5];</a:t>
            </a:r>
          </a:p>
          <a:p>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a:t>
            </a:r>
            <a:r>
              <a:rPr lang="en-US" altLang="zh-CN"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lsqcurvefit</a:t>
            </a:r>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(@logfun,x0,tdata,ydata);</a:t>
            </a:r>
          </a:p>
          <a:p>
            <a:r>
              <a:rPr lang="en-US" altLang="zh-CN"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y1=</a:t>
            </a:r>
            <a:r>
              <a:rPr lang="en-US" altLang="zh-CN" dirty="0" err="1"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logfun</a:t>
            </a:r>
            <a:r>
              <a:rPr lang="en-US" altLang="zh-CN"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dirty="0" err="1"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x,tdata</a:t>
            </a:r>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subplot(1,2,1)</a:t>
            </a:r>
          </a:p>
          <a:p>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plot(tdata,ydata-y1,</a:t>
            </a:r>
            <a:r>
              <a:rPr lang="en-US" altLang="zh-CN"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'o'</a:t>
            </a:r>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title(</a:t>
            </a:r>
            <a:r>
              <a:rPr lang="en-US" altLang="zh-CN"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'log</a:t>
            </a:r>
            <a:r>
              <a:rPr lang="zh-CN" altLang="en-US"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模型残差</a:t>
            </a:r>
            <a:r>
              <a:rPr lang="en-US" altLang="zh-CN"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p=</a:t>
            </a:r>
            <a:r>
              <a:rPr lang="en-US" altLang="zh-CN" dirty="0" err="1"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polyfit</a:t>
            </a:r>
            <a:r>
              <a:rPr lang="en-US" altLang="zh-CN"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(tdata,ydata,3</a:t>
            </a:r>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y2=</a:t>
            </a:r>
            <a:r>
              <a:rPr lang="en-US" altLang="zh-CN" dirty="0" err="1"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polyval</a:t>
            </a:r>
            <a:r>
              <a:rPr lang="en-US" altLang="zh-CN"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dirty="0" err="1"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p,tdata</a:t>
            </a:r>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subplot(1,2,2)</a:t>
            </a:r>
          </a:p>
          <a:p>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plot(tdata,ydata-y2,</a:t>
            </a:r>
            <a:r>
              <a:rPr lang="en-US" altLang="zh-CN"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'o'</a:t>
            </a:r>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title(</a:t>
            </a:r>
            <a:r>
              <a:rPr lang="en-US" altLang="zh-CN" dirty="0">
                <a:solidFill>
                  <a:srgbClr val="B20000"/>
                </a:solidFill>
                <a:latin typeface="Times New Roman" panose="02020603050405020304" pitchFamily="18" charset="0"/>
                <a:ea typeface="Microsoft YaHei UI" panose="020B0503020204020204" pitchFamily="34" charset="-122"/>
                <a:cs typeface="Times New Roman" panose="02020603050405020304" pitchFamily="18" charset="0"/>
              </a:rPr>
              <a:t>'3</a:t>
            </a:r>
            <a:r>
              <a:rPr lang="zh-CN" altLang="en-US" dirty="0">
                <a:solidFill>
                  <a:srgbClr val="B20000"/>
                </a:solidFill>
                <a:latin typeface="Times New Roman" panose="02020603050405020304" pitchFamily="18" charset="0"/>
                <a:ea typeface="Microsoft YaHei UI" panose="020B0503020204020204" pitchFamily="34" charset="-122"/>
                <a:cs typeface="Times New Roman" panose="02020603050405020304" pitchFamily="18" charset="0"/>
              </a:rPr>
              <a:t>次拟合</a:t>
            </a:r>
            <a:r>
              <a:rPr lang="zh-CN" altLang="en-US" dirty="0" smtClean="0">
                <a:solidFill>
                  <a:srgbClr val="B20000"/>
                </a:solidFill>
                <a:latin typeface="Times New Roman" panose="02020603050405020304" pitchFamily="18" charset="0"/>
                <a:ea typeface="Microsoft YaHei UI" panose="020B0503020204020204" pitchFamily="34" charset="-122"/>
                <a:cs typeface="Times New Roman" panose="02020603050405020304" pitchFamily="18" charset="0"/>
              </a:rPr>
              <a:t>残差</a:t>
            </a:r>
            <a:r>
              <a:rPr lang="en-US" altLang="zh-CN" dirty="0" smtClean="0">
                <a:solidFill>
                  <a:srgbClr val="B20000"/>
                </a:solidFill>
                <a:latin typeface="Times New Roman" panose="02020603050405020304" pitchFamily="18" charset="0"/>
                <a:ea typeface="Microsoft YaHei UI" panose="020B0503020204020204" pitchFamily="34" charset="-122"/>
                <a:cs typeface="Times New Roman" panose="02020603050405020304" pitchFamily="18" charset="0"/>
              </a:rPr>
              <a:t>’)</a:t>
            </a:r>
            <a:endParaRPr lang="zh-CN" altLang="en-US" dirty="0">
              <a:solidFill>
                <a:srgbClr val="B20000"/>
              </a:solidFill>
              <a:latin typeface="Times New Roman" panose="02020603050405020304" pitchFamily="18" charset="0"/>
              <a:ea typeface="Microsoft YaHei UI" panose="020B0503020204020204" pitchFamily="34" charset="-122"/>
              <a:cs typeface="Times New Roman" panose="02020603050405020304" pitchFamily="18" charset="0"/>
            </a:endParaRPr>
          </a:p>
          <a:p>
            <a:r>
              <a:rPr lang="en-US" altLang="zh-CN" dirty="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end</a:t>
            </a:r>
          </a:p>
          <a:p>
            <a:r>
              <a:rPr lang="zh-CN" altLang="en-US"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p>
          <a:p>
            <a:r>
              <a:rPr lang="en-US" altLang="zh-CN" dirty="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function</a:t>
            </a:r>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f=</a:t>
            </a:r>
            <a:r>
              <a:rPr lang="en-US" altLang="zh-CN"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logfun</a:t>
            </a:r>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x,tdata</a:t>
            </a:r>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f=x(2)./(1+(x(2)./x(3)-1).*</a:t>
            </a:r>
            <a:r>
              <a:rPr lang="en-US" altLang="zh-CN"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exp</a:t>
            </a:r>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(-x(1).*</a:t>
            </a:r>
            <a:r>
              <a:rPr lang="en-US" altLang="zh-CN"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tdata</a:t>
            </a:r>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dirty="0" smtClean="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end</a:t>
            </a:r>
            <a:endParaRPr lang="zh-CN" altLang="en-US"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325925" y="340502"/>
            <a:ext cx="506994" cy="230832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拟合精度分析</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418805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061172" y="2876265"/>
            <a:ext cx="6096000" cy="1569660"/>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人口模型：可以采用</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logistic</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模型</a:t>
            </a:r>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其中有</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个有待确定的参数</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r,N,y</a:t>
            </a:r>
            <a:r>
              <a:rPr lang="en-US" altLang="zh-CN" sz="2400" baseline="-25000" dirty="0">
                <a:latin typeface="Times New Roman" panose="02020603050405020304" pitchFamily="18" charset="0"/>
                <a:ea typeface="华文新魏" panose="02010800040101010101" pitchFamily="2" charset="-122"/>
                <a:cs typeface="Times New Roman" panose="02020603050405020304" pitchFamily="18" charset="0"/>
              </a:rPr>
              <a:t>0</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400" dirty="0"/>
          </a:p>
        </p:txBody>
      </p:sp>
      <p:sp>
        <p:nvSpPr>
          <p:cNvPr id="2" name="文本框 1"/>
          <p:cNvSpPr txBox="1"/>
          <p:nvPr/>
        </p:nvSpPr>
        <p:spPr>
          <a:xfrm>
            <a:off x="597528" y="591157"/>
            <a:ext cx="3476531"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一、最小二乘拟合</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095469" y="1209869"/>
            <a:ext cx="943371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在数学建模中，基于数据建立数学模型时一般需要考虑两个问题：</a:t>
            </a:r>
            <a:endParaRPr lang="zh-CN" altLang="en-US" sz="2400" dirty="0">
              <a:latin typeface="华文新魏" panose="02010800040101010101" pitchFamily="2" charset="-122"/>
              <a:ea typeface="华文新魏" panose="02010800040101010101" pitchFamily="2" charset="-122"/>
            </a:endParaRPr>
          </a:p>
        </p:txBody>
      </p:sp>
      <p:sp>
        <p:nvSpPr>
          <p:cNvPr id="4" name="矩形 3"/>
          <p:cNvSpPr/>
          <p:nvPr/>
        </p:nvSpPr>
        <p:spPr>
          <a:xfrm>
            <a:off x="1095469" y="1767026"/>
            <a:ext cx="2800767" cy="46166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、模型的基本形式</a:t>
            </a:r>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095469" y="2307015"/>
            <a:ext cx="943371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模型采用什么结构依赖于我们对问题的理性分析。比如</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632080254"/>
              </p:ext>
            </p:extLst>
          </p:nvPr>
        </p:nvGraphicFramePr>
        <p:xfrm>
          <a:off x="3084513" y="3308350"/>
          <a:ext cx="2906712" cy="704850"/>
        </p:xfrm>
        <a:graphic>
          <a:graphicData uri="http://schemas.openxmlformats.org/presentationml/2006/ole">
            <mc:AlternateContent xmlns:mc="http://schemas.openxmlformats.org/markup-compatibility/2006">
              <mc:Choice xmlns:v="urn:schemas-microsoft-com:vml" Requires="v">
                <p:oleObj spid="_x0000_s1803" name="Equation" r:id="rId3" imgW="1625400" imgH="393480" progId="Equation.DSMT4">
                  <p:embed/>
                </p:oleObj>
              </mc:Choice>
              <mc:Fallback>
                <p:oleObj name="Equation" r:id="rId3" imgW="1625400" imgH="393480" progId="Equation.DSMT4">
                  <p:embed/>
                  <p:pic>
                    <p:nvPicPr>
                      <p:cNvPr id="0" name=""/>
                      <p:cNvPicPr/>
                      <p:nvPr/>
                    </p:nvPicPr>
                    <p:blipFill>
                      <a:blip r:embed="rId4"/>
                      <a:stretch>
                        <a:fillRect/>
                      </a:stretch>
                    </p:blipFill>
                    <p:spPr>
                      <a:xfrm>
                        <a:off x="3084513" y="3308350"/>
                        <a:ext cx="2906712" cy="704850"/>
                      </a:xfrm>
                      <a:prstGeom prst="rect">
                        <a:avLst/>
                      </a:prstGeom>
                    </p:spPr>
                  </p:pic>
                </p:oleObj>
              </mc:Fallback>
            </mc:AlternateContent>
          </a:graphicData>
        </a:graphic>
      </p:graphicFrame>
      <p:sp>
        <p:nvSpPr>
          <p:cNvPr id="8" name="文本框 7"/>
          <p:cNvSpPr txBox="1"/>
          <p:nvPr/>
        </p:nvSpPr>
        <p:spPr>
          <a:xfrm>
            <a:off x="2061172" y="4544840"/>
            <a:ext cx="6096000"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化学反应的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M-M</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模型</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其中有两个待定参数</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和</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323770868"/>
              </p:ext>
            </p:extLst>
          </p:nvPr>
        </p:nvGraphicFramePr>
        <p:xfrm>
          <a:off x="3749265" y="4878330"/>
          <a:ext cx="1193926" cy="751731"/>
        </p:xfrm>
        <a:graphic>
          <a:graphicData uri="http://schemas.openxmlformats.org/presentationml/2006/ole">
            <mc:AlternateContent xmlns:mc="http://schemas.openxmlformats.org/markup-compatibility/2006">
              <mc:Choice xmlns:v="urn:schemas-microsoft-com:vml" Requires="v">
                <p:oleObj spid="_x0000_s1804" name="Equation" r:id="rId5" imgW="685800" imgH="431640" progId="Equation.DSMT4">
                  <p:embed/>
                </p:oleObj>
              </mc:Choice>
              <mc:Fallback>
                <p:oleObj name="Equation" r:id="rId5" imgW="685800" imgH="431640" progId="Equation.DSMT4">
                  <p:embed/>
                  <p:pic>
                    <p:nvPicPr>
                      <p:cNvPr id="0" name=""/>
                      <p:cNvPicPr/>
                      <p:nvPr/>
                    </p:nvPicPr>
                    <p:blipFill>
                      <a:blip r:embed="rId6"/>
                      <a:stretch>
                        <a:fillRect/>
                      </a:stretch>
                    </p:blipFill>
                    <p:spPr>
                      <a:xfrm>
                        <a:off x="3749265" y="4878330"/>
                        <a:ext cx="1193926" cy="751731"/>
                      </a:xfrm>
                      <a:prstGeom prst="rect">
                        <a:avLst/>
                      </a:prstGeom>
                    </p:spPr>
                  </p:pic>
                </p:oleObj>
              </mc:Fallback>
            </mc:AlternateContent>
          </a:graphicData>
        </a:graphic>
      </p:graphicFrame>
    </p:spTree>
    <p:extLst>
      <p:ext uri="{BB962C8B-B14F-4D97-AF65-F5344CB8AC3E}">
        <p14:creationId xmlns:p14="http://schemas.microsoft.com/office/powerpoint/2010/main" val="180504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3" grpId="0" animBg="1"/>
      <p:bldP spid="4" grpId="0" animBg="1"/>
      <p:bldP spid="5"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59668" y="733331"/>
            <a:ext cx="470780"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敏感性分析</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694507" y="579442"/>
            <a:ext cx="8464990" cy="83099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所谓敏感性分析，即当参数变化</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时，解的变化大小。因此，我们分别改变每个参数</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，画出新旧解曲线作比较。</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矩形 3"/>
          <p:cNvSpPr/>
          <p:nvPr/>
        </p:nvSpPr>
        <p:spPr>
          <a:xfrm>
            <a:off x="1694507" y="1564328"/>
            <a:ext cx="4199299" cy="470898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function</a:t>
            </a:r>
            <a:r>
              <a:rPr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log1</a:t>
            </a:r>
          </a:p>
          <a:p>
            <a:r>
              <a:rPr lang="en-US" altLang="zh-CN" sz="2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tdata</a:t>
            </a:r>
            <a:r>
              <a:rPr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=0:17;</a:t>
            </a:r>
          </a:p>
          <a:p>
            <a:r>
              <a:rPr lang="pl-PL"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ydata=[9.6  18.3    29.0    47.2    71.1    119.1   174.6   257.3   350.7  441.0    513.3   559.7   594.8   629.4   640.8   651.1   655.9   659.6];</a:t>
            </a:r>
          </a:p>
          <a:p>
            <a:r>
              <a:rPr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x0=[0.1,1000,5];</a:t>
            </a:r>
          </a:p>
          <a:p>
            <a:r>
              <a:rPr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2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lsqcurvefit</a:t>
            </a:r>
            <a:r>
              <a:rPr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(@logfun,x0,tdata,ydata);</a:t>
            </a:r>
          </a:p>
          <a:p>
            <a:r>
              <a:rPr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y=</a:t>
            </a:r>
            <a:r>
              <a:rPr lang="en-US" altLang="zh-CN" sz="2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logfun</a:t>
            </a:r>
            <a:r>
              <a:rPr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x,tdata</a:t>
            </a:r>
            <a:r>
              <a:rPr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p>
          <a:p>
            <a:r>
              <a:rPr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u=x;</a:t>
            </a:r>
          </a:p>
          <a:p>
            <a:r>
              <a:rPr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u(1)=u(1)*(1+0.01);</a:t>
            </a:r>
          </a:p>
          <a:p>
            <a:r>
              <a:rPr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y1=</a:t>
            </a:r>
            <a:r>
              <a:rPr lang="en-US" altLang="zh-CN" sz="2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logfun</a:t>
            </a:r>
            <a:r>
              <a:rPr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u,tdata</a:t>
            </a:r>
            <a:r>
              <a:rPr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p>
          <a:p>
            <a:r>
              <a:rPr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subplot(2,2,1)</a:t>
            </a:r>
          </a:p>
          <a:p>
            <a:r>
              <a:rPr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plot(</a:t>
            </a:r>
            <a:r>
              <a:rPr lang="en-US" altLang="zh-CN" sz="2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tdata</a:t>
            </a:r>
            <a:r>
              <a:rPr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,(y-y1)./</a:t>
            </a:r>
            <a:r>
              <a:rPr lang="en-US" altLang="zh-CN" sz="2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y,</a:t>
            </a:r>
            <a:r>
              <a:rPr lang="en-US" altLang="zh-CN" sz="2000" dirty="0" err="1">
                <a:solidFill>
                  <a:srgbClr val="A020F0"/>
                </a:solidFill>
                <a:latin typeface="Times New Roman" panose="02020603050405020304" pitchFamily="18" charset="0"/>
                <a:ea typeface="华文新魏" panose="02010800040101010101" pitchFamily="2" charset="-122"/>
                <a:cs typeface="Times New Roman" panose="02020603050405020304" pitchFamily="18" charset="0"/>
              </a:rPr>
              <a:t>'o</a:t>
            </a:r>
            <a:r>
              <a:rPr lang="en-US" altLang="zh-CN" sz="2000" dirty="0">
                <a:solidFill>
                  <a:srgbClr val="A020F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p>
          <a:p>
            <a:r>
              <a:rPr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title(</a:t>
            </a:r>
            <a:r>
              <a:rPr lang="en-US" altLang="zh-CN" sz="2000" dirty="0">
                <a:solidFill>
                  <a:srgbClr val="A020F0"/>
                </a:solidFill>
                <a:latin typeface="Times New Roman" panose="02020603050405020304" pitchFamily="18" charset="0"/>
                <a:ea typeface="华文新魏" panose="02010800040101010101" pitchFamily="2" charset="-122"/>
                <a:cs typeface="Times New Roman" panose="02020603050405020304" pitchFamily="18" charset="0"/>
              </a:rPr>
              <a:t>'r</a:t>
            </a:r>
            <a:r>
              <a:rPr lang="zh-CN" altLang="en-US" sz="2000" dirty="0">
                <a:solidFill>
                  <a:srgbClr val="A020F0"/>
                </a:solidFill>
                <a:latin typeface="Times New Roman" panose="02020603050405020304" pitchFamily="18" charset="0"/>
                <a:ea typeface="华文新魏" panose="02010800040101010101" pitchFamily="2" charset="-122"/>
                <a:cs typeface="Times New Roman" panose="02020603050405020304" pitchFamily="18" charset="0"/>
              </a:rPr>
              <a:t>的敏感性</a:t>
            </a:r>
            <a:r>
              <a:rPr lang="en-US" altLang="zh-CN" sz="2000" dirty="0" smtClean="0">
                <a:solidFill>
                  <a:srgbClr val="A020F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dirty="0"/>
          </a:p>
        </p:txBody>
      </p:sp>
      <p:sp>
        <p:nvSpPr>
          <p:cNvPr id="5" name="矩形 4"/>
          <p:cNvSpPr/>
          <p:nvPr/>
        </p:nvSpPr>
        <p:spPr>
          <a:xfrm>
            <a:off x="6157865" y="1410439"/>
            <a:ext cx="4811916" cy="501675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sz="20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u=x;  u(2</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)=u(2)*(1+0.01);</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y1=</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logfun</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u,tdata</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subplot(2,2,2)</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plot(</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tdata</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,(y-y1)./</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a:t>
            </a:r>
            <a:r>
              <a:rPr lang="en-US" altLang="zh-CN" sz="2000" dirty="0" err="1">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'o</a:t>
            </a:r>
            <a:r>
              <a:rPr lang="en-US" altLang="zh-CN" sz="20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title(</a:t>
            </a:r>
            <a:r>
              <a:rPr lang="en-US" altLang="zh-CN" sz="20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'N</a:t>
            </a:r>
            <a:r>
              <a:rPr lang="zh-CN" altLang="en-US" sz="20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的敏感性</a:t>
            </a:r>
            <a:r>
              <a:rPr lang="en-US" altLang="zh-CN" sz="20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zh-CN" altLang="en-US"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p>
          <a:p>
            <a:r>
              <a:rPr lang="en-US" altLang="zh-CN" sz="20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u=x;  u(3</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)=u(3)*(1+0.01);</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y1=</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logfun</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u,tdata</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subplot(2,2,3)</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plot(</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tdata</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,(y-y1)./</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a:t>
            </a:r>
            <a:r>
              <a:rPr lang="en-US" altLang="zh-CN" sz="2000" dirty="0" err="1">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'o</a:t>
            </a:r>
            <a:r>
              <a:rPr lang="en-US" altLang="zh-CN" sz="20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title(</a:t>
            </a:r>
            <a:r>
              <a:rPr lang="en-US" altLang="zh-CN" sz="20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'x0</a:t>
            </a:r>
            <a:r>
              <a:rPr lang="zh-CN" altLang="en-US" sz="20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的敏感性</a:t>
            </a:r>
            <a:r>
              <a:rPr lang="en-US" altLang="zh-CN" sz="20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000" dirty="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end</a:t>
            </a:r>
          </a:p>
          <a:p>
            <a:r>
              <a:rPr lang="zh-CN" altLang="en-US"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p>
          <a:p>
            <a:r>
              <a:rPr lang="en-US" altLang="zh-CN" sz="2000" dirty="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function</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f=</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logfun</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x,tdata</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f=x(2)./(1+(x(2)./x(3)-1).*</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exp</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(-x(1).*</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tdata</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000" dirty="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end</a:t>
            </a:r>
          </a:p>
        </p:txBody>
      </p:sp>
    </p:spTree>
    <p:extLst>
      <p:ext uri="{BB962C8B-B14F-4D97-AF65-F5344CB8AC3E}">
        <p14:creationId xmlns:p14="http://schemas.microsoft.com/office/powerpoint/2010/main" val="4257469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17418" y="622426"/>
            <a:ext cx="7601893" cy="5701420"/>
          </a:xfrm>
          <a:prstGeom prst="rect">
            <a:avLst/>
          </a:prstGeom>
        </p:spPr>
      </p:pic>
      <p:sp>
        <p:nvSpPr>
          <p:cNvPr id="3" name="文本框 2"/>
          <p:cNvSpPr txBox="1"/>
          <p:nvPr/>
        </p:nvSpPr>
        <p:spPr>
          <a:xfrm>
            <a:off x="8637006" y="760491"/>
            <a:ext cx="2706986"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解关于三个参数的敏感性分别为</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-2.5, -1,-1</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0063305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76950" y="2806574"/>
            <a:ext cx="9958812" cy="304698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、已知变量</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x,y</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的关系</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y=f(x)</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可由两个正态分布的密度函数叠加而成，即</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现采集到</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x,y</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的一组数据</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利用最小二乘拟合求</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1</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1</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2</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2</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并作图。</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2" name="文本框 1"/>
          <p:cNvSpPr txBox="1"/>
          <p:nvPr/>
        </p:nvSpPr>
        <p:spPr>
          <a:xfrm>
            <a:off x="588475" y="606582"/>
            <a:ext cx="1548143"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dirty="0" smtClean="0">
                <a:latin typeface="华文新魏" panose="02010800040101010101" pitchFamily="2" charset="-122"/>
                <a:ea typeface="华文新魏" panose="02010800040101010101" pitchFamily="2" charset="-122"/>
              </a:rPr>
              <a:t>练习题：</a:t>
            </a:r>
            <a:endParaRPr lang="zh-CN" altLang="en-US" sz="2800" dirty="0">
              <a:latin typeface="华文新魏" panose="02010800040101010101" pitchFamily="2" charset="-122"/>
              <a:ea typeface="华文新魏" panose="02010800040101010101" pitchFamily="2" charset="-122"/>
            </a:endParaRPr>
          </a:p>
        </p:txBody>
      </p:sp>
      <p:sp>
        <p:nvSpPr>
          <p:cNvPr id="3" name="文本框 2"/>
          <p:cNvSpPr txBox="1"/>
          <p:nvPr/>
        </p:nvSpPr>
        <p:spPr>
          <a:xfrm>
            <a:off x="1176950" y="1129802"/>
            <a:ext cx="9958812"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、已知实验数据</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作</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次多项式拟合并作图；</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907455954"/>
              </p:ext>
            </p:extLst>
          </p:nvPr>
        </p:nvGraphicFramePr>
        <p:xfrm>
          <a:off x="1291628" y="4623337"/>
          <a:ext cx="9708333" cy="796354"/>
        </p:xfrm>
        <a:graphic>
          <a:graphicData uri="http://schemas.openxmlformats.org/drawingml/2006/table">
            <a:tbl>
              <a:tblPr firstRow="1" bandRow="1">
                <a:tableStyleId>{5C22544A-7EE6-4342-B048-85BDC9FD1C3A}</a:tableStyleId>
              </a:tblPr>
              <a:tblGrid>
                <a:gridCol w="416979"/>
                <a:gridCol w="9291354"/>
              </a:tblGrid>
              <a:tr h="425514">
                <a:tc>
                  <a:txBody>
                    <a:bodyPr/>
                    <a:lstStyle/>
                    <a:p>
                      <a:pPr algn="ctr"/>
                      <a:r>
                        <a:rPr lang="en-US" altLang="zh-CN" sz="1600" b="1" dirty="0" smtClean="0">
                          <a:latin typeface="Times New Roman" panose="02020603050405020304" pitchFamily="18" charset="0"/>
                          <a:cs typeface="Times New Roman" panose="02020603050405020304" pitchFamily="18" charset="0"/>
                        </a:rPr>
                        <a:t>x</a:t>
                      </a:r>
                      <a:endParaRPr lang="zh-CN" altLang="en-US" sz="1600" b="1" dirty="0">
                        <a:latin typeface="Times New Roman" panose="02020603050405020304" pitchFamily="18" charset="0"/>
                        <a:cs typeface="Times New Roman" panose="02020603050405020304" pitchFamily="18" charset="0"/>
                      </a:endParaRPr>
                    </a:p>
                  </a:txBody>
                  <a:tcPr/>
                </a:tc>
                <a:tc>
                  <a:txBody>
                    <a:bodyPr/>
                    <a:lstStyle/>
                    <a:p>
                      <a:r>
                        <a:rPr lang="en-US" altLang="zh-CN" sz="1600" b="1" dirty="0" smtClean="0">
                          <a:latin typeface="Times New Roman" panose="02020603050405020304" pitchFamily="18" charset="0"/>
                          <a:cs typeface="Times New Roman" panose="02020603050405020304" pitchFamily="18" charset="0"/>
                        </a:rPr>
                        <a:t>1.07      2.13    3.42    4.13    5.41    6.12    7.46      8.18      9.10     10.13    11.31    12.24    13.18  14.42  15.29</a:t>
                      </a:r>
                      <a:endParaRPr lang="en-US" altLang="zh-CN" sz="1600" b="1"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sz="1600" b="1" dirty="0" smtClean="0">
                          <a:latin typeface="Times New Roman" panose="02020603050405020304" pitchFamily="18" charset="0"/>
                          <a:cs typeface="Times New Roman" panose="02020603050405020304" pitchFamily="18" charset="0"/>
                        </a:rPr>
                        <a:t>y</a:t>
                      </a:r>
                      <a:endParaRPr lang="zh-CN" altLang="en-US" sz="1600" b="1" dirty="0">
                        <a:latin typeface="Times New Roman" panose="02020603050405020304" pitchFamily="18" charset="0"/>
                        <a:cs typeface="Times New Roman" panose="02020603050405020304" pitchFamily="18" charset="0"/>
                      </a:endParaRPr>
                    </a:p>
                  </a:txBody>
                  <a:tcPr/>
                </a:tc>
                <a:tc>
                  <a:txBody>
                    <a:bodyPr/>
                    <a:lstStyle/>
                    <a:p>
                      <a:r>
                        <a:rPr lang="en-US" altLang="zh-CN" sz="1600" b="1" dirty="0" smtClean="0">
                          <a:latin typeface="Times New Roman" panose="02020603050405020304" pitchFamily="18" charset="0"/>
                          <a:cs typeface="Times New Roman" panose="02020603050405020304" pitchFamily="18" charset="0"/>
                        </a:rPr>
                        <a:t>0.057    0.13    0.18    0.16    0.08    0.04    0.007    0.003    0.013    0.088    0.248   0.234    0.101</a:t>
                      </a:r>
                      <a:r>
                        <a:rPr lang="en-US" altLang="zh-CN" sz="1600" b="1" baseline="0" dirty="0" smtClean="0">
                          <a:latin typeface="Times New Roman" panose="02020603050405020304" pitchFamily="18" charset="0"/>
                          <a:cs typeface="Times New Roman" panose="02020603050405020304" pitchFamily="18" charset="0"/>
                        </a:rPr>
                        <a:t>  0.01    0.001</a:t>
                      </a:r>
                      <a:endParaRPr lang="en-US" altLang="zh-CN" sz="1600" b="1" dirty="0" smtClean="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426158769"/>
              </p:ext>
            </p:extLst>
          </p:nvPr>
        </p:nvGraphicFramePr>
        <p:xfrm>
          <a:off x="3187322" y="3222682"/>
          <a:ext cx="5056021" cy="1083433"/>
        </p:xfrm>
        <a:graphic>
          <a:graphicData uri="http://schemas.openxmlformats.org/presentationml/2006/ole">
            <mc:AlternateContent xmlns:mc="http://schemas.openxmlformats.org/markup-compatibility/2006">
              <mc:Choice xmlns:v="urn:schemas-microsoft-com:vml" Requires="v">
                <p:oleObj spid="_x0000_s8533" name="Equation" r:id="rId3" imgW="2489040" imgH="533160" progId="Equation.DSMT4">
                  <p:embed/>
                </p:oleObj>
              </mc:Choice>
              <mc:Fallback>
                <p:oleObj name="Equation" r:id="rId3" imgW="2489040" imgH="533160" progId="Equation.DSMT4">
                  <p:embed/>
                  <p:pic>
                    <p:nvPicPr>
                      <p:cNvPr id="0" name=""/>
                      <p:cNvPicPr/>
                      <p:nvPr/>
                    </p:nvPicPr>
                    <p:blipFill>
                      <a:blip r:embed="rId4"/>
                      <a:stretch>
                        <a:fillRect/>
                      </a:stretch>
                    </p:blipFill>
                    <p:spPr>
                      <a:xfrm>
                        <a:off x="3187322" y="3222682"/>
                        <a:ext cx="5056021" cy="1083433"/>
                      </a:xfrm>
                      <a:prstGeom prst="rect">
                        <a:avLst/>
                      </a:prstGeom>
                    </p:spPr>
                  </p:pic>
                </p:oleObj>
              </mc:Fallback>
            </mc:AlternateContent>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70105804"/>
              </p:ext>
            </p:extLst>
          </p:nvPr>
        </p:nvGraphicFramePr>
        <p:xfrm>
          <a:off x="1427429" y="1545910"/>
          <a:ext cx="9708333" cy="796354"/>
        </p:xfrm>
        <a:graphic>
          <a:graphicData uri="http://schemas.openxmlformats.org/drawingml/2006/table">
            <a:tbl>
              <a:tblPr firstRow="1" bandRow="1">
                <a:tableStyleId>{5C22544A-7EE6-4342-B048-85BDC9FD1C3A}</a:tableStyleId>
              </a:tblPr>
              <a:tblGrid>
                <a:gridCol w="416979"/>
                <a:gridCol w="9291354"/>
              </a:tblGrid>
              <a:tr h="425514">
                <a:tc>
                  <a:txBody>
                    <a:bodyPr/>
                    <a:lstStyle/>
                    <a:p>
                      <a:pPr algn="ctr"/>
                      <a:r>
                        <a:rPr lang="en-US" altLang="zh-CN" sz="1600" b="1" dirty="0" smtClean="0">
                          <a:latin typeface="Times New Roman" panose="02020603050405020304" pitchFamily="18" charset="0"/>
                          <a:cs typeface="Times New Roman" panose="02020603050405020304" pitchFamily="18" charset="0"/>
                        </a:rPr>
                        <a:t>x</a:t>
                      </a:r>
                      <a:endParaRPr lang="zh-CN" altLang="en-US" sz="1600" b="1" dirty="0">
                        <a:latin typeface="Times New Roman" panose="02020603050405020304" pitchFamily="18" charset="0"/>
                        <a:cs typeface="Times New Roman" panose="02020603050405020304" pitchFamily="18" charset="0"/>
                      </a:endParaRPr>
                    </a:p>
                  </a:txBody>
                  <a:tcPr/>
                </a:tc>
                <a:tc>
                  <a:txBody>
                    <a:bodyPr/>
                    <a:lstStyle/>
                    <a:p>
                      <a:r>
                        <a:rPr lang="en-US" altLang="zh-CN" sz="1600" b="1" dirty="0" smtClean="0">
                          <a:latin typeface="Times New Roman" panose="02020603050405020304" pitchFamily="18" charset="0"/>
                          <a:cs typeface="Times New Roman" panose="02020603050405020304" pitchFamily="18" charset="0"/>
                        </a:rPr>
                        <a:t>1.0650    2.2844    3.2347    4.0060    5.1686    6.0811    7.3971    8.1556    9.2643   10.0828   11.3010   12.1315</a:t>
                      </a:r>
                      <a:endParaRPr lang="en-US" altLang="zh-CN" sz="1600" b="1"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sz="1600" b="1" dirty="0" smtClean="0">
                          <a:latin typeface="Times New Roman" panose="02020603050405020304" pitchFamily="18" charset="0"/>
                          <a:cs typeface="Times New Roman" panose="02020603050405020304" pitchFamily="18" charset="0"/>
                        </a:rPr>
                        <a:t>y</a:t>
                      </a:r>
                      <a:endParaRPr lang="zh-CN" altLang="en-US" sz="1600" b="1" dirty="0">
                        <a:latin typeface="Times New Roman" panose="02020603050405020304" pitchFamily="18" charset="0"/>
                        <a:cs typeface="Times New Roman" panose="02020603050405020304" pitchFamily="18" charset="0"/>
                      </a:endParaRPr>
                    </a:p>
                  </a:txBody>
                  <a:tcPr/>
                </a:tc>
                <a:tc>
                  <a:txBody>
                    <a:bodyPr/>
                    <a:lstStyle/>
                    <a:p>
                      <a:r>
                        <a:rPr lang="en-US" altLang="zh-CN" sz="1600" b="1" dirty="0" smtClean="0">
                          <a:latin typeface="Times New Roman" panose="02020603050405020304" pitchFamily="18" charset="0"/>
                          <a:cs typeface="Times New Roman" panose="02020603050405020304" pitchFamily="18" charset="0"/>
                        </a:rPr>
                        <a:t>-12.987  -12.001  -10.637   -9.0986   -5.9732   -2.7757    3.1078    7.2375   14.3250   20.4099   30.899   39.0914</a:t>
                      </a:r>
                    </a:p>
                  </a:txBody>
                  <a:tcPr/>
                </a:tc>
              </a:tr>
            </a:tbl>
          </a:graphicData>
        </a:graphic>
      </p:graphicFrame>
    </p:spTree>
    <p:extLst>
      <p:ext uri="{BB962C8B-B14F-4D97-AF65-F5344CB8AC3E}">
        <p14:creationId xmlns:p14="http://schemas.microsoft.com/office/powerpoint/2010/main" val="18147165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0737" y="941559"/>
            <a:ext cx="9361283"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问题</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：现在有</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GIC</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和</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Qtgic</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两组数据，它们的数据存在相应的</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mat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文件中，研究</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Qtgic</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和</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GIC</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的相关关系。由数据的散点图可以看出，其相关函数大体是一条折线的形状。</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利用最小二乘法求出这一条折线。</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0523271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4932" y="864158"/>
            <a:ext cx="2944167"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a:latin typeface="Times New Roman" panose="02020603050405020304" pitchFamily="18" charset="0"/>
                <a:ea typeface="华文新魏" panose="02010800040101010101" pitchFamily="2" charset="-122"/>
                <a:cs typeface="Times New Roman" panose="02020603050405020304" pitchFamily="18" charset="0"/>
              </a:rPr>
              <a:t>二</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、函数的插值</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024932" y="1567543"/>
            <a:ext cx="932487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一元函数的插值很像利用曲线板作图。即给定一组数据点，求一个函数过每一个点。</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024932" y="2612571"/>
            <a:ext cx="9324870"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常用的插值函数有</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多项式插值：利用</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n</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次多项式插值</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n+1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个数据点称为</a:t>
            </a:r>
            <a:r>
              <a:rPr lang="zh-CN" altLang="en-US" sz="2400"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多项式插值</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如果数据点很少可以利用多项式插值，但当数据点较多时，多项式插值效果较差。</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024932" y="4381081"/>
            <a:ext cx="9324870"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dirty="0" smtClean="0"/>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分段多项式插值：低次多项式插值有很好的近似效果。因此，当数据点较多时，通常分成小的函数段分别利用低次多项式插值。称为</a:t>
            </a:r>
            <a:r>
              <a:rPr lang="zh-CN" altLang="en-US" sz="2400"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分段多项式插值</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55136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15367" y="854110"/>
            <a:ext cx="9706708"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一般的分段多项式插值在分段点处精度和光滑性都较差，为了提高精度和光滑性，科学家提出了一种特殊的分段多项式，称为样条函数</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(Spline)</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。样条函数在一定的条件下有最好的光顺度。</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115367" y="2321169"/>
            <a:ext cx="9706708"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利用样条函数作为插值函数称为</a:t>
            </a:r>
            <a:r>
              <a:rPr lang="zh-CN" altLang="en-US" sz="2400"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样条插值</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。样条插值有精度高和光滑性好的特点，但计算量较大。</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pSp>
        <p:nvGrpSpPr>
          <p:cNvPr id="25" name="组合 24"/>
          <p:cNvGrpSpPr/>
          <p:nvPr/>
        </p:nvGrpSpPr>
        <p:grpSpPr>
          <a:xfrm>
            <a:off x="2029767" y="3783769"/>
            <a:ext cx="4983982" cy="1680710"/>
            <a:chOff x="2029767" y="3783769"/>
            <a:chExt cx="4983982" cy="1680710"/>
          </a:xfrm>
        </p:grpSpPr>
        <p:grpSp>
          <p:nvGrpSpPr>
            <p:cNvPr id="13" name="组合 12"/>
            <p:cNvGrpSpPr/>
            <p:nvPr/>
          </p:nvGrpSpPr>
          <p:grpSpPr>
            <a:xfrm>
              <a:off x="2029767" y="3783769"/>
              <a:ext cx="4983982" cy="1592099"/>
              <a:chOff x="2029767" y="3783769"/>
              <a:chExt cx="4983982" cy="1592099"/>
            </a:xfrm>
          </p:grpSpPr>
          <p:sp>
            <p:nvSpPr>
              <p:cNvPr id="5" name="任意多边形 4"/>
              <p:cNvSpPr/>
              <p:nvPr/>
            </p:nvSpPr>
            <p:spPr>
              <a:xfrm>
                <a:off x="2095081" y="3820613"/>
                <a:ext cx="4853354" cy="1494965"/>
              </a:xfrm>
              <a:custGeom>
                <a:avLst/>
                <a:gdLst>
                  <a:gd name="connsiteX0" fmla="*/ 0 w 4853354"/>
                  <a:gd name="connsiteY0" fmla="*/ 1494965 h 1494965"/>
                  <a:gd name="connsiteX1" fmla="*/ 683288 w 4853354"/>
                  <a:gd name="connsiteY1" fmla="*/ 1163369 h 1494965"/>
                  <a:gd name="connsiteX2" fmla="*/ 1155560 w 4853354"/>
                  <a:gd name="connsiteY2" fmla="*/ 238921 h 1494965"/>
                  <a:gd name="connsiteX3" fmla="*/ 1768510 w 4853354"/>
                  <a:gd name="connsiteY3" fmla="*/ 17857 h 1494965"/>
                  <a:gd name="connsiteX4" fmla="*/ 2512088 w 4853354"/>
                  <a:gd name="connsiteY4" fmla="*/ 590613 h 1494965"/>
                  <a:gd name="connsiteX5" fmla="*/ 3215472 w 4853354"/>
                  <a:gd name="connsiteY5" fmla="*/ 932257 h 1494965"/>
                  <a:gd name="connsiteX6" fmla="*/ 4260501 w 4853354"/>
                  <a:gd name="connsiteY6" fmla="*/ 1022692 h 1494965"/>
                  <a:gd name="connsiteX7" fmla="*/ 4853354 w 4853354"/>
                  <a:gd name="connsiteY7" fmla="*/ 630807 h 1494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3354" h="1494965">
                    <a:moveTo>
                      <a:pt x="0" y="1494965"/>
                    </a:moveTo>
                    <a:cubicBezTo>
                      <a:pt x="245347" y="1433837"/>
                      <a:pt x="490695" y="1372710"/>
                      <a:pt x="683288" y="1163369"/>
                    </a:cubicBezTo>
                    <a:cubicBezTo>
                      <a:pt x="875881" y="954028"/>
                      <a:pt x="974690" y="429840"/>
                      <a:pt x="1155560" y="238921"/>
                    </a:cubicBezTo>
                    <a:cubicBezTo>
                      <a:pt x="1336430" y="48002"/>
                      <a:pt x="1542422" y="-40758"/>
                      <a:pt x="1768510" y="17857"/>
                    </a:cubicBezTo>
                    <a:cubicBezTo>
                      <a:pt x="1994598" y="76472"/>
                      <a:pt x="2270928" y="438213"/>
                      <a:pt x="2512088" y="590613"/>
                    </a:cubicBezTo>
                    <a:cubicBezTo>
                      <a:pt x="2753248" y="743013"/>
                      <a:pt x="2924070" y="860244"/>
                      <a:pt x="3215472" y="932257"/>
                    </a:cubicBezTo>
                    <a:cubicBezTo>
                      <a:pt x="3506874" y="1004270"/>
                      <a:pt x="3987521" y="1072934"/>
                      <a:pt x="4260501" y="1022692"/>
                    </a:cubicBezTo>
                    <a:cubicBezTo>
                      <a:pt x="4533481" y="972450"/>
                      <a:pt x="4693417" y="801628"/>
                      <a:pt x="4853354" y="63080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029767" y="5255288"/>
                <a:ext cx="130629" cy="1205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825261" y="4754545"/>
                <a:ext cx="130629" cy="1205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520272" y="3783769"/>
                <a:ext cx="130629" cy="1205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456443" y="4315767"/>
                <a:ext cx="130629" cy="1205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568461" y="4754545"/>
                <a:ext cx="130629" cy="1205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343859" y="4788039"/>
                <a:ext cx="130629" cy="1205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883120" y="4376057"/>
                <a:ext cx="130629" cy="1205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3185327" y="5064369"/>
              <a:ext cx="1004836"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数据点</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p:txBody>
        </p:sp>
        <p:cxnSp>
          <p:nvCxnSpPr>
            <p:cNvPr id="17" name="直接箭头连接符 16"/>
            <p:cNvCxnSpPr>
              <a:stCxn id="14" idx="0"/>
              <a:endCxn id="9" idx="3"/>
            </p:cNvCxnSpPr>
            <p:nvPr/>
          </p:nvCxnSpPr>
          <p:spPr>
            <a:xfrm flipV="1">
              <a:off x="3687745" y="4418688"/>
              <a:ext cx="787828" cy="645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4" idx="0"/>
              <a:endCxn id="8" idx="4"/>
            </p:cNvCxnSpPr>
            <p:nvPr/>
          </p:nvCxnSpPr>
          <p:spPr>
            <a:xfrm flipH="1" flipV="1">
              <a:off x="3585587" y="3904349"/>
              <a:ext cx="102158" cy="116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265336" y="3783769"/>
              <a:ext cx="1209152"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smtClean="0">
                  <a:latin typeface="Times New Roman" panose="02020603050405020304" pitchFamily="18" charset="0"/>
                  <a:ea typeface="华文新魏" panose="02010800040101010101" pitchFamily="2" charset="-122"/>
                  <a:cs typeface="Times New Roman" panose="02020603050405020304" pitchFamily="18" charset="0"/>
                </a:rPr>
                <a:t>插值函数</a:t>
              </a:r>
              <a:endParaRPr lang="zh-CN" altLang="en-US" dirty="0">
                <a:latin typeface="Times New Roman" panose="02020603050405020304" pitchFamily="18" charset="0"/>
                <a:ea typeface="华文新魏" panose="02010800040101010101" pitchFamily="2" charset="-122"/>
                <a:cs typeface="Times New Roman" panose="02020603050405020304" pitchFamily="18" charset="0"/>
              </a:endParaRPr>
            </a:p>
          </p:txBody>
        </p:sp>
        <p:cxnSp>
          <p:nvCxnSpPr>
            <p:cNvPr id="23" name="直接箭头连接符 22"/>
            <p:cNvCxnSpPr>
              <a:stCxn id="21" idx="2"/>
              <a:endCxn id="5" idx="5"/>
            </p:cNvCxnSpPr>
            <p:nvPr/>
          </p:nvCxnSpPr>
          <p:spPr>
            <a:xfrm flipH="1">
              <a:off x="5310553" y="4153101"/>
              <a:ext cx="559359" cy="599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4" name="文本框 23"/>
          <p:cNvSpPr txBox="1"/>
          <p:nvPr/>
        </p:nvSpPr>
        <p:spPr>
          <a:xfrm>
            <a:off x="7305152" y="3356149"/>
            <a:ext cx="3516923" cy="230832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实际问题得到的数据都是离散的，而我们的数学工具常常是连续的</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如导数和积分</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。插值可以使我们把连续工具应用于离散数据。</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24915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6238" y="894303"/>
            <a:ext cx="3064748"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Matlab</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中的插值函数</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296238" y="1458763"/>
            <a:ext cx="2497873"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规则网点的插值</a:t>
            </a:r>
            <a:endParaRPr lang="zh-CN" altLang="en-US" sz="2400" dirty="0">
              <a:latin typeface="华文新魏" panose="02010800040101010101" pitchFamily="2" charset="-122"/>
              <a:ea typeface="华文新魏" panose="02010800040101010101" pitchFamily="2" charset="-122"/>
            </a:endParaRPr>
          </a:p>
        </p:txBody>
      </p:sp>
      <p:sp>
        <p:nvSpPr>
          <p:cNvPr id="5" name="文本框 4"/>
          <p:cNvSpPr txBox="1"/>
          <p:nvPr/>
        </p:nvSpPr>
        <p:spPr>
          <a:xfrm>
            <a:off x="1296238" y="2033687"/>
            <a:ext cx="4371278"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一元插值函数</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y=interp1(</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xdata,ydata,x,’method</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矩形 5"/>
          <p:cNvSpPr/>
          <p:nvPr/>
        </p:nvSpPr>
        <p:spPr>
          <a:xfrm>
            <a:off x="1296238" y="3075970"/>
            <a:ext cx="9867481" cy="19389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输入：</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xdata,ydata</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数据点</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需要计算函数值的插值点集；</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method: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采用的函数插值的方法。方法的常用选项有</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’linear’, ‘spline’, ‘</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pchip</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和</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'cubic'.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缺省的机器设置为</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'linear</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 name="文本框 6"/>
          <p:cNvSpPr txBox="1"/>
          <p:nvPr/>
        </p:nvSpPr>
        <p:spPr>
          <a:xfrm>
            <a:off x="1296238" y="5164853"/>
            <a:ext cx="9837336"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输出：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y: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插值函数在</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点的值。</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526748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6974" y="690943"/>
            <a:ext cx="5180901" cy="89255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例：选择节点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x=0:pi/6:2*pi; </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利用</a:t>
            </a:r>
            <a:r>
              <a:rPr lang="zh-CN" altLang="en-US" sz="2600"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不同的方法</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对函数</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y=sin(x)</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插值。</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矩形 2"/>
          <p:cNvSpPr/>
          <p:nvPr/>
        </p:nvSpPr>
        <p:spPr>
          <a:xfrm>
            <a:off x="1791091" y="1744193"/>
            <a:ext cx="4596830" cy="449353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xdata</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=0:pi/6:2*pi</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a:t>
            </a:r>
          </a:p>
          <a:p>
            <a:r>
              <a:rPr lang="en-US" altLang="zh-CN" sz="2600" dirty="0" err="1">
                <a:latin typeface="Times New Roman" panose="02020603050405020304" pitchFamily="18" charset="0"/>
                <a:ea typeface="华文新魏" panose="02010800040101010101" pitchFamily="2" charset="-122"/>
                <a:cs typeface="Times New Roman" panose="02020603050405020304" pitchFamily="18" charset="0"/>
              </a:rPr>
              <a:t>ydata</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=sin(</a:t>
            </a:r>
            <a:r>
              <a:rPr lang="en-US" altLang="zh-CN" sz="2600" dirty="0" err="1">
                <a:latin typeface="Times New Roman" panose="02020603050405020304" pitchFamily="18" charset="0"/>
                <a:ea typeface="华文新魏" panose="02010800040101010101" pitchFamily="2" charset="-122"/>
                <a:cs typeface="Times New Roman" panose="02020603050405020304" pitchFamily="18" charset="0"/>
              </a:rPr>
              <a:t>xdata</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采集数据</a:t>
            </a:r>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x=0:pi/20:2*pi;</a:t>
            </a: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subplot(2,2,1)</a:t>
            </a: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y=interp1(</a:t>
            </a:r>
            <a:r>
              <a:rPr lang="en-US" altLang="zh-CN" sz="2600" dirty="0" err="1">
                <a:latin typeface="Times New Roman" panose="02020603050405020304" pitchFamily="18" charset="0"/>
                <a:ea typeface="华文新魏" panose="02010800040101010101" pitchFamily="2" charset="-122"/>
                <a:cs typeface="Times New Roman" panose="02020603050405020304" pitchFamily="18" charset="0"/>
              </a:rPr>
              <a:t>xdata,ydata,x,'</a:t>
            </a:r>
            <a:r>
              <a:rPr lang="en-US" altLang="zh-CN" sz="2600" dirty="0" err="1">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nearest</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a:t>
            </a: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plot(xdata,</a:t>
            </a:r>
            <a:r>
              <a:rPr lang="en-US" altLang="zh-CN" sz="2600" dirty="0" err="1">
                <a:latin typeface="Times New Roman" panose="02020603050405020304" pitchFamily="18" charset="0"/>
                <a:ea typeface="华文新魏" panose="02010800040101010101" pitchFamily="2" charset="-122"/>
                <a:cs typeface="Times New Roman" panose="02020603050405020304" pitchFamily="18" charset="0"/>
              </a:rPr>
              <a:t>ydata</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dirty="0" err="1">
                <a:latin typeface="Times New Roman" panose="02020603050405020304" pitchFamily="18" charset="0"/>
                <a:ea typeface="华文新魏" panose="02010800040101010101" pitchFamily="2" charset="-122"/>
                <a:cs typeface="Times New Roman" panose="02020603050405020304" pitchFamily="18" charset="0"/>
              </a:rPr>
              <a:t>p',x,y,'k</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a:t>
            </a: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title('nearest')</a:t>
            </a: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subplot(2,2,2)</a:t>
            </a: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y=interp1(</a:t>
            </a:r>
            <a:r>
              <a:rPr lang="en-US" altLang="zh-CN" sz="2600" dirty="0" err="1">
                <a:latin typeface="Times New Roman" panose="02020603050405020304" pitchFamily="18" charset="0"/>
                <a:ea typeface="华文新魏" panose="02010800040101010101" pitchFamily="2" charset="-122"/>
                <a:cs typeface="Times New Roman" panose="02020603050405020304" pitchFamily="18" charset="0"/>
              </a:rPr>
              <a:t>xdata,ydata,x,'</a:t>
            </a:r>
            <a:r>
              <a:rPr lang="en-US" altLang="zh-CN" sz="2600" dirty="0" err="1">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linear</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a:t>
            </a: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plot(xdata,</a:t>
            </a:r>
            <a:r>
              <a:rPr lang="en-US" altLang="zh-CN" sz="2600" dirty="0" err="1">
                <a:latin typeface="Times New Roman" panose="02020603050405020304" pitchFamily="18" charset="0"/>
                <a:ea typeface="华文新魏" panose="02010800040101010101" pitchFamily="2" charset="-122"/>
                <a:cs typeface="Times New Roman" panose="02020603050405020304" pitchFamily="18" charset="0"/>
              </a:rPr>
              <a:t>ydata</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dirty="0" err="1">
                <a:latin typeface="Times New Roman" panose="02020603050405020304" pitchFamily="18" charset="0"/>
                <a:ea typeface="华文新魏" panose="02010800040101010101" pitchFamily="2" charset="-122"/>
                <a:cs typeface="Times New Roman" panose="02020603050405020304" pitchFamily="18" charset="0"/>
              </a:rPr>
              <a:t>p',x,y,'k</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a:t>
            </a: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title('linear</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TextBox 3"/>
          <p:cNvSpPr txBox="1"/>
          <p:nvPr/>
        </p:nvSpPr>
        <p:spPr>
          <a:xfrm>
            <a:off x="804569" y="2035123"/>
            <a:ext cx="576064" cy="169277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华文新魏" panose="02010800040101010101" pitchFamily="2" charset="-122"/>
                <a:ea typeface="华文新魏" panose="02010800040101010101" pitchFamily="2" charset="-122"/>
              </a:rPr>
              <a:t>参考程序</a:t>
            </a:r>
            <a:endParaRPr lang="zh-CN" altLang="en-US" sz="2600" dirty="0">
              <a:latin typeface="华文新魏" panose="02010800040101010101" pitchFamily="2" charset="-122"/>
              <a:ea typeface="华文新魏" panose="02010800040101010101" pitchFamily="2" charset="-122"/>
            </a:endParaRPr>
          </a:p>
        </p:txBody>
      </p:sp>
      <p:sp>
        <p:nvSpPr>
          <p:cNvPr id="5" name="矩形 4"/>
          <p:cNvSpPr/>
          <p:nvPr/>
        </p:nvSpPr>
        <p:spPr>
          <a:xfrm>
            <a:off x="6643475" y="1744193"/>
            <a:ext cx="4748425" cy="329320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sz="2600" dirty="0">
                <a:latin typeface="Times New Roman" panose="02020603050405020304" pitchFamily="18" charset="0"/>
                <a:cs typeface="Times New Roman" panose="02020603050405020304" pitchFamily="18" charset="0"/>
              </a:rPr>
              <a:t>subplot(2,2,3)</a:t>
            </a:r>
          </a:p>
          <a:p>
            <a:r>
              <a:rPr lang="en-US" altLang="zh-CN" sz="2600" dirty="0">
                <a:latin typeface="Times New Roman" panose="02020603050405020304" pitchFamily="18" charset="0"/>
                <a:cs typeface="Times New Roman" panose="02020603050405020304" pitchFamily="18" charset="0"/>
              </a:rPr>
              <a:t>y=interp1(</a:t>
            </a:r>
            <a:r>
              <a:rPr lang="en-US" altLang="zh-CN" sz="2600" dirty="0" err="1">
                <a:latin typeface="Times New Roman" panose="02020603050405020304" pitchFamily="18" charset="0"/>
                <a:cs typeface="Times New Roman" panose="02020603050405020304" pitchFamily="18" charset="0"/>
              </a:rPr>
              <a:t>xdata,ydata,x,'</a:t>
            </a:r>
            <a:r>
              <a:rPr lang="en-US" altLang="zh-CN" sz="2600" dirty="0" err="1">
                <a:solidFill>
                  <a:srgbClr val="FF0000"/>
                </a:solidFill>
                <a:latin typeface="Times New Roman" panose="02020603050405020304" pitchFamily="18" charset="0"/>
                <a:cs typeface="Times New Roman" panose="02020603050405020304" pitchFamily="18" charset="0"/>
              </a:rPr>
              <a:t>curve</a:t>
            </a:r>
            <a:r>
              <a:rPr lang="en-US" altLang="zh-CN" sz="2600" dirty="0">
                <a:latin typeface="Times New Roman" panose="02020603050405020304" pitchFamily="18" charset="0"/>
                <a:cs typeface="Times New Roman" panose="02020603050405020304" pitchFamily="18" charset="0"/>
              </a:rPr>
              <a:t>');</a:t>
            </a:r>
          </a:p>
          <a:p>
            <a:r>
              <a:rPr lang="en-US" altLang="zh-CN" sz="2600" dirty="0">
                <a:latin typeface="Times New Roman" panose="02020603050405020304" pitchFamily="18" charset="0"/>
                <a:cs typeface="Times New Roman" panose="02020603050405020304" pitchFamily="18" charset="0"/>
              </a:rPr>
              <a:t>plot(xdata,</a:t>
            </a:r>
            <a:r>
              <a:rPr lang="en-US" altLang="zh-CN" sz="2600" dirty="0" err="1">
                <a:latin typeface="Times New Roman" panose="02020603050405020304" pitchFamily="18" charset="0"/>
                <a:cs typeface="Times New Roman" panose="02020603050405020304" pitchFamily="18" charset="0"/>
              </a:rPr>
              <a:t>ydata</a:t>
            </a:r>
            <a:r>
              <a:rPr lang="en-US" altLang="zh-CN" sz="2600" dirty="0">
                <a:latin typeface="Times New Roman" panose="02020603050405020304" pitchFamily="18" charset="0"/>
                <a:cs typeface="Times New Roman" panose="02020603050405020304" pitchFamily="18" charset="0"/>
              </a:rPr>
              <a:t>,'</a:t>
            </a:r>
            <a:r>
              <a:rPr lang="en-US" altLang="zh-CN" sz="2600" dirty="0" err="1">
                <a:latin typeface="Times New Roman" panose="02020603050405020304" pitchFamily="18" charset="0"/>
                <a:cs typeface="Times New Roman" panose="02020603050405020304" pitchFamily="18" charset="0"/>
              </a:rPr>
              <a:t>p',x,y,'k</a:t>
            </a:r>
            <a:r>
              <a:rPr lang="en-US" altLang="zh-CN" sz="2600" dirty="0">
                <a:latin typeface="Times New Roman" panose="02020603050405020304" pitchFamily="18" charset="0"/>
                <a:cs typeface="Times New Roman" panose="02020603050405020304" pitchFamily="18" charset="0"/>
              </a:rPr>
              <a:t>-')</a:t>
            </a:r>
          </a:p>
          <a:p>
            <a:r>
              <a:rPr lang="en-US" altLang="zh-CN" sz="2600" dirty="0">
                <a:latin typeface="Times New Roman" panose="02020603050405020304" pitchFamily="18" charset="0"/>
                <a:cs typeface="Times New Roman" panose="02020603050405020304" pitchFamily="18" charset="0"/>
              </a:rPr>
              <a:t>title('curve')</a:t>
            </a:r>
          </a:p>
          <a:p>
            <a:r>
              <a:rPr lang="en-US" altLang="zh-CN" sz="2600" dirty="0">
                <a:latin typeface="Times New Roman" panose="02020603050405020304" pitchFamily="18" charset="0"/>
                <a:cs typeface="Times New Roman" panose="02020603050405020304" pitchFamily="18" charset="0"/>
              </a:rPr>
              <a:t>subplot(2,2,4)</a:t>
            </a:r>
          </a:p>
          <a:p>
            <a:r>
              <a:rPr lang="en-US" altLang="zh-CN" sz="2600" dirty="0">
                <a:latin typeface="Times New Roman" panose="02020603050405020304" pitchFamily="18" charset="0"/>
                <a:cs typeface="Times New Roman" panose="02020603050405020304" pitchFamily="18" charset="0"/>
              </a:rPr>
              <a:t>y=interp1(</a:t>
            </a:r>
            <a:r>
              <a:rPr lang="en-US" altLang="zh-CN" sz="2600" dirty="0" err="1">
                <a:latin typeface="Times New Roman" panose="02020603050405020304" pitchFamily="18" charset="0"/>
                <a:cs typeface="Times New Roman" panose="02020603050405020304" pitchFamily="18" charset="0"/>
              </a:rPr>
              <a:t>xdata,ydata,x,'</a:t>
            </a:r>
            <a:r>
              <a:rPr lang="en-US" altLang="zh-CN" sz="2600" dirty="0" err="1">
                <a:solidFill>
                  <a:srgbClr val="FF0000"/>
                </a:solidFill>
                <a:latin typeface="Times New Roman" panose="02020603050405020304" pitchFamily="18" charset="0"/>
                <a:cs typeface="Times New Roman" panose="02020603050405020304" pitchFamily="18" charset="0"/>
              </a:rPr>
              <a:t>spline</a:t>
            </a:r>
            <a:r>
              <a:rPr lang="en-US" altLang="zh-CN" sz="2600" dirty="0">
                <a:latin typeface="Times New Roman" panose="02020603050405020304" pitchFamily="18" charset="0"/>
                <a:cs typeface="Times New Roman" panose="02020603050405020304" pitchFamily="18" charset="0"/>
              </a:rPr>
              <a:t>');</a:t>
            </a:r>
          </a:p>
          <a:p>
            <a:r>
              <a:rPr lang="en-US" altLang="zh-CN" sz="2600" dirty="0">
                <a:latin typeface="Times New Roman" panose="02020603050405020304" pitchFamily="18" charset="0"/>
                <a:cs typeface="Times New Roman" panose="02020603050405020304" pitchFamily="18" charset="0"/>
              </a:rPr>
              <a:t>plot(xdata,</a:t>
            </a:r>
            <a:r>
              <a:rPr lang="en-US" altLang="zh-CN" sz="2600" dirty="0" err="1">
                <a:latin typeface="Times New Roman" panose="02020603050405020304" pitchFamily="18" charset="0"/>
                <a:cs typeface="Times New Roman" panose="02020603050405020304" pitchFamily="18" charset="0"/>
              </a:rPr>
              <a:t>ydata</a:t>
            </a:r>
            <a:r>
              <a:rPr lang="en-US" altLang="zh-CN" sz="2600" dirty="0">
                <a:latin typeface="Times New Roman" panose="02020603050405020304" pitchFamily="18" charset="0"/>
                <a:cs typeface="Times New Roman" panose="02020603050405020304" pitchFamily="18" charset="0"/>
              </a:rPr>
              <a:t>,'</a:t>
            </a:r>
            <a:r>
              <a:rPr lang="en-US" altLang="zh-CN" sz="2600" dirty="0" err="1">
                <a:latin typeface="Times New Roman" panose="02020603050405020304" pitchFamily="18" charset="0"/>
                <a:cs typeface="Times New Roman" panose="02020603050405020304" pitchFamily="18" charset="0"/>
              </a:rPr>
              <a:t>p',x,y,'k</a:t>
            </a:r>
            <a:r>
              <a:rPr lang="en-US" altLang="zh-CN" sz="2600" dirty="0">
                <a:latin typeface="Times New Roman" panose="02020603050405020304" pitchFamily="18" charset="0"/>
                <a:cs typeface="Times New Roman" panose="02020603050405020304" pitchFamily="18" charset="0"/>
              </a:rPr>
              <a:t>-')</a:t>
            </a:r>
          </a:p>
          <a:p>
            <a:r>
              <a:rPr lang="en-US" altLang="zh-CN" sz="2600" dirty="0">
                <a:latin typeface="Times New Roman" panose="02020603050405020304" pitchFamily="18" charset="0"/>
                <a:cs typeface="Times New Roman" panose="02020603050405020304" pitchFamily="18" charset="0"/>
              </a:rPr>
              <a:t>title('spline')</a:t>
            </a: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734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4647" y="536291"/>
            <a:ext cx="7929152" cy="594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1"/>
          <p:cNvSpPr txBox="1"/>
          <p:nvPr/>
        </p:nvSpPr>
        <p:spPr>
          <a:xfrm>
            <a:off x="1541756" y="1714823"/>
            <a:ext cx="504056" cy="169277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600" dirty="0" smtClean="0">
                <a:latin typeface="华文新魏" panose="02010800040101010101" pitchFamily="2" charset="-122"/>
                <a:ea typeface="华文新魏" panose="02010800040101010101" pitchFamily="2" charset="-122"/>
              </a:rPr>
              <a:t>插值效果</a:t>
            </a:r>
            <a:endParaRPr lang="zh-CN" altLang="en-US" sz="26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425687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2172" y="1419951"/>
            <a:ext cx="4018927" cy="409342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sz="2600" dirty="0" err="1">
                <a:latin typeface="Times New Roman" panose="02020603050405020304" pitchFamily="18" charset="0"/>
                <a:cs typeface="Times New Roman" panose="02020603050405020304" pitchFamily="18" charset="0"/>
              </a:rPr>
              <a:t>xdata</a:t>
            </a:r>
            <a:r>
              <a:rPr lang="en-US" altLang="zh-CN" sz="2600" dirty="0">
                <a:latin typeface="Times New Roman" panose="02020603050405020304" pitchFamily="18" charset="0"/>
                <a:cs typeface="Times New Roman" panose="02020603050405020304" pitchFamily="18" charset="0"/>
              </a:rPr>
              <a:t>=0:pi/6:2*pi;</a:t>
            </a:r>
          </a:p>
          <a:p>
            <a:r>
              <a:rPr lang="en-US" altLang="zh-CN" sz="2600" dirty="0" err="1">
                <a:latin typeface="Times New Roman" panose="02020603050405020304" pitchFamily="18" charset="0"/>
                <a:cs typeface="Times New Roman" panose="02020603050405020304" pitchFamily="18" charset="0"/>
              </a:rPr>
              <a:t>ydata</a:t>
            </a:r>
            <a:r>
              <a:rPr lang="en-US" altLang="zh-CN" sz="2600" dirty="0">
                <a:latin typeface="Times New Roman" panose="02020603050405020304" pitchFamily="18" charset="0"/>
                <a:cs typeface="Times New Roman" panose="02020603050405020304" pitchFamily="18" charset="0"/>
              </a:rPr>
              <a:t>=sin(</a:t>
            </a:r>
            <a:r>
              <a:rPr lang="en-US" altLang="zh-CN" sz="2600" dirty="0" err="1">
                <a:latin typeface="Times New Roman" panose="02020603050405020304" pitchFamily="18" charset="0"/>
                <a:cs typeface="Times New Roman" panose="02020603050405020304" pitchFamily="18" charset="0"/>
              </a:rPr>
              <a:t>xdata</a:t>
            </a:r>
            <a:r>
              <a:rPr lang="en-US" altLang="zh-CN" sz="2600" dirty="0">
                <a:latin typeface="Times New Roman" panose="02020603050405020304" pitchFamily="18" charset="0"/>
                <a:cs typeface="Times New Roman" panose="02020603050405020304" pitchFamily="18" charset="0"/>
              </a:rPr>
              <a:t>);</a:t>
            </a:r>
          </a:p>
          <a:p>
            <a:r>
              <a:rPr lang="en-US" altLang="zh-CN" sz="2600" dirty="0">
                <a:latin typeface="Times New Roman" panose="02020603050405020304" pitchFamily="18" charset="0"/>
                <a:cs typeface="Times New Roman" panose="02020603050405020304" pitchFamily="18" charset="0"/>
              </a:rPr>
              <a:t>x=0:pi/20:2*pi;</a:t>
            </a:r>
          </a:p>
          <a:p>
            <a:r>
              <a:rPr lang="en-US" altLang="zh-CN" sz="2600" dirty="0" err="1">
                <a:latin typeface="Times New Roman" panose="02020603050405020304" pitchFamily="18" charset="0"/>
                <a:cs typeface="Times New Roman" panose="02020603050405020304" pitchFamily="18" charset="0"/>
              </a:rPr>
              <a:t>yy</a:t>
            </a:r>
            <a:r>
              <a:rPr lang="en-US" altLang="zh-CN" sz="2600" dirty="0">
                <a:latin typeface="Times New Roman" panose="02020603050405020304" pitchFamily="18" charset="0"/>
                <a:cs typeface="Times New Roman" panose="02020603050405020304" pitchFamily="18" charset="0"/>
              </a:rPr>
              <a:t>=sin(x);</a:t>
            </a:r>
          </a:p>
          <a:p>
            <a:r>
              <a:rPr lang="en-US" altLang="zh-CN" sz="2600" dirty="0">
                <a:latin typeface="Times New Roman" panose="02020603050405020304" pitchFamily="18" charset="0"/>
                <a:cs typeface="Times New Roman" panose="02020603050405020304" pitchFamily="18" charset="0"/>
              </a:rPr>
              <a:t>subplot(2,2,1)</a:t>
            </a:r>
          </a:p>
          <a:p>
            <a:r>
              <a:rPr lang="en-US" altLang="zh-CN" sz="2600" dirty="0">
                <a:latin typeface="Times New Roman" panose="02020603050405020304" pitchFamily="18" charset="0"/>
                <a:cs typeface="Times New Roman" panose="02020603050405020304" pitchFamily="18" charset="0"/>
              </a:rPr>
              <a:t>y=interp1(</a:t>
            </a:r>
            <a:r>
              <a:rPr lang="en-US" altLang="zh-CN" sz="2600" dirty="0" err="1">
                <a:latin typeface="Times New Roman" panose="02020603050405020304" pitchFamily="18" charset="0"/>
                <a:cs typeface="Times New Roman" panose="02020603050405020304" pitchFamily="18" charset="0"/>
              </a:rPr>
              <a:t>xdata,ydata,x,'nearest</a:t>
            </a:r>
            <a:r>
              <a:rPr lang="en-US" altLang="zh-CN" sz="2600" dirty="0">
                <a:latin typeface="Times New Roman" panose="02020603050405020304" pitchFamily="18" charset="0"/>
                <a:cs typeface="Times New Roman" panose="02020603050405020304" pitchFamily="18" charset="0"/>
              </a:rPr>
              <a:t>');</a:t>
            </a:r>
          </a:p>
          <a:p>
            <a:r>
              <a:rPr lang="en-US" altLang="zh-CN" sz="2600" dirty="0">
                <a:latin typeface="Times New Roman" panose="02020603050405020304" pitchFamily="18" charset="0"/>
                <a:cs typeface="Times New Roman" panose="02020603050405020304" pitchFamily="18" charset="0"/>
              </a:rPr>
              <a:t>plot(</a:t>
            </a:r>
            <a:r>
              <a:rPr lang="en-US" altLang="zh-CN" sz="2600" dirty="0" err="1">
                <a:latin typeface="Times New Roman" panose="02020603050405020304" pitchFamily="18" charset="0"/>
                <a:cs typeface="Times New Roman" panose="02020603050405020304" pitchFamily="18" charset="0"/>
              </a:rPr>
              <a:t>x,y</a:t>
            </a:r>
            <a:r>
              <a:rPr lang="en-US" altLang="zh-CN" sz="2600" dirty="0">
                <a:latin typeface="Times New Roman" panose="02020603050405020304" pitchFamily="18" charset="0"/>
                <a:cs typeface="Times New Roman" panose="02020603050405020304" pitchFamily="18" charset="0"/>
              </a:rPr>
              <a:t>-</a:t>
            </a:r>
            <a:r>
              <a:rPr lang="en-US" altLang="zh-CN" sz="2600" dirty="0" err="1">
                <a:latin typeface="Times New Roman" panose="02020603050405020304" pitchFamily="18" charset="0"/>
                <a:cs typeface="Times New Roman" panose="02020603050405020304" pitchFamily="18" charset="0"/>
              </a:rPr>
              <a:t>yy</a:t>
            </a:r>
            <a:r>
              <a:rPr lang="en-US" altLang="zh-CN" sz="2600" dirty="0">
                <a:latin typeface="Times New Roman" panose="02020603050405020304" pitchFamily="18" charset="0"/>
                <a:cs typeface="Times New Roman" panose="02020603050405020304" pitchFamily="18" charset="0"/>
              </a:rPr>
              <a:t>,'k-')</a:t>
            </a:r>
          </a:p>
          <a:p>
            <a:r>
              <a:rPr lang="en-US" altLang="zh-CN" sz="2600" dirty="0">
                <a:latin typeface="Times New Roman" panose="02020603050405020304" pitchFamily="18" charset="0"/>
                <a:cs typeface="Times New Roman" panose="02020603050405020304" pitchFamily="18" charset="0"/>
              </a:rPr>
              <a:t>title('nearest')</a:t>
            </a:r>
          </a:p>
          <a:p>
            <a:r>
              <a:rPr lang="en-US" altLang="zh-CN" sz="2600" dirty="0">
                <a:latin typeface="Times New Roman" panose="02020603050405020304" pitchFamily="18" charset="0"/>
                <a:cs typeface="Times New Roman" panose="02020603050405020304" pitchFamily="18" charset="0"/>
              </a:rPr>
              <a:t>subplot(2,2,2</a:t>
            </a:r>
            <a:r>
              <a:rPr lang="en-US" altLang="zh-CN" sz="2600" dirty="0" smtClean="0">
                <a:latin typeface="Times New Roman" panose="02020603050405020304" pitchFamily="18" charset="0"/>
                <a:cs typeface="Times New Roman" panose="02020603050405020304" pitchFamily="18" charset="0"/>
              </a:rPr>
              <a:t>)</a:t>
            </a:r>
            <a:endParaRPr lang="en-US" altLang="zh-CN" sz="2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06807" y="976621"/>
            <a:ext cx="648072" cy="369331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华文新魏" panose="02010800040101010101" pitchFamily="2" charset="-122"/>
                <a:ea typeface="华文新魏" panose="02010800040101010101" pitchFamily="2" charset="-122"/>
              </a:rPr>
              <a:t>计算插值误差的程序</a:t>
            </a:r>
            <a:endParaRPr lang="zh-CN" altLang="en-US" sz="2600" dirty="0">
              <a:latin typeface="华文新魏" panose="02010800040101010101" pitchFamily="2" charset="-122"/>
              <a:ea typeface="华文新魏" panose="02010800040101010101" pitchFamily="2" charset="-122"/>
            </a:endParaRPr>
          </a:p>
        </p:txBody>
      </p:sp>
      <p:sp>
        <p:nvSpPr>
          <p:cNvPr id="4" name="矩形 3"/>
          <p:cNvSpPr/>
          <p:nvPr/>
        </p:nvSpPr>
        <p:spPr>
          <a:xfrm>
            <a:off x="6312428" y="1419951"/>
            <a:ext cx="5020981" cy="449353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sz="2600" dirty="0">
                <a:latin typeface="Times New Roman" panose="02020603050405020304" pitchFamily="18" charset="0"/>
                <a:cs typeface="Times New Roman" panose="02020603050405020304" pitchFamily="18" charset="0"/>
              </a:rPr>
              <a:t>y=interp1(</a:t>
            </a:r>
            <a:r>
              <a:rPr lang="en-US" altLang="zh-CN" sz="2600" dirty="0" err="1">
                <a:latin typeface="Times New Roman" panose="02020603050405020304" pitchFamily="18" charset="0"/>
                <a:cs typeface="Times New Roman" panose="02020603050405020304" pitchFamily="18" charset="0"/>
              </a:rPr>
              <a:t>xdata,ydata,x,'linear</a:t>
            </a:r>
            <a:r>
              <a:rPr lang="en-US" altLang="zh-CN" sz="2600" dirty="0">
                <a:latin typeface="Times New Roman" panose="02020603050405020304" pitchFamily="18" charset="0"/>
                <a:cs typeface="Times New Roman" panose="02020603050405020304" pitchFamily="18" charset="0"/>
              </a:rPr>
              <a:t>');</a:t>
            </a:r>
          </a:p>
          <a:p>
            <a:r>
              <a:rPr lang="en-US" altLang="zh-CN" sz="2600" dirty="0">
                <a:latin typeface="Times New Roman" panose="02020603050405020304" pitchFamily="18" charset="0"/>
                <a:cs typeface="Times New Roman" panose="02020603050405020304" pitchFamily="18" charset="0"/>
              </a:rPr>
              <a:t>plot(</a:t>
            </a:r>
            <a:r>
              <a:rPr lang="en-US" altLang="zh-CN" sz="2600" dirty="0" err="1">
                <a:latin typeface="Times New Roman" panose="02020603050405020304" pitchFamily="18" charset="0"/>
                <a:cs typeface="Times New Roman" panose="02020603050405020304" pitchFamily="18" charset="0"/>
              </a:rPr>
              <a:t>x,y</a:t>
            </a:r>
            <a:r>
              <a:rPr lang="en-US" altLang="zh-CN" sz="2600" dirty="0">
                <a:latin typeface="Times New Roman" panose="02020603050405020304" pitchFamily="18" charset="0"/>
                <a:cs typeface="Times New Roman" panose="02020603050405020304" pitchFamily="18" charset="0"/>
              </a:rPr>
              <a:t>-</a:t>
            </a:r>
            <a:r>
              <a:rPr lang="en-US" altLang="zh-CN" sz="2600" dirty="0" err="1">
                <a:latin typeface="Times New Roman" panose="02020603050405020304" pitchFamily="18" charset="0"/>
                <a:cs typeface="Times New Roman" panose="02020603050405020304" pitchFamily="18" charset="0"/>
              </a:rPr>
              <a:t>yy</a:t>
            </a:r>
            <a:r>
              <a:rPr lang="en-US" altLang="zh-CN" sz="2600" dirty="0">
                <a:latin typeface="Times New Roman" panose="02020603050405020304" pitchFamily="18" charset="0"/>
                <a:cs typeface="Times New Roman" panose="02020603050405020304" pitchFamily="18" charset="0"/>
              </a:rPr>
              <a:t>,'k-')</a:t>
            </a:r>
          </a:p>
          <a:p>
            <a:r>
              <a:rPr lang="en-US" altLang="zh-CN" sz="2600" dirty="0">
                <a:latin typeface="Times New Roman" panose="02020603050405020304" pitchFamily="18" charset="0"/>
                <a:cs typeface="Times New Roman" panose="02020603050405020304" pitchFamily="18" charset="0"/>
              </a:rPr>
              <a:t>title('linear')</a:t>
            </a:r>
          </a:p>
          <a:p>
            <a:r>
              <a:rPr lang="en-US" altLang="zh-CN" sz="2600" dirty="0">
                <a:latin typeface="Times New Roman" panose="02020603050405020304" pitchFamily="18" charset="0"/>
                <a:cs typeface="Times New Roman" panose="02020603050405020304" pitchFamily="18" charset="0"/>
              </a:rPr>
              <a:t>subplot(2,2,3)</a:t>
            </a:r>
          </a:p>
          <a:p>
            <a:r>
              <a:rPr lang="en-US" altLang="zh-CN" sz="2600" dirty="0">
                <a:latin typeface="Times New Roman" panose="02020603050405020304" pitchFamily="18" charset="0"/>
                <a:cs typeface="Times New Roman" panose="02020603050405020304" pitchFamily="18" charset="0"/>
              </a:rPr>
              <a:t>y=interp1(</a:t>
            </a:r>
            <a:r>
              <a:rPr lang="en-US" altLang="zh-CN" sz="2600" dirty="0" err="1">
                <a:latin typeface="Times New Roman" panose="02020603050405020304" pitchFamily="18" charset="0"/>
                <a:cs typeface="Times New Roman" panose="02020603050405020304" pitchFamily="18" charset="0"/>
              </a:rPr>
              <a:t>xdata,ydata,x,'curve</a:t>
            </a:r>
            <a:r>
              <a:rPr lang="en-US" altLang="zh-CN" sz="2600" dirty="0">
                <a:latin typeface="Times New Roman" panose="02020603050405020304" pitchFamily="18" charset="0"/>
                <a:cs typeface="Times New Roman" panose="02020603050405020304" pitchFamily="18" charset="0"/>
              </a:rPr>
              <a:t>');</a:t>
            </a:r>
          </a:p>
          <a:p>
            <a:r>
              <a:rPr lang="en-US" altLang="zh-CN" sz="2600" dirty="0">
                <a:latin typeface="Times New Roman" panose="02020603050405020304" pitchFamily="18" charset="0"/>
                <a:cs typeface="Times New Roman" panose="02020603050405020304" pitchFamily="18" charset="0"/>
              </a:rPr>
              <a:t>plot(</a:t>
            </a:r>
            <a:r>
              <a:rPr lang="en-US" altLang="zh-CN" sz="2600" dirty="0" err="1">
                <a:latin typeface="Times New Roman" panose="02020603050405020304" pitchFamily="18" charset="0"/>
                <a:cs typeface="Times New Roman" panose="02020603050405020304" pitchFamily="18" charset="0"/>
              </a:rPr>
              <a:t>x,y</a:t>
            </a:r>
            <a:r>
              <a:rPr lang="en-US" altLang="zh-CN" sz="2600" dirty="0">
                <a:latin typeface="Times New Roman" panose="02020603050405020304" pitchFamily="18" charset="0"/>
                <a:cs typeface="Times New Roman" panose="02020603050405020304" pitchFamily="18" charset="0"/>
              </a:rPr>
              <a:t>-</a:t>
            </a:r>
            <a:r>
              <a:rPr lang="en-US" altLang="zh-CN" sz="2600" dirty="0" err="1">
                <a:latin typeface="Times New Roman" panose="02020603050405020304" pitchFamily="18" charset="0"/>
                <a:cs typeface="Times New Roman" panose="02020603050405020304" pitchFamily="18" charset="0"/>
              </a:rPr>
              <a:t>yy</a:t>
            </a:r>
            <a:r>
              <a:rPr lang="en-US" altLang="zh-CN" sz="2600" dirty="0">
                <a:latin typeface="Times New Roman" panose="02020603050405020304" pitchFamily="18" charset="0"/>
                <a:cs typeface="Times New Roman" panose="02020603050405020304" pitchFamily="18" charset="0"/>
              </a:rPr>
              <a:t>,'k-')</a:t>
            </a:r>
          </a:p>
          <a:p>
            <a:r>
              <a:rPr lang="en-US" altLang="zh-CN" sz="2600" dirty="0">
                <a:latin typeface="Times New Roman" panose="02020603050405020304" pitchFamily="18" charset="0"/>
                <a:cs typeface="Times New Roman" panose="02020603050405020304" pitchFamily="18" charset="0"/>
              </a:rPr>
              <a:t>title('curve')</a:t>
            </a:r>
          </a:p>
          <a:p>
            <a:r>
              <a:rPr lang="en-US" altLang="zh-CN" sz="2600" dirty="0">
                <a:latin typeface="Times New Roman" panose="02020603050405020304" pitchFamily="18" charset="0"/>
                <a:cs typeface="Times New Roman" panose="02020603050405020304" pitchFamily="18" charset="0"/>
              </a:rPr>
              <a:t>subplot(2,2,4)</a:t>
            </a:r>
          </a:p>
          <a:p>
            <a:r>
              <a:rPr lang="en-US" altLang="zh-CN" sz="2600" dirty="0">
                <a:latin typeface="Times New Roman" panose="02020603050405020304" pitchFamily="18" charset="0"/>
                <a:cs typeface="Times New Roman" panose="02020603050405020304" pitchFamily="18" charset="0"/>
              </a:rPr>
              <a:t>y=interp1(</a:t>
            </a:r>
            <a:r>
              <a:rPr lang="en-US" altLang="zh-CN" sz="2600" dirty="0" err="1">
                <a:latin typeface="Times New Roman" panose="02020603050405020304" pitchFamily="18" charset="0"/>
                <a:cs typeface="Times New Roman" panose="02020603050405020304" pitchFamily="18" charset="0"/>
              </a:rPr>
              <a:t>xdata,ydata,x,'spline</a:t>
            </a:r>
            <a:r>
              <a:rPr lang="en-US" altLang="zh-CN" sz="2600" dirty="0">
                <a:latin typeface="Times New Roman" panose="02020603050405020304" pitchFamily="18" charset="0"/>
                <a:cs typeface="Times New Roman" panose="02020603050405020304" pitchFamily="18" charset="0"/>
              </a:rPr>
              <a:t>');</a:t>
            </a:r>
          </a:p>
          <a:p>
            <a:r>
              <a:rPr lang="en-US" altLang="zh-CN" sz="2600" dirty="0">
                <a:latin typeface="Times New Roman" panose="02020603050405020304" pitchFamily="18" charset="0"/>
                <a:cs typeface="Times New Roman" panose="02020603050405020304" pitchFamily="18" charset="0"/>
              </a:rPr>
              <a:t>plot(</a:t>
            </a:r>
            <a:r>
              <a:rPr lang="en-US" altLang="zh-CN" sz="2600" dirty="0" err="1">
                <a:latin typeface="Times New Roman" panose="02020603050405020304" pitchFamily="18" charset="0"/>
                <a:cs typeface="Times New Roman" panose="02020603050405020304" pitchFamily="18" charset="0"/>
              </a:rPr>
              <a:t>x,y</a:t>
            </a:r>
            <a:r>
              <a:rPr lang="en-US" altLang="zh-CN" sz="2600" dirty="0">
                <a:latin typeface="Times New Roman" panose="02020603050405020304" pitchFamily="18" charset="0"/>
                <a:cs typeface="Times New Roman" panose="02020603050405020304" pitchFamily="18" charset="0"/>
              </a:rPr>
              <a:t>-</a:t>
            </a:r>
            <a:r>
              <a:rPr lang="en-US" altLang="zh-CN" sz="2600" dirty="0" err="1">
                <a:latin typeface="Times New Roman" panose="02020603050405020304" pitchFamily="18" charset="0"/>
                <a:cs typeface="Times New Roman" panose="02020603050405020304" pitchFamily="18" charset="0"/>
              </a:rPr>
              <a:t>yy</a:t>
            </a:r>
            <a:r>
              <a:rPr lang="en-US" altLang="zh-CN" sz="2600" dirty="0">
                <a:latin typeface="Times New Roman" panose="02020603050405020304" pitchFamily="18" charset="0"/>
                <a:cs typeface="Times New Roman" panose="02020603050405020304" pitchFamily="18" charset="0"/>
              </a:rPr>
              <a:t>,'k-')</a:t>
            </a:r>
          </a:p>
          <a:p>
            <a:r>
              <a:rPr lang="en-US" altLang="zh-CN" sz="2600" dirty="0">
                <a:latin typeface="Times New Roman" panose="02020603050405020304" pitchFamily="18" charset="0"/>
                <a:cs typeface="Times New Roman" panose="02020603050405020304" pitchFamily="18" charset="0"/>
              </a:rPr>
              <a:t>title('spline')</a:t>
            </a:r>
          </a:p>
        </p:txBody>
      </p:sp>
    </p:spTree>
    <p:extLst>
      <p:ext uri="{BB962C8B-B14F-4D97-AF65-F5344CB8AC3E}">
        <p14:creationId xmlns:p14="http://schemas.microsoft.com/office/powerpoint/2010/main" val="168118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58433" y="869133"/>
            <a:ext cx="297859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、模型参数的确定</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258433" y="1557196"/>
            <a:ext cx="9632886"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模型中的参数保证了模型的良好的适应性。这些参数的确定依赖于基于实际问题的观测数据，确定方法一般采用最小二乘法。</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258433" y="2634558"/>
            <a:ext cx="9632886" cy="267765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最小二乘法的原理是选择参数，使得利用模型求得的数据和观测数据尽可能靠近。考虑模型</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y=f(</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x,a</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，其中</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是模型参数。</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观测数据：</a:t>
            </a:r>
            <a:r>
              <a:rPr lang="en-US" altLang="zh-CN" sz="2400" b="1" dirty="0" smtClean="0">
                <a:latin typeface="Times New Roman" panose="02020603050405020304" pitchFamily="18" charset="0"/>
                <a:ea typeface="华文新魏" panose="02010800040101010101" pitchFamily="2" charset="-122"/>
                <a:cs typeface="Times New Roman" panose="02020603050405020304" pitchFamily="18" charset="0"/>
              </a:rPr>
              <a:t>y</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=[y</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,y</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y</a:t>
            </a:r>
            <a:r>
              <a:rPr lang="en-US" altLang="zh-CN" sz="24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n</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模型计算数据：</a:t>
            </a:r>
            <a:r>
              <a:rPr lang="en-US" altLang="zh-CN" sz="2400" b="1" dirty="0" smtClean="0">
                <a:latin typeface="Times New Roman" panose="02020603050405020304" pitchFamily="18" charset="0"/>
                <a:ea typeface="华文新魏" panose="02010800040101010101" pitchFamily="2" charset="-122"/>
                <a:cs typeface="Times New Roman" panose="02020603050405020304" pitchFamily="18" charset="0"/>
              </a:rPr>
              <a:t>y</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=[f(x</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,a),f(x</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,a),…,f(</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24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n</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,a</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最小二乘法是求参数</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使得</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594136305"/>
              </p:ext>
            </p:extLst>
          </p:nvPr>
        </p:nvGraphicFramePr>
        <p:xfrm>
          <a:off x="3833199" y="4511081"/>
          <a:ext cx="4215332" cy="838136"/>
        </p:xfrm>
        <a:graphic>
          <a:graphicData uri="http://schemas.openxmlformats.org/presentationml/2006/ole">
            <mc:AlternateContent xmlns:mc="http://schemas.openxmlformats.org/markup-compatibility/2006">
              <mc:Choice xmlns:v="urn:schemas-microsoft-com:vml" Requires="v">
                <p:oleObj spid="_x0000_s2433" name="Equation" r:id="rId3" imgW="2171520" imgH="431640" progId="Equation.DSMT4">
                  <p:embed/>
                </p:oleObj>
              </mc:Choice>
              <mc:Fallback>
                <p:oleObj name="Equation" r:id="rId3" imgW="2171520" imgH="431640" progId="Equation.DSMT4">
                  <p:embed/>
                  <p:pic>
                    <p:nvPicPr>
                      <p:cNvPr id="0" name=""/>
                      <p:cNvPicPr/>
                      <p:nvPr/>
                    </p:nvPicPr>
                    <p:blipFill>
                      <a:blip r:embed="rId4"/>
                      <a:stretch>
                        <a:fillRect/>
                      </a:stretch>
                    </p:blipFill>
                    <p:spPr>
                      <a:xfrm>
                        <a:off x="3833199" y="4511081"/>
                        <a:ext cx="4215332" cy="838136"/>
                      </a:xfrm>
                      <a:prstGeom prst="rect">
                        <a:avLst/>
                      </a:prstGeom>
                    </p:spPr>
                  </p:pic>
                </p:oleObj>
              </mc:Fallback>
            </mc:AlternateContent>
          </a:graphicData>
        </a:graphic>
      </p:graphicFrame>
    </p:spTree>
    <p:extLst>
      <p:ext uri="{BB962C8B-B14F-4D97-AF65-F5344CB8AC3E}">
        <p14:creationId xmlns:p14="http://schemas.microsoft.com/office/powerpoint/2010/main" val="426958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380" y="219075"/>
            <a:ext cx="8367753" cy="6275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1"/>
          <p:cNvSpPr txBox="1"/>
          <p:nvPr/>
        </p:nvSpPr>
        <p:spPr>
          <a:xfrm>
            <a:off x="902778" y="1370346"/>
            <a:ext cx="648072" cy="169277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插值误差</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1715526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799891" y="657481"/>
            <a:ext cx="5874130" cy="4485301"/>
          </a:xfrm>
          <a:prstGeom prst="rect">
            <a:avLst/>
          </a:prstGeom>
        </p:spPr>
      </p:pic>
      <p:sp>
        <p:nvSpPr>
          <p:cNvPr id="3" name="文本框 2"/>
          <p:cNvSpPr txBox="1"/>
          <p:nvPr/>
        </p:nvSpPr>
        <p:spPr>
          <a:xfrm>
            <a:off x="781912" y="657481"/>
            <a:ext cx="2765502"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例：拟合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y=1/(1+x)</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矩形 3"/>
          <p:cNvSpPr/>
          <p:nvPr/>
        </p:nvSpPr>
        <p:spPr>
          <a:xfrm>
            <a:off x="1424708" y="1119146"/>
            <a:ext cx="4025589" cy="526297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 = </a:t>
            </a:r>
            <a:r>
              <a:rPr lang="en-US" altLang="zh-CN" sz="24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linspace</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(0,2,8);</a:t>
            </a:r>
          </a:p>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y = 1./(1+x</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 </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polyfit</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(x,y,4</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x1 = </a:t>
            </a:r>
            <a:r>
              <a:rPr lang="en-US" altLang="zh-CN" sz="24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linspace</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(0,3);</a:t>
            </a:r>
          </a:p>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y1 = 1./(1+x1);</a:t>
            </a:r>
          </a:p>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f1 = </a:t>
            </a:r>
            <a:r>
              <a:rPr lang="en-US" altLang="zh-CN" sz="24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polyval</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(p,x1</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figure</a:t>
            </a:r>
          </a:p>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plot(</a:t>
            </a:r>
            <a:r>
              <a:rPr lang="en-US" altLang="zh-CN" sz="24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x,y,</a:t>
            </a:r>
            <a:r>
              <a:rPr lang="en-US" altLang="zh-CN" sz="2400" dirty="0" err="1">
                <a:solidFill>
                  <a:srgbClr val="A020F0"/>
                </a:solidFill>
                <a:latin typeface="Times New Roman" panose="02020603050405020304" pitchFamily="18" charset="0"/>
                <a:ea typeface="宋体" panose="02010600030101010101" pitchFamily="2" charset="-122"/>
                <a:cs typeface="Times New Roman" panose="02020603050405020304" pitchFamily="18" charset="0"/>
              </a:rPr>
              <a:t>'o</a:t>
            </a:r>
            <a:r>
              <a:rPr lang="en-US" altLang="zh-CN" sz="2400" dirty="0">
                <a:solidFill>
                  <a:srgbClr val="A020F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hold </a:t>
            </a:r>
            <a:r>
              <a:rPr lang="en-US" altLang="zh-CN" sz="2400" dirty="0">
                <a:solidFill>
                  <a:srgbClr val="A020F0"/>
                </a:solidFill>
                <a:latin typeface="Times New Roman" panose="02020603050405020304" pitchFamily="18" charset="0"/>
                <a:ea typeface="宋体" panose="02010600030101010101" pitchFamily="2" charset="-122"/>
                <a:cs typeface="Times New Roman" panose="02020603050405020304" pitchFamily="18" charset="0"/>
              </a:rPr>
              <a:t>on</a:t>
            </a:r>
          </a:p>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plot(x1,y1)</a:t>
            </a:r>
          </a:p>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plot(x1,f1,</a:t>
            </a:r>
            <a:r>
              <a:rPr lang="en-US" altLang="zh-CN" sz="2400" dirty="0">
                <a:solidFill>
                  <a:srgbClr val="A020F0"/>
                </a:solidFill>
                <a:latin typeface="Times New Roman" panose="02020603050405020304" pitchFamily="18" charset="0"/>
                <a:ea typeface="宋体" panose="02010600030101010101" pitchFamily="2" charset="-122"/>
                <a:cs typeface="Times New Roman" panose="02020603050405020304" pitchFamily="18" charset="0"/>
              </a:rPr>
              <a:t>'r--'</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xlabel</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rgbClr val="A020F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ylabel</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rgbClr val="A020F0"/>
                </a:solidFill>
                <a:latin typeface="Times New Roman" panose="02020603050405020304" pitchFamily="18" charset="0"/>
                <a:ea typeface="宋体" panose="02010600030101010101" pitchFamily="2" charset="-122"/>
                <a:cs typeface="Times New Roman" panose="02020603050405020304" pitchFamily="18" charset="0"/>
              </a:rPr>
              <a:t>'y'</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legend(</a:t>
            </a:r>
            <a:r>
              <a:rPr lang="en-US" altLang="zh-CN" sz="2400" dirty="0">
                <a:solidFill>
                  <a:srgbClr val="A020F0"/>
                </a:solidFill>
                <a:latin typeface="Times New Roman" panose="02020603050405020304" pitchFamily="18" charset="0"/>
                <a:ea typeface="宋体" panose="02010600030101010101" pitchFamily="2" charset="-122"/>
                <a:cs typeface="Times New Roman" panose="02020603050405020304" pitchFamily="18" charset="0"/>
              </a:rPr>
              <a:t>'data'</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rgbClr val="A020F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solidFill>
                  <a:srgbClr val="A020F0"/>
                </a:solidFill>
                <a:latin typeface="Times New Roman" panose="02020603050405020304" pitchFamily="18" charset="0"/>
                <a:ea typeface="宋体" panose="02010600030101010101" pitchFamily="2" charset="-122"/>
                <a:cs typeface="Times New Roman" panose="02020603050405020304" pitchFamily="18" charset="0"/>
              </a:rPr>
              <a:t>func</a:t>
            </a:r>
            <a:r>
              <a:rPr lang="en-US" altLang="zh-CN" sz="2400" dirty="0">
                <a:solidFill>
                  <a:srgbClr val="A020F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rgbClr val="A020F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solidFill>
                  <a:srgbClr val="A020F0"/>
                </a:solidFill>
                <a:latin typeface="Times New Roman" panose="02020603050405020304" pitchFamily="18" charset="0"/>
                <a:ea typeface="宋体" panose="02010600030101010101" pitchFamily="2" charset="-122"/>
                <a:cs typeface="Times New Roman" panose="02020603050405020304" pitchFamily="18" charset="0"/>
              </a:rPr>
              <a:t>datafit</a:t>
            </a:r>
            <a:r>
              <a:rPr lang="en-US" altLang="zh-CN" sz="2400" dirty="0">
                <a:solidFill>
                  <a:srgbClr val="A020F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5" name="文本框 4"/>
          <p:cNvSpPr txBox="1"/>
          <p:nvPr/>
        </p:nvSpPr>
        <p:spPr>
          <a:xfrm>
            <a:off x="5776111" y="5323438"/>
            <a:ext cx="5875699"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数据区间外的插值称为外插。外插的精度很差，一般不用。</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00324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86189" y="894303"/>
            <a:ext cx="9465547" cy="267765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例：机床加工问题</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根据工艺要求，待加工零件的外形曲线的控制点由下面一组数据给出：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利用程控机床加工时，刀具每步</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x,y</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只能走很小的距离，设</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每步走</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0.1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，求出</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y</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每步走刀距离。</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 name="表格 2"/>
          <p:cNvGraphicFramePr>
            <a:graphicFrameLocks noGrp="1"/>
          </p:cNvGraphicFramePr>
          <p:nvPr>
            <p:extLst/>
          </p:nvPr>
        </p:nvGraphicFramePr>
        <p:xfrm>
          <a:off x="1871225" y="1725300"/>
          <a:ext cx="8157029" cy="792480"/>
        </p:xfrm>
        <a:graphic>
          <a:graphicData uri="http://schemas.openxmlformats.org/drawingml/2006/table">
            <a:tbl>
              <a:tblPr firstRow="1" bandRow="1">
                <a:tableStyleId>{5C22544A-7EE6-4342-B048-85BDC9FD1C3A}</a:tableStyleId>
              </a:tblPr>
              <a:tblGrid>
                <a:gridCol w="663320"/>
                <a:gridCol w="7493709"/>
              </a:tblGrid>
              <a:tr h="370840">
                <a:tc>
                  <a:txBody>
                    <a:bodyPr/>
                    <a:lstStyle/>
                    <a:p>
                      <a:r>
                        <a:rPr lang="en-US" altLang="zh-CN" sz="2000" dirty="0" smtClean="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tc>
                <a:tc>
                  <a:txBody>
                    <a:bodyPr/>
                    <a:lstStyle/>
                    <a:p>
                      <a:r>
                        <a:rPr lang="en-US" altLang="zh-CN" sz="2000" dirty="0" smtClean="0">
                          <a:latin typeface="Times New Roman" panose="02020603050405020304" pitchFamily="18" charset="0"/>
                          <a:cs typeface="Times New Roman" panose="02020603050405020304" pitchFamily="18" charset="0"/>
                        </a:rPr>
                        <a:t>0         3        5         7         9        11        12         13       14        15</a:t>
                      </a:r>
                      <a:endParaRPr lang="zh-CN" altLang="en-US" sz="2000" dirty="0">
                        <a:latin typeface="Times New Roman" panose="02020603050405020304" pitchFamily="18" charset="0"/>
                        <a:cs typeface="Times New Roman" panose="02020603050405020304" pitchFamily="18" charset="0"/>
                      </a:endParaRPr>
                    </a:p>
                  </a:txBody>
                  <a:tcPr/>
                </a:tc>
              </a:tr>
              <a:tr h="370840">
                <a:tc>
                  <a:txBody>
                    <a:bodyPr/>
                    <a:lstStyle/>
                    <a:p>
                      <a:r>
                        <a:rPr lang="en-US" altLang="zh-CN" sz="2000" dirty="0" smtClean="0">
                          <a:latin typeface="Times New Roman" panose="02020603050405020304" pitchFamily="18" charset="0"/>
                          <a:cs typeface="Times New Roman" panose="02020603050405020304" pitchFamily="18" charset="0"/>
                        </a:rPr>
                        <a:t>y</a:t>
                      </a:r>
                      <a:endParaRPr lang="zh-CN" altLang="en-US" sz="2000" dirty="0">
                        <a:latin typeface="Times New Roman" panose="02020603050405020304" pitchFamily="18" charset="0"/>
                        <a:cs typeface="Times New Roman" panose="02020603050405020304" pitchFamily="18" charset="0"/>
                      </a:endParaRPr>
                    </a:p>
                  </a:txBody>
                  <a:tcPr/>
                </a:tc>
                <a:tc>
                  <a:txBody>
                    <a:bodyPr/>
                    <a:lstStyle/>
                    <a:p>
                      <a:r>
                        <a:rPr lang="en-US" altLang="zh-CN" sz="2000" dirty="0" smtClean="0">
                          <a:latin typeface="Times New Roman" panose="02020603050405020304" pitchFamily="18" charset="0"/>
                          <a:cs typeface="Times New Roman" panose="02020603050405020304" pitchFamily="18" charset="0"/>
                        </a:rPr>
                        <a:t>0       1.2      1.7      2.0      2.1      2.0       1.8       1.2       1.0       1.6</a:t>
                      </a:r>
                      <a:endParaRPr lang="zh-CN" altLang="en-US" sz="2000" dirty="0">
                        <a:latin typeface="Times New Roman" panose="02020603050405020304" pitchFamily="18" charset="0"/>
                        <a:cs typeface="Times New Roman" panose="02020603050405020304" pitchFamily="18" charset="0"/>
                      </a:endParaRPr>
                    </a:p>
                  </a:txBody>
                  <a:tcPr/>
                </a:tc>
              </a:tr>
            </a:tbl>
          </a:graphicData>
        </a:graphic>
      </p:graphicFrame>
      <p:sp>
        <p:nvSpPr>
          <p:cNvPr id="4" name="文本框 3"/>
          <p:cNvSpPr txBox="1"/>
          <p:nvPr/>
        </p:nvSpPr>
        <p:spPr>
          <a:xfrm>
            <a:off x="1286189" y="3788229"/>
            <a:ext cx="9465547"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分析：这是一个自变量</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步长</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0.1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的函数插值问题。由于要求较高，选用</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spline</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插值。</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33296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085951" y="1054796"/>
            <a:ext cx="5094515" cy="3820886"/>
          </a:xfrm>
          <a:prstGeom prst="rect">
            <a:avLst/>
          </a:prstGeom>
        </p:spPr>
      </p:pic>
      <p:sp>
        <p:nvSpPr>
          <p:cNvPr id="3" name="矩形 2"/>
          <p:cNvSpPr/>
          <p:nvPr/>
        </p:nvSpPr>
        <p:spPr>
          <a:xfrm>
            <a:off x="783771" y="1497378"/>
            <a:ext cx="4980633" cy="30469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x=[0   3    5   7   9  11  12   13  14  15];</a:t>
            </a:r>
          </a:p>
          <a:p>
            <a:r>
              <a:rPr lang="es-E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y=[0  1.2  1.7  2.0  2.1   2.0  1.8  1.2  1.0 1.6];</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x1=0:0.1:15;</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y1=interp1(x,y,x1,</a:t>
            </a:r>
            <a:r>
              <a:rPr lang="en-US" altLang="zh-CN" sz="24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'spline'</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plot(x,y,</a:t>
            </a:r>
            <a:r>
              <a:rPr lang="en-US" altLang="zh-CN" sz="24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'o'</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,x1,y1)</a:t>
            </a:r>
          </a:p>
          <a:p>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dy</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=diff(y1);</a:t>
            </a:r>
          </a:p>
          <a:p>
            <a:endParaRPr lang="zh-CN" altLang="en-US" sz="24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783771" y="823964"/>
            <a:ext cx="152735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计算程序</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783771" y="4772967"/>
            <a:ext cx="4980633"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dy</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中的量是每一步</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y</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的变化量</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70610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7" y="836712"/>
            <a:ext cx="2814017" cy="4924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华文新魏" panose="02010800040101010101" pitchFamily="2" charset="-122"/>
                <a:ea typeface="华文新魏" panose="02010800040101010101" pitchFamily="2" charset="-122"/>
              </a:rPr>
              <a:t>二元函数的插值</a:t>
            </a:r>
            <a:endParaRPr lang="zh-CN" altLang="en-US" sz="2600" dirty="0">
              <a:latin typeface="华文新魏" panose="02010800040101010101" pitchFamily="2" charset="-122"/>
              <a:ea typeface="华文新魏" panose="02010800040101010101" pitchFamily="2" charset="-122"/>
            </a:endParaRPr>
          </a:p>
        </p:txBody>
      </p:sp>
      <p:sp>
        <p:nvSpPr>
          <p:cNvPr id="9" name="文本框 8"/>
          <p:cNvSpPr txBox="1"/>
          <p:nvPr/>
        </p:nvSpPr>
        <p:spPr>
          <a:xfrm>
            <a:off x="1627833" y="1517301"/>
            <a:ext cx="8925867" cy="129266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实际问题中的曲面本质上可以利用二元函数描述。比如，球面、圆柱面等基本几何体都可以用二元函数表示。工程中的曲面如船体表面、飞机外形等也都可以利用二元函数表示。</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0" name="文本框 9"/>
          <p:cNvSpPr txBox="1"/>
          <p:nvPr/>
        </p:nvSpPr>
        <p:spPr>
          <a:xfrm>
            <a:off x="1627833" y="3024554"/>
            <a:ext cx="8611437" cy="249299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实际的曲面上采集的数据通常只有若干个点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i</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,y</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i</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,z</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i</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i</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=1,2,…,n</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，寻找过这些点的曲面的问题称为二元插值问题。即寻找曲面</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F(</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x,y,z</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)=0 (</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或</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z=f(</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x,y</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p>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使得</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F(</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i</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,y</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i</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,z</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i</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0</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err="1">
                <a:latin typeface="Times New Roman" panose="02020603050405020304" pitchFamily="18" charset="0"/>
                <a:ea typeface="华文新魏" panose="02010800040101010101" pitchFamily="2" charset="-122"/>
                <a:cs typeface="Times New Roman" panose="02020603050405020304" pitchFamily="18" charset="0"/>
              </a:rPr>
              <a:t>i</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=1,2,…,n</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54017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4793063" y="489928"/>
            <a:ext cx="7315200" cy="5486400"/>
          </a:xfrm>
          <a:prstGeom prst="rect">
            <a:avLst/>
          </a:prstGeom>
        </p:spPr>
      </p:pic>
      <p:sp>
        <p:nvSpPr>
          <p:cNvPr id="2" name="TextBox 2"/>
          <p:cNvSpPr txBox="1"/>
          <p:nvPr/>
        </p:nvSpPr>
        <p:spPr>
          <a:xfrm>
            <a:off x="673643" y="1417709"/>
            <a:ext cx="6840760" cy="249299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600" dirty="0" smtClean="0">
                <a:latin typeface="华文新魏" panose="02010800040101010101" pitchFamily="2" charset="-122"/>
                <a:ea typeface="华文新魏" panose="02010800040101010101" pitchFamily="2" charset="-122"/>
              </a:rPr>
              <a:t>最简单的二元函数插值的插值节点选取为网格节点</a:t>
            </a:r>
            <a:endParaRPr lang="en-US" altLang="zh-CN" sz="2600" dirty="0" smtClean="0">
              <a:latin typeface="华文新魏" panose="02010800040101010101" pitchFamily="2" charset="-122"/>
              <a:ea typeface="华文新魏" panose="02010800040101010101" pitchFamily="2" charset="-122"/>
            </a:endParaRPr>
          </a:p>
          <a:p>
            <a:endParaRPr lang="en-US" altLang="zh-CN" sz="2600" dirty="0">
              <a:latin typeface="华文新魏" panose="02010800040101010101" pitchFamily="2" charset="-122"/>
              <a:ea typeface="华文新魏" panose="02010800040101010101" pitchFamily="2" charset="-122"/>
            </a:endParaRPr>
          </a:p>
          <a:p>
            <a:r>
              <a:rPr lang="zh-CN" altLang="en-US" sz="2600" dirty="0" smtClean="0">
                <a:latin typeface="华文新魏" panose="02010800040101010101" pitchFamily="2" charset="-122"/>
                <a:ea typeface="华文新魏" panose="02010800040101010101" pitchFamily="2" charset="-122"/>
              </a:rPr>
              <a:t>插值条件为</a:t>
            </a:r>
            <a:endParaRPr lang="en-US" altLang="zh-CN" sz="2600" dirty="0" smtClean="0">
              <a:latin typeface="华文新魏" panose="02010800040101010101" pitchFamily="2" charset="-122"/>
              <a:ea typeface="华文新魏" panose="02010800040101010101" pitchFamily="2" charset="-122"/>
            </a:endParaRPr>
          </a:p>
          <a:p>
            <a:r>
              <a:rPr lang="en-US" altLang="zh-CN" sz="2600" dirty="0" smtClean="0">
                <a:latin typeface="华文新魏" panose="02010800040101010101" pitchFamily="2" charset="-122"/>
                <a:ea typeface="华文新魏" panose="02010800040101010101" pitchFamily="2" charset="-122"/>
              </a:rPr>
              <a:t>        </a:t>
            </a:r>
          </a:p>
          <a:p>
            <a:r>
              <a:rPr lang="en-US" altLang="zh-CN" sz="2600" dirty="0">
                <a:latin typeface="华文新魏" panose="02010800040101010101" pitchFamily="2" charset="-122"/>
                <a:ea typeface="华文新魏" panose="02010800040101010101" pitchFamily="2" charset="-122"/>
              </a:rPr>
              <a:t> </a:t>
            </a:r>
            <a:r>
              <a:rPr lang="en-US" altLang="zh-CN" sz="2600" dirty="0" smtClean="0">
                <a:latin typeface="华文新魏" panose="02010800040101010101" pitchFamily="2" charset="-122"/>
                <a:ea typeface="华文新魏" panose="02010800040101010101" pitchFamily="2" charset="-122"/>
              </a:rPr>
              <a:t>        </a:t>
            </a:r>
            <a:endParaRPr lang="zh-CN" altLang="en-US" sz="2600" dirty="0">
              <a:latin typeface="华文新魏" panose="02010800040101010101" pitchFamily="2" charset="-122"/>
              <a:ea typeface="华文新魏" panose="02010800040101010101" pitchFamily="2" charset="-122"/>
            </a:endParaRPr>
          </a:p>
        </p:txBody>
      </p:sp>
      <p:graphicFrame>
        <p:nvGraphicFramePr>
          <p:cNvPr id="3" name="对象 2"/>
          <p:cNvGraphicFramePr>
            <a:graphicFrameLocks noChangeAspect="1"/>
          </p:cNvGraphicFramePr>
          <p:nvPr>
            <p:extLst/>
          </p:nvPr>
        </p:nvGraphicFramePr>
        <p:xfrm>
          <a:off x="1810558" y="1959688"/>
          <a:ext cx="4782073" cy="493801"/>
        </p:xfrm>
        <a:graphic>
          <a:graphicData uri="http://schemas.openxmlformats.org/presentationml/2006/ole">
            <mc:AlternateContent xmlns:mc="http://schemas.openxmlformats.org/markup-compatibility/2006">
              <mc:Choice xmlns:v="urn:schemas-microsoft-com:vml" Requires="v">
                <p:oleObj spid="_x0000_s51331" name="Equation" r:id="rId4" imgW="2336760" imgH="241200" progId="Equation.DSMT4">
                  <p:embed/>
                </p:oleObj>
              </mc:Choice>
              <mc:Fallback>
                <p:oleObj name="Equation" r:id="rId4" imgW="2336760" imgH="241200" progId="Equation.DSMT4">
                  <p:embed/>
                  <p:pic>
                    <p:nvPicPr>
                      <p:cNvPr id="0" name=""/>
                      <p:cNvPicPr/>
                      <p:nvPr/>
                    </p:nvPicPr>
                    <p:blipFill>
                      <a:blip r:embed="rId5"/>
                      <a:stretch>
                        <a:fillRect/>
                      </a:stretch>
                    </p:blipFill>
                    <p:spPr>
                      <a:xfrm>
                        <a:off x="1810558" y="1959688"/>
                        <a:ext cx="4782073" cy="493801"/>
                      </a:xfrm>
                      <a:prstGeom prst="rect">
                        <a:avLst/>
                      </a:prstGeom>
                    </p:spPr>
                  </p:pic>
                </p:oleObj>
              </mc:Fallback>
            </mc:AlternateContent>
          </a:graphicData>
        </a:graphic>
      </p:graphicFrame>
      <p:graphicFrame>
        <p:nvGraphicFramePr>
          <p:cNvPr id="4" name="对象 3"/>
          <p:cNvGraphicFramePr>
            <a:graphicFrameLocks noChangeAspect="1"/>
          </p:cNvGraphicFramePr>
          <p:nvPr>
            <p:extLst/>
          </p:nvPr>
        </p:nvGraphicFramePr>
        <p:xfrm>
          <a:off x="1970063" y="3010811"/>
          <a:ext cx="1904821" cy="524516"/>
        </p:xfrm>
        <a:graphic>
          <a:graphicData uri="http://schemas.openxmlformats.org/presentationml/2006/ole">
            <mc:AlternateContent xmlns:mc="http://schemas.openxmlformats.org/markup-compatibility/2006">
              <mc:Choice xmlns:v="urn:schemas-microsoft-com:vml" Requires="v">
                <p:oleObj spid="_x0000_s51332" name="Equation" r:id="rId6" imgW="876240" imgH="241200" progId="Equation.DSMT4">
                  <p:embed/>
                </p:oleObj>
              </mc:Choice>
              <mc:Fallback>
                <p:oleObj name="Equation" r:id="rId6" imgW="876240" imgH="241200" progId="Equation.DSMT4">
                  <p:embed/>
                  <p:pic>
                    <p:nvPicPr>
                      <p:cNvPr id="0" name=""/>
                      <p:cNvPicPr/>
                      <p:nvPr/>
                    </p:nvPicPr>
                    <p:blipFill>
                      <a:blip r:embed="rId7"/>
                      <a:stretch>
                        <a:fillRect/>
                      </a:stretch>
                    </p:blipFill>
                    <p:spPr>
                      <a:xfrm>
                        <a:off x="1970063" y="3010811"/>
                        <a:ext cx="1904821" cy="524516"/>
                      </a:xfrm>
                      <a:prstGeom prst="rect">
                        <a:avLst/>
                      </a:prstGeom>
                    </p:spPr>
                  </p:pic>
                </p:oleObj>
              </mc:Fallback>
            </mc:AlternateContent>
          </a:graphicData>
        </a:graphic>
      </p:graphicFrame>
      <p:sp>
        <p:nvSpPr>
          <p:cNvPr id="5" name="TextBox 6"/>
          <p:cNvSpPr txBox="1"/>
          <p:nvPr/>
        </p:nvSpPr>
        <p:spPr>
          <a:xfrm>
            <a:off x="673643" y="4024534"/>
            <a:ext cx="6840760"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相应的插值问题为寻找插值函数</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p</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满足插值条件</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r>
              <a:rPr lang="en-US" altLang="zh-CN" sz="2400" dirty="0"/>
              <a:t> </a:t>
            </a:r>
            <a:r>
              <a:rPr lang="en-US" altLang="zh-CN" sz="2400" dirty="0" smtClean="0"/>
              <a:t>       </a:t>
            </a:r>
            <a:endParaRPr lang="zh-CN" altLang="en-US" sz="2400" dirty="0"/>
          </a:p>
        </p:txBody>
      </p:sp>
      <p:graphicFrame>
        <p:nvGraphicFramePr>
          <p:cNvPr id="6" name="对象 5"/>
          <p:cNvGraphicFramePr>
            <a:graphicFrameLocks noChangeAspect="1"/>
          </p:cNvGraphicFramePr>
          <p:nvPr>
            <p:extLst/>
          </p:nvPr>
        </p:nvGraphicFramePr>
        <p:xfrm>
          <a:off x="2316774" y="4575417"/>
          <a:ext cx="1743846" cy="494524"/>
        </p:xfrm>
        <a:graphic>
          <a:graphicData uri="http://schemas.openxmlformats.org/presentationml/2006/ole">
            <mc:AlternateContent xmlns:mc="http://schemas.openxmlformats.org/markup-compatibility/2006">
              <mc:Choice xmlns:v="urn:schemas-microsoft-com:vml" Requires="v">
                <p:oleObj spid="_x0000_s51333" name="Equation" r:id="rId8" imgW="850680" imgH="241200" progId="Equation.DSMT4">
                  <p:embed/>
                </p:oleObj>
              </mc:Choice>
              <mc:Fallback>
                <p:oleObj name="Equation" r:id="rId8" imgW="850680" imgH="241200" progId="Equation.DSMT4">
                  <p:embed/>
                  <p:pic>
                    <p:nvPicPr>
                      <p:cNvPr id="0" name=""/>
                      <p:cNvPicPr/>
                      <p:nvPr/>
                    </p:nvPicPr>
                    <p:blipFill>
                      <a:blip r:embed="rId9"/>
                      <a:stretch>
                        <a:fillRect/>
                      </a:stretch>
                    </p:blipFill>
                    <p:spPr>
                      <a:xfrm>
                        <a:off x="2316774" y="4575417"/>
                        <a:ext cx="1743846" cy="494524"/>
                      </a:xfrm>
                      <a:prstGeom prst="rect">
                        <a:avLst/>
                      </a:prstGeom>
                    </p:spPr>
                  </p:pic>
                </p:oleObj>
              </mc:Fallback>
            </mc:AlternateContent>
          </a:graphicData>
        </a:graphic>
      </p:graphicFrame>
      <p:sp>
        <p:nvSpPr>
          <p:cNvPr id="9" name="文本框 8"/>
          <p:cNvSpPr txBox="1"/>
          <p:nvPr/>
        </p:nvSpPr>
        <p:spPr>
          <a:xfrm>
            <a:off x="8430567" y="4994031"/>
            <a:ext cx="2170444"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二</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维插值图示</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0" name="文本框 9"/>
          <p:cNvSpPr txBox="1"/>
          <p:nvPr/>
        </p:nvSpPr>
        <p:spPr>
          <a:xfrm>
            <a:off x="673643" y="683288"/>
            <a:ext cx="2735740"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华文新魏" panose="02010800040101010101" pitchFamily="2" charset="-122"/>
                <a:ea typeface="华文新魏" panose="02010800040101010101" pitchFamily="2" charset="-122"/>
              </a:rPr>
              <a:t>规则节点的插值</a:t>
            </a:r>
            <a:endParaRPr lang="zh-CN" altLang="en-US" sz="28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8339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8270" y="700584"/>
            <a:ext cx="6984776" cy="129266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二维插值的</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matlab</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函数为</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z=interp2(</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xdata,ydata,zdata,x,y,’method</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p>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其中</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method</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的意义同一维插值。</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矩形 2"/>
          <p:cNvSpPr/>
          <p:nvPr/>
        </p:nvSpPr>
        <p:spPr>
          <a:xfrm>
            <a:off x="2886232" y="2163488"/>
            <a:ext cx="5221793" cy="415498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[X,Y] = </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meshgrid</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(-3:3);</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Z = peaks(X,Y</a:t>
            </a:r>
            <a:r>
              <a:rPr lang="en-US"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2400" dirty="0" err="1"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matlab</a:t>
            </a:r>
            <a:r>
              <a:rPr lang="zh-CN" altLang="en-US"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图标数据</a:t>
            </a:r>
            <a:endPar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endParaRP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figure</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surf(X,Y,Z)</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title(</a:t>
            </a:r>
            <a:r>
              <a:rPr lang="en-US" altLang="zh-CN" sz="24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'Original Sampling</a:t>
            </a:r>
            <a:r>
              <a:rPr lang="en-US" altLang="zh-CN" sz="2400" dirty="0" smtClean="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endPar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endParaRP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Xq,Yq</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 </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meshgrid</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(-3:0.25:3</a:t>
            </a:r>
            <a:r>
              <a:rPr lang="en-US"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zh-CN" altLang="en-US"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细网格</a:t>
            </a:r>
            <a:endPar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endParaRPr>
          </a:p>
          <a:p>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Zq</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 interp2(X,Y,Z,Xq,</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Yq</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4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'spline'</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figure(2)</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surf(</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Xq,Yq,Zq</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title(</a:t>
            </a:r>
            <a:r>
              <a:rPr lang="en-US" altLang="zh-CN" sz="24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'Interpolation Using Finer Grid'</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p:txBody>
      </p:sp>
      <p:sp>
        <p:nvSpPr>
          <p:cNvPr id="4" name="文本框 3"/>
          <p:cNvSpPr txBox="1"/>
          <p:nvPr/>
        </p:nvSpPr>
        <p:spPr>
          <a:xfrm>
            <a:off x="1019175" y="2490208"/>
            <a:ext cx="1573299" cy="8925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华文新魏" panose="02010800040101010101" pitchFamily="2" charset="-122"/>
                <a:ea typeface="华文新魏" panose="02010800040101010101" pitchFamily="2" charset="-122"/>
              </a:rPr>
              <a:t>二维插值的例子</a:t>
            </a:r>
            <a:endParaRPr lang="zh-CN" altLang="en-US" sz="26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773578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49793" y="1406769"/>
            <a:ext cx="5040923" cy="3780692"/>
          </a:xfrm>
          <a:prstGeom prst="rect">
            <a:avLst/>
          </a:prstGeom>
        </p:spPr>
      </p:pic>
      <p:pic>
        <p:nvPicPr>
          <p:cNvPr id="3" name="图片 2"/>
          <p:cNvPicPr>
            <a:picLocks noChangeAspect="1"/>
          </p:cNvPicPr>
          <p:nvPr/>
        </p:nvPicPr>
        <p:blipFill>
          <a:blip r:embed="rId3"/>
          <a:stretch>
            <a:fillRect/>
          </a:stretch>
        </p:blipFill>
        <p:spPr>
          <a:xfrm>
            <a:off x="5690716" y="1286189"/>
            <a:ext cx="5710814" cy="4283110"/>
          </a:xfrm>
          <a:prstGeom prst="rect">
            <a:avLst/>
          </a:prstGeom>
        </p:spPr>
      </p:pic>
      <p:sp>
        <p:nvSpPr>
          <p:cNvPr id="4" name="文本框 3"/>
          <p:cNvSpPr txBox="1"/>
          <p:nvPr/>
        </p:nvSpPr>
        <p:spPr>
          <a:xfrm>
            <a:off x="2059911" y="5187461"/>
            <a:ext cx="2019719" cy="400110"/>
          </a:xfrm>
          <a:prstGeom prst="rect">
            <a:avLst/>
          </a:prstGeom>
          <a:noFill/>
        </p:spPr>
        <p:txBody>
          <a:bodyPr wrap="square" rtlCol="0">
            <a:spAutoFit/>
          </a:bodyPr>
          <a:lstStyle/>
          <a:p>
            <a:r>
              <a:rPr lang="zh-CN" altLang="en-US" sz="2000" dirty="0" smtClean="0">
                <a:latin typeface="华文新魏" panose="02010800040101010101" pitchFamily="2" charset="-122"/>
                <a:ea typeface="华文新魏" panose="02010800040101010101" pitchFamily="2" charset="-122"/>
              </a:rPr>
              <a:t>原始数据绘图</a:t>
            </a:r>
            <a:endParaRPr lang="zh-CN" altLang="en-US" sz="2000" dirty="0">
              <a:latin typeface="华文新魏" panose="02010800040101010101" pitchFamily="2" charset="-122"/>
              <a:ea typeface="华文新魏" panose="02010800040101010101" pitchFamily="2" charset="-122"/>
            </a:endParaRPr>
          </a:p>
        </p:txBody>
      </p:sp>
      <p:sp>
        <p:nvSpPr>
          <p:cNvPr id="5" name="文本框 4"/>
          <p:cNvSpPr txBox="1"/>
          <p:nvPr/>
        </p:nvSpPr>
        <p:spPr>
          <a:xfrm>
            <a:off x="7877909" y="5402904"/>
            <a:ext cx="1668026" cy="374897"/>
          </a:xfrm>
          <a:prstGeom prst="rect">
            <a:avLst/>
          </a:prstGeom>
          <a:noFill/>
        </p:spPr>
        <p:txBody>
          <a:bodyPr wrap="square" rtlCol="0">
            <a:spAutoFit/>
          </a:bodyPr>
          <a:lstStyle/>
          <a:p>
            <a:r>
              <a:rPr lang="zh-CN" altLang="en-US" dirty="0" smtClean="0">
                <a:latin typeface="Times New Roman" panose="02020603050405020304" pitchFamily="18" charset="0"/>
                <a:ea typeface="华文新魏" panose="02010800040101010101" pitchFamily="2" charset="-122"/>
                <a:cs typeface="Times New Roman" panose="02020603050405020304" pitchFamily="18" charset="0"/>
              </a:rPr>
              <a:t>插值函数绘图</a:t>
            </a:r>
            <a:endParaRPr lang="zh-CN" altLang="en-US"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0136406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4835" y="753626"/>
            <a:ext cx="9324870"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一般的曲面常常利用参数方程写出。如球面的参数方程为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2400" dirty="0" err="1">
                <a:latin typeface="Times New Roman" panose="02020603050405020304" pitchFamily="18" charset="0"/>
                <a:ea typeface="华文新魏" panose="02010800040101010101" pitchFamily="2" charset="-122"/>
                <a:cs typeface="Times New Roman" panose="02020603050405020304" pitchFamily="18" charset="0"/>
              </a:rPr>
              <a:t>rcos</a:t>
            </a:r>
            <a:r>
              <a:rPr lang="en-US" altLang="zh-CN" sz="2400" dirty="0" err="1">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sin</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y=</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rsin</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sin</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z=</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cos</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02,    0</a:t>
            </a: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这里</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x,y,z</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都是二元函数，可以分别插值。</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TextBox 2"/>
          <p:cNvSpPr txBox="1"/>
          <p:nvPr/>
        </p:nvSpPr>
        <p:spPr>
          <a:xfrm>
            <a:off x="1004835" y="2539663"/>
            <a:ext cx="6984776"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例：给定球面的一组规则数据点，求曲面的插值。</a:t>
            </a:r>
            <a:endParaRPr lang="zh-CN" altLang="en-US" sz="2400" dirty="0">
              <a:latin typeface="华文新魏" panose="02010800040101010101" pitchFamily="2" charset="-122"/>
              <a:ea typeface="华文新魏" panose="02010800040101010101" pitchFamily="2" charset="-122"/>
            </a:endParaRPr>
          </a:p>
        </p:txBody>
      </p:sp>
      <p:pic>
        <p:nvPicPr>
          <p:cNvPr id="4" name="图片 3"/>
          <p:cNvPicPr>
            <a:picLocks noChangeAspect="1"/>
          </p:cNvPicPr>
          <p:nvPr/>
        </p:nvPicPr>
        <p:blipFill>
          <a:blip r:embed="rId2"/>
          <a:stretch>
            <a:fillRect/>
          </a:stretch>
        </p:blipFill>
        <p:spPr>
          <a:xfrm>
            <a:off x="7335296" y="3001328"/>
            <a:ext cx="4076281" cy="3057211"/>
          </a:xfrm>
          <a:prstGeom prst="rect">
            <a:avLst/>
          </a:prstGeom>
        </p:spPr>
      </p:pic>
      <p:sp>
        <p:nvSpPr>
          <p:cNvPr id="5" name="矩形 4"/>
          <p:cNvSpPr/>
          <p:nvPr/>
        </p:nvSpPr>
        <p:spPr>
          <a:xfrm>
            <a:off x="2726453" y="3087076"/>
            <a:ext cx="4367683" cy="317009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dirty="0">
                <a:solidFill>
                  <a:srgbClr val="228B22"/>
                </a:solidFill>
                <a:latin typeface="Times New Roman" panose="02020603050405020304" pitchFamily="18" charset="0"/>
                <a:ea typeface="Microsoft YaHei UI" panose="020B0503020204020204" pitchFamily="34" charset="-122"/>
                <a:cs typeface="Times New Roman" panose="02020603050405020304" pitchFamily="18" charset="0"/>
              </a:rPr>
              <a:t>%obtain sphere data</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cita</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=[0:pi/4:2*pi];     </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fai</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=0:pi/4:pi;</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cita,fai</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meshgrid</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cita,fai</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xdata</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cos</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cita</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).*sin(</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fai</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ydata</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=sin(</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cita</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).*sin(</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fai</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zdata</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cos</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fai</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plot3(</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xdata</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ydata</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zdata</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'o'</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hold </a:t>
            </a:r>
            <a:r>
              <a:rPr lang="en-US" altLang="zh-CN" sz="20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on</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x,y,z</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]=sphere;</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mesh(</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x,y,z</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p:txBody>
      </p:sp>
      <p:sp>
        <p:nvSpPr>
          <p:cNvPr id="6" name="文本框 5"/>
          <p:cNvSpPr txBox="1"/>
          <p:nvPr/>
        </p:nvSpPr>
        <p:spPr>
          <a:xfrm>
            <a:off x="823965" y="3375771"/>
            <a:ext cx="1577591"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、采集单位球面上一组数据</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小圈是在球面上的数据点</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34515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9135" y="1526382"/>
            <a:ext cx="5758123" cy="264687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2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cita1</a:t>
            </a:r>
            <a:r>
              <a:rPr lang="en-US" altLang="zh-CN" sz="2400" dirty="0">
                <a:latin typeface="Times New Roman" panose="02020603050405020304" pitchFamily="18" charset="0"/>
                <a:cs typeface="Times New Roman" panose="02020603050405020304" pitchFamily="18" charset="0"/>
              </a:rPr>
              <a:t>=[0:pi/20:2*pi];     fai1=0:pi/20:pi;</a:t>
            </a:r>
          </a:p>
          <a:p>
            <a:r>
              <a:rPr lang="en-US" altLang="zh-CN" sz="2400" dirty="0">
                <a:latin typeface="Times New Roman" panose="02020603050405020304" pitchFamily="18" charset="0"/>
                <a:cs typeface="Times New Roman" panose="02020603050405020304" pitchFamily="18" charset="0"/>
              </a:rPr>
              <a:t>     [cita1,fai1]=</a:t>
            </a:r>
            <a:r>
              <a:rPr lang="en-US" altLang="zh-CN" sz="2400" dirty="0" err="1">
                <a:latin typeface="Times New Roman" panose="02020603050405020304" pitchFamily="18" charset="0"/>
                <a:cs typeface="Times New Roman" panose="02020603050405020304" pitchFamily="18" charset="0"/>
              </a:rPr>
              <a:t>meshgrid</a:t>
            </a:r>
            <a:r>
              <a:rPr lang="en-US" altLang="zh-CN" sz="2400" dirty="0">
                <a:latin typeface="Times New Roman" panose="02020603050405020304" pitchFamily="18" charset="0"/>
                <a:cs typeface="Times New Roman" panose="02020603050405020304" pitchFamily="18" charset="0"/>
              </a:rPr>
              <a:t>(cita1,fai1);</a:t>
            </a:r>
          </a:p>
          <a:p>
            <a:r>
              <a:rPr lang="en-US" altLang="zh-CN" sz="2400" dirty="0">
                <a:latin typeface="Times New Roman" panose="02020603050405020304" pitchFamily="18" charset="0"/>
                <a:cs typeface="Times New Roman" panose="02020603050405020304" pitchFamily="18" charset="0"/>
              </a:rPr>
              <a:t>     x=interp2(cita,fai,xdata,cita1,fai1</a:t>
            </a:r>
            <a:r>
              <a:rPr lang="en-US" altLang="zh-CN" sz="2400" dirty="0" smtClean="0">
                <a:latin typeface="Times New Roman" panose="02020603050405020304" pitchFamily="18" charset="0"/>
                <a:cs typeface="Times New Roman" panose="02020603050405020304" pitchFamily="18" charset="0"/>
              </a:rPr>
              <a:t>,‘spline');</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y=interp2(cita,fai,ydata,cita1,fai1</a:t>
            </a:r>
            <a:r>
              <a:rPr lang="en-US" altLang="zh-CN" sz="2400" dirty="0" smtClean="0">
                <a:latin typeface="Times New Roman" panose="02020603050405020304" pitchFamily="18" charset="0"/>
                <a:cs typeface="Times New Roman" panose="02020603050405020304" pitchFamily="18" charset="0"/>
              </a:rPr>
              <a:t>,‘spline');</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z=interp2(cita,fai,zdata,cita1,fai1</a:t>
            </a:r>
            <a:r>
              <a:rPr lang="en-US" altLang="zh-CN" sz="2400" dirty="0" smtClean="0">
                <a:latin typeface="Times New Roman" panose="02020603050405020304" pitchFamily="18" charset="0"/>
                <a:cs typeface="Times New Roman" panose="02020603050405020304" pitchFamily="18" charset="0"/>
              </a:rPr>
              <a:t>,‘spline');</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mesh(</a:t>
            </a:r>
            <a:r>
              <a:rPr lang="en-US" altLang="zh-CN" sz="2400" dirty="0" err="1" smtClean="0">
                <a:latin typeface="Times New Roman" panose="02020603050405020304" pitchFamily="18" charset="0"/>
                <a:cs typeface="Times New Roman" panose="02020603050405020304" pitchFamily="18" charset="0"/>
              </a:rPr>
              <a:t>x,y,z</a:t>
            </a:r>
            <a:r>
              <a:rPr lang="en-US" altLang="zh-CN" sz="2400" dirty="0" smtClean="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 </a:t>
            </a:r>
            <a:r>
              <a:rPr lang="en-US" altLang="zh-CN" sz="2200" dirty="0" smtClean="0">
                <a:latin typeface="Times New Roman" panose="02020603050405020304" pitchFamily="18" charset="0"/>
                <a:cs typeface="Times New Roman" panose="02020603050405020304" pitchFamily="18" charset="0"/>
              </a:rPr>
              <a:t>    </a:t>
            </a:r>
            <a:endParaRPr lang="en-US" altLang="zh-CN" sz="2200"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6357258" y="1999622"/>
            <a:ext cx="5174900" cy="3881175"/>
          </a:xfrm>
          <a:prstGeom prst="rect">
            <a:avLst/>
          </a:prstGeom>
        </p:spPr>
      </p:pic>
      <p:sp>
        <p:nvSpPr>
          <p:cNvPr id="4" name="文本框 3"/>
          <p:cNvSpPr txBox="1"/>
          <p:nvPr/>
        </p:nvSpPr>
        <p:spPr>
          <a:xfrm>
            <a:off x="756977" y="813916"/>
            <a:ext cx="2930768"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利用插值得到曲面</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756977" y="4270549"/>
            <a:ext cx="5452905"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曲面是对数据点插值得到的曲面</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83462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76950" y="878186"/>
            <a:ext cx="5676523"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800" dirty="0" err="1" smtClean="0">
                <a:latin typeface="Times New Roman" panose="02020603050405020304" pitchFamily="18" charset="0"/>
                <a:ea typeface="华文新魏" panose="02010800040101010101" pitchFamily="2" charset="-122"/>
                <a:cs typeface="Times New Roman" panose="02020603050405020304" pitchFamily="18" charset="0"/>
              </a:rPr>
              <a:t>Matlab</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中最小二乘拟合的相关函数</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176950" y="1584356"/>
            <a:ext cx="232674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、多项式拟合</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176949" y="2245259"/>
            <a:ext cx="7641125"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如果我们选择的拟合函数是多项式，则称为多项式拟合</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176948" y="2924269"/>
            <a:ext cx="3213983"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Matlab</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中的多项式</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矩形 5"/>
          <p:cNvSpPr/>
          <p:nvPr/>
        </p:nvSpPr>
        <p:spPr>
          <a:xfrm>
            <a:off x="1549798" y="3479423"/>
            <a:ext cx="8441473" cy="2677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rPr>
              <a:t>在</a:t>
            </a:r>
            <a:r>
              <a:rPr lang="en-US" altLang="zh-CN" sz="2400" kern="100" dirty="0" err="1">
                <a:latin typeface="Times New Roman" panose="02020603050405020304" pitchFamily="18" charset="0"/>
                <a:ea typeface="华文新魏" panose="02010800040101010101" pitchFamily="2" charset="-122"/>
                <a:cs typeface="Times New Roman" panose="02020603050405020304" pitchFamily="18" charset="0"/>
              </a:rPr>
              <a:t>matlab</a:t>
            </a:r>
            <a:r>
              <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rPr>
              <a:t>语言中，多项式利用行向量表示。如</a:t>
            </a:r>
            <a:r>
              <a:rPr lang="zh-CN" altLang="zh-CN" sz="2400" kern="100" dirty="0" smtClean="0">
                <a:latin typeface="Times New Roman" panose="02020603050405020304" pitchFamily="18" charset="0"/>
                <a:ea typeface="华文新魏" panose="02010800040101010101" pitchFamily="2" charset="-122"/>
                <a:cs typeface="Times New Roman" panose="02020603050405020304" pitchFamily="18" charset="0"/>
              </a:rPr>
              <a:t>向量</a:t>
            </a:r>
            <a:endParaRPr lang="en-US" altLang="zh-CN" sz="2400" kern="100" dirty="0" smtClean="0">
              <a:latin typeface="Times New Roman" panose="02020603050405020304" pitchFamily="18" charset="0"/>
              <a:ea typeface="华文新魏" panose="02010800040101010101" pitchFamily="2" charset="-122"/>
              <a:cs typeface="Times New Roman" panose="02020603050405020304" pitchFamily="18" charset="0"/>
            </a:endParaRPr>
          </a:p>
          <a:p>
            <a:pPr algn="just"/>
            <a:r>
              <a:rPr lang="en-US" altLang="zh-CN" sz="2400" kern="100" dirty="0" smtClean="0">
                <a:latin typeface="Times New Roman" panose="02020603050405020304" pitchFamily="18" charset="0"/>
                <a:ea typeface="华文新魏" panose="02010800040101010101" pitchFamily="2" charset="-122"/>
                <a:cs typeface="Times New Roman" panose="02020603050405020304" pitchFamily="18" charset="0"/>
              </a:rPr>
              <a:t>             u</a:t>
            </a:r>
            <a:r>
              <a:rPr lang="en-US" altLang="zh-CN" sz="2400" kern="100" dirty="0">
                <a:latin typeface="Times New Roman" panose="02020603050405020304" pitchFamily="18" charset="0"/>
                <a:ea typeface="华文新魏" panose="02010800040101010101" pitchFamily="2" charset="-122"/>
                <a:cs typeface="Times New Roman" panose="02020603050405020304" pitchFamily="18" charset="0"/>
              </a:rPr>
              <a:t>=[1 2 0 -5 4]</a:t>
            </a:r>
            <a:endPar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endParaRPr>
          </a:p>
          <a:p>
            <a:pPr marL="64008" indent="0" algn="just">
              <a:spcAft>
                <a:spcPts val="0"/>
              </a:spcAft>
              <a:buNone/>
            </a:pPr>
            <a:r>
              <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rPr>
              <a:t>用作多项式函数时，与多项式</a:t>
            </a:r>
          </a:p>
          <a:p>
            <a:pPr marL="64008" indent="0" algn="just">
              <a:spcAft>
                <a:spcPts val="0"/>
              </a:spcAft>
              <a:buNone/>
            </a:pPr>
            <a:r>
              <a:rPr lang="en-US" altLang="zh-CN" sz="2400" kern="100" dirty="0">
                <a:latin typeface="Times New Roman" panose="02020603050405020304" pitchFamily="18" charset="0"/>
                <a:ea typeface="华文新魏" panose="02010800040101010101" pitchFamily="2" charset="-122"/>
                <a:cs typeface="Times New Roman" panose="02020603050405020304" pitchFamily="18" charset="0"/>
              </a:rPr>
              <a:t>         </a:t>
            </a:r>
            <a:endParaRPr lang="en-US" altLang="zh-CN" sz="2400" kern="100" dirty="0" smtClean="0">
              <a:latin typeface="Times New Roman" panose="02020603050405020304" pitchFamily="18" charset="0"/>
              <a:ea typeface="华文新魏" panose="02010800040101010101" pitchFamily="2" charset="-122"/>
              <a:cs typeface="Times New Roman" panose="02020603050405020304" pitchFamily="18" charset="0"/>
            </a:endParaRPr>
          </a:p>
          <a:p>
            <a:pPr marL="64008" indent="0" algn="just">
              <a:spcAft>
                <a:spcPts val="0"/>
              </a:spcAft>
              <a:buNone/>
            </a:pPr>
            <a:endPar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endParaRPr>
          </a:p>
          <a:p>
            <a:pPr marL="64008" indent="0">
              <a:buNone/>
            </a:pPr>
            <a:r>
              <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rPr>
              <a:t>对应。因此，多项式运算对应向量的相关运算，如多项式的加法对应向量的加法等。</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176845630"/>
              </p:ext>
            </p:extLst>
          </p:nvPr>
        </p:nvGraphicFramePr>
        <p:xfrm>
          <a:off x="3182183" y="4740178"/>
          <a:ext cx="3003334" cy="504056"/>
        </p:xfrm>
        <a:graphic>
          <a:graphicData uri="http://schemas.openxmlformats.org/presentationml/2006/ole">
            <mc:AlternateContent xmlns:mc="http://schemas.openxmlformats.org/markup-compatibility/2006">
              <mc:Choice xmlns:v="urn:schemas-microsoft-com:vml" Requires="v">
                <p:oleObj spid="_x0000_s3448" name="Equation" r:id="rId3" imgW="1358900" imgH="228600" progId="Equation.DSMT4">
                  <p:embed/>
                </p:oleObj>
              </mc:Choice>
              <mc:Fallback>
                <p:oleObj name="Equation" r:id="rId3" imgW="13589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2183" y="4740178"/>
                        <a:ext cx="3003334" cy="504056"/>
                      </a:xfrm>
                      <a:prstGeom prst="rect">
                        <a:avLst/>
                      </a:prstGeom>
                      <a:solidFill>
                        <a:schemeClr val="accent6">
                          <a:lumMod val="20000"/>
                          <a:lumOff val="80000"/>
                        </a:schemeClr>
                      </a:solidFill>
                    </p:spPr>
                  </p:pic>
                </p:oleObj>
              </mc:Fallback>
            </mc:AlternateContent>
          </a:graphicData>
        </a:graphic>
      </p:graphicFrame>
    </p:spTree>
    <p:extLst>
      <p:ext uri="{BB962C8B-B14F-4D97-AF65-F5344CB8AC3E}">
        <p14:creationId xmlns:p14="http://schemas.microsoft.com/office/powerpoint/2010/main" val="266108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5414" y="813915"/>
            <a:ext cx="4084761" cy="4924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非规则数据点的二维插值</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125414" y="1527349"/>
            <a:ext cx="9980736" cy="8925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在实际问题中，常常采集不到规则数据点。如山峰的高度数据，海底的深度数据等。有些重要数据本身是不规则的，如城市的位置。</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TextBox 4"/>
          <p:cNvSpPr txBox="1"/>
          <p:nvPr/>
        </p:nvSpPr>
        <p:spPr>
          <a:xfrm>
            <a:off x="1125414" y="2676497"/>
            <a:ext cx="9980735" cy="89255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不规则数据点也称为散乱数据点，可以描述为</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i</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,y</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i</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,z</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i</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i</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=1,2,…,n</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TextBox 5"/>
          <p:cNvSpPr txBox="1"/>
          <p:nvPr/>
        </p:nvSpPr>
        <p:spPr>
          <a:xfrm>
            <a:off x="1125414" y="3833428"/>
            <a:ext cx="8609136" cy="129266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通过插值把散乱数据点转换成规范网格上的函数的步骤为：</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1</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、作规范网格的坐标矩阵</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X,Y</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2</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、利用散乱数据插值函数</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griddata</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计算网点的函数值；</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57577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23669" y="790989"/>
            <a:ext cx="4056846" cy="49244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2600" dirty="0" err="1">
                <a:latin typeface="Times New Roman" panose="02020603050405020304" pitchFamily="18" charset="0"/>
                <a:ea typeface="华文新魏" panose="02010800040101010101" pitchFamily="2" charset="-122"/>
                <a:cs typeface="Times New Roman" panose="02020603050405020304" pitchFamily="18" charset="0"/>
              </a:rPr>
              <a:t>g</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riddata</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函数的调用格式</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523669" y="1499327"/>
            <a:ext cx="7778840" cy="89255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2600" dirty="0" smtClean="0">
                <a:latin typeface="Times New Roman" panose="02020603050405020304" pitchFamily="18" charset="0"/>
                <a:cs typeface="Times New Roman" panose="02020603050405020304" pitchFamily="18" charset="0"/>
              </a:rPr>
              <a:t>1</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z1=</a:t>
            </a:r>
            <a:r>
              <a:rPr lang="en-US" altLang="zh-CN" sz="2600" dirty="0" err="1" smtClean="0">
                <a:latin typeface="Times New Roman" panose="02020603050405020304" pitchFamily="18" charset="0"/>
                <a:cs typeface="Times New Roman" panose="02020603050405020304" pitchFamily="18" charset="0"/>
              </a:rPr>
              <a:t>griddata</a:t>
            </a:r>
            <a:r>
              <a:rPr lang="en-US" altLang="zh-CN" sz="2600" dirty="0" smtClean="0">
                <a:latin typeface="Times New Roman" panose="02020603050405020304" pitchFamily="18" charset="0"/>
                <a:cs typeface="Times New Roman" panose="02020603050405020304" pitchFamily="18" charset="0"/>
              </a:rPr>
              <a:t>(x,y,z,x1,y1);</a:t>
            </a:r>
          </a:p>
          <a:p>
            <a:r>
              <a:rPr lang="en-US" altLang="zh-CN" sz="2600" dirty="0" smtClean="0">
                <a:latin typeface="Times New Roman" panose="02020603050405020304" pitchFamily="18" charset="0"/>
                <a:cs typeface="Times New Roman" panose="02020603050405020304" pitchFamily="18" charset="0"/>
              </a:rPr>
              <a:t>2</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z2=</a:t>
            </a:r>
            <a:r>
              <a:rPr lang="en-US" altLang="zh-CN" sz="2600" dirty="0" err="1" smtClean="0">
                <a:latin typeface="Times New Roman" panose="02020603050405020304" pitchFamily="18" charset="0"/>
                <a:cs typeface="Times New Roman" panose="02020603050405020304" pitchFamily="18" charset="0"/>
              </a:rPr>
              <a:t>griddata</a:t>
            </a:r>
            <a:r>
              <a:rPr lang="en-US" altLang="zh-CN" sz="2600" dirty="0" smtClean="0">
                <a:latin typeface="Times New Roman" panose="02020603050405020304" pitchFamily="18" charset="0"/>
                <a:cs typeface="Times New Roman" panose="02020603050405020304" pitchFamily="18" charset="0"/>
              </a:rPr>
              <a:t>(x,y,z,x1,y1,method);</a:t>
            </a:r>
            <a:endParaRPr lang="zh-CN" altLang="en-US" sz="26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1523669" y="3658347"/>
            <a:ext cx="7778840" cy="4924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method</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分为</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’nearest’, ‘linear’, ‘natural’,’cubic’,’v4’</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523669" y="2576997"/>
            <a:ext cx="7778840" cy="8925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这里：</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x,y,z</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插值的散乱数据点，用向量描述</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x1,y1:</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插入点的自变量，是规则点，用数组表示。</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80456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7228" y="851957"/>
            <a:ext cx="6096000" cy="4893647"/>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altLang="zh-CN" sz="24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生成</a:t>
            </a:r>
            <a:r>
              <a:rPr lang="en-US" altLang="zh-CN" sz="24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200</a:t>
            </a:r>
            <a:r>
              <a:rPr lang="zh-CN" altLang="en-US" sz="24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个散点数据</a:t>
            </a:r>
            <a:endParaRPr lang="en-US" altLang="zh-CN" sz="24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err="1"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xy</a:t>
            </a:r>
            <a:r>
              <a:rPr lang="en-US" altLang="zh-CN" sz="24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-2.5 + 5*gallery(</a:t>
            </a:r>
            <a:r>
              <a:rPr lang="en-US" altLang="zh-CN" sz="2400" dirty="0">
                <a:solidFill>
                  <a:srgbClr val="A020F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a:solidFill>
                  <a:srgbClr val="A020F0"/>
                </a:solidFill>
                <a:latin typeface="Times New Roman" panose="02020603050405020304" pitchFamily="18" charset="0"/>
                <a:ea typeface="华文新魏" panose="02010800040101010101" pitchFamily="2" charset="-122"/>
                <a:cs typeface="Times New Roman" panose="02020603050405020304" pitchFamily="18" charset="0"/>
              </a:rPr>
              <a:t>uniformdata</a:t>
            </a:r>
            <a:r>
              <a:rPr lang="en-US" altLang="zh-CN" sz="2400" dirty="0">
                <a:solidFill>
                  <a:srgbClr val="A020F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,[200 2],0);</a:t>
            </a:r>
          </a:p>
          <a:p>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 = </a:t>
            </a:r>
            <a:r>
              <a:rPr lang="en-US" altLang="zh-CN" sz="24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xy</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p>
          <a:p>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y = </a:t>
            </a:r>
            <a:r>
              <a:rPr lang="en-US" altLang="zh-CN" sz="24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xy</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a:t>
            </a:r>
          </a:p>
          <a:p>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v = x.*</a:t>
            </a:r>
            <a:r>
              <a:rPr lang="en-US" altLang="zh-CN" sz="24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exp</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(-x.^2-y.^2</a:t>
            </a:r>
            <a:r>
              <a:rPr lang="en-US" altLang="zh-CN" sz="24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p>
          <a:p>
            <a:r>
              <a:rPr lang="en-US" altLang="zh-CN" sz="24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插值成为网点数据</a:t>
            </a:r>
            <a:endPar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xq,yq</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 </a:t>
            </a:r>
            <a:r>
              <a:rPr lang="en-US" altLang="zh-CN" sz="24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meshgrid</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2:0.2:2</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2:0.2:2</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p>
          <a:p>
            <a:r>
              <a:rPr lang="en-US" altLang="zh-CN" sz="24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vq</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 </a:t>
            </a:r>
            <a:r>
              <a:rPr lang="en-US" altLang="zh-CN" sz="24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griddata</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x,y,v,xq,yq</a:t>
            </a:r>
            <a:r>
              <a:rPr lang="en-US" altLang="zh-CN" sz="24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p>
          <a:p>
            <a:r>
              <a:rPr lang="en-US" altLang="zh-CN" sz="24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绘制图形</a:t>
            </a:r>
            <a:endPar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figure</a:t>
            </a:r>
          </a:p>
          <a:p>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mesh(</a:t>
            </a:r>
            <a:r>
              <a:rPr lang="en-US" altLang="zh-CN" sz="24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xq,yq,vq</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p>
          <a:p>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hold </a:t>
            </a:r>
            <a:r>
              <a:rPr lang="en-US" altLang="zh-CN" sz="2400" dirty="0">
                <a:solidFill>
                  <a:srgbClr val="A020F0"/>
                </a:solidFill>
                <a:latin typeface="Times New Roman" panose="02020603050405020304" pitchFamily="18" charset="0"/>
                <a:ea typeface="华文新魏" panose="02010800040101010101" pitchFamily="2" charset="-122"/>
                <a:cs typeface="Times New Roman" panose="02020603050405020304" pitchFamily="18" charset="0"/>
              </a:rPr>
              <a:t>on</a:t>
            </a:r>
          </a:p>
          <a:p>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plot3(</a:t>
            </a:r>
            <a:r>
              <a:rPr lang="en-US" altLang="zh-CN" sz="24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x,y,v,</a:t>
            </a:r>
            <a:r>
              <a:rPr lang="en-US" altLang="zh-CN" sz="2400" dirty="0" err="1">
                <a:solidFill>
                  <a:srgbClr val="A020F0"/>
                </a:solidFill>
                <a:latin typeface="Times New Roman" panose="02020603050405020304" pitchFamily="18" charset="0"/>
                <a:ea typeface="华文新魏" panose="02010800040101010101" pitchFamily="2" charset="-122"/>
                <a:cs typeface="Times New Roman" panose="02020603050405020304" pitchFamily="18" charset="0"/>
              </a:rPr>
              <a:t>'o</a:t>
            </a:r>
            <a:r>
              <a:rPr lang="en-US" altLang="zh-CN" sz="2400" dirty="0">
                <a:solidFill>
                  <a:srgbClr val="A020F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p>
        </p:txBody>
      </p:sp>
      <p:pic>
        <p:nvPicPr>
          <p:cNvPr id="3" name="图片 2"/>
          <p:cNvPicPr>
            <a:picLocks noChangeAspect="1"/>
          </p:cNvPicPr>
          <p:nvPr/>
        </p:nvPicPr>
        <p:blipFill>
          <a:blip r:embed="rId2"/>
          <a:stretch>
            <a:fillRect/>
          </a:stretch>
        </p:blipFill>
        <p:spPr>
          <a:xfrm>
            <a:off x="6210837" y="2211531"/>
            <a:ext cx="5334000" cy="4000500"/>
          </a:xfrm>
          <a:prstGeom prst="rect">
            <a:avLst/>
          </a:prstGeom>
        </p:spPr>
      </p:pic>
    </p:spTree>
    <p:extLst>
      <p:ext uri="{BB962C8B-B14F-4D97-AF65-F5344CB8AC3E}">
        <p14:creationId xmlns:p14="http://schemas.microsoft.com/office/powerpoint/2010/main" val="151808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5705" y="844062"/>
            <a:ext cx="7747280" cy="4924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例：在某海域测得一些点</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x,y</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处的水深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z</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由下表给出。</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表格 3"/>
          <p:cNvGraphicFramePr>
            <a:graphicFrameLocks noGrp="1"/>
          </p:cNvGraphicFramePr>
          <p:nvPr>
            <p:extLst/>
          </p:nvPr>
        </p:nvGraphicFramePr>
        <p:xfrm>
          <a:off x="628650" y="1553679"/>
          <a:ext cx="10915650" cy="1280160"/>
        </p:xfrm>
        <a:graphic>
          <a:graphicData uri="http://schemas.openxmlformats.org/drawingml/2006/table">
            <a:tbl>
              <a:tblPr firstRow="1" bandRow="1">
                <a:tableStyleId>{5C22544A-7EE6-4342-B048-85BDC9FD1C3A}</a:tableStyleId>
              </a:tblPr>
              <a:tblGrid>
                <a:gridCol w="620754"/>
                <a:gridCol w="10294896"/>
              </a:tblGrid>
              <a:tr h="370840">
                <a:tc>
                  <a:txBody>
                    <a:bodyPr/>
                    <a:lstStyle/>
                    <a:p>
                      <a:pPr algn="ctr"/>
                      <a:r>
                        <a:rPr lang="en-US" altLang="zh-CN" sz="2200" dirty="0" smtClean="0">
                          <a:latin typeface="Times New Roman" panose="02020603050405020304" pitchFamily="18" charset="0"/>
                          <a:cs typeface="Times New Roman" panose="02020603050405020304" pitchFamily="18" charset="0"/>
                        </a:rPr>
                        <a:t>x</a:t>
                      </a:r>
                      <a:endParaRPr lang="zh-CN" altLang="en-US" sz="2200" dirty="0">
                        <a:latin typeface="Times New Roman" panose="02020603050405020304" pitchFamily="18" charset="0"/>
                        <a:cs typeface="Times New Roman" panose="02020603050405020304" pitchFamily="18" charset="0"/>
                      </a:endParaRPr>
                    </a:p>
                  </a:txBody>
                  <a:tcPr/>
                </a:tc>
                <a:tc>
                  <a:txBody>
                    <a:bodyPr/>
                    <a:lstStyle/>
                    <a:p>
                      <a:r>
                        <a:rPr lang="en-US" altLang="zh-CN" sz="2200" dirty="0" smtClean="0">
                          <a:latin typeface="Times New Roman" panose="02020603050405020304" pitchFamily="18" charset="0"/>
                          <a:cs typeface="Times New Roman" panose="02020603050405020304" pitchFamily="18" charset="0"/>
                        </a:rPr>
                        <a:t>129   140   103.5   88   185.5   195    105   157.5   107.5    77    81      162    162    117.5</a:t>
                      </a:r>
                      <a:endParaRPr lang="zh-CN" altLang="en-US" sz="220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sz="2200" dirty="0" smtClean="0">
                          <a:latin typeface="Times New Roman" panose="02020603050405020304" pitchFamily="18" charset="0"/>
                          <a:cs typeface="Times New Roman" panose="02020603050405020304" pitchFamily="18" charset="0"/>
                        </a:rPr>
                        <a:t>y</a:t>
                      </a:r>
                      <a:endParaRPr lang="zh-CN" altLang="en-US" sz="2200" dirty="0">
                        <a:latin typeface="Times New Roman" panose="02020603050405020304" pitchFamily="18" charset="0"/>
                        <a:cs typeface="Times New Roman" panose="02020603050405020304" pitchFamily="18" charset="0"/>
                      </a:endParaRPr>
                    </a:p>
                  </a:txBody>
                  <a:tcPr/>
                </a:tc>
                <a:tc>
                  <a:txBody>
                    <a:bodyPr/>
                    <a:lstStyle/>
                    <a:p>
                      <a:r>
                        <a:rPr lang="en-US" altLang="zh-CN" sz="2200" dirty="0" smtClean="0">
                          <a:latin typeface="Times New Roman" panose="02020603050405020304" pitchFamily="18" charset="0"/>
                          <a:cs typeface="Times New Roman" panose="02020603050405020304" pitchFamily="18" charset="0"/>
                        </a:rPr>
                        <a:t>7.5    141.5   23   147   22.5    137.5   85.5   -6.5      -81      3     56.5    66.5    84    -33.5</a:t>
                      </a:r>
                      <a:endParaRPr lang="zh-CN" altLang="en-US" sz="220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sz="2200" dirty="0" smtClean="0">
                          <a:latin typeface="Times New Roman" panose="02020603050405020304" pitchFamily="18" charset="0"/>
                          <a:cs typeface="Times New Roman" panose="02020603050405020304" pitchFamily="18" charset="0"/>
                        </a:rPr>
                        <a:t>z</a:t>
                      </a:r>
                      <a:endParaRPr lang="zh-CN" altLang="en-US" sz="2200" dirty="0">
                        <a:latin typeface="Times New Roman" panose="02020603050405020304" pitchFamily="18" charset="0"/>
                        <a:cs typeface="Times New Roman" panose="02020603050405020304" pitchFamily="18" charset="0"/>
                      </a:endParaRPr>
                    </a:p>
                  </a:txBody>
                  <a:tcPr/>
                </a:tc>
                <a:tc>
                  <a:txBody>
                    <a:bodyPr/>
                    <a:lstStyle/>
                    <a:p>
                      <a:r>
                        <a:rPr lang="en-US" altLang="zh-CN" sz="2200" dirty="0" smtClean="0">
                          <a:latin typeface="Times New Roman" panose="02020603050405020304" pitchFamily="18" charset="0"/>
                          <a:cs typeface="Times New Roman" panose="02020603050405020304" pitchFamily="18" charset="0"/>
                        </a:rPr>
                        <a:t> 4        8        6       8       6          8        8         9          9        8       8         9        4        9</a:t>
                      </a:r>
                      <a:endParaRPr lang="zh-CN" altLang="en-US" sz="2200" dirty="0">
                        <a:latin typeface="Times New Roman" panose="02020603050405020304" pitchFamily="18" charset="0"/>
                        <a:cs typeface="Times New Roman" panose="02020603050405020304" pitchFamily="18" charset="0"/>
                      </a:endParaRPr>
                    </a:p>
                  </a:txBody>
                  <a:tcPr/>
                </a:tc>
              </a:tr>
            </a:tbl>
          </a:graphicData>
        </a:graphic>
      </p:graphicFrame>
      <p:sp>
        <p:nvSpPr>
          <p:cNvPr id="5" name="文本框 4"/>
          <p:cNvSpPr txBox="1"/>
          <p:nvPr/>
        </p:nvSpPr>
        <p:spPr>
          <a:xfrm>
            <a:off x="1261905" y="3258492"/>
            <a:ext cx="7747280" cy="49244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在适当的区域内画出海底曲面图形</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6592855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455856" y="1724025"/>
            <a:ext cx="5471746" cy="4103809"/>
          </a:xfrm>
          <a:prstGeom prst="rect">
            <a:avLst/>
          </a:prstGeom>
        </p:spPr>
      </p:pic>
      <p:sp>
        <p:nvSpPr>
          <p:cNvPr id="3" name="矩形 2"/>
          <p:cNvSpPr/>
          <p:nvPr/>
        </p:nvSpPr>
        <p:spPr>
          <a:xfrm>
            <a:off x="807217" y="754860"/>
            <a:ext cx="6096000" cy="5632311"/>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x=[129   140   103.5   88   185.5   195    105   157.5   107.5    77    81      162    162    117.5];</a:t>
            </a:r>
          </a:p>
          <a:p>
            <a:r>
              <a:rPr lang="es-E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y=[7.5    141.5   23   147   22.5    137.5   85.5   -6.5      -81      3     56.5    66.5    84    -33.5];</a:t>
            </a:r>
          </a:p>
          <a:p>
            <a:r>
              <a:rPr lang="pl-PL"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z=-[4  </a:t>
            </a:r>
            <a:r>
              <a:rPr lang="pl-PL"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pl-PL"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8   </a:t>
            </a:r>
            <a:r>
              <a:rPr lang="pl-PL"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6  </a:t>
            </a:r>
            <a:r>
              <a:rPr lang="pl-PL"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8   </a:t>
            </a:r>
            <a:r>
              <a:rPr lang="pl-PL"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6  8   8   </a:t>
            </a:r>
            <a:r>
              <a:rPr lang="pl-PL"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9 </a:t>
            </a:r>
            <a:r>
              <a:rPr lang="pl-PL"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pl-PL"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9   </a:t>
            </a:r>
            <a:r>
              <a:rPr lang="pl-PL"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8   </a:t>
            </a:r>
            <a:r>
              <a:rPr lang="pl-PL"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8   </a:t>
            </a:r>
            <a:r>
              <a:rPr lang="pl-PL"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pl-PL"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9  </a:t>
            </a:r>
            <a:r>
              <a:rPr lang="pl-PL"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pl-PL"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4   </a:t>
            </a:r>
            <a:r>
              <a:rPr lang="pl-PL"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9</a:t>
            </a:r>
            <a:r>
              <a:rPr lang="pl-PL"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plot3(</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x,y,z,</a:t>
            </a:r>
            <a:r>
              <a:rPr lang="en-US" altLang="zh-CN" sz="2400" dirty="0" err="1">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'o</a:t>
            </a:r>
            <a:r>
              <a:rPr lang="en-US" altLang="zh-CN" sz="24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hold </a:t>
            </a:r>
            <a:r>
              <a:rPr lang="en-US" altLang="zh-CN" sz="24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on</a:t>
            </a:r>
          </a:p>
          <a:p>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xmin</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=min(x);</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xmax</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=max(x);</a:t>
            </a:r>
          </a:p>
          <a:p>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ymin</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=min(y);</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ymax</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=max(y);</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x1=</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linspace</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(xmin,xmax,20);</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y1=</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linspace</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(ymin,ymax,20);</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[x1,y1]=</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meshgrid</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(x1,y1);</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z1=</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griddata</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(x,y,z,x1,y1,</a:t>
            </a:r>
            <a:r>
              <a:rPr lang="en-US" altLang="zh-CN" sz="24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'v4'</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mesh(x1,y1,z1)</a:t>
            </a:r>
          </a:p>
          <a:p>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88742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6539" y="941560"/>
            <a:ext cx="5930019"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综合练习：黄河小浪底调水调沙问题</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995881" y="1638677"/>
            <a:ext cx="10320951" cy="37856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2004</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年</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6</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月至</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7</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月，黄河进行了第</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次调水调沙试验，特别是首次由小浪底、三门峡和万家寨三大水库联合调度，采用接力式防洪预泄放水，形成人造洪峰进行调沙试验获得成功。整个试验期</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多天，小浪底从</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6</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月</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19</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日开始预泄放水，直到</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7</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月</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日结束并恢复正常供水。小浪底水利工程按设计拦沙量为</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75.5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亿立方米，在这之前，小浪底共积泥沙达</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14.5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亿吨。这次调水调沙试验一个重要目的就是由小浪底上游的三门峡和万家寨水库泄洪，在小浪底形成人造洪峰，冲刷小浪底库区沉积的泥沙，在小浪底水库开闸泄洪以后，从</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6</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月</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27</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日开始三门峡水库和万家寨水库陆续开闸放水，人造洪峰于</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6</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月</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29</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日先后到达小浪底，</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7</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月</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日达到最大流量</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2700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立方米</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/s</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，使小浪底水库的排沙量也不断增加。下表是由小浪底观测站从</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6</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月</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29</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日到</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7</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月</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号检测得到的数据</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4757401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nvPr>
        </p:nvGraphicFramePr>
        <p:xfrm>
          <a:off x="644555" y="1142497"/>
          <a:ext cx="10674036" cy="3169920"/>
        </p:xfrm>
        <a:graphic>
          <a:graphicData uri="http://schemas.openxmlformats.org/drawingml/2006/table">
            <a:tbl>
              <a:tblPr firstRow="1" bandRow="1">
                <a:tableStyleId>{5C22544A-7EE6-4342-B048-85BDC9FD1C3A}</a:tableStyleId>
              </a:tblPr>
              <a:tblGrid>
                <a:gridCol w="1016131"/>
                <a:gridCol w="1582047"/>
                <a:gridCol w="1608667"/>
                <a:gridCol w="1667933"/>
                <a:gridCol w="1667934"/>
                <a:gridCol w="1608666"/>
                <a:gridCol w="1522658"/>
              </a:tblGrid>
              <a:tr h="370840">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日期</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6.29</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6.30</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7.1</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7.2</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7.3</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7.4</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时间</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8:00     20.00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8:00      20.00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8:00       20.00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8:00       20.00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8:00      20.00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panose="02020603050405020304" pitchFamily="18" charset="0"/>
                          <a:cs typeface="Times New Roman" panose="02020603050405020304" pitchFamily="18" charset="0"/>
                        </a:rPr>
                        <a:t>8:00    20.00</a:t>
                      </a:r>
                      <a:endParaRPr lang="zh-CN" altLang="en-US" sz="2000" dirty="0">
                        <a:latin typeface="Times New Roman" panose="02020603050405020304" pitchFamily="18" charset="0"/>
                        <a:cs typeface="Times New Roman" panose="02020603050405020304" pitchFamily="18" charset="0"/>
                      </a:endParaRPr>
                    </a:p>
                  </a:txBody>
                  <a:tcPr/>
                </a:tc>
              </a:tr>
              <a:tr h="370840">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水流量</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1800      1900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2100      2200     </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2300      2400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2500      2600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2650      2700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2720     2650</a:t>
                      </a:r>
                      <a:endParaRPr lang="zh-CN" altLang="en-US" sz="2000" dirty="0">
                        <a:latin typeface="Times New Roman" panose="02020603050405020304" pitchFamily="18" charset="0"/>
                        <a:cs typeface="Times New Roman" panose="02020603050405020304" pitchFamily="18" charset="0"/>
                      </a:endParaRPr>
                    </a:p>
                  </a:txBody>
                  <a:tcPr/>
                </a:tc>
              </a:tr>
              <a:tr h="370840">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含沙量</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32              60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  75            85</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  90            98</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100</a:t>
                      </a:r>
                      <a:r>
                        <a:rPr lang="en-US" altLang="zh-CN" sz="2000" baseline="0" dirty="0" smtClean="0">
                          <a:latin typeface="Times New Roman" panose="02020603050405020304" pitchFamily="18" charset="0"/>
                          <a:cs typeface="Times New Roman" panose="02020603050405020304" pitchFamily="18" charset="0"/>
                        </a:rPr>
                        <a:t>           102</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108          112</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 115        116</a:t>
                      </a:r>
                      <a:endParaRPr lang="zh-CN" altLang="en-US" sz="2000" dirty="0">
                        <a:latin typeface="Times New Roman" panose="02020603050405020304" pitchFamily="18" charset="0"/>
                        <a:cs typeface="Times New Roman" panose="02020603050405020304" pitchFamily="18" charset="0"/>
                      </a:endParaRPr>
                    </a:p>
                  </a:txBody>
                  <a:tcPr/>
                </a:tc>
              </a:tr>
              <a:tr h="370840">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日期</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7.5</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7.6</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7.7</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7.8</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7.9</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7.10</a:t>
                      </a:r>
                      <a:endParaRPr lang="zh-CN" altLang="en-US" sz="2000" dirty="0">
                        <a:latin typeface="Times New Roman" panose="02020603050405020304" pitchFamily="18" charset="0"/>
                        <a:cs typeface="Times New Roman" panose="02020603050405020304" pitchFamily="18" charset="0"/>
                      </a:endParaRPr>
                    </a:p>
                  </a:txBody>
                  <a:tcPr/>
                </a:tc>
              </a:tr>
              <a:tr h="370840">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时间</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panose="02020603050405020304" pitchFamily="18" charset="0"/>
                          <a:cs typeface="Times New Roman" panose="02020603050405020304" pitchFamily="18" charset="0"/>
                        </a:rPr>
                        <a:t>8:00     20.00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panose="02020603050405020304" pitchFamily="18" charset="0"/>
                          <a:cs typeface="Times New Roman" panose="02020603050405020304" pitchFamily="18" charset="0"/>
                        </a:rPr>
                        <a:t>8:00      20.00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panose="02020603050405020304" pitchFamily="18" charset="0"/>
                          <a:cs typeface="Times New Roman" panose="02020603050405020304" pitchFamily="18" charset="0"/>
                        </a:rPr>
                        <a:t>8:00       20.00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panose="02020603050405020304" pitchFamily="18" charset="0"/>
                          <a:cs typeface="Times New Roman" panose="02020603050405020304" pitchFamily="18" charset="0"/>
                        </a:rPr>
                        <a:t>8:00       20.00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panose="02020603050405020304" pitchFamily="18" charset="0"/>
                          <a:cs typeface="Times New Roman" panose="02020603050405020304" pitchFamily="18" charset="0"/>
                        </a:rPr>
                        <a:t>8:00      20.00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panose="02020603050405020304" pitchFamily="18" charset="0"/>
                          <a:cs typeface="Times New Roman" panose="02020603050405020304" pitchFamily="18" charset="0"/>
                        </a:rPr>
                        <a:t>8:00    20.00</a:t>
                      </a:r>
                      <a:endParaRPr lang="zh-CN" altLang="en-US" sz="2000" dirty="0">
                        <a:latin typeface="Times New Roman" panose="02020603050405020304" pitchFamily="18" charset="0"/>
                        <a:cs typeface="Times New Roman" panose="02020603050405020304" pitchFamily="18" charset="0"/>
                      </a:endParaRPr>
                    </a:p>
                  </a:txBody>
                  <a:tcPr/>
                </a:tc>
              </a:tr>
              <a:tr h="370840">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水流量</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2600      2500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2300      2200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2000       1850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1820       1800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1750      1500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1000       900</a:t>
                      </a:r>
                      <a:endParaRPr lang="zh-CN" altLang="en-US" sz="2000" dirty="0">
                        <a:latin typeface="Times New Roman" panose="02020603050405020304" pitchFamily="18" charset="0"/>
                        <a:cs typeface="Times New Roman" panose="02020603050405020304" pitchFamily="18" charset="0"/>
                      </a:endParaRPr>
                    </a:p>
                  </a:txBody>
                  <a:tcPr/>
                </a:tc>
              </a:tr>
              <a:tr h="370840">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含沙量</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 118         120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118          105</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  80            60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  50             30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  26           20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   8            5</a:t>
                      </a:r>
                      <a:endParaRPr lang="zh-CN" altLang="en-US" sz="2000" dirty="0">
                        <a:latin typeface="Times New Roman" panose="02020603050405020304" pitchFamily="18" charset="0"/>
                        <a:cs typeface="Times New Roman" panose="02020603050405020304" pitchFamily="18" charset="0"/>
                      </a:endParaRPr>
                    </a:p>
                  </a:txBody>
                  <a:tcPr/>
                </a:tc>
              </a:tr>
            </a:tbl>
          </a:graphicData>
        </a:graphic>
      </p:graphicFrame>
      <p:sp>
        <p:nvSpPr>
          <p:cNvPr id="3" name="文本框 2"/>
          <p:cNvSpPr txBox="1"/>
          <p:nvPr/>
        </p:nvSpPr>
        <p:spPr>
          <a:xfrm>
            <a:off x="2633132" y="626533"/>
            <a:ext cx="5223935"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问题数据表</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水流量</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m</a:t>
            </a:r>
            <a:r>
              <a:rPr lang="en-US" altLang="zh-CN" sz="2400" baseline="300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/s,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含沙量</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kg/m3</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694267" y="4453467"/>
            <a:ext cx="3683000"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根据数据，建模分析：</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159933" y="5046133"/>
            <a:ext cx="9939867"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、给出估计任意时刻的排沙量和总的排沙量的方法。</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 name="文本框 6"/>
          <p:cNvSpPr txBox="1"/>
          <p:nvPr/>
        </p:nvSpPr>
        <p:spPr>
          <a:xfrm>
            <a:off x="1159933" y="5621867"/>
            <a:ext cx="9939867"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、确定排沙量和水流量的关系</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25547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65200" y="753533"/>
            <a:ext cx="3073399"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问题</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的分析和建模</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990601" y="1464608"/>
            <a:ext cx="10075332"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、数据中给出的是含沙量</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c</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，是每立方米水中沙子的含量。因此如果水的流量是</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Q</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，则单位时间随着水流排出的沙子数量</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排沙量</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x=</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cQ</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999067" y="3124773"/>
            <a:ext cx="10100732" cy="230832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、由于</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c,Q</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都是随时间连续变化的量，可以利用微元法分析，在</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t,t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时段的排沙量为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任一时段</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[t</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1</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,t</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2</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上的排沙量为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10" name="对象 9"/>
          <p:cNvGraphicFramePr>
            <a:graphicFrameLocks noChangeAspect="1"/>
          </p:cNvGraphicFramePr>
          <p:nvPr>
            <p:extLst/>
          </p:nvPr>
        </p:nvGraphicFramePr>
        <p:xfrm>
          <a:off x="3014131" y="3868870"/>
          <a:ext cx="1843485" cy="388102"/>
        </p:xfrm>
        <a:graphic>
          <a:graphicData uri="http://schemas.openxmlformats.org/presentationml/2006/ole">
            <mc:AlternateContent xmlns:mc="http://schemas.openxmlformats.org/markup-compatibility/2006">
              <mc:Choice xmlns:v="urn:schemas-microsoft-com:vml" Requires="v">
                <p:oleObj spid="_x0000_s52312" name="Equation" r:id="rId3" imgW="965160" imgH="203040" progId="Equation.DSMT4">
                  <p:embed/>
                </p:oleObj>
              </mc:Choice>
              <mc:Fallback>
                <p:oleObj name="Equation" r:id="rId3" imgW="965160" imgH="203040" progId="Equation.DSMT4">
                  <p:embed/>
                  <p:pic>
                    <p:nvPicPr>
                      <p:cNvPr id="0" name=""/>
                      <p:cNvPicPr/>
                      <p:nvPr/>
                    </p:nvPicPr>
                    <p:blipFill>
                      <a:blip r:embed="rId4"/>
                      <a:stretch>
                        <a:fillRect/>
                      </a:stretch>
                    </p:blipFill>
                    <p:spPr>
                      <a:xfrm>
                        <a:off x="3014131" y="3868870"/>
                        <a:ext cx="1843485" cy="388102"/>
                      </a:xfrm>
                      <a:prstGeom prst="rect">
                        <a:avLst/>
                      </a:prstGeom>
                    </p:spPr>
                  </p:pic>
                </p:oleObj>
              </mc:Fallback>
            </mc:AlternateContent>
          </a:graphicData>
        </a:graphic>
      </p:graphicFrame>
      <p:graphicFrame>
        <p:nvGraphicFramePr>
          <p:cNvPr id="11" name="对象 10"/>
          <p:cNvGraphicFramePr>
            <a:graphicFrameLocks noChangeAspect="1"/>
          </p:cNvGraphicFramePr>
          <p:nvPr>
            <p:extLst/>
          </p:nvPr>
        </p:nvGraphicFramePr>
        <p:xfrm>
          <a:off x="2966109" y="4660550"/>
          <a:ext cx="3783013" cy="681038"/>
        </p:xfrm>
        <a:graphic>
          <a:graphicData uri="http://schemas.openxmlformats.org/presentationml/2006/ole">
            <mc:AlternateContent xmlns:mc="http://schemas.openxmlformats.org/markup-compatibility/2006">
              <mc:Choice xmlns:v="urn:schemas-microsoft-com:vml" Requires="v">
                <p:oleObj spid="_x0000_s52313" name="Equation" r:id="rId5" imgW="1981080" imgH="355320" progId="Equation.DSMT4">
                  <p:embed/>
                </p:oleObj>
              </mc:Choice>
              <mc:Fallback>
                <p:oleObj name="Equation" r:id="rId5" imgW="1981080" imgH="355320" progId="Equation.DSMT4">
                  <p:embed/>
                  <p:pic>
                    <p:nvPicPr>
                      <p:cNvPr id="0" name=""/>
                      <p:cNvPicPr/>
                      <p:nvPr/>
                    </p:nvPicPr>
                    <p:blipFill>
                      <a:blip r:embed="rId6"/>
                      <a:stretch>
                        <a:fillRect/>
                      </a:stretch>
                    </p:blipFill>
                    <p:spPr>
                      <a:xfrm>
                        <a:off x="2966109" y="4660550"/>
                        <a:ext cx="3783013" cy="681038"/>
                      </a:xfrm>
                      <a:prstGeom prst="rect">
                        <a:avLst/>
                      </a:prstGeom>
                    </p:spPr>
                  </p:pic>
                </p:oleObj>
              </mc:Fallback>
            </mc:AlternateContent>
          </a:graphicData>
        </a:graphic>
      </p:graphicFrame>
    </p:spTree>
    <p:extLst>
      <p:ext uri="{BB962C8B-B14F-4D97-AF65-F5344CB8AC3E}">
        <p14:creationId xmlns:p14="http://schemas.microsoft.com/office/powerpoint/2010/main" val="5130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32932" y="846666"/>
            <a:ext cx="9702800"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、量纲的一致性</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数据表中的时间单位是小时，而流量的时间单位是秒</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(s)</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，需要统一起来，把小时转换成秒，量纲转换后的时间向量为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i</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=1,2,…,24</a:t>
            </a:r>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即</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i</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是奇数时对应每一天的上午</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8</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点，</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i</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为偶数时对应每天下午</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点。</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矩形 5"/>
              <p:cNvSpPr/>
              <p:nvPr/>
            </p:nvSpPr>
            <p:spPr>
              <a:xfrm>
                <a:off x="3156948" y="1923026"/>
                <a:ext cx="3184585"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𝑡</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=3600(12</m:t>
                          </m:r>
                          <m:r>
                            <a:rPr lang="zh-CN" altLang="en-US" sz="2400" i="1">
                              <a:latin typeface="Cambria Math" panose="02040503050406030204" pitchFamily="18" charset="0"/>
                            </a:rPr>
                            <m:t>𝑖</m:t>
                          </m:r>
                          <m:r>
                            <a:rPr lang="zh-CN" altLang="en-US" sz="2400" i="0">
                              <a:latin typeface="Cambria Math" panose="02040503050406030204" pitchFamily="18" charset="0"/>
                            </a:rPr>
                            <m:t>−4</m:t>
                          </m:r>
                        </m:e>
                      </m:d>
                    </m:oMath>
                  </m:oMathPara>
                </a14:m>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3156948" y="1923026"/>
                <a:ext cx="3184585" cy="461665"/>
              </a:xfrm>
              <a:prstGeom prst="rect">
                <a:avLst/>
              </a:prstGeom>
              <a:blipFill rotWithShape="0">
                <a:blip r:embed="rId3"/>
                <a:stretch>
                  <a:fillRect t="-128947" r="-15517" b="-196053"/>
                </a:stretch>
              </a:blipFill>
            </p:spPr>
            <p:txBody>
              <a:bodyPr/>
              <a:lstStyle/>
              <a:p>
                <a:r>
                  <a:rPr lang="zh-CN" altLang="en-US">
                    <a:noFill/>
                  </a:rPr>
                  <a:t> </a:t>
                </a:r>
              </a:p>
            </p:txBody>
          </p:sp>
        </mc:Fallback>
      </mc:AlternateContent>
      <p:sp>
        <p:nvSpPr>
          <p:cNvPr id="7" name="文本框 6"/>
          <p:cNvSpPr txBox="1"/>
          <p:nvPr/>
        </p:nvSpPr>
        <p:spPr>
          <a:xfrm>
            <a:off x="1032932" y="3014133"/>
            <a:ext cx="9702800"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4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、计算积分</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可以考虑首先对被积函数作样条插值，然后对插值函数积分</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8" name="对象 7"/>
          <p:cNvGraphicFramePr>
            <a:graphicFrameLocks noChangeAspect="1"/>
          </p:cNvGraphicFramePr>
          <p:nvPr>
            <p:extLst/>
          </p:nvPr>
        </p:nvGraphicFramePr>
        <p:xfrm>
          <a:off x="2339576" y="3363754"/>
          <a:ext cx="3783013" cy="681038"/>
        </p:xfrm>
        <a:graphic>
          <a:graphicData uri="http://schemas.openxmlformats.org/presentationml/2006/ole">
            <mc:AlternateContent xmlns:mc="http://schemas.openxmlformats.org/markup-compatibility/2006">
              <mc:Choice xmlns:v="urn:schemas-microsoft-com:vml" Requires="v">
                <p:oleObj spid="_x0000_s53293" name="Equation" r:id="rId4" imgW="1981080" imgH="355320" progId="Equation.DSMT4">
                  <p:embed/>
                </p:oleObj>
              </mc:Choice>
              <mc:Fallback>
                <p:oleObj name="Equation" r:id="rId4" imgW="1981080" imgH="355320" progId="Equation.DSMT4">
                  <p:embed/>
                  <p:pic>
                    <p:nvPicPr>
                      <p:cNvPr id="0" name=""/>
                      <p:cNvPicPr/>
                      <p:nvPr/>
                    </p:nvPicPr>
                    <p:blipFill>
                      <a:blip r:embed="rId5"/>
                      <a:stretch>
                        <a:fillRect/>
                      </a:stretch>
                    </p:blipFill>
                    <p:spPr>
                      <a:xfrm>
                        <a:off x="2339576" y="3363754"/>
                        <a:ext cx="3783013" cy="681038"/>
                      </a:xfrm>
                      <a:prstGeom prst="rect">
                        <a:avLst/>
                      </a:prstGeom>
                    </p:spPr>
                  </p:pic>
                </p:oleObj>
              </mc:Fallback>
            </mc:AlternateContent>
          </a:graphicData>
        </a:graphic>
      </p:graphicFrame>
    </p:spTree>
    <p:extLst>
      <p:ext uri="{BB962C8B-B14F-4D97-AF65-F5344CB8AC3E}">
        <p14:creationId xmlns:p14="http://schemas.microsoft.com/office/powerpoint/2010/main" val="403955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0401" y="609600"/>
            <a:ext cx="4639732"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第二问：排</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沙量和水流量的</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关系</a:t>
            </a:r>
            <a:endParaRPr lang="zh-CN" altLang="en-US" dirty="0"/>
          </a:p>
        </p:txBody>
      </p:sp>
      <p:sp>
        <p:nvSpPr>
          <p:cNvPr id="3" name="文本框 2"/>
          <p:cNvSpPr txBox="1"/>
          <p:nvPr/>
        </p:nvSpPr>
        <p:spPr>
          <a:xfrm>
            <a:off x="5672667" y="618153"/>
            <a:ext cx="6079066"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为了</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确定排沙量和水流量的</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关系，首先绘制数据散点图。</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注意</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到按照时间顺序，水流量不是单调的，我们可以分为两个单调区间分别绘制散点图：</a:t>
            </a:r>
            <a:endParaRPr lang="zh-CN" altLang="en-US" dirty="0"/>
          </a:p>
        </p:txBody>
      </p:sp>
      <p:pic>
        <p:nvPicPr>
          <p:cNvPr id="4" name="图片 3"/>
          <p:cNvPicPr>
            <a:picLocks noChangeAspect="1"/>
          </p:cNvPicPr>
          <p:nvPr/>
        </p:nvPicPr>
        <p:blipFill>
          <a:blip r:embed="rId2"/>
          <a:stretch>
            <a:fillRect/>
          </a:stretch>
        </p:blipFill>
        <p:spPr>
          <a:xfrm>
            <a:off x="6011333" y="2849033"/>
            <a:ext cx="4351867" cy="3263900"/>
          </a:xfrm>
          <a:prstGeom prst="rect">
            <a:avLst/>
          </a:prstGeom>
        </p:spPr>
      </p:pic>
      <p:sp>
        <p:nvSpPr>
          <p:cNvPr id="5" name="矩形 4"/>
          <p:cNvSpPr/>
          <p:nvPr/>
        </p:nvSpPr>
        <p:spPr>
          <a:xfrm>
            <a:off x="787399" y="1102578"/>
            <a:ext cx="4792134" cy="501675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1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ii=1:24;</a:t>
            </a:r>
          </a:p>
          <a:p>
            <a:r>
              <a:rPr lang="en-US" altLang="zh-CN" sz="16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tdata</a:t>
            </a:r>
            <a:r>
              <a:rPr lang="en-US" altLang="zh-CN" sz="1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=3600*(12*ii-4);</a:t>
            </a:r>
          </a:p>
          <a:p>
            <a:r>
              <a:rPr lang="fr-FR" altLang="zh-CN" sz="1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q=[1800, 1900, 2100, 2200, 2300, 2400, 2500, 2600, 2650, 2700, 2720, 2650, 2600, 2500, 2300, 2200, 2000, 1850, 1820, 1800, 1750, 1500, 1000, 900];</a:t>
            </a:r>
          </a:p>
          <a:p>
            <a:r>
              <a:rPr lang="en-US" altLang="zh-CN" sz="1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c=[32, 60, 75, 85, 90, 98, 100, 102, 108, 112, 115, 116, 118,120,118,105,80,60,50,30,26,20,8,5];</a:t>
            </a:r>
          </a:p>
          <a:p>
            <a:r>
              <a:rPr lang="en-US" altLang="zh-CN" sz="16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qdata</a:t>
            </a:r>
            <a:r>
              <a:rPr lang="en-US" altLang="zh-CN" sz="1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=q.*c;</a:t>
            </a:r>
          </a:p>
          <a:p>
            <a:r>
              <a:rPr lang="fr-FR" altLang="zh-CN" sz="1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q1=[1800, 1900, 2100, 2200, 2300, 2400, 2500, 2600, 2650, 2700, 2720];</a:t>
            </a:r>
          </a:p>
          <a:p>
            <a:r>
              <a:rPr lang="en-US" altLang="zh-CN" sz="1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v1=</a:t>
            </a:r>
            <a:r>
              <a:rPr lang="en-US" altLang="zh-CN" sz="16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qdata</a:t>
            </a:r>
            <a:r>
              <a:rPr lang="en-US" altLang="zh-CN" sz="1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(1:11);</a:t>
            </a:r>
          </a:p>
          <a:p>
            <a:r>
              <a:rPr lang="fr-FR" altLang="zh-CN" sz="1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q2=[2650, 2600, 2500, 2300, 2200, 2000, 1850, 1820, 1800, 1750, 1500, 1000, 900];</a:t>
            </a:r>
          </a:p>
          <a:p>
            <a:r>
              <a:rPr lang="en-US" altLang="zh-CN" sz="1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v2=</a:t>
            </a:r>
            <a:r>
              <a:rPr lang="en-US" altLang="zh-CN" sz="16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qdata</a:t>
            </a:r>
            <a:r>
              <a:rPr lang="en-US" altLang="zh-CN" sz="1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(12:end);</a:t>
            </a:r>
          </a:p>
          <a:p>
            <a:r>
              <a:rPr lang="en-US" altLang="zh-CN" sz="1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subplot(1,2,1)</a:t>
            </a:r>
          </a:p>
          <a:p>
            <a:r>
              <a:rPr lang="en-US" altLang="zh-CN" sz="1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plot(q1,v1,</a:t>
            </a:r>
            <a:r>
              <a:rPr lang="en-US" altLang="zh-CN" sz="16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'o'</a:t>
            </a:r>
            <a:r>
              <a:rPr lang="en-US" altLang="zh-CN" sz="1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1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title(</a:t>
            </a:r>
            <a:r>
              <a:rPr lang="en-US" altLang="zh-CN" sz="16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zh-CN" altLang="en-US" sz="16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第一段</a:t>
            </a:r>
            <a:r>
              <a:rPr lang="en-US" altLang="zh-CN" sz="16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1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subplot(1,2,2)</a:t>
            </a:r>
          </a:p>
          <a:p>
            <a:r>
              <a:rPr lang="en-US" altLang="zh-CN" sz="1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plot(q2,v2,</a:t>
            </a:r>
            <a:r>
              <a:rPr lang="en-US" altLang="zh-CN" sz="16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'o'</a:t>
            </a:r>
            <a:r>
              <a:rPr lang="en-US" altLang="zh-CN" sz="1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1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title(</a:t>
            </a:r>
            <a:r>
              <a:rPr lang="en-US" altLang="zh-CN" sz="16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zh-CN" altLang="en-US" sz="16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第二段</a:t>
            </a:r>
            <a:r>
              <a:rPr lang="en-US" altLang="zh-CN" sz="1600" dirty="0" smtClean="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16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10210799" y="4497916"/>
            <a:ext cx="1710267" cy="110799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200" dirty="0" smtClean="0">
                <a:latin typeface="华文新魏" panose="02010800040101010101" pitchFamily="2" charset="-122"/>
                <a:ea typeface="华文新魏" panose="02010800040101010101" pitchFamily="2" charset="-122"/>
              </a:rPr>
              <a:t>前后关系不相同，应该是时间序列</a:t>
            </a:r>
            <a:endParaRPr lang="zh-CN" altLang="en-US" sz="22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374263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3217" y="1021646"/>
            <a:ext cx="8275617" cy="3970318"/>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zh-CN" altLang="zh-CN" sz="2800" kern="100" dirty="0" smtClean="0">
                <a:effectLst/>
                <a:latin typeface="Times New Roman" panose="02020603050405020304" pitchFamily="18" charset="0"/>
                <a:ea typeface="华文新魏" panose="02010800040101010101" pitchFamily="2" charset="-122"/>
                <a:cs typeface="Times New Roman" panose="02020603050405020304" pitchFamily="18" charset="0"/>
              </a:rPr>
              <a:t>多项式运算的几个常用函数：</a:t>
            </a:r>
            <a:endParaRPr lang="en-US" altLang="zh-CN" sz="2800" kern="100" dirty="0" smtClean="0">
              <a:effectLst/>
              <a:latin typeface="Times New Roman" panose="02020603050405020304" pitchFamily="18" charset="0"/>
              <a:ea typeface="华文新魏" panose="02010800040101010101" pitchFamily="2" charset="-122"/>
              <a:cs typeface="Times New Roman" panose="02020603050405020304" pitchFamily="18" charset="0"/>
            </a:endParaRPr>
          </a:p>
          <a:p>
            <a:pPr indent="266700" algn="just">
              <a:lnSpc>
                <a:spcPct val="150000"/>
              </a:lnSpc>
              <a:spcAft>
                <a:spcPts val="0"/>
              </a:spcAft>
            </a:pPr>
            <a:r>
              <a:rPr lang="en-US" altLang="zh-CN" sz="2800" kern="100" dirty="0" smtClean="0">
                <a:effectLst/>
                <a:latin typeface="Times New Roman" panose="02020603050405020304" pitchFamily="18" charset="0"/>
                <a:ea typeface="华文新魏" panose="02010800040101010101" pitchFamily="2" charset="-122"/>
                <a:cs typeface="Times New Roman" panose="02020603050405020304" pitchFamily="18" charset="0"/>
              </a:rPr>
              <a:t>P=</a:t>
            </a:r>
            <a:r>
              <a:rPr lang="en-US" altLang="zh-CN" sz="2800" kern="100" dirty="0" err="1" smtClean="0">
                <a:effectLst/>
                <a:latin typeface="Times New Roman" panose="02020603050405020304" pitchFamily="18" charset="0"/>
                <a:ea typeface="华文新魏" panose="02010800040101010101" pitchFamily="2" charset="-122"/>
                <a:cs typeface="Times New Roman" panose="02020603050405020304" pitchFamily="18" charset="0"/>
              </a:rPr>
              <a:t>conv</a:t>
            </a:r>
            <a:r>
              <a:rPr lang="en-US" altLang="zh-CN" sz="2800" kern="100" dirty="0" smtClean="0">
                <a:effectLst/>
                <a:latin typeface="Times New Roman" panose="02020603050405020304" pitchFamily="18" charset="0"/>
                <a:ea typeface="华文新魏" panose="02010800040101010101" pitchFamily="2" charset="-122"/>
                <a:cs typeface="Times New Roman" panose="02020603050405020304" pitchFamily="18" charset="0"/>
              </a:rPr>
              <a:t>(p1,p2);                  %</a:t>
            </a:r>
            <a:r>
              <a:rPr lang="en-US" altLang="zh-CN" sz="2800" kern="100" dirty="0" err="1" smtClean="0">
                <a:effectLst/>
                <a:latin typeface="Times New Roman" panose="02020603050405020304" pitchFamily="18" charset="0"/>
                <a:ea typeface="华文新魏" panose="02010800040101010101" pitchFamily="2" charset="-122"/>
                <a:cs typeface="Times New Roman" panose="02020603050405020304" pitchFamily="18" charset="0"/>
              </a:rPr>
              <a:t>多项式乘法</a:t>
            </a:r>
            <a:endParaRPr lang="en-US" altLang="zh-CN" sz="2800" kern="100" dirty="0" smtClean="0">
              <a:effectLst/>
              <a:latin typeface="Times New Roman" panose="02020603050405020304" pitchFamily="18" charset="0"/>
              <a:ea typeface="华文新魏" panose="02010800040101010101" pitchFamily="2" charset="-122"/>
              <a:cs typeface="Times New Roman" panose="02020603050405020304" pitchFamily="18" charset="0"/>
            </a:endParaRPr>
          </a:p>
          <a:p>
            <a:pPr indent="266700" algn="just">
              <a:lnSpc>
                <a:spcPct val="150000"/>
              </a:lnSpc>
              <a:spcAft>
                <a:spcPts val="0"/>
              </a:spcAft>
            </a:pPr>
            <a:r>
              <a:rPr lang="en-US" altLang="zh-CN" sz="2800" kern="100" dirty="0" smtClean="0">
                <a:effectLst/>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800" kern="100" dirty="0" err="1" smtClean="0">
                <a:effectLst/>
                <a:latin typeface="Times New Roman" panose="02020603050405020304" pitchFamily="18" charset="0"/>
                <a:ea typeface="华文新魏" panose="02010800040101010101" pitchFamily="2" charset="-122"/>
                <a:cs typeface="Times New Roman" panose="02020603050405020304" pitchFamily="18" charset="0"/>
              </a:rPr>
              <a:t>d,r</a:t>
            </a:r>
            <a:r>
              <a:rPr lang="en-US" altLang="zh-CN" sz="2800" kern="100" dirty="0" smtClean="0">
                <a:effectLst/>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800" kern="100" dirty="0" err="1" smtClean="0">
                <a:effectLst/>
                <a:latin typeface="Times New Roman" panose="02020603050405020304" pitchFamily="18" charset="0"/>
                <a:ea typeface="华文新魏" panose="02010800040101010101" pitchFamily="2" charset="-122"/>
                <a:cs typeface="Times New Roman" panose="02020603050405020304" pitchFamily="18" charset="0"/>
              </a:rPr>
              <a:t>deconv</a:t>
            </a:r>
            <a:r>
              <a:rPr lang="en-US" altLang="zh-CN" sz="2800" kern="100" dirty="0" smtClean="0">
                <a:effectLst/>
                <a:latin typeface="Times New Roman" panose="02020603050405020304" pitchFamily="18" charset="0"/>
                <a:ea typeface="华文新魏" panose="02010800040101010101" pitchFamily="2" charset="-122"/>
                <a:cs typeface="Times New Roman" panose="02020603050405020304" pitchFamily="18" charset="0"/>
              </a:rPr>
              <a:t>(p1,p2);          %</a:t>
            </a:r>
            <a:r>
              <a:rPr lang="zh-CN" altLang="zh-CN" sz="2800" kern="100" dirty="0" smtClean="0">
                <a:effectLst/>
                <a:latin typeface="Times New Roman" panose="02020603050405020304" pitchFamily="18" charset="0"/>
                <a:ea typeface="华文新魏" panose="02010800040101010101" pitchFamily="2" charset="-122"/>
                <a:cs typeface="Times New Roman" panose="02020603050405020304" pitchFamily="18" charset="0"/>
              </a:rPr>
              <a:t>多项式除法</a:t>
            </a:r>
          </a:p>
          <a:p>
            <a:pPr indent="266700" algn="just">
              <a:lnSpc>
                <a:spcPct val="150000"/>
              </a:lnSpc>
              <a:spcAft>
                <a:spcPts val="0"/>
              </a:spcAft>
            </a:pPr>
            <a:r>
              <a:rPr lang="en-US" altLang="zh-CN" sz="2800" kern="100" dirty="0" err="1" smtClean="0">
                <a:latin typeface="Times New Roman" panose="02020603050405020304" pitchFamily="18" charset="0"/>
                <a:ea typeface="华文新魏" panose="02010800040101010101" pitchFamily="2" charset="-122"/>
                <a:cs typeface="Times New Roman" panose="02020603050405020304" pitchFamily="18" charset="0"/>
              </a:rPr>
              <a:t>Dp</a:t>
            </a:r>
            <a:r>
              <a:rPr lang="en-US" altLang="zh-CN" sz="2800" kern="1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800" kern="100" dirty="0" err="1" smtClean="0">
                <a:latin typeface="Times New Roman" panose="02020603050405020304" pitchFamily="18" charset="0"/>
                <a:ea typeface="华文新魏" panose="02010800040101010101" pitchFamily="2" charset="-122"/>
                <a:cs typeface="Times New Roman" panose="02020603050405020304" pitchFamily="18" charset="0"/>
              </a:rPr>
              <a:t>polyder</a:t>
            </a:r>
            <a:r>
              <a:rPr lang="en-US" altLang="zh-CN" sz="2800" kern="100" dirty="0" smtClean="0">
                <a:latin typeface="Times New Roman" panose="02020603050405020304" pitchFamily="18" charset="0"/>
                <a:ea typeface="华文新魏" panose="02010800040101010101" pitchFamily="2" charset="-122"/>
                <a:cs typeface="Times New Roman" panose="02020603050405020304" pitchFamily="18" charset="0"/>
              </a:rPr>
              <a:t>(p);                 </a:t>
            </a:r>
            <a:r>
              <a:rPr lang="en-US" altLang="zh-CN" sz="2800" kern="100" dirty="0" smtClean="0">
                <a:effectLst/>
                <a:latin typeface="Times New Roman" panose="02020603050405020304" pitchFamily="18" charset="0"/>
                <a:ea typeface="华文新魏" panose="02010800040101010101" pitchFamily="2" charset="-122"/>
                <a:cs typeface="Times New Roman" panose="02020603050405020304" pitchFamily="18" charset="0"/>
              </a:rPr>
              <a:t> %</a:t>
            </a:r>
            <a:r>
              <a:rPr lang="zh-CN" altLang="zh-CN" sz="2800" kern="100" dirty="0" smtClean="0">
                <a:effectLst/>
                <a:latin typeface="Times New Roman" panose="02020603050405020304" pitchFamily="18" charset="0"/>
                <a:ea typeface="华文新魏" panose="02010800040101010101" pitchFamily="2" charset="-122"/>
                <a:cs typeface="Times New Roman" panose="02020603050405020304" pitchFamily="18" charset="0"/>
              </a:rPr>
              <a:t>多项式的导数</a:t>
            </a:r>
          </a:p>
          <a:p>
            <a:pPr indent="266700" algn="just">
              <a:lnSpc>
                <a:spcPct val="150000"/>
              </a:lnSpc>
              <a:spcAft>
                <a:spcPts val="0"/>
              </a:spcAft>
            </a:pPr>
            <a:r>
              <a:rPr lang="en-US" altLang="zh-CN" sz="2800" kern="100" dirty="0" err="1" smtClean="0">
                <a:effectLst/>
                <a:latin typeface="Times New Roman" panose="02020603050405020304" pitchFamily="18" charset="0"/>
                <a:ea typeface="华文新魏" panose="02010800040101010101" pitchFamily="2" charset="-122"/>
                <a:cs typeface="Times New Roman" panose="02020603050405020304" pitchFamily="18" charset="0"/>
              </a:rPr>
              <a:t>Ip</a:t>
            </a:r>
            <a:r>
              <a:rPr lang="en-US" altLang="zh-CN" sz="2800" kern="100" dirty="0" smtClean="0">
                <a:effectLst/>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800" kern="100" dirty="0" err="1" smtClean="0">
                <a:effectLst/>
                <a:latin typeface="Times New Roman" panose="02020603050405020304" pitchFamily="18" charset="0"/>
                <a:ea typeface="华文新魏" panose="02010800040101010101" pitchFamily="2" charset="-122"/>
                <a:cs typeface="Times New Roman" panose="02020603050405020304" pitchFamily="18" charset="0"/>
              </a:rPr>
              <a:t>polyint</a:t>
            </a:r>
            <a:r>
              <a:rPr lang="en-US" altLang="zh-CN" sz="2800" kern="100" dirty="0" smtClean="0">
                <a:effectLst/>
                <a:latin typeface="Times New Roman" panose="02020603050405020304" pitchFamily="18" charset="0"/>
                <a:ea typeface="华文新魏" panose="02010800040101010101" pitchFamily="2" charset="-122"/>
                <a:cs typeface="Times New Roman" panose="02020603050405020304" pitchFamily="18" charset="0"/>
              </a:rPr>
              <a:t>(p)               %</a:t>
            </a:r>
            <a:r>
              <a:rPr lang="zh-CN" altLang="zh-CN" sz="2800" kern="100" dirty="0" smtClean="0">
                <a:effectLst/>
                <a:latin typeface="Times New Roman" panose="02020603050405020304" pitchFamily="18" charset="0"/>
                <a:ea typeface="华文新魏" panose="02010800040101010101" pitchFamily="2" charset="-122"/>
                <a:cs typeface="Times New Roman" panose="02020603050405020304" pitchFamily="18" charset="0"/>
              </a:rPr>
              <a:t>多项式的积分</a:t>
            </a:r>
            <a:r>
              <a:rPr lang="en-US" altLang="zh-CN" sz="2800" kern="100" dirty="0" smtClean="0">
                <a:effectLst/>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800" kern="100" dirty="0" smtClean="0">
                <a:effectLst/>
                <a:latin typeface="Times New Roman" panose="02020603050405020304" pitchFamily="18" charset="0"/>
                <a:ea typeface="华文新魏" panose="02010800040101010101" pitchFamily="2" charset="-122"/>
                <a:cs typeface="Times New Roman" panose="02020603050405020304" pitchFamily="18" charset="0"/>
              </a:rPr>
              <a:t>原函数</a:t>
            </a:r>
            <a:r>
              <a:rPr lang="en-US" altLang="zh-CN" sz="2800" kern="100" dirty="0" smtClean="0">
                <a:effectLst/>
                <a:latin typeface="Times New Roman" panose="02020603050405020304" pitchFamily="18" charset="0"/>
                <a:ea typeface="华文新魏" panose="02010800040101010101" pitchFamily="2" charset="-122"/>
                <a:cs typeface="Times New Roman" panose="02020603050405020304" pitchFamily="18" charset="0"/>
              </a:rPr>
              <a:t>)</a:t>
            </a:r>
            <a:endParaRPr lang="zh-CN" altLang="zh-CN" sz="2800" kern="100" dirty="0" smtClean="0">
              <a:effectLst/>
              <a:latin typeface="Times New Roman" panose="02020603050405020304" pitchFamily="18" charset="0"/>
              <a:ea typeface="华文新魏" panose="02010800040101010101" pitchFamily="2" charset="-122"/>
              <a:cs typeface="Times New Roman" panose="02020603050405020304" pitchFamily="18" charset="0"/>
            </a:endParaRPr>
          </a:p>
          <a:p>
            <a:pPr indent="266700" algn="just">
              <a:lnSpc>
                <a:spcPct val="150000"/>
              </a:lnSpc>
              <a:spcAft>
                <a:spcPts val="0"/>
              </a:spcAft>
            </a:pPr>
            <a:r>
              <a:rPr lang="en-US" altLang="zh-CN" sz="2800" b="1" kern="100" dirty="0" smtClean="0">
                <a:solidFill>
                  <a:srgbClr val="FF0000"/>
                </a:solidFill>
                <a:effectLst/>
                <a:latin typeface="Times New Roman" panose="02020603050405020304" pitchFamily="18" charset="0"/>
                <a:ea typeface="华文新魏" panose="02010800040101010101" pitchFamily="2" charset="-122"/>
                <a:cs typeface="Times New Roman" panose="02020603050405020304" pitchFamily="18" charset="0"/>
              </a:rPr>
              <a:t>Y=</a:t>
            </a:r>
            <a:r>
              <a:rPr lang="en-US" altLang="zh-CN" sz="2800" b="1" kern="100" dirty="0" err="1" smtClean="0">
                <a:solidFill>
                  <a:srgbClr val="FF0000"/>
                </a:solidFill>
                <a:effectLst/>
                <a:latin typeface="Times New Roman" panose="02020603050405020304" pitchFamily="18" charset="0"/>
                <a:ea typeface="华文新魏" panose="02010800040101010101" pitchFamily="2" charset="-122"/>
                <a:cs typeface="Times New Roman" panose="02020603050405020304" pitchFamily="18" charset="0"/>
              </a:rPr>
              <a:t>polyval</a:t>
            </a:r>
            <a:r>
              <a:rPr lang="en-US" altLang="zh-CN" sz="2800" b="1" kern="100" dirty="0" smtClean="0">
                <a:solidFill>
                  <a:srgbClr val="FF0000"/>
                </a:solidFill>
                <a:effectLst/>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800" b="1" kern="100" dirty="0" err="1" smtClean="0">
                <a:solidFill>
                  <a:srgbClr val="FF0000"/>
                </a:solidFill>
                <a:effectLst/>
                <a:latin typeface="Times New Roman" panose="02020603050405020304" pitchFamily="18" charset="0"/>
                <a:ea typeface="华文新魏" panose="02010800040101010101" pitchFamily="2" charset="-122"/>
                <a:cs typeface="Times New Roman" panose="02020603050405020304" pitchFamily="18" charset="0"/>
              </a:rPr>
              <a:t>p,x</a:t>
            </a:r>
            <a:r>
              <a:rPr lang="en-US" altLang="zh-CN" sz="2800" b="1" kern="100" dirty="0" smtClean="0">
                <a:solidFill>
                  <a:srgbClr val="FF0000"/>
                </a:solidFill>
                <a:effectLst/>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800" kern="100" dirty="0" smtClean="0">
                <a:effectLst/>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800" kern="100" dirty="0" smtClean="0">
                <a:effectLst/>
                <a:latin typeface="Times New Roman" panose="02020603050405020304" pitchFamily="18" charset="0"/>
                <a:ea typeface="华文新魏" panose="02010800040101010101" pitchFamily="2" charset="-122"/>
                <a:cs typeface="Times New Roman" panose="02020603050405020304" pitchFamily="18" charset="0"/>
              </a:rPr>
              <a:t>输出多项式</a:t>
            </a:r>
            <a:r>
              <a:rPr lang="en-US" altLang="zh-CN" sz="2800" kern="100" dirty="0" smtClean="0">
                <a:effectLst/>
                <a:latin typeface="Times New Roman" panose="02020603050405020304" pitchFamily="18" charset="0"/>
                <a:ea typeface="华文新魏" panose="02010800040101010101" pitchFamily="2" charset="-122"/>
                <a:cs typeface="Times New Roman" panose="02020603050405020304" pitchFamily="18" charset="0"/>
              </a:rPr>
              <a:t>p</a:t>
            </a:r>
            <a:r>
              <a:rPr lang="zh-CN" altLang="zh-CN" sz="2800" kern="100" dirty="0" smtClean="0">
                <a:effectLst/>
                <a:latin typeface="Times New Roman" panose="02020603050405020304" pitchFamily="18" charset="0"/>
                <a:ea typeface="华文新魏" panose="02010800040101010101" pitchFamily="2" charset="-122"/>
                <a:cs typeface="Times New Roman" panose="02020603050405020304" pitchFamily="18" charset="0"/>
              </a:rPr>
              <a:t>在向量</a:t>
            </a:r>
            <a:r>
              <a:rPr lang="en-US" altLang="zh-CN" sz="2800" kern="100" dirty="0" smtClean="0">
                <a:effectLst/>
                <a:latin typeface="Times New Roman" panose="02020603050405020304" pitchFamily="18" charset="0"/>
                <a:ea typeface="华文新魏" panose="02010800040101010101" pitchFamily="2" charset="-122"/>
                <a:cs typeface="Times New Roman" panose="02020603050405020304" pitchFamily="18" charset="0"/>
              </a:rPr>
              <a:t>x</a:t>
            </a:r>
            <a:r>
              <a:rPr lang="zh-CN" altLang="zh-CN" sz="2800" kern="100" dirty="0" smtClean="0">
                <a:effectLst/>
                <a:latin typeface="Times New Roman" panose="02020603050405020304" pitchFamily="18" charset="0"/>
                <a:ea typeface="华文新魏" panose="02010800040101010101" pitchFamily="2" charset="-122"/>
                <a:cs typeface="Times New Roman" panose="02020603050405020304" pitchFamily="18" charset="0"/>
              </a:rPr>
              <a:t>的值</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873216" y="5345014"/>
            <a:ext cx="8275617"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注：这些操作都是对向量进行的</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50823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276621" y="668865"/>
            <a:ext cx="4459111" cy="3344333"/>
          </a:xfrm>
          <a:prstGeom prst="rect">
            <a:avLst/>
          </a:prstGeom>
        </p:spPr>
      </p:pic>
      <p:sp>
        <p:nvSpPr>
          <p:cNvPr id="3" name="矩形 2"/>
          <p:cNvSpPr/>
          <p:nvPr/>
        </p:nvSpPr>
        <p:spPr>
          <a:xfrm>
            <a:off x="914399" y="794310"/>
            <a:ext cx="4402667" cy="532453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ii=1:24;</a:t>
            </a:r>
          </a:p>
          <a:p>
            <a:r>
              <a:rPr lang="en-US" altLang="zh-CN" sz="2000" dirty="0" err="1">
                <a:latin typeface="Times New Roman" panose="02020603050405020304" pitchFamily="18" charset="0"/>
                <a:ea typeface="华文新魏" panose="02010800040101010101" pitchFamily="2" charset="-122"/>
                <a:cs typeface="Times New Roman" panose="02020603050405020304" pitchFamily="18" charset="0"/>
              </a:rPr>
              <a:t>tdata</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=3600*(12*ii-4);</a:t>
            </a:r>
          </a:p>
          <a:p>
            <a:r>
              <a:rPr lang="fr-FR" altLang="zh-CN" sz="2000" dirty="0">
                <a:latin typeface="Times New Roman" panose="02020603050405020304" pitchFamily="18" charset="0"/>
                <a:ea typeface="华文新魏" panose="02010800040101010101" pitchFamily="2" charset="-122"/>
                <a:cs typeface="Times New Roman" panose="02020603050405020304" pitchFamily="18" charset="0"/>
              </a:rPr>
              <a:t>q=[1800, 1900, 2100, 2200, 2300, 2400, 2500, 2600, 2650, 2700, 2720, 2650, 2600, 2500, 2300, 2200, 2000, 1850, 1820, 1800, 1750, 1500, 1000, 900];</a:t>
            </a:r>
          </a:p>
          <a:p>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c=[32, 60, 75, 85, 90, 98, 100, 102, 108, 112, 115, 116, 118,120,118,105,80,60,50,30,26,20,8,5];</a:t>
            </a:r>
          </a:p>
          <a:p>
            <a:r>
              <a:rPr lang="en-US" altLang="zh-CN" sz="2000" dirty="0" err="1">
                <a:latin typeface="Times New Roman" panose="02020603050405020304" pitchFamily="18" charset="0"/>
                <a:ea typeface="华文新魏" panose="02010800040101010101" pitchFamily="2" charset="-122"/>
                <a:cs typeface="Times New Roman" panose="02020603050405020304" pitchFamily="18" charset="0"/>
              </a:rPr>
              <a:t>qdata</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=q.*c;</a:t>
            </a:r>
          </a:p>
          <a:p>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t1=</a:t>
            </a:r>
            <a:r>
              <a:rPr lang="en-US" altLang="zh-CN" sz="2000" dirty="0" err="1">
                <a:latin typeface="Times New Roman" panose="02020603050405020304" pitchFamily="18" charset="0"/>
                <a:ea typeface="华文新魏" panose="02010800040101010101" pitchFamily="2" charset="-122"/>
                <a:cs typeface="Times New Roman" panose="02020603050405020304" pitchFamily="18" charset="0"/>
              </a:rPr>
              <a:t>linspace</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000" dirty="0" err="1">
                <a:latin typeface="Times New Roman" panose="02020603050405020304" pitchFamily="18" charset="0"/>
                <a:ea typeface="华文新魏" panose="02010800040101010101" pitchFamily="2" charset="-122"/>
                <a:cs typeface="Times New Roman" panose="02020603050405020304" pitchFamily="18" charset="0"/>
              </a:rPr>
              <a:t>tdata</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000" dirty="0" err="1">
                <a:latin typeface="Times New Roman" panose="02020603050405020304" pitchFamily="18" charset="0"/>
                <a:ea typeface="华文新魏" panose="02010800040101010101" pitchFamily="2" charset="-122"/>
                <a:cs typeface="Times New Roman" panose="02020603050405020304" pitchFamily="18" charset="0"/>
              </a:rPr>
              <a:t>tdata</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(end),200);</a:t>
            </a:r>
          </a:p>
          <a:p>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q1=spline(tdata,qdata,t1);</a:t>
            </a:r>
          </a:p>
          <a:p>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plot(tdata,qdata,'o',t1,q1)</a:t>
            </a:r>
          </a:p>
          <a:p>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title('</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沙排量图</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a:t>
            </a:r>
          </a:p>
          <a:p>
            <a:r>
              <a:rPr lang="en-US" altLang="zh-CN" sz="2000" dirty="0" err="1">
                <a:latin typeface="Times New Roman" panose="02020603050405020304" pitchFamily="18" charset="0"/>
                <a:ea typeface="华文新魏" panose="02010800040101010101" pitchFamily="2" charset="-122"/>
                <a:cs typeface="Times New Roman" panose="02020603050405020304" pitchFamily="18" charset="0"/>
              </a:rPr>
              <a:t>xlabel</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('t')</a:t>
            </a:r>
          </a:p>
          <a:p>
            <a:r>
              <a:rPr lang="en-US" altLang="zh-CN" sz="2000" dirty="0" err="1">
                <a:latin typeface="Times New Roman" panose="02020603050405020304" pitchFamily="18" charset="0"/>
                <a:ea typeface="华文新魏" panose="02010800040101010101" pitchFamily="2" charset="-122"/>
                <a:cs typeface="Times New Roman" panose="02020603050405020304" pitchFamily="18" charset="0"/>
              </a:rPr>
              <a:t>ylabel</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沙排量</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a:t>
            </a:r>
          </a:p>
          <a:p>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2000" dirty="0" err="1">
                <a:latin typeface="Times New Roman" panose="02020603050405020304" pitchFamily="18" charset="0"/>
                <a:ea typeface="华文新魏" panose="02010800040101010101" pitchFamily="2" charset="-122"/>
                <a:cs typeface="Times New Roman" panose="02020603050405020304" pitchFamily="18" charset="0"/>
              </a:rPr>
              <a:t>trapz</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(t1,q1)/</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1000     %</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总排沙量</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5858932" y="4588933"/>
            <a:ext cx="5444067"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利用样条函数插值得到的沙排量曲线图</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矩形 4"/>
          <p:cNvSpPr/>
          <p:nvPr/>
        </p:nvSpPr>
        <p:spPr>
          <a:xfrm>
            <a:off x="5918200" y="5195515"/>
            <a:ext cx="5384799" cy="923330"/>
          </a:xfrm>
          <a:prstGeom prst="rect">
            <a:avLst/>
          </a:prstGeom>
        </p:spPr>
        <p:txBody>
          <a:bodyPr wrap="square">
            <a:spAutoFit/>
          </a:bodyPr>
          <a:lstStyle/>
          <a:p>
            <a:r>
              <a:rPr lang="en-US" altLang="zh-CN" dirty="0"/>
              <a:t>U =</a:t>
            </a:r>
          </a:p>
          <a:p>
            <a:endParaRPr lang="en-US" altLang="zh-CN" dirty="0"/>
          </a:p>
          <a:p>
            <a:r>
              <a:rPr lang="en-US" altLang="zh-CN" dirty="0"/>
              <a:t>   1.8439e+08</a:t>
            </a:r>
            <a:endParaRPr lang="zh-CN" altLang="en-US" dirty="0"/>
          </a:p>
        </p:txBody>
      </p:sp>
    </p:spTree>
    <p:extLst>
      <p:ext uri="{BB962C8B-B14F-4D97-AF65-F5344CB8AC3E}">
        <p14:creationId xmlns:p14="http://schemas.microsoft.com/office/powerpoint/2010/main" val="19796003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6325" y="828675"/>
            <a:ext cx="9258299" cy="8925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广义的插值和逼近：插值的意义在于利用周围的已知数据信息对缺失的数据进行补缺。这种思想可以在很多问题中得到应用。</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076324" y="1819275"/>
            <a:ext cx="9258299"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例：在我们收集的大量数据中，有很多缺失数据，例如，在台风造成的损失数据中，有的区缺少房屋倒塌信息，有的区缺少庄稼受损信息等，一般的统计数据通常会出现这种情况。</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矩形 3"/>
          <p:cNvSpPr/>
          <p:nvPr/>
        </p:nvSpPr>
        <p:spPr>
          <a:xfrm>
            <a:off x="1076324" y="3117652"/>
            <a:ext cx="9258299"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这种情况一般有两种处理方法：</a:t>
            </a:r>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1</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、删除这种带有信息缺失的数据，这样做有处理简单的优点，但当数据比较粗糙，大量数据存在信息缺失时，全部删除显得简单粗暴且容易丢失大量信息。</a:t>
            </a:r>
          </a:p>
        </p:txBody>
      </p:sp>
      <p:sp>
        <p:nvSpPr>
          <p:cNvPr id="5" name="文本框 4"/>
          <p:cNvSpPr txBox="1"/>
          <p:nvPr/>
        </p:nvSpPr>
        <p:spPr>
          <a:xfrm>
            <a:off x="1076324" y="4838700"/>
            <a:ext cx="9258299"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、对信息缺失数据作插值补缺。比如，可以找一组相关信息和该数据相似的一组数据，利用它们该信息的平均值或插值填补缺失信息。</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43167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00150" y="1047750"/>
            <a:ext cx="964882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例如，在台风造成影响的统计数据中，某个区的庄稼受损情况栏目信息空缺，可以利用其它相近栏目</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如房屋受损情况和家畜受损情况</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与该区相近的几个区的庄稼受损情况的插值或均值来补缺。</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41721257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78468" y="931333"/>
            <a:ext cx="2091266"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插值的练习</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278468" y="1625600"/>
            <a:ext cx="9050865"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练习</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：已知一天的温度数据</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baseline="30000" dirty="0" err="1" smtClean="0">
                <a:latin typeface="Times New Roman" panose="02020603050405020304" pitchFamily="18" charset="0"/>
                <a:ea typeface="华文新魏" panose="02010800040101010101" pitchFamily="2" charset="-122"/>
                <a:cs typeface="Times New Roman" panose="02020603050405020304" pitchFamily="18" charset="0"/>
              </a:rPr>
              <a:t>o</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C</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绘制一天的温度曲线；</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计算</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11:30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和</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16:30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的温度。</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5" name="表格 4"/>
          <p:cNvGraphicFramePr>
            <a:graphicFrameLocks noGrp="1"/>
          </p:cNvGraphicFramePr>
          <p:nvPr>
            <p:extLst/>
          </p:nvPr>
        </p:nvGraphicFramePr>
        <p:xfrm>
          <a:off x="1532467" y="2085757"/>
          <a:ext cx="7937818" cy="741680"/>
        </p:xfrm>
        <a:graphic>
          <a:graphicData uri="http://schemas.openxmlformats.org/drawingml/2006/table">
            <a:tbl>
              <a:tblPr firstRow="1" bandRow="1">
                <a:tableStyleId>{5C22544A-7EE6-4342-B048-85BDC9FD1C3A}</a:tableStyleId>
              </a:tblPr>
              <a:tblGrid>
                <a:gridCol w="812800"/>
                <a:gridCol w="622618"/>
                <a:gridCol w="812800"/>
                <a:gridCol w="812800"/>
                <a:gridCol w="812800"/>
                <a:gridCol w="812800"/>
                <a:gridCol w="812800"/>
                <a:gridCol w="812800"/>
                <a:gridCol w="812800"/>
                <a:gridCol w="812800"/>
              </a:tblGrid>
              <a:tr h="370840">
                <a:tc>
                  <a:txBody>
                    <a:bodyPr/>
                    <a:lstStyle/>
                    <a:p>
                      <a:r>
                        <a:rPr lang="en-US" altLang="zh-CN" dirty="0" smtClean="0"/>
                        <a:t>8:00</a:t>
                      </a:r>
                      <a:endParaRPr lang="zh-CN" altLang="en-US" dirty="0"/>
                    </a:p>
                  </a:txBody>
                  <a:tcPr/>
                </a:tc>
                <a:tc>
                  <a:txBody>
                    <a:bodyPr/>
                    <a:lstStyle/>
                    <a:p>
                      <a:r>
                        <a:rPr lang="en-US" altLang="zh-CN" dirty="0" smtClean="0"/>
                        <a:t>9:00</a:t>
                      </a:r>
                      <a:endParaRPr lang="zh-CN" altLang="en-US" dirty="0"/>
                    </a:p>
                  </a:txBody>
                  <a:tcPr/>
                </a:tc>
                <a:tc>
                  <a:txBody>
                    <a:bodyPr/>
                    <a:lstStyle/>
                    <a:p>
                      <a:r>
                        <a:rPr lang="en-US" altLang="zh-CN" dirty="0" smtClean="0"/>
                        <a:t>10:00</a:t>
                      </a:r>
                      <a:endParaRPr lang="zh-CN" altLang="en-US" dirty="0"/>
                    </a:p>
                  </a:txBody>
                  <a:tcPr/>
                </a:tc>
                <a:tc>
                  <a:txBody>
                    <a:bodyPr/>
                    <a:lstStyle/>
                    <a:p>
                      <a:r>
                        <a:rPr lang="en-US" altLang="zh-CN" dirty="0" smtClean="0"/>
                        <a:t>11:00</a:t>
                      </a:r>
                      <a:endParaRPr lang="zh-CN" altLang="en-US" dirty="0"/>
                    </a:p>
                  </a:txBody>
                  <a:tcPr/>
                </a:tc>
                <a:tc>
                  <a:txBody>
                    <a:bodyPr/>
                    <a:lstStyle/>
                    <a:p>
                      <a:r>
                        <a:rPr lang="en-US" altLang="zh-CN" dirty="0" smtClean="0"/>
                        <a:t>12:00</a:t>
                      </a:r>
                      <a:endParaRPr lang="zh-CN" altLang="en-US" dirty="0"/>
                    </a:p>
                  </a:txBody>
                  <a:tcPr/>
                </a:tc>
                <a:tc>
                  <a:txBody>
                    <a:bodyPr/>
                    <a:lstStyle/>
                    <a:p>
                      <a:r>
                        <a:rPr lang="en-US" altLang="zh-CN" dirty="0" smtClean="0"/>
                        <a:t>13:00</a:t>
                      </a:r>
                      <a:endParaRPr lang="zh-CN" altLang="en-US" dirty="0"/>
                    </a:p>
                  </a:txBody>
                  <a:tcPr/>
                </a:tc>
                <a:tc>
                  <a:txBody>
                    <a:bodyPr/>
                    <a:lstStyle/>
                    <a:p>
                      <a:r>
                        <a:rPr lang="en-US" altLang="zh-CN" dirty="0" smtClean="0"/>
                        <a:t>14:00</a:t>
                      </a:r>
                      <a:endParaRPr lang="zh-CN" altLang="en-US" dirty="0"/>
                    </a:p>
                  </a:txBody>
                  <a:tcPr/>
                </a:tc>
                <a:tc>
                  <a:txBody>
                    <a:bodyPr/>
                    <a:lstStyle/>
                    <a:p>
                      <a:r>
                        <a:rPr lang="en-US" altLang="zh-CN" dirty="0" smtClean="0"/>
                        <a:t>15:00</a:t>
                      </a:r>
                      <a:endParaRPr lang="zh-CN" altLang="en-US" dirty="0"/>
                    </a:p>
                  </a:txBody>
                  <a:tcPr/>
                </a:tc>
                <a:tc>
                  <a:txBody>
                    <a:bodyPr/>
                    <a:lstStyle/>
                    <a:p>
                      <a:r>
                        <a:rPr lang="en-US" altLang="zh-CN" dirty="0" smtClean="0"/>
                        <a:t>16:00</a:t>
                      </a:r>
                      <a:endParaRPr lang="zh-CN" altLang="en-US" dirty="0"/>
                    </a:p>
                  </a:txBody>
                  <a:tcPr/>
                </a:tc>
                <a:tc>
                  <a:txBody>
                    <a:bodyPr/>
                    <a:lstStyle/>
                    <a:p>
                      <a:r>
                        <a:rPr lang="en-US" altLang="zh-CN" dirty="0" smtClean="0"/>
                        <a:t>17:00</a:t>
                      </a:r>
                      <a:endParaRPr lang="zh-CN" altLang="en-US" dirty="0"/>
                    </a:p>
                  </a:txBody>
                  <a:tcPr/>
                </a:tc>
              </a:tr>
              <a:tr h="370840">
                <a:tc>
                  <a:txBody>
                    <a:bodyPr/>
                    <a:lstStyle/>
                    <a:p>
                      <a:r>
                        <a:rPr lang="en-US" altLang="zh-CN" dirty="0" smtClean="0"/>
                        <a:t>10.5</a:t>
                      </a:r>
                      <a:endParaRPr lang="zh-CN" altLang="en-US" dirty="0"/>
                    </a:p>
                  </a:txBody>
                  <a:tcPr/>
                </a:tc>
                <a:tc>
                  <a:txBody>
                    <a:bodyPr/>
                    <a:lstStyle/>
                    <a:p>
                      <a:r>
                        <a:rPr lang="en-US" altLang="zh-CN" dirty="0" smtClean="0"/>
                        <a:t>12</a:t>
                      </a:r>
                      <a:endParaRPr lang="zh-CN" altLang="en-US" dirty="0"/>
                    </a:p>
                  </a:txBody>
                  <a:tcPr/>
                </a:tc>
                <a:tc>
                  <a:txBody>
                    <a:bodyPr/>
                    <a:lstStyle/>
                    <a:p>
                      <a:r>
                        <a:rPr lang="en-US" altLang="zh-CN" dirty="0" smtClean="0"/>
                        <a:t>14.6</a:t>
                      </a:r>
                      <a:endParaRPr lang="zh-CN" altLang="en-US" dirty="0"/>
                    </a:p>
                  </a:txBody>
                  <a:tcPr/>
                </a:tc>
                <a:tc>
                  <a:txBody>
                    <a:bodyPr/>
                    <a:lstStyle/>
                    <a:p>
                      <a:r>
                        <a:rPr lang="en-US" altLang="zh-CN" dirty="0" smtClean="0"/>
                        <a:t>15.6</a:t>
                      </a:r>
                      <a:endParaRPr lang="zh-CN" altLang="en-US" dirty="0"/>
                    </a:p>
                  </a:txBody>
                  <a:tcPr/>
                </a:tc>
                <a:tc>
                  <a:txBody>
                    <a:bodyPr/>
                    <a:lstStyle/>
                    <a:p>
                      <a:r>
                        <a:rPr lang="en-US" altLang="zh-CN" dirty="0" smtClean="0"/>
                        <a:t>18</a:t>
                      </a:r>
                      <a:endParaRPr lang="zh-CN" altLang="en-US" dirty="0"/>
                    </a:p>
                  </a:txBody>
                  <a:tcPr/>
                </a:tc>
                <a:tc>
                  <a:txBody>
                    <a:bodyPr/>
                    <a:lstStyle/>
                    <a:p>
                      <a:r>
                        <a:rPr lang="en-US" altLang="zh-CN" dirty="0" smtClean="0"/>
                        <a:t>20.5</a:t>
                      </a:r>
                      <a:endParaRPr lang="zh-CN" altLang="en-US" dirty="0"/>
                    </a:p>
                  </a:txBody>
                  <a:tcPr/>
                </a:tc>
                <a:tc>
                  <a:txBody>
                    <a:bodyPr/>
                    <a:lstStyle/>
                    <a:p>
                      <a:r>
                        <a:rPr lang="en-US" altLang="zh-CN" dirty="0" smtClean="0"/>
                        <a:t>23.5</a:t>
                      </a:r>
                      <a:endParaRPr lang="zh-CN" altLang="en-US" dirty="0"/>
                    </a:p>
                  </a:txBody>
                  <a:tcPr/>
                </a:tc>
                <a:tc>
                  <a:txBody>
                    <a:bodyPr/>
                    <a:lstStyle/>
                    <a:p>
                      <a:r>
                        <a:rPr lang="en-US" altLang="zh-CN" dirty="0" smtClean="0"/>
                        <a:t>23</a:t>
                      </a:r>
                      <a:endParaRPr lang="zh-CN" altLang="en-US" dirty="0"/>
                    </a:p>
                  </a:txBody>
                  <a:tcPr/>
                </a:tc>
                <a:tc>
                  <a:txBody>
                    <a:bodyPr/>
                    <a:lstStyle/>
                    <a:p>
                      <a:r>
                        <a:rPr lang="en-US" altLang="zh-CN" dirty="0" smtClean="0"/>
                        <a:t>21.7</a:t>
                      </a:r>
                      <a:endParaRPr lang="zh-CN" altLang="en-US" dirty="0"/>
                    </a:p>
                  </a:txBody>
                  <a:tcPr/>
                </a:tc>
                <a:tc>
                  <a:txBody>
                    <a:bodyPr/>
                    <a:lstStyle/>
                    <a:p>
                      <a:r>
                        <a:rPr lang="en-US" altLang="zh-CN" dirty="0" smtClean="0"/>
                        <a:t>18.2</a:t>
                      </a:r>
                      <a:endParaRPr lang="zh-CN" altLang="en-US" dirty="0"/>
                    </a:p>
                  </a:txBody>
                  <a:tcPr/>
                </a:tc>
              </a:tr>
            </a:tbl>
          </a:graphicData>
        </a:graphic>
      </p:graphicFrame>
      <p:sp>
        <p:nvSpPr>
          <p:cNvPr id="6" name="文本框 5"/>
          <p:cNvSpPr txBox="1"/>
          <p:nvPr/>
        </p:nvSpPr>
        <p:spPr>
          <a:xfrm>
            <a:off x="1278468" y="3784600"/>
            <a:ext cx="9050865"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练习</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国土面积的数值计算</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在地图上测量一个国家的边界点，得到测量值如图表。根据地图的比例知</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18mm</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相当于</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40km</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，试由测量数据计算该国家的国土面积，并与精确值</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41288km</a:t>
            </a:r>
            <a:r>
              <a:rPr lang="en-US" altLang="zh-CN" sz="2400" baseline="300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比较</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9372707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94000" y="846667"/>
            <a:ext cx="4741334"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练习</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图表：某国国土边界测量值</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表格 3"/>
          <p:cNvGraphicFramePr>
            <a:graphicFrameLocks noGrp="1"/>
          </p:cNvGraphicFramePr>
          <p:nvPr>
            <p:extLst/>
          </p:nvPr>
        </p:nvGraphicFramePr>
        <p:xfrm>
          <a:off x="1583267" y="1473199"/>
          <a:ext cx="8128000" cy="333756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370840">
                <a:tc>
                  <a:txBody>
                    <a:bodyPr/>
                    <a:lstStyle/>
                    <a:p>
                      <a:pPr algn="ctr"/>
                      <a:r>
                        <a:rPr lang="en-US" altLang="zh-CN" dirty="0" smtClean="0">
                          <a:latin typeface="Times New Roman" panose="02020603050405020304" pitchFamily="18" charset="0"/>
                          <a:cs typeface="Times New Roman" panose="02020603050405020304" pitchFamily="18" charset="0"/>
                        </a:rPr>
                        <a:t>x</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7.0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10.5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13.0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17.5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34.0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40.5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44.5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48.0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56.0</a:t>
                      </a:r>
                      <a:endParaRPr lang="zh-CN" altLang="en-US"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dirty="0" smtClean="0">
                          <a:latin typeface="Times New Roman" panose="02020603050405020304" pitchFamily="18" charset="0"/>
                          <a:cs typeface="Times New Roman" panose="02020603050405020304" pitchFamily="18" charset="0"/>
                        </a:rPr>
                        <a:t>y</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44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45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47</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50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50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38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30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30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34</a:t>
                      </a:r>
                      <a:endParaRPr lang="zh-CN" altLang="en-US"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dirty="0" smtClean="0">
                          <a:latin typeface="Times New Roman" panose="02020603050405020304" pitchFamily="18" charset="0"/>
                          <a:cs typeface="Times New Roman" panose="02020603050405020304" pitchFamily="18" charset="0"/>
                        </a:rPr>
                        <a:t>y</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44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59</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70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72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93</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100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110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110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110</a:t>
                      </a:r>
                      <a:endParaRPr lang="zh-CN" altLang="en-US"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dirty="0" smtClean="0">
                          <a:latin typeface="Times New Roman" panose="02020603050405020304" pitchFamily="18" charset="0"/>
                          <a:cs typeface="Times New Roman" panose="02020603050405020304" pitchFamily="18" charset="0"/>
                        </a:rPr>
                        <a:t>x</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61.0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68.5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76.5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80.5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91.0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96.0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101.0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104.0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106.5</a:t>
                      </a:r>
                      <a:endParaRPr lang="zh-CN" altLang="en-US"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dirty="0" smtClean="0">
                          <a:latin typeface="Times New Roman" panose="02020603050405020304" pitchFamily="18" charset="0"/>
                          <a:cs typeface="Times New Roman" panose="02020603050405020304" pitchFamily="18" charset="0"/>
                        </a:rPr>
                        <a:t>y</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36</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34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41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45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46</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43</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37</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33</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28</a:t>
                      </a:r>
                      <a:endParaRPr lang="zh-CN" altLang="en-US"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dirty="0" smtClean="0">
                          <a:latin typeface="Times New Roman" panose="02020603050405020304" pitchFamily="18" charset="0"/>
                          <a:cs typeface="Times New Roman" panose="02020603050405020304" pitchFamily="18" charset="0"/>
                        </a:rPr>
                        <a:t>y</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117</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118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116</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118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118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121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124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121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121</a:t>
                      </a:r>
                      <a:endParaRPr lang="zh-CN" altLang="en-US"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dirty="0" smtClean="0">
                          <a:latin typeface="Times New Roman" panose="02020603050405020304" pitchFamily="18" charset="0"/>
                          <a:cs typeface="Times New Roman" panose="02020603050405020304" pitchFamily="18" charset="0"/>
                        </a:rPr>
                        <a:t>x</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111.5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118.0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123.5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136.5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142.0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146.0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150.0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157.0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158.0</a:t>
                      </a:r>
                      <a:endParaRPr lang="zh-CN" altLang="en-US"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dirty="0" smtClean="0">
                          <a:latin typeface="Times New Roman" panose="02020603050405020304" pitchFamily="18" charset="0"/>
                          <a:cs typeface="Times New Roman" panose="02020603050405020304" pitchFamily="18" charset="0"/>
                        </a:rPr>
                        <a:t>y</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32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65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55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54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52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50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66</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66</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68</a:t>
                      </a:r>
                      <a:endParaRPr lang="zh-CN" altLang="en-US"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dirty="0" smtClean="0">
                          <a:latin typeface="Times New Roman" panose="02020603050405020304" pitchFamily="18" charset="0"/>
                          <a:cs typeface="Times New Roman" panose="02020603050405020304" pitchFamily="18" charset="0"/>
                        </a:rPr>
                        <a:t>y</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121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122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116</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83</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81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82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86</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85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68</a:t>
                      </a:r>
                      <a:endParaRPr lang="zh-CN" altLang="en-US" dirty="0">
                        <a:latin typeface="Times New Roman" panose="02020603050405020304" pitchFamily="18" charset="0"/>
                        <a:cs typeface="Times New Roman" panose="02020603050405020304" pitchFamily="18" charset="0"/>
                      </a:endParaRPr>
                    </a:p>
                  </a:txBody>
                  <a:tcPr/>
                </a:tc>
              </a:tr>
            </a:tbl>
          </a:graphicData>
        </a:graphic>
      </p:graphicFrame>
      <p:sp>
        <p:nvSpPr>
          <p:cNvPr id="5" name="文本框 4"/>
          <p:cNvSpPr txBox="1"/>
          <p:nvPr/>
        </p:nvSpPr>
        <p:spPr>
          <a:xfrm>
            <a:off x="1574800" y="4936067"/>
            <a:ext cx="8170333"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注</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坐标从该国家最西边变化到最东边</a:t>
            </a:r>
            <a:endPar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注</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：每一个</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坐标对应</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个</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y</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坐标，分别是该国的下边界和上边界点对应的坐标</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292666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1332" y="1126067"/>
            <a:ext cx="9203267" cy="37856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练习</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水箱水流量问题</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供水单位由于没有测量流入或流出水箱的流量的设备，只能测量水箱水位。下面是某水箱在</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24</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小时中不同时刻测量的一组水位值。试通过这些数据，估计在任意时刻</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包括水泵注水期间</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流出水箱的流量。</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假设：</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每天的水量分布相似；</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           (2)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影响水箱水流量的唯一因素是居民对水的普通需要；</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           (3)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水泵的注水速度是常数；</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(4)</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从水箱流出水的最大流速小于水泵的注水速度；</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当水箱的水容量达到</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514kg</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时开始泵水，达到</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677.6kg</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时停止供水。</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1645950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nvPr>
        </p:nvGraphicFramePr>
        <p:xfrm>
          <a:off x="2506133" y="474132"/>
          <a:ext cx="8128000" cy="594360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时间</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/s</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水位</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英尺</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时间</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/s</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水位</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英尺</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0</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31.75</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44636</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33.50</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3316</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31.10</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49953</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32.60</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6635</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30.54</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53936</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31.67</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10619</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29.94</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57254</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30.87</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13937</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29.47</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60574</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30.12</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17921</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28.92</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64554</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29.27</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21240</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28.50</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68535</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28.42</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25223</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27.95</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71854</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27.67</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28543</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27.52</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75021</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26.97</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32284</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26.97</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79254</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泵水</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35932</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泵水</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82649</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泵水</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39332</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泵水</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85968</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34.75</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39435</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35.50</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89953</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33.97</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43318</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34.45</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93270</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33.40</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bl>
          </a:graphicData>
        </a:graphic>
      </p:graphicFrame>
      <p:sp>
        <p:nvSpPr>
          <p:cNvPr id="3" name="文本框 2"/>
          <p:cNvSpPr txBox="1"/>
          <p:nvPr/>
        </p:nvSpPr>
        <p:spPr>
          <a:xfrm>
            <a:off x="990600" y="897467"/>
            <a:ext cx="643467" cy="193899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水位数据表</a:t>
            </a:r>
            <a:endParaRPr lang="zh-CN" altLang="en-US" sz="24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4525762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8186" y="760491"/>
            <a:ext cx="4146487"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三、微积分的数值计算</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412339" y="1571693"/>
            <a:ext cx="3078179" cy="4924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、导数的数值计算</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TextBox 15"/>
          <p:cNvSpPr txBox="1">
            <a:spLocks noChangeArrowheads="1"/>
          </p:cNvSpPr>
          <p:nvPr/>
        </p:nvSpPr>
        <p:spPr bwMode="auto">
          <a:xfrm>
            <a:off x="878186" y="4233570"/>
            <a:ext cx="7705725" cy="1631216"/>
          </a:xfrm>
          <a:prstGeom prst="rect">
            <a:avLst/>
          </a:prstGeom>
          <a:blipFill dpi="0" rotWithShape="1">
            <a:blip r:embed="rId3">
              <a:alphaModFix amt="9500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latin typeface="华文新魏" panose="02010800040101010101" pitchFamily="2" charset="-122"/>
                <a:ea typeface="华文新魏" panose="02010800040101010101" pitchFamily="2" charset="-122"/>
              </a:rPr>
              <a:t>其中</a:t>
            </a:r>
            <a:endParaRPr lang="en-US" altLang="zh-CN" sz="2400" dirty="0">
              <a:latin typeface="华文新魏" panose="02010800040101010101" pitchFamily="2" charset="-122"/>
              <a:ea typeface="华文新魏" panose="02010800040101010101" pitchFamily="2" charset="-122"/>
            </a:endParaRPr>
          </a:p>
          <a:p>
            <a:pPr eaLnBrk="1" hangingPunct="1"/>
            <a:endParaRPr lang="en-US" altLang="zh-CN" sz="2400" dirty="0">
              <a:solidFill>
                <a:schemeClr val="bg2"/>
              </a:solidFill>
              <a:latin typeface="华文新魏" panose="02010800040101010101" pitchFamily="2" charset="-122"/>
              <a:ea typeface="华文新魏" panose="02010800040101010101" pitchFamily="2" charset="-122"/>
            </a:endParaRPr>
          </a:p>
          <a:p>
            <a:pPr eaLnBrk="1" hangingPunct="1"/>
            <a:endParaRPr lang="en-US" altLang="zh-CN" sz="2400" dirty="0">
              <a:solidFill>
                <a:schemeClr val="bg2"/>
              </a:solidFill>
              <a:latin typeface="华文新魏" panose="02010800040101010101" pitchFamily="2" charset="-122"/>
              <a:ea typeface="华文新魏" panose="02010800040101010101" pitchFamily="2" charset="-122"/>
            </a:endParaRPr>
          </a:p>
          <a:p>
            <a:pPr eaLnBrk="1" hangingPunct="1"/>
            <a:r>
              <a:rPr lang="zh-CN" altLang="en-US" sz="2400" dirty="0" smtClean="0">
                <a:latin typeface="华文新魏" panose="02010800040101010101" pitchFamily="2" charset="-122"/>
                <a:ea typeface="华文新魏" panose="02010800040101010101" pitchFamily="2" charset="-122"/>
              </a:rPr>
              <a:t>称为步长</a:t>
            </a:r>
            <a:r>
              <a:rPr lang="zh-CN" altLang="en-US" sz="2400" b="1" dirty="0" smtClean="0">
                <a:solidFill>
                  <a:schemeClr val="bg2"/>
                </a:solidFill>
              </a:rPr>
              <a:t>标</a:t>
            </a:r>
            <a:r>
              <a:rPr lang="zh-CN" altLang="en-US" sz="2800" b="1" dirty="0">
                <a:solidFill>
                  <a:schemeClr val="bg2"/>
                </a:solidFill>
              </a:rPr>
              <a:t>无关</a:t>
            </a:r>
          </a:p>
        </p:txBody>
      </p:sp>
      <p:sp>
        <p:nvSpPr>
          <p:cNvPr id="5" name="TextBox 2"/>
          <p:cNvSpPr txBox="1"/>
          <p:nvPr/>
        </p:nvSpPr>
        <p:spPr>
          <a:xfrm>
            <a:off x="878837" y="2270915"/>
            <a:ext cx="9963296" cy="461665"/>
          </a:xfrm>
          <a:prstGeom prst="rect">
            <a:avLst/>
          </a:prstGeom>
          <a:noFill/>
          <a:ln>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txBody>
          <a:bodyPr wrap="square">
            <a:spAutoFit/>
          </a:bodyPr>
          <a:lstStyle/>
          <a:p>
            <a:pPr>
              <a:defRPr/>
            </a:pPr>
            <a:r>
              <a:rPr lang="zh-CN" altLang="zh-CN" sz="2400" kern="100" dirty="0">
                <a:latin typeface="华文新魏" panose="02010800040101010101" pitchFamily="2" charset="-122"/>
                <a:ea typeface="华文新魏" panose="02010800040101010101" pitchFamily="2" charset="-122"/>
                <a:cs typeface="Times New Roman"/>
              </a:rPr>
              <a:t>数值计算是在离散节点上的近似计算，通常对连续的区间要首先进行离散。</a:t>
            </a:r>
            <a:endParaRPr lang="zh-CN" altLang="en-US" sz="2400" dirty="0">
              <a:latin typeface="华文新魏" panose="02010800040101010101" pitchFamily="2" charset="-122"/>
              <a:ea typeface="华文新魏" panose="02010800040101010101" pitchFamily="2" charset="-122"/>
            </a:endParaRPr>
          </a:p>
        </p:txBody>
      </p:sp>
      <p:sp>
        <p:nvSpPr>
          <p:cNvPr id="6" name="TextBox 3"/>
          <p:cNvSpPr txBox="1"/>
          <p:nvPr/>
        </p:nvSpPr>
        <p:spPr>
          <a:xfrm>
            <a:off x="878402" y="2888370"/>
            <a:ext cx="9963731"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just">
              <a:spcAft>
                <a:spcPts val="0"/>
              </a:spcAft>
              <a:defRPr/>
            </a:pPr>
            <a:r>
              <a:rPr lang="zh-CN" altLang="en-US" sz="2400" kern="1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若</a:t>
            </a:r>
            <a:r>
              <a:rPr lang="zh-CN" altLang="zh-CN" sz="2400" kern="1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计算区间</a:t>
            </a:r>
            <a:r>
              <a:rPr lang="en-US" altLang="zh-CN" sz="2400" kern="1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kern="100"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a.b</a:t>
            </a:r>
            <a:r>
              <a:rPr lang="en-US" altLang="zh-CN" sz="2400" kern="1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400" kern="1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上的导数，首先将区间离散成等距的节点</a:t>
            </a:r>
            <a:endParaRPr lang="en-US" altLang="zh-CN" sz="2400" kern="1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endParaRPr>
          </a:p>
          <a:p>
            <a:pPr algn="just">
              <a:spcAft>
                <a:spcPts val="0"/>
              </a:spcAft>
              <a:defRPr/>
            </a:pPr>
            <a:endParaRPr lang="en-US" altLang="zh-CN" sz="2400" b="1" kern="100" dirty="0">
              <a:solidFill>
                <a:srgbClr val="FFFF00"/>
              </a:solidFill>
              <a:latin typeface="Times New Roman"/>
              <a:ea typeface="宋体"/>
            </a:endParaRPr>
          </a:p>
          <a:p>
            <a:pPr algn="just">
              <a:spcAft>
                <a:spcPts val="0"/>
              </a:spcAft>
              <a:defRPr/>
            </a:pPr>
            <a:endParaRPr lang="zh-CN" altLang="en-US" sz="2400" dirty="0">
              <a:solidFill>
                <a:srgbClr val="FFFF00"/>
              </a:solidFill>
              <a:latin typeface="Arial" charset="0"/>
            </a:endParaRPr>
          </a:p>
        </p:txBody>
      </p:sp>
      <p:graphicFrame>
        <p:nvGraphicFramePr>
          <p:cNvPr id="7" name="对象 11"/>
          <p:cNvGraphicFramePr>
            <a:graphicFrameLocks noChangeAspect="1"/>
          </p:cNvGraphicFramePr>
          <p:nvPr>
            <p:extLst>
              <p:ext uri="{D42A27DB-BD31-4B8C-83A1-F6EECF244321}">
                <p14:modId xmlns:p14="http://schemas.microsoft.com/office/powerpoint/2010/main" val="3813463668"/>
              </p:ext>
            </p:extLst>
          </p:nvPr>
        </p:nvGraphicFramePr>
        <p:xfrm>
          <a:off x="2654017" y="3363483"/>
          <a:ext cx="4741312" cy="580345"/>
        </p:xfrm>
        <a:graphic>
          <a:graphicData uri="http://schemas.openxmlformats.org/presentationml/2006/ole">
            <mc:AlternateContent xmlns:mc="http://schemas.openxmlformats.org/markup-compatibility/2006">
              <mc:Choice xmlns:v="urn:schemas-microsoft-com:vml" Requires="v">
                <p:oleObj spid="_x0000_s11900" name="Equation" r:id="rId4" imgW="1866900" imgH="228600" progId="Equation.DSMT4">
                  <p:embed/>
                </p:oleObj>
              </mc:Choice>
              <mc:Fallback>
                <p:oleObj name="Equation" r:id="rId4" imgW="18669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4017" y="3363483"/>
                        <a:ext cx="4741312" cy="580345"/>
                      </a:xfrm>
                      <a:prstGeom prst="rect">
                        <a:avLst/>
                      </a:prstGeom>
                      <a:gradFill rotWithShape="0">
                        <a:gsLst>
                          <a:gs pos="0">
                            <a:srgbClr val="5E9EFF"/>
                          </a:gs>
                          <a:gs pos="39999">
                            <a:srgbClr val="85C2FF"/>
                          </a:gs>
                          <a:gs pos="70000">
                            <a:srgbClr val="C4D6EB"/>
                          </a:gs>
                          <a:gs pos="100000">
                            <a:srgbClr val="FFEBFA"/>
                          </a:gs>
                        </a:gsLst>
                        <a:lin ang="5400000"/>
                      </a:gradFill>
                      <a:ln>
                        <a:noFill/>
                      </a:ln>
                      <a:extLst/>
                    </p:spPr>
                  </p:pic>
                </p:oleObj>
              </mc:Fallback>
            </mc:AlternateContent>
          </a:graphicData>
        </a:graphic>
      </p:graphicFrame>
      <p:graphicFrame>
        <p:nvGraphicFramePr>
          <p:cNvPr id="8" name="对象 13"/>
          <p:cNvGraphicFramePr>
            <a:graphicFrameLocks noChangeAspect="1"/>
          </p:cNvGraphicFramePr>
          <p:nvPr>
            <p:extLst>
              <p:ext uri="{D42A27DB-BD31-4B8C-83A1-F6EECF244321}">
                <p14:modId xmlns:p14="http://schemas.microsoft.com/office/powerpoint/2010/main" val="33978218"/>
              </p:ext>
            </p:extLst>
          </p:nvPr>
        </p:nvGraphicFramePr>
        <p:xfrm>
          <a:off x="2896406" y="4697195"/>
          <a:ext cx="2963862" cy="922338"/>
        </p:xfrm>
        <a:graphic>
          <a:graphicData uri="http://schemas.openxmlformats.org/presentationml/2006/ole">
            <mc:AlternateContent xmlns:mc="http://schemas.openxmlformats.org/markup-compatibility/2006">
              <mc:Choice xmlns:v="urn:schemas-microsoft-com:vml" Requires="v">
                <p:oleObj spid="_x0000_s11901" name="Equation" r:id="rId6" imgW="1282700" imgH="393700" progId="Equation.DSMT4">
                  <p:embed/>
                </p:oleObj>
              </mc:Choice>
              <mc:Fallback>
                <p:oleObj name="Equation" r:id="rId6" imgW="1282700" imgH="3937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6406" y="4697195"/>
                        <a:ext cx="2963862" cy="922338"/>
                      </a:xfrm>
                      <a:prstGeom prst="rect">
                        <a:avLst/>
                      </a:prstGeom>
                      <a:gradFill rotWithShape="0">
                        <a:gsLst>
                          <a:gs pos="0">
                            <a:srgbClr val="ADCAFF">
                              <a:alpha val="40999"/>
                            </a:srgbClr>
                          </a:gs>
                          <a:gs pos="17999">
                            <a:srgbClr val="FEE7F2">
                              <a:alpha val="51618"/>
                            </a:srgbClr>
                          </a:gs>
                          <a:gs pos="36000">
                            <a:srgbClr val="FAC77D">
                              <a:alpha val="62239"/>
                            </a:srgbClr>
                          </a:gs>
                          <a:gs pos="61000">
                            <a:srgbClr val="FBA97D">
                              <a:alpha val="76990"/>
                            </a:srgbClr>
                          </a:gs>
                          <a:gs pos="82001">
                            <a:srgbClr val="FBD49C">
                              <a:alpha val="89380"/>
                            </a:srgbClr>
                          </a:gs>
                          <a:gs pos="100000">
                            <a:srgbClr val="FEE7F2"/>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3170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81564" y="4309450"/>
            <a:ext cx="9440210"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或者：</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p>
          <a:p>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2" name="TextBox 8"/>
          <p:cNvSpPr txBox="1"/>
          <p:nvPr/>
        </p:nvSpPr>
        <p:spPr>
          <a:xfrm>
            <a:off x="681564" y="667310"/>
            <a:ext cx="7704137" cy="3477875"/>
          </a:xfrm>
          <a:prstGeom prst="rect">
            <a:avLst/>
          </a:prstGeom>
          <a:solidFill>
            <a:schemeClr val="accent6">
              <a:lumMod val="20000"/>
              <a:lumOff val="80000"/>
            </a:schemeClr>
          </a:solidFill>
        </p:spPr>
        <p:txBody>
          <a:bodyPr>
            <a:spAutoFit/>
          </a:bodyPr>
          <a:lstStyle/>
          <a:p>
            <a:pPr>
              <a:defRPr/>
            </a:pPr>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导数的最普通的数值计算由下面的公式给出：</a:t>
            </a:r>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pPr>
              <a:defRPr/>
            </a:pPr>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pPr>
              <a:defRPr/>
            </a:pPr>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pPr>
              <a:defRPr/>
            </a:pPr>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pPr>
              <a:defRPr/>
            </a:pPr>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pPr>
              <a:defRPr/>
            </a:pPr>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pPr>
              <a:defRPr/>
            </a:pPr>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pPr>
              <a:defRPr/>
            </a:pPr>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pPr>
              <a:defRPr/>
            </a:pPr>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误差是 </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O(h</a:t>
            </a:r>
            <a:r>
              <a:rPr lang="en-US" altLang="zh-CN" sz="2600" baseline="30000" dirty="0">
                <a:latin typeface="Times New Roman" panose="02020603050405020304" pitchFamily="18" charset="0"/>
                <a:ea typeface="华文新魏" panose="02010800040101010101" pitchFamily="2" charset="-122"/>
                <a:cs typeface="Times New Roman" panose="02020603050405020304" pitchFamily="18" charset="0"/>
              </a:rPr>
              <a:t>2</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 name="对象 1"/>
          <p:cNvGraphicFramePr>
            <a:graphicFrameLocks noChangeAspect="1"/>
          </p:cNvGraphicFramePr>
          <p:nvPr>
            <p:extLst>
              <p:ext uri="{D42A27DB-BD31-4B8C-83A1-F6EECF244321}">
                <p14:modId xmlns:p14="http://schemas.microsoft.com/office/powerpoint/2010/main" val="983580699"/>
              </p:ext>
            </p:extLst>
          </p:nvPr>
        </p:nvGraphicFramePr>
        <p:xfrm>
          <a:off x="2159000" y="1192213"/>
          <a:ext cx="2971800" cy="803275"/>
        </p:xfrm>
        <a:graphic>
          <a:graphicData uri="http://schemas.openxmlformats.org/presentationml/2006/ole">
            <mc:AlternateContent xmlns:mc="http://schemas.openxmlformats.org/markup-compatibility/2006">
              <mc:Choice xmlns:v="urn:schemas-microsoft-com:vml" Requires="v">
                <p:oleObj spid="_x0000_s13212" name="Equation" r:id="rId3" imgW="1612800" imgH="431640" progId="Equation.DSMT4">
                  <p:embed/>
                </p:oleObj>
              </mc:Choice>
              <mc:Fallback>
                <p:oleObj name="Equation" r:id="rId3" imgW="1612800" imgH="431640" progId="Equation.DSMT4">
                  <p:embed/>
                  <p:pic>
                    <p:nvPicPr>
                      <p:cNvPr id="0" name=""/>
                      <p:cNvPicPr>
                        <a:picLocks noChangeAspect="1" noChangeArrowheads="1"/>
                      </p:cNvPicPr>
                      <p:nvPr/>
                    </p:nvPicPr>
                    <p:blipFill>
                      <a:blip r:embed="rId4"/>
                      <a:srcRect/>
                      <a:stretch>
                        <a:fillRect/>
                      </a:stretch>
                    </p:blipFill>
                    <p:spPr bwMode="auto">
                      <a:xfrm>
                        <a:off x="2159000" y="1192213"/>
                        <a:ext cx="2971800" cy="803275"/>
                      </a:xfrm>
                      <a:prstGeom prst="rect">
                        <a:avLst/>
                      </a:prstGeom>
                      <a:solidFill>
                        <a:schemeClr val="accent6">
                          <a:lumMod val="20000"/>
                          <a:lumOff val="80000"/>
                        </a:schemeClr>
                      </a:solidFill>
                      <a:ln>
                        <a:noFill/>
                      </a:ln>
                      <a:extLst/>
                    </p:spPr>
                  </p:pic>
                </p:oleObj>
              </mc:Fallback>
            </mc:AlternateContent>
          </a:graphicData>
        </a:graphic>
      </p:graphicFrame>
      <p:graphicFrame>
        <p:nvGraphicFramePr>
          <p:cNvPr id="4" name="对象 2"/>
          <p:cNvGraphicFramePr>
            <a:graphicFrameLocks noChangeAspect="1"/>
          </p:cNvGraphicFramePr>
          <p:nvPr>
            <p:extLst>
              <p:ext uri="{D42A27DB-BD31-4B8C-83A1-F6EECF244321}">
                <p14:modId xmlns:p14="http://schemas.microsoft.com/office/powerpoint/2010/main" val="1205061687"/>
              </p:ext>
            </p:extLst>
          </p:nvPr>
        </p:nvGraphicFramePr>
        <p:xfrm>
          <a:off x="2136016" y="2311030"/>
          <a:ext cx="4795231" cy="920434"/>
        </p:xfrm>
        <a:graphic>
          <a:graphicData uri="http://schemas.openxmlformats.org/presentationml/2006/ole">
            <mc:AlternateContent xmlns:mc="http://schemas.openxmlformats.org/markup-compatibility/2006">
              <mc:Choice xmlns:v="urn:schemas-microsoft-com:vml" Requires="v">
                <p:oleObj spid="_x0000_s13213" name="Equation" r:id="rId5" imgW="2286000" imgH="406400" progId="Equation.DSMT4">
                  <p:embed/>
                </p:oleObj>
              </mc:Choice>
              <mc:Fallback>
                <p:oleObj name="Equation" r:id="rId5" imgW="2286000" imgH="406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6016" y="2311030"/>
                        <a:ext cx="4795231" cy="920434"/>
                      </a:xfrm>
                      <a:prstGeom prst="rect">
                        <a:avLst/>
                      </a:prstGeom>
                      <a:solidFill>
                        <a:schemeClr val="accent6">
                          <a:lumMod val="20000"/>
                          <a:lumOff val="80000"/>
                        </a:schemeClr>
                      </a:solidFill>
                      <a:ln>
                        <a:noFill/>
                      </a:ln>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642647831"/>
              </p:ext>
            </p:extLst>
          </p:nvPr>
        </p:nvGraphicFramePr>
        <p:xfrm>
          <a:off x="1668163" y="4670088"/>
          <a:ext cx="2261039" cy="926209"/>
        </p:xfrm>
        <a:graphic>
          <a:graphicData uri="http://schemas.openxmlformats.org/presentationml/2006/ole">
            <mc:AlternateContent xmlns:mc="http://schemas.openxmlformats.org/markup-compatibility/2006">
              <mc:Choice xmlns:v="urn:schemas-microsoft-com:vml" Requires="v">
                <p:oleObj spid="_x0000_s13214" name="Equation" r:id="rId7" imgW="1054080" imgH="431640" progId="Equation.DSMT4">
                  <p:embed/>
                </p:oleObj>
              </mc:Choice>
              <mc:Fallback>
                <p:oleObj name="Equation" r:id="rId7" imgW="1054080" imgH="431640" progId="Equation.DSMT4">
                  <p:embed/>
                  <p:pic>
                    <p:nvPicPr>
                      <p:cNvPr id="0" name=""/>
                      <p:cNvPicPr/>
                      <p:nvPr/>
                    </p:nvPicPr>
                    <p:blipFill>
                      <a:blip r:embed="rId8"/>
                      <a:stretch>
                        <a:fillRect/>
                      </a:stretch>
                    </p:blipFill>
                    <p:spPr>
                      <a:xfrm>
                        <a:off x="1668163" y="4670088"/>
                        <a:ext cx="2261039" cy="926209"/>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201321023"/>
              </p:ext>
            </p:extLst>
          </p:nvPr>
        </p:nvGraphicFramePr>
        <p:xfrm>
          <a:off x="4872837" y="4670089"/>
          <a:ext cx="3376178" cy="926208"/>
        </p:xfrm>
        <a:graphic>
          <a:graphicData uri="http://schemas.openxmlformats.org/presentationml/2006/ole">
            <mc:AlternateContent xmlns:mc="http://schemas.openxmlformats.org/markup-compatibility/2006">
              <mc:Choice xmlns:v="urn:schemas-microsoft-com:vml" Requires="v">
                <p:oleObj spid="_x0000_s13215" name="Equation" r:id="rId9" imgW="1434960" imgH="393480" progId="Equation.DSMT4">
                  <p:embed/>
                </p:oleObj>
              </mc:Choice>
              <mc:Fallback>
                <p:oleObj name="Equation" r:id="rId9" imgW="1434960" imgH="393480" progId="Equation.DSMT4">
                  <p:embed/>
                  <p:pic>
                    <p:nvPicPr>
                      <p:cNvPr id="0" name=""/>
                      <p:cNvPicPr/>
                      <p:nvPr/>
                    </p:nvPicPr>
                    <p:blipFill>
                      <a:blip r:embed="rId10"/>
                      <a:stretch>
                        <a:fillRect/>
                      </a:stretch>
                    </p:blipFill>
                    <p:spPr>
                      <a:xfrm>
                        <a:off x="4872837" y="4670089"/>
                        <a:ext cx="3376178" cy="926208"/>
                      </a:xfrm>
                      <a:prstGeom prst="rect">
                        <a:avLst/>
                      </a:prstGeom>
                    </p:spPr>
                  </p:pic>
                </p:oleObj>
              </mc:Fallback>
            </mc:AlternateContent>
          </a:graphicData>
        </a:graphic>
      </p:graphicFrame>
    </p:spTree>
    <p:extLst>
      <p:ext uri="{BB962C8B-B14F-4D97-AF65-F5344CB8AC3E}">
        <p14:creationId xmlns:p14="http://schemas.microsoft.com/office/powerpoint/2010/main" val="422804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1590357" y="1604083"/>
            <a:ext cx="8685326" cy="1569660"/>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对向量</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x=[x</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24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n</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400" dirty="0" smtClean="0">
                <a:latin typeface="Times New Roman" panose="02020603050405020304" pitchFamily="18" charset="0"/>
                <a:ea typeface="华文新魏" panose="02010800040101010101" pitchFamily="2" charset="-122"/>
                <a:cs typeface="Times New Roman" panose="02020603050405020304" pitchFamily="18" charset="0"/>
              </a:rPr>
              <a:t>函数</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diff(x)</a:t>
            </a:r>
            <a:r>
              <a:rPr lang="zh-CN" altLang="zh-CN" sz="2400" dirty="0">
                <a:latin typeface="Times New Roman" panose="02020603050405020304" pitchFamily="18" charset="0"/>
                <a:ea typeface="华文新魏" panose="02010800040101010101" pitchFamily="2" charset="-122"/>
                <a:cs typeface="Times New Roman" panose="02020603050405020304" pitchFamily="18" charset="0"/>
              </a:rPr>
              <a:t>语句对非符号计算</a:t>
            </a:r>
            <a:r>
              <a:rPr lang="zh-CN" altLang="zh-CN" sz="2400" dirty="0" smtClean="0">
                <a:latin typeface="Times New Roman" panose="02020603050405020304" pitchFamily="18" charset="0"/>
                <a:ea typeface="华文新魏" panose="02010800040101010101" pitchFamily="2" charset="-122"/>
                <a:cs typeface="Times New Roman" panose="02020603050405020304" pitchFamily="18" charset="0"/>
              </a:rPr>
              <a:t>表示</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a:t>
            </a:r>
            <a:r>
              <a:rPr lang="zh-CN" altLang="zh-CN" sz="2400" dirty="0" smtClean="0">
                <a:latin typeface="Times New Roman" panose="02020603050405020304" pitchFamily="18" charset="0"/>
                <a:ea typeface="华文新魏" panose="02010800040101010101" pitchFamily="2" charset="-122"/>
                <a:cs typeface="Times New Roman" panose="02020603050405020304" pitchFamily="18" charset="0"/>
              </a:rPr>
              <a:t>向前差分</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pPr eaLnBrk="1" hangingPunct="1"/>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pPr eaLnBrk="1" hangingPunct="1"/>
            <a:endParaRPr lang="zh-CN" altLang="en-US" sz="2400" dirty="0"/>
          </a:p>
        </p:txBody>
      </p:sp>
      <p:sp>
        <p:nvSpPr>
          <p:cNvPr id="3" name="矩形 2"/>
          <p:cNvSpPr/>
          <p:nvPr/>
        </p:nvSpPr>
        <p:spPr>
          <a:xfrm>
            <a:off x="1047150" y="981075"/>
            <a:ext cx="6837964" cy="4619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US" altLang="zh-CN" sz="2400" dirty="0" err="1">
                <a:latin typeface="Times New Roman" panose="02020603050405020304" pitchFamily="18" charset="0"/>
                <a:ea typeface="华文新魏" panose="02010800040101010101" pitchFamily="2" charset="-122"/>
                <a:cs typeface="Times New Roman" panose="02020603050405020304" pitchFamily="18" charset="0"/>
              </a:rPr>
              <a:t>Matlab</a:t>
            </a:r>
            <a:r>
              <a:rPr lang="zh-CN" altLang="zh-CN" sz="2400" dirty="0">
                <a:latin typeface="Times New Roman" panose="02020603050405020304" pitchFamily="18" charset="0"/>
                <a:ea typeface="华文新魏" panose="02010800040101010101" pitchFamily="2" charset="-122"/>
                <a:cs typeface="Times New Roman" panose="02020603050405020304" pitchFamily="18" charset="0"/>
              </a:rPr>
              <a:t>的数值导数计算可以</a:t>
            </a:r>
            <a:r>
              <a:rPr lang="zh-CN" altLang="zh-CN" sz="2400" dirty="0" smtClean="0">
                <a:latin typeface="Times New Roman" panose="02020603050405020304" pitchFamily="18" charset="0"/>
                <a:ea typeface="华文新魏" panose="02010800040101010101" pitchFamily="2" charset="-122"/>
                <a:cs typeface="Times New Roman" panose="02020603050405020304" pitchFamily="18" charset="0"/>
              </a:rPr>
              <a:t>利用</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函数</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diff</a:t>
            </a:r>
            <a:r>
              <a:rPr lang="zh-CN" altLang="zh-CN" sz="2400" dirty="0">
                <a:latin typeface="Times New Roman" panose="02020603050405020304" pitchFamily="18" charset="0"/>
                <a:ea typeface="华文新魏" panose="02010800040101010101" pitchFamily="2" charset="-122"/>
                <a:cs typeface="Times New Roman" panose="02020603050405020304" pitchFamily="18" charset="0"/>
              </a:rPr>
              <a:t>实现。</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097001672"/>
              </p:ext>
            </p:extLst>
          </p:nvPr>
        </p:nvGraphicFramePr>
        <p:xfrm>
          <a:off x="3659188" y="2547938"/>
          <a:ext cx="4340225" cy="547687"/>
        </p:xfrm>
        <a:graphic>
          <a:graphicData uri="http://schemas.openxmlformats.org/presentationml/2006/ole">
            <mc:AlternateContent xmlns:mc="http://schemas.openxmlformats.org/markup-compatibility/2006">
              <mc:Choice xmlns:v="urn:schemas-microsoft-com:vml" Requires="v">
                <p:oleObj spid="_x0000_s14250" name="Equation" r:id="rId3" imgW="1714320" imgH="228600" progId="Equation.DSMT4">
                  <p:embed/>
                </p:oleObj>
              </mc:Choice>
              <mc:Fallback>
                <p:oleObj name="Equation" r:id="rId3" imgW="1714320" imgH="228600" progId="Equation.DSMT4">
                  <p:embed/>
                  <p:pic>
                    <p:nvPicPr>
                      <p:cNvPr id="0" name=""/>
                      <p:cNvPicPr>
                        <a:picLocks noChangeAspect="1" noChangeArrowheads="1"/>
                      </p:cNvPicPr>
                      <p:nvPr/>
                    </p:nvPicPr>
                    <p:blipFill>
                      <a:blip r:embed="rId4"/>
                      <a:srcRect/>
                      <a:stretch>
                        <a:fillRect/>
                      </a:stretch>
                    </p:blipFill>
                    <p:spPr bwMode="auto">
                      <a:xfrm>
                        <a:off x="3659188" y="2547938"/>
                        <a:ext cx="4340225" cy="547687"/>
                      </a:xfrm>
                      <a:prstGeom prst="rect">
                        <a:avLst/>
                      </a:prstGeom>
                      <a:solidFill>
                        <a:schemeClr val="accent6">
                          <a:lumMod val="20000"/>
                          <a:lumOff val="80000"/>
                        </a:schemeClr>
                      </a:solidFill>
                      <a:ln>
                        <a:noFill/>
                      </a:ln>
                      <a:extLst/>
                    </p:spPr>
                  </p:pic>
                </p:oleObj>
              </mc:Fallback>
            </mc:AlternateContent>
          </a:graphicData>
        </a:graphic>
      </p:graphicFrame>
      <p:sp>
        <p:nvSpPr>
          <p:cNvPr id="5" name="TextBox 2"/>
          <p:cNvSpPr txBox="1"/>
          <p:nvPr/>
        </p:nvSpPr>
        <p:spPr>
          <a:xfrm>
            <a:off x="1590357" y="3334788"/>
            <a:ext cx="8685326"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zh-CN" altLang="en-US" sz="2400" dirty="0">
                <a:latin typeface="华文新魏" panose="02010800040101010101" pitchFamily="2" charset="-122"/>
                <a:ea typeface="华文新魏" panose="02010800040101010101" pitchFamily="2" charset="-122"/>
              </a:rPr>
              <a:t>因此，对离散的</a:t>
            </a:r>
            <a:r>
              <a:rPr lang="zh-CN" altLang="en-US" sz="2400" dirty="0" smtClean="0">
                <a:latin typeface="华文新魏" panose="02010800040101010101" pitchFamily="2" charset="-122"/>
                <a:ea typeface="华文新魏" panose="02010800040101010101" pitchFamily="2" charset="-122"/>
              </a:rPr>
              <a:t>函数</a:t>
            </a:r>
            <a:endParaRPr lang="en-US" altLang="zh-CN" sz="2400" dirty="0" smtClean="0">
              <a:latin typeface="华文新魏" panose="02010800040101010101" pitchFamily="2" charset="-122"/>
              <a:ea typeface="华文新魏" panose="02010800040101010101" pitchFamily="2" charset="-122"/>
            </a:endParaRPr>
          </a:p>
          <a:p>
            <a:pPr>
              <a:defRPr/>
            </a:pPr>
            <a:endParaRPr lang="en-US" altLang="zh-CN" sz="2400" dirty="0">
              <a:latin typeface="华文新魏" panose="02010800040101010101" pitchFamily="2" charset="-122"/>
              <a:ea typeface="华文新魏" panose="02010800040101010101" pitchFamily="2" charset="-122"/>
            </a:endParaRPr>
          </a:p>
          <a:p>
            <a:pPr>
              <a:defRPr/>
            </a:pPr>
            <a:endParaRPr lang="zh-CN" altLang="en-US" sz="2400" dirty="0">
              <a:latin typeface="华文新魏" panose="02010800040101010101" pitchFamily="2" charset="-122"/>
              <a:ea typeface="华文新魏" panose="02010800040101010101" pitchFamily="2" charset="-122"/>
            </a:endParaRPr>
          </a:p>
        </p:txBody>
      </p:sp>
      <p:graphicFrame>
        <p:nvGraphicFramePr>
          <p:cNvPr id="6" name="对象 3"/>
          <p:cNvGraphicFramePr>
            <a:graphicFrameLocks noChangeAspect="1"/>
          </p:cNvGraphicFramePr>
          <p:nvPr>
            <p:extLst>
              <p:ext uri="{D42A27DB-BD31-4B8C-83A1-F6EECF244321}">
                <p14:modId xmlns:p14="http://schemas.microsoft.com/office/powerpoint/2010/main" val="4165394087"/>
              </p:ext>
            </p:extLst>
          </p:nvPr>
        </p:nvGraphicFramePr>
        <p:xfrm>
          <a:off x="2296485" y="3841964"/>
          <a:ext cx="2555875" cy="547687"/>
        </p:xfrm>
        <a:graphic>
          <a:graphicData uri="http://schemas.openxmlformats.org/presentationml/2006/ole">
            <mc:AlternateContent xmlns:mc="http://schemas.openxmlformats.org/markup-compatibility/2006">
              <mc:Choice xmlns:v="urn:schemas-microsoft-com:vml" Requires="v">
                <p:oleObj spid="_x0000_s14251" name="Equation" r:id="rId5" imgW="1066680" imgH="228600" progId="Equation.DSMT4">
                  <p:embed/>
                </p:oleObj>
              </mc:Choice>
              <mc:Fallback>
                <p:oleObj name="Equation" r:id="rId5" imgW="106668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6485" y="3841964"/>
                        <a:ext cx="2555875" cy="547687"/>
                      </a:xfrm>
                      <a:prstGeom prst="rect">
                        <a:avLst/>
                      </a:prstGeom>
                      <a:solidFill>
                        <a:schemeClr val="accent6">
                          <a:lumMod val="20000"/>
                          <a:lumOff val="80000"/>
                        </a:schemeClr>
                      </a:solidFill>
                      <a:ln>
                        <a:noFill/>
                      </a:ln>
                      <a:extLst/>
                    </p:spPr>
                  </p:pic>
                </p:oleObj>
              </mc:Fallback>
            </mc:AlternateContent>
          </a:graphicData>
        </a:graphic>
      </p:graphicFrame>
      <p:graphicFrame>
        <p:nvGraphicFramePr>
          <p:cNvPr id="7" name="对象 4"/>
          <p:cNvGraphicFramePr>
            <a:graphicFrameLocks noChangeAspect="1"/>
          </p:cNvGraphicFramePr>
          <p:nvPr>
            <p:extLst>
              <p:ext uri="{D42A27DB-BD31-4B8C-83A1-F6EECF244321}">
                <p14:modId xmlns:p14="http://schemas.microsoft.com/office/powerpoint/2010/main" val="1465753934"/>
              </p:ext>
            </p:extLst>
          </p:nvPr>
        </p:nvGraphicFramePr>
        <p:xfrm>
          <a:off x="6096024" y="3841964"/>
          <a:ext cx="2663825" cy="550862"/>
        </p:xfrm>
        <a:graphic>
          <a:graphicData uri="http://schemas.openxmlformats.org/presentationml/2006/ole">
            <mc:AlternateContent xmlns:mc="http://schemas.openxmlformats.org/markup-compatibility/2006">
              <mc:Choice xmlns:v="urn:schemas-microsoft-com:vml" Requires="v">
                <p:oleObj spid="_x0000_s14252" name="Equation" r:id="rId7" imgW="1104840" imgH="228600" progId="Equation.DSMT4">
                  <p:embed/>
                </p:oleObj>
              </mc:Choice>
              <mc:Fallback>
                <p:oleObj name="Equation" r:id="rId7" imgW="110484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24" y="3841964"/>
                        <a:ext cx="2663825" cy="550862"/>
                      </a:xfrm>
                      <a:prstGeom prst="rect">
                        <a:avLst/>
                      </a:prstGeom>
                      <a:solidFill>
                        <a:schemeClr val="accent6">
                          <a:lumMod val="20000"/>
                          <a:lumOff val="80000"/>
                        </a:schemeClr>
                      </a:solidFill>
                      <a:ln>
                        <a:noFill/>
                      </a:ln>
                      <a:extLst/>
                    </p:spPr>
                  </p:pic>
                </p:oleObj>
              </mc:Fallback>
            </mc:AlternateContent>
          </a:graphicData>
        </a:graphic>
      </p:graphicFrame>
      <p:sp>
        <p:nvSpPr>
          <p:cNvPr id="8" name="TextBox 5"/>
          <p:cNvSpPr txBox="1">
            <a:spLocks noChangeArrowheads="1"/>
          </p:cNvSpPr>
          <p:nvPr/>
        </p:nvSpPr>
        <p:spPr bwMode="auto">
          <a:xfrm>
            <a:off x="1590357" y="4796828"/>
            <a:ext cx="8685326" cy="1201738"/>
          </a:xfrm>
          <a:prstGeom prst="rect">
            <a:avLst/>
          </a:prstGeom>
          <a:ln/>
          <a:extLst/>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diff(y)./diff(x) </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得到 </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y</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对</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的导数在节点</a:t>
            </a:r>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pPr eaLnBrk="1" hangingPunct="1"/>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新魏" panose="02010800040101010101" pitchFamily="2" charset="-122"/>
                <a:cs typeface="Times New Roman" panose="02020603050405020304" pitchFamily="18" charset="0"/>
              </a:rPr>
              <a:t>k+1/2</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k=0,1,2,…,n-1</a:t>
            </a:r>
          </a:p>
          <a:p>
            <a:pPr eaLnBrk="1" hangingPunct="1"/>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的</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阶近似。</a:t>
            </a:r>
          </a:p>
        </p:txBody>
      </p:sp>
    </p:spTree>
    <p:extLst>
      <p:ext uri="{BB962C8B-B14F-4D97-AF65-F5344CB8AC3E}">
        <p14:creationId xmlns:p14="http://schemas.microsoft.com/office/powerpoint/2010/main" val="149819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42384" y="1210506"/>
            <a:ext cx="10728356"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例：给定以下数据</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求</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次拟合多项式并作图</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2" name="文本框 1"/>
          <p:cNvSpPr txBox="1"/>
          <p:nvPr/>
        </p:nvSpPr>
        <p:spPr>
          <a:xfrm>
            <a:off x="607469" y="628125"/>
            <a:ext cx="2461655"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多项式拟合函数</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3359723" y="721380"/>
            <a:ext cx="7631184"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p=</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polyfit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x,y,n</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输入数据</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x,y</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，输出</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n</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次拟合多项式</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p</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03927570"/>
              </p:ext>
            </p:extLst>
          </p:nvPr>
        </p:nvGraphicFramePr>
        <p:xfrm>
          <a:off x="1032982" y="1752226"/>
          <a:ext cx="10365332" cy="741680"/>
        </p:xfrm>
        <a:graphic>
          <a:graphicData uri="http://schemas.openxmlformats.org/drawingml/2006/table">
            <a:tbl>
              <a:tblPr firstRow="1" bandRow="1">
                <a:tableStyleId>{5C22544A-7EE6-4342-B048-85BDC9FD1C3A}</a:tableStyleId>
              </a:tblPr>
              <a:tblGrid>
                <a:gridCol w="669071"/>
                <a:gridCol w="9696261"/>
              </a:tblGrid>
              <a:tr h="370840">
                <a:tc>
                  <a:txBody>
                    <a:bodyPr/>
                    <a:lstStyle/>
                    <a:p>
                      <a:pPr algn="ctr"/>
                      <a:r>
                        <a:rPr lang="en-US" altLang="zh-CN" sz="1800" b="1" dirty="0" smtClean="0">
                          <a:latin typeface="Times New Roman" panose="02020603050405020304" pitchFamily="18" charset="0"/>
                          <a:cs typeface="Times New Roman" panose="02020603050405020304" pitchFamily="18" charset="0"/>
                        </a:rPr>
                        <a:t>x</a:t>
                      </a:r>
                      <a:endParaRPr lang="zh-CN" altLang="en-US" sz="1800" b="1" dirty="0">
                        <a:latin typeface="Times New Roman" panose="02020603050405020304" pitchFamily="18" charset="0"/>
                        <a:cs typeface="Times New Roman" panose="02020603050405020304" pitchFamily="18" charset="0"/>
                      </a:endParaRPr>
                    </a:p>
                  </a:txBody>
                  <a:tcPr/>
                </a:tc>
                <a:tc>
                  <a:txBody>
                    <a:bodyPr/>
                    <a:lstStyle/>
                    <a:p>
                      <a:r>
                        <a:rPr lang="en-US" altLang="zh-CN" sz="1800" b="1" dirty="0" smtClean="0">
                          <a:latin typeface="Times New Roman" panose="02020603050405020304" pitchFamily="18" charset="0"/>
                          <a:cs typeface="Times New Roman" panose="02020603050405020304" pitchFamily="18" charset="0"/>
                        </a:rPr>
                        <a:t> 0.0000       0.2000    0.4000    0.6000    0.8000    1.0000    1.2000    1.4000    1.6000    1.8000    2.0000</a:t>
                      </a:r>
                      <a:endParaRPr lang="en-US" altLang="zh-CN" sz="1800" b="1"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sz="1800" b="1" dirty="0" smtClean="0">
                          <a:latin typeface="Times New Roman" panose="02020603050405020304" pitchFamily="18" charset="0"/>
                          <a:cs typeface="Times New Roman" panose="02020603050405020304" pitchFamily="18" charset="0"/>
                        </a:rPr>
                        <a:t>y</a:t>
                      </a:r>
                      <a:endParaRPr lang="zh-CN" altLang="en-US" sz="1800" b="1" dirty="0">
                        <a:latin typeface="Times New Roman" panose="02020603050405020304" pitchFamily="18" charset="0"/>
                        <a:cs typeface="Times New Roman" panose="02020603050405020304" pitchFamily="18" charset="0"/>
                      </a:endParaRPr>
                    </a:p>
                  </a:txBody>
                  <a:tcPr/>
                </a:tc>
                <a:tc>
                  <a:txBody>
                    <a:bodyPr/>
                    <a:lstStyle/>
                    <a:p>
                      <a:r>
                        <a:rPr lang="en-US" altLang="zh-CN" sz="1800" b="1" dirty="0" smtClean="0">
                          <a:latin typeface="Times New Roman" panose="02020603050405020304" pitchFamily="18" charset="0"/>
                          <a:cs typeface="Times New Roman" panose="02020603050405020304" pitchFamily="18" charset="0"/>
                        </a:rPr>
                        <a:t>      0          0.1987    0.3894    0.5646    0.7174     0.8415    0.9320    0.9854    0.9996   0.9738    0.9093</a:t>
                      </a:r>
                      <a:endParaRPr lang="zh-CN" altLang="en-US" sz="1800" b="1" dirty="0">
                        <a:latin typeface="Times New Roman" panose="02020603050405020304" pitchFamily="18" charset="0"/>
                        <a:cs typeface="Times New Roman" panose="02020603050405020304" pitchFamily="18" charset="0"/>
                      </a:endParaRPr>
                    </a:p>
                  </a:txBody>
                  <a:tcPr/>
                </a:tc>
              </a:tr>
            </a:tbl>
          </a:graphicData>
        </a:graphic>
      </p:graphicFrame>
      <p:sp>
        <p:nvSpPr>
          <p:cNvPr id="6" name="矩形 5"/>
          <p:cNvSpPr/>
          <p:nvPr/>
        </p:nvSpPr>
        <p:spPr>
          <a:xfrm>
            <a:off x="742384" y="3075800"/>
            <a:ext cx="5504507" cy="317009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t=0:0.2:2;</a:t>
            </a:r>
          </a:p>
          <a:p>
            <a:r>
              <a:rPr lang="es-E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y=[0    0.1987    0.3894    0.5646    0.7174    0.8415    0.9320    0.9854    0.9996  0.9738    0.9093];</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p=</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polyfit</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(t,y,3);</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t1=0:0.1:2;</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y1=</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polyval</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(p,t1);</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plot(</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t,y</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,t1,y1)</a:t>
            </a:r>
          </a:p>
          <a:p>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xlabel</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't'</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ylabel</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'y'</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legend(</a:t>
            </a:r>
            <a:r>
              <a:rPr lang="en-US" altLang="zh-CN" sz="20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err="1">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data'</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err="1">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'cubic</a:t>
            </a:r>
            <a:r>
              <a:rPr lang="en-US" altLang="zh-CN" sz="20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2000" dirty="0" err="1">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fit'</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err="1">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'location'</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err="1">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'best</a:t>
            </a:r>
            <a:r>
              <a:rPr lang="en-US" altLang="zh-CN" sz="2000" dirty="0" smtClean="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endParaRPr lang="zh-CN" altLang="en-US" dirty="0"/>
          </a:p>
        </p:txBody>
      </p:sp>
      <p:pic>
        <p:nvPicPr>
          <p:cNvPr id="7" name="图片 6"/>
          <p:cNvPicPr>
            <a:picLocks noChangeAspect="1"/>
          </p:cNvPicPr>
          <p:nvPr/>
        </p:nvPicPr>
        <p:blipFill>
          <a:blip r:embed="rId2"/>
          <a:stretch>
            <a:fillRect/>
          </a:stretch>
        </p:blipFill>
        <p:spPr>
          <a:xfrm>
            <a:off x="6759732" y="2524673"/>
            <a:ext cx="4922067" cy="3691550"/>
          </a:xfrm>
          <a:prstGeom prst="rect">
            <a:avLst/>
          </a:prstGeom>
        </p:spPr>
      </p:pic>
      <p:sp>
        <p:nvSpPr>
          <p:cNvPr id="8" name="文本框 7"/>
          <p:cNvSpPr txBox="1"/>
          <p:nvPr/>
        </p:nvSpPr>
        <p:spPr>
          <a:xfrm>
            <a:off x="6957399" y="5276850"/>
            <a:ext cx="47244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高次多项式没有好的渐近性，一般只做数据区间内拟合，不作区间外预测分析</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66472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animBg="1"/>
      <p:bldP spid="6" grpId="0" animBg="1"/>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2784" y="1279696"/>
            <a:ext cx="4105554" cy="489364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defRPr/>
            </a:pPr>
            <a:r>
              <a:rPr lang="zh-CN" altLang="zh-CN" sz="2400" kern="100" dirty="0" smtClean="0">
                <a:latin typeface="Times New Roman" panose="02020603050405020304" pitchFamily="18" charset="0"/>
                <a:ea typeface="华文新魏" panose="02010800040101010101" pitchFamily="2" charset="-122"/>
                <a:cs typeface="Times New Roman" panose="02020603050405020304" pitchFamily="18" charset="0"/>
              </a:rPr>
              <a:t>参考</a:t>
            </a:r>
            <a:r>
              <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rPr>
              <a:t>程序：</a:t>
            </a:r>
          </a:p>
          <a:p>
            <a:pPr>
              <a:spcAft>
                <a:spcPts val="0"/>
              </a:spcAft>
              <a:defRPr/>
            </a:pPr>
            <a:r>
              <a:rPr lang="en-US" altLang="zh-CN" sz="2400" kern="0" dirty="0">
                <a:latin typeface="Times New Roman" panose="02020603050405020304" pitchFamily="18" charset="0"/>
                <a:ea typeface="华文新魏" panose="02010800040101010101" pitchFamily="2" charset="-122"/>
                <a:cs typeface="Times New Roman" panose="02020603050405020304" pitchFamily="18" charset="0"/>
              </a:rPr>
              <a:t>x=0:pi/100:2*pi;</a:t>
            </a:r>
            <a:endPar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endParaRPr>
          </a:p>
          <a:p>
            <a:pPr>
              <a:spcAft>
                <a:spcPts val="0"/>
              </a:spcAft>
              <a:defRPr/>
            </a:pPr>
            <a:r>
              <a:rPr lang="en-US" altLang="zh-CN" sz="2400" kern="0" dirty="0">
                <a:latin typeface="Times New Roman" panose="02020603050405020304" pitchFamily="18" charset="0"/>
                <a:ea typeface="华文新魏" panose="02010800040101010101" pitchFamily="2" charset="-122"/>
                <a:cs typeface="Times New Roman" panose="02020603050405020304" pitchFamily="18" charset="0"/>
              </a:rPr>
              <a:t>y=sin(x);</a:t>
            </a:r>
            <a:endPar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endParaRPr>
          </a:p>
          <a:p>
            <a:pPr>
              <a:spcAft>
                <a:spcPts val="0"/>
              </a:spcAft>
              <a:defRPr/>
            </a:pPr>
            <a:r>
              <a:rPr lang="en-US" altLang="zh-CN" sz="2400" kern="0" dirty="0">
                <a:latin typeface="Times New Roman" panose="02020603050405020304" pitchFamily="18" charset="0"/>
                <a:ea typeface="华文新魏" panose="02010800040101010101" pitchFamily="2" charset="-122"/>
                <a:cs typeface="Times New Roman" panose="02020603050405020304" pitchFamily="18" charset="0"/>
              </a:rPr>
              <a:t>x1=pi/200:pi/100:2*pi;</a:t>
            </a:r>
            <a:endPar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endParaRPr>
          </a:p>
          <a:p>
            <a:pPr>
              <a:spcAft>
                <a:spcPts val="0"/>
              </a:spcAft>
              <a:defRPr/>
            </a:pPr>
            <a:r>
              <a:rPr lang="en-US" altLang="zh-CN" sz="2400" kern="0" dirty="0">
                <a:latin typeface="Times New Roman" panose="02020603050405020304" pitchFamily="18" charset="0"/>
                <a:ea typeface="华文新魏" panose="02010800040101010101" pitchFamily="2" charset="-122"/>
                <a:cs typeface="Times New Roman" panose="02020603050405020304" pitchFamily="18" charset="0"/>
              </a:rPr>
              <a:t>y1=diff(y)./diff(x);</a:t>
            </a:r>
            <a:endPar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endParaRPr>
          </a:p>
          <a:p>
            <a:pPr>
              <a:spcAft>
                <a:spcPts val="0"/>
              </a:spcAft>
              <a:defRPr/>
            </a:pPr>
            <a:r>
              <a:rPr lang="en-US" altLang="zh-CN" sz="2400" kern="0" dirty="0">
                <a:latin typeface="Times New Roman" panose="02020603050405020304" pitchFamily="18" charset="0"/>
                <a:ea typeface="华文新魏" panose="02010800040101010101" pitchFamily="2" charset="-122"/>
                <a:cs typeface="Times New Roman" panose="02020603050405020304" pitchFamily="18" charset="0"/>
              </a:rPr>
              <a:t>y11=sin(x1);</a:t>
            </a:r>
            <a:endPar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endParaRPr>
          </a:p>
          <a:p>
            <a:pPr>
              <a:spcAft>
                <a:spcPts val="0"/>
              </a:spcAft>
              <a:defRPr/>
            </a:pPr>
            <a:r>
              <a:rPr lang="en-US" altLang="zh-CN" sz="2400" kern="0" dirty="0">
                <a:latin typeface="Times New Roman" panose="02020603050405020304" pitchFamily="18" charset="0"/>
                <a:ea typeface="华文新魏" panose="02010800040101010101" pitchFamily="2" charset="-122"/>
                <a:cs typeface="Times New Roman" panose="02020603050405020304" pitchFamily="18" charset="0"/>
              </a:rPr>
              <a:t>subplot(1,2,1)</a:t>
            </a:r>
            <a:endPar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endParaRPr>
          </a:p>
          <a:p>
            <a:pPr>
              <a:spcAft>
                <a:spcPts val="0"/>
              </a:spcAft>
              <a:defRPr/>
            </a:pPr>
            <a:r>
              <a:rPr lang="en-US" altLang="zh-CN" sz="2400" kern="0" dirty="0">
                <a:latin typeface="Times New Roman" panose="02020603050405020304" pitchFamily="18" charset="0"/>
                <a:ea typeface="华文新魏" panose="02010800040101010101" pitchFamily="2" charset="-122"/>
                <a:cs typeface="Times New Roman" panose="02020603050405020304" pitchFamily="18" charset="0"/>
              </a:rPr>
              <a:t>plot(x1,y1,x1,y11)</a:t>
            </a:r>
            <a:endPar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endParaRPr>
          </a:p>
          <a:p>
            <a:pPr>
              <a:spcAft>
                <a:spcPts val="0"/>
              </a:spcAft>
              <a:defRPr/>
            </a:pPr>
            <a:r>
              <a:rPr lang="en-US" altLang="zh-CN" sz="2400" kern="0" dirty="0">
                <a:latin typeface="Times New Roman" panose="02020603050405020304" pitchFamily="18" charset="0"/>
                <a:ea typeface="华文新魏" panose="02010800040101010101" pitchFamily="2" charset="-122"/>
                <a:cs typeface="Times New Roman" panose="02020603050405020304" pitchFamily="18" charset="0"/>
              </a:rPr>
              <a:t>subplot(1,2,2)</a:t>
            </a:r>
            <a:endPar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endParaRPr>
          </a:p>
          <a:p>
            <a:pPr>
              <a:spcAft>
                <a:spcPts val="0"/>
              </a:spcAft>
              <a:defRPr/>
            </a:pPr>
            <a:r>
              <a:rPr lang="en-US" altLang="zh-CN" sz="2400" kern="0" dirty="0">
                <a:latin typeface="Times New Roman" panose="02020603050405020304" pitchFamily="18" charset="0"/>
                <a:ea typeface="华文新魏" panose="02010800040101010101" pitchFamily="2" charset="-122"/>
                <a:cs typeface="Times New Roman" panose="02020603050405020304" pitchFamily="18" charset="0"/>
              </a:rPr>
              <a:t>y12=</a:t>
            </a:r>
            <a:r>
              <a:rPr lang="en-US" altLang="zh-CN" sz="2400" kern="0" dirty="0" err="1">
                <a:latin typeface="Times New Roman" panose="02020603050405020304" pitchFamily="18" charset="0"/>
                <a:ea typeface="华文新魏" panose="02010800040101010101" pitchFamily="2" charset="-122"/>
                <a:cs typeface="Times New Roman" panose="02020603050405020304" pitchFamily="18" charset="0"/>
              </a:rPr>
              <a:t>cos</a:t>
            </a:r>
            <a:r>
              <a:rPr lang="en-US" altLang="zh-CN" sz="2400" kern="0" dirty="0">
                <a:latin typeface="Times New Roman" panose="02020603050405020304" pitchFamily="18" charset="0"/>
                <a:ea typeface="华文新魏" panose="02010800040101010101" pitchFamily="2" charset="-122"/>
                <a:cs typeface="Times New Roman" panose="02020603050405020304" pitchFamily="18" charset="0"/>
              </a:rPr>
              <a:t>(x1);</a:t>
            </a:r>
            <a:endPar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endParaRPr>
          </a:p>
          <a:p>
            <a:pPr>
              <a:spcAft>
                <a:spcPts val="0"/>
              </a:spcAft>
              <a:defRPr/>
            </a:pPr>
            <a:r>
              <a:rPr lang="en-US" altLang="zh-CN" sz="2400" kern="0" dirty="0">
                <a:latin typeface="Times New Roman" panose="02020603050405020304" pitchFamily="18" charset="0"/>
                <a:ea typeface="华文新魏" panose="02010800040101010101" pitchFamily="2" charset="-122"/>
                <a:cs typeface="Times New Roman" panose="02020603050405020304" pitchFamily="18" charset="0"/>
              </a:rPr>
              <a:t>plot(x1,y1-y12)</a:t>
            </a:r>
            <a:endPar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endParaRPr>
          </a:p>
          <a:p>
            <a:pPr>
              <a:spcAft>
                <a:spcPts val="0"/>
              </a:spcAft>
              <a:defRPr/>
            </a:pPr>
            <a:r>
              <a:rPr lang="en-US" altLang="zh-CN" sz="2400" kern="0" dirty="0">
                <a:latin typeface="Times New Roman" panose="02020603050405020304" pitchFamily="18" charset="0"/>
                <a:ea typeface="华文新魏" panose="02010800040101010101" pitchFamily="2" charset="-122"/>
                <a:cs typeface="Times New Roman" panose="02020603050405020304" pitchFamily="18" charset="0"/>
              </a:rPr>
              <a:t>legend('</a:t>
            </a:r>
            <a:r>
              <a:rPr lang="en-US" altLang="zh-CN" sz="2400" kern="0" dirty="0" err="1">
                <a:latin typeface="Times New Roman" panose="02020603050405020304" pitchFamily="18" charset="0"/>
                <a:ea typeface="华文新魏" panose="02010800040101010101" pitchFamily="2" charset="-122"/>
                <a:cs typeface="Times New Roman" panose="02020603050405020304" pitchFamily="18" charset="0"/>
              </a:rPr>
              <a:t>df</a:t>
            </a:r>
            <a:r>
              <a:rPr lang="en-US" altLang="zh-CN" sz="2400" kern="0" dirty="0">
                <a:latin typeface="Times New Roman" panose="02020603050405020304" pitchFamily="18" charset="0"/>
                <a:ea typeface="华文新魏" panose="02010800040101010101" pitchFamily="2" charset="-122"/>
                <a:cs typeface="Times New Roman" panose="02020603050405020304" pitchFamily="18" charset="0"/>
              </a:rPr>
              <a:t>','f')</a:t>
            </a:r>
            <a:endPar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endParaRPr>
          </a:p>
          <a:p>
            <a:pPr>
              <a:spcAft>
                <a:spcPts val="0"/>
              </a:spcAft>
              <a:defRPr/>
            </a:pPr>
            <a:r>
              <a:rPr lang="en-US" altLang="zh-CN" sz="2400" kern="0" dirty="0">
                <a:latin typeface="Times New Roman" panose="02020603050405020304" pitchFamily="18" charset="0"/>
                <a:ea typeface="华文新魏" panose="02010800040101010101" pitchFamily="2" charset="-122"/>
                <a:cs typeface="Times New Roman" panose="02020603050405020304" pitchFamily="18" charset="0"/>
              </a:rPr>
              <a:t>legend('error</a:t>
            </a:r>
            <a:r>
              <a:rPr lang="en-US" altLang="zh-CN" sz="2400" kern="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dirty="0">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3" name="图片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8338" y="1842196"/>
            <a:ext cx="6622492" cy="4045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782784" y="691376"/>
            <a:ext cx="8351168"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spcAft>
                <a:spcPts val="0"/>
              </a:spcAft>
              <a:defRPr/>
            </a:pPr>
            <a:r>
              <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rPr>
              <a:t>例：利用</a:t>
            </a:r>
            <a:r>
              <a:rPr lang="en-US" altLang="zh-CN" sz="2400" kern="100" dirty="0">
                <a:latin typeface="Times New Roman" panose="02020603050405020304" pitchFamily="18" charset="0"/>
                <a:ea typeface="华文新魏" panose="02010800040101010101" pitchFamily="2" charset="-122"/>
                <a:cs typeface="Times New Roman" panose="02020603050405020304" pitchFamily="18" charset="0"/>
              </a:rPr>
              <a:t>diff</a:t>
            </a:r>
            <a:r>
              <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rPr>
              <a:t>语句计算函数</a:t>
            </a:r>
            <a:r>
              <a:rPr lang="en-US" altLang="zh-CN" sz="2400" kern="1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kern="100" dirty="0" smtClean="0">
                <a:latin typeface="Times New Roman" panose="02020603050405020304" pitchFamily="18" charset="0"/>
                <a:ea typeface="华文新魏" panose="02010800040101010101" pitchFamily="2" charset="-122"/>
                <a:cs typeface="Times New Roman" panose="02020603050405020304" pitchFamily="18" charset="0"/>
              </a:rPr>
              <a:t>y=sin(x)</a:t>
            </a:r>
            <a:r>
              <a:rPr lang="zh-CN" altLang="zh-CN" sz="2400" kern="100" dirty="0" smtClean="0">
                <a:latin typeface="Times New Roman" panose="02020603050405020304" pitchFamily="18" charset="0"/>
                <a:ea typeface="华文新魏" panose="02010800040101010101" pitchFamily="2" charset="-122"/>
                <a:cs typeface="Times New Roman" panose="02020603050405020304" pitchFamily="18" charset="0"/>
              </a:rPr>
              <a:t>的</a:t>
            </a:r>
            <a:r>
              <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rPr>
              <a:t>导数，并计算误差</a:t>
            </a:r>
            <a:r>
              <a:rPr lang="zh-CN" altLang="zh-CN" sz="2400" b="1" kern="100" dirty="0">
                <a:latin typeface="Times New Roman"/>
                <a:ea typeface="宋体"/>
              </a:rPr>
              <a:t>。</a:t>
            </a:r>
          </a:p>
        </p:txBody>
      </p:sp>
    </p:spTree>
    <p:extLst>
      <p:ext uri="{BB962C8B-B14F-4D97-AF65-F5344CB8AC3E}">
        <p14:creationId xmlns:p14="http://schemas.microsoft.com/office/powerpoint/2010/main" val="158161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a:spLocks noChangeArrowheads="1"/>
          </p:cNvSpPr>
          <p:nvPr/>
        </p:nvSpPr>
        <p:spPr bwMode="auto">
          <a:xfrm>
            <a:off x="1149466" y="1456532"/>
            <a:ext cx="7056437" cy="1570037"/>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在数值计算中，语句</a:t>
            </a:r>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pPr eaLnBrk="1" hangingPunct="1"/>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y=diff(x,2)</a:t>
            </a:r>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pPr eaLnBrk="1" hangingPunct="1"/>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pPr eaLnBrk="1" hangingPunct="1"/>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输出向量</a:t>
            </a:r>
          </a:p>
        </p:txBody>
      </p:sp>
      <p:sp>
        <p:nvSpPr>
          <p:cNvPr id="3" name="标题 1"/>
          <p:cNvSpPr txBox="1">
            <a:spLocks/>
          </p:cNvSpPr>
          <p:nvPr/>
        </p:nvSpPr>
        <p:spPr>
          <a:xfrm>
            <a:off x="1416204" y="735980"/>
            <a:ext cx="3345367" cy="526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zh-CN" altLang="en-US" sz="3200" dirty="0" smtClean="0">
                <a:latin typeface="隶书" pitchFamily="49" charset="-122"/>
                <a:ea typeface="隶书" pitchFamily="49" charset="-122"/>
              </a:rPr>
              <a:t>二阶导数的计算</a:t>
            </a:r>
            <a:endParaRPr lang="zh-CN" altLang="en-US" sz="3200" dirty="0">
              <a:latin typeface="隶书" pitchFamily="49" charset="-122"/>
              <a:ea typeface="隶书" pitchFamily="49"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042768412"/>
              </p:ext>
            </p:extLst>
          </p:nvPr>
        </p:nvGraphicFramePr>
        <p:xfrm>
          <a:off x="2870704" y="2387204"/>
          <a:ext cx="2879725" cy="515938"/>
        </p:xfrm>
        <a:graphic>
          <a:graphicData uri="http://schemas.openxmlformats.org/presentationml/2006/ole">
            <mc:AlternateContent xmlns:mc="http://schemas.openxmlformats.org/markup-compatibility/2006">
              <mc:Choice xmlns:v="urn:schemas-microsoft-com:vml" Requires="v">
                <p:oleObj spid="_x0000_s49370" name="Equation" r:id="rId3" imgW="1270000" imgH="228600" progId="Equation.DSMT4">
                  <p:embed/>
                </p:oleObj>
              </mc:Choice>
              <mc:Fallback>
                <p:oleObj name="Equation" r:id="rId3" imgW="12700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704" y="2387204"/>
                        <a:ext cx="2879725" cy="5159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88321284"/>
              </p:ext>
            </p:extLst>
          </p:nvPr>
        </p:nvGraphicFramePr>
        <p:xfrm>
          <a:off x="6093173" y="2386013"/>
          <a:ext cx="2003425" cy="433388"/>
        </p:xfrm>
        <a:graphic>
          <a:graphicData uri="http://schemas.openxmlformats.org/presentationml/2006/ole">
            <mc:AlternateContent xmlns:mc="http://schemas.openxmlformats.org/markup-compatibility/2006">
              <mc:Choice xmlns:v="urn:schemas-microsoft-com:vml" Requires="v">
                <p:oleObj spid="_x0000_s49371" name="Equation" r:id="rId5" imgW="965200" imgH="203200" progId="Equation.DSMT4">
                  <p:embed/>
                </p:oleObj>
              </mc:Choice>
              <mc:Fallback>
                <p:oleObj name="Equation" r:id="rId5" imgW="965200" imgH="203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3173" y="2386013"/>
                        <a:ext cx="2003425" cy="4333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10"/>
          <p:cNvGraphicFramePr>
            <a:graphicFrameLocks noChangeAspect="1"/>
          </p:cNvGraphicFramePr>
          <p:nvPr>
            <p:extLst>
              <p:ext uri="{D42A27DB-BD31-4B8C-83A1-F6EECF244321}">
                <p14:modId xmlns:p14="http://schemas.microsoft.com/office/powerpoint/2010/main" val="1897227530"/>
              </p:ext>
            </p:extLst>
          </p:nvPr>
        </p:nvGraphicFramePr>
        <p:xfrm>
          <a:off x="2617788" y="3476625"/>
          <a:ext cx="3846512" cy="546100"/>
        </p:xfrm>
        <a:graphic>
          <a:graphicData uri="http://schemas.openxmlformats.org/presentationml/2006/ole">
            <mc:AlternateContent xmlns:mc="http://schemas.openxmlformats.org/markup-compatibility/2006">
              <mc:Choice xmlns:v="urn:schemas-microsoft-com:vml" Requires="v">
                <p:oleObj spid="_x0000_s49372" name="Equation" r:id="rId7" imgW="1739880" imgH="241200" progId="Equation.DSMT4">
                  <p:embed/>
                </p:oleObj>
              </mc:Choice>
              <mc:Fallback>
                <p:oleObj name="Equation" r:id="rId7" imgW="1739880" imgH="241200" progId="Equation.DSMT4">
                  <p:embed/>
                  <p:pic>
                    <p:nvPicPr>
                      <p:cNvPr id="0" name=""/>
                      <p:cNvPicPr>
                        <a:picLocks noChangeAspect="1" noChangeArrowheads="1"/>
                      </p:cNvPicPr>
                      <p:nvPr/>
                    </p:nvPicPr>
                    <p:blipFill>
                      <a:blip r:embed="rId8"/>
                      <a:srcRect/>
                      <a:stretch>
                        <a:fillRect/>
                      </a:stretch>
                    </p:blipFill>
                    <p:spPr bwMode="auto">
                      <a:xfrm>
                        <a:off x="2617788" y="3476625"/>
                        <a:ext cx="3846512" cy="5461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11"/>
          <p:cNvSpPr txBox="1">
            <a:spLocks noChangeArrowheads="1"/>
          </p:cNvSpPr>
          <p:nvPr/>
        </p:nvSpPr>
        <p:spPr bwMode="auto">
          <a:xfrm>
            <a:off x="827088" y="3252788"/>
            <a:ext cx="14414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t>  </a:t>
            </a:r>
            <a:r>
              <a:rPr lang="zh-CN" altLang="en-US" sz="2400" dirty="0" smtClean="0">
                <a:latin typeface="华文新魏" panose="02010800040101010101" pitchFamily="2" charset="-122"/>
                <a:ea typeface="华文新魏" panose="02010800040101010101" pitchFamily="2" charset="-122"/>
              </a:rPr>
              <a:t>可知</a:t>
            </a:r>
            <a:endParaRPr lang="zh-CN" altLang="en-US" sz="2400" dirty="0">
              <a:latin typeface="华文新魏" panose="02010800040101010101" pitchFamily="2" charset="-122"/>
              <a:ea typeface="华文新魏" panose="02010800040101010101" pitchFamily="2" charset="-122"/>
            </a:endParaRPr>
          </a:p>
        </p:txBody>
      </p:sp>
      <p:graphicFrame>
        <p:nvGraphicFramePr>
          <p:cNvPr id="8" name="对象 13"/>
          <p:cNvGraphicFramePr>
            <a:graphicFrameLocks noChangeAspect="1"/>
          </p:cNvGraphicFramePr>
          <p:nvPr>
            <p:extLst>
              <p:ext uri="{D42A27DB-BD31-4B8C-83A1-F6EECF244321}">
                <p14:modId xmlns:p14="http://schemas.microsoft.com/office/powerpoint/2010/main" val="1530413534"/>
              </p:ext>
            </p:extLst>
          </p:nvPr>
        </p:nvGraphicFramePr>
        <p:xfrm>
          <a:off x="3635375" y="5043489"/>
          <a:ext cx="2343394" cy="481994"/>
        </p:xfrm>
        <a:graphic>
          <a:graphicData uri="http://schemas.openxmlformats.org/presentationml/2006/ole">
            <mc:AlternateContent xmlns:mc="http://schemas.openxmlformats.org/markup-compatibility/2006">
              <mc:Choice xmlns:v="urn:schemas-microsoft-com:vml" Requires="v">
                <p:oleObj spid="_x0000_s49373" name="Equation" r:id="rId9" imgW="1015920" imgH="203040" progId="Equation.DSMT4">
                  <p:embed/>
                </p:oleObj>
              </mc:Choice>
              <mc:Fallback>
                <p:oleObj name="Equation" r:id="rId9" imgW="1015920" imgH="203040" progId="Equation.DSMT4">
                  <p:embed/>
                  <p:pic>
                    <p:nvPicPr>
                      <p:cNvPr id="0" name=""/>
                      <p:cNvPicPr>
                        <a:picLocks noChangeAspect="1" noChangeArrowheads="1"/>
                      </p:cNvPicPr>
                      <p:nvPr/>
                    </p:nvPicPr>
                    <p:blipFill>
                      <a:blip r:embed="rId10"/>
                      <a:srcRect/>
                      <a:stretch>
                        <a:fillRect/>
                      </a:stretch>
                    </p:blipFill>
                    <p:spPr bwMode="auto">
                      <a:xfrm>
                        <a:off x="3635375" y="5043489"/>
                        <a:ext cx="2343394" cy="481994"/>
                      </a:xfrm>
                      <a:prstGeom prst="rect">
                        <a:avLst/>
                      </a:prstGeom>
                      <a:noFill/>
                      <a:ln>
                        <a:solidFill>
                          <a:schemeClr val="accent3"/>
                        </a:solidFill>
                      </a:ln>
                      <a:extLst/>
                    </p:spPr>
                  </p:pic>
                </p:oleObj>
              </mc:Fallback>
            </mc:AlternateContent>
          </a:graphicData>
        </a:graphic>
      </p:graphicFrame>
      <p:sp>
        <p:nvSpPr>
          <p:cNvPr id="9" name="TextBox 14"/>
          <p:cNvSpPr txBox="1">
            <a:spLocks noChangeArrowheads="1"/>
          </p:cNvSpPr>
          <p:nvPr/>
        </p:nvSpPr>
        <p:spPr bwMode="auto">
          <a:xfrm>
            <a:off x="1097096" y="4383490"/>
            <a:ext cx="83952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从而对等距节点，可以</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利用下面的语句计算函数的二阶导数</a:t>
            </a:r>
          </a:p>
        </p:txBody>
      </p:sp>
    </p:spTree>
    <p:extLst>
      <p:ext uri="{BB962C8B-B14F-4D97-AF65-F5344CB8AC3E}">
        <p14:creationId xmlns:p14="http://schemas.microsoft.com/office/powerpoint/2010/main" val="412625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1226634" y="754023"/>
            <a:ext cx="9613397" cy="517064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defRPr/>
            </a:pPr>
            <a:r>
              <a:rPr lang="zh-CN" altLang="zh-CN" sz="2400" b="1" kern="100" dirty="0">
                <a:latin typeface="Times New Roman"/>
                <a:ea typeface="宋体"/>
              </a:rPr>
              <a:t>例</a:t>
            </a:r>
            <a:r>
              <a:rPr lang="en-US" altLang="zh-CN" sz="2400" b="1" kern="100" dirty="0">
                <a:latin typeface="Times New Roman"/>
                <a:ea typeface="宋体"/>
              </a:rPr>
              <a:t>3.14</a:t>
            </a:r>
            <a:r>
              <a:rPr lang="zh-CN" altLang="zh-CN" sz="2400" b="1" kern="100" dirty="0">
                <a:latin typeface="Times New Roman"/>
                <a:ea typeface="宋体"/>
              </a:rPr>
              <a:t>：计算</a:t>
            </a:r>
            <a:r>
              <a:rPr lang="en-US" altLang="zh-CN" sz="2400" b="1" kern="100" dirty="0">
                <a:latin typeface="Times New Roman"/>
                <a:ea typeface="宋体"/>
              </a:rPr>
              <a:t> y=sin(x) </a:t>
            </a:r>
            <a:r>
              <a:rPr lang="zh-CN" altLang="zh-CN" sz="2400" b="1" kern="100" dirty="0">
                <a:latin typeface="Times New Roman"/>
                <a:ea typeface="宋体"/>
              </a:rPr>
              <a:t>的二阶导数，并与</a:t>
            </a:r>
            <a:r>
              <a:rPr lang="en-US" altLang="zh-CN" sz="2400" b="1" kern="100" dirty="0">
                <a:latin typeface="Times New Roman"/>
                <a:ea typeface="宋体"/>
              </a:rPr>
              <a:t> y=-sin(x) </a:t>
            </a:r>
            <a:r>
              <a:rPr lang="zh-CN" altLang="zh-CN" sz="2400" b="1" kern="100" dirty="0">
                <a:latin typeface="Times New Roman"/>
                <a:ea typeface="宋体"/>
              </a:rPr>
              <a:t>比较。</a:t>
            </a:r>
            <a:endParaRPr lang="en-US" altLang="zh-CN" sz="2400" b="1" kern="100" dirty="0">
              <a:latin typeface="Times New Roman"/>
              <a:ea typeface="宋体"/>
            </a:endParaRPr>
          </a:p>
          <a:p>
            <a:pPr algn="just">
              <a:spcAft>
                <a:spcPts val="0"/>
              </a:spcAft>
              <a:defRPr/>
            </a:pPr>
            <a:endParaRPr lang="zh-CN" altLang="zh-CN" sz="2400" b="1" kern="100" dirty="0">
              <a:latin typeface="Times New Roman"/>
              <a:ea typeface="宋体"/>
            </a:endParaRPr>
          </a:p>
          <a:p>
            <a:pPr algn="just">
              <a:spcAft>
                <a:spcPts val="0"/>
              </a:spcAft>
              <a:defRPr/>
            </a:pPr>
            <a:r>
              <a:rPr lang="zh-CN" altLang="zh-CN" sz="2400" b="1" kern="100" dirty="0">
                <a:latin typeface="Times New Roman"/>
                <a:ea typeface="宋体"/>
              </a:rPr>
              <a:t>参考程序：</a:t>
            </a:r>
            <a:r>
              <a:rPr lang="en-US" altLang="zh-CN" sz="2400" b="1" kern="100" dirty="0">
                <a:latin typeface="宋体"/>
                <a:ea typeface="宋体"/>
              </a:rPr>
              <a:t> </a:t>
            </a:r>
            <a:endParaRPr lang="zh-CN" altLang="zh-CN" sz="2400" b="1" kern="100" dirty="0">
              <a:latin typeface="Times New Roman"/>
              <a:ea typeface="宋体"/>
            </a:endParaRPr>
          </a:p>
          <a:p>
            <a:pPr algn="just">
              <a:spcAft>
                <a:spcPts val="0"/>
              </a:spcAft>
              <a:defRPr/>
            </a:pPr>
            <a:r>
              <a:rPr lang="en-US" altLang="zh-CN" sz="2400" b="1" kern="100" dirty="0">
                <a:latin typeface="宋体"/>
                <a:ea typeface="宋体"/>
              </a:rPr>
              <a:t>x=0:pi/100:2*pi;</a:t>
            </a:r>
            <a:endParaRPr lang="zh-CN" altLang="zh-CN" sz="2400" b="1" kern="100" dirty="0">
              <a:latin typeface="Times New Roman"/>
              <a:ea typeface="宋体"/>
            </a:endParaRPr>
          </a:p>
          <a:p>
            <a:pPr algn="just">
              <a:spcAft>
                <a:spcPts val="0"/>
              </a:spcAft>
              <a:defRPr/>
            </a:pPr>
            <a:r>
              <a:rPr lang="en-US" altLang="zh-CN" sz="2400" b="1" kern="100" dirty="0">
                <a:latin typeface="宋体"/>
                <a:ea typeface="宋体"/>
              </a:rPr>
              <a:t>y=sin(x);</a:t>
            </a:r>
            <a:endParaRPr lang="zh-CN" altLang="zh-CN" sz="2400" b="1" kern="100" dirty="0">
              <a:latin typeface="Times New Roman"/>
              <a:ea typeface="宋体"/>
            </a:endParaRPr>
          </a:p>
          <a:p>
            <a:pPr algn="just">
              <a:spcAft>
                <a:spcPts val="0"/>
              </a:spcAft>
              <a:defRPr/>
            </a:pPr>
            <a:r>
              <a:rPr lang="en-US" altLang="zh-CN" sz="2400" b="1" kern="100" dirty="0">
                <a:latin typeface="宋体"/>
                <a:ea typeface="宋体"/>
              </a:rPr>
              <a:t>dx=diff(x);</a:t>
            </a:r>
            <a:endParaRPr lang="zh-CN" altLang="zh-CN" sz="2400" b="1" kern="100" dirty="0">
              <a:latin typeface="Times New Roman"/>
              <a:ea typeface="宋体"/>
            </a:endParaRPr>
          </a:p>
          <a:p>
            <a:pPr algn="just">
              <a:spcAft>
                <a:spcPts val="0"/>
              </a:spcAft>
              <a:defRPr/>
            </a:pPr>
            <a:r>
              <a:rPr lang="en-US" altLang="zh-CN" sz="2400" b="1" kern="100" dirty="0">
                <a:latin typeface="宋体"/>
                <a:ea typeface="宋体"/>
              </a:rPr>
              <a:t>d2y=diff(y,2)./dx(2:end).^2;</a:t>
            </a:r>
            <a:endParaRPr lang="zh-CN" altLang="zh-CN" sz="2400" b="1" kern="100" dirty="0">
              <a:latin typeface="Times New Roman"/>
              <a:ea typeface="宋体"/>
            </a:endParaRPr>
          </a:p>
          <a:p>
            <a:pPr algn="just">
              <a:spcAft>
                <a:spcPts val="0"/>
              </a:spcAft>
              <a:defRPr/>
            </a:pPr>
            <a:r>
              <a:rPr lang="en-US" altLang="zh-CN" sz="2400" b="1" kern="100" dirty="0">
                <a:latin typeface="宋体"/>
                <a:ea typeface="宋体"/>
              </a:rPr>
              <a:t>subplot(1,2,1)</a:t>
            </a:r>
            <a:endParaRPr lang="zh-CN" altLang="zh-CN" sz="2400" b="1" kern="100" dirty="0">
              <a:latin typeface="Times New Roman"/>
              <a:ea typeface="宋体"/>
            </a:endParaRPr>
          </a:p>
          <a:p>
            <a:pPr algn="just">
              <a:spcAft>
                <a:spcPts val="0"/>
              </a:spcAft>
              <a:defRPr/>
            </a:pPr>
            <a:r>
              <a:rPr lang="en-US" altLang="zh-CN" sz="2400" b="1" kern="100" dirty="0">
                <a:latin typeface="宋体"/>
                <a:ea typeface="宋体"/>
              </a:rPr>
              <a:t>plot(</a:t>
            </a:r>
            <a:r>
              <a:rPr lang="en-US" altLang="zh-CN" sz="2400" b="1" kern="100" dirty="0" err="1">
                <a:latin typeface="宋体"/>
                <a:ea typeface="宋体"/>
              </a:rPr>
              <a:t>x,y,x</a:t>
            </a:r>
            <a:r>
              <a:rPr lang="en-US" altLang="zh-CN" sz="2400" b="1" kern="100" dirty="0">
                <a:latin typeface="宋体"/>
                <a:ea typeface="宋体"/>
              </a:rPr>
              <a:t>(2:end-1),d2y)</a:t>
            </a:r>
            <a:endParaRPr lang="zh-CN" altLang="zh-CN" sz="2400" b="1" kern="100" dirty="0">
              <a:latin typeface="Times New Roman"/>
              <a:ea typeface="宋体"/>
            </a:endParaRPr>
          </a:p>
          <a:p>
            <a:pPr algn="just">
              <a:spcAft>
                <a:spcPts val="0"/>
              </a:spcAft>
              <a:defRPr/>
            </a:pPr>
            <a:r>
              <a:rPr lang="en-US" altLang="zh-CN" sz="2400" b="1" kern="100" dirty="0">
                <a:latin typeface="宋体"/>
                <a:ea typeface="宋体"/>
              </a:rPr>
              <a:t>legend('func','numerd2f')</a:t>
            </a:r>
            <a:endParaRPr lang="zh-CN" altLang="zh-CN" sz="2400" b="1" kern="100" dirty="0">
              <a:latin typeface="Times New Roman"/>
              <a:ea typeface="宋体"/>
            </a:endParaRPr>
          </a:p>
          <a:p>
            <a:pPr algn="just">
              <a:spcAft>
                <a:spcPts val="0"/>
              </a:spcAft>
              <a:defRPr/>
            </a:pPr>
            <a:r>
              <a:rPr lang="en-US" altLang="zh-CN" sz="2400" b="1" kern="100" dirty="0">
                <a:latin typeface="宋体"/>
                <a:ea typeface="宋体"/>
              </a:rPr>
              <a:t>subplot(1,2,2)</a:t>
            </a:r>
            <a:endParaRPr lang="zh-CN" altLang="zh-CN" sz="2400" b="1" kern="100" dirty="0">
              <a:latin typeface="Times New Roman"/>
              <a:ea typeface="宋体"/>
            </a:endParaRPr>
          </a:p>
          <a:p>
            <a:pPr algn="just">
              <a:spcAft>
                <a:spcPts val="0"/>
              </a:spcAft>
              <a:defRPr/>
            </a:pPr>
            <a:r>
              <a:rPr lang="en-US" altLang="zh-CN" sz="2400" b="1" kern="100" dirty="0">
                <a:latin typeface="宋体"/>
                <a:ea typeface="宋体"/>
              </a:rPr>
              <a:t>plot(x(2:end-1),d2y+sin(x(2:end-1)))</a:t>
            </a:r>
            <a:endParaRPr lang="zh-CN" altLang="zh-CN" sz="2400" b="1" kern="100" dirty="0">
              <a:latin typeface="Times New Roman"/>
              <a:ea typeface="宋体"/>
            </a:endParaRPr>
          </a:p>
          <a:p>
            <a:pPr algn="just">
              <a:spcAft>
                <a:spcPts val="0"/>
              </a:spcAft>
              <a:defRPr/>
            </a:pPr>
            <a:r>
              <a:rPr lang="en-US" altLang="zh-CN" sz="2400" b="1" kern="100" dirty="0">
                <a:latin typeface="宋体"/>
                <a:ea typeface="宋体"/>
              </a:rPr>
              <a:t>legend('error')</a:t>
            </a:r>
            <a:endParaRPr lang="zh-CN" altLang="zh-CN" sz="2400" b="1" kern="100" dirty="0">
              <a:latin typeface="Times New Roman"/>
              <a:ea typeface="宋体"/>
            </a:endParaRPr>
          </a:p>
          <a:p>
            <a:pPr>
              <a:defRPr/>
            </a:pPr>
            <a:endParaRPr lang="zh-CN" altLang="en-US" dirty="0">
              <a:latin typeface="Arial" charset="0"/>
            </a:endParaRPr>
          </a:p>
        </p:txBody>
      </p:sp>
      <p:pic>
        <p:nvPicPr>
          <p:cNvPr id="3" name="图片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997" y="1663817"/>
            <a:ext cx="4807034" cy="31758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377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5319" y="773723"/>
            <a:ext cx="2301072"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数值积分</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105319" y="1472941"/>
            <a:ext cx="4705815"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积分函数</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：一般自适应方法</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105319" y="2175468"/>
            <a:ext cx="5988206"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S=integral(</a:t>
            </a:r>
            <a:r>
              <a:rPr lang="en-US" altLang="zh-CN" sz="2400" dirty="0" err="1" smtClean="0">
                <a:latin typeface="Times New Roman" panose="02020603050405020304" pitchFamily="18" charset="0"/>
                <a:cs typeface="Times New Roman" panose="02020603050405020304" pitchFamily="18" charset="0"/>
              </a:rPr>
              <a:t>fun,a,b,name,value</a:t>
            </a: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3888194"/>
              </p:ext>
            </p:extLst>
          </p:nvPr>
        </p:nvGraphicFramePr>
        <p:xfrm>
          <a:off x="8109717" y="956349"/>
          <a:ext cx="1523200" cy="792064"/>
        </p:xfrm>
        <a:graphic>
          <a:graphicData uri="http://schemas.openxmlformats.org/presentationml/2006/ole">
            <mc:AlternateContent xmlns:mc="http://schemas.openxmlformats.org/markup-compatibility/2006">
              <mc:Choice xmlns:v="urn:schemas-microsoft-com:vml" Requires="v">
                <p:oleObj spid="_x0000_s15670" name="Equation" r:id="rId3" imgW="634680" imgH="330120" progId="Equation.DSMT4">
                  <p:embed/>
                </p:oleObj>
              </mc:Choice>
              <mc:Fallback>
                <p:oleObj name="Equation" r:id="rId3" imgW="634680" imgH="330120" progId="Equation.DSMT4">
                  <p:embed/>
                  <p:pic>
                    <p:nvPicPr>
                      <p:cNvPr id="0" name=""/>
                      <p:cNvPicPr/>
                      <p:nvPr/>
                    </p:nvPicPr>
                    <p:blipFill>
                      <a:blip r:embed="rId4"/>
                      <a:stretch>
                        <a:fillRect/>
                      </a:stretch>
                    </p:blipFill>
                    <p:spPr>
                      <a:xfrm>
                        <a:off x="8109717" y="956349"/>
                        <a:ext cx="1523200" cy="792064"/>
                      </a:xfrm>
                      <a:prstGeom prst="rect">
                        <a:avLst/>
                      </a:prstGeom>
                    </p:spPr>
                  </p:pic>
                </p:oleObj>
              </mc:Fallback>
            </mc:AlternateContent>
          </a:graphicData>
        </a:graphic>
      </p:graphicFrame>
      <p:sp>
        <p:nvSpPr>
          <p:cNvPr id="6" name="文本框 5"/>
          <p:cNvSpPr txBox="1"/>
          <p:nvPr/>
        </p:nvSpPr>
        <p:spPr>
          <a:xfrm>
            <a:off x="1105318" y="2753248"/>
            <a:ext cx="5988207" cy="26776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其中输入：</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fun: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被积函数，可是利用句柄函数</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@fun</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或</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m</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文件</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a,b</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积分下、上限，可以是有限值或无穷。</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name,value</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特殊积分的属性描述。例如</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S=integral(</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fun,a,b</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ArrayValued</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true</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表示对向量值函数积分</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 name="文本框 6"/>
          <p:cNvSpPr txBox="1"/>
          <p:nvPr/>
        </p:nvSpPr>
        <p:spPr>
          <a:xfrm>
            <a:off x="1105319" y="5606980"/>
            <a:ext cx="5988206"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输出：</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S</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：积分值</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4368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0299" y="700421"/>
            <a:ext cx="3821991"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例：计算</a:t>
            </a:r>
            <a:endParaRPr lang="en-US" altLang="zh-CN" sz="2400" dirty="0" smtClean="0">
              <a:latin typeface="华文新魏" panose="02010800040101010101" pitchFamily="2" charset="-122"/>
              <a:ea typeface="华文新魏" panose="02010800040101010101" pitchFamily="2" charset="-122"/>
            </a:endParaRPr>
          </a:p>
          <a:p>
            <a:endParaRPr lang="zh-CN" altLang="en-US" sz="2400" dirty="0">
              <a:latin typeface="华文新魏" panose="02010800040101010101" pitchFamily="2" charset="-122"/>
              <a:ea typeface="华文新魏" panose="02010800040101010101" pitchFamily="2" charset="-122"/>
            </a:endParaRPr>
          </a:p>
        </p:txBody>
      </p:sp>
      <p:sp>
        <p:nvSpPr>
          <p:cNvPr id="3" name="矩形 2"/>
          <p:cNvSpPr/>
          <p:nvPr/>
        </p:nvSpPr>
        <p:spPr>
          <a:xfrm>
            <a:off x="5305161" y="700421"/>
            <a:ext cx="5988206"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a:latin typeface="Times New Roman" panose="02020603050405020304" pitchFamily="18" charset="0"/>
                <a:cs typeface="Times New Roman" panose="02020603050405020304" pitchFamily="18" charset="0"/>
              </a:rPr>
              <a:t>&gt;&gt; fun = @(x) </a:t>
            </a:r>
            <a:r>
              <a:rPr lang="en-US" altLang="zh-CN" sz="2400" dirty="0" err="1">
                <a:latin typeface="Times New Roman" panose="02020603050405020304" pitchFamily="18" charset="0"/>
                <a:cs typeface="Times New Roman" panose="02020603050405020304" pitchFamily="18" charset="0"/>
              </a:rPr>
              <a:t>exp</a:t>
            </a:r>
            <a:r>
              <a:rPr lang="en-US" altLang="zh-CN" sz="2400" dirty="0">
                <a:latin typeface="Times New Roman" panose="02020603050405020304" pitchFamily="18" charset="0"/>
                <a:cs typeface="Times New Roman" panose="02020603050405020304" pitchFamily="18" charset="0"/>
              </a:rPr>
              <a:t>(-x.^2).*log(x).^2;</a:t>
            </a:r>
          </a:p>
          <a:p>
            <a:r>
              <a:rPr lang="en-US" altLang="zh-CN" sz="2400" dirty="0">
                <a:latin typeface="Times New Roman" panose="02020603050405020304" pitchFamily="18" charset="0"/>
                <a:cs typeface="Times New Roman" panose="02020603050405020304" pitchFamily="18" charset="0"/>
              </a:rPr>
              <a:t>q = integral(fun,0,Inf)</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q =</a:t>
            </a:r>
          </a:p>
          <a:p>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1.9475</a:t>
            </a:r>
            <a:endParaRPr lang="zh-CN" altLang="en-US" sz="2400"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093033389"/>
              </p:ext>
            </p:extLst>
          </p:nvPr>
        </p:nvGraphicFramePr>
        <p:xfrm>
          <a:off x="2295913" y="751111"/>
          <a:ext cx="2132724" cy="729616"/>
        </p:xfrm>
        <a:graphic>
          <a:graphicData uri="http://schemas.openxmlformats.org/presentationml/2006/ole">
            <mc:AlternateContent xmlns:mc="http://schemas.openxmlformats.org/markup-compatibility/2006">
              <mc:Choice xmlns:v="urn:schemas-microsoft-com:vml" Requires="v">
                <p:oleObj spid="_x0000_s16997" name="公式" r:id="rId3" imgW="965160" imgH="330120" progId="Equation.3">
                  <p:embed/>
                </p:oleObj>
              </mc:Choice>
              <mc:Fallback>
                <p:oleObj name="公式" r:id="rId3" imgW="965160" imgH="330120" progId="Equation.3">
                  <p:embed/>
                  <p:pic>
                    <p:nvPicPr>
                      <p:cNvPr id="0" name=""/>
                      <p:cNvPicPr/>
                      <p:nvPr/>
                    </p:nvPicPr>
                    <p:blipFill>
                      <a:blip r:embed="rId4"/>
                      <a:stretch>
                        <a:fillRect/>
                      </a:stretch>
                    </p:blipFill>
                    <p:spPr>
                      <a:xfrm>
                        <a:off x="2295913" y="751111"/>
                        <a:ext cx="2132724" cy="729616"/>
                      </a:xfrm>
                      <a:prstGeom prst="rect">
                        <a:avLst/>
                      </a:prstGeom>
                    </p:spPr>
                  </p:pic>
                </p:oleObj>
              </mc:Fallback>
            </mc:AlternateContent>
          </a:graphicData>
        </a:graphic>
      </p:graphicFrame>
      <p:sp>
        <p:nvSpPr>
          <p:cNvPr id="5" name="文本框 4"/>
          <p:cNvSpPr txBox="1"/>
          <p:nvPr/>
        </p:nvSpPr>
        <p:spPr>
          <a:xfrm>
            <a:off x="663473" y="1876701"/>
            <a:ext cx="4413916"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：含参数的积分</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t> </a:t>
            </a:r>
            <a:r>
              <a:rPr lang="en-US" altLang="zh-CN" sz="2400" dirty="0" smtClean="0"/>
              <a:t>                                               </a:t>
            </a:r>
            <a:endParaRPr lang="zh-CN" altLang="en-US" sz="2400" dirty="0"/>
          </a:p>
        </p:txBody>
      </p:sp>
      <p:pic>
        <p:nvPicPr>
          <p:cNvPr id="6" name="图片 5"/>
          <p:cNvPicPr>
            <a:picLocks noChangeAspect="1"/>
          </p:cNvPicPr>
          <p:nvPr/>
        </p:nvPicPr>
        <p:blipFill>
          <a:blip r:embed="rId5"/>
          <a:stretch>
            <a:fillRect/>
          </a:stretch>
        </p:blipFill>
        <p:spPr>
          <a:xfrm>
            <a:off x="5750260" y="2639413"/>
            <a:ext cx="5888419" cy="3593228"/>
          </a:xfrm>
          <a:prstGeom prst="rect">
            <a:avLst/>
          </a:prstGeom>
        </p:spPr>
      </p:pic>
      <p:sp>
        <p:nvSpPr>
          <p:cNvPr id="7" name="矩形 6"/>
          <p:cNvSpPr/>
          <p:nvPr/>
        </p:nvSpPr>
        <p:spPr>
          <a:xfrm>
            <a:off x="660502" y="3185653"/>
            <a:ext cx="4752304" cy="304698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c=1:8;</a:t>
            </a:r>
          </a:p>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zeros</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(1,8);</a:t>
            </a:r>
          </a:p>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fun=@(</a:t>
            </a:r>
            <a:r>
              <a:rPr lang="en-US" altLang="zh-CN" sz="24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x,c</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)(1./(x.^3-2*</a:t>
            </a:r>
            <a:r>
              <a:rPr lang="en-US" altLang="zh-CN" sz="24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x-c</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for</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k=c</a:t>
            </a:r>
          </a:p>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S(k)=integral(@(x)fun(x,4+1/k),0,2);</a:t>
            </a:r>
          </a:p>
          <a:p>
            <a:r>
              <a:rPr lang="en-US" altLang="zh-CN" sz="24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end</a:t>
            </a:r>
          </a:p>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plot(</a:t>
            </a:r>
            <a:r>
              <a:rPr lang="en-US" altLang="zh-CN" sz="24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c,S</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rgbClr val="A020F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p:txBody>
      </p:sp>
      <p:graphicFrame>
        <p:nvGraphicFramePr>
          <p:cNvPr id="8" name="对象 7"/>
          <p:cNvGraphicFramePr>
            <a:graphicFrameLocks noChangeAspect="1"/>
          </p:cNvGraphicFramePr>
          <p:nvPr>
            <p:extLst>
              <p:ext uri="{D42A27DB-BD31-4B8C-83A1-F6EECF244321}">
                <p14:modId xmlns:p14="http://schemas.microsoft.com/office/powerpoint/2010/main" val="1626363893"/>
              </p:ext>
            </p:extLst>
          </p:nvPr>
        </p:nvGraphicFramePr>
        <p:xfrm>
          <a:off x="1965153" y="2214207"/>
          <a:ext cx="1810555" cy="850412"/>
        </p:xfrm>
        <a:graphic>
          <a:graphicData uri="http://schemas.openxmlformats.org/presentationml/2006/ole">
            <mc:AlternateContent xmlns:mc="http://schemas.openxmlformats.org/markup-compatibility/2006">
              <mc:Choice xmlns:v="urn:schemas-microsoft-com:vml" Requires="v">
                <p:oleObj spid="_x0000_s16998" name="公式" r:id="rId6" imgW="838080" imgH="393480" progId="Equation.3">
                  <p:embed/>
                </p:oleObj>
              </mc:Choice>
              <mc:Fallback>
                <p:oleObj name="公式" r:id="rId6" imgW="838080" imgH="393480" progId="Equation.3">
                  <p:embed/>
                  <p:pic>
                    <p:nvPicPr>
                      <p:cNvPr id="0" name=""/>
                      <p:cNvPicPr/>
                      <p:nvPr/>
                    </p:nvPicPr>
                    <p:blipFill>
                      <a:blip r:embed="rId7"/>
                      <a:stretch>
                        <a:fillRect/>
                      </a:stretch>
                    </p:blipFill>
                    <p:spPr>
                      <a:xfrm>
                        <a:off x="1965153" y="2214207"/>
                        <a:ext cx="1810555" cy="850412"/>
                      </a:xfrm>
                      <a:prstGeom prst="rect">
                        <a:avLst/>
                      </a:prstGeom>
                    </p:spPr>
                  </p:pic>
                </p:oleObj>
              </mc:Fallback>
            </mc:AlternateContent>
          </a:graphicData>
        </a:graphic>
      </p:graphicFrame>
    </p:spTree>
    <p:extLst>
      <p:ext uri="{BB962C8B-B14F-4D97-AF65-F5344CB8AC3E}">
        <p14:creationId xmlns:p14="http://schemas.microsoft.com/office/powerpoint/2010/main" val="363281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9099" y="927279"/>
            <a:ext cx="6864439"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：数组函数的积分</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矩形 2"/>
          <p:cNvSpPr/>
          <p:nvPr/>
        </p:nvSpPr>
        <p:spPr>
          <a:xfrm>
            <a:off x="1159099" y="1884381"/>
            <a:ext cx="6233374"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a:latin typeface="Times New Roman" panose="02020603050405020304" pitchFamily="18" charset="0"/>
                <a:cs typeface="Times New Roman" panose="02020603050405020304" pitchFamily="18" charset="0"/>
              </a:rPr>
              <a:t>fun = @(x)sin((</a:t>
            </a:r>
            <a:r>
              <a:rPr lang="en-US" altLang="zh-CN" sz="2400" dirty="0" smtClean="0">
                <a:latin typeface="Times New Roman" panose="02020603050405020304" pitchFamily="18" charset="0"/>
                <a:cs typeface="Times New Roman" panose="02020603050405020304" pitchFamily="18" charset="0"/>
              </a:rPr>
              <a:t>1:10)*</a:t>
            </a:r>
            <a:r>
              <a:rPr lang="en-US" altLang="zh-CN" sz="2400" dirty="0">
                <a:latin typeface="Times New Roman" panose="02020603050405020304" pitchFamily="18" charset="0"/>
                <a:cs typeface="Times New Roman" panose="02020603050405020304" pitchFamily="18" charset="0"/>
              </a:rPr>
              <a:t>x);</a:t>
            </a:r>
          </a:p>
          <a:p>
            <a:r>
              <a:rPr lang="en-US" altLang="zh-CN" sz="2400" dirty="0">
                <a:latin typeface="Times New Roman" panose="02020603050405020304" pitchFamily="18" charset="0"/>
                <a:cs typeface="Times New Roman" panose="02020603050405020304" pitchFamily="18" charset="0"/>
              </a:rPr>
              <a:t>q = integral(fun,0,1,</a:t>
            </a:r>
            <a:r>
              <a:rPr lang="en-US" altLang="zh-CN" sz="2400" dirty="0">
                <a:solidFill>
                  <a:srgbClr val="FF0000"/>
                </a:solidFill>
                <a:latin typeface="Times New Roman" panose="02020603050405020304" pitchFamily="18" charset="0"/>
                <a:cs typeface="Times New Roman" panose="02020603050405020304" pitchFamily="18" charset="0"/>
              </a:rPr>
              <a:t>'ArrayValued',true</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4" name="矩形 3"/>
          <p:cNvSpPr/>
          <p:nvPr/>
        </p:nvSpPr>
        <p:spPr>
          <a:xfrm>
            <a:off x="1159099" y="2830046"/>
            <a:ext cx="9569257" cy="341632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q =</a:t>
            </a: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1 </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至 </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7 </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列</a:t>
            </a:r>
          </a:p>
          <a:p>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0.4597    0.7081    0.6633    0.4134    0.1433    0.0066    0.0352</a:t>
            </a: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8 </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至 </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10 </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列</a:t>
            </a:r>
          </a:p>
          <a:p>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0.1432    0.2123    0.1839</a:t>
            </a:r>
          </a:p>
        </p:txBody>
      </p:sp>
      <p:graphicFrame>
        <p:nvGraphicFramePr>
          <p:cNvPr id="5" name="对象 4"/>
          <p:cNvGraphicFramePr>
            <a:graphicFrameLocks noChangeAspect="1"/>
          </p:cNvGraphicFramePr>
          <p:nvPr>
            <p:extLst>
              <p:ext uri="{D42A27DB-BD31-4B8C-83A1-F6EECF244321}">
                <p14:modId xmlns:p14="http://schemas.microsoft.com/office/powerpoint/2010/main" val="1492509533"/>
              </p:ext>
            </p:extLst>
          </p:nvPr>
        </p:nvGraphicFramePr>
        <p:xfrm>
          <a:off x="4692337" y="1041945"/>
          <a:ext cx="2914650" cy="601663"/>
        </p:xfrm>
        <a:graphic>
          <a:graphicData uri="http://schemas.openxmlformats.org/presentationml/2006/ole">
            <mc:AlternateContent xmlns:mc="http://schemas.openxmlformats.org/markup-compatibility/2006">
              <mc:Choice xmlns:v="urn:schemas-microsoft-com:vml" Requires="v">
                <p:oleObj spid="_x0000_s17712" name="公式" r:id="rId3" imgW="1600200" imgH="330120" progId="Equation.3">
                  <p:embed/>
                </p:oleObj>
              </mc:Choice>
              <mc:Fallback>
                <p:oleObj name="公式" r:id="rId3" imgW="1600200" imgH="330120" progId="Equation.3">
                  <p:embed/>
                  <p:pic>
                    <p:nvPicPr>
                      <p:cNvPr id="0" name=""/>
                      <p:cNvPicPr/>
                      <p:nvPr/>
                    </p:nvPicPr>
                    <p:blipFill>
                      <a:blip r:embed="rId4"/>
                      <a:stretch>
                        <a:fillRect/>
                      </a:stretch>
                    </p:blipFill>
                    <p:spPr>
                      <a:xfrm>
                        <a:off x="4692337" y="1041945"/>
                        <a:ext cx="2914650" cy="601663"/>
                      </a:xfrm>
                      <a:prstGeom prst="rect">
                        <a:avLst/>
                      </a:prstGeom>
                    </p:spPr>
                  </p:pic>
                </p:oleObj>
              </mc:Fallback>
            </mc:AlternateContent>
          </a:graphicData>
        </a:graphic>
      </p:graphicFrame>
    </p:spTree>
    <p:extLst>
      <p:ext uri="{BB962C8B-B14F-4D97-AF65-F5344CB8AC3E}">
        <p14:creationId xmlns:p14="http://schemas.microsoft.com/office/powerpoint/2010/main" val="235490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72692" y="750543"/>
            <a:ext cx="5585988" cy="34163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4</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、编写求积分</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的函数。其中</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并调用上述函数绘制图形</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F(x)  -5</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x5</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729028127"/>
              </p:ext>
            </p:extLst>
          </p:nvPr>
        </p:nvGraphicFramePr>
        <p:xfrm>
          <a:off x="2290527" y="1230736"/>
          <a:ext cx="1653276" cy="558249"/>
        </p:xfrm>
        <a:graphic>
          <a:graphicData uri="http://schemas.openxmlformats.org/presentationml/2006/ole">
            <mc:AlternateContent xmlns:mc="http://schemas.openxmlformats.org/markup-compatibility/2006">
              <mc:Choice xmlns:v="urn:schemas-microsoft-com:vml" Requires="v">
                <p:oleObj spid="_x0000_s19036" name="Equation" r:id="rId3" imgW="977760" imgH="330120" progId="Equation.DSMT4">
                  <p:embed/>
                </p:oleObj>
              </mc:Choice>
              <mc:Fallback>
                <p:oleObj name="Equation" r:id="rId3" imgW="977760" imgH="330120" progId="Equation.DSMT4">
                  <p:embed/>
                  <p:pic>
                    <p:nvPicPr>
                      <p:cNvPr id="0" name=""/>
                      <p:cNvPicPr/>
                      <p:nvPr/>
                    </p:nvPicPr>
                    <p:blipFill>
                      <a:blip r:embed="rId4"/>
                      <a:stretch>
                        <a:fillRect/>
                      </a:stretch>
                    </p:blipFill>
                    <p:spPr>
                      <a:xfrm>
                        <a:off x="2290527" y="1230736"/>
                        <a:ext cx="1653276" cy="558249"/>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295426284"/>
              </p:ext>
            </p:extLst>
          </p:nvPr>
        </p:nvGraphicFramePr>
        <p:xfrm>
          <a:off x="2210140" y="2168695"/>
          <a:ext cx="4268153" cy="1313278"/>
        </p:xfrm>
        <a:graphic>
          <a:graphicData uri="http://schemas.openxmlformats.org/presentationml/2006/ole">
            <mc:AlternateContent xmlns:mc="http://schemas.openxmlformats.org/markup-compatibility/2006">
              <mc:Choice xmlns:v="urn:schemas-microsoft-com:vml" Requires="v">
                <p:oleObj spid="_x0000_s19037" name="Equation" r:id="rId5" imgW="2311200" imgH="711000" progId="Equation.DSMT4">
                  <p:embed/>
                </p:oleObj>
              </mc:Choice>
              <mc:Fallback>
                <p:oleObj name="Equation" r:id="rId5" imgW="2311200" imgH="711000" progId="Equation.DSMT4">
                  <p:embed/>
                  <p:pic>
                    <p:nvPicPr>
                      <p:cNvPr id="0" name=""/>
                      <p:cNvPicPr/>
                      <p:nvPr/>
                    </p:nvPicPr>
                    <p:blipFill>
                      <a:blip r:embed="rId6"/>
                      <a:stretch>
                        <a:fillRect/>
                      </a:stretch>
                    </p:blipFill>
                    <p:spPr>
                      <a:xfrm>
                        <a:off x="2210140" y="2168695"/>
                        <a:ext cx="4268153" cy="1313278"/>
                      </a:xfrm>
                      <a:prstGeom prst="rect">
                        <a:avLst/>
                      </a:prstGeom>
                    </p:spPr>
                  </p:pic>
                </p:oleObj>
              </mc:Fallback>
            </mc:AlternateContent>
          </a:graphicData>
        </a:graphic>
      </p:graphicFrame>
      <p:sp>
        <p:nvSpPr>
          <p:cNvPr id="6" name="文本框 5"/>
          <p:cNvSpPr txBox="1"/>
          <p:nvPr/>
        </p:nvSpPr>
        <p:spPr>
          <a:xfrm>
            <a:off x="6664151" y="651001"/>
            <a:ext cx="5103468" cy="553997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2400" b="1" dirty="0">
                <a:solidFill>
                  <a:srgbClr val="00B0F0"/>
                </a:solidFill>
                <a:latin typeface="Times New Roman" panose="02020603050405020304" pitchFamily="18" charset="0"/>
                <a:cs typeface="Times New Roman" panose="02020603050405020304" pitchFamily="18" charset="0"/>
              </a:rPr>
              <a:t>function testing(x)</a:t>
            </a:r>
          </a:p>
          <a:p>
            <a:r>
              <a:rPr lang="en-US" altLang="zh-CN" sz="2400" b="1" dirty="0">
                <a:solidFill>
                  <a:srgbClr val="00B0F0"/>
                </a:solidFill>
                <a:latin typeface="Times New Roman" panose="02020603050405020304" pitchFamily="18" charset="0"/>
                <a:cs typeface="Times New Roman" panose="02020603050405020304" pitchFamily="18" charset="0"/>
              </a:rPr>
              <a:t>      f=x; m=length(x);</a:t>
            </a:r>
          </a:p>
          <a:p>
            <a:r>
              <a:rPr lang="en-US" altLang="zh-CN" sz="2400" b="1" dirty="0">
                <a:solidFill>
                  <a:srgbClr val="00B0F0"/>
                </a:solidFill>
                <a:latin typeface="Times New Roman" panose="02020603050405020304" pitchFamily="18" charset="0"/>
                <a:cs typeface="Times New Roman" panose="02020603050405020304" pitchFamily="18" charset="0"/>
              </a:rPr>
              <a:t>         for k=1:m</a:t>
            </a:r>
          </a:p>
          <a:p>
            <a:r>
              <a:rPr lang="en-US" altLang="zh-CN" sz="2400" b="1" dirty="0">
                <a:solidFill>
                  <a:srgbClr val="00B0F0"/>
                </a:solidFill>
                <a:latin typeface="Times New Roman" panose="02020603050405020304" pitchFamily="18" charset="0"/>
                <a:cs typeface="Times New Roman" panose="02020603050405020304" pitchFamily="18" charset="0"/>
              </a:rPr>
              <a:t>         f(k)=integral(@fun,0,x(k));</a:t>
            </a:r>
          </a:p>
          <a:p>
            <a:r>
              <a:rPr lang="en-US" altLang="zh-CN" sz="2400" b="1" dirty="0">
                <a:solidFill>
                  <a:srgbClr val="00B0F0"/>
                </a:solidFill>
                <a:latin typeface="Times New Roman" panose="02020603050405020304" pitchFamily="18" charset="0"/>
                <a:cs typeface="Times New Roman" panose="02020603050405020304" pitchFamily="18" charset="0"/>
              </a:rPr>
              <a:t>         end</a:t>
            </a:r>
          </a:p>
          <a:p>
            <a:r>
              <a:rPr lang="en-US" altLang="zh-CN" sz="2400" b="1" dirty="0">
                <a:solidFill>
                  <a:srgbClr val="00B0F0"/>
                </a:solidFill>
                <a:latin typeface="Times New Roman" panose="02020603050405020304" pitchFamily="18" charset="0"/>
                <a:cs typeface="Times New Roman" panose="02020603050405020304" pitchFamily="18" charset="0"/>
              </a:rPr>
              <a:t>     plot(</a:t>
            </a:r>
            <a:r>
              <a:rPr lang="en-US" altLang="zh-CN" sz="2400" b="1" dirty="0" err="1">
                <a:solidFill>
                  <a:srgbClr val="00B0F0"/>
                </a:solidFill>
                <a:latin typeface="Times New Roman" panose="02020603050405020304" pitchFamily="18" charset="0"/>
                <a:cs typeface="Times New Roman" panose="02020603050405020304" pitchFamily="18" charset="0"/>
              </a:rPr>
              <a:t>x,f</a:t>
            </a:r>
            <a:r>
              <a:rPr lang="en-US" altLang="zh-CN" sz="2400" b="1" dirty="0">
                <a:solidFill>
                  <a:srgbClr val="00B0F0"/>
                </a:solidFill>
                <a:latin typeface="Times New Roman" panose="02020603050405020304" pitchFamily="18" charset="0"/>
                <a:cs typeface="Times New Roman" panose="02020603050405020304" pitchFamily="18" charset="0"/>
              </a:rPr>
              <a:t>)</a:t>
            </a:r>
          </a:p>
          <a:p>
            <a:r>
              <a:rPr lang="en-US" altLang="zh-CN" sz="2400" b="1" dirty="0">
                <a:solidFill>
                  <a:srgbClr val="00B0F0"/>
                </a:solidFill>
                <a:latin typeface="Times New Roman" panose="02020603050405020304" pitchFamily="18" charset="0"/>
                <a:cs typeface="Times New Roman" panose="02020603050405020304" pitchFamily="18" charset="0"/>
              </a:rPr>
              <a:t>end    </a:t>
            </a:r>
          </a:p>
          <a:p>
            <a:r>
              <a:rPr lang="zh-CN" altLang="en-US" sz="2400" b="1" dirty="0">
                <a:solidFill>
                  <a:srgbClr val="00B0F0"/>
                </a:solidFill>
                <a:latin typeface="Times New Roman" panose="02020603050405020304" pitchFamily="18" charset="0"/>
                <a:cs typeface="Times New Roman" panose="02020603050405020304" pitchFamily="18" charset="0"/>
              </a:rPr>
              <a:t>         </a:t>
            </a:r>
          </a:p>
          <a:p>
            <a:r>
              <a:rPr lang="zh-CN" altLang="en-US" sz="2400" b="1" dirty="0">
                <a:solidFill>
                  <a:srgbClr val="00B0F0"/>
                </a:solidFill>
                <a:latin typeface="Times New Roman" panose="02020603050405020304" pitchFamily="18" charset="0"/>
                <a:cs typeface="Times New Roman" panose="02020603050405020304" pitchFamily="18" charset="0"/>
              </a:rPr>
              <a:t>         </a:t>
            </a:r>
          </a:p>
          <a:p>
            <a:r>
              <a:rPr lang="en-US" altLang="zh-CN" sz="2400" b="1" dirty="0">
                <a:solidFill>
                  <a:srgbClr val="00B0F0"/>
                </a:solidFill>
                <a:latin typeface="Times New Roman" panose="02020603050405020304" pitchFamily="18" charset="0"/>
                <a:cs typeface="Times New Roman" panose="02020603050405020304" pitchFamily="18" charset="0"/>
              </a:rPr>
              <a:t>function f=fun(x)</a:t>
            </a:r>
          </a:p>
          <a:p>
            <a:r>
              <a:rPr lang="en-US" altLang="zh-CN" sz="2400" b="1" dirty="0">
                <a:solidFill>
                  <a:srgbClr val="00B0F0"/>
                </a:solidFill>
                <a:latin typeface="Times New Roman" panose="02020603050405020304" pitchFamily="18" charset="0"/>
                <a:cs typeface="Times New Roman" panose="02020603050405020304" pitchFamily="18" charset="0"/>
              </a:rPr>
              <a:t>   f=(1+(x-1).*sin(x)).*(x&gt;1)+(1+x).*(1-x).*(x&gt;=-1&amp;x&lt;=1)+(-1+(x+1).*sin(x)).*(x&lt;-1);</a:t>
            </a:r>
          </a:p>
          <a:p>
            <a:r>
              <a:rPr lang="en-US" altLang="zh-CN" sz="2400" b="1" dirty="0" smtClean="0">
                <a:solidFill>
                  <a:srgbClr val="00B0F0"/>
                </a:solidFill>
                <a:latin typeface="Times New Roman" panose="02020603050405020304" pitchFamily="18" charset="0"/>
                <a:cs typeface="Times New Roman" panose="02020603050405020304" pitchFamily="18" charset="0"/>
              </a:rPr>
              <a:t>end</a:t>
            </a:r>
            <a:endParaRPr lang="zh-CN" altLang="en-US" sz="2000" dirty="0">
              <a:latin typeface="Times New Roman" panose="02020603050405020304" pitchFamily="18" charset="0"/>
              <a:cs typeface="Times New Roman" panose="02020603050405020304" pitchFamily="18" charset="0"/>
            </a:endParaRPr>
          </a:p>
          <a:p>
            <a:endParaRPr lang="zh-CN" altLang="en-US" dirty="0"/>
          </a:p>
        </p:txBody>
      </p:sp>
      <p:sp>
        <p:nvSpPr>
          <p:cNvPr id="7" name="文本框 6"/>
          <p:cNvSpPr txBox="1"/>
          <p:nvPr/>
        </p:nvSpPr>
        <p:spPr>
          <a:xfrm>
            <a:off x="972692" y="4280598"/>
            <a:ext cx="5585988"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注</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matlab</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的分段函数的分段一般利用关系运算描述。</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注</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：在</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matlab</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中任何一个函数文件，只要是一对一的输入输出，都可以作为普通函数参与函数运算如求导、积分等。</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8461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fade">
                                      <p:cBhvr>
                                        <p:cTn id="23" dur="500"/>
                                        <p:tgtEl>
                                          <p:spTgt spid="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fade">
                                      <p:cBhvr>
                                        <p:cTn id="28"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3042" y="823865"/>
            <a:ext cx="1711105"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多重积分</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023042" y="1431009"/>
            <a:ext cx="9605726"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在微积分中我们把二重积分转化为累次积分</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791117600"/>
              </p:ext>
            </p:extLst>
          </p:nvPr>
        </p:nvGraphicFramePr>
        <p:xfrm>
          <a:off x="3292381" y="1796814"/>
          <a:ext cx="4022912" cy="741654"/>
        </p:xfrm>
        <a:graphic>
          <a:graphicData uri="http://schemas.openxmlformats.org/presentationml/2006/ole">
            <mc:AlternateContent xmlns:mc="http://schemas.openxmlformats.org/markup-compatibility/2006">
              <mc:Choice xmlns:v="urn:schemas-microsoft-com:vml" Requires="v">
                <p:oleObj spid="_x0000_s33358" name="Equation" r:id="rId3" imgW="2273040" imgH="419040" progId="Equation.DSMT4">
                  <p:embed/>
                </p:oleObj>
              </mc:Choice>
              <mc:Fallback>
                <p:oleObj name="Equation" r:id="rId3" imgW="2273040" imgH="419040" progId="Equation.DSMT4">
                  <p:embed/>
                  <p:pic>
                    <p:nvPicPr>
                      <p:cNvPr id="0" name=""/>
                      <p:cNvPicPr/>
                      <p:nvPr/>
                    </p:nvPicPr>
                    <p:blipFill>
                      <a:blip r:embed="rId4"/>
                      <a:stretch>
                        <a:fillRect/>
                      </a:stretch>
                    </p:blipFill>
                    <p:spPr>
                      <a:xfrm>
                        <a:off x="3292381" y="1796814"/>
                        <a:ext cx="4022912" cy="741654"/>
                      </a:xfrm>
                      <a:prstGeom prst="rect">
                        <a:avLst/>
                      </a:prstGeom>
                    </p:spPr>
                  </p:pic>
                </p:oleObj>
              </mc:Fallback>
            </mc:AlternateContent>
          </a:graphicData>
        </a:graphic>
      </p:graphicFrame>
      <p:sp>
        <p:nvSpPr>
          <p:cNvPr id="5" name="文本框 4"/>
          <p:cNvSpPr txBox="1"/>
          <p:nvPr/>
        </p:nvSpPr>
        <p:spPr>
          <a:xfrm>
            <a:off x="1023042" y="2714434"/>
            <a:ext cx="9542353"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注意到，                                                ， 上面的累次积分可以写成</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189209436"/>
              </p:ext>
            </p:extLst>
          </p:nvPr>
        </p:nvGraphicFramePr>
        <p:xfrm>
          <a:off x="3913045" y="2728761"/>
          <a:ext cx="1986896" cy="420754"/>
        </p:xfrm>
        <a:graphic>
          <a:graphicData uri="http://schemas.openxmlformats.org/presentationml/2006/ole">
            <mc:AlternateContent xmlns:mc="http://schemas.openxmlformats.org/markup-compatibility/2006">
              <mc:Choice xmlns:v="urn:schemas-microsoft-com:vml" Requires="v">
                <p:oleObj spid="_x0000_s33359" name="Equation" r:id="rId5" imgW="1079280" imgH="228600" progId="Equation.DSMT4">
                  <p:embed/>
                </p:oleObj>
              </mc:Choice>
              <mc:Fallback>
                <p:oleObj name="Equation" r:id="rId5" imgW="1079280" imgH="228600" progId="Equation.DSMT4">
                  <p:embed/>
                  <p:pic>
                    <p:nvPicPr>
                      <p:cNvPr id="0" name=""/>
                      <p:cNvPicPr/>
                      <p:nvPr/>
                    </p:nvPicPr>
                    <p:blipFill>
                      <a:blip r:embed="rId6"/>
                      <a:stretch>
                        <a:fillRect/>
                      </a:stretch>
                    </p:blipFill>
                    <p:spPr>
                      <a:xfrm>
                        <a:off x="3913045" y="2728761"/>
                        <a:ext cx="1986896" cy="420754"/>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675787175"/>
              </p:ext>
            </p:extLst>
          </p:nvPr>
        </p:nvGraphicFramePr>
        <p:xfrm>
          <a:off x="2408850" y="2750191"/>
          <a:ext cx="1139036" cy="346663"/>
        </p:xfrm>
        <a:graphic>
          <a:graphicData uri="http://schemas.openxmlformats.org/presentationml/2006/ole">
            <mc:AlternateContent xmlns:mc="http://schemas.openxmlformats.org/markup-compatibility/2006">
              <mc:Choice xmlns:v="urn:schemas-microsoft-com:vml" Requires="v">
                <p:oleObj spid="_x0000_s33360" name="Equation" r:id="rId7" imgW="583920" imgH="177480" progId="Equation.DSMT4">
                  <p:embed/>
                </p:oleObj>
              </mc:Choice>
              <mc:Fallback>
                <p:oleObj name="Equation" r:id="rId7" imgW="583920" imgH="177480" progId="Equation.DSMT4">
                  <p:embed/>
                  <p:pic>
                    <p:nvPicPr>
                      <p:cNvPr id="0" name=""/>
                      <p:cNvPicPr/>
                      <p:nvPr/>
                    </p:nvPicPr>
                    <p:blipFill>
                      <a:blip r:embed="rId8"/>
                      <a:stretch>
                        <a:fillRect/>
                      </a:stretch>
                    </p:blipFill>
                    <p:spPr>
                      <a:xfrm>
                        <a:off x="2408850" y="2750191"/>
                        <a:ext cx="1139036" cy="34666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977719585"/>
              </p:ext>
            </p:extLst>
          </p:nvPr>
        </p:nvGraphicFramePr>
        <p:xfrm>
          <a:off x="3146424" y="3124880"/>
          <a:ext cx="4314825" cy="741363"/>
        </p:xfrm>
        <a:graphic>
          <a:graphicData uri="http://schemas.openxmlformats.org/presentationml/2006/ole">
            <mc:AlternateContent xmlns:mc="http://schemas.openxmlformats.org/markup-compatibility/2006">
              <mc:Choice xmlns:v="urn:schemas-microsoft-com:vml" Requires="v">
                <p:oleObj spid="_x0000_s33361" name="Equation" r:id="rId9" imgW="2438280" imgH="419040" progId="Equation.DSMT4">
                  <p:embed/>
                </p:oleObj>
              </mc:Choice>
              <mc:Fallback>
                <p:oleObj name="Equation" r:id="rId9" imgW="2438280" imgH="419040" progId="Equation.DSMT4">
                  <p:embed/>
                  <p:pic>
                    <p:nvPicPr>
                      <p:cNvPr id="0" name=""/>
                      <p:cNvPicPr/>
                      <p:nvPr/>
                    </p:nvPicPr>
                    <p:blipFill>
                      <a:blip r:embed="rId10"/>
                      <a:stretch>
                        <a:fillRect/>
                      </a:stretch>
                    </p:blipFill>
                    <p:spPr>
                      <a:xfrm>
                        <a:off x="3146424" y="3124880"/>
                        <a:ext cx="4314825" cy="741363"/>
                      </a:xfrm>
                      <a:prstGeom prst="rect">
                        <a:avLst/>
                      </a:prstGeom>
                    </p:spPr>
                  </p:pic>
                </p:oleObj>
              </mc:Fallback>
            </mc:AlternateContent>
          </a:graphicData>
        </a:graphic>
      </p:graphicFrame>
      <p:sp>
        <p:nvSpPr>
          <p:cNvPr id="9" name="文本框 8"/>
          <p:cNvSpPr txBox="1"/>
          <p:nvPr/>
        </p:nvSpPr>
        <p:spPr>
          <a:xfrm>
            <a:off x="1023041" y="3997859"/>
            <a:ext cx="9542353"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Matlab</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中计算二重积分的函数为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S=integral2(</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fun,xmin,xmax,ymin,ymax</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0" name="文本框 9"/>
          <p:cNvSpPr txBox="1"/>
          <p:nvPr/>
        </p:nvSpPr>
        <p:spPr>
          <a:xfrm>
            <a:off x="1023041" y="5159328"/>
            <a:ext cx="9542353"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Matlab</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中计算</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三</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重积分的函数为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S=integral3(</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fun,xmin,xmax,ymin,ymax</a:t>
            </a:r>
            <a:r>
              <a:rPr lang="en-US" altLang="zh-CN" sz="2400" dirty="0" err="1">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zmin,zmax</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20999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9" grpId="0" animBg="1"/>
      <p:bldP spid="1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5300" y="495300"/>
            <a:ext cx="3623733"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dirty="0" smtClean="0">
                <a:latin typeface="华文新魏" panose="02010800040101010101" pitchFamily="2" charset="-122"/>
                <a:ea typeface="华文新魏" panose="02010800040101010101" pitchFamily="2" charset="-122"/>
              </a:rPr>
              <a:t>基于数据的数值积分</a:t>
            </a:r>
            <a:endParaRPr lang="zh-CN" altLang="en-US" sz="2800" dirty="0">
              <a:latin typeface="华文新魏" panose="02010800040101010101" pitchFamily="2" charset="-122"/>
              <a:ea typeface="华文新魏" panose="02010800040101010101" pitchFamily="2" charset="-122"/>
            </a:endParaRPr>
          </a:p>
        </p:txBody>
      </p:sp>
      <p:sp>
        <p:nvSpPr>
          <p:cNvPr id="3" name="文本框 2"/>
          <p:cNvSpPr txBox="1"/>
          <p:nvPr/>
        </p:nvSpPr>
        <p:spPr>
          <a:xfrm>
            <a:off x="1143000" y="1040516"/>
            <a:ext cx="9685867"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函数</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integral</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是基于函数表达式的数值积分，在计算中，经常遇到没有表达式，只是一组数据的情况。这种情况下，常常利用梯形公式计算积分值。</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142999" y="2301022"/>
            <a:ext cx="9685867" cy="37856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梯形公式利用梯形近似曲边梯形：</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对给定的一组等距节点                                    ，有</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292597681"/>
              </p:ext>
            </p:extLst>
          </p:nvPr>
        </p:nvGraphicFramePr>
        <p:xfrm>
          <a:off x="2994024" y="2663531"/>
          <a:ext cx="3798162" cy="764565"/>
        </p:xfrm>
        <a:graphic>
          <a:graphicData uri="http://schemas.openxmlformats.org/presentationml/2006/ole">
            <mc:AlternateContent xmlns:mc="http://schemas.openxmlformats.org/markup-compatibility/2006">
              <mc:Choice xmlns:v="urn:schemas-microsoft-com:vml" Requires="v">
                <p:oleObj spid="_x0000_s38148" name="Equation" r:id="rId3" imgW="1955520" imgH="393480" progId="Equation.DSMT4">
                  <p:embed/>
                </p:oleObj>
              </mc:Choice>
              <mc:Fallback>
                <p:oleObj name="Equation" r:id="rId3" imgW="1955520" imgH="393480" progId="Equation.DSMT4">
                  <p:embed/>
                  <p:pic>
                    <p:nvPicPr>
                      <p:cNvPr id="0" name=""/>
                      <p:cNvPicPr/>
                      <p:nvPr/>
                    </p:nvPicPr>
                    <p:blipFill>
                      <a:blip r:embed="rId4"/>
                      <a:stretch>
                        <a:fillRect/>
                      </a:stretch>
                    </p:blipFill>
                    <p:spPr>
                      <a:xfrm>
                        <a:off x="2994024" y="2663531"/>
                        <a:ext cx="3798162" cy="76456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768264390"/>
              </p:ext>
            </p:extLst>
          </p:nvPr>
        </p:nvGraphicFramePr>
        <p:xfrm>
          <a:off x="4413250" y="3280081"/>
          <a:ext cx="2597150" cy="738639"/>
        </p:xfrm>
        <a:graphic>
          <a:graphicData uri="http://schemas.openxmlformats.org/presentationml/2006/ole">
            <mc:AlternateContent xmlns:mc="http://schemas.openxmlformats.org/markup-compatibility/2006">
              <mc:Choice xmlns:v="urn:schemas-microsoft-com:vml" Requires="v">
                <p:oleObj spid="_x0000_s38149" name="Equation" r:id="rId5" imgW="1384200" imgH="393480" progId="Equation.DSMT4">
                  <p:embed/>
                </p:oleObj>
              </mc:Choice>
              <mc:Fallback>
                <p:oleObj name="Equation" r:id="rId5" imgW="1384200" imgH="393480" progId="Equation.DSMT4">
                  <p:embed/>
                  <p:pic>
                    <p:nvPicPr>
                      <p:cNvPr id="0" name=""/>
                      <p:cNvPicPr/>
                      <p:nvPr/>
                    </p:nvPicPr>
                    <p:blipFill>
                      <a:blip r:embed="rId6"/>
                      <a:stretch>
                        <a:fillRect/>
                      </a:stretch>
                    </p:blipFill>
                    <p:spPr>
                      <a:xfrm>
                        <a:off x="4413250" y="3280081"/>
                        <a:ext cx="2597150" cy="738639"/>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796298184"/>
              </p:ext>
            </p:extLst>
          </p:nvPr>
        </p:nvGraphicFramePr>
        <p:xfrm>
          <a:off x="2144713" y="3875727"/>
          <a:ext cx="6062662" cy="2700337"/>
        </p:xfrm>
        <a:graphic>
          <a:graphicData uri="http://schemas.openxmlformats.org/presentationml/2006/ole">
            <mc:AlternateContent xmlns:mc="http://schemas.openxmlformats.org/markup-compatibility/2006">
              <mc:Choice xmlns:v="urn:schemas-microsoft-com:vml" Requires="v">
                <p:oleObj spid="_x0000_s38150" name="Equation" r:id="rId7" imgW="3136680" imgH="1396800" progId="Equation.DSMT4">
                  <p:embed/>
                </p:oleObj>
              </mc:Choice>
              <mc:Fallback>
                <p:oleObj name="Equation" r:id="rId7" imgW="3136680" imgH="1396800" progId="Equation.DSMT4">
                  <p:embed/>
                  <p:pic>
                    <p:nvPicPr>
                      <p:cNvPr id="0" name=""/>
                      <p:cNvPicPr/>
                      <p:nvPr/>
                    </p:nvPicPr>
                    <p:blipFill>
                      <a:blip r:embed="rId8"/>
                      <a:stretch>
                        <a:fillRect/>
                      </a:stretch>
                    </p:blipFill>
                    <p:spPr>
                      <a:xfrm>
                        <a:off x="2144713" y="3875727"/>
                        <a:ext cx="6062662" cy="2700337"/>
                      </a:xfrm>
                      <a:prstGeom prst="rect">
                        <a:avLst/>
                      </a:prstGeom>
                    </p:spPr>
                  </p:pic>
                </p:oleObj>
              </mc:Fallback>
            </mc:AlternateContent>
          </a:graphicData>
        </a:graphic>
      </p:graphicFrame>
    </p:spTree>
    <p:extLst>
      <p:ext uri="{BB962C8B-B14F-4D97-AF65-F5344CB8AC3E}">
        <p14:creationId xmlns:p14="http://schemas.microsoft.com/office/powerpoint/2010/main" val="306973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1100" y="933450"/>
            <a:ext cx="8096250"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Matlab</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中有计算梯形公式的函数</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trapz</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使用方法为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I=</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trapz</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x,y</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其中</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x,y</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为自变量和函数值组成的向量。</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181100" y="2238375"/>
            <a:ext cx="809625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例：计算积分</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84814788"/>
              </p:ext>
            </p:extLst>
          </p:nvPr>
        </p:nvGraphicFramePr>
        <p:xfrm>
          <a:off x="3619499" y="2238374"/>
          <a:ext cx="1578895" cy="830997"/>
        </p:xfrm>
        <a:graphic>
          <a:graphicData uri="http://schemas.openxmlformats.org/presentationml/2006/ole">
            <mc:AlternateContent xmlns:mc="http://schemas.openxmlformats.org/markup-compatibility/2006">
              <mc:Choice xmlns:v="urn:schemas-microsoft-com:vml" Requires="v">
                <p:oleObj spid="_x0000_s38998" name="Equation" r:id="rId3" imgW="723600" imgH="380880" progId="Equation.DSMT4">
                  <p:embed/>
                </p:oleObj>
              </mc:Choice>
              <mc:Fallback>
                <p:oleObj name="Equation" r:id="rId3" imgW="723600" imgH="380880" progId="Equation.DSMT4">
                  <p:embed/>
                  <p:pic>
                    <p:nvPicPr>
                      <p:cNvPr id="0" name=""/>
                      <p:cNvPicPr/>
                      <p:nvPr/>
                    </p:nvPicPr>
                    <p:blipFill>
                      <a:blip r:embed="rId4"/>
                      <a:stretch>
                        <a:fillRect/>
                      </a:stretch>
                    </p:blipFill>
                    <p:spPr>
                      <a:xfrm>
                        <a:off x="3619499" y="2238374"/>
                        <a:ext cx="1578895" cy="830997"/>
                      </a:xfrm>
                      <a:prstGeom prst="rect">
                        <a:avLst/>
                      </a:prstGeom>
                    </p:spPr>
                  </p:pic>
                </p:oleObj>
              </mc:Fallback>
            </mc:AlternateContent>
          </a:graphicData>
        </a:graphic>
      </p:graphicFrame>
      <p:sp>
        <p:nvSpPr>
          <p:cNvPr id="5" name="矩形 4"/>
          <p:cNvSpPr/>
          <p:nvPr/>
        </p:nvSpPr>
        <p:spPr>
          <a:xfrm>
            <a:off x="1181100" y="3173967"/>
            <a:ext cx="3238500" cy="2677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ES" altLang="zh-CN" sz="2400" dirty="0">
                <a:latin typeface="Times New Roman" panose="02020603050405020304" pitchFamily="18" charset="0"/>
                <a:cs typeface="Times New Roman" panose="02020603050405020304" pitchFamily="18" charset="0"/>
              </a:rPr>
              <a:t>x=linspace(0,pi/2,100</a:t>
            </a:r>
            <a:r>
              <a:rPr lang="es-ES" altLang="zh-CN" sz="2400" dirty="0" smtClean="0">
                <a:latin typeface="Times New Roman" panose="02020603050405020304" pitchFamily="18" charset="0"/>
                <a:cs typeface="Times New Roman" panose="02020603050405020304" pitchFamily="18" charset="0"/>
              </a:rPr>
              <a:t>);</a:t>
            </a:r>
          </a:p>
          <a:p>
            <a:r>
              <a:rPr lang="es-ES" altLang="zh-CN" sz="2400" dirty="0" smtClean="0">
                <a:latin typeface="Times New Roman" panose="02020603050405020304" pitchFamily="18" charset="0"/>
                <a:cs typeface="Times New Roman" panose="02020603050405020304" pitchFamily="18" charset="0"/>
              </a:rPr>
              <a:t> </a:t>
            </a:r>
            <a:r>
              <a:rPr lang="es-ES" altLang="zh-CN" sz="2400" dirty="0">
                <a:latin typeface="Times New Roman" panose="02020603050405020304" pitchFamily="18" charset="0"/>
                <a:cs typeface="Times New Roman" panose="02020603050405020304" pitchFamily="18" charset="0"/>
              </a:rPr>
              <a:t>y=sin(x);</a:t>
            </a:r>
          </a:p>
          <a:p>
            <a:r>
              <a:rPr lang="es-ES" altLang="zh-CN" sz="2400" dirty="0" smtClean="0">
                <a:latin typeface="Times New Roman" panose="02020603050405020304" pitchFamily="18" charset="0"/>
                <a:cs typeface="Times New Roman" panose="02020603050405020304" pitchFamily="18" charset="0"/>
              </a:rPr>
              <a:t>I=trapz(x,y</a:t>
            </a:r>
            <a:r>
              <a:rPr lang="es-ES" altLang="zh-CN" sz="2400" dirty="0">
                <a:latin typeface="Times New Roman" panose="02020603050405020304" pitchFamily="18" charset="0"/>
                <a:cs typeface="Times New Roman" panose="02020603050405020304" pitchFamily="18" charset="0"/>
              </a:rPr>
              <a:t>)</a:t>
            </a:r>
          </a:p>
          <a:p>
            <a:endParaRPr lang="es-ES" altLang="zh-CN" sz="2400" dirty="0">
              <a:latin typeface="Times New Roman" panose="02020603050405020304" pitchFamily="18" charset="0"/>
              <a:cs typeface="Times New Roman" panose="02020603050405020304" pitchFamily="18" charset="0"/>
            </a:endParaRPr>
          </a:p>
          <a:p>
            <a:r>
              <a:rPr lang="es-ES" altLang="zh-CN" sz="2400" dirty="0">
                <a:latin typeface="Times New Roman" panose="02020603050405020304" pitchFamily="18" charset="0"/>
                <a:cs typeface="Times New Roman" panose="02020603050405020304" pitchFamily="18" charset="0"/>
              </a:rPr>
              <a:t>I =</a:t>
            </a:r>
          </a:p>
          <a:p>
            <a:endParaRPr lang="es-ES" altLang="zh-CN" sz="2400" dirty="0">
              <a:latin typeface="Times New Roman" panose="02020603050405020304" pitchFamily="18" charset="0"/>
              <a:cs typeface="Times New Roman" panose="02020603050405020304" pitchFamily="18" charset="0"/>
            </a:endParaRPr>
          </a:p>
          <a:p>
            <a:r>
              <a:rPr lang="es-ES" altLang="zh-CN" sz="2400" dirty="0">
                <a:latin typeface="Times New Roman" panose="02020603050405020304" pitchFamily="18" charset="0"/>
                <a:cs typeface="Times New Roman" panose="02020603050405020304" pitchFamily="18" charset="0"/>
              </a:rPr>
              <a:t>    1.0000</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464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23042" y="769545"/>
            <a:ext cx="4363770"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、一般的线性最小二乘拟合</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023042" y="1412341"/>
            <a:ext cx="6790099"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Matlab</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支持矩阵运算，基本的矩阵运算为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A+B,A-B,A*B, A\</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B,A^m</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023042" y="2444436"/>
            <a:ext cx="9080625"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矩阵本身是没有除法运算的，</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matlab</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中的矩阵除法运算实际上是矩阵乘法的逆运算，包括</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求解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Ax=b</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，当</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可逆时</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当</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不可逆时</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即</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A\b</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是问题的最小二乘解。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138856331"/>
              </p:ext>
            </p:extLst>
          </p:nvPr>
        </p:nvGraphicFramePr>
        <p:xfrm>
          <a:off x="5133975" y="3209925"/>
          <a:ext cx="2265363" cy="361950"/>
        </p:xfrm>
        <a:graphic>
          <a:graphicData uri="http://schemas.openxmlformats.org/presentationml/2006/ole">
            <mc:AlternateContent xmlns:mc="http://schemas.openxmlformats.org/markup-compatibility/2006">
              <mc:Choice xmlns:v="urn:schemas-microsoft-com:vml" Requires="v">
                <p:oleObj spid="_x0000_s56386" name="Equation" r:id="rId3" imgW="1269720" imgH="203040" progId="Equation.DSMT4">
                  <p:embed/>
                </p:oleObj>
              </mc:Choice>
              <mc:Fallback>
                <p:oleObj name="Equation" r:id="rId3" imgW="1269720" imgH="203040" progId="Equation.DSMT4">
                  <p:embed/>
                  <p:pic>
                    <p:nvPicPr>
                      <p:cNvPr id="0" name=""/>
                      <p:cNvPicPr/>
                      <p:nvPr/>
                    </p:nvPicPr>
                    <p:blipFill>
                      <a:blip r:embed="rId4"/>
                      <a:stretch>
                        <a:fillRect/>
                      </a:stretch>
                    </p:blipFill>
                    <p:spPr>
                      <a:xfrm>
                        <a:off x="5133975" y="3209925"/>
                        <a:ext cx="2265363" cy="36195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118090092"/>
              </p:ext>
            </p:extLst>
          </p:nvPr>
        </p:nvGraphicFramePr>
        <p:xfrm>
          <a:off x="5541169" y="3565973"/>
          <a:ext cx="3716337" cy="454025"/>
        </p:xfrm>
        <a:graphic>
          <a:graphicData uri="http://schemas.openxmlformats.org/presentationml/2006/ole">
            <mc:AlternateContent xmlns:mc="http://schemas.openxmlformats.org/markup-compatibility/2006">
              <mc:Choice xmlns:v="urn:schemas-microsoft-com:vml" Requires="v">
                <p:oleObj spid="_x0000_s56387" name="Equation" r:id="rId5" imgW="2082600" imgH="253800" progId="Equation.DSMT4">
                  <p:embed/>
                </p:oleObj>
              </mc:Choice>
              <mc:Fallback>
                <p:oleObj name="Equation" r:id="rId5" imgW="2082600" imgH="253800" progId="Equation.DSMT4">
                  <p:embed/>
                  <p:pic>
                    <p:nvPicPr>
                      <p:cNvPr id="0" name=""/>
                      <p:cNvPicPr/>
                      <p:nvPr/>
                    </p:nvPicPr>
                    <p:blipFill>
                      <a:blip r:embed="rId6"/>
                      <a:stretch>
                        <a:fillRect/>
                      </a:stretch>
                    </p:blipFill>
                    <p:spPr>
                      <a:xfrm>
                        <a:off x="5541169" y="3565973"/>
                        <a:ext cx="3716337" cy="454025"/>
                      </a:xfrm>
                      <a:prstGeom prst="rect">
                        <a:avLst/>
                      </a:prstGeom>
                    </p:spPr>
                  </p:pic>
                </p:oleObj>
              </mc:Fallback>
            </mc:AlternateContent>
          </a:graphicData>
        </a:graphic>
      </p:graphicFrame>
      <p:sp>
        <p:nvSpPr>
          <p:cNvPr id="8" name="文本框 7"/>
          <p:cNvSpPr txBox="1"/>
          <p:nvPr/>
        </p:nvSpPr>
        <p:spPr>
          <a:xfrm>
            <a:off x="1023042" y="4553893"/>
            <a:ext cx="9080625"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例：利用函数</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拟合函数</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cos2xsinx</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790260228"/>
              </p:ext>
            </p:extLst>
          </p:nvPr>
        </p:nvGraphicFramePr>
        <p:xfrm>
          <a:off x="3119232" y="4588243"/>
          <a:ext cx="5352580" cy="448123"/>
        </p:xfrm>
        <a:graphic>
          <a:graphicData uri="http://schemas.openxmlformats.org/presentationml/2006/ole">
            <mc:AlternateContent xmlns:mc="http://schemas.openxmlformats.org/markup-compatibility/2006">
              <mc:Choice xmlns:v="urn:schemas-microsoft-com:vml" Requires="v">
                <p:oleObj spid="_x0000_s56388" name="Equation" r:id="rId7" imgW="2730240" imgH="228600" progId="Equation.DSMT4">
                  <p:embed/>
                </p:oleObj>
              </mc:Choice>
              <mc:Fallback>
                <p:oleObj name="Equation" r:id="rId7" imgW="2730240" imgH="228600" progId="Equation.DSMT4">
                  <p:embed/>
                  <p:pic>
                    <p:nvPicPr>
                      <p:cNvPr id="0" name=""/>
                      <p:cNvPicPr/>
                      <p:nvPr/>
                    </p:nvPicPr>
                    <p:blipFill>
                      <a:blip r:embed="rId8"/>
                      <a:stretch>
                        <a:fillRect/>
                      </a:stretch>
                    </p:blipFill>
                    <p:spPr>
                      <a:xfrm>
                        <a:off x="3119232" y="4588243"/>
                        <a:ext cx="5352580" cy="448123"/>
                      </a:xfrm>
                      <a:prstGeom prst="rect">
                        <a:avLst/>
                      </a:prstGeom>
                    </p:spPr>
                  </p:pic>
                </p:oleObj>
              </mc:Fallback>
            </mc:AlternateContent>
          </a:graphicData>
        </a:graphic>
      </p:graphicFrame>
    </p:spTree>
    <p:extLst>
      <p:ext uri="{BB962C8B-B14F-4D97-AF65-F5344CB8AC3E}">
        <p14:creationId xmlns:p14="http://schemas.microsoft.com/office/powerpoint/2010/main" val="307497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62050" y="781050"/>
            <a:ext cx="29718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利用</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trapz</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做二重积分</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矩形 2"/>
          <p:cNvSpPr/>
          <p:nvPr/>
        </p:nvSpPr>
        <p:spPr>
          <a:xfrm>
            <a:off x="6562724" y="1207531"/>
            <a:ext cx="3971925"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x,y</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meshgrid</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(0:0.1:1);</a:t>
            </a:r>
          </a:p>
          <a:p>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z=x.*y;</a:t>
            </a:r>
          </a:p>
          <a:p>
            <a:r>
              <a:rPr lang="en-US" altLang="zh-CN" sz="24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trapz</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trapz</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(x(1,:),z), y(:,1))</a:t>
            </a:r>
          </a:p>
        </p:txBody>
      </p:sp>
      <p:sp>
        <p:nvSpPr>
          <p:cNvPr id="4" name="文本框 3"/>
          <p:cNvSpPr txBox="1"/>
          <p:nvPr/>
        </p:nvSpPr>
        <p:spPr>
          <a:xfrm>
            <a:off x="1162049" y="1409700"/>
            <a:ext cx="4295775"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对函数</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trapz</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x,z</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必须是向量，当</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z</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是矩阵时，输出一个行向量，对应各截面的面积。从而对这一向量再用</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trapz</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作积分，即得到二重积分。</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171574" y="3664348"/>
            <a:ext cx="4286250"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例：求二重积分</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465515438"/>
              </p:ext>
            </p:extLst>
          </p:nvPr>
        </p:nvGraphicFramePr>
        <p:xfrm>
          <a:off x="2149475" y="4063573"/>
          <a:ext cx="1536700" cy="677190"/>
        </p:xfrm>
        <a:graphic>
          <a:graphicData uri="http://schemas.openxmlformats.org/presentationml/2006/ole">
            <mc:AlternateContent xmlns:mc="http://schemas.openxmlformats.org/markup-compatibility/2006">
              <mc:Choice xmlns:v="urn:schemas-microsoft-com:vml" Requires="v">
                <p:oleObj spid="_x0000_s41043" name="Equation" r:id="rId3" imgW="749160" imgH="330120" progId="Equation.DSMT4">
                  <p:embed/>
                </p:oleObj>
              </mc:Choice>
              <mc:Fallback>
                <p:oleObj name="Equation" r:id="rId3" imgW="749160" imgH="330120" progId="Equation.DSMT4">
                  <p:embed/>
                  <p:pic>
                    <p:nvPicPr>
                      <p:cNvPr id="0" name=""/>
                      <p:cNvPicPr/>
                      <p:nvPr/>
                    </p:nvPicPr>
                    <p:blipFill>
                      <a:blip r:embed="rId4"/>
                      <a:stretch>
                        <a:fillRect/>
                      </a:stretch>
                    </p:blipFill>
                    <p:spPr>
                      <a:xfrm>
                        <a:off x="2149475" y="4063573"/>
                        <a:ext cx="1536700" cy="677190"/>
                      </a:xfrm>
                      <a:prstGeom prst="rect">
                        <a:avLst/>
                      </a:prstGeom>
                    </p:spPr>
                  </p:pic>
                </p:oleObj>
              </mc:Fallback>
            </mc:AlternateContent>
          </a:graphicData>
        </a:graphic>
      </p:graphicFrame>
      <p:sp>
        <p:nvSpPr>
          <p:cNvPr id="7" name="矩形 6"/>
          <p:cNvSpPr/>
          <p:nvPr/>
        </p:nvSpPr>
        <p:spPr>
          <a:xfrm>
            <a:off x="6562724" y="2586245"/>
            <a:ext cx="3971925"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err="1" smtClean="0">
                <a:latin typeface="Times New Roman" panose="02020603050405020304" pitchFamily="18" charset="0"/>
                <a:cs typeface="Times New Roman" panose="02020603050405020304" pitchFamily="18" charset="0"/>
              </a:rPr>
              <a:t>ans</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p>
          <a:p>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0.2500</a:t>
            </a:r>
            <a:endParaRPr lang="zh-CN" altLang="en-US" sz="24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5924550" y="657225"/>
            <a:ext cx="22479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利用梯形公式：</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9" name="文本框 8"/>
          <p:cNvSpPr txBox="1"/>
          <p:nvPr/>
        </p:nvSpPr>
        <p:spPr>
          <a:xfrm>
            <a:off x="5924549" y="3583958"/>
            <a:ext cx="2905125"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利用二重积分公式：</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0" name="矩形 9"/>
          <p:cNvSpPr/>
          <p:nvPr/>
        </p:nvSpPr>
        <p:spPr>
          <a:xfrm>
            <a:off x="6562724" y="4228970"/>
            <a:ext cx="4022255" cy="46166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integral2(@(</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x,y</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)(x.*y),0,1,0,1)</a:t>
            </a:r>
          </a:p>
        </p:txBody>
      </p:sp>
      <p:sp>
        <p:nvSpPr>
          <p:cNvPr id="11" name="矩形 10"/>
          <p:cNvSpPr/>
          <p:nvPr/>
        </p:nvSpPr>
        <p:spPr>
          <a:xfrm>
            <a:off x="6562723" y="4875486"/>
            <a:ext cx="3971925"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err="1" smtClean="0">
                <a:latin typeface="Times New Roman" panose="02020603050405020304" pitchFamily="18" charset="0"/>
                <a:cs typeface="Times New Roman" panose="02020603050405020304" pitchFamily="18" charset="0"/>
              </a:rPr>
              <a:t>ans</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p>
          <a:p>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0.2500</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082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7" grpId="0" animBg="1"/>
      <p:bldP spid="8" grpId="0" animBg="1"/>
      <p:bldP spid="9" grpId="0" animBg="1"/>
      <p:bldP spid="10" grpId="0" animBg="1"/>
      <p:bldP spid="1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6403" y="216529"/>
            <a:ext cx="681726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：以下是数据点，求图形围成的面积</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121693309"/>
              </p:ext>
            </p:extLst>
          </p:nvPr>
        </p:nvGraphicFramePr>
        <p:xfrm>
          <a:off x="665052" y="802019"/>
          <a:ext cx="11063147" cy="1584960"/>
        </p:xfrm>
        <a:graphic>
          <a:graphicData uri="http://schemas.openxmlformats.org/drawingml/2006/table">
            <a:tbl>
              <a:tblPr firstRow="1" bandRow="1">
                <a:tableStyleId>{5C22544A-7EE6-4342-B048-85BDC9FD1C3A}</a:tableStyleId>
              </a:tblPr>
              <a:tblGrid>
                <a:gridCol w="900502"/>
                <a:gridCol w="10162645"/>
              </a:tblGrid>
              <a:tr h="370840">
                <a:tc>
                  <a:txBody>
                    <a:bodyPr/>
                    <a:lstStyle/>
                    <a:p>
                      <a:pPr algn="ctr"/>
                      <a:r>
                        <a:rPr lang="en-US" altLang="zh-CN" sz="2000" dirty="0" smtClean="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tc>
                <a:tc>
                  <a:txBody>
                    <a:bodyPr/>
                    <a:lstStyle/>
                    <a:p>
                      <a:r>
                        <a:rPr lang="en-US" altLang="zh-CN" sz="2000" dirty="0" smtClean="0">
                          <a:latin typeface="Times New Roman" panose="02020603050405020304" pitchFamily="18" charset="0"/>
                          <a:cs typeface="Times New Roman" panose="02020603050405020304" pitchFamily="18" charset="0"/>
                        </a:rPr>
                        <a:t>6.5313    6.3665    5.8697    5.2613    4.4995    3.4388    2.5646    1.7845    1.0974    0.6814</a:t>
                      </a:r>
                      <a:endParaRPr lang="zh-CN" altLang="en-US" sz="200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sz="2000" dirty="0" smtClean="0">
                          <a:latin typeface="Times New Roman" panose="02020603050405020304" pitchFamily="18" charset="0"/>
                          <a:cs typeface="Times New Roman" panose="02020603050405020304" pitchFamily="18" charset="0"/>
                        </a:rPr>
                        <a:t>y</a:t>
                      </a:r>
                      <a:endParaRPr lang="zh-CN" altLang="en-US" sz="2000" dirty="0">
                        <a:latin typeface="Times New Roman" panose="02020603050405020304" pitchFamily="18" charset="0"/>
                        <a:cs typeface="Times New Roman" panose="02020603050405020304" pitchFamily="18" charset="0"/>
                      </a:endParaRPr>
                    </a:p>
                  </a:txBody>
                  <a:tcPr/>
                </a:tc>
                <a:tc>
                  <a:txBody>
                    <a:bodyPr/>
                    <a:lstStyle/>
                    <a:p>
                      <a:r>
                        <a:rPr lang="en-US" altLang="zh-CN" sz="2000" dirty="0" smtClean="0">
                          <a:latin typeface="Times New Roman" panose="02020603050405020304" pitchFamily="18" charset="0"/>
                          <a:cs typeface="Times New Roman" panose="02020603050405020304" pitchFamily="18" charset="0"/>
                        </a:rPr>
                        <a:t>2.5066    3.5467    4.3443    4.9058    5.3041    5.4137    5.2262    4.8741    4.1816    3.2341</a:t>
                      </a:r>
                      <a:endParaRPr lang="en-US" altLang="zh-CN" sz="200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sz="2000" dirty="0" smtClean="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panose="02020603050405020304" pitchFamily="18" charset="0"/>
                          <a:cs typeface="Times New Roman" panose="02020603050405020304" pitchFamily="18" charset="0"/>
                        </a:rPr>
                        <a:t>0.5605    0.7338    1.1482  1.9271    2.7372    3.7729    4.6735    5.3664    6.0100    6.4142</a:t>
                      </a:r>
                      <a:endParaRPr lang="zh-CN" altLang="en-US" sz="200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sz="2000" dirty="0" smtClean="0">
                          <a:latin typeface="Times New Roman" panose="02020603050405020304" pitchFamily="18" charset="0"/>
                          <a:cs typeface="Times New Roman" panose="02020603050405020304" pitchFamily="18" charset="0"/>
                        </a:rPr>
                        <a:t>y</a:t>
                      </a:r>
                      <a:endParaRPr lang="zh-CN" altLang="en-US" sz="2000" dirty="0">
                        <a:latin typeface="Times New Roman" panose="02020603050405020304" pitchFamily="18" charset="0"/>
                        <a:cs typeface="Times New Roman" panose="02020603050405020304" pitchFamily="18" charset="0"/>
                      </a:endParaRPr>
                    </a:p>
                  </a:txBody>
                  <a:tcPr/>
                </a:tc>
                <a:tc>
                  <a:txBody>
                    <a:bodyPr/>
                    <a:lstStyle/>
                    <a:p>
                      <a:r>
                        <a:rPr lang="en-US" altLang="zh-CN" sz="2000" dirty="0" smtClean="0">
                          <a:latin typeface="Times New Roman" panose="02020603050405020304" pitchFamily="18" charset="0"/>
                          <a:cs typeface="Times New Roman" panose="02020603050405020304" pitchFamily="18" charset="0"/>
                        </a:rPr>
                        <a:t>2.3684    1.3347    0.6445   -0.0412   -0.3818   -0.5939   -0.3067    0.0875    0.7771    1.7045</a:t>
                      </a:r>
                      <a:endParaRPr lang="en-US" altLang="zh-CN" sz="2000" dirty="0">
                        <a:latin typeface="Times New Roman" panose="02020603050405020304" pitchFamily="18" charset="0"/>
                        <a:cs typeface="Times New Roman" panose="02020603050405020304" pitchFamily="18" charset="0"/>
                      </a:endParaRPr>
                    </a:p>
                  </a:txBody>
                  <a:tcPr/>
                </a:tc>
              </a:tr>
            </a:tbl>
          </a:graphicData>
        </a:graphic>
      </p:graphicFrame>
      <p:pic>
        <p:nvPicPr>
          <p:cNvPr id="4" name="图片 3"/>
          <p:cNvPicPr>
            <a:picLocks noChangeAspect="1"/>
          </p:cNvPicPr>
          <p:nvPr/>
        </p:nvPicPr>
        <p:blipFill>
          <a:blip r:embed="rId2"/>
          <a:stretch>
            <a:fillRect/>
          </a:stretch>
        </p:blipFill>
        <p:spPr>
          <a:xfrm>
            <a:off x="7393663" y="2866083"/>
            <a:ext cx="4294359" cy="3220770"/>
          </a:xfrm>
          <a:prstGeom prst="rect">
            <a:avLst/>
          </a:prstGeom>
        </p:spPr>
      </p:pic>
      <p:sp>
        <p:nvSpPr>
          <p:cNvPr id="5" name="矩形 4"/>
          <p:cNvSpPr/>
          <p:nvPr/>
        </p:nvSpPr>
        <p:spPr>
          <a:xfrm>
            <a:off x="1141301" y="2583642"/>
            <a:ext cx="6431073" cy="378565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it-IT"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xdata=[6.5313    6.3665    5.8697    5.2613    4.4995    3.4388    2.5646    1.7845    1.0974    0.6814  0.5605    0.7338    1.1482  1.9271    2.7372    3.7729    4.6735    5.3664    6.0100    6.4142];</a:t>
            </a:r>
          </a:p>
          <a:p>
            <a:r>
              <a:rPr lang="pl-PL"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ydata=[2.5066    3.5467    4.3443    4.9058    5.3041    5.4137    5.2262    4.8741    4.1816    3.2341  2.3684    1.3347    0.6445   -0.0412   -0.3818   -0.5939   -0.3067    0.0875    0.7771    1.7045];</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plot(xdata,</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ydata</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'o'</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xlabel</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'x'</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ylabel</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'y'</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axis </a:t>
            </a:r>
            <a:r>
              <a:rPr lang="en-US" altLang="zh-CN" sz="2000" dirty="0" smtClean="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equal</a:t>
            </a:r>
            <a:endParaRPr lang="zh-CN" altLang="en-US" sz="2000" dirty="0"/>
          </a:p>
        </p:txBody>
      </p:sp>
      <p:sp>
        <p:nvSpPr>
          <p:cNvPr id="6" name="文本框 5"/>
          <p:cNvSpPr txBox="1"/>
          <p:nvPr/>
        </p:nvSpPr>
        <p:spPr>
          <a:xfrm>
            <a:off x="647700" y="2667000"/>
            <a:ext cx="428625" cy="178510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200" dirty="0" smtClean="0">
                <a:latin typeface="华文新魏" panose="02010800040101010101" pitchFamily="2" charset="-122"/>
                <a:ea typeface="华文新魏" panose="02010800040101010101" pitchFamily="2" charset="-122"/>
              </a:rPr>
              <a:t>绘制散点图</a:t>
            </a:r>
            <a:endParaRPr lang="zh-CN" altLang="en-US" sz="22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04663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47775" y="981075"/>
            <a:ext cx="1857375"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计算过程：</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247774" y="1666875"/>
            <a:ext cx="7800975"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、求区域的左右端点，从而确定积分区间；</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247774" y="2286000"/>
            <a:ext cx="7724776"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、对上下曲线作样条插值拟合，从而得到自变量相同的取值；</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247774" y="3257550"/>
            <a:ext cx="7724776"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、对上下曲线的差的绝对值作数值积分</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文本框 5"/>
          <p:cNvSpPr txBox="1"/>
          <p:nvPr/>
        </p:nvSpPr>
        <p:spPr>
          <a:xfrm>
            <a:off x="1247774" y="4219575"/>
            <a:ext cx="9344026"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这一问题反映出插值的重要性。插值的重要性在于：许多数据所给的信息出现位置的缺漏，插值起到补缺的作用。</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97149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2000" y="604034"/>
            <a:ext cx="10420350" cy="563231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it-IT" altLang="zh-CN" sz="2000" dirty="0">
                <a:latin typeface="Times New Roman" panose="02020603050405020304" pitchFamily="18" charset="0"/>
                <a:ea typeface="华文新魏" panose="02010800040101010101" pitchFamily="2" charset="-122"/>
                <a:cs typeface="Times New Roman" panose="02020603050405020304" pitchFamily="18" charset="0"/>
              </a:rPr>
              <a:t>xdata=[6.5313    6.3665    5.8697    5.2613    4.4995    3.4388    2.5646    1.7845    1.0974    0.6814  0.5605    0.7338    1.1482  1.9271    2.7372    3.7729    4.6735    5.3664    6.0100    6.4142];</a:t>
            </a:r>
          </a:p>
          <a:p>
            <a:r>
              <a:rPr lang="pl-PL" altLang="zh-CN" sz="2000" dirty="0">
                <a:latin typeface="Times New Roman" panose="02020603050405020304" pitchFamily="18" charset="0"/>
                <a:ea typeface="华文新魏" panose="02010800040101010101" pitchFamily="2" charset="-122"/>
                <a:cs typeface="Times New Roman" panose="02020603050405020304" pitchFamily="18" charset="0"/>
              </a:rPr>
              <a:t>ydata=[2.5066    3.5467    4.3443    4.9058    5.3041    5.4137    5.2262    4.8741    4.1816    3.2341  2.3684    1.3347    0.6445   -0.0412   -0.3818   -0.5939   -0.3067    0.0875    0.7771    1.7045];</a:t>
            </a:r>
          </a:p>
          <a:p>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[s,i1]=min(</a:t>
            </a:r>
            <a:r>
              <a:rPr lang="en-US" altLang="zh-CN" sz="2000" dirty="0" err="1">
                <a:latin typeface="Times New Roman" panose="02020603050405020304" pitchFamily="18" charset="0"/>
                <a:ea typeface="华文新魏" panose="02010800040101010101" pitchFamily="2" charset="-122"/>
                <a:cs typeface="Times New Roman" panose="02020603050405020304" pitchFamily="18" charset="0"/>
              </a:rPr>
              <a:t>xdata</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s,i2]=max(</a:t>
            </a:r>
            <a:r>
              <a:rPr lang="en-US" altLang="zh-CN" sz="2000" dirty="0" err="1">
                <a:latin typeface="Times New Roman" panose="02020603050405020304" pitchFamily="18" charset="0"/>
                <a:ea typeface="华文新魏" panose="02010800040101010101" pitchFamily="2" charset="-122"/>
                <a:cs typeface="Times New Roman" panose="02020603050405020304" pitchFamily="18" charset="0"/>
              </a:rPr>
              <a:t>xdata</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);n=length(</a:t>
            </a:r>
            <a:r>
              <a:rPr lang="en-US" altLang="zh-CN" sz="2000" dirty="0" err="1" smtClean="0">
                <a:latin typeface="Times New Roman" panose="02020603050405020304" pitchFamily="18" charset="0"/>
                <a:ea typeface="华文新魏" panose="02010800040101010101" pitchFamily="2" charset="-122"/>
                <a:cs typeface="Times New Roman" panose="02020603050405020304" pitchFamily="18" charset="0"/>
              </a:rPr>
              <a:t>xdata</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a:t>
            </a:r>
          </a:p>
          <a:p>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if i1&lt;i2</a:t>
            </a:r>
          </a:p>
          <a:p>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    ii=i1:i2-1</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000" dirty="0" err="1" smtClean="0">
                <a:latin typeface="Times New Roman" panose="02020603050405020304" pitchFamily="18" charset="0"/>
                <a:ea typeface="华文新魏" panose="02010800040101010101" pitchFamily="2" charset="-122"/>
                <a:cs typeface="Times New Roman" panose="02020603050405020304" pitchFamily="18" charset="0"/>
              </a:rPr>
              <a:t>jj</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=[i2:n,1:i1-1];</a:t>
            </a:r>
          </a:p>
          <a:p>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else</a:t>
            </a:r>
          </a:p>
          <a:p>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    ii=[i1:n,1:i2-1</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000" dirty="0" err="1">
                <a:latin typeface="Times New Roman" panose="02020603050405020304" pitchFamily="18" charset="0"/>
                <a:ea typeface="华文新魏" panose="02010800040101010101" pitchFamily="2" charset="-122"/>
                <a:cs typeface="Times New Roman" panose="02020603050405020304" pitchFamily="18" charset="0"/>
              </a:rPr>
              <a:t>jj</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=i2:i1-1;</a:t>
            </a:r>
          </a:p>
          <a:p>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end</a:t>
            </a:r>
          </a:p>
          <a:p>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    x1=</a:t>
            </a:r>
            <a:r>
              <a:rPr lang="en-US" altLang="zh-CN" sz="2000" dirty="0" err="1">
                <a:latin typeface="Times New Roman" panose="02020603050405020304" pitchFamily="18" charset="0"/>
                <a:ea typeface="华文新魏" panose="02010800040101010101" pitchFamily="2" charset="-122"/>
                <a:cs typeface="Times New Roman" panose="02020603050405020304" pitchFamily="18" charset="0"/>
              </a:rPr>
              <a:t>xdata</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(ii); x2=</a:t>
            </a:r>
            <a:r>
              <a:rPr lang="en-US" altLang="zh-CN" sz="2000" dirty="0" err="1">
                <a:latin typeface="Times New Roman" panose="02020603050405020304" pitchFamily="18" charset="0"/>
                <a:ea typeface="华文新魏" panose="02010800040101010101" pitchFamily="2" charset="-122"/>
                <a:cs typeface="Times New Roman" panose="02020603050405020304" pitchFamily="18" charset="0"/>
              </a:rPr>
              <a:t>xdata</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000" dirty="0" err="1">
                <a:latin typeface="Times New Roman" panose="02020603050405020304" pitchFamily="18" charset="0"/>
                <a:ea typeface="华文新魏" panose="02010800040101010101" pitchFamily="2" charset="-122"/>
                <a:cs typeface="Times New Roman" panose="02020603050405020304" pitchFamily="18" charset="0"/>
              </a:rPr>
              <a:t>jj</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y1=</a:t>
            </a:r>
            <a:r>
              <a:rPr lang="en-US" altLang="zh-CN" sz="2000" dirty="0" err="1">
                <a:latin typeface="Times New Roman" panose="02020603050405020304" pitchFamily="18" charset="0"/>
                <a:ea typeface="华文新魏" panose="02010800040101010101" pitchFamily="2" charset="-122"/>
                <a:cs typeface="Times New Roman" panose="02020603050405020304" pitchFamily="18" charset="0"/>
              </a:rPr>
              <a:t>ydata</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(ii);y2=</a:t>
            </a:r>
            <a:r>
              <a:rPr lang="en-US" altLang="zh-CN" sz="2000" dirty="0" err="1">
                <a:latin typeface="Times New Roman" panose="02020603050405020304" pitchFamily="18" charset="0"/>
                <a:ea typeface="华文新魏" panose="02010800040101010101" pitchFamily="2" charset="-122"/>
                <a:cs typeface="Times New Roman" panose="02020603050405020304" pitchFamily="18" charset="0"/>
              </a:rPr>
              <a:t>ydata</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000" dirty="0" err="1">
                <a:latin typeface="Times New Roman" panose="02020603050405020304" pitchFamily="18" charset="0"/>
                <a:ea typeface="华文新魏" panose="02010800040101010101" pitchFamily="2" charset="-122"/>
                <a:cs typeface="Times New Roman" panose="02020603050405020304" pitchFamily="18" charset="0"/>
              </a:rPr>
              <a:t>jj</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a:t>
            </a:r>
          </a:p>
          <a:p>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    xx=</a:t>
            </a:r>
            <a:r>
              <a:rPr lang="en-US" altLang="zh-CN" sz="2000" dirty="0" err="1">
                <a:latin typeface="Times New Roman" panose="02020603050405020304" pitchFamily="18" charset="0"/>
                <a:ea typeface="华文新魏" panose="02010800040101010101" pitchFamily="2" charset="-122"/>
                <a:cs typeface="Times New Roman" panose="02020603050405020304" pitchFamily="18" charset="0"/>
              </a:rPr>
              <a:t>linspace</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(min(</a:t>
            </a:r>
            <a:r>
              <a:rPr lang="en-US" altLang="zh-CN" sz="2000" dirty="0" err="1">
                <a:latin typeface="Times New Roman" panose="02020603050405020304" pitchFamily="18" charset="0"/>
                <a:ea typeface="华文新魏" panose="02010800040101010101" pitchFamily="2" charset="-122"/>
                <a:cs typeface="Times New Roman" panose="02020603050405020304" pitchFamily="18" charset="0"/>
              </a:rPr>
              <a:t>xdata</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(i1),</a:t>
            </a:r>
            <a:r>
              <a:rPr lang="en-US" altLang="zh-CN" sz="2000" dirty="0" err="1">
                <a:latin typeface="Times New Roman" panose="02020603050405020304" pitchFamily="18" charset="0"/>
                <a:ea typeface="华文新魏" panose="02010800040101010101" pitchFamily="2" charset="-122"/>
                <a:cs typeface="Times New Roman" panose="02020603050405020304" pitchFamily="18" charset="0"/>
              </a:rPr>
              <a:t>xdata</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(i2)),max(</a:t>
            </a:r>
            <a:r>
              <a:rPr lang="en-US" altLang="zh-CN" sz="2000" dirty="0" err="1">
                <a:latin typeface="Times New Roman" panose="02020603050405020304" pitchFamily="18" charset="0"/>
                <a:ea typeface="华文新魏" panose="02010800040101010101" pitchFamily="2" charset="-122"/>
                <a:cs typeface="Times New Roman" panose="02020603050405020304" pitchFamily="18" charset="0"/>
              </a:rPr>
              <a:t>xdata</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(i1),</a:t>
            </a:r>
            <a:r>
              <a:rPr lang="en-US" altLang="zh-CN" sz="2000" dirty="0" err="1">
                <a:latin typeface="Times New Roman" panose="02020603050405020304" pitchFamily="18" charset="0"/>
                <a:ea typeface="华文新魏" panose="02010800040101010101" pitchFamily="2" charset="-122"/>
                <a:cs typeface="Times New Roman" panose="02020603050405020304" pitchFamily="18" charset="0"/>
              </a:rPr>
              <a:t>xdata</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(i2)),200);</a:t>
            </a:r>
          </a:p>
          <a:p>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    yy1=spline(x1,y1,xx);  yy2=spline(x2,y2,xx);</a:t>
            </a:r>
          </a:p>
          <a:p>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000" dirty="0" err="1" smtClean="0">
                <a:latin typeface="Times New Roman" panose="02020603050405020304" pitchFamily="18" charset="0"/>
                <a:ea typeface="华文新魏" panose="02010800040101010101" pitchFamily="2" charset="-122"/>
                <a:cs typeface="Times New Roman" panose="02020603050405020304" pitchFamily="18" charset="0"/>
              </a:rPr>
              <a:t>trapz</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(abs(xx,yy1-yy2</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a:t>
            </a:r>
          </a:p>
          <a:p>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    plot([</a:t>
            </a:r>
            <a:r>
              <a:rPr lang="en-US" altLang="zh-CN" sz="2000" dirty="0" err="1">
                <a:latin typeface="Times New Roman" panose="02020603050405020304" pitchFamily="18" charset="0"/>
                <a:ea typeface="华文新魏" panose="02010800040101010101" pitchFamily="2" charset="-122"/>
                <a:cs typeface="Times New Roman" panose="02020603050405020304" pitchFamily="18" charset="0"/>
              </a:rPr>
              <a:t>xx,fliplr</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(xx)],[yy2,fliplr(yy1)])</a:t>
            </a:r>
          </a:p>
          <a:p>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    hold on</a:t>
            </a:r>
          </a:p>
          <a:p>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    plot(xdata,</a:t>
            </a:r>
            <a:r>
              <a:rPr lang="en-US" altLang="zh-CN" sz="2000" dirty="0" err="1">
                <a:latin typeface="Times New Roman" panose="02020603050405020304" pitchFamily="18" charset="0"/>
                <a:ea typeface="华文新魏" panose="02010800040101010101" pitchFamily="2" charset="-122"/>
                <a:cs typeface="Times New Roman" panose="02020603050405020304" pitchFamily="18" charset="0"/>
              </a:rPr>
              <a:t>ydata</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,'o')</a:t>
            </a:r>
          </a:p>
          <a:p>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    legend('</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插值</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数据</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a:t>
            </a:r>
          </a:p>
        </p:txBody>
      </p:sp>
      <p:sp>
        <p:nvSpPr>
          <p:cNvPr id="3" name="文本框 2"/>
          <p:cNvSpPr txBox="1"/>
          <p:nvPr/>
        </p:nvSpPr>
        <p:spPr>
          <a:xfrm>
            <a:off x="409575" y="142369"/>
            <a:ext cx="16002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参考程序</a:t>
            </a:r>
            <a:endParaRPr lang="zh-CN" altLang="en-US" sz="24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33685432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81025" y="581025"/>
            <a:ext cx="7315200" cy="5486400"/>
          </a:xfrm>
          <a:prstGeom prst="rect">
            <a:avLst/>
          </a:prstGeom>
        </p:spPr>
      </p:pic>
      <p:sp>
        <p:nvSpPr>
          <p:cNvPr id="3" name="文本框 2"/>
          <p:cNvSpPr txBox="1"/>
          <p:nvPr/>
        </p:nvSpPr>
        <p:spPr>
          <a:xfrm>
            <a:off x="8124825" y="4981575"/>
            <a:ext cx="1743075"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插值的效果</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矩形 3"/>
          <p:cNvSpPr/>
          <p:nvPr/>
        </p:nvSpPr>
        <p:spPr>
          <a:xfrm>
            <a:off x="8391525" y="1224260"/>
            <a:ext cx="295275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dirty="0" err="1">
                <a:latin typeface="Times New Roman" panose="02020603050405020304" pitchFamily="18" charset="0"/>
                <a:cs typeface="Times New Roman" panose="02020603050405020304" pitchFamily="18" charset="0"/>
              </a:rPr>
              <a:t>ans</a:t>
            </a:r>
            <a:r>
              <a:rPr lang="en-US" altLang="zh-CN" sz="2400" dirty="0">
                <a:latin typeface="Times New Roman" panose="02020603050405020304" pitchFamily="18" charset="0"/>
                <a:cs typeface="Times New Roman" panose="02020603050405020304" pitchFamily="18" charset="0"/>
              </a:rPr>
              <a:t> =</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28.0785</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41437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7117" y="742385"/>
            <a:ext cx="4427144"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：计算、</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469562425"/>
              </p:ext>
            </p:extLst>
          </p:nvPr>
        </p:nvGraphicFramePr>
        <p:xfrm>
          <a:off x="1415879" y="1081978"/>
          <a:ext cx="2796168" cy="724933"/>
        </p:xfrm>
        <a:graphic>
          <a:graphicData uri="http://schemas.openxmlformats.org/presentationml/2006/ole">
            <mc:AlternateContent xmlns:mc="http://schemas.openxmlformats.org/markup-compatibility/2006">
              <mc:Choice xmlns:v="urn:schemas-microsoft-com:vml" Requires="v">
                <p:oleObj spid="_x0000_s34234" name="Equation" r:id="rId3" imgW="1371600" imgH="355320" progId="Equation.DSMT4">
                  <p:embed/>
                </p:oleObj>
              </mc:Choice>
              <mc:Fallback>
                <p:oleObj name="Equation" r:id="rId3" imgW="1371600" imgH="355320" progId="Equation.DSMT4">
                  <p:embed/>
                  <p:pic>
                    <p:nvPicPr>
                      <p:cNvPr id="0" name=""/>
                      <p:cNvPicPr/>
                      <p:nvPr/>
                    </p:nvPicPr>
                    <p:blipFill>
                      <a:blip r:embed="rId4"/>
                      <a:stretch>
                        <a:fillRect/>
                      </a:stretch>
                    </p:blipFill>
                    <p:spPr>
                      <a:xfrm>
                        <a:off x="1415879" y="1081978"/>
                        <a:ext cx="2796168" cy="724933"/>
                      </a:xfrm>
                      <a:prstGeom prst="rect">
                        <a:avLst/>
                      </a:prstGeom>
                    </p:spPr>
                  </p:pic>
                </p:oleObj>
              </mc:Fallback>
            </mc:AlternateContent>
          </a:graphicData>
        </a:graphic>
      </p:graphicFrame>
      <p:sp>
        <p:nvSpPr>
          <p:cNvPr id="4" name="矩形 3"/>
          <p:cNvSpPr/>
          <p:nvPr/>
        </p:nvSpPr>
        <p:spPr>
          <a:xfrm>
            <a:off x="5223850" y="1081978"/>
            <a:ext cx="6388728" cy="110799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sz="2200" dirty="0" smtClean="0">
                <a:latin typeface="Times New Roman" panose="02020603050405020304" pitchFamily="18" charset="0"/>
                <a:cs typeface="Times New Roman" panose="02020603050405020304" pitchFamily="18" charset="0"/>
              </a:rPr>
              <a:t>&gt;&gt;integral2</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x,y</a:t>
            </a:r>
            <a:r>
              <a:rPr lang="en-US" altLang="zh-CN" sz="2200" dirty="0">
                <a:latin typeface="Times New Roman" panose="02020603050405020304" pitchFamily="18" charset="0"/>
                <a:cs typeface="Times New Roman" panose="02020603050405020304" pitchFamily="18" charset="0"/>
              </a:rPr>
              <a:t>)(x+y.^2).*</a:t>
            </a:r>
            <a:r>
              <a:rPr lang="en-US" altLang="zh-CN" sz="2200" dirty="0" err="1">
                <a:latin typeface="Times New Roman" panose="02020603050405020304" pitchFamily="18" charset="0"/>
                <a:cs typeface="Times New Roman" panose="02020603050405020304" pitchFamily="18" charset="0"/>
              </a:rPr>
              <a:t>exp</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x+y</a:t>
            </a:r>
            <a:r>
              <a:rPr lang="en-US" altLang="zh-CN" sz="2200" dirty="0">
                <a:latin typeface="Times New Roman" panose="02020603050405020304" pitchFamily="18" charset="0"/>
                <a:cs typeface="Times New Roman" panose="02020603050405020304" pitchFamily="18" charset="0"/>
              </a:rPr>
              <a:t>),0,1,0,@(x)x.^2)</a:t>
            </a:r>
          </a:p>
          <a:p>
            <a:r>
              <a:rPr lang="en-US" altLang="zh-CN" sz="2200" dirty="0" err="1" smtClean="0">
                <a:latin typeface="Times New Roman" panose="02020603050405020304" pitchFamily="18" charset="0"/>
                <a:cs typeface="Times New Roman" panose="02020603050405020304" pitchFamily="18" charset="0"/>
              </a:rPr>
              <a:t>ans</a:t>
            </a:r>
            <a:r>
              <a:rPr lang="en-US" altLang="zh-CN" sz="2200" dirty="0" smtClean="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a:t>
            </a:r>
          </a:p>
          <a:p>
            <a:r>
              <a:rPr lang="en-US" altLang="zh-CN" sz="2200" dirty="0" smtClean="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1.0375</a:t>
            </a:r>
            <a:endParaRPr lang="zh-CN" altLang="en-US" sz="22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5251010" y="606582"/>
            <a:ext cx="2489703" cy="43088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200" dirty="0" smtClean="0">
                <a:latin typeface="华文新魏" panose="02010800040101010101" pitchFamily="2" charset="-122"/>
                <a:ea typeface="华文新魏" panose="02010800040101010101" pitchFamily="2" charset="-122"/>
              </a:rPr>
              <a:t>函数及运行结果</a:t>
            </a:r>
            <a:endParaRPr lang="zh-CN" altLang="en-US" sz="2200" dirty="0">
              <a:latin typeface="华文新魏" panose="02010800040101010101" pitchFamily="2" charset="-122"/>
              <a:ea typeface="华文新魏" panose="02010800040101010101" pitchFamily="2" charset="-122"/>
            </a:endParaRPr>
          </a:p>
        </p:txBody>
      </p:sp>
      <p:sp>
        <p:nvSpPr>
          <p:cNvPr id="6" name="文本框 5"/>
          <p:cNvSpPr txBox="1"/>
          <p:nvPr/>
        </p:nvSpPr>
        <p:spPr>
          <a:xfrm>
            <a:off x="697117" y="2189974"/>
            <a:ext cx="4427144" cy="230832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6</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：计算积分</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其中</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G</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是单位球的上半部分。</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4119832279"/>
              </p:ext>
            </p:extLst>
          </p:nvPr>
        </p:nvGraphicFramePr>
        <p:xfrm>
          <a:off x="1265238" y="2722563"/>
          <a:ext cx="2592387" cy="827087"/>
        </p:xfrm>
        <a:graphic>
          <a:graphicData uri="http://schemas.openxmlformats.org/presentationml/2006/ole">
            <mc:AlternateContent xmlns:mc="http://schemas.openxmlformats.org/markup-compatibility/2006">
              <mc:Choice xmlns:v="urn:schemas-microsoft-com:vml" Requires="v">
                <p:oleObj spid="_x0000_s34235" name="Equation" r:id="rId5" imgW="1193760" imgH="380880" progId="Equation.DSMT4">
                  <p:embed/>
                </p:oleObj>
              </mc:Choice>
              <mc:Fallback>
                <p:oleObj name="Equation" r:id="rId5" imgW="1193760" imgH="380880" progId="Equation.DSMT4">
                  <p:embed/>
                  <p:pic>
                    <p:nvPicPr>
                      <p:cNvPr id="0" name=""/>
                      <p:cNvPicPr/>
                      <p:nvPr/>
                    </p:nvPicPr>
                    <p:blipFill>
                      <a:blip r:embed="rId6"/>
                      <a:stretch>
                        <a:fillRect/>
                      </a:stretch>
                    </p:blipFill>
                    <p:spPr>
                      <a:xfrm>
                        <a:off x="1265238" y="2722563"/>
                        <a:ext cx="2592387" cy="827087"/>
                      </a:xfrm>
                      <a:prstGeom prst="rect">
                        <a:avLst/>
                      </a:prstGeom>
                    </p:spPr>
                  </p:pic>
                </p:oleObj>
              </mc:Fallback>
            </mc:AlternateContent>
          </a:graphicData>
        </a:graphic>
      </p:graphicFrame>
      <p:sp>
        <p:nvSpPr>
          <p:cNvPr id="8" name="文本框 7"/>
          <p:cNvSpPr txBox="1"/>
          <p:nvPr/>
        </p:nvSpPr>
        <p:spPr>
          <a:xfrm>
            <a:off x="697116" y="4653481"/>
            <a:ext cx="4553893"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解：利用直角坐标化为累次积分</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035716723"/>
              </p:ext>
            </p:extLst>
          </p:nvPr>
        </p:nvGraphicFramePr>
        <p:xfrm>
          <a:off x="1037241" y="5184995"/>
          <a:ext cx="3706775" cy="690704"/>
        </p:xfrm>
        <a:graphic>
          <a:graphicData uri="http://schemas.openxmlformats.org/presentationml/2006/ole">
            <mc:AlternateContent xmlns:mc="http://schemas.openxmlformats.org/markup-compatibility/2006">
              <mc:Choice xmlns:v="urn:schemas-microsoft-com:vml" Requires="v">
                <p:oleObj spid="_x0000_s34236" name="Equation" r:id="rId7" imgW="2044440" imgH="380880" progId="Equation.DSMT4">
                  <p:embed/>
                </p:oleObj>
              </mc:Choice>
              <mc:Fallback>
                <p:oleObj name="Equation" r:id="rId7" imgW="2044440" imgH="380880" progId="Equation.DSMT4">
                  <p:embed/>
                  <p:pic>
                    <p:nvPicPr>
                      <p:cNvPr id="0" name=""/>
                      <p:cNvPicPr/>
                      <p:nvPr/>
                    </p:nvPicPr>
                    <p:blipFill>
                      <a:blip r:embed="rId8"/>
                      <a:stretch>
                        <a:fillRect/>
                      </a:stretch>
                    </p:blipFill>
                    <p:spPr>
                      <a:xfrm>
                        <a:off x="1037241" y="5184995"/>
                        <a:ext cx="3706775" cy="690704"/>
                      </a:xfrm>
                      <a:prstGeom prst="rect">
                        <a:avLst/>
                      </a:prstGeom>
                    </p:spPr>
                  </p:pic>
                </p:oleObj>
              </mc:Fallback>
            </mc:AlternateContent>
          </a:graphicData>
        </a:graphic>
      </p:graphicFrame>
      <p:sp>
        <p:nvSpPr>
          <p:cNvPr id="10" name="文本框 9"/>
          <p:cNvSpPr txBox="1"/>
          <p:nvPr/>
        </p:nvSpPr>
        <p:spPr>
          <a:xfrm>
            <a:off x="5305330" y="2507119"/>
            <a:ext cx="2381062" cy="43088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200" dirty="0" smtClean="0">
                <a:latin typeface="Times New Roman" panose="02020603050405020304" pitchFamily="18" charset="0"/>
                <a:ea typeface="华文新魏" panose="02010800040101010101" pitchFamily="2" charset="-122"/>
                <a:cs typeface="Times New Roman" panose="02020603050405020304" pitchFamily="18" charset="0"/>
              </a:rPr>
              <a:t>函数及运行结果</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1" name="矩形 10"/>
          <p:cNvSpPr/>
          <p:nvPr/>
        </p:nvSpPr>
        <p:spPr>
          <a:xfrm>
            <a:off x="5370214" y="3087985"/>
            <a:ext cx="5982832" cy="110799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2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v=@(</a:t>
            </a:r>
            <a:r>
              <a:rPr lang="en-US" altLang="zh-CN" sz="2200" dirty="0" err="1"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x,y</a:t>
            </a:r>
            <a:r>
              <a:rPr lang="en-US" altLang="zh-CN" sz="22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200" dirty="0" err="1"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sqrt</a:t>
            </a:r>
            <a:r>
              <a:rPr lang="en-US" altLang="zh-CN" sz="22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(1-x.^2-y.^2);</a:t>
            </a:r>
          </a:p>
          <a:p>
            <a:r>
              <a:rPr lang="en-US" altLang="zh-CN" sz="22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S=integral3(@(</a:t>
            </a:r>
            <a:r>
              <a:rPr lang="en-US" altLang="zh-CN" sz="2200" dirty="0" err="1"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x,y,z</a:t>
            </a:r>
            <a:r>
              <a:rPr lang="en-US" altLang="zh-CN" sz="22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)(x+y.^2).*</a:t>
            </a:r>
            <a:r>
              <a:rPr lang="en-US" altLang="zh-CN" sz="2200" dirty="0" err="1"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exp</a:t>
            </a:r>
            <a:r>
              <a:rPr lang="en-US" altLang="zh-CN" sz="22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200" dirty="0" err="1"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x+y</a:t>
            </a:r>
            <a:r>
              <a:rPr lang="en-US" altLang="zh-CN" sz="22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2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-1,1,@(x)(-</a:t>
            </a:r>
            <a:r>
              <a:rPr lang="en-US" altLang="zh-CN" sz="2200" dirty="0" err="1"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sqrt</a:t>
            </a:r>
            <a:r>
              <a:rPr lang="en-US" altLang="zh-CN" sz="22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(1- x.^2)),@(x)</a:t>
            </a:r>
            <a:r>
              <a:rPr lang="en-US" altLang="zh-CN" sz="2200" dirty="0" err="1"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sqrt</a:t>
            </a:r>
            <a:r>
              <a:rPr lang="en-US" altLang="zh-CN" sz="22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(1-x.^2),0,v)</a:t>
            </a:r>
          </a:p>
        </p:txBody>
      </p:sp>
      <p:sp>
        <p:nvSpPr>
          <p:cNvPr id="12" name="矩形 11"/>
          <p:cNvSpPr/>
          <p:nvPr/>
        </p:nvSpPr>
        <p:spPr>
          <a:xfrm>
            <a:off x="5370214" y="4544465"/>
            <a:ext cx="5982832" cy="110799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S =</a:t>
            </a:r>
          </a:p>
          <a:p>
            <a:endPar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endParaRPr>
          </a:p>
          <a:p>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1.0311</a:t>
            </a:r>
          </a:p>
        </p:txBody>
      </p:sp>
    </p:spTree>
    <p:extLst>
      <p:ext uri="{BB962C8B-B14F-4D97-AF65-F5344CB8AC3E}">
        <p14:creationId xmlns:p14="http://schemas.microsoft.com/office/powerpoint/2010/main" val="351285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8" grpId="0" animBg="1"/>
      <p:bldP spid="10" grpId="0" animBg="1"/>
      <p:bldP spid="11" grpId="0" animBg="1"/>
      <p:bldP spid="1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4835" y="844062"/>
            <a:ext cx="3456633"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微积分数值计算练习</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004835" y="1416842"/>
            <a:ext cx="9013372"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、利用</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integral</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函数计算积分</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(1)                                                       (2) </a:t>
            </a: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783130694"/>
              </p:ext>
            </p:extLst>
          </p:nvPr>
        </p:nvGraphicFramePr>
        <p:xfrm>
          <a:off x="2128436" y="1773978"/>
          <a:ext cx="1639696" cy="687614"/>
        </p:xfrm>
        <a:graphic>
          <a:graphicData uri="http://schemas.openxmlformats.org/presentationml/2006/ole">
            <mc:AlternateContent xmlns:mc="http://schemas.openxmlformats.org/markup-compatibility/2006">
              <mc:Choice xmlns:v="urn:schemas-microsoft-com:vml" Requires="v">
                <p:oleObj spid="_x0000_s54440" name="Equation" r:id="rId3" imgW="787320" imgH="330120" progId="Equation.DSMT4">
                  <p:embed/>
                </p:oleObj>
              </mc:Choice>
              <mc:Fallback>
                <p:oleObj name="Equation" r:id="rId3" imgW="787320" imgH="330120" progId="Equation.DSMT4">
                  <p:embed/>
                  <p:pic>
                    <p:nvPicPr>
                      <p:cNvPr id="0" name=""/>
                      <p:cNvPicPr/>
                      <p:nvPr/>
                    </p:nvPicPr>
                    <p:blipFill>
                      <a:blip r:embed="rId4"/>
                      <a:stretch>
                        <a:fillRect/>
                      </a:stretch>
                    </p:blipFill>
                    <p:spPr>
                      <a:xfrm>
                        <a:off x="2128436" y="1773978"/>
                        <a:ext cx="1639696" cy="687614"/>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908782086"/>
              </p:ext>
            </p:extLst>
          </p:nvPr>
        </p:nvGraphicFramePr>
        <p:xfrm>
          <a:off x="6362770" y="1792113"/>
          <a:ext cx="2195076" cy="687614"/>
        </p:xfrm>
        <a:graphic>
          <a:graphicData uri="http://schemas.openxmlformats.org/presentationml/2006/ole">
            <mc:AlternateContent xmlns:mc="http://schemas.openxmlformats.org/markup-compatibility/2006">
              <mc:Choice xmlns:v="urn:schemas-microsoft-com:vml" Requires="v">
                <p:oleObj spid="_x0000_s54441" name="Equation" r:id="rId5" imgW="1054080" imgH="330120" progId="Equation.DSMT4">
                  <p:embed/>
                </p:oleObj>
              </mc:Choice>
              <mc:Fallback>
                <p:oleObj name="Equation" r:id="rId5" imgW="1054080" imgH="330120" progId="Equation.DSMT4">
                  <p:embed/>
                  <p:pic>
                    <p:nvPicPr>
                      <p:cNvPr id="0" name=""/>
                      <p:cNvPicPr/>
                      <p:nvPr/>
                    </p:nvPicPr>
                    <p:blipFill>
                      <a:blip r:embed="rId6"/>
                      <a:stretch>
                        <a:fillRect/>
                      </a:stretch>
                    </p:blipFill>
                    <p:spPr>
                      <a:xfrm>
                        <a:off x="6362770" y="1792113"/>
                        <a:ext cx="2195076" cy="687614"/>
                      </a:xfrm>
                      <a:prstGeom prst="rect">
                        <a:avLst/>
                      </a:prstGeom>
                    </p:spPr>
                  </p:pic>
                </p:oleObj>
              </mc:Fallback>
            </mc:AlternateContent>
          </a:graphicData>
        </a:graphic>
      </p:graphicFrame>
      <p:sp>
        <p:nvSpPr>
          <p:cNvPr id="6" name="文本框 5"/>
          <p:cNvSpPr txBox="1"/>
          <p:nvPr/>
        </p:nvSpPr>
        <p:spPr>
          <a:xfrm>
            <a:off x="1004835" y="2692096"/>
            <a:ext cx="9013372"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、分别利用</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integral</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函数和</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integral2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函数求累次积分</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(1)                                                     (2) </a:t>
            </a: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543505572"/>
              </p:ext>
            </p:extLst>
          </p:nvPr>
        </p:nvGraphicFramePr>
        <p:xfrm>
          <a:off x="2321029" y="3054881"/>
          <a:ext cx="1979665" cy="700126"/>
        </p:xfrm>
        <a:graphic>
          <a:graphicData uri="http://schemas.openxmlformats.org/presentationml/2006/ole">
            <mc:AlternateContent xmlns:mc="http://schemas.openxmlformats.org/markup-compatibility/2006">
              <mc:Choice xmlns:v="urn:schemas-microsoft-com:vml" Requires="v">
                <p:oleObj spid="_x0000_s54442" name="Equation" r:id="rId7" imgW="1041120" imgH="368280" progId="Equation.DSMT4">
                  <p:embed/>
                </p:oleObj>
              </mc:Choice>
              <mc:Fallback>
                <p:oleObj name="Equation" r:id="rId7" imgW="1041120" imgH="368280" progId="Equation.DSMT4">
                  <p:embed/>
                  <p:pic>
                    <p:nvPicPr>
                      <p:cNvPr id="0" name=""/>
                      <p:cNvPicPr/>
                      <p:nvPr/>
                    </p:nvPicPr>
                    <p:blipFill>
                      <a:blip r:embed="rId8"/>
                      <a:stretch>
                        <a:fillRect/>
                      </a:stretch>
                    </p:blipFill>
                    <p:spPr>
                      <a:xfrm>
                        <a:off x="2321029" y="3054881"/>
                        <a:ext cx="1979665" cy="700126"/>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602404574"/>
              </p:ext>
            </p:extLst>
          </p:nvPr>
        </p:nvGraphicFramePr>
        <p:xfrm>
          <a:off x="6362770" y="2965150"/>
          <a:ext cx="2612983" cy="791813"/>
        </p:xfrm>
        <a:graphic>
          <a:graphicData uri="http://schemas.openxmlformats.org/presentationml/2006/ole">
            <mc:AlternateContent xmlns:mc="http://schemas.openxmlformats.org/markup-compatibility/2006">
              <mc:Choice xmlns:v="urn:schemas-microsoft-com:vml" Requires="v">
                <p:oleObj spid="_x0000_s54443" name="Equation" r:id="rId9" imgW="1257120" imgH="380880" progId="Equation.DSMT4">
                  <p:embed/>
                </p:oleObj>
              </mc:Choice>
              <mc:Fallback>
                <p:oleObj name="Equation" r:id="rId9" imgW="1257120" imgH="380880" progId="Equation.DSMT4">
                  <p:embed/>
                  <p:pic>
                    <p:nvPicPr>
                      <p:cNvPr id="0" name=""/>
                      <p:cNvPicPr/>
                      <p:nvPr/>
                    </p:nvPicPr>
                    <p:blipFill>
                      <a:blip r:embed="rId10"/>
                      <a:stretch>
                        <a:fillRect/>
                      </a:stretch>
                    </p:blipFill>
                    <p:spPr>
                      <a:xfrm>
                        <a:off x="6362770" y="2965150"/>
                        <a:ext cx="2612983" cy="791813"/>
                      </a:xfrm>
                      <a:prstGeom prst="rect">
                        <a:avLst/>
                      </a:prstGeom>
                    </p:spPr>
                  </p:pic>
                </p:oleObj>
              </mc:Fallback>
            </mc:AlternateContent>
          </a:graphicData>
        </a:graphic>
      </p:graphicFrame>
      <p:sp>
        <p:nvSpPr>
          <p:cNvPr id="9" name="文本框 8"/>
          <p:cNvSpPr txBox="1"/>
          <p:nvPr/>
        </p:nvSpPr>
        <p:spPr>
          <a:xfrm>
            <a:off x="1004835" y="4030017"/>
            <a:ext cx="9013372"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、给定函数数据</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求函数的一阶、二阶导数并作图。</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10" name="表格 9"/>
          <p:cNvGraphicFramePr>
            <a:graphicFrameLocks noGrp="1"/>
          </p:cNvGraphicFramePr>
          <p:nvPr>
            <p:extLst>
              <p:ext uri="{D42A27DB-BD31-4B8C-83A1-F6EECF244321}">
                <p14:modId xmlns:p14="http://schemas.microsoft.com/office/powerpoint/2010/main" val="73788800"/>
              </p:ext>
            </p:extLst>
          </p:nvPr>
        </p:nvGraphicFramePr>
        <p:xfrm>
          <a:off x="673239" y="4444007"/>
          <a:ext cx="11053187" cy="949960"/>
        </p:xfrm>
        <a:graphic>
          <a:graphicData uri="http://schemas.openxmlformats.org/drawingml/2006/table">
            <a:tbl>
              <a:tblPr firstRow="1" bandRow="1">
                <a:tableStyleId>{5C22544A-7EE6-4342-B048-85BDC9FD1C3A}</a:tableStyleId>
              </a:tblPr>
              <a:tblGrid>
                <a:gridCol w="289267"/>
                <a:gridCol w="10763920"/>
              </a:tblGrid>
              <a:tr h="370840">
                <a:tc>
                  <a:txBody>
                    <a:bodyPr/>
                    <a:lstStyle/>
                    <a:p>
                      <a:r>
                        <a:rPr lang="en-US" altLang="zh-CN" sz="1600" dirty="0" smtClean="0">
                          <a:latin typeface="Times New Roman" panose="02020603050405020304" pitchFamily="18" charset="0"/>
                          <a:cs typeface="Times New Roman" panose="02020603050405020304" pitchFamily="18" charset="0"/>
                        </a:rPr>
                        <a:t>x</a:t>
                      </a:r>
                      <a:endParaRPr lang="zh-CN"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cs typeface="Times New Roman" panose="02020603050405020304" pitchFamily="18" charset="0"/>
                        </a:rPr>
                        <a:t>   0     0.2    0.4      0.6    0.8      1.0    1.2     1.4      1.6       1.8     2.0     2.2      2.4     2.6      2.8     3.0    3.2     3.4      3.6    3.8    4.0</a:t>
                      </a:r>
                      <a:endParaRPr lang="zh-CN" altLang="en-US" sz="1600" dirty="0">
                        <a:latin typeface="Times New Roman" panose="02020603050405020304" pitchFamily="18" charset="0"/>
                        <a:cs typeface="Times New Roman" panose="02020603050405020304" pitchFamily="18" charset="0"/>
                      </a:endParaRPr>
                    </a:p>
                  </a:txBody>
                  <a:tcPr/>
                </a:tc>
              </a:tr>
              <a:tr h="370840">
                <a:tc>
                  <a:txBody>
                    <a:bodyPr/>
                    <a:lstStyle/>
                    <a:p>
                      <a:r>
                        <a:rPr lang="en-US" altLang="zh-CN" sz="1600" dirty="0" smtClean="0">
                          <a:latin typeface="Times New Roman" panose="02020603050405020304" pitchFamily="18" charset="0"/>
                          <a:cs typeface="Times New Roman" panose="02020603050405020304" pitchFamily="18" charset="0"/>
                        </a:rPr>
                        <a:t>y</a:t>
                      </a:r>
                      <a:endParaRPr lang="zh-CN" altLang="en-US" sz="1600" dirty="0">
                        <a:latin typeface="Times New Roman" panose="02020603050405020304" pitchFamily="18" charset="0"/>
                        <a:cs typeface="Times New Roman" panose="02020603050405020304" pitchFamily="18" charset="0"/>
                      </a:endParaRPr>
                    </a:p>
                  </a:txBody>
                  <a:tcPr/>
                </a:tc>
                <a:tc>
                  <a:txBody>
                    <a:bodyPr/>
                    <a:lstStyle/>
                    <a:p>
                      <a:r>
                        <a:rPr lang="zh-CN" altLang="en-US" sz="1600" dirty="0" smtClean="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-12.  -11.  -10.1   -9.0  -7.87   -6.6   -5.2   -3.77   -2.21   -0.55    1.2    3.05    4.99   7.03    9.17   11.4   13.7   16.1   18.7   21.3   24.</a:t>
                      </a:r>
                    </a:p>
                    <a:p>
                      <a:endParaRPr lang="zh-CN" alt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98422430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0860" y="841972"/>
            <a:ext cx="6781046"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4</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、利用球面坐标和</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integral3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函数计算例</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6</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的积分</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17855241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1149" y="823865"/>
            <a:ext cx="4887378"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4</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、方程和方程组的数值求解</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041149" y="1557196"/>
            <a:ext cx="2417275"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多项式求根</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198370" y="2310731"/>
            <a:ext cx="5341434"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函数：</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r=roots(P)   %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求多项式</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P</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的全部根</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P=poly(r)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把根转化为多项式</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矩形 4"/>
          <p:cNvSpPr/>
          <p:nvPr/>
        </p:nvSpPr>
        <p:spPr>
          <a:xfrm>
            <a:off x="7233485" y="687374"/>
            <a:ext cx="3536726" cy="550920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pt-BR" altLang="zh-CN" sz="2200" dirty="0">
                <a:latin typeface="Times New Roman" panose="02020603050405020304" pitchFamily="18" charset="0"/>
                <a:cs typeface="Times New Roman" panose="02020603050405020304" pitchFamily="18" charset="0"/>
              </a:rPr>
              <a:t>&gt;&gt; p=[1 2 3 4 5];</a:t>
            </a:r>
          </a:p>
          <a:p>
            <a:r>
              <a:rPr lang="pt-BR" altLang="zh-CN" sz="2200" dirty="0" smtClean="0">
                <a:latin typeface="Times New Roman" panose="02020603050405020304" pitchFamily="18" charset="0"/>
                <a:cs typeface="Times New Roman" panose="02020603050405020304" pitchFamily="18" charset="0"/>
              </a:rPr>
              <a:t>&gt;&gt; </a:t>
            </a:r>
            <a:r>
              <a:rPr lang="pt-BR" altLang="zh-CN" sz="2200" dirty="0">
                <a:latin typeface="Times New Roman" panose="02020603050405020304" pitchFamily="18" charset="0"/>
                <a:cs typeface="Times New Roman" panose="02020603050405020304" pitchFamily="18" charset="0"/>
              </a:rPr>
              <a:t>r=roots(p)</a:t>
            </a:r>
          </a:p>
          <a:p>
            <a:endParaRPr lang="pt-BR" altLang="zh-CN" sz="2200" dirty="0">
              <a:latin typeface="Times New Roman" panose="02020603050405020304" pitchFamily="18" charset="0"/>
              <a:cs typeface="Times New Roman" panose="02020603050405020304" pitchFamily="18" charset="0"/>
            </a:endParaRPr>
          </a:p>
          <a:p>
            <a:r>
              <a:rPr lang="pt-BR" altLang="zh-CN" sz="2200" dirty="0">
                <a:latin typeface="Times New Roman" panose="02020603050405020304" pitchFamily="18" charset="0"/>
                <a:cs typeface="Times New Roman" panose="02020603050405020304" pitchFamily="18" charset="0"/>
              </a:rPr>
              <a:t>r =</a:t>
            </a:r>
          </a:p>
          <a:p>
            <a:endParaRPr lang="pt-BR" altLang="zh-CN" sz="2200" dirty="0">
              <a:latin typeface="Times New Roman" panose="02020603050405020304" pitchFamily="18" charset="0"/>
              <a:cs typeface="Times New Roman" panose="02020603050405020304" pitchFamily="18" charset="0"/>
            </a:endParaRPr>
          </a:p>
          <a:p>
            <a:r>
              <a:rPr lang="pt-BR" altLang="zh-CN" sz="2200" dirty="0">
                <a:latin typeface="Times New Roman" panose="02020603050405020304" pitchFamily="18" charset="0"/>
                <a:cs typeface="Times New Roman" panose="02020603050405020304" pitchFamily="18" charset="0"/>
              </a:rPr>
              <a:t>   0.2878 + 1.4161i</a:t>
            </a:r>
          </a:p>
          <a:p>
            <a:r>
              <a:rPr lang="pt-BR" altLang="zh-CN" sz="2200" dirty="0">
                <a:latin typeface="Times New Roman" panose="02020603050405020304" pitchFamily="18" charset="0"/>
                <a:cs typeface="Times New Roman" panose="02020603050405020304" pitchFamily="18" charset="0"/>
              </a:rPr>
              <a:t>   0.2878 - 1.4161i</a:t>
            </a:r>
          </a:p>
          <a:p>
            <a:r>
              <a:rPr lang="pt-BR" altLang="zh-CN" sz="2200" dirty="0">
                <a:latin typeface="Times New Roman" panose="02020603050405020304" pitchFamily="18" charset="0"/>
                <a:cs typeface="Times New Roman" panose="02020603050405020304" pitchFamily="18" charset="0"/>
              </a:rPr>
              <a:t>  -1.2878 + 0.8579i</a:t>
            </a:r>
          </a:p>
          <a:p>
            <a:r>
              <a:rPr lang="pt-BR" altLang="zh-CN" sz="2200" dirty="0">
                <a:latin typeface="Times New Roman" panose="02020603050405020304" pitchFamily="18" charset="0"/>
                <a:cs typeface="Times New Roman" panose="02020603050405020304" pitchFamily="18" charset="0"/>
              </a:rPr>
              <a:t>  -1.2878 - 0.8579i</a:t>
            </a:r>
          </a:p>
          <a:p>
            <a:endParaRPr lang="pt-BR" altLang="zh-CN" sz="2200" dirty="0">
              <a:latin typeface="Times New Roman" panose="02020603050405020304" pitchFamily="18" charset="0"/>
              <a:cs typeface="Times New Roman" panose="02020603050405020304" pitchFamily="18" charset="0"/>
            </a:endParaRPr>
          </a:p>
          <a:p>
            <a:r>
              <a:rPr lang="pt-BR" altLang="zh-CN" sz="2200" dirty="0">
                <a:latin typeface="Times New Roman" panose="02020603050405020304" pitchFamily="18" charset="0"/>
                <a:cs typeface="Times New Roman" panose="02020603050405020304" pitchFamily="18" charset="0"/>
              </a:rPr>
              <a:t>&gt;&gt; poly(r)</a:t>
            </a:r>
          </a:p>
          <a:p>
            <a:endParaRPr lang="pt-BR" altLang="zh-CN" sz="2200" dirty="0">
              <a:latin typeface="Times New Roman" panose="02020603050405020304" pitchFamily="18" charset="0"/>
              <a:cs typeface="Times New Roman" panose="02020603050405020304" pitchFamily="18" charset="0"/>
            </a:endParaRPr>
          </a:p>
          <a:p>
            <a:r>
              <a:rPr lang="pt-BR" altLang="zh-CN" sz="2200" dirty="0">
                <a:latin typeface="Times New Roman" panose="02020603050405020304" pitchFamily="18" charset="0"/>
                <a:cs typeface="Times New Roman" panose="02020603050405020304" pitchFamily="18" charset="0"/>
              </a:rPr>
              <a:t>ans =</a:t>
            </a:r>
          </a:p>
          <a:p>
            <a:endParaRPr lang="pt-BR" altLang="zh-CN" sz="2200" dirty="0">
              <a:latin typeface="Times New Roman" panose="02020603050405020304" pitchFamily="18" charset="0"/>
              <a:cs typeface="Times New Roman" panose="02020603050405020304" pitchFamily="18" charset="0"/>
            </a:endParaRPr>
          </a:p>
          <a:p>
            <a:r>
              <a:rPr lang="pt-BR" altLang="zh-CN" sz="2200" dirty="0">
                <a:latin typeface="Times New Roman" panose="02020603050405020304" pitchFamily="18" charset="0"/>
                <a:cs typeface="Times New Roman" panose="02020603050405020304" pitchFamily="18" charset="0"/>
              </a:rPr>
              <a:t>    1.0000    2.0000    3.0000    4.0000    5.0000</a:t>
            </a:r>
          </a:p>
        </p:txBody>
      </p:sp>
    </p:spTree>
    <p:extLst>
      <p:ext uri="{BB962C8B-B14F-4D97-AF65-F5344CB8AC3E}">
        <p14:creationId xmlns:p14="http://schemas.microsoft.com/office/powerpoint/2010/main" val="235548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96294" y="787651"/>
            <a:ext cx="418270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方程求根的</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matlab</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函数</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319628" y="1500882"/>
            <a:ext cx="9803568"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求根函数</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x,f</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fzero</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(@fun,x0);                     %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求</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附近的根</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x,f</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fzero</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(@fun,[</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a,b</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求区间</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a,b</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上的根，要求</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矩形 4"/>
          <p:cNvSpPr/>
          <p:nvPr/>
        </p:nvSpPr>
        <p:spPr>
          <a:xfrm>
            <a:off x="7056742" y="3295941"/>
            <a:ext cx="4066454"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a:t>&gt;&gt; [</a:t>
            </a:r>
            <a:r>
              <a:rPr lang="en-US" altLang="zh-CN" sz="2400" dirty="0" err="1"/>
              <a:t>x,f</a:t>
            </a:r>
            <a:r>
              <a:rPr lang="en-US" altLang="zh-CN" sz="2400" dirty="0"/>
              <a:t>]=</a:t>
            </a:r>
            <a:r>
              <a:rPr lang="en-US" altLang="zh-CN" sz="2400" dirty="0" err="1"/>
              <a:t>fzero</a:t>
            </a:r>
            <a:r>
              <a:rPr lang="en-US" altLang="zh-CN" sz="2400" dirty="0"/>
              <a:t>(@</a:t>
            </a:r>
            <a:r>
              <a:rPr lang="en-US" altLang="zh-CN" sz="2400" dirty="0" smtClean="0"/>
              <a:t>sin,9.5)</a:t>
            </a:r>
            <a:endParaRPr lang="en-US" altLang="zh-CN" sz="2400" dirty="0"/>
          </a:p>
          <a:p>
            <a:r>
              <a:rPr lang="en-US" altLang="zh-CN" sz="2400" dirty="0" smtClean="0"/>
              <a:t>x </a:t>
            </a:r>
            <a:r>
              <a:rPr lang="en-US" altLang="zh-CN" sz="2400" dirty="0"/>
              <a:t>=</a:t>
            </a:r>
          </a:p>
          <a:p>
            <a:r>
              <a:rPr lang="en-US" altLang="zh-CN" sz="2400" dirty="0" smtClean="0"/>
              <a:t>    </a:t>
            </a:r>
            <a:r>
              <a:rPr lang="en-US" altLang="zh-CN" sz="2400" dirty="0"/>
              <a:t>9.4248</a:t>
            </a:r>
          </a:p>
          <a:p>
            <a:endParaRPr lang="en-US" altLang="zh-CN" sz="2400" dirty="0"/>
          </a:p>
          <a:p>
            <a:r>
              <a:rPr lang="en-US" altLang="zh-CN" sz="2400" dirty="0"/>
              <a:t>f =</a:t>
            </a:r>
          </a:p>
          <a:p>
            <a:r>
              <a:rPr lang="en-US" altLang="zh-CN" sz="2400" dirty="0" smtClean="0"/>
              <a:t>   </a:t>
            </a:r>
            <a:r>
              <a:rPr lang="en-US" altLang="zh-CN" sz="2400" dirty="0"/>
              <a:t>3.6739e-16</a:t>
            </a:r>
            <a:endParaRPr lang="zh-CN" altLang="en-US" sz="2400" dirty="0"/>
          </a:p>
        </p:txBody>
      </p:sp>
      <p:sp>
        <p:nvSpPr>
          <p:cNvPr id="6" name="文本框 5"/>
          <p:cNvSpPr txBox="1"/>
          <p:nvPr/>
        </p:nvSpPr>
        <p:spPr>
          <a:xfrm>
            <a:off x="1015778" y="3045655"/>
            <a:ext cx="5707464"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：求</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sin(x)</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在</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9.5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附近的根。</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44211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7886" y="854405"/>
            <a:ext cx="5036744" cy="415498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x=0:0.2:5;</a:t>
            </a:r>
          </a:p>
          <a:p>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y=</a:t>
            </a:r>
            <a:r>
              <a:rPr lang="en-US" altLang="zh-CN" sz="24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cos</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(2*x).*sin(x);</a:t>
            </a:r>
          </a:p>
          <a:p>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A=[sin(x);sin(2*x);sin(3*x);sin(4*x)];</a:t>
            </a:r>
          </a:p>
          <a:p>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C=y/A;</a:t>
            </a:r>
          </a:p>
          <a:p>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x1=0:0.1:5;</a:t>
            </a:r>
          </a:p>
          <a:p>
            <a:r>
              <a:rPr lang="es-E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y1=C(1)*sin(x1)+C(2)*sin(2*x1)+C(3)*sin(3*x1)+C(4)*sin(4*x1);</a:t>
            </a:r>
          </a:p>
          <a:p>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plot(</a:t>
            </a:r>
            <a:r>
              <a:rPr lang="en-US" altLang="zh-CN" sz="24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x,y</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a:solidFill>
                  <a:srgbClr val="A020F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,x1,y1)</a:t>
            </a:r>
          </a:p>
          <a:p>
            <a:r>
              <a:rPr lang="en-US" altLang="zh-CN" sz="24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xlabel</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a:solidFill>
                  <a:srgbClr val="A020F0"/>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p>
          <a:p>
            <a:r>
              <a:rPr lang="en-US" altLang="zh-CN" sz="24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ylabel</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a:solidFill>
                  <a:srgbClr val="A020F0"/>
                </a:solidFill>
                <a:latin typeface="Times New Roman" panose="02020603050405020304" pitchFamily="18" charset="0"/>
                <a:ea typeface="华文新魏" panose="02010800040101010101" pitchFamily="2" charset="-122"/>
                <a:cs typeface="Times New Roman" panose="02020603050405020304" pitchFamily="18" charset="0"/>
              </a:rPr>
              <a:t>'y'</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p>
          <a:p>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legend(</a:t>
            </a:r>
            <a:r>
              <a:rPr lang="en-US" altLang="zh-CN" sz="2400" dirty="0">
                <a:solidFill>
                  <a:srgbClr val="A020F0"/>
                </a:solidFill>
                <a:latin typeface="Times New Roman" panose="02020603050405020304" pitchFamily="18" charset="0"/>
                <a:ea typeface="华文新魏" panose="02010800040101010101" pitchFamily="2" charset="-122"/>
                <a:cs typeface="Times New Roman" panose="02020603050405020304" pitchFamily="18" charset="0"/>
              </a:rPr>
              <a:t>'data'</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a:solidFill>
                  <a:srgbClr val="A020F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a:solidFill>
                  <a:srgbClr val="A020F0"/>
                </a:solidFill>
                <a:latin typeface="Times New Roman" panose="02020603050405020304" pitchFamily="18" charset="0"/>
                <a:ea typeface="华文新魏" panose="02010800040101010101" pitchFamily="2" charset="-122"/>
                <a:cs typeface="Times New Roman" panose="02020603050405020304" pitchFamily="18" charset="0"/>
              </a:rPr>
              <a:t>func</a:t>
            </a:r>
            <a:r>
              <a:rPr lang="en-US" altLang="zh-CN" sz="2400" dirty="0">
                <a:solidFill>
                  <a:srgbClr val="A020F0"/>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err="1">
                <a:solidFill>
                  <a:srgbClr val="A020F0"/>
                </a:solidFill>
                <a:latin typeface="Times New Roman" panose="02020603050405020304" pitchFamily="18" charset="0"/>
                <a:ea typeface="华文新魏" panose="02010800040101010101" pitchFamily="2" charset="-122"/>
                <a:cs typeface="Times New Roman" panose="02020603050405020304" pitchFamily="18" charset="0"/>
              </a:rPr>
              <a:t>fit'</a:t>
            </a:r>
            <a:r>
              <a:rPr lang="en-US" altLang="zh-CN" sz="24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a:solidFill>
                  <a:srgbClr val="A020F0"/>
                </a:solidFill>
                <a:latin typeface="Times New Roman" panose="02020603050405020304" pitchFamily="18" charset="0"/>
                <a:ea typeface="华文新魏" panose="02010800040101010101" pitchFamily="2" charset="-122"/>
                <a:cs typeface="Times New Roman" panose="02020603050405020304" pitchFamily="18" charset="0"/>
              </a:rPr>
              <a:t>'location'</a:t>
            </a:r>
            <a:r>
              <a:rPr lang="en-US" altLang="zh-CN" sz="24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a:solidFill>
                  <a:srgbClr val="A020F0"/>
                </a:solidFill>
                <a:latin typeface="Times New Roman" panose="02020603050405020304" pitchFamily="18" charset="0"/>
                <a:ea typeface="华文新魏" panose="02010800040101010101" pitchFamily="2" charset="-122"/>
                <a:cs typeface="Times New Roman" panose="02020603050405020304" pitchFamily="18" charset="0"/>
              </a:rPr>
              <a:t>'best</a:t>
            </a:r>
            <a:r>
              <a:rPr lang="en-US" altLang="zh-CN" sz="2400" dirty="0">
                <a:solidFill>
                  <a:srgbClr val="A020F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p>
        </p:txBody>
      </p:sp>
      <p:pic>
        <p:nvPicPr>
          <p:cNvPr id="3" name="图片 2"/>
          <p:cNvPicPr>
            <a:picLocks noChangeAspect="1"/>
          </p:cNvPicPr>
          <p:nvPr/>
        </p:nvPicPr>
        <p:blipFill>
          <a:blip r:embed="rId2"/>
          <a:stretch>
            <a:fillRect/>
          </a:stretch>
        </p:blipFill>
        <p:spPr>
          <a:xfrm>
            <a:off x="5836467" y="854405"/>
            <a:ext cx="5936056" cy="4452042"/>
          </a:xfrm>
          <a:prstGeom prst="rect">
            <a:avLst/>
          </a:prstGeom>
        </p:spPr>
      </p:pic>
    </p:spTree>
    <p:extLst>
      <p:ext uri="{BB962C8B-B14F-4D97-AF65-F5344CB8AC3E}">
        <p14:creationId xmlns:p14="http://schemas.microsoft.com/office/powerpoint/2010/main" val="75809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5754" y="894303"/>
            <a:ext cx="5044272"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：求方程</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f(x)=x-sin(x)+1=0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的根</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195754" y="1567543"/>
            <a:ext cx="7345345"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解：由</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f(-1)&gt;0, f(-2)&lt;0,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从而</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上存在根，求根函数</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x=</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fzero</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(@(x)(x-sin(x)+1),[-2,-1])</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矩形 3"/>
          <p:cNvSpPr/>
          <p:nvPr/>
        </p:nvSpPr>
        <p:spPr>
          <a:xfrm>
            <a:off x="9328219" y="1355968"/>
            <a:ext cx="1684774" cy="101566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sz="2000" b="1" dirty="0">
                <a:latin typeface="Times New Roman" panose="02020603050405020304" pitchFamily="18" charset="0"/>
                <a:cs typeface="Times New Roman" panose="02020603050405020304" pitchFamily="18" charset="0"/>
              </a:rPr>
              <a:t>x =</a:t>
            </a:r>
          </a:p>
          <a:p>
            <a:endParaRPr lang="en-US" altLang="zh-CN" sz="20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   -1.9346</a:t>
            </a:r>
            <a:endParaRPr lang="zh-CN" altLang="en-US" sz="2000" b="1"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1195754" y="2949424"/>
            <a:ext cx="7345345" cy="83099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：求</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，使得</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755609722"/>
              </p:ext>
            </p:extLst>
          </p:nvPr>
        </p:nvGraphicFramePr>
        <p:xfrm>
          <a:off x="3801103" y="3049614"/>
          <a:ext cx="2916238" cy="649288"/>
        </p:xfrm>
        <a:graphic>
          <a:graphicData uri="http://schemas.openxmlformats.org/presentationml/2006/ole">
            <mc:AlternateContent xmlns:mc="http://schemas.openxmlformats.org/markup-compatibility/2006">
              <mc:Choice xmlns:v="urn:schemas-microsoft-com:vml" Requires="v">
                <p:oleObj spid="_x0000_s21728" name="Equation" r:id="rId3" imgW="1485720" imgH="330120" progId="Equation.DSMT4">
                  <p:embed/>
                </p:oleObj>
              </mc:Choice>
              <mc:Fallback>
                <p:oleObj name="Equation" r:id="rId3" imgW="1485720" imgH="330120" progId="Equation.DSMT4">
                  <p:embed/>
                  <p:pic>
                    <p:nvPicPr>
                      <p:cNvPr id="0" name=""/>
                      <p:cNvPicPr/>
                      <p:nvPr/>
                    </p:nvPicPr>
                    <p:blipFill>
                      <a:blip r:embed="rId4"/>
                      <a:stretch>
                        <a:fillRect/>
                      </a:stretch>
                    </p:blipFill>
                    <p:spPr>
                      <a:xfrm>
                        <a:off x="3801103" y="3049614"/>
                        <a:ext cx="2916238" cy="649288"/>
                      </a:xfrm>
                      <a:prstGeom prst="rect">
                        <a:avLst/>
                      </a:prstGeom>
                    </p:spPr>
                  </p:pic>
                </p:oleObj>
              </mc:Fallback>
            </mc:AlternateContent>
          </a:graphicData>
        </a:graphic>
      </p:graphicFrame>
      <p:sp>
        <p:nvSpPr>
          <p:cNvPr id="7" name="文本框 6"/>
          <p:cNvSpPr txBox="1"/>
          <p:nvPr/>
        </p:nvSpPr>
        <p:spPr>
          <a:xfrm>
            <a:off x="1195754" y="3974422"/>
            <a:ext cx="7345345"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b="1" dirty="0"/>
              <a:t>fun=@(x)(integral(@(t)</a:t>
            </a:r>
            <a:r>
              <a:rPr lang="en-US" altLang="zh-CN" sz="2400" b="1" dirty="0" err="1"/>
              <a:t>exp</a:t>
            </a:r>
            <a:r>
              <a:rPr lang="en-US" altLang="zh-CN" sz="2400" b="1" dirty="0"/>
              <a:t>(-t.^2),0,x)-0.2);</a:t>
            </a:r>
          </a:p>
          <a:p>
            <a:r>
              <a:rPr lang="en-US" altLang="zh-CN" sz="2400" b="1" dirty="0"/>
              <a:t>X=</a:t>
            </a:r>
            <a:r>
              <a:rPr lang="en-US" altLang="zh-CN" sz="2400" b="1" dirty="0" err="1"/>
              <a:t>fzero</a:t>
            </a:r>
            <a:r>
              <a:rPr lang="en-US" altLang="zh-CN" sz="2400" b="1" dirty="0"/>
              <a:t>(fun, 1</a:t>
            </a:r>
            <a:r>
              <a:rPr lang="en-US" altLang="zh-CN" sz="2400" b="1" dirty="0" smtClean="0"/>
              <a:t>)</a:t>
            </a:r>
            <a:endParaRPr lang="zh-CN" altLang="en-US" sz="2400" b="1" dirty="0"/>
          </a:p>
        </p:txBody>
      </p:sp>
      <p:sp>
        <p:nvSpPr>
          <p:cNvPr id="8" name="矩形 7"/>
          <p:cNvSpPr/>
          <p:nvPr/>
        </p:nvSpPr>
        <p:spPr>
          <a:xfrm>
            <a:off x="9127252" y="3779145"/>
            <a:ext cx="1684774" cy="101566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sz="2000" b="1" dirty="0">
                <a:latin typeface="Times New Roman" panose="02020603050405020304" pitchFamily="18" charset="0"/>
                <a:cs typeface="Times New Roman" panose="02020603050405020304" pitchFamily="18" charset="0"/>
              </a:rPr>
              <a:t>X =</a:t>
            </a:r>
          </a:p>
          <a:p>
            <a:endParaRPr lang="en-US" altLang="zh-CN" sz="20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    0.2027</a:t>
            </a:r>
            <a:endParaRPr lang="zh-CN" altLang="en-US" sz="20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1195754" y="5074418"/>
            <a:ext cx="9435402"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注：非线性方程的解通常不唯一，一般来讲，利用</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fzero</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函数求得的解是距离初始值比较近的解。</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37725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7" grpId="0" animBg="1"/>
      <p:bldP spid="8" grpId="0" animBg="1"/>
      <p:bldP spid="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14203" y="959370"/>
            <a:ext cx="4181662"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非线性方程组的求解</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214203" y="1849348"/>
            <a:ext cx="8833923"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求解非线性方程组</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f(x)=0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matlab</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函数为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x=</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fsolve</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(fun,x0)</a:t>
            </a: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其中</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fun</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是函数</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f(x)</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是初始值。</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214203" y="3328827"/>
            <a:ext cx="8833923"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求解非线性方程组的方法都是迭代法。</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为了保证迭代过程收敛到我们所求的根，初始值应该尽可能接近所求解。</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56564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28927" y="688506"/>
            <a:ext cx="7165299" cy="2092881"/>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华文新魏" panose="02010800040101010101" pitchFamily="2" charset="-122"/>
                <a:ea typeface="华文新魏" panose="02010800040101010101" pitchFamily="2" charset="-122"/>
                <a:cs typeface="Times New Roman" panose="02020603050405020304" pitchFamily="18" charset="0"/>
              </a:rPr>
              <a:t>例</a:t>
            </a:r>
            <a:r>
              <a:rPr kumimoji="0" lang="zh-CN" altLang="en-US" sz="2400" b="0" i="0" u="none" strike="noStrike" cap="none" normalizeH="0" baseline="0" dirty="0" smtClean="0">
                <a:ln>
                  <a:noFill/>
                </a:ln>
                <a:solidFill>
                  <a:schemeClr val="tx1"/>
                </a:solidFill>
                <a:effectLst/>
                <a:latin typeface="华文新魏" panose="02010800040101010101" pitchFamily="2" charset="-122"/>
                <a:ea typeface="华文新魏" panose="02010800040101010101" pitchFamily="2" charset="-122"/>
                <a:cs typeface="Times New Roman" panose="02020603050405020304" pitchFamily="18" charset="0"/>
              </a:rPr>
              <a:t>：求解非线性方程组</a:t>
            </a:r>
            <a:endParaRPr kumimoji="0" lang="en-US" altLang="zh-CN" sz="2400" b="0" i="0" u="none" strike="noStrike" cap="none" normalizeH="0" baseline="0" dirty="0" smtClean="0">
              <a:ln>
                <a:noFill/>
              </a:ln>
              <a:solidFill>
                <a:schemeClr val="tx1"/>
              </a:solidFill>
              <a:effectLst/>
              <a:latin typeface="华文新魏" panose="02010800040101010101" pitchFamily="2" charset="-122"/>
              <a:ea typeface="华文新魏" panose="0201080004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400" dirty="0">
              <a:latin typeface="华文新魏" panose="02010800040101010101" pitchFamily="2" charset="-122"/>
              <a:ea typeface="华文新魏" panose="0201080004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华文新魏" panose="02010800040101010101" pitchFamily="2" charset="-122"/>
              <a:ea typeface="华文新魏" panose="0201080004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400" dirty="0">
              <a:latin typeface="华文新魏" panose="02010800040101010101" pitchFamily="2" charset="-122"/>
              <a:ea typeface="华文新魏" panose="0201080004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华文新魏" panose="02010800040101010101" pitchFamily="2" charset="-122"/>
                <a:ea typeface="华文新魏" panose="02010800040101010101" pitchFamily="2" charset="-122"/>
                <a:cs typeface="Times New Roman" panose="02020603050405020304" pitchFamily="18" charset="0"/>
              </a:rPr>
              <a:t>的全部实根。</a:t>
            </a:r>
            <a:endParaRPr kumimoji="0" lang="zh-CN" altLang="en-US" sz="2400" b="0" i="0" u="none" strike="noStrike" cap="none" normalizeH="0" baseline="0" dirty="0" smtClean="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857733826"/>
              </p:ext>
            </p:extLst>
          </p:nvPr>
        </p:nvGraphicFramePr>
        <p:xfrm>
          <a:off x="1717774" y="1010793"/>
          <a:ext cx="3517417" cy="1203822"/>
        </p:xfrm>
        <a:graphic>
          <a:graphicData uri="http://schemas.openxmlformats.org/presentationml/2006/ole">
            <mc:AlternateContent xmlns:mc="http://schemas.openxmlformats.org/markup-compatibility/2006">
              <mc:Choice xmlns:v="urn:schemas-microsoft-com:vml" Requires="v">
                <p:oleObj spid="_x0000_s22741" name="公式" r:id="rId3" imgW="1778000" imgH="609600" progId="Equation.3">
                  <p:embed/>
                </p:oleObj>
              </mc:Choice>
              <mc:Fallback>
                <p:oleObj name="公式" r:id="rId3" imgW="1778000" imgH="609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7774" y="1010793"/>
                        <a:ext cx="3517417" cy="1203822"/>
                      </a:xfrm>
                      <a:prstGeom prst="rect">
                        <a:avLst/>
                      </a:prstGeom>
                      <a:noFill/>
                    </p:spPr>
                  </p:pic>
                </p:oleObj>
              </mc:Fallback>
            </mc:AlternateContent>
          </a:graphicData>
        </a:graphic>
      </p:graphicFrame>
      <p:sp>
        <p:nvSpPr>
          <p:cNvPr id="4" name="矩形 3"/>
          <p:cNvSpPr/>
          <p:nvPr/>
        </p:nvSpPr>
        <p:spPr>
          <a:xfrm>
            <a:off x="2908915" y="2799477"/>
            <a:ext cx="8576351"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b="1"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a:t>
            </a:r>
            <a:r>
              <a:rPr lang="en-US" altLang="zh-CN" sz="2400" b="1" kern="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ezplot</a:t>
            </a:r>
            <a:r>
              <a:rPr lang="en-US" altLang="zh-CN" sz="24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x,y</a:t>
            </a:r>
            <a:r>
              <a:rPr lang="en-US" altLang="zh-CN" sz="24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)(x.^2.*cos(pi*x)+y.^2.*sin(pi*y)-pi/2),[-3,3,-3,3])</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str1=get(get(</a:t>
            </a:r>
            <a:r>
              <a:rPr lang="en-US" altLang="zh-CN" sz="2400" b="1"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gca</a:t>
            </a:r>
            <a:r>
              <a:rPr lang="en-US" altLang="zh-CN" sz="24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0" dirty="0">
                <a:solidFill>
                  <a:srgbClr val="0B84C7"/>
                </a:solidFill>
                <a:latin typeface="Times New Roman" panose="02020603050405020304" pitchFamily="18" charset="0"/>
                <a:ea typeface="宋体" panose="02010600030101010101" pitchFamily="2" charset="-122"/>
                <a:cs typeface="Times New Roman" panose="02020603050405020304" pitchFamily="18" charset="0"/>
              </a:rPr>
              <a:t>'Title'</a:t>
            </a:r>
            <a:r>
              <a:rPr lang="en-US" altLang="zh-CN" sz="24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0" dirty="0">
                <a:solidFill>
                  <a:srgbClr val="0B84C7"/>
                </a:solidFill>
                <a:latin typeface="Times New Roman" panose="02020603050405020304" pitchFamily="18" charset="0"/>
                <a:ea typeface="宋体" panose="02010600030101010101" pitchFamily="2" charset="-122"/>
                <a:cs typeface="Times New Roman" panose="02020603050405020304" pitchFamily="18" charset="0"/>
              </a:rPr>
              <a:t>'String'</a:t>
            </a:r>
            <a:r>
              <a:rPr lang="en-US" altLang="zh-CN" sz="24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set(</a:t>
            </a:r>
            <a:r>
              <a:rPr lang="en-US" altLang="zh-CN" sz="2400" b="1"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h,</a:t>
            </a:r>
            <a:r>
              <a:rPr lang="en-US" altLang="zh-CN" sz="2400" b="1" kern="0" dirty="0" err="1">
                <a:solidFill>
                  <a:srgbClr val="0B84C7"/>
                </a:solidFill>
                <a:latin typeface="Times New Roman" panose="02020603050405020304" pitchFamily="18" charset="0"/>
                <a:ea typeface="宋体" panose="02010600030101010101" pitchFamily="2" charset="-122"/>
                <a:cs typeface="Times New Roman" panose="02020603050405020304" pitchFamily="18" charset="0"/>
              </a:rPr>
              <a:t>'Color</a:t>
            </a:r>
            <a:r>
              <a:rPr lang="en-US" altLang="zh-CN" sz="2400" b="1" kern="0" dirty="0">
                <a:solidFill>
                  <a:srgbClr val="0B84C7"/>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 0 0],</a:t>
            </a:r>
            <a:r>
              <a:rPr lang="en-US" altLang="zh-CN" sz="2400" b="1" kern="0" dirty="0">
                <a:solidFill>
                  <a:srgbClr val="0B84C7"/>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0" dirty="0" err="1">
                <a:solidFill>
                  <a:srgbClr val="0B84C7"/>
                </a:solidFill>
                <a:latin typeface="Times New Roman" panose="02020603050405020304" pitchFamily="18" charset="0"/>
                <a:ea typeface="宋体" panose="02010600030101010101" pitchFamily="2" charset="-122"/>
                <a:cs typeface="Times New Roman" panose="02020603050405020304" pitchFamily="18" charset="0"/>
              </a:rPr>
              <a:t>LineStyle</a:t>
            </a:r>
            <a:r>
              <a:rPr lang="en-US" altLang="zh-CN" sz="2400" b="1" kern="0" dirty="0">
                <a:solidFill>
                  <a:srgbClr val="0B84C7"/>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0" dirty="0">
                <a:solidFill>
                  <a:srgbClr val="0B84C7"/>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hold </a:t>
            </a:r>
            <a:r>
              <a:rPr lang="en-US" altLang="zh-CN" sz="2400" b="1" kern="0" dirty="0">
                <a:solidFill>
                  <a:srgbClr val="0B84C7"/>
                </a:solidFill>
                <a:latin typeface="Times New Roman" panose="02020603050405020304" pitchFamily="18" charset="0"/>
                <a:ea typeface="宋体" panose="02010600030101010101" pitchFamily="2" charset="-122"/>
                <a:cs typeface="Times New Roman" panose="02020603050405020304" pitchFamily="18" charset="0"/>
              </a:rPr>
              <a:t>on</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h1=</a:t>
            </a:r>
            <a:r>
              <a:rPr lang="en-US" altLang="zh-CN" sz="2400" b="1"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ezplot</a:t>
            </a:r>
            <a:r>
              <a:rPr lang="en-US" altLang="zh-CN" sz="24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x,y</a:t>
            </a:r>
            <a:r>
              <a:rPr lang="en-US" altLang="zh-CN" sz="24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)(x.^2+y.^2+2*sin(2*x.^2.*y).^2-4),[-3,3,-3,3])</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str2=get(get(</a:t>
            </a:r>
            <a:r>
              <a:rPr lang="en-US" altLang="zh-CN" sz="2400" b="1"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gca</a:t>
            </a:r>
            <a:r>
              <a:rPr lang="en-US" altLang="zh-CN" sz="24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0" dirty="0">
                <a:solidFill>
                  <a:srgbClr val="0B84C7"/>
                </a:solidFill>
                <a:latin typeface="Times New Roman" panose="02020603050405020304" pitchFamily="18" charset="0"/>
                <a:ea typeface="宋体" panose="02010600030101010101" pitchFamily="2" charset="-122"/>
                <a:cs typeface="Times New Roman" panose="02020603050405020304" pitchFamily="18" charset="0"/>
              </a:rPr>
              <a:t>'Title'</a:t>
            </a:r>
            <a:r>
              <a:rPr lang="en-US" altLang="zh-CN" sz="24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0" dirty="0">
                <a:solidFill>
                  <a:srgbClr val="0B84C7"/>
                </a:solidFill>
                <a:latin typeface="Times New Roman" panose="02020603050405020304" pitchFamily="18" charset="0"/>
                <a:ea typeface="宋体" panose="02010600030101010101" pitchFamily="2" charset="-122"/>
                <a:cs typeface="Times New Roman" panose="02020603050405020304" pitchFamily="18" charset="0"/>
              </a:rPr>
              <a:t>'String'</a:t>
            </a:r>
            <a:r>
              <a:rPr lang="en-US" altLang="zh-CN" sz="24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title([str1,</a:t>
            </a:r>
            <a:r>
              <a:rPr lang="en-US" altLang="zh-CN" sz="2400" b="1" kern="0" dirty="0">
                <a:solidFill>
                  <a:srgbClr val="0B84C7"/>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,str2])</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grid </a:t>
            </a:r>
            <a:r>
              <a:rPr lang="en-US" altLang="zh-CN" sz="2400" b="1"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on</a:t>
            </a:r>
          </a:p>
          <a:p>
            <a:endParaRPr lang="zh-CN" altLang="zh-CN" sz="2400" b="1" kern="100" dirty="0">
              <a:latin typeface="Times New Roman" panose="02020603050405020304" pitchFamily="18" charset="0"/>
              <a:ea typeface="宋体" panose="02010600030101010101" pitchFamily="2" charset="-122"/>
            </a:endParaRPr>
          </a:p>
        </p:txBody>
      </p:sp>
      <p:sp>
        <p:nvSpPr>
          <p:cNvPr id="5" name="矩形 4"/>
          <p:cNvSpPr/>
          <p:nvPr/>
        </p:nvSpPr>
        <p:spPr>
          <a:xfrm>
            <a:off x="628928" y="3239576"/>
            <a:ext cx="2074080"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spcAft>
                <a:spcPts val="0"/>
              </a:spcAft>
            </a:pPr>
            <a:r>
              <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rPr>
              <a:t>解：首先将两条联立的曲线画出，以确定根</a:t>
            </a:r>
            <a:r>
              <a:rPr lang="en-US" altLang="zh-CN" sz="2400" kern="1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rPr>
              <a:t>交点</a:t>
            </a:r>
            <a:r>
              <a:rPr lang="en-US" altLang="zh-CN" sz="2400" kern="1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rPr>
              <a:t>的个数和位置。</a:t>
            </a:r>
          </a:p>
          <a:p>
            <a:pPr algn="just">
              <a:spcAft>
                <a:spcPts val="0"/>
              </a:spcAft>
            </a:pPr>
            <a:r>
              <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rPr>
              <a:t>参考程序：</a:t>
            </a:r>
            <a:endParaRPr lang="en-US" altLang="zh-CN" sz="2400" kern="1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36932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4850" y="814813"/>
            <a:ext cx="6942165" cy="521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17591" y="724906"/>
            <a:ext cx="4177259"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spcAft>
                <a:spcPts val="0"/>
              </a:spcAft>
            </a:pPr>
            <a:r>
              <a:rPr lang="zh-CN" altLang="zh-CN" sz="2400" kern="100" dirty="0" smtClean="0">
                <a:latin typeface="Times New Roman" panose="02020603050405020304" pitchFamily="18" charset="0"/>
                <a:ea typeface="华文新魏" panose="02010800040101010101" pitchFamily="2" charset="-122"/>
                <a:cs typeface="Times New Roman" panose="02020603050405020304" pitchFamily="18" charset="0"/>
              </a:rPr>
              <a:t>由</a:t>
            </a:r>
            <a:r>
              <a:rPr lang="zh-CN" altLang="en-US" sz="2400" kern="100" dirty="0" smtClean="0">
                <a:latin typeface="Times New Roman" panose="02020603050405020304" pitchFamily="18" charset="0"/>
                <a:ea typeface="华文新魏" panose="02010800040101010101" pitchFamily="2" charset="-122"/>
                <a:cs typeface="Times New Roman" panose="02020603050405020304" pitchFamily="18" charset="0"/>
              </a:rPr>
              <a:t>右</a:t>
            </a:r>
            <a:r>
              <a:rPr lang="zh-CN" altLang="zh-CN" sz="2400" kern="100" dirty="0" smtClean="0">
                <a:latin typeface="Times New Roman" panose="02020603050405020304" pitchFamily="18" charset="0"/>
                <a:ea typeface="华文新魏" panose="02010800040101010101" pitchFamily="2" charset="-122"/>
                <a:cs typeface="Times New Roman" panose="02020603050405020304" pitchFamily="18" charset="0"/>
              </a:rPr>
              <a:t>图</a:t>
            </a:r>
            <a:r>
              <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rPr>
              <a:t>知，方程组共有</a:t>
            </a:r>
            <a:r>
              <a:rPr lang="en-US" altLang="zh-CN" sz="2400" kern="100" dirty="0">
                <a:latin typeface="Times New Roman" panose="02020603050405020304" pitchFamily="18" charset="0"/>
                <a:ea typeface="华文新魏" panose="02010800040101010101" pitchFamily="2" charset="-122"/>
                <a:cs typeface="Times New Roman" panose="02020603050405020304" pitchFamily="18" charset="0"/>
              </a:rPr>
              <a:t>20</a:t>
            </a:r>
            <a:r>
              <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rPr>
              <a:t>个不同的解。再由方程组关于</a:t>
            </a:r>
            <a:r>
              <a:rPr lang="en-US" altLang="zh-CN" sz="2400" kern="100" dirty="0">
                <a:latin typeface="Times New Roman" panose="02020603050405020304" pitchFamily="18" charset="0"/>
                <a:ea typeface="华文新魏" panose="02010800040101010101" pitchFamily="2" charset="-122"/>
                <a:cs typeface="Times New Roman" panose="02020603050405020304" pitchFamily="18" charset="0"/>
              </a:rPr>
              <a:t>x</a:t>
            </a:r>
            <a:r>
              <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rPr>
              <a:t>的对称性知只要求出右边的</a:t>
            </a:r>
            <a:r>
              <a:rPr lang="en-US" altLang="zh-CN" sz="2400" kern="100" dirty="0">
                <a:latin typeface="Times New Roman" panose="02020603050405020304" pitchFamily="18" charset="0"/>
                <a:ea typeface="华文新魏" panose="02010800040101010101" pitchFamily="2" charset="-122"/>
                <a:cs typeface="Times New Roman" panose="02020603050405020304" pitchFamily="18" charset="0"/>
              </a:rPr>
              <a:t>10</a:t>
            </a:r>
            <a:r>
              <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rPr>
              <a:t>个。利用</a:t>
            </a:r>
            <a:r>
              <a:rPr lang="zh-CN" altLang="zh-CN" sz="2400" kern="100" dirty="0" smtClean="0">
                <a:latin typeface="Times New Roman" panose="02020603050405020304" pitchFamily="18" charset="0"/>
                <a:ea typeface="华文新魏" panose="02010800040101010101" pitchFamily="2" charset="-122"/>
                <a:cs typeface="Times New Roman" panose="02020603050405020304" pitchFamily="18" charset="0"/>
              </a:rPr>
              <a:t>局部放大图</a:t>
            </a:r>
            <a:r>
              <a:rPr lang="en-US" altLang="zh-CN" sz="2400" kern="1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400" kern="100" dirty="0" smtClean="0">
                <a:latin typeface="Times New Roman" panose="02020603050405020304" pitchFamily="18" charset="0"/>
                <a:ea typeface="华文新魏" panose="02010800040101010101" pitchFamily="2" charset="-122"/>
                <a:cs typeface="Times New Roman" panose="02020603050405020304" pitchFamily="18" charset="0"/>
              </a:rPr>
              <a:t>如下图</a:t>
            </a:r>
            <a:r>
              <a:rPr lang="en-US" altLang="zh-CN" sz="2400" kern="1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400" kern="100" dirty="0" smtClean="0">
                <a:latin typeface="Times New Roman" panose="02020603050405020304" pitchFamily="18" charset="0"/>
                <a:ea typeface="华文新魏" panose="02010800040101010101" pitchFamily="2" charset="-122"/>
                <a:cs typeface="Times New Roman" panose="02020603050405020304" pitchFamily="18" charset="0"/>
              </a:rPr>
              <a:t>可</a:t>
            </a:r>
            <a:r>
              <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rPr>
              <a:t>得到</a:t>
            </a:r>
            <a:r>
              <a:rPr lang="en-US" altLang="zh-CN" sz="2400" kern="100" dirty="0">
                <a:latin typeface="Times New Roman" panose="02020603050405020304" pitchFamily="18" charset="0"/>
                <a:ea typeface="华文新魏" panose="02010800040101010101" pitchFamily="2" charset="-122"/>
                <a:cs typeface="Times New Roman" panose="02020603050405020304" pitchFamily="18" charset="0"/>
              </a:rPr>
              <a:t>10</a:t>
            </a:r>
            <a:r>
              <a:rPr lang="zh-CN" altLang="zh-CN" sz="2400" kern="100" dirty="0">
                <a:latin typeface="Times New Roman" panose="02020603050405020304" pitchFamily="18" charset="0"/>
                <a:ea typeface="华文新魏" panose="02010800040101010101" pitchFamily="2" charset="-122"/>
                <a:cs typeface="Times New Roman" panose="02020603050405020304" pitchFamily="18" charset="0"/>
              </a:rPr>
              <a:t>个解的</a:t>
            </a:r>
            <a:r>
              <a:rPr lang="zh-CN" altLang="zh-CN" sz="2400" kern="100" dirty="0" smtClean="0">
                <a:latin typeface="Times New Roman" panose="02020603050405020304" pitchFamily="18" charset="0"/>
                <a:ea typeface="华文新魏" panose="02010800040101010101" pitchFamily="2" charset="-122"/>
                <a:cs typeface="Times New Roman" panose="02020603050405020304" pitchFamily="18" charset="0"/>
              </a:rPr>
              <a:t>近似值</a:t>
            </a:r>
            <a:r>
              <a:rPr lang="en-US" altLang="zh-CN" sz="2400" kern="1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kern="100" dirty="0" smtClean="0">
                <a:latin typeface="Times New Roman" panose="02020603050405020304" pitchFamily="18" charset="0"/>
                <a:ea typeface="华文新魏" panose="02010800040101010101" pitchFamily="2" charset="-122"/>
                <a:cs typeface="Times New Roman" panose="02020603050405020304" pitchFamily="18" charset="0"/>
              </a:rPr>
              <a:t>分别用它们作为初值即可求得所有根。</a:t>
            </a:r>
            <a:endParaRPr lang="zh-CN" altLang="zh-CN" sz="2400" kern="100" dirty="0">
              <a:effectLst/>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4" name="图片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554" y="3033230"/>
            <a:ext cx="4615576" cy="322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99704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381" y="1545186"/>
            <a:ext cx="10493114" cy="41549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kern="0"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function</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r=d2solve</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h=</a:t>
            </a:r>
            <a:r>
              <a:rPr lang="en-US" altLang="zh-CN" sz="24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ezplot</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x,y</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)(x.^2.*cos(pi*x)+y.^2.*sin(pi*y)-pi/2),[-3,3,-3,3])</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str1=get(get(</a:t>
            </a:r>
            <a:r>
              <a:rPr lang="en-US" altLang="zh-CN" sz="24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gca</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0" dirty="0">
                <a:solidFill>
                  <a:srgbClr val="0B84C7"/>
                </a:solidFill>
                <a:latin typeface="Times New Roman" panose="02020603050405020304" pitchFamily="18" charset="0"/>
                <a:ea typeface="宋体" panose="02010600030101010101" pitchFamily="2" charset="-122"/>
                <a:cs typeface="Times New Roman" panose="02020603050405020304" pitchFamily="18" charset="0"/>
              </a:rPr>
              <a:t>'Title'</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0" dirty="0">
                <a:solidFill>
                  <a:srgbClr val="0B84C7"/>
                </a:solidFill>
                <a:latin typeface="Times New Roman" panose="02020603050405020304" pitchFamily="18" charset="0"/>
                <a:ea typeface="宋体" panose="02010600030101010101" pitchFamily="2" charset="-122"/>
                <a:cs typeface="Times New Roman" panose="02020603050405020304" pitchFamily="18" charset="0"/>
              </a:rPr>
              <a:t>'String'</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set(</a:t>
            </a:r>
            <a:r>
              <a:rPr lang="en-US" altLang="zh-CN" sz="24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h,</a:t>
            </a:r>
            <a:r>
              <a:rPr lang="en-US" altLang="zh-CN" sz="2400" kern="0" dirty="0" err="1">
                <a:solidFill>
                  <a:srgbClr val="0B84C7"/>
                </a:solidFill>
                <a:latin typeface="Times New Roman" panose="02020603050405020304" pitchFamily="18" charset="0"/>
                <a:ea typeface="宋体" panose="02010600030101010101" pitchFamily="2" charset="-122"/>
                <a:cs typeface="Times New Roman" panose="02020603050405020304" pitchFamily="18" charset="0"/>
              </a:rPr>
              <a:t>'Color</a:t>
            </a:r>
            <a:r>
              <a:rPr lang="en-US" altLang="zh-CN" sz="2400" kern="0" dirty="0">
                <a:solidFill>
                  <a:srgbClr val="0B84C7"/>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 0 0],</a:t>
            </a:r>
            <a:r>
              <a:rPr lang="en-US" altLang="zh-CN" sz="2400" kern="0" dirty="0">
                <a:solidFill>
                  <a:srgbClr val="0B84C7"/>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0" dirty="0" err="1">
                <a:solidFill>
                  <a:srgbClr val="0B84C7"/>
                </a:solidFill>
                <a:latin typeface="Times New Roman" panose="02020603050405020304" pitchFamily="18" charset="0"/>
                <a:ea typeface="宋体" panose="02010600030101010101" pitchFamily="2" charset="-122"/>
                <a:cs typeface="Times New Roman" panose="02020603050405020304" pitchFamily="18" charset="0"/>
              </a:rPr>
              <a:t>LineStyle</a:t>
            </a:r>
            <a:r>
              <a:rPr lang="en-US" altLang="zh-CN" sz="2400" kern="0" dirty="0">
                <a:solidFill>
                  <a:srgbClr val="0B84C7"/>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0" dirty="0">
                <a:solidFill>
                  <a:srgbClr val="0B84C7"/>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hold </a:t>
            </a:r>
            <a:r>
              <a:rPr lang="en-US" altLang="zh-CN" sz="2400" kern="0" dirty="0">
                <a:solidFill>
                  <a:srgbClr val="0B84C7"/>
                </a:solidFill>
                <a:latin typeface="Times New Roman" panose="02020603050405020304" pitchFamily="18" charset="0"/>
                <a:ea typeface="宋体" panose="02010600030101010101" pitchFamily="2" charset="-122"/>
                <a:cs typeface="Times New Roman" panose="02020603050405020304" pitchFamily="18" charset="0"/>
              </a:rPr>
              <a:t>on</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h1=</a:t>
            </a:r>
            <a:r>
              <a:rPr lang="en-US" altLang="zh-CN" sz="24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ezplot</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x,y</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)(x.^2+y.^2+2*sin(2*x.^2.*y).^2-4),[-3,3,-3,3])</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str2=get(get(</a:t>
            </a:r>
            <a:r>
              <a:rPr lang="en-US" altLang="zh-CN" sz="24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gca</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0" dirty="0">
                <a:solidFill>
                  <a:srgbClr val="0B84C7"/>
                </a:solidFill>
                <a:latin typeface="Times New Roman" panose="02020603050405020304" pitchFamily="18" charset="0"/>
                <a:ea typeface="宋体" panose="02010600030101010101" pitchFamily="2" charset="-122"/>
                <a:cs typeface="Times New Roman" panose="02020603050405020304" pitchFamily="18" charset="0"/>
              </a:rPr>
              <a:t>'Title'</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0" dirty="0">
                <a:solidFill>
                  <a:srgbClr val="0B84C7"/>
                </a:solidFill>
                <a:latin typeface="Times New Roman" panose="02020603050405020304" pitchFamily="18" charset="0"/>
                <a:ea typeface="宋体" panose="02010600030101010101" pitchFamily="2" charset="-122"/>
                <a:cs typeface="Times New Roman" panose="02020603050405020304" pitchFamily="18" charset="0"/>
              </a:rPr>
              <a:t>'String'</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title([str1,</a:t>
            </a:r>
            <a:r>
              <a:rPr lang="en-US" altLang="zh-CN" sz="2400" kern="0" dirty="0">
                <a:solidFill>
                  <a:srgbClr val="0B84C7"/>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,str2])</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x=[1.72,1.7,1.68,1.68,1.66,1.64,0.36,0.65,0.9,0.88];</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y=[-0.63,-0.42,-0.19,0.16,0.42,0.7,-1.85,-1.38,-1.7,-1.53];</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p:cNvSpPr txBox="1"/>
          <p:nvPr/>
        </p:nvSpPr>
        <p:spPr>
          <a:xfrm>
            <a:off x="944382" y="794479"/>
            <a:ext cx="1693888"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参考程序</a:t>
            </a:r>
            <a:endParaRPr lang="zh-CN" altLang="en-US" sz="24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76096446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4223" y="874214"/>
            <a:ext cx="9698635" cy="48936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zh-CN" sz="2400" kern="0" dirty="0">
                <a:solidFill>
                  <a:srgbClr val="000000"/>
                </a:solidFill>
                <a:latin typeface="Times New Roman" panose="02020603050405020304" pitchFamily="18" charset="0"/>
                <a:ea typeface="宋体" panose="02010600030101010101" pitchFamily="2" charset="-122"/>
              </a:rPr>
              <a:t> </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x;y</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];m=length(x);</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r=</a:t>
            </a:r>
            <a:r>
              <a:rPr lang="en-US" altLang="zh-CN" sz="24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zeros</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(2,m);</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0"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  for</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k=1:m</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r(:,k)=</a:t>
            </a:r>
            <a:r>
              <a:rPr lang="en-US" altLang="zh-CN" sz="24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fsolve</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solfun,X</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(:,k));</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0"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  end</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plot(r(1,:),r(2,:),</a:t>
            </a:r>
            <a:r>
              <a:rPr lang="en-US" altLang="zh-CN" sz="2400" kern="0" dirty="0">
                <a:solidFill>
                  <a:srgbClr val="0B84C7"/>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0" dirty="0" err="1">
                <a:solidFill>
                  <a:srgbClr val="0B84C7"/>
                </a:solidFill>
                <a:latin typeface="Times New Roman" panose="02020603050405020304" pitchFamily="18" charset="0"/>
                <a:ea typeface="宋体" panose="02010600030101010101" pitchFamily="2" charset="-122"/>
                <a:cs typeface="Times New Roman" panose="02020603050405020304" pitchFamily="18" charset="0"/>
              </a:rPr>
              <a:t>ko</a:t>
            </a:r>
            <a:r>
              <a:rPr lang="en-US" altLang="zh-CN" sz="2400" kern="0" dirty="0">
                <a:solidFill>
                  <a:srgbClr val="0B84C7"/>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0"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end</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0"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a:tabLst>
                <a:tab pos="361950" algn="l"/>
              </a:tabLst>
            </a:pPr>
            <a:r>
              <a:rPr lang="en-US" altLang="zh-CN" sz="2400" kern="0"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function</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f=</a:t>
            </a:r>
            <a:r>
              <a:rPr lang="en-US" altLang="zh-CN" sz="24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solfun</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f=[x(1).^2.*cos(pi*x(1))+x(2).^2.*sin(pi*x(2))-pi/2</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x(1).^2+x(2).^2+2*sin(2*x(1).^2.*x(2)).^2-4];</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0"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end</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754794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19200" y="857250"/>
            <a:ext cx="3057526"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含参数的方程求解</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219201" y="1552575"/>
            <a:ext cx="7077074"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、含参数的代数方程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f(</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x,c</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)=0</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219199" y="2247900"/>
            <a:ext cx="7077075" cy="461665"/>
          </a:xfrm>
          <a:prstGeom prst="rect">
            <a:avLst/>
          </a:prstGeom>
          <a:noFill/>
        </p:spPr>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例：求方程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x-sin(x)+c=0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的解</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x(c)</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并作图。</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矩形 4"/>
          <p:cNvSpPr/>
          <p:nvPr/>
        </p:nvSpPr>
        <p:spPr>
          <a:xfrm>
            <a:off x="1285875" y="3118961"/>
            <a:ext cx="4314825" cy="19389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u=</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zeros</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(1,10);</a:t>
            </a:r>
          </a:p>
          <a:p>
            <a:r>
              <a:rPr lang="en-US" altLang="zh-CN" sz="2400" dirty="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for</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c=1:20</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u(c)=</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fzero</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(@(x)(x-sin(x)+c),0.5);</a:t>
            </a:r>
          </a:p>
          <a:p>
            <a:r>
              <a:rPr lang="en-US" altLang="zh-CN" sz="2400" dirty="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end</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plot(1:20,u)</a:t>
            </a:r>
          </a:p>
        </p:txBody>
      </p:sp>
      <p:pic>
        <p:nvPicPr>
          <p:cNvPr id="6" name="图片 5"/>
          <p:cNvPicPr>
            <a:picLocks noChangeAspect="1"/>
          </p:cNvPicPr>
          <p:nvPr/>
        </p:nvPicPr>
        <p:blipFill>
          <a:blip r:embed="rId2"/>
          <a:stretch>
            <a:fillRect/>
          </a:stretch>
        </p:blipFill>
        <p:spPr>
          <a:xfrm>
            <a:off x="6346825" y="2247900"/>
            <a:ext cx="5054600" cy="3790950"/>
          </a:xfrm>
          <a:prstGeom prst="rect">
            <a:avLst/>
          </a:prstGeom>
        </p:spPr>
      </p:pic>
    </p:spTree>
    <p:extLst>
      <p:ext uri="{BB962C8B-B14F-4D97-AF65-F5344CB8AC3E}">
        <p14:creationId xmlns:p14="http://schemas.microsoft.com/office/powerpoint/2010/main" val="25625092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7225" y="552143"/>
            <a:ext cx="3228975"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、含参数的微分方程</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181100" y="1066195"/>
            <a:ext cx="7010400"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例：求方程</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的解并作图。其中</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r=0, 0.2, 0.4,…,2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854815921"/>
              </p:ext>
            </p:extLst>
          </p:nvPr>
        </p:nvGraphicFramePr>
        <p:xfrm>
          <a:off x="2606675" y="1476375"/>
          <a:ext cx="3093884" cy="749300"/>
        </p:xfrm>
        <a:graphic>
          <a:graphicData uri="http://schemas.openxmlformats.org/presentationml/2006/ole">
            <mc:AlternateContent xmlns:mc="http://schemas.openxmlformats.org/markup-compatibility/2006">
              <mc:Choice xmlns:v="urn:schemas-microsoft-com:vml" Requires="v">
                <p:oleObj spid="_x0000_s40019" name="Equation" r:id="rId3" imgW="1625400" imgH="393480" progId="Equation.DSMT4">
                  <p:embed/>
                </p:oleObj>
              </mc:Choice>
              <mc:Fallback>
                <p:oleObj name="Equation" r:id="rId3" imgW="1625400" imgH="393480" progId="Equation.DSMT4">
                  <p:embed/>
                  <p:pic>
                    <p:nvPicPr>
                      <p:cNvPr id="0" name=""/>
                      <p:cNvPicPr/>
                      <p:nvPr/>
                    </p:nvPicPr>
                    <p:blipFill>
                      <a:blip r:embed="rId4"/>
                      <a:stretch>
                        <a:fillRect/>
                      </a:stretch>
                    </p:blipFill>
                    <p:spPr>
                      <a:xfrm>
                        <a:off x="2606675" y="1476375"/>
                        <a:ext cx="3093884" cy="749300"/>
                      </a:xfrm>
                      <a:prstGeom prst="rect">
                        <a:avLst/>
                      </a:prstGeom>
                    </p:spPr>
                  </p:pic>
                </p:oleObj>
              </mc:Fallback>
            </mc:AlternateContent>
          </a:graphicData>
        </a:graphic>
      </p:graphicFrame>
      <p:sp>
        <p:nvSpPr>
          <p:cNvPr id="5" name="矩形 4"/>
          <p:cNvSpPr/>
          <p:nvPr/>
        </p:nvSpPr>
        <p:spPr>
          <a:xfrm>
            <a:off x="1304925" y="2739647"/>
            <a:ext cx="5419725"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function</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fun1</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2400" dirty="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for</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r=0:0.2:2</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t,y</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]=ode45(@(</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t,x</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)fun(</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t,x,r</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),[0,10],1);</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line(</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t,y</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2400" dirty="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end</a:t>
            </a:r>
          </a:p>
          <a:p>
            <a:r>
              <a:rPr lang="en-US" altLang="zh-CN" sz="2400" dirty="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end</a:t>
            </a:r>
          </a:p>
          <a:p>
            <a:r>
              <a:rPr lang="en-US" altLang="zh-CN" sz="2400" dirty="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function</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f=fun(</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t,x,r</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f=r*x*(1-x/100);</a:t>
            </a:r>
          </a:p>
          <a:p>
            <a:r>
              <a:rPr lang="en-US" altLang="zh-CN" sz="2400" dirty="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end</a:t>
            </a:r>
          </a:p>
        </p:txBody>
      </p:sp>
      <p:pic>
        <p:nvPicPr>
          <p:cNvPr id="6" name="图片 5"/>
          <p:cNvPicPr>
            <a:picLocks noChangeAspect="1"/>
          </p:cNvPicPr>
          <p:nvPr/>
        </p:nvPicPr>
        <p:blipFill>
          <a:blip r:embed="rId5"/>
          <a:stretch>
            <a:fillRect/>
          </a:stretch>
        </p:blipFill>
        <p:spPr>
          <a:xfrm>
            <a:off x="6638925" y="2098317"/>
            <a:ext cx="5410200" cy="4057650"/>
          </a:xfrm>
          <a:prstGeom prst="rect">
            <a:avLst/>
          </a:prstGeom>
        </p:spPr>
      </p:pic>
    </p:spTree>
    <p:extLst>
      <p:ext uri="{BB962C8B-B14F-4D97-AF65-F5344CB8AC3E}">
        <p14:creationId xmlns:p14="http://schemas.microsoft.com/office/powerpoint/2010/main" val="169316796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65609" y="773723"/>
            <a:ext cx="5063175"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、常微分方程</a:t>
            </a:r>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组</a:t>
            </a:r>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的数值计算</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130156" y="1469204"/>
            <a:ext cx="768507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任何微分方程组的初值问题都可以化为一阶微分方程组</a:t>
            </a:r>
            <a:r>
              <a:rPr lang="en-US" altLang="zh-CN" sz="2400" dirty="0" smtClean="0">
                <a:latin typeface="华文新魏" panose="02010800040101010101" pitchFamily="2" charset="-122"/>
                <a:ea typeface="华文新魏" panose="02010800040101010101" pitchFamily="2" charset="-122"/>
              </a:rPr>
              <a:t>       </a:t>
            </a:r>
            <a:endParaRPr lang="zh-CN" altLang="en-US" sz="2400" dirty="0">
              <a:latin typeface="华文新魏" panose="02010800040101010101" pitchFamily="2" charset="-122"/>
              <a:ea typeface="华文新魏" panose="02010800040101010101" pitchFamily="2"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89607029"/>
              </p:ext>
            </p:extLst>
          </p:nvPr>
        </p:nvGraphicFramePr>
        <p:xfrm>
          <a:off x="1191800" y="2078375"/>
          <a:ext cx="3113070" cy="3059396"/>
        </p:xfrm>
        <a:graphic>
          <a:graphicData uri="http://schemas.openxmlformats.org/presentationml/2006/ole">
            <mc:AlternateContent xmlns:mc="http://schemas.openxmlformats.org/markup-compatibility/2006">
              <mc:Choice xmlns:v="urn:schemas-microsoft-com:vml" Requires="v">
                <p:oleObj spid="_x0000_s24166" name="Equation" r:id="rId3" imgW="1473120" imgH="1447560" progId="Equation.DSMT4">
                  <p:embed/>
                </p:oleObj>
              </mc:Choice>
              <mc:Fallback>
                <p:oleObj name="Equation" r:id="rId3" imgW="1473120" imgH="1447560" progId="Equation.DSMT4">
                  <p:embed/>
                  <p:pic>
                    <p:nvPicPr>
                      <p:cNvPr id="0" name=""/>
                      <p:cNvPicPr/>
                      <p:nvPr/>
                    </p:nvPicPr>
                    <p:blipFill>
                      <a:blip r:embed="rId4"/>
                      <a:stretch>
                        <a:fillRect/>
                      </a:stretch>
                    </p:blipFill>
                    <p:spPr>
                      <a:xfrm>
                        <a:off x="1191800" y="2078375"/>
                        <a:ext cx="3113070" cy="3059396"/>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207816898"/>
              </p:ext>
            </p:extLst>
          </p:nvPr>
        </p:nvGraphicFramePr>
        <p:xfrm>
          <a:off x="4727182" y="2602490"/>
          <a:ext cx="1592173" cy="2011166"/>
        </p:xfrm>
        <a:graphic>
          <a:graphicData uri="http://schemas.openxmlformats.org/presentationml/2006/ole">
            <mc:AlternateContent xmlns:mc="http://schemas.openxmlformats.org/markup-compatibility/2006">
              <mc:Choice xmlns:v="urn:schemas-microsoft-com:vml" Requires="v">
                <p:oleObj spid="_x0000_s24167" name="Equation" r:id="rId5" imgW="723600" imgH="914400" progId="Equation.DSMT4">
                  <p:embed/>
                </p:oleObj>
              </mc:Choice>
              <mc:Fallback>
                <p:oleObj name="Equation" r:id="rId5" imgW="723600" imgH="914400" progId="Equation.DSMT4">
                  <p:embed/>
                  <p:pic>
                    <p:nvPicPr>
                      <p:cNvPr id="0" name=""/>
                      <p:cNvPicPr/>
                      <p:nvPr/>
                    </p:nvPicPr>
                    <p:blipFill>
                      <a:blip r:embed="rId6"/>
                      <a:stretch>
                        <a:fillRect/>
                      </a:stretch>
                    </p:blipFill>
                    <p:spPr>
                      <a:xfrm>
                        <a:off x="4727182" y="2602490"/>
                        <a:ext cx="1592173" cy="2011166"/>
                      </a:xfrm>
                      <a:prstGeom prst="rect">
                        <a:avLst/>
                      </a:prstGeom>
                    </p:spPr>
                  </p:pic>
                </p:oleObj>
              </mc:Fallback>
            </mc:AlternateContent>
          </a:graphicData>
        </a:graphic>
      </p:graphicFrame>
      <p:sp>
        <p:nvSpPr>
          <p:cNvPr id="6" name="文本框 5"/>
          <p:cNvSpPr txBox="1"/>
          <p:nvPr/>
        </p:nvSpPr>
        <p:spPr>
          <a:xfrm>
            <a:off x="6965879" y="2414427"/>
            <a:ext cx="3883631"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或向量形式</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844678034"/>
              </p:ext>
            </p:extLst>
          </p:nvPr>
        </p:nvGraphicFramePr>
        <p:xfrm>
          <a:off x="7689778" y="3048574"/>
          <a:ext cx="2765529" cy="680408"/>
        </p:xfrm>
        <a:graphic>
          <a:graphicData uri="http://schemas.openxmlformats.org/presentationml/2006/ole">
            <mc:AlternateContent xmlns:mc="http://schemas.openxmlformats.org/markup-compatibility/2006">
              <mc:Choice xmlns:v="urn:schemas-microsoft-com:vml" Requires="v">
                <p:oleObj spid="_x0000_s24168" name="Equation" r:id="rId7" imgW="1600200" imgH="393480" progId="Equation.DSMT4">
                  <p:embed/>
                </p:oleObj>
              </mc:Choice>
              <mc:Fallback>
                <p:oleObj name="Equation" r:id="rId7" imgW="1600200" imgH="393480" progId="Equation.DSMT4">
                  <p:embed/>
                  <p:pic>
                    <p:nvPicPr>
                      <p:cNvPr id="0" name=""/>
                      <p:cNvPicPr/>
                      <p:nvPr/>
                    </p:nvPicPr>
                    <p:blipFill>
                      <a:blip r:embed="rId8"/>
                      <a:stretch>
                        <a:fillRect/>
                      </a:stretch>
                    </p:blipFill>
                    <p:spPr>
                      <a:xfrm>
                        <a:off x="7689778" y="3048574"/>
                        <a:ext cx="2765529" cy="680408"/>
                      </a:xfrm>
                      <a:prstGeom prst="rect">
                        <a:avLst/>
                      </a:prstGeom>
                    </p:spPr>
                  </p:pic>
                </p:oleObj>
              </mc:Fallback>
            </mc:AlternateContent>
          </a:graphicData>
        </a:graphic>
      </p:graphicFrame>
    </p:spTree>
    <p:extLst>
      <p:ext uri="{BB962C8B-B14F-4D97-AF65-F5344CB8AC3E}">
        <p14:creationId xmlns:p14="http://schemas.microsoft.com/office/powerpoint/2010/main" val="401381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22625" y="955497"/>
            <a:ext cx="7849456" cy="26776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常微分方程组初值问题的数值求解原理是这样的：</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给定求解区间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a,b</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上的一组节点</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已知</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X(t</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rPr>
              <a:t>0</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)=X0,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计算过程为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634617545"/>
              </p:ext>
            </p:extLst>
          </p:nvPr>
        </p:nvGraphicFramePr>
        <p:xfrm>
          <a:off x="3738563" y="1697038"/>
          <a:ext cx="2633662" cy="455612"/>
        </p:xfrm>
        <a:graphic>
          <a:graphicData uri="http://schemas.openxmlformats.org/presentationml/2006/ole">
            <mc:AlternateContent xmlns:mc="http://schemas.openxmlformats.org/markup-compatibility/2006">
              <mc:Choice xmlns:v="urn:schemas-microsoft-com:vml" Requires="v">
                <p:oleObj spid="_x0000_s26960" name="Equation" r:id="rId3" imgW="1320480" imgH="228600" progId="Equation.DSMT4">
                  <p:embed/>
                </p:oleObj>
              </mc:Choice>
              <mc:Fallback>
                <p:oleObj name="Equation" r:id="rId3" imgW="1320480" imgH="228600" progId="Equation.DSMT4">
                  <p:embed/>
                  <p:pic>
                    <p:nvPicPr>
                      <p:cNvPr id="0" name=""/>
                      <p:cNvPicPr/>
                      <p:nvPr/>
                    </p:nvPicPr>
                    <p:blipFill>
                      <a:blip r:embed="rId4"/>
                      <a:stretch>
                        <a:fillRect/>
                      </a:stretch>
                    </p:blipFill>
                    <p:spPr>
                      <a:xfrm>
                        <a:off x="3738563" y="1697038"/>
                        <a:ext cx="2633662" cy="455612"/>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505810679"/>
              </p:ext>
            </p:extLst>
          </p:nvPr>
        </p:nvGraphicFramePr>
        <p:xfrm>
          <a:off x="3489325" y="2705100"/>
          <a:ext cx="2970213" cy="379413"/>
        </p:xfrm>
        <a:graphic>
          <a:graphicData uri="http://schemas.openxmlformats.org/presentationml/2006/ole">
            <mc:AlternateContent xmlns:mc="http://schemas.openxmlformats.org/markup-compatibility/2006">
              <mc:Choice xmlns:v="urn:schemas-microsoft-com:vml" Requires="v">
                <p:oleObj spid="_x0000_s26961" name="Equation" r:id="rId5" imgW="1790640" imgH="228600" progId="Equation.DSMT4">
                  <p:embed/>
                </p:oleObj>
              </mc:Choice>
              <mc:Fallback>
                <p:oleObj name="Equation" r:id="rId5" imgW="1790640" imgH="228600" progId="Equation.DSMT4">
                  <p:embed/>
                  <p:pic>
                    <p:nvPicPr>
                      <p:cNvPr id="0" name=""/>
                      <p:cNvPicPr/>
                      <p:nvPr/>
                    </p:nvPicPr>
                    <p:blipFill>
                      <a:blip r:embed="rId6"/>
                      <a:stretch>
                        <a:fillRect/>
                      </a:stretch>
                    </p:blipFill>
                    <p:spPr>
                      <a:xfrm>
                        <a:off x="3489325" y="2705100"/>
                        <a:ext cx="2970213" cy="379413"/>
                      </a:xfrm>
                      <a:prstGeom prst="rect">
                        <a:avLst/>
                      </a:prstGeom>
                    </p:spPr>
                  </p:pic>
                </p:oleObj>
              </mc:Fallback>
            </mc:AlternateContent>
          </a:graphicData>
        </a:graphic>
      </p:graphicFrame>
      <p:sp>
        <p:nvSpPr>
          <p:cNvPr id="5" name="文本框 4"/>
          <p:cNvSpPr txBox="1"/>
          <p:nvPr/>
        </p:nvSpPr>
        <p:spPr>
          <a:xfrm>
            <a:off x="1191802" y="4315146"/>
            <a:ext cx="7880279"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计算输出结果：</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T, X</a:t>
            </a: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7044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9790" y="968721"/>
            <a:ext cx="4001632"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、非线性最小二乘拟合</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023042" y="1801640"/>
            <a:ext cx="9985972"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matlab</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非线性最小二乘拟合函数为</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lsqcurvefit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，调用形式为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x=</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lsqcurvefit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(fun,x0,xdata,ydata);</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023042" y="2978590"/>
            <a:ext cx="4526732" cy="230832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其中输入：</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fun: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拟合函数，一般是</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m</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文件或句柄函数，以自变量数据</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xdata</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和参数向量为输入。</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xdata,ydata</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输入数据。</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x0: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参数向量的初始值。</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5920966" y="2978590"/>
            <a:ext cx="5088048"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输出：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最小二乘问题的解，即拟合函数的参数。</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62802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210676" y="2680498"/>
            <a:ext cx="5332491" cy="304698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输出项：</a:t>
            </a:r>
            <a:r>
              <a:rPr lang="en-US" altLang="zh-CN" sz="2400" dirty="0" err="1">
                <a:latin typeface="Times New Roman" panose="02020603050405020304" pitchFamily="18" charset="0"/>
                <a:ea typeface="华文新魏" panose="02010800040101010101" pitchFamily="2" charset="-122"/>
                <a:cs typeface="Times New Roman" panose="02020603050405020304" pitchFamily="18" charset="0"/>
              </a:rPr>
              <a:t>matlab</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中求解微分方程的算法是自适应的，即步长的选择根据方程的性质自动调整，因此节点是不等距的。</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t</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是节点组成的向量；</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是解矩阵</a:t>
            </a:r>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其中</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新魏" panose="02010800040101010101" pitchFamily="2" charset="-122"/>
                <a:cs typeface="Times New Roman" panose="02020603050405020304" pitchFamily="18" charset="0"/>
              </a:rPr>
              <a:t>i</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是第</a:t>
            </a:r>
            <a:r>
              <a:rPr lang="en-US" altLang="zh-CN" sz="2400" dirty="0" err="1">
                <a:latin typeface="Times New Roman" panose="02020603050405020304" pitchFamily="18" charset="0"/>
                <a:ea typeface="华文新魏" panose="02010800040101010101" pitchFamily="2" charset="-122"/>
                <a:cs typeface="Times New Roman" panose="02020603050405020304" pitchFamily="18" charset="0"/>
              </a:rPr>
              <a:t>i</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个未知函数在节点组</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t</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的数值解。</a:t>
            </a:r>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427570448"/>
              </p:ext>
            </p:extLst>
          </p:nvPr>
        </p:nvGraphicFramePr>
        <p:xfrm>
          <a:off x="7977455" y="767711"/>
          <a:ext cx="2765529" cy="680408"/>
        </p:xfrm>
        <a:graphic>
          <a:graphicData uri="http://schemas.openxmlformats.org/presentationml/2006/ole">
            <mc:AlternateContent xmlns:mc="http://schemas.openxmlformats.org/markup-compatibility/2006">
              <mc:Choice xmlns:v="urn:schemas-microsoft-com:vml" Requires="v">
                <p:oleObj spid="_x0000_s27984" name="Equation" r:id="rId3" imgW="1600200" imgH="393480" progId="Equation.DSMT4">
                  <p:embed/>
                </p:oleObj>
              </mc:Choice>
              <mc:Fallback>
                <p:oleObj name="Equation" r:id="rId3" imgW="1600200" imgH="393480" progId="Equation.DSMT4">
                  <p:embed/>
                  <p:pic>
                    <p:nvPicPr>
                      <p:cNvPr id="0" name=""/>
                      <p:cNvPicPr/>
                      <p:nvPr/>
                    </p:nvPicPr>
                    <p:blipFill>
                      <a:blip r:embed="rId4"/>
                      <a:stretch>
                        <a:fillRect/>
                      </a:stretch>
                    </p:blipFill>
                    <p:spPr>
                      <a:xfrm>
                        <a:off x="7977455" y="767711"/>
                        <a:ext cx="2765529" cy="680408"/>
                      </a:xfrm>
                      <a:prstGeom prst="rect">
                        <a:avLst/>
                      </a:prstGeom>
                    </p:spPr>
                  </p:pic>
                </p:oleObj>
              </mc:Fallback>
            </mc:AlternateContent>
          </a:graphicData>
        </a:graphic>
      </p:graphicFrame>
      <p:sp>
        <p:nvSpPr>
          <p:cNvPr id="3" name="文本框 2"/>
          <p:cNvSpPr txBox="1"/>
          <p:nvPr/>
        </p:nvSpPr>
        <p:spPr>
          <a:xfrm>
            <a:off x="695830" y="767711"/>
            <a:ext cx="5287529"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求解常微分方程组的常用的</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matlab</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函数有</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t,X</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]=ode45(fun,[</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a,b</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],x0);</a:t>
            </a: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t,X</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]=ode23(fun,[</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a,b</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],x0);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111340903"/>
              </p:ext>
            </p:extLst>
          </p:nvPr>
        </p:nvGraphicFramePr>
        <p:xfrm>
          <a:off x="7471070" y="4363860"/>
          <a:ext cx="2043058" cy="371465"/>
        </p:xfrm>
        <a:graphic>
          <a:graphicData uri="http://schemas.openxmlformats.org/presentationml/2006/ole">
            <mc:AlternateContent xmlns:mc="http://schemas.openxmlformats.org/markup-compatibility/2006">
              <mc:Choice xmlns:v="urn:schemas-microsoft-com:vml" Requires="v">
                <p:oleObj spid="_x0000_s27985" name="Equation" r:id="rId5" imgW="1257120" imgH="228600" progId="Equation.DSMT4">
                  <p:embed/>
                </p:oleObj>
              </mc:Choice>
              <mc:Fallback>
                <p:oleObj name="Equation" r:id="rId5" imgW="1257120" imgH="228600" progId="Equation.DSMT4">
                  <p:embed/>
                  <p:pic>
                    <p:nvPicPr>
                      <p:cNvPr id="0" name=""/>
                      <p:cNvPicPr/>
                      <p:nvPr/>
                    </p:nvPicPr>
                    <p:blipFill>
                      <a:blip r:embed="rId6"/>
                      <a:stretch>
                        <a:fillRect/>
                      </a:stretch>
                    </p:blipFill>
                    <p:spPr>
                      <a:xfrm>
                        <a:off x="7471070" y="4363860"/>
                        <a:ext cx="2043058" cy="371465"/>
                      </a:xfrm>
                      <a:prstGeom prst="rect">
                        <a:avLst/>
                      </a:prstGeom>
                    </p:spPr>
                  </p:pic>
                </p:oleObj>
              </mc:Fallback>
            </mc:AlternateContent>
          </a:graphicData>
        </a:graphic>
      </p:graphicFrame>
      <p:sp>
        <p:nvSpPr>
          <p:cNvPr id="6" name="矩形 5"/>
          <p:cNvSpPr/>
          <p:nvPr/>
        </p:nvSpPr>
        <p:spPr>
          <a:xfrm>
            <a:off x="695830" y="3165665"/>
            <a:ext cx="5233247"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输入</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项</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fun</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：微分方程</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组的右端函数</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项；</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a:latin typeface="Times New Roman" panose="02020603050405020304" pitchFamily="18" charset="0"/>
                <a:ea typeface="华文新魏" panose="02010800040101010101" pitchFamily="2" charset="-122"/>
                <a:cs typeface="Times New Roman" panose="02020603050405020304" pitchFamily="18" charset="0"/>
              </a:rPr>
              <a:t>a,b</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：是</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自变量</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t</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的变化</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区间；</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   初始条件</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a:t>
            </a:r>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 name="矩形 6"/>
          <p:cNvSpPr/>
          <p:nvPr/>
        </p:nvSpPr>
        <p:spPr>
          <a:xfrm>
            <a:off x="695830" y="2474519"/>
            <a:ext cx="800219" cy="46166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其中</a:t>
            </a:r>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11720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P spid="6" grpId="0" animBg="1"/>
      <p:bldP spid="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6463" y="893852"/>
            <a:ext cx="7027524"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：解方程</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并绘制解函数的图形</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32255324"/>
              </p:ext>
            </p:extLst>
          </p:nvPr>
        </p:nvGraphicFramePr>
        <p:xfrm>
          <a:off x="3313915" y="893852"/>
          <a:ext cx="3435546" cy="729465"/>
        </p:xfrm>
        <a:graphic>
          <a:graphicData uri="http://schemas.openxmlformats.org/presentationml/2006/ole">
            <mc:AlternateContent xmlns:mc="http://schemas.openxmlformats.org/markup-compatibility/2006">
              <mc:Choice xmlns:v="urn:schemas-microsoft-com:vml" Requires="v">
                <p:oleObj spid="_x0000_s28839" name="Equation" r:id="rId3" imgW="1854000" imgH="393480" progId="Equation.DSMT4">
                  <p:embed/>
                </p:oleObj>
              </mc:Choice>
              <mc:Fallback>
                <p:oleObj name="Equation" r:id="rId3" imgW="1854000" imgH="393480" progId="Equation.DSMT4">
                  <p:embed/>
                  <p:pic>
                    <p:nvPicPr>
                      <p:cNvPr id="0" name=""/>
                      <p:cNvPicPr/>
                      <p:nvPr/>
                    </p:nvPicPr>
                    <p:blipFill>
                      <a:blip r:embed="rId4"/>
                      <a:stretch>
                        <a:fillRect/>
                      </a:stretch>
                    </p:blipFill>
                    <p:spPr>
                      <a:xfrm>
                        <a:off x="3313915" y="893852"/>
                        <a:ext cx="3435546" cy="729465"/>
                      </a:xfrm>
                      <a:prstGeom prst="rect">
                        <a:avLst/>
                      </a:prstGeom>
                    </p:spPr>
                  </p:pic>
                </p:oleObj>
              </mc:Fallback>
            </mc:AlternateContent>
          </a:graphicData>
        </a:graphic>
      </p:graphicFrame>
      <p:sp>
        <p:nvSpPr>
          <p:cNvPr id="4" name="文本框 3"/>
          <p:cNvSpPr txBox="1"/>
          <p:nvPr/>
        </p:nvSpPr>
        <p:spPr>
          <a:xfrm>
            <a:off x="1366463" y="2280863"/>
            <a:ext cx="5382998" cy="37856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a:latin typeface="Times New Roman" panose="02020603050405020304" pitchFamily="18" charset="0"/>
                <a:cs typeface="Times New Roman" panose="02020603050405020304" pitchFamily="18" charset="0"/>
              </a:rPr>
              <a:t>function </a:t>
            </a:r>
            <a:r>
              <a:rPr lang="en-US" altLang="zh-CN" sz="2400" dirty="0" err="1">
                <a:latin typeface="Times New Roman" panose="02020603050405020304" pitchFamily="18" charset="0"/>
                <a:cs typeface="Times New Roman" panose="02020603050405020304" pitchFamily="18" charset="0"/>
              </a:rPr>
              <a:t>odetest</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t,x</a:t>
            </a:r>
            <a:r>
              <a:rPr lang="en-US" altLang="zh-CN" sz="2400" dirty="0">
                <a:latin typeface="Times New Roman" panose="02020603050405020304" pitchFamily="18" charset="0"/>
                <a:cs typeface="Times New Roman" panose="02020603050405020304" pitchFamily="18" charset="0"/>
              </a:rPr>
              <a:t>]=ode45(@</a:t>
            </a:r>
            <a:r>
              <a:rPr lang="en-US" altLang="zh-CN" sz="2400" dirty="0" err="1">
                <a:latin typeface="Times New Roman" panose="02020603050405020304" pitchFamily="18" charset="0"/>
                <a:cs typeface="Times New Roman" panose="02020603050405020304" pitchFamily="18" charset="0"/>
              </a:rPr>
              <a:t>odefun</a:t>
            </a:r>
            <a:r>
              <a:rPr lang="en-US" altLang="zh-CN" sz="2400" dirty="0">
                <a:latin typeface="Times New Roman" panose="02020603050405020304" pitchFamily="18" charset="0"/>
                <a:cs typeface="Times New Roman" panose="02020603050405020304" pitchFamily="18" charset="0"/>
              </a:rPr>
              <a:t>,[0,100],2);</a:t>
            </a:r>
          </a:p>
          <a:p>
            <a:r>
              <a:rPr lang="en-US" altLang="zh-CN" sz="2400" dirty="0">
                <a:latin typeface="Times New Roman" panose="02020603050405020304" pitchFamily="18" charset="0"/>
                <a:cs typeface="Times New Roman" panose="02020603050405020304" pitchFamily="18" charset="0"/>
              </a:rPr>
              <a:t>plot(</a:t>
            </a:r>
            <a:r>
              <a:rPr lang="en-US" altLang="zh-CN" sz="2400" dirty="0" err="1">
                <a:latin typeface="Times New Roman" panose="02020603050405020304" pitchFamily="18" charset="0"/>
                <a:cs typeface="Times New Roman" panose="02020603050405020304" pitchFamily="18" charset="0"/>
              </a:rPr>
              <a:t>t,x</a:t>
            </a:r>
            <a:r>
              <a:rPr lang="en-US" altLang="zh-CN" sz="2400" dirty="0">
                <a:latin typeface="Times New Roman" panose="02020603050405020304" pitchFamily="18" charset="0"/>
                <a:cs typeface="Times New Roman" panose="02020603050405020304" pitchFamily="18" charset="0"/>
              </a:rPr>
              <a:t>)</a:t>
            </a:r>
          </a:p>
          <a:p>
            <a:r>
              <a:rPr lang="en-US" altLang="zh-CN" sz="2400" dirty="0" err="1">
                <a:latin typeface="Times New Roman" panose="02020603050405020304" pitchFamily="18" charset="0"/>
                <a:cs typeface="Times New Roman" panose="02020603050405020304" pitchFamily="18" charset="0"/>
              </a:rPr>
              <a:t>xlabel</a:t>
            </a:r>
            <a:r>
              <a:rPr lang="en-US" altLang="zh-CN" sz="2400" dirty="0">
                <a:latin typeface="Times New Roman" panose="02020603050405020304" pitchFamily="18" charset="0"/>
                <a:cs typeface="Times New Roman" panose="02020603050405020304" pitchFamily="18" charset="0"/>
              </a:rPr>
              <a:t>('t')</a:t>
            </a:r>
          </a:p>
          <a:p>
            <a:r>
              <a:rPr lang="en-US" altLang="zh-CN" sz="2400" dirty="0" err="1">
                <a:latin typeface="Times New Roman" panose="02020603050405020304" pitchFamily="18" charset="0"/>
                <a:cs typeface="Times New Roman" panose="02020603050405020304" pitchFamily="18" charset="0"/>
              </a:rPr>
              <a:t>ylabel</a:t>
            </a:r>
            <a:r>
              <a:rPr lang="en-US" altLang="zh-CN" sz="2400" dirty="0">
                <a:latin typeface="Times New Roman" panose="02020603050405020304" pitchFamily="18" charset="0"/>
                <a:cs typeface="Times New Roman" panose="02020603050405020304" pitchFamily="18" charset="0"/>
              </a:rPr>
              <a:t>('x')</a:t>
            </a:r>
          </a:p>
          <a:p>
            <a:r>
              <a:rPr lang="en-US" altLang="zh-CN" sz="2400" dirty="0">
                <a:latin typeface="Times New Roman" panose="02020603050405020304" pitchFamily="18" charset="0"/>
                <a:cs typeface="Times New Roman" panose="02020603050405020304" pitchFamily="18" charset="0"/>
              </a:rPr>
              <a:t>end</a:t>
            </a:r>
          </a:p>
          <a:p>
            <a:r>
              <a:rPr lang="zh-CN" altLang="en-US"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function f=</a:t>
            </a:r>
            <a:r>
              <a:rPr lang="en-US" altLang="zh-CN" sz="2400" dirty="0" err="1">
                <a:latin typeface="Times New Roman" panose="02020603050405020304" pitchFamily="18" charset="0"/>
                <a:cs typeface="Times New Roman" panose="02020603050405020304" pitchFamily="18" charset="0"/>
              </a:rPr>
              <a:t>odefun</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t,x</a:t>
            </a:r>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f=0.1*x.*(1-x/1000);</a:t>
            </a:r>
          </a:p>
          <a:p>
            <a:r>
              <a:rPr lang="en-US" altLang="zh-CN" sz="2400" dirty="0">
                <a:latin typeface="Times New Roman" panose="02020603050405020304" pitchFamily="18" charset="0"/>
                <a:cs typeface="Times New Roman" panose="02020603050405020304" pitchFamily="18" charset="0"/>
              </a:rPr>
              <a:t>end </a:t>
            </a:r>
          </a:p>
        </p:txBody>
      </p:sp>
      <p:pic>
        <p:nvPicPr>
          <p:cNvPr id="5" name="图片 4"/>
          <p:cNvPicPr>
            <a:picLocks noChangeAspect="1"/>
          </p:cNvPicPr>
          <p:nvPr/>
        </p:nvPicPr>
        <p:blipFill>
          <a:blip r:embed="rId5"/>
          <a:stretch>
            <a:fillRect/>
          </a:stretch>
        </p:blipFill>
        <p:spPr>
          <a:xfrm>
            <a:off x="6839163" y="1202076"/>
            <a:ext cx="5253520" cy="4774915"/>
          </a:xfrm>
          <a:prstGeom prst="rect">
            <a:avLst/>
          </a:prstGeom>
        </p:spPr>
      </p:pic>
    </p:spTree>
    <p:extLst>
      <p:ext uri="{BB962C8B-B14F-4D97-AF65-F5344CB8AC3E}">
        <p14:creationId xmlns:p14="http://schemas.microsoft.com/office/powerpoint/2010/main" val="6975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623582" y="615484"/>
            <a:ext cx="10649244" cy="2985433"/>
          </a:xfrm>
          <a:prstGeom prst="rect">
            <a:avLst/>
          </a:prstGeo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1"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例</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2</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：考虑炮弹的抛射轨迹。在不考虑空气阻力时，利用</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Newton</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第二定律，</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其轨迹可以由以下微分方程组描述</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2400" dirty="0" smtClean="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其中</a:t>
            </a:r>
            <a:r>
              <a:rPr lang="en-US" altLang="zh-CN" sz="2400" dirty="0" smtClean="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g</a:t>
            </a:r>
            <a:r>
              <a:rPr lang="zh-CN" altLang="en-US" sz="2400" dirty="0" smtClean="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是重力加速度，</a:t>
            </a:r>
            <a:r>
              <a:rPr lang="en-US" altLang="zh-CN" sz="2400" dirty="0" smtClean="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V</a:t>
            </a:r>
            <a:r>
              <a:rPr lang="zh-CN" altLang="en-US" sz="2400" dirty="0" smtClean="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是抛射的初始速度，</a:t>
            </a:r>
            <a:r>
              <a:rPr lang="en-US" altLang="zh-CN" sz="2400" dirty="0" smtClean="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h</a:t>
            </a:r>
            <a:r>
              <a:rPr lang="zh-CN" altLang="en-US" sz="2400" dirty="0" smtClean="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是初始高度，</a:t>
            </a:r>
            <a:r>
              <a:rPr lang="zh-CN" altLang="en-US" sz="2400" dirty="0" smtClean="0">
                <a:solidFill>
                  <a:schemeClr val="tx1"/>
                </a:solidFill>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是初始倾斜角。</a:t>
            </a:r>
            <a:endParaRPr lang="en-US" altLang="zh-CN"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303328006"/>
              </p:ext>
            </p:extLst>
          </p:nvPr>
        </p:nvGraphicFramePr>
        <p:xfrm>
          <a:off x="2492139" y="1414128"/>
          <a:ext cx="1237492" cy="1388143"/>
        </p:xfrm>
        <a:graphic>
          <a:graphicData uri="http://schemas.openxmlformats.org/presentationml/2006/ole">
            <mc:AlternateContent xmlns:mc="http://schemas.openxmlformats.org/markup-compatibility/2006">
              <mc:Choice xmlns:v="urn:schemas-microsoft-com:vml" Requires="v">
                <p:oleObj spid="_x0000_s30193" name="公式" r:id="rId3" imgW="723600" imgH="812520" progId="Equation.3">
                  <p:embed/>
                </p:oleObj>
              </mc:Choice>
              <mc:Fallback>
                <p:oleObj name="公式" r:id="rId3" imgW="723600" imgH="812520" progId="Equation.3">
                  <p:embed/>
                  <p:pic>
                    <p:nvPicPr>
                      <p:cNvPr id="0" name=""/>
                      <p:cNvPicPr>
                        <a:picLocks noChangeAspect="1" noChangeArrowheads="1"/>
                      </p:cNvPicPr>
                      <p:nvPr/>
                    </p:nvPicPr>
                    <p:blipFill>
                      <a:blip r:embed="rId4"/>
                      <a:srcRect/>
                      <a:stretch>
                        <a:fillRect/>
                      </a:stretch>
                    </p:blipFill>
                    <p:spPr bwMode="auto">
                      <a:xfrm>
                        <a:off x="2492139" y="1414128"/>
                        <a:ext cx="1237492" cy="1388143"/>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983847261"/>
              </p:ext>
            </p:extLst>
          </p:nvPr>
        </p:nvGraphicFramePr>
        <p:xfrm>
          <a:off x="4586134" y="1735667"/>
          <a:ext cx="2724140" cy="372532"/>
        </p:xfrm>
        <a:graphic>
          <a:graphicData uri="http://schemas.openxmlformats.org/presentationml/2006/ole">
            <mc:AlternateContent xmlns:mc="http://schemas.openxmlformats.org/markup-compatibility/2006">
              <mc:Choice xmlns:v="urn:schemas-microsoft-com:vml" Requires="v">
                <p:oleObj spid="_x0000_s30194" name="Equation" r:id="rId5" imgW="1485720" imgH="203040" progId="Equation.DSMT4">
                  <p:embed/>
                </p:oleObj>
              </mc:Choice>
              <mc:Fallback>
                <p:oleObj name="Equation" r:id="rId5" imgW="1485720" imgH="203040" progId="Equation.DSMT4">
                  <p:embed/>
                  <p:pic>
                    <p:nvPicPr>
                      <p:cNvPr id="0" name=""/>
                      <p:cNvPicPr/>
                      <p:nvPr/>
                    </p:nvPicPr>
                    <p:blipFill>
                      <a:blip r:embed="rId6"/>
                      <a:stretch>
                        <a:fillRect/>
                      </a:stretch>
                    </p:blipFill>
                    <p:spPr>
                      <a:xfrm>
                        <a:off x="4586134" y="1735667"/>
                        <a:ext cx="2724140" cy="37253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464848393"/>
              </p:ext>
            </p:extLst>
          </p:nvPr>
        </p:nvGraphicFramePr>
        <p:xfrm>
          <a:off x="4551861" y="2269559"/>
          <a:ext cx="2949367" cy="389999"/>
        </p:xfrm>
        <a:graphic>
          <a:graphicData uri="http://schemas.openxmlformats.org/presentationml/2006/ole">
            <mc:AlternateContent xmlns:mc="http://schemas.openxmlformats.org/markup-compatibility/2006">
              <mc:Choice xmlns:v="urn:schemas-microsoft-com:vml" Requires="v">
                <p:oleObj spid="_x0000_s30195" name="Equation" r:id="rId7" imgW="1536480" imgH="203040" progId="Equation.DSMT4">
                  <p:embed/>
                </p:oleObj>
              </mc:Choice>
              <mc:Fallback>
                <p:oleObj name="Equation" r:id="rId7" imgW="1536480" imgH="203040" progId="Equation.DSMT4">
                  <p:embed/>
                  <p:pic>
                    <p:nvPicPr>
                      <p:cNvPr id="0" name=""/>
                      <p:cNvPicPr/>
                      <p:nvPr/>
                    </p:nvPicPr>
                    <p:blipFill>
                      <a:blip r:embed="rId8"/>
                      <a:stretch>
                        <a:fillRect/>
                      </a:stretch>
                    </p:blipFill>
                    <p:spPr>
                      <a:xfrm>
                        <a:off x="4551861" y="2269559"/>
                        <a:ext cx="2949367" cy="389999"/>
                      </a:xfrm>
                      <a:prstGeom prst="rect">
                        <a:avLst/>
                      </a:prstGeom>
                    </p:spPr>
                  </p:pic>
                </p:oleObj>
              </mc:Fallback>
            </mc:AlternateContent>
          </a:graphicData>
        </a:graphic>
      </p:graphicFrame>
      <p:grpSp>
        <p:nvGrpSpPr>
          <p:cNvPr id="21" name="组合 20"/>
          <p:cNvGrpSpPr/>
          <p:nvPr/>
        </p:nvGrpSpPr>
        <p:grpSpPr>
          <a:xfrm>
            <a:off x="1346199" y="3708400"/>
            <a:ext cx="7518401" cy="2328333"/>
            <a:chOff x="1346199" y="3708400"/>
            <a:chExt cx="7518401" cy="2328333"/>
          </a:xfrm>
        </p:grpSpPr>
        <p:cxnSp>
          <p:nvCxnSpPr>
            <p:cNvPr id="10" name="直接箭头连接符 9"/>
            <p:cNvCxnSpPr/>
            <p:nvPr/>
          </p:nvCxnSpPr>
          <p:spPr>
            <a:xfrm flipV="1">
              <a:off x="1591733" y="3708400"/>
              <a:ext cx="16934" cy="23283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1363133" y="5960533"/>
              <a:ext cx="7501467" cy="169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任意多边形 13"/>
            <p:cNvSpPr/>
            <p:nvPr/>
          </p:nvSpPr>
          <p:spPr>
            <a:xfrm>
              <a:off x="1591733" y="4927447"/>
              <a:ext cx="5554134" cy="1033086"/>
            </a:xfrm>
            <a:custGeom>
              <a:avLst/>
              <a:gdLst>
                <a:gd name="connsiteX0" fmla="*/ 0 w 5554134"/>
                <a:gd name="connsiteY0" fmla="*/ 660553 h 1033086"/>
                <a:gd name="connsiteX1" fmla="*/ 381000 w 5554134"/>
                <a:gd name="connsiteY1" fmla="*/ 525086 h 1033086"/>
                <a:gd name="connsiteX2" fmla="*/ 1176867 w 5554134"/>
                <a:gd name="connsiteY2" fmla="*/ 279553 h 1033086"/>
                <a:gd name="connsiteX3" fmla="*/ 1989667 w 5554134"/>
                <a:gd name="connsiteY3" fmla="*/ 84820 h 1033086"/>
                <a:gd name="connsiteX4" fmla="*/ 2937934 w 5554134"/>
                <a:gd name="connsiteY4" fmla="*/ 153 h 1033086"/>
                <a:gd name="connsiteX5" fmla="*/ 3894667 w 5554134"/>
                <a:gd name="connsiteY5" fmla="*/ 76353 h 1033086"/>
                <a:gd name="connsiteX6" fmla="*/ 4800600 w 5554134"/>
                <a:gd name="connsiteY6" fmla="*/ 423486 h 1033086"/>
                <a:gd name="connsiteX7" fmla="*/ 5334000 w 5554134"/>
                <a:gd name="connsiteY7" fmla="*/ 796020 h 1033086"/>
                <a:gd name="connsiteX8" fmla="*/ 5554134 w 5554134"/>
                <a:gd name="connsiteY8" fmla="*/ 1033086 h 103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54134" h="1033086">
                  <a:moveTo>
                    <a:pt x="0" y="660553"/>
                  </a:moveTo>
                  <a:cubicBezTo>
                    <a:pt x="92427" y="624569"/>
                    <a:pt x="184855" y="588586"/>
                    <a:pt x="381000" y="525086"/>
                  </a:cubicBezTo>
                  <a:cubicBezTo>
                    <a:pt x="577145" y="461586"/>
                    <a:pt x="908756" y="352931"/>
                    <a:pt x="1176867" y="279553"/>
                  </a:cubicBezTo>
                  <a:cubicBezTo>
                    <a:pt x="1444978" y="206175"/>
                    <a:pt x="1696156" y="131387"/>
                    <a:pt x="1989667" y="84820"/>
                  </a:cubicBezTo>
                  <a:cubicBezTo>
                    <a:pt x="2283178" y="38253"/>
                    <a:pt x="2620434" y="1564"/>
                    <a:pt x="2937934" y="153"/>
                  </a:cubicBezTo>
                  <a:cubicBezTo>
                    <a:pt x="3255434" y="-1258"/>
                    <a:pt x="3584223" y="5798"/>
                    <a:pt x="3894667" y="76353"/>
                  </a:cubicBezTo>
                  <a:cubicBezTo>
                    <a:pt x="4205111" y="146908"/>
                    <a:pt x="4560711" y="303542"/>
                    <a:pt x="4800600" y="423486"/>
                  </a:cubicBezTo>
                  <a:cubicBezTo>
                    <a:pt x="5040489" y="543430"/>
                    <a:pt x="5208411" y="694420"/>
                    <a:pt x="5334000" y="796020"/>
                  </a:cubicBezTo>
                  <a:cubicBezTo>
                    <a:pt x="5459589" y="897620"/>
                    <a:pt x="5506861" y="965353"/>
                    <a:pt x="5554134" y="10330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flipV="1">
              <a:off x="1591733" y="5300133"/>
              <a:ext cx="651934" cy="296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591733" y="5571067"/>
              <a:ext cx="677334" cy="33866"/>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346199" y="5300133"/>
              <a:ext cx="330200" cy="369332"/>
            </a:xfrm>
            <a:prstGeom prst="rect">
              <a:avLst/>
            </a:prstGeom>
            <a:noFill/>
          </p:spPr>
          <p:txBody>
            <a:bodyPr wrap="square" rtlCol="0">
              <a:spAutoFit/>
            </a:bodyPr>
            <a:lstStyle/>
            <a:p>
              <a:r>
                <a:rPr lang="en-US" altLang="zh-CN" dirty="0" smtClean="0"/>
                <a:t>h</a:t>
              </a:r>
              <a:endParaRPr lang="zh-CN" altLang="en-US" dirty="0"/>
            </a:p>
          </p:txBody>
        </p:sp>
        <p:sp>
          <p:nvSpPr>
            <p:cNvPr id="20" name="文本框 19"/>
            <p:cNvSpPr txBox="1"/>
            <p:nvPr/>
          </p:nvSpPr>
          <p:spPr>
            <a:xfrm>
              <a:off x="1837267" y="5305967"/>
              <a:ext cx="397934" cy="369332"/>
            </a:xfrm>
            <a:prstGeom prst="rect">
              <a:avLst/>
            </a:prstGeom>
            <a:noFill/>
          </p:spPr>
          <p:txBody>
            <a:bodyPr wrap="square" rtlCol="0">
              <a:spAutoFit/>
            </a:bodyPr>
            <a:lstStyle/>
            <a:p>
              <a:r>
                <a:rPr lang="zh-CN" altLang="en-US" dirty="0" smtClean="0">
                  <a:sym typeface="Symbol" panose="05050102010706020507" pitchFamily="18" charset="2"/>
                </a:rPr>
                <a:t></a:t>
              </a:r>
              <a:endParaRPr lang="zh-CN" altLang="en-US" dirty="0"/>
            </a:p>
          </p:txBody>
        </p:sp>
      </p:grpSp>
    </p:spTree>
    <p:extLst>
      <p:ext uri="{BB962C8B-B14F-4D97-AF65-F5344CB8AC3E}">
        <p14:creationId xmlns:p14="http://schemas.microsoft.com/office/powerpoint/2010/main" val="67170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927150603"/>
              </p:ext>
            </p:extLst>
          </p:nvPr>
        </p:nvGraphicFramePr>
        <p:xfrm>
          <a:off x="7016440" y="797521"/>
          <a:ext cx="1237492" cy="1388143"/>
        </p:xfrm>
        <a:graphic>
          <a:graphicData uri="http://schemas.openxmlformats.org/presentationml/2006/ole">
            <mc:AlternateContent xmlns:mc="http://schemas.openxmlformats.org/markup-compatibility/2006">
              <mc:Choice xmlns:v="urn:schemas-microsoft-com:vml" Requires="v">
                <p:oleObj spid="_x0000_s50627" name="公式" r:id="rId3" imgW="723600" imgH="812520" progId="Equation.3">
                  <p:embed/>
                </p:oleObj>
              </mc:Choice>
              <mc:Fallback>
                <p:oleObj name="公式" r:id="rId3" imgW="723600" imgH="812520" progId="Equation.3">
                  <p:embed/>
                  <p:pic>
                    <p:nvPicPr>
                      <p:cNvPr id="0" name=""/>
                      <p:cNvPicPr>
                        <a:picLocks noChangeAspect="1" noChangeArrowheads="1"/>
                      </p:cNvPicPr>
                      <p:nvPr/>
                    </p:nvPicPr>
                    <p:blipFill>
                      <a:blip r:embed="rId4"/>
                      <a:srcRect/>
                      <a:stretch>
                        <a:fillRect/>
                      </a:stretch>
                    </p:blipFill>
                    <p:spPr bwMode="auto">
                      <a:xfrm>
                        <a:off x="7016440" y="797521"/>
                        <a:ext cx="1237492" cy="1388143"/>
                      </a:xfrm>
                      <a:prstGeom prst="rect">
                        <a:avLst/>
                      </a:prstGeom>
                      <a:no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216740338"/>
              </p:ext>
            </p:extLst>
          </p:nvPr>
        </p:nvGraphicFramePr>
        <p:xfrm>
          <a:off x="8627533" y="1066801"/>
          <a:ext cx="2636674" cy="360571"/>
        </p:xfrm>
        <a:graphic>
          <a:graphicData uri="http://schemas.openxmlformats.org/presentationml/2006/ole">
            <mc:AlternateContent xmlns:mc="http://schemas.openxmlformats.org/markup-compatibility/2006">
              <mc:Choice xmlns:v="urn:schemas-microsoft-com:vml" Requires="v">
                <p:oleObj spid="_x0000_s50628" name="Equation" r:id="rId5" imgW="1485720" imgH="203040" progId="Equation.DSMT4">
                  <p:embed/>
                </p:oleObj>
              </mc:Choice>
              <mc:Fallback>
                <p:oleObj name="Equation" r:id="rId5" imgW="1485720" imgH="203040" progId="Equation.DSMT4">
                  <p:embed/>
                  <p:pic>
                    <p:nvPicPr>
                      <p:cNvPr id="0" name=""/>
                      <p:cNvPicPr/>
                      <p:nvPr/>
                    </p:nvPicPr>
                    <p:blipFill>
                      <a:blip r:embed="rId6"/>
                      <a:stretch>
                        <a:fillRect/>
                      </a:stretch>
                    </p:blipFill>
                    <p:spPr>
                      <a:xfrm>
                        <a:off x="8627533" y="1066801"/>
                        <a:ext cx="2636674" cy="360571"/>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566336482"/>
              </p:ext>
            </p:extLst>
          </p:nvPr>
        </p:nvGraphicFramePr>
        <p:xfrm>
          <a:off x="8627533" y="1600693"/>
          <a:ext cx="2827628" cy="373901"/>
        </p:xfrm>
        <a:graphic>
          <a:graphicData uri="http://schemas.openxmlformats.org/presentationml/2006/ole">
            <mc:AlternateContent xmlns:mc="http://schemas.openxmlformats.org/markup-compatibility/2006">
              <mc:Choice xmlns:v="urn:schemas-microsoft-com:vml" Requires="v">
                <p:oleObj spid="_x0000_s50629" name="Equation" r:id="rId7" imgW="1536480" imgH="203040" progId="Equation.DSMT4">
                  <p:embed/>
                </p:oleObj>
              </mc:Choice>
              <mc:Fallback>
                <p:oleObj name="Equation" r:id="rId7" imgW="1536480" imgH="203040" progId="Equation.DSMT4">
                  <p:embed/>
                  <p:pic>
                    <p:nvPicPr>
                      <p:cNvPr id="0" name=""/>
                      <p:cNvPicPr/>
                      <p:nvPr/>
                    </p:nvPicPr>
                    <p:blipFill>
                      <a:blip r:embed="rId8"/>
                      <a:stretch>
                        <a:fillRect/>
                      </a:stretch>
                    </p:blipFill>
                    <p:spPr>
                      <a:xfrm>
                        <a:off x="8627533" y="1600693"/>
                        <a:ext cx="2827628" cy="373901"/>
                      </a:xfrm>
                      <a:prstGeom prst="rect">
                        <a:avLst/>
                      </a:prstGeom>
                    </p:spPr>
                  </p:pic>
                </p:oleObj>
              </mc:Fallback>
            </mc:AlternateContent>
          </a:graphicData>
        </a:graphic>
      </p:graphicFrame>
      <p:sp>
        <p:nvSpPr>
          <p:cNvPr id="5" name="文本框 4"/>
          <p:cNvSpPr txBox="1"/>
          <p:nvPr/>
        </p:nvSpPr>
        <p:spPr>
          <a:xfrm>
            <a:off x="711200" y="677333"/>
            <a:ext cx="4231992"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利用</a:t>
            </a:r>
            <a:r>
              <a:rPr lang="en-US" altLang="zh-CN" sz="2800" dirty="0" err="1" smtClean="0">
                <a:latin typeface="Times New Roman" panose="02020603050405020304" pitchFamily="18" charset="0"/>
                <a:ea typeface="华文新魏" panose="02010800040101010101" pitchFamily="2" charset="-122"/>
                <a:cs typeface="Times New Roman" panose="02020603050405020304" pitchFamily="18" charset="0"/>
              </a:rPr>
              <a:t>matlab</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求解方程组</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文本框 5"/>
          <p:cNvSpPr txBox="1"/>
          <p:nvPr/>
        </p:nvSpPr>
        <p:spPr>
          <a:xfrm>
            <a:off x="711200" y="1354667"/>
            <a:ext cx="5300133"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、化为一阶常微分方程组并写成向量形式</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 name="Rectangle 25"/>
          <p:cNvSpPr>
            <a:spLocks noChangeArrowheads="1"/>
          </p:cNvSpPr>
          <p:nvPr/>
        </p:nvSpPr>
        <p:spPr bwMode="auto">
          <a:xfrm>
            <a:off x="711200" y="3674589"/>
            <a:ext cx="7067941" cy="1354217"/>
          </a:xfrm>
          <a:prstGeom prst="rect">
            <a:avLst/>
          </a:prstGeom>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华文新魏" panose="02010800040101010101" pitchFamily="2" charset="-122"/>
                <a:ea typeface="华文新魏" panose="02010800040101010101" pitchFamily="2" charset="-122"/>
                <a:cs typeface="Times New Roman" panose="02020603050405020304" pitchFamily="18" charset="0"/>
              </a:rPr>
              <a:t>则方程</a:t>
            </a:r>
            <a:r>
              <a:rPr kumimoji="0" lang="zh-CN" altLang="en-US" sz="2400" b="0" i="0" u="none" strike="noStrike" cap="none" normalizeH="0" baseline="0" dirty="0" smtClean="0">
                <a:ln>
                  <a:noFill/>
                </a:ln>
                <a:solidFill>
                  <a:schemeClr val="tx1"/>
                </a:solidFill>
                <a:effectLst/>
                <a:latin typeface="华文新魏" panose="02010800040101010101" pitchFamily="2" charset="-122"/>
                <a:ea typeface="华文新魏" panose="02010800040101010101" pitchFamily="2" charset="-122"/>
                <a:cs typeface="Times New Roman" panose="02020603050405020304" pitchFamily="18" charset="0"/>
              </a:rPr>
              <a:t>化为</a:t>
            </a:r>
            <a:endParaRPr kumimoji="0" lang="en-US" altLang="zh-CN" sz="2400" b="0" i="0" u="none" strike="noStrike" cap="none" normalizeH="0" baseline="0" dirty="0" smtClean="0">
              <a:ln>
                <a:noFill/>
              </a:ln>
              <a:solidFill>
                <a:schemeClr val="tx1"/>
              </a:solidFill>
              <a:effectLst/>
              <a:latin typeface="华文新魏" panose="02010800040101010101" pitchFamily="2" charset="-122"/>
              <a:ea typeface="华文新魏" panose="0201080004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华文新魏" panose="02010800040101010101" pitchFamily="2" charset="-122"/>
              <a:ea typeface="华文新魏" panose="0201080004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文本框 7"/>
          <p:cNvSpPr txBox="1"/>
          <p:nvPr/>
        </p:nvSpPr>
        <p:spPr>
          <a:xfrm>
            <a:off x="747594" y="2401333"/>
            <a:ext cx="575138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取</a:t>
            </a:r>
            <a:endParaRPr lang="en-US" altLang="zh-CN" sz="2400" dirty="0" smtClean="0">
              <a:latin typeface="华文新魏" panose="02010800040101010101" pitchFamily="2" charset="-122"/>
              <a:ea typeface="华文新魏" panose="02010800040101010101" pitchFamily="2" charset="-122"/>
            </a:endParaRPr>
          </a:p>
          <a:p>
            <a:endParaRPr lang="en-US" altLang="zh-CN" sz="2400" dirty="0">
              <a:latin typeface="华文新魏" panose="02010800040101010101" pitchFamily="2" charset="-122"/>
              <a:ea typeface="华文新魏" panose="02010800040101010101" pitchFamily="2" charset="-122"/>
            </a:endParaRPr>
          </a:p>
          <a:p>
            <a:endParaRPr lang="zh-CN" altLang="en-US" sz="2400" dirty="0">
              <a:latin typeface="华文新魏" panose="02010800040101010101" pitchFamily="2" charset="-122"/>
              <a:ea typeface="华文新魏" panose="02010800040101010101" pitchFamily="2"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630292345"/>
              </p:ext>
            </p:extLst>
          </p:nvPr>
        </p:nvGraphicFramePr>
        <p:xfrm>
          <a:off x="1756372" y="2565943"/>
          <a:ext cx="1084034" cy="827808"/>
        </p:xfrm>
        <a:graphic>
          <a:graphicData uri="http://schemas.openxmlformats.org/presentationml/2006/ole">
            <mc:AlternateContent xmlns:mc="http://schemas.openxmlformats.org/markup-compatibility/2006">
              <mc:Choice xmlns:v="urn:schemas-microsoft-com:vml" Requires="v">
                <p:oleObj spid="_x0000_s50630" name="公式" r:id="rId9" imgW="520474" imgH="393529" progId="Equation.3">
                  <p:embed/>
                </p:oleObj>
              </mc:Choice>
              <mc:Fallback>
                <p:oleObj name="公式" r:id="rId9" imgW="520474" imgH="39352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6372" y="2565943"/>
                        <a:ext cx="1084034" cy="827808"/>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877227849"/>
              </p:ext>
            </p:extLst>
          </p:nvPr>
        </p:nvGraphicFramePr>
        <p:xfrm>
          <a:off x="3139850" y="2562825"/>
          <a:ext cx="1088117" cy="830925"/>
        </p:xfrm>
        <a:graphic>
          <a:graphicData uri="http://schemas.openxmlformats.org/presentationml/2006/ole">
            <mc:AlternateContent xmlns:mc="http://schemas.openxmlformats.org/markup-compatibility/2006">
              <mc:Choice xmlns:v="urn:schemas-microsoft-com:vml" Requires="v">
                <p:oleObj spid="_x0000_s50631" name="公式" r:id="rId11" imgW="520474" imgH="393529" progId="Equation.3">
                  <p:embed/>
                </p:oleObj>
              </mc:Choice>
              <mc:Fallback>
                <p:oleObj name="公式" r:id="rId11" imgW="520474" imgH="39352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9850" y="2562825"/>
                        <a:ext cx="1088117" cy="830925"/>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767095556"/>
              </p:ext>
            </p:extLst>
          </p:nvPr>
        </p:nvGraphicFramePr>
        <p:xfrm>
          <a:off x="2250435" y="4071343"/>
          <a:ext cx="1835155" cy="811332"/>
        </p:xfrm>
        <a:graphic>
          <a:graphicData uri="http://schemas.openxmlformats.org/presentationml/2006/ole">
            <mc:AlternateContent xmlns:mc="http://schemas.openxmlformats.org/markup-compatibility/2006">
              <mc:Choice xmlns:v="urn:schemas-microsoft-com:vml" Requires="v">
                <p:oleObj spid="_x0000_s50632" name="公式" r:id="rId13" imgW="901309" imgH="393529" progId="Equation.3">
                  <p:embed/>
                </p:oleObj>
              </mc:Choice>
              <mc:Fallback>
                <p:oleObj name="公式" r:id="rId13" imgW="901309" imgH="39352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50435" y="4071343"/>
                        <a:ext cx="1835155" cy="811332"/>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553971550"/>
              </p:ext>
            </p:extLst>
          </p:nvPr>
        </p:nvGraphicFramePr>
        <p:xfrm>
          <a:off x="4734496" y="3652449"/>
          <a:ext cx="946245" cy="1376357"/>
        </p:xfrm>
        <a:graphic>
          <a:graphicData uri="http://schemas.openxmlformats.org/presentationml/2006/ole">
            <mc:AlternateContent xmlns:mc="http://schemas.openxmlformats.org/markup-compatibility/2006">
              <mc:Choice xmlns:v="urn:schemas-microsoft-com:vml" Requires="v">
                <p:oleObj spid="_x0000_s50633" name="公式" r:id="rId15" imgW="622300" imgH="914400" progId="Equation.3">
                  <p:embed/>
                </p:oleObj>
              </mc:Choice>
              <mc:Fallback>
                <p:oleObj name="公式" r:id="rId15" imgW="622300" imgH="9144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34496" y="3652449"/>
                        <a:ext cx="946245" cy="1376357"/>
                      </a:xfrm>
                      <a:prstGeom prst="rect">
                        <a:avLst/>
                      </a:prstGeom>
                      <a:noFill/>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772783612"/>
              </p:ext>
            </p:extLst>
          </p:nvPr>
        </p:nvGraphicFramePr>
        <p:xfrm>
          <a:off x="6446072" y="3683051"/>
          <a:ext cx="953241" cy="1270988"/>
        </p:xfrm>
        <a:graphic>
          <a:graphicData uri="http://schemas.openxmlformats.org/presentationml/2006/ole">
            <mc:AlternateContent xmlns:mc="http://schemas.openxmlformats.org/markup-compatibility/2006">
              <mc:Choice xmlns:v="urn:schemas-microsoft-com:vml" Requires="v">
                <p:oleObj spid="_x0000_s50634" name="公式" r:id="rId17" imgW="685800" imgH="914400" progId="Equation.3">
                  <p:embed/>
                </p:oleObj>
              </mc:Choice>
              <mc:Fallback>
                <p:oleObj name="公式" r:id="rId17" imgW="685800" imgH="9144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46072" y="3683051"/>
                        <a:ext cx="953241" cy="1270988"/>
                      </a:xfrm>
                      <a:prstGeom prst="rect">
                        <a:avLst/>
                      </a:prstGeom>
                      <a:noFill/>
                    </p:spPr>
                  </p:pic>
                </p:oleObj>
              </mc:Fallback>
            </mc:AlternateContent>
          </a:graphicData>
        </a:graphic>
      </p:graphicFrame>
      <p:sp>
        <p:nvSpPr>
          <p:cNvPr id="14" name="文本框 13"/>
          <p:cNvSpPr txBox="1"/>
          <p:nvPr/>
        </p:nvSpPr>
        <p:spPr>
          <a:xfrm>
            <a:off x="8094133" y="3222627"/>
            <a:ext cx="3361028" cy="193899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初始条件为：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2765827785"/>
              </p:ext>
            </p:extLst>
          </p:nvPr>
        </p:nvGraphicFramePr>
        <p:xfrm>
          <a:off x="8736630" y="3691776"/>
          <a:ext cx="1700764" cy="1407529"/>
        </p:xfrm>
        <a:graphic>
          <a:graphicData uri="http://schemas.openxmlformats.org/presentationml/2006/ole">
            <mc:AlternateContent xmlns:mc="http://schemas.openxmlformats.org/markup-compatibility/2006">
              <mc:Choice xmlns:v="urn:schemas-microsoft-com:vml" Requires="v">
                <p:oleObj spid="_x0000_s50635" name="Equation" r:id="rId19" imgW="1104840" imgH="914400" progId="Equation.DSMT4">
                  <p:embed/>
                </p:oleObj>
              </mc:Choice>
              <mc:Fallback>
                <p:oleObj name="Equation" r:id="rId19" imgW="1104840" imgH="914400" progId="Equation.DSMT4">
                  <p:embed/>
                  <p:pic>
                    <p:nvPicPr>
                      <p:cNvPr id="0" name=""/>
                      <p:cNvPicPr/>
                      <p:nvPr/>
                    </p:nvPicPr>
                    <p:blipFill>
                      <a:blip r:embed="rId20"/>
                      <a:stretch>
                        <a:fillRect/>
                      </a:stretch>
                    </p:blipFill>
                    <p:spPr>
                      <a:xfrm>
                        <a:off x="8736630" y="3691776"/>
                        <a:ext cx="1700764" cy="1407529"/>
                      </a:xfrm>
                      <a:prstGeom prst="rect">
                        <a:avLst/>
                      </a:prstGeom>
                    </p:spPr>
                  </p:pic>
                </p:oleObj>
              </mc:Fallback>
            </mc:AlternateContent>
          </a:graphicData>
        </a:graphic>
      </p:graphicFrame>
    </p:spTree>
    <p:extLst>
      <p:ext uri="{BB962C8B-B14F-4D97-AF65-F5344CB8AC3E}">
        <p14:creationId xmlns:p14="http://schemas.microsoft.com/office/powerpoint/2010/main" val="106339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4"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87651" y="909303"/>
            <a:ext cx="5223683" cy="48936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kern="0"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function</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projmain</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(h,v0,alpha)</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X0=[0;v0*</a:t>
            </a:r>
            <a:r>
              <a:rPr lang="en-US" altLang="zh-CN" sz="24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cos</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(alpha);h;v0*sin(alpha)];</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t,X</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]=ode45(@</a:t>
            </a:r>
            <a:r>
              <a:rPr lang="en-US" altLang="zh-CN" sz="24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projfun</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,[0,5],X0,options);</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plot(X(:,1),X(:,3))</a:t>
            </a:r>
          </a:p>
          <a:p>
            <a:r>
              <a:rPr lang="en-US" altLang="zh-CN" sz="2400" kern="0"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e</a:t>
            </a:r>
            <a:r>
              <a:rPr lang="en-US" altLang="zh-CN" sz="2400" kern="0" dirty="0" smtClean="0">
                <a:solidFill>
                  <a:srgbClr val="FF00FF"/>
                </a:solidFill>
                <a:latin typeface="Times New Roman" panose="02020603050405020304" pitchFamily="18" charset="0"/>
                <a:ea typeface="宋体" panose="02010600030101010101" pitchFamily="2" charset="-122"/>
                <a:cs typeface="Times New Roman" panose="02020603050405020304" pitchFamily="18" charset="0"/>
              </a:rPr>
              <a:t>nd</a:t>
            </a:r>
          </a:p>
          <a:p>
            <a:endPar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0"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function</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f=</a:t>
            </a:r>
            <a:r>
              <a:rPr lang="en-US" altLang="zh-CN" sz="24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projfun</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t,x</a:t>
            </a:r>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f=[x(2)</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0</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x(4)</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-9.8];</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0" dirty="0" smtClean="0">
                <a:solidFill>
                  <a:srgbClr val="FF00FF"/>
                </a:solidFill>
                <a:latin typeface="Times New Roman" panose="02020603050405020304" pitchFamily="18" charset="0"/>
                <a:ea typeface="宋体" panose="02010600030101010101" pitchFamily="2" charset="-122"/>
                <a:cs typeface="Times New Roman" panose="02020603050405020304" pitchFamily="18" charset="0"/>
              </a:rPr>
              <a:t>end</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矩形 3"/>
          <p:cNvSpPr/>
          <p:nvPr/>
        </p:nvSpPr>
        <p:spPr>
          <a:xfrm>
            <a:off x="6595030" y="1415030"/>
            <a:ext cx="2823209" cy="46166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zh-CN" sz="2400" dirty="0" err="1" smtClean="0">
                <a:latin typeface="Times New Roman" panose="02020603050405020304" pitchFamily="18" charset="0"/>
                <a:cs typeface="Times New Roman" panose="02020603050405020304" pitchFamily="18" charset="0"/>
              </a:rPr>
              <a:t>projmain</a:t>
            </a:r>
            <a:r>
              <a:rPr lang="en-US" altLang="zh-CN" sz="2400" dirty="0" smtClean="0">
                <a:latin typeface="Times New Roman" panose="02020603050405020304" pitchFamily="18" charset="0"/>
                <a:cs typeface="Times New Roman" panose="02020603050405020304" pitchFamily="18" charset="0"/>
              </a:rPr>
              <a:t>(1.9,19,pi/4</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6262510" y="2065865"/>
            <a:ext cx="4955823" cy="3716867"/>
          </a:xfrm>
          <a:prstGeom prst="rect">
            <a:avLst/>
          </a:prstGeom>
        </p:spPr>
      </p:pic>
      <p:sp>
        <p:nvSpPr>
          <p:cNvPr id="2" name="文本框 1"/>
          <p:cNvSpPr txBox="1"/>
          <p:nvPr/>
        </p:nvSpPr>
        <p:spPr>
          <a:xfrm>
            <a:off x="6599976" y="814812"/>
            <a:ext cx="3401959"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函数的调用及图形输出</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406641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2"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278482" y="904875"/>
            <a:ext cx="4618118"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隐式：</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2" name="文本框 1"/>
          <p:cNvSpPr txBox="1"/>
          <p:nvPr/>
        </p:nvSpPr>
        <p:spPr>
          <a:xfrm>
            <a:off x="1181099" y="838200"/>
            <a:ext cx="4581525"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常微分方程的数值离散方法</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181100" y="1514475"/>
            <a:ext cx="4448176"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问题：</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815377600"/>
              </p:ext>
            </p:extLst>
          </p:nvPr>
        </p:nvGraphicFramePr>
        <p:xfrm>
          <a:off x="2235200" y="1514475"/>
          <a:ext cx="3136900" cy="830263"/>
        </p:xfrm>
        <a:graphic>
          <a:graphicData uri="http://schemas.openxmlformats.org/presentationml/2006/ole">
            <mc:AlternateContent xmlns:mc="http://schemas.openxmlformats.org/markup-compatibility/2006">
              <mc:Choice xmlns:v="urn:schemas-microsoft-com:vml" Requires="v">
                <p:oleObj spid="_x0000_s42284" name="Equation" r:id="rId3" imgW="1485720" imgH="393480" progId="Equation.DSMT4">
                  <p:embed/>
                </p:oleObj>
              </mc:Choice>
              <mc:Fallback>
                <p:oleObj name="Equation" r:id="rId3" imgW="1485720" imgH="393480" progId="Equation.DSMT4">
                  <p:embed/>
                  <p:pic>
                    <p:nvPicPr>
                      <p:cNvPr id="0" name=""/>
                      <p:cNvPicPr/>
                      <p:nvPr/>
                    </p:nvPicPr>
                    <p:blipFill>
                      <a:blip r:embed="rId4"/>
                      <a:stretch>
                        <a:fillRect/>
                      </a:stretch>
                    </p:blipFill>
                    <p:spPr>
                      <a:xfrm>
                        <a:off x="2235200" y="1514475"/>
                        <a:ext cx="3136900" cy="830263"/>
                      </a:xfrm>
                      <a:prstGeom prst="rect">
                        <a:avLst/>
                      </a:prstGeom>
                    </p:spPr>
                  </p:pic>
                </p:oleObj>
              </mc:Fallback>
            </mc:AlternateContent>
          </a:graphicData>
        </a:graphic>
      </p:graphicFrame>
      <p:sp>
        <p:nvSpPr>
          <p:cNvPr id="5" name="文本框 4"/>
          <p:cNvSpPr txBox="1"/>
          <p:nvPr/>
        </p:nvSpPr>
        <p:spPr>
          <a:xfrm>
            <a:off x="1181099" y="2524125"/>
            <a:ext cx="1657351"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求解过程：</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文本框 5"/>
          <p:cNvSpPr txBox="1"/>
          <p:nvPr/>
        </p:nvSpPr>
        <p:spPr>
          <a:xfrm>
            <a:off x="1181099" y="3095625"/>
            <a:ext cx="4448177"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、自变量网格剖分</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等距节点</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       </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384270103"/>
              </p:ext>
            </p:extLst>
          </p:nvPr>
        </p:nvGraphicFramePr>
        <p:xfrm>
          <a:off x="2466974" y="3490615"/>
          <a:ext cx="1308021" cy="436007"/>
        </p:xfrm>
        <a:graphic>
          <a:graphicData uri="http://schemas.openxmlformats.org/presentationml/2006/ole">
            <mc:AlternateContent xmlns:mc="http://schemas.openxmlformats.org/markup-compatibility/2006">
              <mc:Choice xmlns:v="urn:schemas-microsoft-com:vml" Requires="v">
                <p:oleObj spid="_x0000_s42285" name="Equation" r:id="rId5" imgW="685800" imgH="228600" progId="Equation.DSMT4">
                  <p:embed/>
                </p:oleObj>
              </mc:Choice>
              <mc:Fallback>
                <p:oleObj name="Equation" r:id="rId5" imgW="685800" imgH="228600" progId="Equation.DSMT4">
                  <p:embed/>
                  <p:pic>
                    <p:nvPicPr>
                      <p:cNvPr id="0" name=""/>
                      <p:cNvPicPr/>
                      <p:nvPr/>
                    </p:nvPicPr>
                    <p:blipFill>
                      <a:blip r:embed="rId6"/>
                      <a:stretch>
                        <a:fillRect/>
                      </a:stretch>
                    </p:blipFill>
                    <p:spPr>
                      <a:xfrm>
                        <a:off x="2466974" y="3490615"/>
                        <a:ext cx="1308021" cy="436007"/>
                      </a:xfrm>
                      <a:prstGeom prst="rect">
                        <a:avLst/>
                      </a:prstGeom>
                    </p:spPr>
                  </p:pic>
                </p:oleObj>
              </mc:Fallback>
            </mc:AlternateContent>
          </a:graphicData>
        </a:graphic>
      </p:graphicFrame>
      <p:sp>
        <p:nvSpPr>
          <p:cNvPr id="8" name="文本框 7"/>
          <p:cNvSpPr txBox="1"/>
          <p:nvPr/>
        </p:nvSpPr>
        <p:spPr>
          <a:xfrm>
            <a:off x="1181099" y="4067175"/>
            <a:ext cx="5097383"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、计算公式：</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显</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式：</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028279190"/>
              </p:ext>
            </p:extLst>
          </p:nvPr>
        </p:nvGraphicFramePr>
        <p:xfrm>
          <a:off x="6557963" y="1361420"/>
          <a:ext cx="4181475" cy="727075"/>
        </p:xfrm>
        <a:graphic>
          <a:graphicData uri="http://schemas.openxmlformats.org/presentationml/2006/ole">
            <mc:AlternateContent xmlns:mc="http://schemas.openxmlformats.org/markup-compatibility/2006">
              <mc:Choice xmlns:v="urn:schemas-microsoft-com:vml" Requires="v">
                <p:oleObj spid="_x0000_s42286" name="Equation" r:id="rId7" imgW="2260440" imgH="393480" progId="Equation.DSMT4">
                  <p:embed/>
                </p:oleObj>
              </mc:Choice>
              <mc:Fallback>
                <p:oleObj name="Equation" r:id="rId7" imgW="2260440" imgH="393480" progId="Equation.DSMT4">
                  <p:embed/>
                  <p:pic>
                    <p:nvPicPr>
                      <p:cNvPr id="0" name=""/>
                      <p:cNvPicPr/>
                      <p:nvPr/>
                    </p:nvPicPr>
                    <p:blipFill>
                      <a:blip r:embed="rId8"/>
                      <a:stretch>
                        <a:fillRect/>
                      </a:stretch>
                    </p:blipFill>
                    <p:spPr>
                      <a:xfrm>
                        <a:off x="6557963" y="1361420"/>
                        <a:ext cx="4181475" cy="727075"/>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097421825"/>
              </p:ext>
            </p:extLst>
          </p:nvPr>
        </p:nvGraphicFramePr>
        <p:xfrm>
          <a:off x="1271507" y="4778535"/>
          <a:ext cx="5006975" cy="686851"/>
        </p:xfrm>
        <a:graphic>
          <a:graphicData uri="http://schemas.openxmlformats.org/presentationml/2006/ole">
            <mc:AlternateContent xmlns:mc="http://schemas.openxmlformats.org/markup-compatibility/2006">
              <mc:Choice xmlns:v="urn:schemas-microsoft-com:vml" Requires="v">
                <p:oleObj spid="_x0000_s42287" name="Equation" r:id="rId9" imgW="2869920" imgH="393480" progId="Equation.DSMT4">
                  <p:embed/>
                </p:oleObj>
              </mc:Choice>
              <mc:Fallback>
                <p:oleObj name="Equation" r:id="rId9" imgW="2869920" imgH="393480" progId="Equation.DSMT4">
                  <p:embed/>
                  <p:pic>
                    <p:nvPicPr>
                      <p:cNvPr id="0" name=""/>
                      <p:cNvPicPr/>
                      <p:nvPr/>
                    </p:nvPicPr>
                    <p:blipFill>
                      <a:blip r:embed="rId10"/>
                      <a:stretch>
                        <a:fillRect/>
                      </a:stretch>
                    </p:blipFill>
                    <p:spPr>
                      <a:xfrm>
                        <a:off x="1271507" y="4778535"/>
                        <a:ext cx="5006975" cy="686851"/>
                      </a:xfrm>
                      <a:prstGeom prst="rect">
                        <a:avLst/>
                      </a:prstGeom>
                    </p:spPr>
                  </p:pic>
                </p:oleObj>
              </mc:Fallback>
            </mc:AlternateContent>
          </a:graphicData>
        </a:graphic>
      </p:graphicFrame>
      <p:sp>
        <p:nvSpPr>
          <p:cNvPr id="12" name="文本框 11"/>
          <p:cNvSpPr txBox="1"/>
          <p:nvPr/>
        </p:nvSpPr>
        <p:spPr>
          <a:xfrm>
            <a:off x="6278482" y="2344738"/>
            <a:ext cx="4618118"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隐式的稳定性好，但计算很复杂，一般用显式方法</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60476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31371" y="522514"/>
            <a:ext cx="7870372"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练习：求解下面的常微分方程组，其中</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b&gt;a&gt;0</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836122858"/>
              </p:ext>
            </p:extLst>
          </p:nvPr>
        </p:nvGraphicFramePr>
        <p:xfrm>
          <a:off x="1292679" y="1126671"/>
          <a:ext cx="2122388" cy="791936"/>
        </p:xfrm>
        <a:graphic>
          <a:graphicData uri="http://schemas.openxmlformats.org/presentationml/2006/ole">
            <mc:AlternateContent xmlns:mc="http://schemas.openxmlformats.org/markup-compatibility/2006">
              <mc:Choice xmlns:v="urn:schemas-microsoft-com:vml" Requires="v">
                <p:oleObj spid="_x0000_s43235" name="Equation" r:id="rId3" imgW="1269449" imgH="469696" progId="Equation.DSMT4">
                  <p:embed/>
                </p:oleObj>
              </mc:Choice>
              <mc:Fallback>
                <p:oleObj name="Equation" r:id="rId3" imgW="1269449" imgH="469696"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2679" y="1126671"/>
                        <a:ext cx="2122388" cy="791936"/>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703638231"/>
              </p:ext>
            </p:extLst>
          </p:nvPr>
        </p:nvGraphicFramePr>
        <p:xfrm>
          <a:off x="3619501" y="1126671"/>
          <a:ext cx="2470840" cy="791936"/>
        </p:xfrm>
        <a:graphic>
          <a:graphicData uri="http://schemas.openxmlformats.org/presentationml/2006/ole">
            <mc:AlternateContent xmlns:mc="http://schemas.openxmlformats.org/markup-compatibility/2006">
              <mc:Choice xmlns:v="urn:schemas-microsoft-com:vml" Requires="v">
                <p:oleObj spid="_x0000_s43236" name="Equation" r:id="rId5" imgW="1485900" imgH="469900" progId="Equation.DSMT4">
                  <p:embed/>
                </p:oleObj>
              </mc:Choice>
              <mc:Fallback>
                <p:oleObj name="Equation" r:id="rId5" imgW="1485900" imgH="4699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9501" y="1126671"/>
                        <a:ext cx="2470840" cy="791936"/>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017094665"/>
              </p:ext>
            </p:extLst>
          </p:nvPr>
        </p:nvGraphicFramePr>
        <p:xfrm>
          <a:off x="6686556" y="1301679"/>
          <a:ext cx="1552795" cy="320911"/>
        </p:xfrm>
        <a:graphic>
          <a:graphicData uri="http://schemas.openxmlformats.org/presentationml/2006/ole">
            <mc:AlternateContent xmlns:mc="http://schemas.openxmlformats.org/markup-compatibility/2006">
              <mc:Choice xmlns:v="urn:schemas-microsoft-com:vml" Requires="v">
                <p:oleObj spid="_x0000_s43237" name="Equation" r:id="rId7" imgW="952087" imgH="203112" progId="Equation.DSMT4">
                  <p:embed/>
                </p:oleObj>
              </mc:Choice>
              <mc:Fallback>
                <p:oleObj name="Equation" r:id="rId7" imgW="952087" imgH="203112"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6556" y="1301679"/>
                        <a:ext cx="1552795" cy="320911"/>
                      </a:xfrm>
                      <a:prstGeom prst="rect">
                        <a:avLst/>
                      </a:prstGeom>
                      <a:noFill/>
                    </p:spPr>
                  </p:pic>
                </p:oleObj>
              </mc:Fallback>
            </mc:AlternateContent>
          </a:graphicData>
        </a:graphic>
      </p:graphicFrame>
      <p:sp>
        <p:nvSpPr>
          <p:cNvPr id="6" name="矩形 5"/>
          <p:cNvSpPr/>
          <p:nvPr/>
        </p:nvSpPr>
        <p:spPr>
          <a:xfrm>
            <a:off x="859746" y="2061099"/>
            <a:ext cx="3695700" cy="40934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kern="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function</a:t>
            </a:r>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crossing_river</a:t>
            </a:r>
            <a:endParaRPr lang="en-US" altLang="zh-CN" sz="20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L=50;a=5;b=8;h=0.05;</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X0=[0;0];t=0;        </a:t>
            </a:r>
            <a:r>
              <a:rPr lang="en-US" altLang="zh-CN" sz="2000" kern="0" dirty="0">
                <a:solidFill>
                  <a:srgbClr val="228B22"/>
                </a:solidFill>
                <a:latin typeface="Times New Roman" panose="02020603050405020304" pitchFamily="18" charset="0"/>
                <a:ea typeface="宋体" panose="02010600030101010101" pitchFamily="2" charset="-122"/>
                <a:cs typeface="Times New Roman" panose="02020603050405020304" pitchFamily="18" charset="0"/>
              </a:rPr>
              <a:t>%initial value </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0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tt</a:t>
            </a:r>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=0;XX=X0;</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U=[</a:t>
            </a:r>
            <a:r>
              <a:rPr lang="en-US" altLang="zh-CN" sz="20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L;a;b</a:t>
            </a:r>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g=fun(X0,U);</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000" kern="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while</a:t>
            </a:r>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X0(2)&gt;=0&amp;X0(1</a:t>
            </a:r>
            <a:r>
              <a:rPr lang="en-US" altLang="zh-CN" sz="20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)&lt;=L-h    </a:t>
            </a:r>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X1=X0+h/2*(</a:t>
            </a:r>
            <a:r>
              <a:rPr lang="en-US" altLang="zh-CN" sz="20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g+fun</a:t>
            </a:r>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(X0+h*</a:t>
            </a:r>
            <a:r>
              <a:rPr lang="en-US" altLang="zh-CN" sz="20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g,U</a:t>
            </a:r>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t=</a:t>
            </a:r>
            <a:r>
              <a:rPr lang="en-US" altLang="zh-CN" sz="20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t+h</a:t>
            </a:r>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tt</a:t>
            </a:r>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tt,t</a:t>
            </a:r>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XX=[XX,X1];</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X0=X1;</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g=fun(X0,U);</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000" kern="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end</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7" name="矩形 6"/>
          <p:cNvSpPr/>
          <p:nvPr/>
        </p:nvSpPr>
        <p:spPr>
          <a:xfrm>
            <a:off x="4739368" y="2061099"/>
            <a:ext cx="3897086" cy="470898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subplot(1,2,1)</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plot(</a:t>
            </a:r>
            <a:r>
              <a:rPr lang="en-US" altLang="zh-CN" sz="20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tt,XX</a:t>
            </a:r>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0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xlabel</a:t>
            </a:r>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0" dirty="0">
                <a:solidFill>
                  <a:srgbClr val="A020F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0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ylabel</a:t>
            </a:r>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0" dirty="0">
                <a:solidFill>
                  <a:srgbClr val="A020F0"/>
                </a:solidFill>
                <a:latin typeface="Times New Roman" panose="02020603050405020304" pitchFamily="18" charset="0"/>
                <a:ea typeface="宋体" panose="02010600030101010101" pitchFamily="2" charset="-122"/>
                <a:cs typeface="Times New Roman" panose="02020603050405020304" pitchFamily="18" charset="0"/>
              </a:rPr>
              <a:t>'y'</a:t>
            </a:r>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subplot(1,2,2)</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plot(XX(1,:),XX(2,:))</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0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xlabel</a:t>
            </a:r>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0" dirty="0">
                <a:solidFill>
                  <a:srgbClr val="A020F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0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ylabel</a:t>
            </a:r>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0" dirty="0">
                <a:solidFill>
                  <a:srgbClr val="A020F0"/>
                </a:solidFill>
                <a:latin typeface="Times New Roman" panose="02020603050405020304" pitchFamily="18" charset="0"/>
                <a:ea typeface="宋体" panose="02010600030101010101" pitchFamily="2" charset="-122"/>
                <a:cs typeface="Times New Roman" panose="02020603050405020304" pitchFamily="18" charset="0"/>
              </a:rPr>
              <a:t>'y'</a:t>
            </a:r>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000" kern="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end</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000" kern="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000" kern="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function</a:t>
            </a:r>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f=fun(X,U)</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a:t>
            </a:r>
            <a:r>
              <a:rPr lang="en-US" altLang="zh-CN" sz="20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sqrt</a:t>
            </a:r>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((U(1)-X(1)).^2+X(2).^2);</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f=[U(3)*(U(1)-X(1))./s</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-U(3)*X(2)./</a:t>
            </a:r>
            <a:r>
              <a:rPr lang="en-US" altLang="zh-CN" sz="20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s+U</a:t>
            </a:r>
            <a:r>
              <a:rPr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000" kern="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end</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p:txBody>
      </p:sp>
      <p:pic>
        <p:nvPicPr>
          <p:cNvPr id="8" name="图片 7"/>
          <p:cNvPicPr>
            <a:picLocks noChangeAspect="1"/>
          </p:cNvPicPr>
          <p:nvPr/>
        </p:nvPicPr>
        <p:blipFill>
          <a:blip r:embed="rId9"/>
          <a:stretch>
            <a:fillRect/>
          </a:stretch>
        </p:blipFill>
        <p:spPr>
          <a:xfrm>
            <a:off x="7200900" y="1622590"/>
            <a:ext cx="5140788" cy="3855591"/>
          </a:xfrm>
          <a:prstGeom prst="rect">
            <a:avLst/>
          </a:prstGeom>
        </p:spPr>
      </p:pic>
    </p:spTree>
    <p:extLst>
      <p:ext uri="{BB962C8B-B14F-4D97-AF65-F5344CB8AC3E}">
        <p14:creationId xmlns:p14="http://schemas.microsoft.com/office/powerpoint/2010/main" val="398300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3988" y="778598"/>
            <a:ext cx="2960483"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代数方程求解练习</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013987" y="1403287"/>
            <a:ext cx="6690511"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、求多项式                              的全部根。</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116184604"/>
              </p:ext>
            </p:extLst>
          </p:nvPr>
        </p:nvGraphicFramePr>
        <p:xfrm>
          <a:off x="3025024" y="1417102"/>
          <a:ext cx="1898894" cy="434033"/>
        </p:xfrm>
        <a:graphic>
          <a:graphicData uri="http://schemas.openxmlformats.org/presentationml/2006/ole">
            <mc:AlternateContent xmlns:mc="http://schemas.openxmlformats.org/markup-compatibility/2006">
              <mc:Choice xmlns:v="urn:schemas-microsoft-com:vml" Requires="v">
                <p:oleObj spid="_x0000_s36180" name="Equation" r:id="rId3" imgW="888840" imgH="203040" progId="Equation.DSMT4">
                  <p:embed/>
                </p:oleObj>
              </mc:Choice>
              <mc:Fallback>
                <p:oleObj name="Equation" r:id="rId3" imgW="888840" imgH="203040" progId="Equation.DSMT4">
                  <p:embed/>
                  <p:pic>
                    <p:nvPicPr>
                      <p:cNvPr id="0" name=""/>
                      <p:cNvPicPr/>
                      <p:nvPr/>
                    </p:nvPicPr>
                    <p:blipFill>
                      <a:blip r:embed="rId4"/>
                      <a:stretch>
                        <a:fillRect/>
                      </a:stretch>
                    </p:blipFill>
                    <p:spPr>
                      <a:xfrm>
                        <a:off x="3025024" y="1417102"/>
                        <a:ext cx="1898894" cy="434033"/>
                      </a:xfrm>
                      <a:prstGeom prst="rect">
                        <a:avLst/>
                      </a:prstGeom>
                    </p:spPr>
                  </p:pic>
                </p:oleObj>
              </mc:Fallback>
            </mc:AlternateContent>
          </a:graphicData>
        </a:graphic>
      </p:graphicFrame>
      <p:sp>
        <p:nvSpPr>
          <p:cNvPr id="5" name="文本框 4"/>
          <p:cNvSpPr txBox="1"/>
          <p:nvPr/>
        </p:nvSpPr>
        <p:spPr>
          <a:xfrm>
            <a:off x="1013987" y="2091350"/>
            <a:ext cx="669051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、求方程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x-3cosx+2=0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的根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文本框 5"/>
          <p:cNvSpPr txBox="1"/>
          <p:nvPr/>
        </p:nvSpPr>
        <p:spPr>
          <a:xfrm>
            <a:off x="1013987" y="2788467"/>
            <a:ext cx="6690511"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、求方程</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的根，并检验你的结果。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733656169"/>
              </p:ext>
            </p:extLst>
          </p:nvPr>
        </p:nvGraphicFramePr>
        <p:xfrm>
          <a:off x="2881313" y="2919413"/>
          <a:ext cx="1901825" cy="625475"/>
        </p:xfrm>
        <a:graphic>
          <a:graphicData uri="http://schemas.openxmlformats.org/presentationml/2006/ole">
            <mc:AlternateContent xmlns:mc="http://schemas.openxmlformats.org/markup-compatibility/2006">
              <mc:Choice xmlns:v="urn:schemas-microsoft-com:vml" Requires="v">
                <p:oleObj spid="_x0000_s36181" name="Equation" r:id="rId5" imgW="1002960" imgH="330120" progId="Equation.DSMT4">
                  <p:embed/>
                </p:oleObj>
              </mc:Choice>
              <mc:Fallback>
                <p:oleObj name="Equation" r:id="rId5" imgW="1002960" imgH="330120" progId="Equation.DSMT4">
                  <p:embed/>
                  <p:pic>
                    <p:nvPicPr>
                      <p:cNvPr id="0" name=""/>
                      <p:cNvPicPr/>
                      <p:nvPr/>
                    </p:nvPicPr>
                    <p:blipFill>
                      <a:blip r:embed="rId6"/>
                      <a:stretch>
                        <a:fillRect/>
                      </a:stretch>
                    </p:blipFill>
                    <p:spPr>
                      <a:xfrm>
                        <a:off x="2881313" y="2919413"/>
                        <a:ext cx="1901825" cy="625475"/>
                      </a:xfrm>
                      <a:prstGeom prst="rect">
                        <a:avLst/>
                      </a:prstGeom>
                    </p:spPr>
                  </p:pic>
                </p:oleObj>
              </mc:Fallback>
            </mc:AlternateContent>
          </a:graphicData>
        </a:graphic>
      </p:graphicFrame>
      <p:sp>
        <p:nvSpPr>
          <p:cNvPr id="8" name="文本框 7"/>
          <p:cNvSpPr txBox="1"/>
          <p:nvPr/>
        </p:nvSpPr>
        <p:spPr>
          <a:xfrm>
            <a:off x="1013987" y="4173648"/>
            <a:ext cx="6753886"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4</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、求下面方程组的根</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536257782"/>
              </p:ext>
            </p:extLst>
          </p:nvPr>
        </p:nvGraphicFramePr>
        <p:xfrm>
          <a:off x="3219765" y="4661744"/>
          <a:ext cx="1478984" cy="1174487"/>
        </p:xfrm>
        <a:graphic>
          <a:graphicData uri="http://schemas.openxmlformats.org/presentationml/2006/ole">
            <mc:AlternateContent xmlns:mc="http://schemas.openxmlformats.org/markup-compatibility/2006">
              <mc:Choice xmlns:v="urn:schemas-microsoft-com:vml" Requires="v">
                <p:oleObj spid="_x0000_s36182" name="Equation" r:id="rId7" imgW="863280" imgH="685800" progId="Equation.DSMT4">
                  <p:embed/>
                </p:oleObj>
              </mc:Choice>
              <mc:Fallback>
                <p:oleObj name="Equation" r:id="rId7" imgW="863280" imgH="685800" progId="Equation.DSMT4">
                  <p:embed/>
                  <p:pic>
                    <p:nvPicPr>
                      <p:cNvPr id="0" name=""/>
                      <p:cNvPicPr/>
                      <p:nvPr/>
                    </p:nvPicPr>
                    <p:blipFill>
                      <a:blip r:embed="rId8"/>
                      <a:stretch>
                        <a:fillRect/>
                      </a:stretch>
                    </p:blipFill>
                    <p:spPr>
                      <a:xfrm>
                        <a:off x="3219765" y="4661744"/>
                        <a:ext cx="1478984" cy="1174487"/>
                      </a:xfrm>
                      <a:prstGeom prst="rect">
                        <a:avLst/>
                      </a:prstGeom>
                    </p:spPr>
                  </p:pic>
                </p:oleObj>
              </mc:Fallback>
            </mc:AlternateContent>
          </a:graphicData>
        </a:graphic>
      </p:graphicFrame>
    </p:spTree>
    <p:extLst>
      <p:ext uri="{BB962C8B-B14F-4D97-AF65-F5344CB8AC3E}">
        <p14:creationId xmlns:p14="http://schemas.microsoft.com/office/powerpoint/2010/main" val="354508236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4399" y="889000"/>
            <a:ext cx="3539067"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微分方程数值计算练习</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032094" y="3823585"/>
            <a:ext cx="8822268"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、考虑初值问题</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化为一阶常微分方程组的初值问题</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利用</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ode45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函数求问题的解；</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绘制解曲线</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178236277"/>
              </p:ext>
            </p:extLst>
          </p:nvPr>
        </p:nvGraphicFramePr>
        <p:xfrm>
          <a:off x="1506741" y="4187400"/>
          <a:ext cx="6256841" cy="418868"/>
        </p:xfrm>
        <a:graphic>
          <a:graphicData uri="http://schemas.openxmlformats.org/presentationml/2006/ole">
            <mc:AlternateContent xmlns:mc="http://schemas.openxmlformats.org/markup-compatibility/2006">
              <mc:Choice xmlns:v="urn:schemas-microsoft-com:vml" Requires="v">
                <p:oleObj spid="_x0000_s32182" name="Equation" r:id="rId3" imgW="3035160" imgH="203040" progId="Equation.DSMT4">
                  <p:embed/>
                </p:oleObj>
              </mc:Choice>
              <mc:Fallback>
                <p:oleObj name="Equation" r:id="rId3" imgW="3035160" imgH="203040" progId="Equation.DSMT4">
                  <p:embed/>
                  <p:pic>
                    <p:nvPicPr>
                      <p:cNvPr id="0" name=""/>
                      <p:cNvPicPr/>
                      <p:nvPr/>
                    </p:nvPicPr>
                    <p:blipFill>
                      <a:blip r:embed="rId4"/>
                      <a:stretch>
                        <a:fillRect/>
                      </a:stretch>
                    </p:blipFill>
                    <p:spPr>
                      <a:xfrm>
                        <a:off x="1506741" y="4187400"/>
                        <a:ext cx="6256841" cy="418868"/>
                      </a:xfrm>
                      <a:prstGeom prst="rect">
                        <a:avLst/>
                      </a:prstGeom>
                    </p:spPr>
                  </p:pic>
                </p:oleObj>
              </mc:Fallback>
            </mc:AlternateContent>
          </a:graphicData>
        </a:graphic>
      </p:graphicFrame>
      <p:sp>
        <p:nvSpPr>
          <p:cNvPr id="6" name="文本框 5"/>
          <p:cNvSpPr txBox="1"/>
          <p:nvPr/>
        </p:nvSpPr>
        <p:spPr>
          <a:xfrm>
            <a:off x="1032094" y="1557196"/>
            <a:ext cx="8822268" cy="193899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、求解微分方程的初值问题</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其中</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m=5,g=9.8, k=0.1,S=10; </a:t>
            </a: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绘制</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及其导数的图形。</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127797340"/>
              </p:ext>
            </p:extLst>
          </p:nvPr>
        </p:nvGraphicFramePr>
        <p:xfrm>
          <a:off x="2042874" y="1889785"/>
          <a:ext cx="2592288" cy="807033"/>
        </p:xfrm>
        <a:graphic>
          <a:graphicData uri="http://schemas.openxmlformats.org/presentationml/2006/ole">
            <mc:AlternateContent xmlns:mc="http://schemas.openxmlformats.org/markup-compatibility/2006">
              <mc:Choice xmlns:v="urn:schemas-microsoft-com:vml" Requires="v">
                <p:oleObj spid="_x0000_s32183" name="Equation" r:id="rId5" imgW="1346040" imgH="419040" progId="Equation.DSMT4">
                  <p:embed/>
                </p:oleObj>
              </mc:Choice>
              <mc:Fallback>
                <p:oleObj name="Equation" r:id="rId5" imgW="1346040" imgH="419040" progId="Equation.DSMT4">
                  <p:embed/>
                  <p:pic>
                    <p:nvPicPr>
                      <p:cNvPr id="0" name=""/>
                      <p:cNvPicPr/>
                      <p:nvPr/>
                    </p:nvPicPr>
                    <p:blipFill>
                      <a:blip r:embed="rId6"/>
                      <a:stretch>
                        <a:fillRect/>
                      </a:stretch>
                    </p:blipFill>
                    <p:spPr>
                      <a:xfrm>
                        <a:off x="2042874" y="1889785"/>
                        <a:ext cx="2592288" cy="80703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898821700"/>
              </p:ext>
            </p:extLst>
          </p:nvPr>
        </p:nvGraphicFramePr>
        <p:xfrm>
          <a:off x="5059151" y="1932033"/>
          <a:ext cx="2627026" cy="768281"/>
        </p:xfrm>
        <a:graphic>
          <a:graphicData uri="http://schemas.openxmlformats.org/presentationml/2006/ole">
            <mc:AlternateContent xmlns:mc="http://schemas.openxmlformats.org/markup-compatibility/2006">
              <mc:Choice xmlns:v="urn:schemas-microsoft-com:vml" Requires="v">
                <p:oleObj spid="_x0000_s32184" name="Equation" r:id="rId7" imgW="1346040" imgH="393480" progId="Equation.DSMT4">
                  <p:embed/>
                </p:oleObj>
              </mc:Choice>
              <mc:Fallback>
                <p:oleObj name="Equation" r:id="rId7" imgW="1346040" imgH="393480" progId="Equation.DSMT4">
                  <p:embed/>
                  <p:pic>
                    <p:nvPicPr>
                      <p:cNvPr id="0" name=""/>
                      <p:cNvPicPr/>
                      <p:nvPr/>
                    </p:nvPicPr>
                    <p:blipFill>
                      <a:blip r:embed="rId8"/>
                      <a:stretch>
                        <a:fillRect/>
                      </a:stretch>
                    </p:blipFill>
                    <p:spPr>
                      <a:xfrm>
                        <a:off x="5059151" y="1932033"/>
                        <a:ext cx="2627026" cy="768281"/>
                      </a:xfrm>
                      <a:prstGeom prst="rect">
                        <a:avLst/>
                      </a:prstGeom>
                    </p:spPr>
                  </p:pic>
                </p:oleObj>
              </mc:Fallback>
            </mc:AlternateContent>
          </a:graphicData>
        </a:graphic>
      </p:graphicFrame>
    </p:spTree>
    <p:extLst>
      <p:ext uri="{BB962C8B-B14F-4D97-AF65-F5344CB8AC3E}">
        <p14:creationId xmlns:p14="http://schemas.microsoft.com/office/powerpoint/2010/main" val="357942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3450" y="790575"/>
            <a:ext cx="2752725"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偏微分方程的计算</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933450" y="1371600"/>
            <a:ext cx="9991725" cy="415498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在实际问题中遇到的比较简单的偏微分方程主要有</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、流动</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传输</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方程</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它对应的初边值条件为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、扩散方程</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热传导方程</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对应</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的初边值条件为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47491352"/>
              </p:ext>
            </p:extLst>
          </p:nvPr>
        </p:nvGraphicFramePr>
        <p:xfrm>
          <a:off x="3990974" y="1771492"/>
          <a:ext cx="2622699" cy="752812"/>
        </p:xfrm>
        <a:graphic>
          <a:graphicData uri="http://schemas.openxmlformats.org/presentationml/2006/ole">
            <mc:AlternateContent xmlns:mc="http://schemas.openxmlformats.org/markup-compatibility/2006">
              <mc:Choice xmlns:v="urn:schemas-microsoft-com:vml" Requires="v">
                <p:oleObj spid="_x0000_s57390" name="Equation" r:id="rId3" imgW="1371600" imgH="393480" progId="Equation.DSMT4">
                  <p:embed/>
                </p:oleObj>
              </mc:Choice>
              <mc:Fallback>
                <p:oleObj name="Equation" r:id="rId3" imgW="1371600" imgH="393480" progId="Equation.DSMT4">
                  <p:embed/>
                  <p:pic>
                    <p:nvPicPr>
                      <p:cNvPr id="0" name=""/>
                      <p:cNvPicPr/>
                      <p:nvPr/>
                    </p:nvPicPr>
                    <p:blipFill>
                      <a:blip r:embed="rId4"/>
                      <a:stretch>
                        <a:fillRect/>
                      </a:stretch>
                    </p:blipFill>
                    <p:spPr>
                      <a:xfrm>
                        <a:off x="3990974" y="1771492"/>
                        <a:ext cx="2622699" cy="75281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759358545"/>
              </p:ext>
            </p:extLst>
          </p:nvPr>
        </p:nvGraphicFramePr>
        <p:xfrm>
          <a:off x="4117975" y="2528916"/>
          <a:ext cx="3319772" cy="382132"/>
        </p:xfrm>
        <a:graphic>
          <a:graphicData uri="http://schemas.openxmlformats.org/presentationml/2006/ole">
            <mc:AlternateContent xmlns:mc="http://schemas.openxmlformats.org/markup-compatibility/2006">
              <mc:Choice xmlns:v="urn:schemas-microsoft-com:vml" Requires="v">
                <p:oleObj spid="_x0000_s57391" name="Equation" r:id="rId5" imgW="1765080" imgH="203040" progId="Equation.DSMT4">
                  <p:embed/>
                </p:oleObj>
              </mc:Choice>
              <mc:Fallback>
                <p:oleObj name="Equation" r:id="rId5" imgW="1765080" imgH="203040" progId="Equation.DSMT4">
                  <p:embed/>
                  <p:pic>
                    <p:nvPicPr>
                      <p:cNvPr id="0" name=""/>
                      <p:cNvPicPr/>
                      <p:nvPr/>
                    </p:nvPicPr>
                    <p:blipFill>
                      <a:blip r:embed="rId6"/>
                      <a:stretch>
                        <a:fillRect/>
                      </a:stretch>
                    </p:blipFill>
                    <p:spPr>
                      <a:xfrm>
                        <a:off x="4117975" y="2528916"/>
                        <a:ext cx="3319772" cy="38213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723072324"/>
              </p:ext>
            </p:extLst>
          </p:nvPr>
        </p:nvGraphicFramePr>
        <p:xfrm>
          <a:off x="3990974" y="3625659"/>
          <a:ext cx="2889250" cy="800100"/>
        </p:xfrm>
        <a:graphic>
          <a:graphicData uri="http://schemas.openxmlformats.org/presentationml/2006/ole">
            <mc:AlternateContent xmlns:mc="http://schemas.openxmlformats.org/markup-compatibility/2006">
              <mc:Choice xmlns:v="urn:schemas-microsoft-com:vml" Requires="v">
                <p:oleObj spid="_x0000_s57392" name="Equation" r:id="rId7" imgW="1511280" imgH="419040" progId="Equation.DSMT4">
                  <p:embed/>
                </p:oleObj>
              </mc:Choice>
              <mc:Fallback>
                <p:oleObj name="Equation" r:id="rId7" imgW="1511280" imgH="419040" progId="Equation.DSMT4">
                  <p:embed/>
                  <p:pic>
                    <p:nvPicPr>
                      <p:cNvPr id="0" name=""/>
                      <p:cNvPicPr/>
                      <p:nvPr/>
                    </p:nvPicPr>
                    <p:blipFill>
                      <a:blip r:embed="rId8"/>
                      <a:stretch>
                        <a:fillRect/>
                      </a:stretch>
                    </p:blipFill>
                    <p:spPr>
                      <a:xfrm>
                        <a:off x="3990974" y="3625659"/>
                        <a:ext cx="2889250" cy="8001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294154378"/>
              </p:ext>
            </p:extLst>
          </p:nvPr>
        </p:nvGraphicFramePr>
        <p:xfrm>
          <a:off x="1854200" y="4749284"/>
          <a:ext cx="8001000" cy="812800"/>
        </p:xfrm>
        <a:graphic>
          <a:graphicData uri="http://schemas.openxmlformats.org/presentationml/2006/ole">
            <mc:AlternateContent xmlns:mc="http://schemas.openxmlformats.org/markup-compatibility/2006">
              <mc:Choice xmlns:v="urn:schemas-microsoft-com:vml" Requires="v">
                <p:oleObj spid="_x0000_s57393" name="Equation" r:id="rId9" imgW="4254480" imgH="431640" progId="Equation.DSMT4">
                  <p:embed/>
                </p:oleObj>
              </mc:Choice>
              <mc:Fallback>
                <p:oleObj name="Equation" r:id="rId9" imgW="4254480" imgH="431640" progId="Equation.DSMT4">
                  <p:embed/>
                  <p:pic>
                    <p:nvPicPr>
                      <p:cNvPr id="0" name=""/>
                      <p:cNvPicPr/>
                      <p:nvPr/>
                    </p:nvPicPr>
                    <p:blipFill>
                      <a:blip r:embed="rId10"/>
                      <a:stretch>
                        <a:fillRect/>
                      </a:stretch>
                    </p:blipFill>
                    <p:spPr>
                      <a:xfrm>
                        <a:off x="1854200" y="4749284"/>
                        <a:ext cx="8001000" cy="812800"/>
                      </a:xfrm>
                      <a:prstGeom prst="rect">
                        <a:avLst/>
                      </a:prstGeom>
                    </p:spPr>
                  </p:pic>
                </p:oleObj>
              </mc:Fallback>
            </mc:AlternateContent>
          </a:graphicData>
        </a:graphic>
      </p:graphicFrame>
    </p:spTree>
    <p:extLst>
      <p:ext uri="{BB962C8B-B14F-4D97-AF65-F5344CB8AC3E}">
        <p14:creationId xmlns:p14="http://schemas.microsoft.com/office/powerpoint/2010/main" val="23396360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10160</TotalTime>
  <Words>10093</Words>
  <Application>Microsoft Office PowerPoint</Application>
  <PresentationFormat>宽屏</PresentationFormat>
  <Paragraphs>1769</Paragraphs>
  <Slides>131</Slides>
  <Notes>1</Notes>
  <HiddenSlides>1</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131</vt:i4>
      </vt:variant>
    </vt:vector>
  </HeadingPairs>
  <TitlesOfParts>
    <vt:vector size="148" baseType="lpstr">
      <vt:lpstr>Microsoft YaHei UI</vt:lpstr>
      <vt:lpstr>方正舒体</vt:lpstr>
      <vt:lpstr>方正姚体</vt:lpstr>
      <vt:lpstr>华文新魏</vt:lpstr>
      <vt:lpstr>隶书</vt:lpstr>
      <vt:lpstr>宋体</vt:lpstr>
      <vt:lpstr>Arial</vt:lpstr>
      <vt:lpstr>Calibri</vt:lpstr>
      <vt:lpstr>Cambria Math</vt:lpstr>
      <vt:lpstr>Garamond</vt:lpstr>
      <vt:lpstr>Symbol</vt:lpstr>
      <vt:lpstr>Times New Roman</vt:lpstr>
      <vt:lpstr>Wingdings</vt:lpstr>
      <vt:lpstr>环保</vt:lpstr>
      <vt:lpstr>Equation</vt:lpstr>
      <vt:lpstr>MathType 6.0 Equation</vt:lpstr>
      <vt:lpstr>公式</vt:lpstr>
      <vt:lpstr>建模的数值计算方法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2018数学建模培训3</dc:title>
  <dc:creator>Dell</dc:creator>
  <cp:lastModifiedBy>Dell</cp:lastModifiedBy>
  <cp:revision>390</cp:revision>
  <dcterms:created xsi:type="dcterms:W3CDTF">2018-07-04T23:23:45Z</dcterms:created>
  <dcterms:modified xsi:type="dcterms:W3CDTF">2020-08-06T02:46:48Z</dcterms:modified>
</cp:coreProperties>
</file>