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59" r:id="rId5"/>
    <p:sldId id="260" r:id="rId6"/>
    <p:sldId id="278" r:id="rId7"/>
    <p:sldId id="279" r:id="rId8"/>
    <p:sldId id="275" r:id="rId9"/>
    <p:sldId id="261" r:id="rId10"/>
    <p:sldId id="262" r:id="rId11"/>
    <p:sldId id="263" r:id="rId12"/>
    <p:sldId id="264" r:id="rId13"/>
    <p:sldId id="265" r:id="rId14"/>
    <p:sldId id="266" r:id="rId15"/>
    <p:sldId id="267" r:id="rId16"/>
    <p:sldId id="281" r:id="rId17"/>
    <p:sldId id="282" r:id="rId18"/>
    <p:sldId id="294" r:id="rId19"/>
    <p:sldId id="285" r:id="rId20"/>
    <p:sldId id="286" r:id="rId21"/>
    <p:sldId id="287" r:id="rId22"/>
    <p:sldId id="289" r:id="rId23"/>
    <p:sldId id="288" r:id="rId24"/>
    <p:sldId id="284" r:id="rId25"/>
    <p:sldId id="268" r:id="rId26"/>
    <p:sldId id="269" r:id="rId27"/>
    <p:sldId id="270" r:id="rId28"/>
    <p:sldId id="293" r:id="rId29"/>
    <p:sldId id="271" r:id="rId30"/>
    <p:sldId id="274" r:id="rId31"/>
    <p:sldId id="283" r:id="rId32"/>
    <p:sldId id="276" r:id="rId33"/>
    <p:sldId id="277" r:id="rId34"/>
    <p:sldId id="280" r:id="rId35"/>
    <p:sldId id="272" r:id="rId36"/>
    <p:sldId id="27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67" d="100"/>
          <a:sy n="67" d="100"/>
        </p:scale>
        <p:origin x="4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E75D7-C8D8-4617-8463-A597CFF44C78}" type="datetimeFigureOut">
              <a:rPr lang="zh-CN" altLang="en-US" smtClean="0"/>
              <a:t>2020/7/31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9577B-0379-4F2D-8781-F2C28878C5CB}" type="slidenum">
              <a:rPr lang="zh-CN" altLang="en-US" smtClean="0"/>
              <a:t>‹#›</a:t>
            </a:fld>
            <a:endParaRPr lang="zh-CN" altLang="en-US"/>
          </a:p>
        </p:txBody>
      </p:sp>
    </p:spTree>
    <p:extLst>
      <p:ext uri="{BB962C8B-B14F-4D97-AF65-F5344CB8AC3E}">
        <p14:creationId xmlns:p14="http://schemas.microsoft.com/office/powerpoint/2010/main" val="185111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89577B-0379-4F2D-8781-F2C28878C5CB}" type="slidenum">
              <a:rPr lang="zh-CN" altLang="en-US" smtClean="0"/>
              <a:t>1</a:t>
            </a:fld>
            <a:endParaRPr lang="zh-CN" altLang="en-US"/>
          </a:p>
        </p:txBody>
      </p:sp>
    </p:spTree>
    <p:extLst>
      <p:ext uri="{BB962C8B-B14F-4D97-AF65-F5344CB8AC3E}">
        <p14:creationId xmlns:p14="http://schemas.microsoft.com/office/powerpoint/2010/main" val="1483992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7/31/2020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7/31/2020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Times New Roman" panose="02020603050405020304" pitchFamily="18" charset="0"/>
                <a:ea typeface="华文新魏" panose="02010800040101010101" pitchFamily="2" charset="-122"/>
                <a:cs typeface="Times New Roman" panose="02020603050405020304" pitchFamily="18" charset="0"/>
              </a:rPr>
              <a:t>数学建模论文写作</a:t>
            </a:r>
            <a:endParaRPr lang="zh-CN" altLang="en-US"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副标题 2"/>
          <p:cNvSpPr>
            <a:spLocks noGrp="1"/>
          </p:cNvSpPr>
          <p:nvPr>
            <p:ph type="subTitle" idx="1"/>
          </p:nvPr>
        </p:nvSpPr>
        <p:spPr/>
        <p:txBody>
          <a:bodyPr/>
          <a:lstStyle/>
          <a:p>
            <a:endParaRPr lang="zh-CN" altLang="en-US" dirty="0"/>
          </a:p>
        </p:txBody>
      </p:sp>
      <p:sp>
        <p:nvSpPr>
          <p:cNvPr id="4" name="页脚占位符 3"/>
          <p:cNvSpPr>
            <a:spLocks noGrp="1"/>
          </p:cNvSpPr>
          <p:nvPr>
            <p:ph type="ftr" sz="quarter" idx="11"/>
          </p:nvPr>
        </p:nvSpPr>
        <p:spPr/>
        <p:txBody>
          <a:bodyPr/>
          <a:lstStyle/>
          <a:p>
            <a:r>
              <a:rPr lang="zh-CN" altLang="en-US" smtClean="0"/>
              <a:t>赵维加  </a:t>
            </a:r>
            <a:r>
              <a:rPr lang="en-US" altLang="zh-CN" smtClean="0"/>
              <a:t>2018</a:t>
            </a:r>
            <a:r>
              <a:rPr lang="zh-CN" altLang="en-US" smtClean="0"/>
              <a:t>喀什</a:t>
            </a:r>
            <a:endParaRPr lang="en-US" dirty="0"/>
          </a:p>
        </p:txBody>
      </p:sp>
    </p:spTree>
    <p:extLst>
      <p:ext uri="{BB962C8B-B14F-4D97-AF65-F5344CB8AC3E}">
        <p14:creationId xmlns:p14="http://schemas.microsoft.com/office/powerpoint/2010/main" val="1510005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0300" y="850900"/>
            <a:ext cx="21844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、问题分析</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17600" y="1536700"/>
            <a:ext cx="91186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这一部分也是可有可无的内容。如果你认为自己的工作有新意、思路比较独特或需要拉长篇幅，可以加上这一段，显示文章的完整性。</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2058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7900" y="850900"/>
            <a:ext cx="22352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、模型假设</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358900" y="1600200"/>
            <a:ext cx="9512300"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模型假设是数学建模的重要组成部分，它反映了我们对问题的理解和把握，重要的模型假设决定我们的思路和建模方向。</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371600" y="2578100"/>
            <a:ext cx="9486900" cy="20928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比如，在研究河流污染源问题中，假设污染物随着水流运动而忽略扩散，则得到对流模型；而如果假设污染物作扩散运动而忽略对流，则得到扩散模型。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u="sng" dirty="0" smtClean="0">
                <a:latin typeface="Times New Roman" panose="02020603050405020304" pitchFamily="18" charset="0"/>
                <a:ea typeface="华文新魏" panose="02010800040101010101" pitchFamily="2" charset="-122"/>
                <a:cs typeface="Times New Roman" panose="02020603050405020304" pitchFamily="18" charset="0"/>
              </a:rPr>
              <a:t>需要作什么样的假设，取决于我们对问题的理解，以及要解决什么样的问题。</a:t>
            </a:r>
            <a:endParaRPr lang="zh-CN" altLang="en-US" sz="2600" u="sng"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346200" y="4770836"/>
            <a:ext cx="9525000"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cs typeface="Times New Roman" panose="02020603050405020304" pitchFamily="18" charset="0"/>
              </a:rPr>
              <a:t>模型假设本质上是对问题作出的</a:t>
            </a:r>
            <a:r>
              <a:rPr lang="zh-CN" altLang="en-US" sz="2600" u="sng" dirty="0" smtClean="0">
                <a:latin typeface="华文新魏" panose="02010800040101010101" pitchFamily="2" charset="-122"/>
                <a:ea typeface="华文新魏" panose="02010800040101010101" pitchFamily="2" charset="-122"/>
                <a:cs typeface="Times New Roman" panose="02020603050405020304" pitchFamily="18" charset="0"/>
              </a:rPr>
              <a:t>必要和合理</a:t>
            </a:r>
            <a:r>
              <a:rPr lang="zh-CN" altLang="en-US" sz="2600" dirty="0" smtClean="0">
                <a:latin typeface="华文新魏" panose="02010800040101010101" pitchFamily="2" charset="-122"/>
                <a:ea typeface="华文新魏" panose="02010800040101010101" pitchFamily="2" charset="-122"/>
                <a:cs typeface="Times New Roman" panose="02020603050405020304" pitchFamily="18" charset="0"/>
              </a:rPr>
              <a:t>的简化</a:t>
            </a:r>
            <a:endParaRPr lang="zh-CN" altLang="en-US" sz="2600" dirty="0">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06360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4703" y="589527"/>
            <a:ext cx="8115891"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在文章的写作中，对假设的处理要注意以下问题：</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625599" y="1161594"/>
            <a:ext cx="7688521"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、假设不要过多，一般</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4-6</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条为宜，不要超过</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条</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625599" y="1720160"/>
            <a:ext cx="9092019"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、假设一般分为两类，在全文中通用的假设在模型假设一节给出，如果是某一小节中的假设应该在对应的章节中给出。</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625598" y="2709551"/>
            <a:ext cx="9092019"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、模型假设是我们建模的重要条件，在建立模型的分析、推理中应用到，因此，在论文中会出现类似下面的表述：</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u="sng"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根据假设</a:t>
            </a:r>
            <a:r>
              <a:rPr lang="en-US" altLang="zh-CN" sz="2600" u="sng" dirty="0" smtClean="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u="sng" dirty="0" smtClean="0">
                <a:latin typeface="Times New Roman" panose="02020603050405020304" pitchFamily="18" charset="0"/>
                <a:ea typeface="华文新魏" panose="02010800040101010101" pitchFamily="2" charset="-122"/>
                <a:cs typeface="Times New Roman" panose="02020603050405020304" pitchFamily="18" charset="0"/>
              </a:rPr>
              <a:t>和公式</a:t>
            </a:r>
            <a:r>
              <a:rPr lang="en-US" altLang="zh-CN" sz="2600" u="sng"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600" u="sng" dirty="0" smtClean="0">
                <a:latin typeface="Times New Roman" panose="02020603050405020304" pitchFamily="18" charset="0"/>
                <a:ea typeface="华文新魏" panose="02010800040101010101" pitchFamily="2" charset="-122"/>
                <a:cs typeface="Times New Roman" panose="02020603050405020304" pitchFamily="18" charset="0"/>
              </a:rPr>
              <a:t>得到污染物随时间传播的模型</a:t>
            </a:r>
            <a:r>
              <a:rPr lang="en-US" altLang="zh-CN" sz="2600" u="sng" dirty="0" smtClean="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在</a:t>
            </a:r>
            <a:r>
              <a:rPr lang="zh-CN" altLang="en-US" sz="2600" smtClean="0">
                <a:latin typeface="Times New Roman" panose="02020603050405020304" pitchFamily="18" charset="0"/>
                <a:ea typeface="华文新魏" panose="02010800040101010101" pitchFamily="2" charset="-122"/>
                <a:cs typeface="Times New Roman" panose="02020603050405020304" pitchFamily="18" charset="0"/>
              </a:rPr>
              <a:t>论文中引用</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假设可以使论文显得分析严谨、论证严密。</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625598" y="4499161"/>
            <a:ext cx="9092018"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、题目中给出的具体条件和数据一般不作为模型假设。但抽象的条件可以提炼整理后作为假设。</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625598" y="5488552"/>
            <a:ext cx="9272775"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、不要把不需要而且多余的条件作为假设。如“假设题目给出的数据属实”，“假设题目给出的条件正确”等不能作为假设</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8571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8150" y="560744"/>
            <a:ext cx="1800225"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、符号说明列表</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2590800" y="622300"/>
            <a:ext cx="88392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利用适当的字母表示常量和变量可以使问题变得清晰、易读；并使问题具有一般性。</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397000" y="1587500"/>
            <a:ext cx="96139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符号说明部分列举的符号是整篇通用且重要的符号，一般不超过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371600" y="2070100"/>
            <a:ext cx="96139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为了使得读者了解符号的含义，</a:t>
            </a:r>
            <a:r>
              <a:rPr lang="zh-CN" altLang="en-US" sz="2400"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在第一次使用时，不论符号说明表格里有没有，都要加以说明</a:t>
            </a:r>
            <a:r>
              <a:rPr lang="zh-CN" altLang="en-US" sz="2400"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838200" y="2946400"/>
            <a:ext cx="25019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符号说明的例子：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587500" y="3505200"/>
            <a:ext cx="9372600"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从而得到篮球质心轨迹的微分方程模型：</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b="1"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400" b="1"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g</a:t>
            </a:r>
            <a:r>
              <a:rPr lang="zh-CN" altLang="en-US" sz="2400" b="1"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是重力常数，</a:t>
            </a:r>
            <a:r>
              <a:rPr lang="zh-CN" altLang="en-US" sz="2400" b="1"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是出手角度，</a:t>
            </a:r>
            <a:r>
              <a:rPr lang="en-US" altLang="zh-CN" sz="2400" b="1"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V</a:t>
            </a:r>
            <a:r>
              <a:rPr lang="zh-CN" altLang="en-US" sz="2400" b="1"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是篮球出手时刻的切向速度，</a:t>
            </a:r>
            <a:r>
              <a:rPr lang="en-US" altLang="zh-CN" sz="2400" b="1"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h</a:t>
            </a:r>
            <a:r>
              <a:rPr lang="zh-CN" altLang="en-US" sz="2400" b="1"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是出手高度。</a:t>
            </a:r>
            <a:endParaRPr lang="zh-CN" altLang="en-US" sz="2400" b="1" u="sng"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10863360"/>
              </p:ext>
            </p:extLst>
          </p:nvPr>
        </p:nvGraphicFramePr>
        <p:xfrm>
          <a:off x="3587749" y="3987800"/>
          <a:ext cx="3709893" cy="1320800"/>
        </p:xfrm>
        <a:graphic>
          <a:graphicData uri="http://schemas.openxmlformats.org/presentationml/2006/ole">
            <mc:AlternateContent xmlns:mc="http://schemas.openxmlformats.org/markup-compatibility/2006">
              <mc:Choice xmlns:v="urn:schemas-microsoft-com:vml" Requires="v">
                <p:oleObj spid="_x0000_s1144" name="Equation" r:id="rId3" imgW="2425680" imgH="863280" progId="Equation.DSMT4">
                  <p:embed/>
                </p:oleObj>
              </mc:Choice>
              <mc:Fallback>
                <p:oleObj name="Equation" r:id="rId3" imgW="2425680" imgH="863280" progId="Equation.DSMT4">
                  <p:embed/>
                  <p:pic>
                    <p:nvPicPr>
                      <p:cNvPr id="0" name=""/>
                      <p:cNvPicPr/>
                      <p:nvPr/>
                    </p:nvPicPr>
                    <p:blipFill>
                      <a:blip r:embed="rId4"/>
                      <a:stretch>
                        <a:fillRect/>
                      </a:stretch>
                    </p:blipFill>
                    <p:spPr>
                      <a:xfrm>
                        <a:off x="3587749" y="3987800"/>
                        <a:ext cx="3709893" cy="1320800"/>
                      </a:xfrm>
                      <a:prstGeom prst="rect">
                        <a:avLst/>
                      </a:prstGeom>
                    </p:spPr>
                  </p:pic>
                </p:oleObj>
              </mc:Fallback>
            </mc:AlternateContent>
          </a:graphicData>
        </a:graphic>
      </p:graphicFrame>
    </p:spTree>
    <p:extLst>
      <p:ext uri="{BB962C8B-B14F-4D97-AF65-F5344CB8AC3E}">
        <p14:creationId xmlns:p14="http://schemas.microsoft.com/office/powerpoint/2010/main" val="395740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4537" y="595423"/>
            <a:ext cx="2514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7</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、模型的建立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92200" y="1274706"/>
            <a:ext cx="9055100"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模型的建立、模型的求解、模型的检验是数学建模的实际内容，我们所做的内容，我们分析问题的思路、环节和模型、求解问题的方法和结果等，都要在这一部分展现。</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104900" y="2723431"/>
            <a:ext cx="9055100" cy="169277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建模竞赛的题目，一般分成</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个独立或渐进的题目，为了使评阅方便</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评阅一般按每一个小题分别给分</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u="sng" dirty="0" smtClean="0">
                <a:latin typeface="Times New Roman" panose="02020603050405020304" pitchFamily="18" charset="0"/>
                <a:ea typeface="华文新魏" panose="02010800040101010101" pitchFamily="2" charset="-122"/>
                <a:cs typeface="Times New Roman" panose="02020603050405020304" pitchFamily="18" charset="0"/>
              </a:rPr>
              <a:t>数学建模竞赛的论文一般按照不同的小题为章节，每个小题中的模型</a:t>
            </a:r>
            <a:r>
              <a:rPr lang="zh-CN" altLang="en-US" sz="2600" u="sng" dirty="0">
                <a:latin typeface="Times New Roman" panose="02020603050405020304" pitchFamily="18" charset="0"/>
                <a:ea typeface="华文新魏" panose="02010800040101010101" pitchFamily="2" charset="-122"/>
                <a:cs typeface="Times New Roman" panose="02020603050405020304" pitchFamily="18" charset="0"/>
              </a:rPr>
              <a:t>的建立、模型的求解、模型的</a:t>
            </a:r>
            <a:r>
              <a:rPr lang="zh-CN" altLang="en-US" sz="2600" u="sng" dirty="0" smtClean="0">
                <a:latin typeface="Times New Roman" panose="02020603050405020304" pitchFamily="18" charset="0"/>
                <a:ea typeface="华文新魏" panose="02010800040101010101" pitchFamily="2" charset="-122"/>
                <a:cs typeface="Times New Roman" panose="02020603050405020304" pitchFamily="18" charset="0"/>
              </a:rPr>
              <a:t>检验都在同一个章节内</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104900" y="4826000"/>
            <a:ext cx="9042400"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模型的建立过程的写作要注意以下要求：</a:t>
            </a:r>
            <a:endParaRPr lang="zh-CN" altLang="en-US" sz="2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1108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6942" y="623050"/>
            <a:ext cx="358481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、模型的完整性</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81100" y="1338807"/>
            <a:ext cx="9321800" cy="892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一般来讲，一个数学模型包括多个部分，每个部分是单独导出的，但最后要完整写出。</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81100" y="2402630"/>
            <a:ext cx="9321800" cy="12926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比如，在构建数学规划模型时，我们一般要分别分析决策变量的设置、目标函数的确定以及各种约束的导出。这些公式分散在文章的不同位置，最后应该写成一个统一的模型。</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81100" y="3866563"/>
            <a:ext cx="9334500"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在构建微分方程组模型时，要把导出的每一个方程及初始条件、边值条件联立在一起，形成一个完整的定解问题。</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14445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7321" y="629322"/>
            <a:ext cx="3327991"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、模型的一般性</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00470" y="1275652"/>
            <a:ext cx="10446488" cy="892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数学模型优劣的一个重要指标是模型的可推广性。在建立数学模型时，模型的表示一般利用参数符号表示，而具体问题的计算则代入具体数值。</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00470" y="2262743"/>
            <a:ext cx="9898912" cy="8925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例：质量</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1kg</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的球在高度</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2m</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处以速度</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v</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以倾角</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抛出。建模分析抛投的距离与倾角的关系。</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73888" y="3381752"/>
            <a:ext cx="4976038" cy="23698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华文新魏" panose="02010800040101010101" pitchFamily="2" charset="-122"/>
                <a:ea typeface="华文新魏" panose="02010800040101010101" pitchFamily="2" charset="-122"/>
              </a:rPr>
              <a:t>解：建立微分方程求解可以得到</a:t>
            </a:r>
            <a:endParaRPr lang="en-US" altLang="zh-CN" sz="2600" dirty="0" smtClean="0">
              <a:latin typeface="华文新魏" panose="02010800040101010101" pitchFamily="2" charset="-122"/>
              <a:ea typeface="华文新魏" panose="02010800040101010101" pitchFamily="2" charset="-122"/>
            </a:endParaRPr>
          </a:p>
          <a:p>
            <a:endParaRPr lang="en-US" altLang="zh-CN" sz="2600" dirty="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endParaRPr lang="en-US" altLang="zh-CN" sz="2400" dirty="0">
              <a:latin typeface="华文新魏" panose="02010800040101010101" pitchFamily="2" charset="-122"/>
              <a:ea typeface="华文新魏" panose="02010800040101010101" pitchFamily="2" charset="-122"/>
            </a:endParaRPr>
          </a:p>
          <a:p>
            <a:endParaRPr lang="en-US" altLang="zh-CN" sz="2400" dirty="0" smtClean="0">
              <a:latin typeface="华文新魏" panose="02010800040101010101" pitchFamily="2" charset="-122"/>
              <a:ea typeface="华文新魏" panose="02010800040101010101" pitchFamily="2" charset="-122"/>
            </a:endParaRPr>
          </a:p>
          <a:p>
            <a:r>
              <a:rPr lang="en-US" altLang="zh-CN" sz="2400" dirty="0">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endParaRPr lang="zh-CN" altLang="en-US" sz="2400" dirty="0">
              <a:latin typeface="华文新魏" panose="02010800040101010101" pitchFamily="2" charset="-122"/>
              <a:ea typeface="华文新魏" panose="02010800040101010101"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21669959"/>
              </p:ext>
            </p:extLst>
          </p:nvPr>
        </p:nvGraphicFramePr>
        <p:xfrm>
          <a:off x="1933797" y="3844238"/>
          <a:ext cx="3010344" cy="1664255"/>
        </p:xfrm>
        <a:graphic>
          <a:graphicData uri="http://schemas.openxmlformats.org/presentationml/2006/ole">
            <mc:AlternateContent xmlns:mc="http://schemas.openxmlformats.org/markup-compatibility/2006">
              <mc:Choice xmlns:v="urn:schemas-microsoft-com:vml" Requires="v">
                <p:oleObj spid="_x0000_s6210" name="Equation" r:id="rId3" imgW="1562040" imgH="863280" progId="Equation.DSMT4">
                  <p:embed/>
                </p:oleObj>
              </mc:Choice>
              <mc:Fallback>
                <p:oleObj name="Equation" r:id="rId3" imgW="1562040" imgH="863280" progId="Equation.DSMT4">
                  <p:embed/>
                  <p:pic>
                    <p:nvPicPr>
                      <p:cNvPr id="0" name=""/>
                      <p:cNvPicPr/>
                      <p:nvPr/>
                    </p:nvPicPr>
                    <p:blipFill>
                      <a:blip r:embed="rId4"/>
                      <a:stretch>
                        <a:fillRect/>
                      </a:stretch>
                    </p:blipFill>
                    <p:spPr>
                      <a:xfrm>
                        <a:off x="1933797" y="3844238"/>
                        <a:ext cx="3010344" cy="1664255"/>
                      </a:xfrm>
                      <a:prstGeom prst="rect">
                        <a:avLst/>
                      </a:prstGeom>
                    </p:spPr>
                  </p:pic>
                </p:oleObj>
              </mc:Fallback>
            </mc:AlternateContent>
          </a:graphicData>
        </a:graphic>
      </p:graphicFrame>
      <p:sp>
        <p:nvSpPr>
          <p:cNvPr id="8" name="文本框 7"/>
          <p:cNvSpPr txBox="1"/>
          <p:nvPr/>
        </p:nvSpPr>
        <p:spPr>
          <a:xfrm>
            <a:off x="6443330" y="3403615"/>
            <a:ext cx="4954772" cy="12926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其中</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m</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是球的质量，</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是球的迎风面积，</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k</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是空气阻力系数，</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g</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是重力常数。这是一般的模型。</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文本框 8"/>
          <p:cNvSpPr txBox="1"/>
          <p:nvPr/>
        </p:nvSpPr>
        <p:spPr>
          <a:xfrm>
            <a:off x="6443330" y="4859080"/>
            <a:ext cx="4954772"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如果建模时直接把数代入，则模型不具有推广型，层次不高。</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70629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065" y="701749"/>
            <a:ext cx="527374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、建模过程的表述要有层次</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文本框 8"/>
          <p:cNvSpPr txBox="1"/>
          <p:nvPr/>
        </p:nvSpPr>
        <p:spPr>
          <a:xfrm>
            <a:off x="1158948" y="1467294"/>
            <a:ext cx="10111563" cy="12926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建模的表述没有固定模式，只要把建模的思想和过程描述的条理、清晰。一般来讲，建模的过程展开是从高到低、从一般到具体的过程，从理论到方法到模型的构建到模型参数的确定。</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文本框 9"/>
          <p:cNvSpPr txBox="1"/>
          <p:nvPr/>
        </p:nvSpPr>
        <p:spPr>
          <a:xfrm>
            <a:off x="1158949" y="3002281"/>
            <a:ext cx="964373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58948" y="3705225"/>
            <a:ext cx="10111563"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对复杂、多层次的问题，绘制一个描述过程层次或布局的图能够很好地说明问题，值得提倡</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58948" y="4752975"/>
            <a:ext cx="1011156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对较复杂的算法，也提倡绘制简单的流程图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38737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67325" y="957287"/>
            <a:ext cx="5314950" cy="1728763"/>
            <a:chOff x="1866900" y="4008921"/>
            <a:chExt cx="5086350" cy="1708473"/>
          </a:xfrm>
        </p:grpSpPr>
        <p:sp>
          <p:nvSpPr>
            <p:cNvPr id="3" name="矩形 2"/>
            <p:cNvSpPr/>
            <p:nvPr/>
          </p:nvSpPr>
          <p:spPr>
            <a:xfrm>
              <a:off x="6343650" y="5188352"/>
              <a:ext cx="609600" cy="523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866900" y="4008921"/>
              <a:ext cx="5086350" cy="1708473"/>
              <a:chOff x="1866900" y="4008921"/>
              <a:chExt cx="5086350" cy="1708473"/>
            </a:xfrm>
          </p:grpSpPr>
          <p:grpSp>
            <p:nvGrpSpPr>
              <p:cNvPr id="5" name="组合 4"/>
              <p:cNvGrpSpPr/>
              <p:nvPr/>
            </p:nvGrpSpPr>
            <p:grpSpPr>
              <a:xfrm>
                <a:off x="1866900" y="4008921"/>
                <a:ext cx="5086350" cy="1708473"/>
                <a:chOff x="1924050" y="3838575"/>
                <a:chExt cx="5086350" cy="1708473"/>
              </a:xfrm>
            </p:grpSpPr>
            <p:grpSp>
              <p:nvGrpSpPr>
                <p:cNvPr id="9" name="组合 8"/>
                <p:cNvGrpSpPr/>
                <p:nvPr/>
              </p:nvGrpSpPr>
              <p:grpSpPr>
                <a:xfrm>
                  <a:off x="1924050" y="4003674"/>
                  <a:ext cx="5086350" cy="1543374"/>
                  <a:chOff x="1924050" y="4003674"/>
                  <a:chExt cx="5086350" cy="1543374"/>
                </a:xfrm>
              </p:grpSpPr>
              <p:grpSp>
                <p:nvGrpSpPr>
                  <p:cNvPr id="16" name="组合 15"/>
                  <p:cNvGrpSpPr/>
                  <p:nvPr/>
                </p:nvGrpSpPr>
                <p:grpSpPr>
                  <a:xfrm>
                    <a:off x="1924050" y="4029075"/>
                    <a:ext cx="5086350" cy="1517973"/>
                    <a:chOff x="1924050" y="4029075"/>
                    <a:chExt cx="5086350" cy="1517973"/>
                  </a:xfrm>
                </p:grpSpPr>
                <p:sp>
                  <p:nvSpPr>
                    <p:cNvPr id="22" name="矩形 21"/>
                    <p:cNvSpPr/>
                    <p:nvPr/>
                  </p:nvSpPr>
                  <p:spPr>
                    <a:xfrm>
                      <a:off x="1924050" y="4029075"/>
                      <a:ext cx="609600" cy="523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409950" y="5023173"/>
                      <a:ext cx="609600" cy="523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409950" y="4029075"/>
                      <a:ext cx="609600" cy="523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400800" y="4077345"/>
                      <a:ext cx="609600" cy="523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895850" y="4077345"/>
                      <a:ext cx="609600" cy="5238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2" idx="3"/>
                    </p:cNvCxnSpPr>
                    <p:nvPr/>
                  </p:nvCxnSpPr>
                  <p:spPr>
                    <a:xfrm flipV="1">
                      <a:off x="2533650" y="4291012"/>
                      <a:ext cx="8763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5495925" y="4339282"/>
                      <a:ext cx="8763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000500" y="4321400"/>
                      <a:ext cx="8763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2"/>
                      <a:endCxn id="23" idx="0"/>
                    </p:cNvCxnSpPr>
                    <p:nvPr/>
                  </p:nvCxnSpPr>
                  <p:spPr>
                    <a:xfrm>
                      <a:off x="3714750" y="4552950"/>
                      <a:ext cx="0" cy="4702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26" idx="2"/>
                    </p:cNvCxnSpPr>
                    <p:nvPr/>
                  </p:nvCxnSpPr>
                  <p:spPr>
                    <a:xfrm flipV="1">
                      <a:off x="4019550" y="4601220"/>
                      <a:ext cx="1181100" cy="68389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3" idx="1"/>
                      <a:endCxn id="22" idx="2"/>
                    </p:cNvCxnSpPr>
                    <p:nvPr/>
                  </p:nvCxnSpPr>
                  <p:spPr>
                    <a:xfrm rot="10800000">
                      <a:off x="2228850" y="4552951"/>
                      <a:ext cx="1181100" cy="7321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2085975" y="4003674"/>
                    <a:ext cx="419100" cy="461665"/>
                  </a:xfrm>
                  <a:prstGeom prst="rect">
                    <a:avLst/>
                  </a:prstGeom>
                  <a:noFill/>
                </p:spPr>
                <p:txBody>
                  <a:bodyPr wrap="square" rtlCol="0">
                    <a:spAutoFit/>
                  </a:bodyPr>
                  <a:lstStyle/>
                  <a:p>
                    <a:r>
                      <a:rPr lang="en-US" altLang="zh-CN" sz="2400" dirty="0" smtClean="0"/>
                      <a:t>s</a:t>
                    </a:r>
                    <a:endParaRPr lang="zh-CN" altLang="en-US" sz="2400" dirty="0"/>
                  </a:p>
                </p:txBody>
              </p:sp>
              <p:sp>
                <p:nvSpPr>
                  <p:cNvPr id="18" name="文本框 17"/>
                  <p:cNvSpPr txBox="1"/>
                  <p:nvPr/>
                </p:nvSpPr>
                <p:spPr>
                  <a:xfrm>
                    <a:off x="3543300" y="5023172"/>
                    <a:ext cx="419100" cy="461665"/>
                  </a:xfrm>
                  <a:prstGeom prst="rect">
                    <a:avLst/>
                  </a:prstGeom>
                  <a:noFill/>
                </p:spPr>
                <p:txBody>
                  <a:bodyPr wrap="square" rtlCol="0">
                    <a:spAutoFit/>
                  </a:bodyPr>
                  <a:lstStyle/>
                  <a:p>
                    <a:r>
                      <a:rPr lang="en-US" altLang="zh-CN" sz="2400" dirty="0" smtClean="0"/>
                      <a:t>e</a:t>
                    </a:r>
                    <a:endParaRPr lang="zh-CN" altLang="en-US" sz="2400" dirty="0"/>
                  </a:p>
                </p:txBody>
              </p:sp>
              <p:sp>
                <p:nvSpPr>
                  <p:cNvPr id="19" name="文本框 18"/>
                  <p:cNvSpPr txBox="1"/>
                  <p:nvPr/>
                </p:nvSpPr>
                <p:spPr>
                  <a:xfrm>
                    <a:off x="6496050" y="4090566"/>
                    <a:ext cx="419100" cy="461665"/>
                  </a:xfrm>
                  <a:prstGeom prst="rect">
                    <a:avLst/>
                  </a:prstGeom>
                  <a:noFill/>
                </p:spPr>
                <p:txBody>
                  <a:bodyPr wrap="square" rtlCol="0">
                    <a:spAutoFit/>
                  </a:bodyPr>
                  <a:lstStyle/>
                  <a:p>
                    <a:r>
                      <a:rPr lang="en-US" altLang="zh-CN" sz="2400" dirty="0" smtClean="0"/>
                      <a:t>r</a:t>
                    </a:r>
                    <a:endParaRPr lang="zh-CN" altLang="en-US" sz="2400" dirty="0"/>
                  </a:p>
                </p:txBody>
              </p:sp>
              <p:sp>
                <p:nvSpPr>
                  <p:cNvPr id="20" name="文本框 19"/>
                  <p:cNvSpPr txBox="1"/>
                  <p:nvPr/>
                </p:nvSpPr>
                <p:spPr>
                  <a:xfrm>
                    <a:off x="5048250" y="4090567"/>
                    <a:ext cx="419100" cy="461665"/>
                  </a:xfrm>
                  <a:prstGeom prst="rect">
                    <a:avLst/>
                  </a:prstGeom>
                  <a:noFill/>
                </p:spPr>
                <p:txBody>
                  <a:bodyPr wrap="square" rtlCol="0">
                    <a:spAutoFit/>
                  </a:bodyPr>
                  <a:lstStyle/>
                  <a:p>
                    <a:r>
                      <a:rPr lang="en-US" altLang="zh-CN" sz="2400" dirty="0" err="1" smtClean="0"/>
                      <a:t>i</a:t>
                    </a:r>
                    <a:endParaRPr lang="zh-CN" altLang="en-US" sz="2400" dirty="0"/>
                  </a:p>
                </p:txBody>
              </p:sp>
              <p:sp>
                <p:nvSpPr>
                  <p:cNvPr id="21" name="文本框 20"/>
                  <p:cNvSpPr txBox="1"/>
                  <p:nvPr/>
                </p:nvSpPr>
                <p:spPr>
                  <a:xfrm>
                    <a:off x="3552825" y="4042984"/>
                    <a:ext cx="419100" cy="461665"/>
                  </a:xfrm>
                  <a:prstGeom prst="rect">
                    <a:avLst/>
                  </a:prstGeom>
                  <a:noFill/>
                </p:spPr>
                <p:txBody>
                  <a:bodyPr wrap="square" rtlCol="0">
                    <a:spAutoFit/>
                  </a:bodyPr>
                  <a:lstStyle/>
                  <a:p>
                    <a:r>
                      <a:rPr lang="en-US" altLang="zh-CN" sz="2400" dirty="0" smtClean="0"/>
                      <a:t>c</a:t>
                    </a:r>
                    <a:endParaRPr lang="zh-CN" altLang="en-US" sz="2400" dirty="0"/>
                  </a:p>
                </p:txBody>
              </p:sp>
            </p:grpSp>
            <p:sp>
              <p:nvSpPr>
                <p:cNvPr id="10" name="文本框 9"/>
                <p:cNvSpPr txBox="1"/>
                <p:nvPr/>
              </p:nvSpPr>
              <p:spPr>
                <a:xfrm>
                  <a:off x="2705100" y="3896358"/>
                  <a:ext cx="695325" cy="367356"/>
                </a:xfrm>
                <a:prstGeom prst="rect">
                  <a:avLst/>
                </a:prstGeom>
                <a:noFill/>
              </p:spPr>
              <p:txBody>
                <a:bodyPr wrap="square" rtlCol="0">
                  <a:spAutoFit/>
                </a:bodyPr>
                <a:lstStyle/>
                <a:p>
                  <a:r>
                    <a:rPr lang="zh-CN" altLang="en-US" dirty="0" smtClean="0">
                      <a:sym typeface="Symbol" panose="05050102010706020507" pitchFamily="18" charset="2"/>
                    </a:rPr>
                    <a:t></a:t>
                  </a:r>
                  <a:r>
                    <a:rPr lang="en-US" altLang="zh-CN" dirty="0" err="1" smtClean="0">
                      <a:sym typeface="Symbol" panose="05050102010706020507" pitchFamily="18" charset="2"/>
                    </a:rPr>
                    <a:t>sc</a:t>
                  </a:r>
                  <a:endParaRPr lang="zh-CN" altLang="en-US" dirty="0"/>
                </a:p>
              </p:txBody>
            </p:sp>
            <p:sp>
              <p:nvSpPr>
                <p:cNvPr id="11" name="文本框 10"/>
                <p:cNvSpPr txBox="1"/>
                <p:nvPr/>
              </p:nvSpPr>
              <p:spPr>
                <a:xfrm>
                  <a:off x="3148012" y="4551803"/>
                  <a:ext cx="695325" cy="367356"/>
                </a:xfrm>
                <a:prstGeom prst="rect">
                  <a:avLst/>
                </a:prstGeom>
                <a:noFill/>
              </p:spPr>
              <p:txBody>
                <a:bodyPr wrap="square" rtlCol="0">
                  <a:spAutoFit/>
                </a:bodyPr>
                <a:lstStyle/>
                <a:p>
                  <a:r>
                    <a:rPr lang="zh-CN" altLang="en-US" dirty="0" smtClean="0">
                      <a:sym typeface="Symbol" panose="05050102010706020507" pitchFamily="18" charset="2"/>
                    </a:rPr>
                    <a:t></a:t>
                  </a:r>
                  <a:r>
                    <a:rPr lang="en-US" altLang="zh-CN" dirty="0" smtClean="0">
                      <a:sym typeface="Symbol" panose="05050102010706020507" pitchFamily="18" charset="2"/>
                    </a:rPr>
                    <a:t></a:t>
                  </a:r>
                  <a:r>
                    <a:rPr lang="en-US" altLang="zh-CN" dirty="0" err="1" smtClean="0">
                      <a:sym typeface="Symbol" panose="05050102010706020507" pitchFamily="18" charset="2"/>
                    </a:rPr>
                    <a:t>cs</a:t>
                  </a:r>
                  <a:endParaRPr lang="zh-CN" altLang="en-US" dirty="0"/>
                </a:p>
              </p:txBody>
            </p:sp>
            <p:sp>
              <p:nvSpPr>
                <p:cNvPr id="12" name="文本框 11"/>
                <p:cNvSpPr txBox="1"/>
                <p:nvPr/>
              </p:nvSpPr>
              <p:spPr>
                <a:xfrm>
                  <a:off x="5705475" y="3845397"/>
                  <a:ext cx="695325" cy="367356"/>
                </a:xfrm>
                <a:prstGeom prst="rect">
                  <a:avLst/>
                </a:prstGeom>
                <a:noFill/>
              </p:spPr>
              <p:txBody>
                <a:bodyPr wrap="square" rtlCol="0">
                  <a:spAutoFit/>
                </a:bodyPr>
                <a:lstStyle/>
                <a:p>
                  <a:r>
                    <a:rPr lang="zh-CN" altLang="en-US" dirty="0" smtClean="0">
                      <a:sym typeface="Symbol" panose="05050102010706020507" pitchFamily="18" charset="2"/>
                    </a:rPr>
                    <a:t></a:t>
                  </a:r>
                  <a:r>
                    <a:rPr lang="en-US" altLang="zh-CN" dirty="0" err="1" smtClean="0">
                      <a:sym typeface="Symbol" panose="05050102010706020507" pitchFamily="18" charset="2"/>
                    </a:rPr>
                    <a:t>i</a:t>
                  </a:r>
                  <a:endParaRPr lang="zh-CN" altLang="en-US" dirty="0"/>
                </a:p>
              </p:txBody>
            </p:sp>
            <p:sp>
              <p:nvSpPr>
                <p:cNvPr id="13" name="文本框 12"/>
                <p:cNvSpPr txBox="1"/>
                <p:nvPr/>
              </p:nvSpPr>
              <p:spPr>
                <a:xfrm>
                  <a:off x="4162425" y="3838575"/>
                  <a:ext cx="695325" cy="367356"/>
                </a:xfrm>
                <a:prstGeom prst="rect">
                  <a:avLst/>
                </a:prstGeom>
                <a:noFill/>
              </p:spPr>
              <p:txBody>
                <a:bodyPr wrap="square" rtlCol="0">
                  <a:spAutoFit/>
                </a:bodyPr>
                <a:lstStyle/>
                <a:p>
                  <a:r>
                    <a:rPr lang="zh-CN" altLang="en-US" dirty="0" smtClean="0">
                      <a:sym typeface="Symbol" panose="05050102010706020507" pitchFamily="18" charset="2"/>
                    </a:rPr>
                    <a:t></a:t>
                  </a:r>
                  <a:r>
                    <a:rPr lang="en-US" altLang="zh-CN" dirty="0" smtClean="0">
                      <a:sym typeface="Symbol" panose="05050102010706020507" pitchFamily="18" charset="2"/>
                    </a:rPr>
                    <a:t>c</a:t>
                  </a:r>
                  <a:endParaRPr lang="zh-CN" altLang="en-US" dirty="0"/>
                </a:p>
              </p:txBody>
            </p:sp>
            <p:sp>
              <p:nvSpPr>
                <p:cNvPr id="14" name="文本框 13"/>
                <p:cNvSpPr txBox="1"/>
                <p:nvPr/>
              </p:nvSpPr>
              <p:spPr>
                <a:xfrm>
                  <a:off x="4352925" y="4917752"/>
                  <a:ext cx="695325" cy="367356"/>
                </a:xfrm>
                <a:prstGeom prst="rect">
                  <a:avLst/>
                </a:prstGeom>
                <a:noFill/>
              </p:spPr>
              <p:txBody>
                <a:bodyPr wrap="square" rtlCol="0">
                  <a:spAutoFit/>
                </a:bodyPr>
                <a:lstStyle/>
                <a:p>
                  <a:r>
                    <a:rPr lang="zh-CN" altLang="en-US" dirty="0" smtClean="0">
                      <a:sym typeface="Symbol" panose="05050102010706020507" pitchFamily="18" charset="2"/>
                    </a:rPr>
                    <a:t></a:t>
                  </a:r>
                  <a:r>
                    <a:rPr lang="en-US" altLang="zh-CN" dirty="0" smtClean="0">
                      <a:sym typeface="Symbol" panose="05050102010706020507" pitchFamily="18" charset="2"/>
                    </a:rPr>
                    <a:t>e</a:t>
                  </a:r>
                  <a:endParaRPr lang="zh-CN" altLang="en-US" dirty="0"/>
                </a:p>
              </p:txBody>
            </p:sp>
            <p:sp>
              <p:nvSpPr>
                <p:cNvPr id="15" name="文本框 14"/>
                <p:cNvSpPr txBox="1"/>
                <p:nvPr/>
              </p:nvSpPr>
              <p:spPr>
                <a:xfrm>
                  <a:off x="2395537" y="4886648"/>
                  <a:ext cx="695325" cy="367356"/>
                </a:xfrm>
                <a:prstGeom prst="rect">
                  <a:avLst/>
                </a:prstGeom>
                <a:noFill/>
              </p:spPr>
              <p:txBody>
                <a:bodyPr wrap="square" rtlCol="0">
                  <a:spAutoFit/>
                </a:bodyPr>
                <a:lstStyle/>
                <a:p>
                  <a:r>
                    <a:rPr lang="zh-CN" altLang="en-US" dirty="0" smtClean="0">
                      <a:sym typeface="Symbol" panose="05050102010706020507" pitchFamily="18" charset="2"/>
                    </a:rPr>
                    <a:t></a:t>
                  </a:r>
                  <a:r>
                    <a:rPr lang="en-US" altLang="zh-CN" dirty="0" smtClean="0">
                      <a:sym typeface="Symbol" panose="05050102010706020507" pitchFamily="18" charset="2"/>
                    </a:rPr>
                    <a:t>e</a:t>
                  </a:r>
                  <a:endParaRPr lang="zh-CN" altLang="en-US" dirty="0"/>
                </a:p>
              </p:txBody>
            </p:sp>
          </p:grpSp>
          <p:cxnSp>
            <p:nvCxnSpPr>
              <p:cNvPr id="6" name="直接箭头连接符 5"/>
              <p:cNvCxnSpPr/>
              <p:nvPr/>
            </p:nvCxnSpPr>
            <p:spPr>
              <a:xfrm>
                <a:off x="5410200" y="4771566"/>
                <a:ext cx="904875" cy="6838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96050" y="5207502"/>
                <a:ext cx="419100" cy="461665"/>
              </a:xfrm>
              <a:prstGeom prst="rect">
                <a:avLst/>
              </a:prstGeom>
              <a:noFill/>
            </p:spPr>
            <p:txBody>
              <a:bodyPr wrap="square" rtlCol="0">
                <a:spAutoFit/>
              </a:bodyPr>
              <a:lstStyle/>
              <a:p>
                <a:r>
                  <a:rPr lang="en-US" altLang="zh-CN" sz="2400" dirty="0" smtClean="0"/>
                  <a:t>d</a:t>
                </a:r>
                <a:endParaRPr lang="zh-CN" altLang="en-US" sz="2400" dirty="0"/>
              </a:p>
            </p:txBody>
          </p:sp>
          <p:sp>
            <p:nvSpPr>
              <p:cNvPr id="8" name="文本框 7"/>
              <p:cNvSpPr txBox="1"/>
              <p:nvPr/>
            </p:nvSpPr>
            <p:spPr>
              <a:xfrm>
                <a:off x="5781675" y="4760079"/>
                <a:ext cx="695325" cy="367356"/>
              </a:xfrm>
              <a:prstGeom prst="rect">
                <a:avLst/>
              </a:prstGeom>
              <a:noFill/>
            </p:spPr>
            <p:txBody>
              <a:bodyPr wrap="square" rtlCol="0">
                <a:spAutoFit/>
              </a:bodyPr>
              <a:lstStyle/>
              <a:p>
                <a:r>
                  <a:rPr lang="zh-CN" altLang="en-US" dirty="0" smtClean="0">
                    <a:sym typeface="Symbol" panose="05050102010706020507" pitchFamily="18" charset="2"/>
                  </a:rPr>
                  <a:t></a:t>
                </a:r>
                <a:r>
                  <a:rPr lang="en-US" altLang="zh-CN" dirty="0" err="1" smtClean="0">
                    <a:sym typeface="Symbol" panose="05050102010706020507" pitchFamily="18" charset="2"/>
                  </a:rPr>
                  <a:t>i</a:t>
                </a:r>
                <a:endParaRPr lang="zh-CN" altLang="en-US" dirty="0"/>
              </a:p>
            </p:txBody>
          </p:sp>
        </p:grpSp>
      </p:grpSp>
      <p:sp>
        <p:nvSpPr>
          <p:cNvPr id="33" name="文本框 32"/>
          <p:cNvSpPr txBox="1"/>
          <p:nvPr/>
        </p:nvSpPr>
        <p:spPr>
          <a:xfrm>
            <a:off x="876300" y="809625"/>
            <a:ext cx="363855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：对于传染病传染过程的复杂关系，绘制右面的传播关系图，有助于阅读者看清你的思路，是很好的表述方法。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34" name="组合 33"/>
          <p:cNvGrpSpPr/>
          <p:nvPr/>
        </p:nvGrpSpPr>
        <p:grpSpPr>
          <a:xfrm>
            <a:off x="5656169" y="3325055"/>
            <a:ext cx="6070038" cy="2710770"/>
            <a:chOff x="1464469" y="704850"/>
            <a:chExt cx="6994327" cy="3643015"/>
          </a:xfrm>
        </p:grpSpPr>
        <p:cxnSp>
          <p:nvCxnSpPr>
            <p:cNvPr id="35" name="直接箭头连接符 34"/>
            <p:cNvCxnSpPr/>
            <p:nvPr/>
          </p:nvCxnSpPr>
          <p:spPr>
            <a:xfrm flipV="1">
              <a:off x="1762125" y="3829050"/>
              <a:ext cx="6334125" cy="381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flipV="1">
              <a:off x="1943100" y="847725"/>
              <a:ext cx="28575" cy="33623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943100" y="1181100"/>
              <a:ext cx="3609975" cy="9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421731" y="1200150"/>
              <a:ext cx="28575" cy="2667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871787" y="1200150"/>
              <a:ext cx="28575" cy="2667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440906" y="1200150"/>
              <a:ext cx="28575" cy="2667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067175" y="1176338"/>
              <a:ext cx="28575" cy="2667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464469" y="1848118"/>
              <a:ext cx="666750" cy="1569660"/>
            </a:xfrm>
            <a:prstGeom prst="rect">
              <a:avLst/>
            </a:prstGeom>
            <a:noFill/>
          </p:spPr>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高温环境</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3" name="文本框 42"/>
            <p:cNvSpPr txBox="1"/>
            <p:nvPr/>
          </p:nvSpPr>
          <p:spPr>
            <a:xfrm>
              <a:off x="1943100" y="1848118"/>
              <a:ext cx="409575" cy="1200329"/>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第一</a:t>
              </a:r>
              <a:r>
                <a:rPr lang="zh-CN" altLang="en-US" sz="2400" dirty="0" smtClean="0">
                  <a:latin typeface="华文新魏" panose="02010800040101010101" pitchFamily="2" charset="-122"/>
                  <a:ea typeface="华文新魏" panose="02010800040101010101" pitchFamily="2" charset="-122"/>
                </a:rPr>
                <a:t>层</a:t>
              </a:r>
              <a:endParaRPr lang="zh-CN" altLang="en-US" sz="2400" dirty="0">
                <a:latin typeface="华文新魏" panose="02010800040101010101" pitchFamily="2" charset="-122"/>
                <a:ea typeface="华文新魏" panose="02010800040101010101" pitchFamily="2" charset="-122"/>
              </a:endParaRPr>
            </a:p>
          </p:txBody>
        </p:sp>
        <p:sp>
          <p:nvSpPr>
            <p:cNvPr id="44" name="文本框 43"/>
            <p:cNvSpPr txBox="1"/>
            <p:nvPr/>
          </p:nvSpPr>
          <p:spPr>
            <a:xfrm>
              <a:off x="2447924" y="1863923"/>
              <a:ext cx="409575" cy="1200329"/>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第二层</a:t>
              </a:r>
              <a:endParaRPr lang="zh-CN" altLang="en-US" sz="2400" dirty="0">
                <a:latin typeface="华文新魏" panose="02010800040101010101" pitchFamily="2" charset="-122"/>
                <a:ea typeface="华文新魏" panose="02010800040101010101" pitchFamily="2" charset="-122"/>
              </a:endParaRPr>
            </a:p>
          </p:txBody>
        </p:sp>
        <p:sp>
          <p:nvSpPr>
            <p:cNvPr id="45" name="文本框 44"/>
            <p:cNvSpPr txBox="1"/>
            <p:nvPr/>
          </p:nvSpPr>
          <p:spPr>
            <a:xfrm>
              <a:off x="2970607" y="1848118"/>
              <a:ext cx="409575" cy="1200329"/>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第三层</a:t>
              </a:r>
              <a:endParaRPr lang="zh-CN" altLang="en-US" sz="2400" dirty="0">
                <a:latin typeface="华文新魏" panose="02010800040101010101" pitchFamily="2" charset="-122"/>
                <a:ea typeface="华文新魏" panose="02010800040101010101" pitchFamily="2" charset="-122"/>
              </a:endParaRPr>
            </a:p>
          </p:txBody>
        </p:sp>
        <p:sp>
          <p:nvSpPr>
            <p:cNvPr id="46" name="文本框 45"/>
            <p:cNvSpPr txBox="1"/>
            <p:nvPr/>
          </p:nvSpPr>
          <p:spPr>
            <a:xfrm>
              <a:off x="3543299" y="1863924"/>
              <a:ext cx="409575" cy="1200329"/>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第四层</a:t>
              </a:r>
              <a:endParaRPr lang="zh-CN" altLang="en-US" sz="2400" dirty="0">
                <a:latin typeface="华文新魏" panose="02010800040101010101" pitchFamily="2" charset="-122"/>
                <a:ea typeface="华文新魏" panose="02010800040101010101" pitchFamily="2" charset="-122"/>
              </a:endParaRPr>
            </a:p>
          </p:txBody>
        </p:sp>
        <p:sp>
          <p:nvSpPr>
            <p:cNvPr id="47" name="文本框 46"/>
            <p:cNvSpPr txBox="1"/>
            <p:nvPr/>
          </p:nvSpPr>
          <p:spPr>
            <a:xfrm>
              <a:off x="1646634" y="3829050"/>
              <a:ext cx="478631" cy="461665"/>
            </a:xfrm>
            <a:prstGeom prst="rect">
              <a:avLst/>
            </a:prstGeom>
            <a:noFill/>
          </p:spPr>
          <p:txBody>
            <a:bodyPr wrap="square" rtlCol="0">
              <a:spAutoFit/>
            </a:bodyPr>
            <a:lstStyle/>
            <a:p>
              <a:r>
                <a:rPr lang="en-US" altLang="zh-CN" sz="2400" dirty="0"/>
                <a:t>O</a:t>
              </a:r>
              <a:endParaRPr lang="zh-CN" altLang="en-US" sz="2400" dirty="0"/>
            </a:p>
          </p:txBody>
        </p:sp>
        <p:sp>
          <p:nvSpPr>
            <p:cNvPr id="48" name="文本框 47"/>
            <p:cNvSpPr txBox="1"/>
            <p:nvPr/>
          </p:nvSpPr>
          <p:spPr>
            <a:xfrm>
              <a:off x="4210051" y="1694229"/>
              <a:ext cx="457200" cy="1569660"/>
            </a:xfrm>
            <a:prstGeom prst="rect">
              <a:avLst/>
            </a:prstGeom>
            <a:noFill/>
          </p:spPr>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皮肤内部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cxnSp>
          <p:nvCxnSpPr>
            <p:cNvPr id="49" name="肘形连接符 48"/>
            <p:cNvCxnSpPr/>
            <p:nvPr/>
          </p:nvCxnSpPr>
          <p:spPr>
            <a:xfrm rot="5400000">
              <a:off x="3974306" y="931070"/>
              <a:ext cx="314325" cy="1285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4210051" y="704850"/>
              <a:ext cx="1412080" cy="461665"/>
            </a:xfrm>
            <a:prstGeom prst="rect">
              <a:avLst/>
            </a:prstGeom>
            <a:noFill/>
          </p:spPr>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皮肤表层</a:t>
              </a:r>
              <a:endParaRPr lang="zh-CN" altLang="en-US" sz="2400" dirty="0">
                <a:latin typeface="华文新魏" panose="02010800040101010101" pitchFamily="2" charset="-122"/>
                <a:ea typeface="华文新魏" panose="02010800040101010101" pitchFamily="2" charset="-122"/>
              </a:endParaRPr>
            </a:p>
          </p:txBody>
        </p:sp>
        <p:sp>
          <p:nvSpPr>
            <p:cNvPr id="51" name="文本框 50"/>
            <p:cNvSpPr txBox="1"/>
            <p:nvPr/>
          </p:nvSpPr>
          <p:spPr>
            <a:xfrm>
              <a:off x="7792046" y="3810000"/>
              <a:ext cx="666750" cy="461665"/>
            </a:xfrm>
            <a:prstGeom prst="rect">
              <a:avLst/>
            </a:prstGeom>
            <a:noFill/>
          </p:spPr>
          <p:txBody>
            <a:bodyPr wrap="square" rtlCol="0">
              <a:spAutoFit/>
            </a:bodyPr>
            <a:lstStyle/>
            <a:p>
              <a:r>
                <a:rPr lang="en-US" altLang="zh-CN" sz="2400" dirty="0" smtClean="0"/>
                <a:t>x</a:t>
              </a:r>
              <a:endParaRPr lang="zh-CN" altLang="en-US" sz="2400" dirty="0"/>
            </a:p>
          </p:txBody>
        </p:sp>
        <p:sp>
          <p:nvSpPr>
            <p:cNvPr id="52" name="文本框 51"/>
            <p:cNvSpPr txBox="1"/>
            <p:nvPr/>
          </p:nvSpPr>
          <p:spPr>
            <a:xfrm>
              <a:off x="2283617" y="3886200"/>
              <a:ext cx="447675" cy="461665"/>
            </a:xfrm>
            <a:prstGeom prst="rect">
              <a:avLst/>
            </a:prstGeom>
            <a:noFill/>
          </p:spPr>
          <p:txBody>
            <a:bodyPr wrap="square" rtlCol="0">
              <a:spAutoFit/>
            </a:bodyPr>
            <a:lstStyle/>
            <a:p>
              <a:r>
                <a:rPr lang="en-US" altLang="zh-CN" sz="2400" i="1" dirty="0" smtClean="0">
                  <a:latin typeface="Times New Roman" panose="02020603050405020304" pitchFamily="18" charset="0"/>
                  <a:cs typeface="Times New Roman" panose="02020603050405020304" pitchFamily="18" charset="0"/>
                </a:rPr>
                <a:t>l</a:t>
              </a:r>
              <a:r>
                <a:rPr lang="en-US" altLang="zh-CN" sz="2400" baseline="-25000" dirty="0" smtClean="0">
                  <a:latin typeface="Times New Roman" panose="02020603050405020304" pitchFamily="18" charset="0"/>
                  <a:cs typeface="Times New Roman" panose="02020603050405020304" pitchFamily="18" charset="0"/>
                </a:rPr>
                <a:t>1</a:t>
              </a:r>
              <a:endParaRPr lang="zh-CN" altLang="en-US" sz="2400" baseline="-25000" dirty="0">
                <a:latin typeface="Times New Roman" panose="02020603050405020304" pitchFamily="18" charset="0"/>
                <a:cs typeface="Times New Roman" panose="02020603050405020304" pitchFamily="18" charset="0"/>
              </a:endParaRPr>
            </a:p>
          </p:txBody>
        </p:sp>
        <p:sp>
          <p:nvSpPr>
            <p:cNvPr id="53" name="文本框 52"/>
            <p:cNvSpPr txBox="1"/>
            <p:nvPr/>
          </p:nvSpPr>
          <p:spPr>
            <a:xfrm>
              <a:off x="2752723" y="3864173"/>
              <a:ext cx="447675" cy="461665"/>
            </a:xfrm>
            <a:prstGeom prst="rect">
              <a:avLst/>
            </a:prstGeom>
            <a:noFill/>
          </p:spPr>
          <p:txBody>
            <a:bodyPr wrap="square" rtlCol="0">
              <a:spAutoFit/>
            </a:bodyPr>
            <a:lstStyle/>
            <a:p>
              <a:r>
                <a:rPr lang="en-US" altLang="zh-CN" sz="2400" i="1" dirty="0" smtClean="0">
                  <a:latin typeface="Times New Roman" panose="02020603050405020304" pitchFamily="18" charset="0"/>
                  <a:cs typeface="Times New Roman" panose="02020603050405020304" pitchFamily="18" charset="0"/>
                </a:rPr>
                <a:t>l</a:t>
              </a:r>
              <a:r>
                <a:rPr lang="en-US" altLang="zh-CN" sz="2400" baseline="-25000" dirty="0" smtClean="0">
                  <a:latin typeface="Times New Roman" panose="02020603050405020304" pitchFamily="18" charset="0"/>
                  <a:cs typeface="Times New Roman" panose="02020603050405020304" pitchFamily="18" charset="0"/>
                </a:rPr>
                <a:t>2</a:t>
              </a:r>
              <a:endParaRPr lang="zh-CN" altLang="en-US" sz="2400" baseline="-25000" dirty="0">
                <a:latin typeface="Times New Roman" panose="02020603050405020304" pitchFamily="18" charset="0"/>
                <a:cs typeface="Times New Roman" panose="02020603050405020304" pitchFamily="18" charset="0"/>
              </a:endParaRPr>
            </a:p>
          </p:txBody>
        </p:sp>
        <p:sp>
          <p:nvSpPr>
            <p:cNvPr id="54" name="文本框 53"/>
            <p:cNvSpPr txBox="1"/>
            <p:nvPr/>
          </p:nvSpPr>
          <p:spPr>
            <a:xfrm>
              <a:off x="3314699" y="3830807"/>
              <a:ext cx="447675" cy="461665"/>
            </a:xfrm>
            <a:prstGeom prst="rect">
              <a:avLst/>
            </a:prstGeom>
            <a:noFill/>
          </p:spPr>
          <p:txBody>
            <a:bodyPr wrap="square" rtlCol="0">
              <a:spAutoFit/>
            </a:bodyPr>
            <a:lstStyle/>
            <a:p>
              <a:r>
                <a:rPr lang="en-US" altLang="zh-CN" sz="2400" i="1" dirty="0" smtClean="0">
                  <a:latin typeface="Times New Roman" panose="02020603050405020304" pitchFamily="18" charset="0"/>
                  <a:cs typeface="Times New Roman" panose="02020603050405020304" pitchFamily="18" charset="0"/>
                </a:rPr>
                <a:t>l</a:t>
              </a:r>
              <a:r>
                <a:rPr lang="en-US" altLang="zh-CN" sz="2400" baseline="-25000" dirty="0" smtClean="0">
                  <a:latin typeface="Times New Roman" panose="02020603050405020304" pitchFamily="18" charset="0"/>
                  <a:cs typeface="Times New Roman" panose="02020603050405020304" pitchFamily="18" charset="0"/>
                </a:rPr>
                <a:t>3</a:t>
              </a:r>
              <a:endParaRPr lang="zh-CN" altLang="en-US" sz="2400" baseline="-25000" dirty="0">
                <a:latin typeface="Times New Roman" panose="02020603050405020304" pitchFamily="18" charset="0"/>
                <a:cs typeface="Times New Roman" panose="02020603050405020304" pitchFamily="18" charset="0"/>
              </a:endParaRPr>
            </a:p>
          </p:txBody>
        </p:sp>
        <p:sp>
          <p:nvSpPr>
            <p:cNvPr id="55" name="文本框 54"/>
            <p:cNvSpPr txBox="1"/>
            <p:nvPr/>
          </p:nvSpPr>
          <p:spPr>
            <a:xfrm>
              <a:off x="3952873" y="3879697"/>
              <a:ext cx="447675" cy="461665"/>
            </a:xfrm>
            <a:prstGeom prst="rect">
              <a:avLst/>
            </a:prstGeom>
            <a:noFill/>
          </p:spPr>
          <p:txBody>
            <a:bodyPr wrap="square" rtlCol="0">
              <a:spAutoFit/>
            </a:bodyPr>
            <a:lstStyle/>
            <a:p>
              <a:r>
                <a:rPr lang="en-US" altLang="zh-CN" sz="2400" i="1" dirty="0" smtClean="0">
                  <a:latin typeface="Times New Roman" panose="02020603050405020304" pitchFamily="18" charset="0"/>
                  <a:cs typeface="Times New Roman" panose="02020603050405020304" pitchFamily="18" charset="0"/>
                </a:rPr>
                <a:t>l</a:t>
              </a:r>
              <a:r>
                <a:rPr lang="en-US" altLang="zh-CN" sz="2400" baseline="-25000" dirty="0" smtClean="0">
                  <a:latin typeface="Times New Roman" panose="02020603050405020304" pitchFamily="18" charset="0"/>
                  <a:cs typeface="Times New Roman" panose="02020603050405020304" pitchFamily="18" charset="0"/>
                </a:rPr>
                <a:t>4</a:t>
              </a:r>
              <a:endParaRPr lang="zh-CN" altLang="en-US" sz="2400" baseline="-25000" dirty="0">
                <a:latin typeface="Times New Roman" panose="02020603050405020304" pitchFamily="18" charset="0"/>
                <a:cs typeface="Times New Roman" panose="02020603050405020304" pitchFamily="18" charset="0"/>
              </a:endParaRPr>
            </a:p>
          </p:txBody>
        </p:sp>
      </p:grpSp>
      <p:sp>
        <p:nvSpPr>
          <p:cNvPr id="56" name="文本框 55"/>
          <p:cNvSpPr txBox="1"/>
          <p:nvPr/>
        </p:nvSpPr>
        <p:spPr>
          <a:xfrm>
            <a:off x="6952309" y="7010980"/>
            <a:ext cx="1405269"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几何模型</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7" name="文本框 56"/>
          <p:cNvSpPr txBox="1"/>
          <p:nvPr/>
        </p:nvSpPr>
        <p:spPr>
          <a:xfrm>
            <a:off x="876300" y="3133725"/>
            <a:ext cx="4076700"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：对于隔热防护服的分析研究，可以绘制右面的几何分布模型，不但把问题的结构描述的非常清晰，而且由于建立了适当的坐标系，模型的条件表述也容易写的清晰。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64425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5423" y="597664"/>
            <a:ext cx="2944481"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8</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、模型的求解</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23506" y="1240372"/>
            <a:ext cx="9190075"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模型的求解是利用计算机软件求解的，这一方面的内容包括：</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矩形 3"/>
          <p:cNvSpPr/>
          <p:nvPr/>
        </p:nvSpPr>
        <p:spPr>
          <a:xfrm>
            <a:off x="1123506" y="1852303"/>
            <a:ext cx="9913089" cy="169277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求解的算法步骤要交代清楚</a:t>
            </a:r>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如：根据边界的一些点的数值计算国土面积。我们的计算过程包括：</a:t>
            </a:r>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利用样条插值求解区域的上边界曲线和下边界曲线；</a:t>
            </a:r>
            <a:endParaRPr lang="en-US" altLang="zh-CN" sz="2600" dirty="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600" dirty="0">
                <a:latin typeface="Times New Roman" panose="02020603050405020304" pitchFamily="18" charset="0"/>
                <a:ea typeface="华文新魏" panose="02010800040101010101" pitchFamily="2" charset="-122"/>
                <a:cs typeface="Times New Roman" panose="02020603050405020304" pitchFamily="18" charset="0"/>
              </a:rPr>
              <a:t>利用数值积分计算区域面积。</a:t>
            </a:r>
          </a:p>
        </p:txBody>
      </p:sp>
      <p:sp>
        <p:nvSpPr>
          <p:cNvPr id="5" name="文本框 4"/>
          <p:cNvSpPr txBox="1"/>
          <p:nvPr/>
        </p:nvSpPr>
        <p:spPr>
          <a:xfrm>
            <a:off x="1123505" y="3653930"/>
            <a:ext cx="9913090"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、求解所取得参数要完整交代清楚，不能遗漏。</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如：下面是模型</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的数值计算结果，其中</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=0.2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sym typeface="Symbol" panose="05050102010706020507" pitchFamily="18" charset="2"/>
              </a:rPr>
              <a:t>=1.1,0t5</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123506" y="4784651"/>
            <a:ext cx="9913089" cy="129266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、计算程序放在附录中，计算结果列在文章中。如果是一组结果，需要用表格的形式给出。如果结果太多，可以把一部分结果列表在文章中，其他放在附录中，但要在文章中注明附录几</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45007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1070" y="676054"/>
            <a:ext cx="30480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论文写作的重要性</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943100" y="1357400"/>
            <a:ext cx="5639981"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、提交审阅专家的唯一材料</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943100" y="2038746"/>
            <a:ext cx="83820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、论文写作本身分数一般在</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10-15</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分，但实际上远大于此，因为论文的写作反映作者的科学素养，会给论文增加额外的印象分。</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955800" y="3566214"/>
            <a:ext cx="83693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、严谨、慎密的论文有利于梳理建模思路，队员之间的交流也非常有利。</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943100" y="4813300"/>
            <a:ext cx="83439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、论文的写作能力是科技和管理工作者最重要的能力之一，这方面的培养会终生受益。</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77051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5153" y="776177"/>
            <a:ext cx="9813852"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、如果模型的解可以利用图形或表格的形式展式，应尽可能给出，这样容易分析结果。也容易看出结果是否正确。</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95153" y="1943100"/>
            <a:ext cx="981385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在允许的条件下，尽可能作一些解的分析，说明你的解是合理的。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35552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5665" y="765544"/>
            <a:ext cx="2540866"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9</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、模型的检验</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935665" y="1552353"/>
            <a:ext cx="9675628"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模型的检验是数学建模的重要环节，也是</a:t>
            </a:r>
            <a:r>
              <a:rPr lang="zh-CN" altLang="en-US" sz="2600" u="sng" dirty="0" smtClean="0">
                <a:latin typeface="Times New Roman" panose="02020603050405020304" pitchFamily="18" charset="0"/>
                <a:ea typeface="华文新魏" panose="02010800040101010101" pitchFamily="2" charset="-122"/>
                <a:cs typeface="Times New Roman" panose="02020603050405020304" pitchFamily="18" charset="0"/>
              </a:rPr>
              <a:t>容易被人忽略</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的环节。</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935665" y="2169042"/>
            <a:ext cx="9675628"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模型的检验在整个</a:t>
            </a:r>
            <a:r>
              <a:rPr lang="zh-CN" altLang="en-US" sz="2600" u="sng" dirty="0" smtClean="0">
                <a:latin typeface="Times New Roman" panose="02020603050405020304" pitchFamily="18" charset="0"/>
                <a:ea typeface="华文新魏" panose="02010800040101010101" pitchFamily="2" charset="-122"/>
                <a:cs typeface="Times New Roman" panose="02020603050405020304" pitchFamily="18" charset="0"/>
              </a:rPr>
              <a:t>建模论文的评分中占约</a:t>
            </a:r>
            <a:r>
              <a:rPr lang="en-US" altLang="zh-CN" sz="2600" u="sng" dirty="0" smtClean="0">
                <a:latin typeface="Times New Roman" panose="02020603050405020304" pitchFamily="18" charset="0"/>
                <a:ea typeface="华文新魏" panose="02010800040101010101" pitchFamily="2" charset="-122"/>
                <a:cs typeface="Times New Roman" panose="02020603050405020304" pitchFamily="18" charset="0"/>
              </a:rPr>
              <a:t>15%</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935665" y="2806995"/>
            <a:ext cx="10181990" cy="329320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模型的检验包括：</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检验模型和结果的正确性，这需要设计检验方法</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比如，设计一个简单的、已知结果的问题来检验我们的模型。</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如果是微分方程和代数方程模型，可以把结果代入验证。</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进行参数的敏感性分析。</a:t>
            </a:r>
            <a:endPar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6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600" dirty="0" smtClean="0">
                <a:latin typeface="Times New Roman" panose="02020603050405020304" pitchFamily="18" charset="0"/>
                <a:ea typeface="华文新魏" panose="02010800040101010101" pitchFamily="2" charset="-122"/>
                <a:cs typeface="Times New Roman" panose="02020603050405020304" pitchFamily="18" charset="0"/>
              </a:rPr>
              <a:t>        (3)</a:t>
            </a:r>
            <a:r>
              <a:rPr lang="zh-CN" altLang="en-US" sz="2600" dirty="0" smtClean="0">
                <a:latin typeface="Times New Roman" panose="02020603050405020304" pitchFamily="18" charset="0"/>
                <a:ea typeface="华文新魏" panose="02010800040101010101" pitchFamily="2" charset="-122"/>
                <a:cs typeface="Times New Roman" panose="02020603050405020304" pitchFamily="18" charset="0"/>
              </a:rPr>
              <a:t>如果有可能，也可以设计实验来验证我们的模型，比如，我们建立了大楼高度的计算模型，可以应用于一块砖的高度的计算作为模型的检验。</a:t>
            </a:r>
            <a:endParaRPr lang="zh-CN" altLang="en-US" sz="2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44464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2800" y="705134"/>
            <a:ext cx="4267200"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计算精度的检验</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872067" y="2569633"/>
            <a:ext cx="4207933"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稳定性和敏感性检验</a:t>
            </a:r>
            <a:endParaRPr lang="zh-CN" altLang="en-US" sz="2400" dirty="0">
              <a:latin typeface="华文新魏" panose="02010800040101010101" pitchFamily="2" charset="-122"/>
              <a:ea typeface="华文新魏" panose="02010800040101010101" pitchFamily="2" charset="-122"/>
            </a:endParaRPr>
          </a:p>
        </p:txBody>
      </p:sp>
      <p:sp>
        <p:nvSpPr>
          <p:cNvPr id="5" name="文本框 4"/>
          <p:cNvSpPr txBox="1"/>
          <p:nvPr/>
        </p:nvSpPr>
        <p:spPr>
          <a:xfrm>
            <a:off x="812799" y="4291257"/>
            <a:ext cx="4207933"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对最小二乘拟合和回归分析：残差平方和，置信区间长度等</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077460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0093" y="797442"/>
            <a:ext cx="252075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、参考文献</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10093" y="1541721"/>
            <a:ext cx="704938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每篇论文一般要有</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篇左右的参考文献</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010093" y="2232837"/>
            <a:ext cx="779366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我们在文献中查阅到的公式和结论都要引用。</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10093" y="2966484"/>
            <a:ext cx="9207795"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所列出的文献应该按照在论文中的引用顺序排列、编号。</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78929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99191" y="1597726"/>
            <a:ext cx="9186530"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最重要的是：多读优秀论文。看优秀论文的写作，从中汲取精华。</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499191" y="3061755"/>
            <a:ext cx="918653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从网上下一篇你认为格式好的论文作为模板，从上面填写你的论文，这样可以省去你熟悉格式的烦恼。</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90365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202" y="814812"/>
            <a:ext cx="3479267"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3200" dirty="0" smtClean="0">
                <a:latin typeface="Times New Roman" panose="02020603050405020304" pitchFamily="18" charset="0"/>
                <a:ea typeface="华文新魏" panose="02010800040101010101" pitchFamily="2" charset="-122"/>
                <a:cs typeface="Times New Roman" panose="02020603050405020304" pitchFamily="18" charset="0"/>
              </a:rPr>
              <a:t>论文写作的组织</a:t>
            </a:r>
            <a:endParaRPr lang="zh-CN" altLang="en-US" sz="32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050202" y="1649542"/>
            <a:ext cx="286257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latin typeface="华文新魏" panose="02010800040101010101" pitchFamily="2" charset="-122"/>
                <a:ea typeface="华文新魏" panose="02010800040101010101" pitchFamily="2" charset="-122"/>
              </a:rPr>
              <a:t>1</a:t>
            </a:r>
            <a:r>
              <a:rPr lang="zh-CN" altLang="en-US" sz="2800" dirty="0" smtClean="0">
                <a:latin typeface="华文新魏" panose="02010800040101010101" pitchFamily="2" charset="-122"/>
                <a:ea typeface="华文新魏" panose="02010800040101010101" pitchFamily="2" charset="-122"/>
              </a:rPr>
              <a:t>、公式的输入</a:t>
            </a:r>
            <a:endParaRPr lang="zh-CN" altLang="en-US" sz="2800" dirty="0">
              <a:latin typeface="华文新魏" panose="02010800040101010101" pitchFamily="2" charset="-122"/>
              <a:ea typeface="华文新魏" panose="02010800040101010101" pitchFamily="2" charset="-122"/>
            </a:endParaRPr>
          </a:p>
        </p:txBody>
      </p:sp>
      <p:sp>
        <p:nvSpPr>
          <p:cNvPr id="4" name="文本框 3"/>
          <p:cNvSpPr txBox="1"/>
          <p:nvPr/>
        </p:nvSpPr>
        <p:spPr>
          <a:xfrm>
            <a:off x="1050203" y="2422717"/>
            <a:ext cx="9325068"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公式一定要利用</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word</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或</a:t>
            </a:r>
            <a:r>
              <a:rPr lang="en-US" altLang="zh-CN" sz="2800" dirty="0" err="1" smtClean="0">
                <a:latin typeface="Times New Roman" panose="02020603050405020304" pitchFamily="18" charset="0"/>
                <a:ea typeface="华文新魏" panose="02010800040101010101" pitchFamily="2" charset="-122"/>
                <a:cs typeface="Times New Roman" panose="02020603050405020304" pitchFamily="18" charset="0"/>
              </a:rPr>
              <a:t>wps</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的公式编辑软件输入，一定</a:t>
            </a:r>
            <a:r>
              <a:rPr lang="zh-CN" altLang="en-US" sz="2800" u="sng" dirty="0" smtClean="0">
                <a:latin typeface="Times New Roman" panose="02020603050405020304" pitchFamily="18" charset="0"/>
                <a:ea typeface="华文新魏" panose="02010800040101010101" pitchFamily="2" charset="-122"/>
                <a:cs typeface="Times New Roman" panose="02020603050405020304" pitchFamily="18" charset="0"/>
              </a:rPr>
              <a:t>输入完整的公式</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，不能输入几个小的片段进行拼接。</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50203" y="3650336"/>
            <a:ext cx="9325068"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公式要在文章中另取一行，一般不要插在文章中，影响文章排版的美观</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50203" y="4816549"/>
            <a:ext cx="9325068"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公式要大小一致、居中，不同的公式要对齐</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863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93135" y="723014"/>
            <a:ext cx="55289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21" name="文本框 20"/>
          <p:cNvSpPr txBox="1"/>
          <p:nvPr/>
        </p:nvSpPr>
        <p:spPr>
          <a:xfrm>
            <a:off x="669851" y="2785730"/>
            <a:ext cx="155235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应改写为</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22" name="图片 21"/>
          <p:cNvPicPr>
            <a:picLocks noChangeAspect="1"/>
          </p:cNvPicPr>
          <p:nvPr/>
        </p:nvPicPr>
        <p:blipFill>
          <a:blip r:embed="rId2"/>
          <a:stretch>
            <a:fillRect/>
          </a:stretch>
        </p:blipFill>
        <p:spPr>
          <a:xfrm>
            <a:off x="2534892" y="3130437"/>
            <a:ext cx="9454228" cy="2841979"/>
          </a:xfrm>
          <a:prstGeom prst="rect">
            <a:avLst/>
          </a:prstGeom>
          <a:ln>
            <a:solidFill>
              <a:srgbClr val="C00000"/>
            </a:solidFill>
          </a:ln>
        </p:spPr>
      </p:pic>
      <p:pic>
        <p:nvPicPr>
          <p:cNvPr id="2" name="图片 1"/>
          <p:cNvPicPr>
            <a:picLocks noChangeAspect="1"/>
          </p:cNvPicPr>
          <p:nvPr/>
        </p:nvPicPr>
        <p:blipFill>
          <a:blip r:embed="rId3"/>
          <a:stretch>
            <a:fillRect/>
          </a:stretch>
        </p:blipFill>
        <p:spPr>
          <a:xfrm>
            <a:off x="2534892" y="692462"/>
            <a:ext cx="6477000" cy="2324100"/>
          </a:xfrm>
          <a:prstGeom prst="rect">
            <a:avLst/>
          </a:prstGeom>
          <a:ln w="12700">
            <a:solidFill>
              <a:schemeClr val="accent2"/>
            </a:solidFill>
          </a:ln>
        </p:spPr>
      </p:pic>
    </p:spTree>
    <p:extLst>
      <p:ext uri="{BB962C8B-B14F-4D97-AF65-F5344CB8AC3E}">
        <p14:creationId xmlns:p14="http://schemas.microsoft.com/office/powerpoint/2010/main" val="66571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86540" y="765544"/>
            <a:ext cx="89951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公式输入练习：利用</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word</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中的公式编辑器输入以下公式</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000865704"/>
              </p:ext>
            </p:extLst>
          </p:nvPr>
        </p:nvGraphicFramePr>
        <p:xfrm>
          <a:off x="2327644" y="1477926"/>
          <a:ext cx="6563187" cy="1031358"/>
        </p:xfrm>
        <a:graphic>
          <a:graphicData uri="http://schemas.openxmlformats.org/presentationml/2006/ole">
            <mc:AlternateContent xmlns:mc="http://schemas.openxmlformats.org/markup-compatibility/2006">
              <mc:Choice xmlns:v="urn:schemas-microsoft-com:vml" Requires="v">
                <p:oleObj spid="_x0000_s3375" name="Equation" r:id="rId3" imgW="2666880" imgH="419040" progId="Equation.DSMT4">
                  <p:embed/>
                </p:oleObj>
              </mc:Choice>
              <mc:Fallback>
                <p:oleObj name="Equation" r:id="rId3" imgW="2666880" imgH="419040" progId="Equation.DSMT4">
                  <p:embed/>
                  <p:pic>
                    <p:nvPicPr>
                      <p:cNvPr id="0" name=""/>
                      <p:cNvPicPr/>
                      <p:nvPr/>
                    </p:nvPicPr>
                    <p:blipFill>
                      <a:blip r:embed="rId4"/>
                      <a:stretch>
                        <a:fillRect/>
                      </a:stretch>
                    </p:blipFill>
                    <p:spPr>
                      <a:xfrm>
                        <a:off x="2327644" y="1477926"/>
                        <a:ext cx="6563187" cy="103135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22889868"/>
              </p:ext>
            </p:extLst>
          </p:nvPr>
        </p:nvGraphicFramePr>
        <p:xfrm>
          <a:off x="2429540" y="2794139"/>
          <a:ext cx="2036134" cy="1900392"/>
        </p:xfrm>
        <a:graphic>
          <a:graphicData uri="http://schemas.openxmlformats.org/presentationml/2006/ole">
            <mc:AlternateContent xmlns:mc="http://schemas.openxmlformats.org/markup-compatibility/2006">
              <mc:Choice xmlns:v="urn:schemas-microsoft-com:vml" Requires="v">
                <p:oleObj spid="_x0000_s3376" name="Equation" r:id="rId5" imgW="761760" imgH="711000" progId="Equation.DSMT4">
                  <p:embed/>
                </p:oleObj>
              </mc:Choice>
              <mc:Fallback>
                <p:oleObj name="Equation" r:id="rId5" imgW="761760" imgH="711000" progId="Equation.DSMT4">
                  <p:embed/>
                  <p:pic>
                    <p:nvPicPr>
                      <p:cNvPr id="0" name=""/>
                      <p:cNvPicPr/>
                      <p:nvPr/>
                    </p:nvPicPr>
                    <p:blipFill>
                      <a:blip r:embed="rId6"/>
                      <a:stretch>
                        <a:fillRect/>
                      </a:stretch>
                    </p:blipFill>
                    <p:spPr>
                      <a:xfrm>
                        <a:off x="2429540" y="2794139"/>
                        <a:ext cx="2036134" cy="190039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20989910"/>
              </p:ext>
            </p:extLst>
          </p:nvPr>
        </p:nvGraphicFramePr>
        <p:xfrm>
          <a:off x="5407247" y="2509284"/>
          <a:ext cx="4874437" cy="2308944"/>
        </p:xfrm>
        <a:graphic>
          <a:graphicData uri="http://schemas.openxmlformats.org/presentationml/2006/ole">
            <mc:AlternateContent xmlns:mc="http://schemas.openxmlformats.org/markup-compatibility/2006">
              <mc:Choice xmlns:v="urn:schemas-microsoft-com:vml" Requires="v">
                <p:oleObj spid="_x0000_s3377" name="Equation" r:id="rId7" imgW="1930320" imgH="914400" progId="Equation.DSMT4">
                  <p:embed/>
                </p:oleObj>
              </mc:Choice>
              <mc:Fallback>
                <p:oleObj name="Equation" r:id="rId7" imgW="1930320" imgH="914400" progId="Equation.DSMT4">
                  <p:embed/>
                  <p:pic>
                    <p:nvPicPr>
                      <p:cNvPr id="0" name=""/>
                      <p:cNvPicPr/>
                      <p:nvPr/>
                    </p:nvPicPr>
                    <p:blipFill>
                      <a:blip r:embed="rId8"/>
                      <a:stretch>
                        <a:fillRect/>
                      </a:stretch>
                    </p:blipFill>
                    <p:spPr>
                      <a:xfrm>
                        <a:off x="5407247" y="2509284"/>
                        <a:ext cx="4874437" cy="2308944"/>
                      </a:xfrm>
                      <a:prstGeom prst="rect">
                        <a:avLst/>
                      </a:prstGeom>
                    </p:spPr>
                  </p:pic>
                </p:oleObj>
              </mc:Fallback>
            </mc:AlternateContent>
          </a:graphicData>
        </a:graphic>
      </p:graphicFrame>
    </p:spTree>
    <p:extLst>
      <p:ext uri="{BB962C8B-B14F-4D97-AF65-F5344CB8AC3E}">
        <p14:creationId xmlns:p14="http://schemas.microsoft.com/office/powerpoint/2010/main" val="64663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62889895"/>
              </p:ext>
            </p:extLst>
          </p:nvPr>
        </p:nvGraphicFramePr>
        <p:xfrm>
          <a:off x="1624467" y="954637"/>
          <a:ext cx="2205149" cy="2264748"/>
        </p:xfrm>
        <a:graphic>
          <a:graphicData uri="http://schemas.openxmlformats.org/presentationml/2006/ole">
            <mc:AlternateContent xmlns:mc="http://schemas.openxmlformats.org/markup-compatibility/2006">
              <mc:Choice xmlns:v="urn:schemas-microsoft-com:vml" Requires="v">
                <p:oleObj spid="_x0000_s7182" name="Equation" r:id="rId3" imgW="939600" imgH="965160" progId="Equation.DSMT4">
                  <p:embed/>
                </p:oleObj>
              </mc:Choice>
              <mc:Fallback>
                <p:oleObj name="Equation" r:id="rId3" imgW="939600" imgH="965160" progId="Equation.DSMT4">
                  <p:embed/>
                  <p:pic>
                    <p:nvPicPr>
                      <p:cNvPr id="0" name=""/>
                      <p:cNvPicPr/>
                      <p:nvPr/>
                    </p:nvPicPr>
                    <p:blipFill>
                      <a:blip r:embed="rId4"/>
                      <a:stretch>
                        <a:fillRect/>
                      </a:stretch>
                    </p:blipFill>
                    <p:spPr>
                      <a:xfrm>
                        <a:off x="1624467" y="954637"/>
                        <a:ext cx="2205149" cy="2264748"/>
                      </a:xfrm>
                      <a:prstGeom prst="rect">
                        <a:avLst/>
                      </a:prstGeom>
                    </p:spPr>
                  </p:pic>
                </p:oleObj>
              </mc:Fallback>
            </mc:AlternateContent>
          </a:graphicData>
        </a:graphic>
      </p:graphicFrame>
    </p:spTree>
    <p:extLst>
      <p:ext uri="{BB962C8B-B14F-4D97-AF65-F5344CB8AC3E}">
        <p14:creationId xmlns:p14="http://schemas.microsoft.com/office/powerpoint/2010/main" val="2670432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5786" y="882502"/>
            <a:ext cx="929285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、公式、图形和表格各自按照文中出现的先后次序编号</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05786" y="1658679"/>
            <a:ext cx="929285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论文中出现的重要公式和需要引用的公式要按先后顺序进行编号。</a:t>
            </a:r>
            <a:r>
              <a:rPr lang="zh-CN" altLang="en-US" sz="2400" u="sng" dirty="0" smtClean="0">
                <a:latin typeface="Times New Roman" panose="02020603050405020304" pitchFamily="18" charset="0"/>
                <a:ea typeface="华文新魏" panose="02010800040101010101" pitchFamily="2" charset="-122"/>
                <a:cs typeface="Times New Roman" panose="02020603050405020304" pitchFamily="18" charset="0"/>
              </a:rPr>
              <a:t>公式需要居中，编号需要右对齐</a:t>
            </a:r>
            <a:endParaRPr lang="zh-CN" altLang="en-US" sz="2400" u="sng"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05786" y="2828260"/>
            <a:ext cx="929285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图形的编号为图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等，和图的名字一起放在图的下方</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105786" y="3572540"/>
            <a:ext cx="9292856"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表格的编号为表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等，和表格的名字一起放在表格的上方。</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05786" y="4732867"/>
            <a:ext cx="9292856"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利用软件画出的图形一定要输出图形，不能拷贝屏幕</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1001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8335" y="584503"/>
            <a:ext cx="34544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建模论文的基本结构</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806450" y="1151715"/>
            <a:ext cx="37211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论文的组成按顺序一般由以下部分组成</a:t>
            </a:r>
            <a:endParaRPr lang="zh-CN" altLang="en-US" sz="2800" dirty="0">
              <a:latin typeface="华文新魏" panose="02010800040101010101" pitchFamily="2" charset="-122"/>
              <a:ea typeface="华文新魏" panose="02010800040101010101" pitchFamily="2" charset="-122"/>
            </a:endParaRPr>
          </a:p>
        </p:txBody>
      </p:sp>
      <p:sp>
        <p:nvSpPr>
          <p:cNvPr id="4" name="文本框 3"/>
          <p:cNvSpPr txBox="1"/>
          <p:nvPr/>
        </p:nvSpPr>
        <p:spPr>
          <a:xfrm>
            <a:off x="1054100" y="2324656"/>
            <a:ext cx="21209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、论文题目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054100" y="3005155"/>
            <a:ext cx="32512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*、论文摘要和关键词</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66800" y="3627455"/>
            <a:ext cx="32385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、问题重述</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054100" y="4329388"/>
            <a:ext cx="32258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文本框 7"/>
          <p:cNvSpPr txBox="1"/>
          <p:nvPr/>
        </p:nvSpPr>
        <p:spPr>
          <a:xfrm>
            <a:off x="1054100" y="5092700"/>
            <a:ext cx="32258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、模型假设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文本框 8"/>
          <p:cNvSpPr txBox="1"/>
          <p:nvPr/>
        </p:nvSpPr>
        <p:spPr>
          <a:xfrm>
            <a:off x="5969000" y="838200"/>
            <a:ext cx="32893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、符号说明</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文本框 9"/>
          <p:cNvSpPr txBox="1"/>
          <p:nvPr/>
        </p:nvSpPr>
        <p:spPr>
          <a:xfrm>
            <a:off x="5969000" y="1524000"/>
            <a:ext cx="33147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7</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*、模型建立</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文本框 10"/>
          <p:cNvSpPr txBox="1"/>
          <p:nvPr/>
        </p:nvSpPr>
        <p:spPr>
          <a:xfrm>
            <a:off x="5969000" y="2146300"/>
            <a:ext cx="32893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8</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*、模型求解</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2" name="文本框 11"/>
          <p:cNvSpPr txBox="1"/>
          <p:nvPr/>
        </p:nvSpPr>
        <p:spPr>
          <a:xfrm>
            <a:off x="5981700" y="2794000"/>
            <a:ext cx="32893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9</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*、模型检验</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3" name="文本框 12"/>
          <p:cNvSpPr txBox="1"/>
          <p:nvPr/>
        </p:nvSpPr>
        <p:spPr>
          <a:xfrm>
            <a:off x="5981700" y="3429000"/>
            <a:ext cx="37719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、结果评价和模型分析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4" name="文本框 13"/>
          <p:cNvSpPr txBox="1"/>
          <p:nvPr/>
        </p:nvSpPr>
        <p:spPr>
          <a:xfrm>
            <a:off x="5981700" y="4051300"/>
            <a:ext cx="3276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、参考文献</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5" name="文本框 14"/>
          <p:cNvSpPr txBox="1"/>
          <p:nvPr/>
        </p:nvSpPr>
        <p:spPr>
          <a:xfrm>
            <a:off x="5981700" y="4724400"/>
            <a:ext cx="33020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、附录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6" name="文本框 15"/>
          <p:cNvSpPr txBox="1"/>
          <p:nvPr/>
        </p:nvSpPr>
        <p:spPr>
          <a:xfrm>
            <a:off x="5270500" y="5308600"/>
            <a:ext cx="60579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注：*的部分为主要得分部分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0384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2"/>
          <a:stretch>
            <a:fillRect/>
          </a:stretch>
        </p:blipFill>
        <p:spPr>
          <a:xfrm>
            <a:off x="2064190" y="660903"/>
            <a:ext cx="8048531" cy="5350598"/>
          </a:xfrm>
          <a:prstGeom prst="rect">
            <a:avLst/>
          </a:prstGeom>
        </p:spPr>
      </p:pic>
      <p:sp>
        <p:nvSpPr>
          <p:cNvPr id="22" name="文本框 21"/>
          <p:cNvSpPr txBox="1"/>
          <p:nvPr/>
        </p:nvSpPr>
        <p:spPr>
          <a:xfrm>
            <a:off x="744279" y="871870"/>
            <a:ext cx="584791" cy="44012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公式居中，标号</a:t>
            </a:r>
            <a:endPar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右对齐</a:t>
            </a:r>
          </a:p>
        </p:txBody>
      </p:sp>
    </p:spTree>
    <p:extLst>
      <p:ext uri="{BB962C8B-B14F-4D97-AF65-F5344CB8AC3E}">
        <p14:creationId xmlns:p14="http://schemas.microsoft.com/office/powerpoint/2010/main" val="3457302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69379" y="1502917"/>
            <a:ext cx="6230636" cy="4323725"/>
          </a:xfrm>
          <a:prstGeom prst="rect">
            <a:avLst/>
          </a:prstGeom>
        </p:spPr>
      </p:pic>
      <p:pic>
        <p:nvPicPr>
          <p:cNvPr id="6" name="图片 5"/>
          <p:cNvPicPr>
            <a:picLocks noChangeAspect="1"/>
          </p:cNvPicPr>
          <p:nvPr/>
        </p:nvPicPr>
        <p:blipFill>
          <a:blip r:embed="rId3"/>
          <a:stretch>
            <a:fillRect/>
          </a:stretch>
        </p:blipFill>
        <p:spPr>
          <a:xfrm>
            <a:off x="671775" y="519206"/>
            <a:ext cx="7151614" cy="2649296"/>
          </a:xfrm>
          <a:prstGeom prst="rect">
            <a:avLst/>
          </a:prstGeom>
        </p:spPr>
      </p:pic>
      <p:sp>
        <p:nvSpPr>
          <p:cNvPr id="2" name="文本框 1"/>
          <p:cNvSpPr txBox="1"/>
          <p:nvPr/>
        </p:nvSpPr>
        <p:spPr>
          <a:xfrm>
            <a:off x="851026" y="3664779"/>
            <a:ext cx="264361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表格和图的标号</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851026" y="4391888"/>
            <a:ext cx="4970352"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表格和图形的标号后必须有名字</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851026" y="5106154"/>
            <a:ext cx="6138249"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的图形要在</a:t>
            </a:r>
            <a:r>
              <a:rPr lang="en-US" altLang="zh-CN" sz="2400" dirty="0" err="1" smtClean="0">
                <a:latin typeface="Times New Roman" panose="02020603050405020304" pitchFamily="18" charset="0"/>
                <a:ea typeface="华文新魏" panose="02010800040101010101" pitchFamily="2" charset="-122"/>
                <a:cs typeface="Times New Roman" panose="02020603050405020304" pitchFamily="18" charset="0"/>
              </a:rPr>
              <a:t>matlab</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输出，不能用截图</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202885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3800" y="876300"/>
            <a:ext cx="97409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、参考文献：</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参考文献必须规范</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如果引用期刊文章，需要有期刊名、卷号和页码。</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参考文献必须在文章中引用，引用次序和参考文献的顺序一致。</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4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在你的文章中，如果有从其他文献中摘取的公式、命题和图片，必须在文章中注明，否则是抄袭。</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93800" y="3433529"/>
            <a:ext cx="97409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论文中不能大段拷贝书籍和文献内容；不要拷贝文献中的图片和表格。如果必须拷贝，要注明出处。</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93800" y="4470400"/>
            <a:ext cx="97409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从文献中得到的公式、表格、图形必须引用，不要有虚假引用。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0388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02871" y="1363221"/>
            <a:ext cx="9866086" cy="2308324"/>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effectLst/>
                <a:latin typeface="宋体" panose="02010600030101010101" pitchFamily="2" charset="-122"/>
                <a:ea typeface="宋体" panose="02010600030101010101" pitchFamily="2" charset="-122"/>
                <a:cs typeface="Times New Roman" panose="02020603050405020304" pitchFamily="18" charset="0"/>
              </a:rPr>
              <a:t>在设计收费广场时，为了避免在会车时产生阻塞，并保证会车的安全性，必须在收费广场内留出足够的距离用于车辆的并道</a:t>
            </a:r>
            <a:r>
              <a:rPr kumimoji="0" lang="en-US" altLang="zh-CN" sz="2400" b="0" i="0" u="none" strike="noStrike" cap="none" normalizeH="0" baseline="30000" dirty="0" smtClean="0">
                <a:ln>
                  <a:noFill/>
                </a:ln>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2400" b="0" i="0" u="none" strike="noStrike" cap="none" normalizeH="0" baseline="0" dirty="0" smtClean="0">
                <a:ln>
                  <a:noFill/>
                </a:ln>
                <a:effectLst/>
                <a:latin typeface="宋体" panose="02010600030101010101" pitchFamily="2" charset="-122"/>
                <a:ea typeface="宋体" panose="02010600030101010101" pitchFamily="2" charset="-122"/>
                <a:cs typeface="Times New Roman" panose="02020603050405020304" pitchFamily="18" charset="0"/>
              </a:rPr>
              <a:t>，但收费广场的面积扩大必然增加土地使用成本和广场管理费用</a:t>
            </a:r>
            <a:r>
              <a:rPr kumimoji="0" lang="en-US" altLang="zh-CN" sz="2400" b="0" i="0" u="none" strike="noStrike" cap="none" normalizeH="0" baseline="30000" dirty="0" smtClean="0">
                <a:ln>
                  <a:noFill/>
                </a:ln>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2400" b="0" i="0" u="none" strike="noStrike" cap="none" normalizeH="0" baseline="0" dirty="0" smtClean="0">
                <a:ln>
                  <a:noFill/>
                </a:ln>
                <a:effectLst/>
                <a:latin typeface="宋体" panose="02010600030101010101" pitchFamily="2" charset="-122"/>
                <a:ea typeface="宋体" panose="02010600030101010101" pitchFamily="2" charset="-122"/>
                <a:cs typeface="Times New Roman" panose="02020603050405020304" pitchFamily="18" charset="0"/>
              </a:rPr>
              <a:t>，因此需要在收费广场的建设和管理费用、广场的车流量和安全性之间作出优化</a:t>
            </a:r>
            <a:r>
              <a:rPr kumimoji="0" lang="en-US" altLang="zh-CN" sz="2400" b="0" i="0" u="none" strike="noStrike" cap="none" normalizeH="0" baseline="30000" dirty="0" smtClean="0">
                <a:ln>
                  <a:noFill/>
                </a:ln>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400" b="0" i="0" u="none" strike="noStrike" cap="none" normalizeH="0" baseline="0" dirty="0" smtClean="0">
                <a:ln>
                  <a:noFill/>
                </a:ln>
                <a:effectLst/>
                <a:latin typeface="宋体" panose="02010600030101010101" pitchFamily="2" charset="-122"/>
                <a:ea typeface="宋体" panose="02010600030101010101" pitchFamily="2" charset="-122"/>
                <a:cs typeface="Times New Roman" panose="02020603050405020304" pitchFamily="18" charset="0"/>
              </a:rPr>
              <a:t>。由于优化问题产生于车辆的并道会车，因此问题的核心是分析上述</a:t>
            </a:r>
            <a:r>
              <a:rPr kumimoji="0" lang="en-US" altLang="zh-CN" sz="2400" b="0" i="0" u="none" strike="noStrike" cap="none" normalizeH="0" baseline="0" dirty="0" smtClean="0">
                <a:ln>
                  <a:noFill/>
                </a:ln>
                <a:effectLst/>
                <a:latin typeface="宋体" panose="02010600030101010101" pitchFamily="2" charset="-122"/>
                <a:ea typeface="宋体" panose="02010600030101010101" pitchFamily="2" charset="-122"/>
                <a:cs typeface="Times New Roman" panose="02020603050405020304" pitchFamily="18" charset="0"/>
              </a:rPr>
              <a:t>3</a:t>
            </a:r>
            <a:r>
              <a:rPr kumimoji="0" lang="zh-CN" altLang="en-US" sz="2400" b="0" i="0" u="none" strike="noStrike" cap="none" normalizeH="0" baseline="0" dirty="0" smtClean="0">
                <a:ln>
                  <a:noFill/>
                </a:ln>
                <a:effectLst/>
                <a:latin typeface="宋体" panose="02010600030101010101" pitchFamily="2" charset="-122"/>
                <a:ea typeface="宋体" panose="02010600030101010101" pitchFamily="2" charset="-122"/>
                <a:cs typeface="Times New Roman" panose="02020603050405020304" pitchFamily="18" charset="0"/>
              </a:rPr>
              <a:t>个指标与并道会车的关系。</a:t>
            </a:r>
          </a:p>
        </p:txBody>
      </p:sp>
      <p:sp>
        <p:nvSpPr>
          <p:cNvPr id="3" name="矩形 2"/>
          <p:cNvSpPr/>
          <p:nvPr/>
        </p:nvSpPr>
        <p:spPr>
          <a:xfrm>
            <a:off x="1182914" y="4676339"/>
            <a:ext cx="9906000"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66700" indent="-266700" algn="just">
              <a:spcAft>
                <a:spcPts val="0"/>
              </a:spcAft>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smtClean="0">
                <a:latin typeface="Times New Roman" panose="02020603050405020304" pitchFamily="18" charset="0"/>
                <a:ea typeface="宋体" panose="02010600030101010101" pitchFamily="2" charset="-122"/>
                <a:cs typeface="Times New Roman" panose="02020603050405020304" pitchFamily="18" charset="0"/>
              </a:rPr>
              <a:t>吴小武</a:t>
            </a:r>
            <a:r>
              <a:rPr lang="en-US"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latin typeface="Times New Roman" panose="02020603050405020304" pitchFamily="18" charset="0"/>
                <a:ea typeface="宋体" panose="02010600030101010101" pitchFamily="2" charset="-122"/>
                <a:cs typeface="Times New Roman" panose="02020603050405020304" pitchFamily="18" charset="0"/>
              </a:rPr>
              <a:t>高速公路收费广场的收费安全性研究，</a:t>
            </a:r>
            <a:r>
              <a:rPr lang="en-US"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smtClean="0">
                <a:latin typeface="Times New Roman" panose="02020603050405020304" pitchFamily="18" charset="0"/>
                <a:ea typeface="宋体" panose="02010600030101010101" pitchFamily="2" charset="-122"/>
                <a:cs typeface="Times New Roman" panose="02020603050405020304" pitchFamily="18" charset="0"/>
              </a:rPr>
              <a:t>西安：长安大学</a:t>
            </a:r>
            <a:r>
              <a:rPr lang="en-US" altLang="zh-CN" sz="2000" kern="100" dirty="0" smtClean="0">
                <a:latin typeface="Times New Roman" panose="02020603050405020304" pitchFamily="18" charset="0"/>
                <a:ea typeface="宋体" panose="02010600030101010101" pitchFamily="2" charset="-122"/>
                <a:cs typeface="Times New Roman" panose="02020603050405020304" pitchFamily="18" charset="0"/>
              </a:rPr>
              <a:t>,2004</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[2]Wang </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Dianhai.Traffic</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flow theory [M].</a:t>
            </a:r>
            <a:r>
              <a:rPr lang="en-US" altLang="zh-CN" sz="2000" kern="100" dirty="0" err="1">
                <a:latin typeface="Times New Roman" panose="02020603050405020304" pitchFamily="18" charset="0"/>
                <a:ea typeface="宋体" panose="02010600030101010101" pitchFamily="2" charset="-122"/>
                <a:cs typeface="Times New Roman" panose="02020603050405020304" pitchFamily="18" charset="0"/>
              </a:rPr>
              <a:t>Beijing:China</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 Communications Press,2002.</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sz="2000" kern="100" dirty="0">
                <a:latin typeface="Times New Roman" panose="02020603050405020304" pitchFamily="18" charset="0"/>
                <a:ea typeface="宋体" panose="02010600030101010101" pitchFamily="2" charset="-122"/>
              </a:rPr>
              <a:t>[3]Wang K </a:t>
            </a:r>
            <a:r>
              <a:rPr lang="en-US" altLang="zh-CN" sz="2000" kern="100" dirty="0" err="1">
                <a:latin typeface="Times New Roman" panose="02020603050405020304" pitchFamily="18" charset="0"/>
                <a:ea typeface="宋体" panose="02010600030101010101" pitchFamily="2" charset="-122"/>
              </a:rPr>
              <a:t>N,Wang</a:t>
            </a:r>
            <a:r>
              <a:rPr lang="en-US" altLang="zh-CN" sz="2000" kern="100" dirty="0">
                <a:latin typeface="Times New Roman" panose="02020603050405020304" pitchFamily="18" charset="0"/>
                <a:ea typeface="宋体" panose="02010600030101010101" pitchFamily="2" charset="-122"/>
              </a:rPr>
              <a:t> H </a:t>
            </a:r>
            <a:r>
              <a:rPr lang="en-US" altLang="zh-CN" sz="2000" kern="100" dirty="0" err="1">
                <a:latin typeface="Times New Roman" panose="02020603050405020304" pitchFamily="18" charset="0"/>
                <a:ea typeface="宋体" panose="02010600030101010101" pitchFamily="2" charset="-122"/>
              </a:rPr>
              <a:t>X.The</a:t>
            </a:r>
            <a:r>
              <a:rPr lang="en-US" altLang="zh-CN" sz="2000" kern="100" dirty="0">
                <a:latin typeface="Times New Roman" panose="02020603050405020304" pitchFamily="18" charset="0"/>
                <a:ea typeface="宋体" panose="02010600030101010101" pitchFamily="2" charset="-122"/>
              </a:rPr>
              <a:t> study on high way traffic capacity based on the maximum-flow algorithm[J].Applied Mechanics and Materials,2014(</a:t>
            </a:r>
            <a:r>
              <a:rPr lang="en-US" altLang="zh-CN" sz="2000" kern="100" dirty="0">
                <a:latin typeface="宋体" panose="02010600030101010101" pitchFamily="2" charset="-122"/>
                <a:cs typeface="Times New Roman" panose="02020603050405020304" pitchFamily="18" charset="0"/>
              </a:rPr>
              <a:t>575):589-593.</a:t>
            </a:r>
            <a:r>
              <a:rPr lang="en-US" altLang="zh-CN" sz="2000" kern="100" dirty="0">
                <a:latin typeface="Times New Roman" panose="02020603050405020304" pitchFamily="18" charset="0"/>
                <a:ea typeface="宋体" panose="02010600030101010101" pitchFamily="2" charset="-122"/>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框 3"/>
          <p:cNvSpPr txBox="1"/>
          <p:nvPr/>
        </p:nvSpPr>
        <p:spPr>
          <a:xfrm>
            <a:off x="736600" y="914400"/>
            <a:ext cx="393700"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参考文献及引用</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202871" y="762000"/>
            <a:ext cx="2039862"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文中的引用</a:t>
            </a:r>
            <a:endParaRPr lang="zh-CN" altLang="en-US" sz="2400" dirty="0">
              <a:latin typeface="华文新魏" panose="02010800040101010101" pitchFamily="2" charset="-122"/>
              <a:ea typeface="华文新魏" panose="02010800040101010101" pitchFamily="2" charset="-122"/>
            </a:endParaRPr>
          </a:p>
        </p:txBody>
      </p:sp>
      <p:sp>
        <p:nvSpPr>
          <p:cNvPr id="6" name="文本框 5"/>
          <p:cNvSpPr txBox="1"/>
          <p:nvPr/>
        </p:nvSpPr>
        <p:spPr>
          <a:xfrm>
            <a:off x="1202871" y="3943109"/>
            <a:ext cx="203986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对应的文献</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3420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3390" y="778709"/>
            <a:ext cx="290800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华文新魏" panose="02010800040101010101" pitchFamily="2" charset="-122"/>
                <a:ea typeface="华文新魏" panose="02010800040101010101" pitchFamily="2" charset="-122"/>
              </a:rPr>
              <a:t>评卷的分值分布</a:t>
            </a:r>
            <a:endParaRPr lang="zh-CN" altLang="en-US" sz="2800" dirty="0">
              <a:latin typeface="华文新魏" panose="02010800040101010101" pitchFamily="2" charset="-122"/>
              <a:ea typeface="华文新魏" panose="02010800040101010101" pitchFamily="2" charset="-122"/>
            </a:endParaRPr>
          </a:p>
        </p:txBody>
      </p:sp>
      <p:sp>
        <p:nvSpPr>
          <p:cNvPr id="3" name="文本框 2"/>
          <p:cNvSpPr txBox="1"/>
          <p:nvPr/>
        </p:nvSpPr>
        <p:spPr>
          <a:xfrm>
            <a:off x="1905000" y="1638300"/>
            <a:ext cx="85344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一般来讲，摘要和全文的分值为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10-15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如果</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分，则摘要</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分，全文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有时有创新加</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905000" y="3175000"/>
            <a:ext cx="85217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其他分值分布在每个小题中。比如问题有</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问，分值</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20,30,30</a:t>
            </a: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则可能</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第一</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问：模型</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分、结果</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分、检验和敏感性分析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分</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892300" y="4711700"/>
            <a:ext cx="85217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重要结果和公式如果是引用的，一定标明出处。否则属于抄袭，不能得到国奖。</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612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0614" y="896293"/>
            <a:ext cx="325019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论文写作综合练习</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TextBox 2"/>
          <p:cNvSpPr txBox="1"/>
          <p:nvPr/>
        </p:nvSpPr>
        <p:spPr>
          <a:xfrm>
            <a:off x="950614" y="3029135"/>
            <a:ext cx="6053142"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模型</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：降落伞的选择</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为向灾区投放救灾物质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2000kg</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，需选购一些降落伞。已知空投高度为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500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米，要求降落伞落地时速度不超过</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20m/s</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。降落伞面为半径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的半球面，用每根长</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共</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16</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根绳索连接所载重物</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如图</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4" name="组合 3"/>
          <p:cNvGrpSpPr/>
          <p:nvPr/>
        </p:nvGrpSpPr>
        <p:grpSpPr>
          <a:xfrm>
            <a:off x="7514589" y="1953136"/>
            <a:ext cx="3744416" cy="3201077"/>
            <a:chOff x="2199210" y="3151475"/>
            <a:chExt cx="3744416" cy="3561117"/>
          </a:xfrm>
        </p:grpSpPr>
        <p:grpSp>
          <p:nvGrpSpPr>
            <p:cNvPr id="5" name="组合 4"/>
            <p:cNvGrpSpPr/>
            <p:nvPr/>
          </p:nvGrpSpPr>
          <p:grpSpPr>
            <a:xfrm>
              <a:off x="2199210" y="3151475"/>
              <a:ext cx="3744416" cy="3561117"/>
              <a:chOff x="2064195" y="3108243"/>
              <a:chExt cx="3744416" cy="3561117"/>
            </a:xfrm>
          </p:grpSpPr>
          <p:sp>
            <p:nvSpPr>
              <p:cNvPr id="7" name="椭圆 6"/>
              <p:cNvSpPr/>
              <p:nvPr/>
            </p:nvSpPr>
            <p:spPr>
              <a:xfrm>
                <a:off x="2339752" y="3108243"/>
                <a:ext cx="3024336" cy="223224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75856" y="5949280"/>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064195" y="4231596"/>
                <a:ext cx="3744416" cy="13576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7" idx="2"/>
                <a:endCxn id="8" idx="0"/>
              </p:cNvCxnSpPr>
              <p:nvPr/>
            </p:nvCxnSpPr>
            <p:spPr>
              <a:xfrm>
                <a:off x="2339752" y="4224367"/>
                <a:ext cx="1620180" cy="1724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7" idx="6"/>
                <a:endCxn id="8" idx="0"/>
              </p:cNvCxnSpPr>
              <p:nvPr/>
            </p:nvCxnSpPr>
            <p:spPr>
              <a:xfrm flipH="1">
                <a:off x="3959932" y="4224367"/>
                <a:ext cx="1404156" cy="1724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0"/>
                <a:endCxn id="8" idx="0"/>
              </p:cNvCxnSpPr>
              <p:nvPr/>
            </p:nvCxnSpPr>
            <p:spPr>
              <a:xfrm>
                <a:off x="3936403" y="4231596"/>
                <a:ext cx="23529" cy="1717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8" idx="0"/>
              </p:cNvCxnSpPr>
              <p:nvPr/>
            </p:nvCxnSpPr>
            <p:spPr>
              <a:xfrm>
                <a:off x="3149842" y="4224367"/>
                <a:ext cx="810090" cy="1724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8" idx="0"/>
              </p:cNvCxnSpPr>
              <p:nvPr/>
            </p:nvCxnSpPr>
            <p:spPr>
              <a:xfrm flipH="1">
                <a:off x="3959932" y="4224367"/>
                <a:ext cx="702078" cy="172491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 name="直接连接符 5"/>
            <p:cNvCxnSpPr>
              <a:stCxn id="7" idx="2"/>
            </p:cNvCxnSpPr>
            <p:nvPr/>
          </p:nvCxnSpPr>
          <p:spPr>
            <a:xfrm>
              <a:off x="2474767" y="4267599"/>
              <a:ext cx="3024336" cy="72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950614" y="1575303"/>
            <a:ext cx="6053142"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下面的问题在微分方程建模中已经做了详细解答，请</a:t>
            </a:r>
            <a:r>
              <a:rPr lang="zh-CN" altLang="en-US" sz="2400" u="sng" dirty="0" smtClean="0">
                <a:latin typeface="Times New Roman" panose="02020603050405020304" pitchFamily="18" charset="0"/>
                <a:ea typeface="华文新魏" panose="02010800040101010101" pitchFamily="2" charset="-122"/>
                <a:cs typeface="Times New Roman" panose="02020603050405020304" pitchFamily="18" charset="0"/>
              </a:rPr>
              <a:t>写成一个完整的建模论文</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可以参考</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所给出的解答</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，鼓励独立完成</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3583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03" y="568746"/>
            <a:ext cx="9388251"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每个降落伞的价格由三部分组成。伞面的费用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4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由伞的半径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决定</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规格和单价如下表</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绳索费用为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元</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米，固定费用为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200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元</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TextBox 2"/>
          <p:cNvSpPr txBox="1"/>
          <p:nvPr/>
        </p:nvSpPr>
        <p:spPr>
          <a:xfrm>
            <a:off x="640003" y="2877070"/>
            <a:ext cx="938825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降落伞在降落过程中受到空气阻力，可以认为空气阻力与降落速度及伞的面积成正比。为了确定阻力系数，用半径</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r=3m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，载重</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m=300kg</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从</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500m</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高度作降落试验，测的各时刻</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的高度</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x</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如下表</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997420166"/>
              </p:ext>
            </p:extLst>
          </p:nvPr>
        </p:nvGraphicFramePr>
        <p:xfrm>
          <a:off x="2040656" y="1456278"/>
          <a:ext cx="5797059" cy="792480"/>
        </p:xfrm>
        <a:graphic>
          <a:graphicData uri="http://schemas.openxmlformats.org/drawingml/2006/table">
            <a:tbl>
              <a:tblPr firstRow="1" bandRow="1">
                <a:tableStyleId>{5C22544A-7EE6-4342-B048-85BDC9FD1C3A}</a:tableStyleId>
              </a:tblPr>
              <a:tblGrid>
                <a:gridCol w="844225"/>
                <a:gridCol w="4952834"/>
              </a:tblGrid>
              <a:tr h="139040">
                <a:tc>
                  <a:txBody>
                    <a:bodyPr/>
                    <a:lstStyle/>
                    <a:p>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r(m)</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  2            2.5            3             3.5            4</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r h="370840">
                <a:tc>
                  <a:txBody>
                    <a:bodyPr/>
                    <a:lstStyle/>
                    <a:p>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C</a:t>
                      </a:r>
                      <a:r>
                        <a:rPr lang="en-US" altLang="zh-CN" sz="2000" baseline="-250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元</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 65            170          350           660          1000</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39142850"/>
              </p:ext>
            </p:extLst>
          </p:nvPr>
        </p:nvGraphicFramePr>
        <p:xfrm>
          <a:off x="1691724" y="4132259"/>
          <a:ext cx="7505870" cy="792480"/>
        </p:xfrm>
        <a:graphic>
          <a:graphicData uri="http://schemas.openxmlformats.org/drawingml/2006/table">
            <a:tbl>
              <a:tblPr firstRow="1" bandRow="1">
                <a:tableStyleId>{5C22544A-7EE6-4342-B048-85BDC9FD1C3A}</a:tableStyleId>
              </a:tblPr>
              <a:tblGrid>
                <a:gridCol w="742340"/>
                <a:gridCol w="6763530"/>
              </a:tblGrid>
              <a:tr h="370840">
                <a:tc>
                  <a:txBody>
                    <a:bodyPr/>
                    <a:lstStyle/>
                    <a:p>
                      <a:r>
                        <a:rPr lang="en-US" altLang="zh-CN" sz="2000" dirty="0" smtClean="0"/>
                        <a:t>t(s)</a:t>
                      </a:r>
                      <a:endParaRPr lang="zh-CN" altLang="en-US" sz="2000" dirty="0"/>
                    </a:p>
                  </a:txBody>
                  <a:tcPr/>
                </a:tc>
                <a:tc>
                  <a:txBody>
                    <a:bodyPr/>
                    <a:lstStyle/>
                    <a:p>
                      <a:r>
                        <a:rPr lang="en-US" altLang="zh-CN" sz="2000" dirty="0" smtClean="0"/>
                        <a:t>0         3        6        9       12      15     18     21     24      27     30</a:t>
                      </a:r>
                      <a:endParaRPr lang="zh-CN" altLang="en-US" sz="2000" dirty="0"/>
                    </a:p>
                  </a:txBody>
                  <a:tcPr/>
                </a:tc>
              </a:tr>
              <a:tr h="370840">
                <a:tc>
                  <a:txBody>
                    <a:bodyPr/>
                    <a:lstStyle/>
                    <a:p>
                      <a:r>
                        <a:rPr lang="en-US" altLang="zh-CN" sz="2000" dirty="0" smtClean="0"/>
                        <a:t>X(m)</a:t>
                      </a:r>
                      <a:endParaRPr lang="zh-CN" altLang="en-US" sz="2000" dirty="0"/>
                    </a:p>
                  </a:txBody>
                  <a:tcPr/>
                </a:tc>
                <a:tc>
                  <a:txBody>
                    <a:bodyPr/>
                    <a:lstStyle/>
                    <a:p>
                      <a:r>
                        <a:rPr lang="en-US" altLang="zh-CN" sz="2000" dirty="0" smtClean="0"/>
                        <a:t>500  470     425     372    317    264   215   160  108     55      1</a:t>
                      </a:r>
                      <a:endParaRPr lang="zh-CN" altLang="en-US" sz="2000" dirty="0"/>
                    </a:p>
                  </a:txBody>
                  <a:tcPr/>
                </a:tc>
              </a:tr>
            </a:tbl>
          </a:graphicData>
        </a:graphic>
      </p:graphicFrame>
      <p:sp>
        <p:nvSpPr>
          <p:cNvPr id="6" name="TextBox 1"/>
          <p:cNvSpPr txBox="1"/>
          <p:nvPr/>
        </p:nvSpPr>
        <p:spPr>
          <a:xfrm>
            <a:off x="640003" y="5185394"/>
            <a:ext cx="9388251" cy="83099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试确定降落伞的选购方案，即共需多少个，每个伞的半径。在满足空投条件下，费用最低。</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53410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5714" y="650952"/>
            <a:ext cx="18161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、题目</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371600" y="1303430"/>
            <a:ext cx="95377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由于数学建模竞赛已经规定题目，原则上与规定题目一致。如“黄河</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小浪底调水调</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沙问题”的建模文章的题目可以叫“黄河小浪底调水调沙模型”等。</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397000" y="2909777"/>
            <a:ext cx="95250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有时，出于突出自己论文的特点和创新性，可以在原题目的基础上作适当修改。如“</a:t>
            </a:r>
            <a:r>
              <a:rPr lang="zh-CN" altLang="en-US" sz="2800" u="sng" dirty="0" smtClean="0">
                <a:latin typeface="Times New Roman" panose="02020603050405020304" pitchFamily="18" charset="0"/>
                <a:ea typeface="华文新魏" panose="02010800040101010101" pitchFamily="2" charset="-122"/>
                <a:cs typeface="Times New Roman" panose="02020603050405020304" pitchFamily="18" charset="0"/>
              </a:rPr>
              <a:t>基于动态规划的</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黄河小浪底调水调</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沙模型”。</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371600" y="4516124"/>
            <a:ext cx="95123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题目不要过长或过短，一般在</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10-18</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字符。如果为了突出自己文章的特色又避免题目过长，可使用副标题，长度也类似。</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84931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0740" y="602207"/>
            <a:ext cx="30607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、摘要和关键词</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43000" y="1168019"/>
            <a:ext cx="97663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摘要的长度一般要在一页的</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70%</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以上，不能超过一页，也不要太短。关键词</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3-5</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个</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117600" y="2164718"/>
            <a:ext cx="9740900"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摘要应按照题目的顺序，包括总的概括和每一个小问题的摘要。每一个小问题的摘要一般包括</a:t>
            </a:r>
            <a:endPar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用什么方法得到什么模型</a:t>
            </a:r>
            <a:endPar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            2、</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采用什么方法得到什么结果。</a:t>
            </a:r>
            <a:endPar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            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如果结果</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公式或数据</a:t>
            </a:r>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简洁，可以在摘要显示。</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 name="文本框 6"/>
          <p:cNvSpPr txBox="1"/>
          <p:nvPr/>
        </p:nvSpPr>
        <p:spPr>
          <a:xfrm>
            <a:off x="1104900" y="4454079"/>
            <a:ext cx="97663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摘要只列出方法和结论，不能有诸如问题的意义、方法的优缺点等评论性语言和推导。对文献的引用不在摘要中体现。</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8" name="文本框 7"/>
          <p:cNvSpPr txBox="1"/>
          <p:nvPr/>
        </p:nvSpPr>
        <p:spPr>
          <a:xfrm>
            <a:off x="1117600" y="5629403"/>
            <a:ext cx="974090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较长的公式和表格不要在摘要中出现</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82861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6200" y="720636"/>
            <a:ext cx="96012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本文</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研究嫦娥</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三号软着陆轨道设计与最优控制策略问题，根据动力学相关原理，</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建立嫦娥</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三号软着陆轨迹模型，以燃料消耗量最小为目标，得到软着陆过程中各阶段的最优控制策略。</a:t>
            </a:r>
          </a:p>
        </p:txBody>
      </p:sp>
      <p:sp>
        <p:nvSpPr>
          <p:cNvPr id="3" name="矩形 2"/>
          <p:cNvSpPr/>
          <p:nvPr/>
        </p:nvSpPr>
        <p:spPr>
          <a:xfrm>
            <a:off x="1320800" y="1824841"/>
            <a:ext cx="96266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对问题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，给出嫦娥</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三号在主减速</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段的受</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力</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分析</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根据牛顿第二定律建立</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嫦娥三号主减速段轨迹模型，以燃料消耗量最小为目标，通过轨迹离散化，逐步迭代求得该阶段的水平位移</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，依据</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地理学经纬度计算规则，建立地表距离与经纬度转化模型，最终得到近月点在月球表面的投影位置为</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19.51W,31.68N </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，远</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月点在月球表面的投影位置为</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160.49E,31.68S </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利用机械能守恒定理和开普勒第二定律，最终得到近月点与远月点速度的大小分别为为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1.692km / s </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1.614km / s </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 </a:t>
            </a:r>
          </a:p>
        </p:txBody>
      </p:sp>
      <p:sp>
        <p:nvSpPr>
          <p:cNvPr id="4" name="矩形 3"/>
          <p:cNvSpPr/>
          <p:nvPr/>
        </p:nvSpPr>
        <p:spPr>
          <a:xfrm>
            <a:off x="1384300" y="3951238"/>
            <a:ext cx="958850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对</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问题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，根据牛顿第二定律，以每个阶段初始点和终值点的状态为约束，以燃料消耗最小为目标，建立全局最优模型，通过轨迹离散化，逐步迭代求得每个阶段的水平位移，分别得到软着陆过程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6 </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个阶段着陆轨迹方程及其对应的最优控制策略；在粗避障段和精避障段</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，将</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所给数字高程图均分成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9 </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块，综合相对高程差与标准差定义平坦度</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指标并用于衡量</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每一块区域，从而选取最佳着陆点；在粗避障段，分别从两种运动状态</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rPr>
              <a:t>……</a:t>
            </a:r>
            <a:endParaRPr lang="zh-CN" altLang="en-US" sz="20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825500" y="787400"/>
            <a:ext cx="431800"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摘要的写作例子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 name="文本框 5"/>
          <p:cNvSpPr txBox="1"/>
          <p:nvPr/>
        </p:nvSpPr>
        <p:spPr>
          <a:xfrm>
            <a:off x="10337800" y="1318905"/>
            <a:ext cx="1524000"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总的概括</a:t>
            </a:r>
            <a:endParaRPr lang="zh-CN" altLang="en-US" sz="2400" dirty="0"/>
          </a:p>
        </p:txBody>
      </p:sp>
    </p:spTree>
    <p:extLst>
      <p:ext uri="{BB962C8B-B14F-4D97-AF65-F5344CB8AC3E}">
        <p14:creationId xmlns:p14="http://schemas.microsoft.com/office/powerpoint/2010/main" val="1727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6200" y="720636"/>
            <a:ext cx="962660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u="sng"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嫦娥三号登月是我国航天重大成果，它的软着陆的最优控制是登月的重要环节。</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本文研究嫦娥</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三号软着陆轨道设计与最优控制策略问题，根据动力学相关原理，</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建立嫦娥</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三号软着陆轨迹模型，以燃料消耗量最小为目标，得到软着陆过程中各阶段的最优控制策略。</a:t>
            </a:r>
          </a:p>
        </p:txBody>
      </p:sp>
      <p:sp>
        <p:nvSpPr>
          <p:cNvPr id="3" name="矩形 2"/>
          <p:cNvSpPr/>
          <p:nvPr/>
        </p:nvSpPr>
        <p:spPr>
          <a:xfrm>
            <a:off x="1346200" y="2186348"/>
            <a:ext cx="9626600"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对问题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通过对问题的系统分析和微分方程建模，</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给出嫦娥</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三号在主减速</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段的受</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力</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分析</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根据牛顿第二定律建立</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嫦娥三号主减速段轨迹模型，以燃料消耗量最小为目标，通过轨迹离散化</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，得到模型</a:t>
            </a:r>
            <a:r>
              <a:rPr lang="en-US" altLang="zh-CN" sz="2000" baseline="30000"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[1]</a:t>
            </a:r>
            <a:endParaRPr lang="en-US" altLang="zh-CN" sz="2000"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000"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(1)</a:t>
            </a:r>
          </a:p>
          <a:p>
            <a:endPar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endParaRPr>
          </a:p>
          <a:p>
            <a:r>
              <a:rPr lang="en-US" altLang="zh-CN" sz="2000"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                                                                                                                                  (2)</a:t>
            </a:r>
            <a:endParaRPr lang="en-US" altLang="zh-CN"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endParaRPr>
          </a:p>
          <a:p>
            <a:endParaRPr lang="en-US" altLang="zh-CN" sz="20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依据</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地理学经纬度计算规则，建立地表距离与经纬度转化模型，最终得到近月点在月球表面的投影位置为</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19.51W,31.68N </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，远</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月点在月球表面的投影位置为</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160.49E,31.68S </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利用机械能守恒定理和开普勒第二定律，最终得到近月点与远月点速度的大小分别为为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1.692km / s </a:t>
            </a:r>
            <a:r>
              <a:rPr lang="zh-CN" altLang="en-US" sz="2000" dirty="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dirty="0">
                <a:latin typeface="Times New Roman" panose="02020603050405020304" pitchFamily="18" charset="0"/>
                <a:ea typeface="华文新魏" panose="02010800040101010101" pitchFamily="2" charset="-122"/>
                <a:cs typeface="Times New Roman" panose="02020603050405020304" pitchFamily="18" charset="0"/>
              </a:rPr>
              <a:t>1.614km / s </a:t>
            </a:r>
            <a:r>
              <a:rPr lang="zh-CN" altLang="en-US" sz="20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000" dirty="0" smtClean="0">
                <a:solidFill>
                  <a:srgbClr val="0070C0"/>
                </a:solidFill>
                <a:latin typeface="Times New Roman" panose="02020603050405020304" pitchFamily="18" charset="0"/>
                <a:ea typeface="华文新魏" panose="02010800040101010101" pitchFamily="2" charset="-122"/>
                <a:cs typeface="Times New Roman" panose="02020603050405020304" pitchFamily="18" charset="0"/>
              </a:rPr>
              <a:t>方法新颖且计算准确。 </a:t>
            </a:r>
            <a:endParaRPr lang="zh-CN" altLang="en-US" sz="2000" dirty="0">
              <a:solidFill>
                <a:srgbClr val="0070C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825500" y="787400"/>
            <a:ext cx="4318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不好的</a:t>
            </a:r>
            <a:endPar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摘要</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22486965"/>
              </p:ext>
            </p:extLst>
          </p:nvPr>
        </p:nvGraphicFramePr>
        <p:xfrm>
          <a:off x="3076356" y="3098800"/>
          <a:ext cx="2154863" cy="602128"/>
        </p:xfrm>
        <a:graphic>
          <a:graphicData uri="http://schemas.openxmlformats.org/presentationml/2006/ole">
            <mc:AlternateContent xmlns:mc="http://schemas.openxmlformats.org/markup-compatibility/2006">
              <mc:Choice xmlns:v="urn:schemas-microsoft-com:vml" Requires="v">
                <p:oleObj spid="_x0000_s5290" name="Equation" r:id="rId3" imgW="1498320" imgH="419040" progId="Equation.DSMT4">
                  <p:embed/>
                </p:oleObj>
              </mc:Choice>
              <mc:Fallback>
                <p:oleObj name="Equation" r:id="rId3" imgW="1498320" imgH="419040" progId="Equation.DSMT4">
                  <p:embed/>
                  <p:pic>
                    <p:nvPicPr>
                      <p:cNvPr id="0" name=""/>
                      <p:cNvPicPr/>
                      <p:nvPr/>
                    </p:nvPicPr>
                    <p:blipFill>
                      <a:blip r:embed="rId4"/>
                      <a:stretch>
                        <a:fillRect/>
                      </a:stretch>
                    </p:blipFill>
                    <p:spPr>
                      <a:xfrm>
                        <a:off x="3076356" y="3098800"/>
                        <a:ext cx="2154863" cy="60212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02589634"/>
              </p:ext>
            </p:extLst>
          </p:nvPr>
        </p:nvGraphicFramePr>
        <p:xfrm>
          <a:off x="2970030" y="3700928"/>
          <a:ext cx="2800386" cy="600159"/>
        </p:xfrm>
        <a:graphic>
          <a:graphicData uri="http://schemas.openxmlformats.org/presentationml/2006/ole">
            <mc:AlternateContent xmlns:mc="http://schemas.openxmlformats.org/markup-compatibility/2006">
              <mc:Choice xmlns:v="urn:schemas-microsoft-com:vml" Requires="v">
                <p:oleObj spid="_x0000_s5291" name="Equation" r:id="rId5" imgW="1955520" imgH="419040" progId="Equation.DSMT4">
                  <p:embed/>
                </p:oleObj>
              </mc:Choice>
              <mc:Fallback>
                <p:oleObj name="Equation" r:id="rId5" imgW="1955520" imgH="419040" progId="Equation.DSMT4">
                  <p:embed/>
                  <p:pic>
                    <p:nvPicPr>
                      <p:cNvPr id="0" name=""/>
                      <p:cNvPicPr/>
                      <p:nvPr/>
                    </p:nvPicPr>
                    <p:blipFill>
                      <a:blip r:embed="rId6"/>
                      <a:stretch>
                        <a:fillRect/>
                      </a:stretch>
                    </p:blipFill>
                    <p:spPr>
                      <a:xfrm>
                        <a:off x="2970030" y="3700928"/>
                        <a:ext cx="2800386" cy="600159"/>
                      </a:xfrm>
                      <a:prstGeom prst="rect">
                        <a:avLst/>
                      </a:prstGeom>
                    </p:spPr>
                  </p:pic>
                </p:oleObj>
              </mc:Fallback>
            </mc:AlternateContent>
          </a:graphicData>
        </a:graphic>
      </p:graphicFrame>
    </p:spTree>
    <p:extLst>
      <p:ext uri="{BB962C8B-B14F-4D97-AF65-F5344CB8AC3E}">
        <p14:creationId xmlns:p14="http://schemas.microsoft.com/office/powerpoint/2010/main" val="40573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000" y="763182"/>
            <a:ext cx="95250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关键词一般为</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3-5</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个词，的作用是使得读者通过这几个词能感觉到这篇文章是否他关心的内容，因此应该包括研究的主要问题和使用的主要方法。</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43000" y="2232247"/>
            <a:ext cx="95377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比如，采用</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logistic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模型和方法回归分析的方法解决了饮酒驾车问题，关键词可以有“饮酒驾车</a:t>
            </a:r>
            <a:r>
              <a:rPr lang="zh-CN" altLang="en-US" sz="2400" dirty="0">
                <a:latin typeface="Times New Roman" panose="02020603050405020304" pitchFamily="18" charset="0"/>
                <a:ea typeface="华文新魏" panose="02010800040101010101" pitchFamily="2" charset="-122"/>
                <a:cs typeface="Times New Roman" panose="02020603050405020304" pitchFamily="18" charset="0"/>
              </a:rPr>
              <a:t>问题</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新魏" panose="02010800040101010101" pitchFamily="2" charset="-122"/>
                <a:cs typeface="Times New Roman" panose="02020603050405020304" pitchFamily="18" charset="0"/>
              </a:rPr>
              <a:t>logistic</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模型，回归分析”。</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43000" y="4463358"/>
            <a:ext cx="693269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摘要在竞赛论文中有</a:t>
            </a:r>
            <a:r>
              <a:rPr lang="en-US" altLang="zh-CN" sz="2400" dirty="0" smtClean="0">
                <a:latin typeface="Times New Roman" panose="02020603050405020304" pitchFamily="18" charset="0"/>
                <a:ea typeface="Ebrima" panose="02000000000000000000" pitchFamily="2" charset="0"/>
                <a:cs typeface="Times New Roman" panose="02020603050405020304" pitchFamily="18" charset="0"/>
              </a:rPr>
              <a:t>10%</a:t>
            </a:r>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的分值，一定要认真写！</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8320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8400" y="863600"/>
            <a:ext cx="24638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800" dirty="0" smtClean="0">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2800" dirty="0" smtClean="0">
                <a:latin typeface="Times New Roman" panose="02020603050405020304" pitchFamily="18" charset="0"/>
                <a:ea typeface="华文新魏" panose="02010800040101010101" pitchFamily="2" charset="-122"/>
                <a:cs typeface="Times New Roman" panose="02020603050405020304" pitchFamily="18" charset="0"/>
              </a:rPr>
              <a:t>、问题重述</a:t>
            </a:r>
            <a:endParaRPr lang="zh-CN" altLang="en-US" sz="28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 name="文本框 2"/>
          <p:cNvSpPr txBox="1"/>
          <p:nvPr/>
        </p:nvSpPr>
        <p:spPr>
          <a:xfrm>
            <a:off x="1181100" y="1816100"/>
            <a:ext cx="8636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问题重述不是必须有的。由于现在的论文都把问题重述作为一部分，加上问题重述似乎显得文章有好的的完整性。</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文本框 3"/>
          <p:cNvSpPr txBox="1"/>
          <p:nvPr/>
        </p:nvSpPr>
        <p:spPr>
          <a:xfrm>
            <a:off x="1181100" y="2984500"/>
            <a:ext cx="86487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Times New Roman" panose="02020603050405020304" pitchFamily="18" charset="0"/>
                <a:ea typeface="华文新魏" panose="02010800040101010101" pitchFamily="2" charset="-122"/>
                <a:cs typeface="Times New Roman" panose="02020603050405020304" pitchFamily="18" charset="0"/>
              </a:rPr>
              <a:t>问题重述是我们对问题理解后的简化叙述，反映出我们对问题的理解。一般在半页左右。</a:t>
            </a:r>
            <a:endParaRPr lang="zh-CN" altLang="en-US" sz="2400" dirty="0">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5" name="文本框 4"/>
          <p:cNvSpPr txBox="1"/>
          <p:nvPr/>
        </p:nvSpPr>
        <p:spPr>
          <a:xfrm>
            <a:off x="1168400" y="4114800"/>
            <a:ext cx="86741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华文新魏" panose="02010800040101010101" pitchFamily="2" charset="-122"/>
                <a:ea typeface="华文新魏" panose="02010800040101010101" pitchFamily="2" charset="-122"/>
              </a:rPr>
              <a:t>一定不能把原题拷贝上，也不能大段照抄。如果因为把问题拷贝上查重出现问题不如不要。</a:t>
            </a:r>
            <a:endParaRPr lang="zh-CN" altLang="en-US" sz="2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436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6821</TotalTime>
  <Words>3495</Words>
  <Application>Microsoft Office PowerPoint</Application>
  <PresentationFormat>宽屏</PresentationFormat>
  <Paragraphs>223</Paragraphs>
  <Slides>36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7" baseType="lpstr">
      <vt:lpstr>方正舒体</vt:lpstr>
      <vt:lpstr>华文新魏</vt:lpstr>
      <vt:lpstr>宋体</vt:lpstr>
      <vt:lpstr>Arial</vt:lpstr>
      <vt:lpstr>Calibri</vt:lpstr>
      <vt:lpstr>Ebrima</vt:lpstr>
      <vt:lpstr>Garamond</vt:lpstr>
      <vt:lpstr>Symbol</vt:lpstr>
      <vt:lpstr>Times New Roman</vt:lpstr>
      <vt:lpstr>环保</vt:lpstr>
      <vt:lpstr>Equation</vt:lpstr>
      <vt:lpstr>数学建模论文写作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数学建模论文写作</dc:title>
  <dc:creator>Weijia</dc:creator>
  <cp:lastModifiedBy>Dell</cp:lastModifiedBy>
  <cp:revision>141</cp:revision>
  <dcterms:created xsi:type="dcterms:W3CDTF">2018-07-14T00:04:44Z</dcterms:created>
  <dcterms:modified xsi:type="dcterms:W3CDTF">2020-07-31T06:45:51Z</dcterms:modified>
</cp:coreProperties>
</file>