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7" r:id="rId3"/>
    <p:sldId id="258" r:id="rId4"/>
    <p:sldId id="259" r:id="rId5"/>
    <p:sldId id="261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2EE8D-955A-4A15-B7AE-E64FB1B0BAC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18AA-E136-402B-A089-5FB395649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518AA-E136-402B-A089-5FB395649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3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1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5525-87C5-404D-9E38-E34F65B51ABC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6645-0B47-48AE-AD8A-5CE7019C6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37854" y="990584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扫描投递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37854" y="3265629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单据管理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7854" y="552777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快递员功能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26872" y="62125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单据扫描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26872" y="1359916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单据投递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41818" y="62125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文件夹预览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09164" y="62125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图片预览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41818" y="135991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扫码开柜界面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26872" y="2283981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单据接收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26872" y="3260152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包裹寄送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03272" y="2283981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接收确认界面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56764" y="2283981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单据打包界面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03272" y="3260152"/>
            <a:ext cx="17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扫描单号界面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6872" y="5158440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快递取件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26872" y="5897104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快递送件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00109" y="5158440"/>
            <a:ext cx="24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快递单号扫描界面①</a:t>
            </a:r>
          </a:p>
        </p:txBody>
      </p:sp>
      <p:cxnSp>
        <p:nvCxnSpPr>
          <p:cNvPr id="23" name="直接箭头连接符 22"/>
          <p:cNvCxnSpPr>
            <a:stCxn id="4" idx="3"/>
            <a:endCxn id="7" idx="1"/>
          </p:cNvCxnSpPr>
          <p:nvPr/>
        </p:nvCxnSpPr>
        <p:spPr>
          <a:xfrm flipV="1">
            <a:off x="2937164" y="805918"/>
            <a:ext cx="78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8" idx="1"/>
          </p:cNvCxnSpPr>
          <p:nvPr/>
        </p:nvCxnSpPr>
        <p:spPr>
          <a:xfrm>
            <a:off x="2937164" y="1175250"/>
            <a:ext cx="78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3"/>
            <a:endCxn id="9" idx="1"/>
          </p:cNvCxnSpPr>
          <p:nvPr/>
        </p:nvCxnSpPr>
        <p:spPr>
          <a:xfrm>
            <a:off x="5126182" y="805918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10" idx="1"/>
          </p:cNvCxnSpPr>
          <p:nvPr/>
        </p:nvCxnSpPr>
        <p:spPr>
          <a:xfrm>
            <a:off x="6941128" y="805918"/>
            <a:ext cx="568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11" idx="1"/>
          </p:cNvCxnSpPr>
          <p:nvPr/>
        </p:nvCxnSpPr>
        <p:spPr>
          <a:xfrm>
            <a:off x="5126182" y="1544582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3"/>
            <a:endCxn id="12" idx="1"/>
          </p:cNvCxnSpPr>
          <p:nvPr/>
        </p:nvCxnSpPr>
        <p:spPr>
          <a:xfrm flipV="1">
            <a:off x="2937164" y="2468647"/>
            <a:ext cx="789708" cy="98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15" idx="1"/>
          </p:cNvCxnSpPr>
          <p:nvPr/>
        </p:nvCxnSpPr>
        <p:spPr>
          <a:xfrm>
            <a:off x="5126182" y="2468647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3"/>
            <a:endCxn id="16" idx="1"/>
          </p:cNvCxnSpPr>
          <p:nvPr/>
        </p:nvCxnSpPr>
        <p:spPr>
          <a:xfrm>
            <a:off x="7079674" y="2468647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3"/>
            <a:endCxn id="14" idx="1"/>
          </p:cNvCxnSpPr>
          <p:nvPr/>
        </p:nvCxnSpPr>
        <p:spPr>
          <a:xfrm flipV="1">
            <a:off x="2937164" y="3444818"/>
            <a:ext cx="789708" cy="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17" idx="1"/>
          </p:cNvCxnSpPr>
          <p:nvPr/>
        </p:nvCxnSpPr>
        <p:spPr>
          <a:xfrm>
            <a:off x="5126182" y="3444818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3"/>
            <a:endCxn id="18" idx="1"/>
          </p:cNvCxnSpPr>
          <p:nvPr/>
        </p:nvCxnSpPr>
        <p:spPr>
          <a:xfrm flipV="1">
            <a:off x="2937164" y="5343106"/>
            <a:ext cx="78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" idx="3"/>
            <a:endCxn id="19" idx="1"/>
          </p:cNvCxnSpPr>
          <p:nvPr/>
        </p:nvCxnSpPr>
        <p:spPr>
          <a:xfrm>
            <a:off x="2937164" y="5712438"/>
            <a:ext cx="78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8" idx="3"/>
            <a:endCxn id="66" idx="1"/>
          </p:cNvCxnSpPr>
          <p:nvPr/>
        </p:nvCxnSpPr>
        <p:spPr>
          <a:xfrm>
            <a:off x="5126182" y="5343106"/>
            <a:ext cx="2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32510" y="201994"/>
            <a:ext cx="327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菜单层级关系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417128" y="5158440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包裹选择界面</a:t>
            </a:r>
          </a:p>
        </p:txBody>
      </p:sp>
      <p:cxnSp>
        <p:nvCxnSpPr>
          <p:cNvPr id="68" name="直接箭头连接符 67"/>
          <p:cNvCxnSpPr>
            <a:stCxn id="66" idx="3"/>
            <a:endCxn id="20" idx="1"/>
          </p:cNvCxnSpPr>
          <p:nvPr/>
        </p:nvCxnSpPr>
        <p:spPr>
          <a:xfrm>
            <a:off x="7509164" y="5343106"/>
            <a:ext cx="290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727034" y="589710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快递单号扫描界面②</a:t>
            </a:r>
          </a:p>
        </p:txBody>
      </p:sp>
      <p:cxnSp>
        <p:nvCxnSpPr>
          <p:cNvPr id="74" name="直接箭头连接符 73"/>
          <p:cNvCxnSpPr>
            <a:stCxn id="19" idx="3"/>
          </p:cNvCxnSpPr>
          <p:nvPr/>
        </p:nvCxnSpPr>
        <p:spPr>
          <a:xfrm flipV="1">
            <a:off x="5126182" y="6081578"/>
            <a:ext cx="671945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726872" y="4188766"/>
            <a:ext cx="13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包裹收取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403272" y="4188766"/>
            <a:ext cx="17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选择包裹界面</a:t>
            </a:r>
          </a:p>
        </p:txBody>
      </p:sp>
      <p:cxnSp>
        <p:nvCxnSpPr>
          <p:cNvPr id="87" name="直接箭头连接符 86"/>
          <p:cNvCxnSpPr>
            <a:stCxn id="85" idx="3"/>
            <a:endCxn id="86" idx="1"/>
          </p:cNvCxnSpPr>
          <p:nvPr/>
        </p:nvCxnSpPr>
        <p:spPr>
          <a:xfrm>
            <a:off x="5126182" y="4373432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" idx="3"/>
            <a:endCxn id="85" idx="1"/>
          </p:cNvCxnSpPr>
          <p:nvPr/>
        </p:nvCxnSpPr>
        <p:spPr>
          <a:xfrm>
            <a:off x="2937164" y="3450295"/>
            <a:ext cx="789708" cy="92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294" y="3967279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已投递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4970" y="2754113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已取出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07397" y="5368705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未收到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83524" y="1776339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已打包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54995" y="1766323"/>
            <a:ext cx="144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入柜待寄送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25077" y="1767286"/>
            <a:ext cx="88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已寄送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52103" y="1767287"/>
            <a:ext cx="152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入柜待收取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30828" y="1767287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已收取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11230" y="3775290"/>
            <a:ext cx="117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待</a:t>
            </a:r>
            <a:r>
              <a:rPr lang="en-US" altLang="zh-CN" dirty="0"/>
              <a:t>XX</a:t>
            </a:r>
            <a:r>
              <a:rPr lang="zh-CN" altLang="en-US" dirty="0"/>
              <a:t>寄送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45065" y="3633197"/>
            <a:ext cx="126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XX</a:t>
            </a:r>
            <a:r>
              <a:rPr lang="zh-CN" altLang="en-US" dirty="0"/>
              <a:t>已寄送待</a:t>
            </a:r>
            <a:r>
              <a:rPr lang="en-US" altLang="zh-CN" dirty="0"/>
              <a:t>XX</a:t>
            </a:r>
            <a:r>
              <a:rPr lang="zh-CN" altLang="en-US" dirty="0"/>
              <a:t>接收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4111" y="3771696"/>
            <a:ext cx="12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XX</a:t>
            </a:r>
            <a:r>
              <a:rPr lang="zh-CN" altLang="en-US" dirty="0"/>
              <a:t>已接收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022283" y="2938779"/>
            <a:ext cx="709537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 flipV="1">
            <a:off x="1937442" y="2938779"/>
            <a:ext cx="597528" cy="12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6" idx="1"/>
          </p:cNvCxnSpPr>
          <p:nvPr/>
        </p:nvCxnSpPr>
        <p:spPr>
          <a:xfrm>
            <a:off x="1937442" y="4151945"/>
            <a:ext cx="669955" cy="14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0"/>
            <a:endCxn id="7" idx="1"/>
          </p:cNvCxnSpPr>
          <p:nvPr/>
        </p:nvCxnSpPr>
        <p:spPr>
          <a:xfrm flipV="1">
            <a:off x="3055544" y="1961005"/>
            <a:ext cx="927980" cy="79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00" idx="1"/>
          </p:cNvCxnSpPr>
          <p:nvPr/>
        </p:nvCxnSpPr>
        <p:spPr>
          <a:xfrm>
            <a:off x="3055544" y="3123445"/>
            <a:ext cx="486232" cy="8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3"/>
            <a:endCxn id="14" idx="1"/>
          </p:cNvCxnSpPr>
          <p:nvPr/>
        </p:nvCxnSpPr>
        <p:spPr>
          <a:xfrm flipV="1">
            <a:off x="7685917" y="3956363"/>
            <a:ext cx="559148" cy="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16" idx="1"/>
          </p:cNvCxnSpPr>
          <p:nvPr/>
        </p:nvCxnSpPr>
        <p:spPr>
          <a:xfrm flipV="1">
            <a:off x="9509723" y="3956362"/>
            <a:ext cx="684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</p:cNvCxnSpPr>
          <p:nvPr/>
        </p:nvCxnSpPr>
        <p:spPr>
          <a:xfrm>
            <a:off x="5024672" y="1961005"/>
            <a:ext cx="430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6903549" y="1950989"/>
            <a:ext cx="221528" cy="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0" idx="1"/>
          </p:cNvCxnSpPr>
          <p:nvPr/>
        </p:nvCxnSpPr>
        <p:spPr>
          <a:xfrm>
            <a:off x="8009912" y="1951952"/>
            <a:ext cx="342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1" idx="1"/>
          </p:cNvCxnSpPr>
          <p:nvPr/>
        </p:nvCxnSpPr>
        <p:spPr>
          <a:xfrm>
            <a:off x="9877330" y="1951953"/>
            <a:ext cx="25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643120" y="2604703"/>
            <a:ext cx="158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智能单据柜接收流程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758433" y="3003996"/>
            <a:ext cx="1473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报账系统接收流程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947809" y="3771696"/>
            <a:ext cx="9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已打包</a:t>
            </a:r>
          </a:p>
        </p:txBody>
      </p:sp>
      <p:cxnSp>
        <p:nvCxnSpPr>
          <p:cNvPr id="63" name="直接箭头连接符 62"/>
          <p:cNvCxnSpPr>
            <a:stCxn id="54" idx="3"/>
            <a:endCxn id="12" idx="1"/>
          </p:cNvCxnSpPr>
          <p:nvPr/>
        </p:nvCxnSpPr>
        <p:spPr>
          <a:xfrm>
            <a:off x="5898991" y="3956362"/>
            <a:ext cx="612239" cy="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" idx="2"/>
            <a:endCxn id="14" idx="0"/>
          </p:cNvCxnSpPr>
          <p:nvPr/>
        </p:nvCxnSpPr>
        <p:spPr>
          <a:xfrm>
            <a:off x="4504098" y="2145671"/>
            <a:ext cx="4373296" cy="14875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4" idx="0"/>
            <a:endCxn id="8" idx="2"/>
          </p:cNvCxnSpPr>
          <p:nvPr/>
        </p:nvCxnSpPr>
        <p:spPr>
          <a:xfrm flipV="1">
            <a:off x="5423400" y="2135655"/>
            <a:ext cx="755872" cy="1636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779961" y="1407903"/>
            <a:ext cx="83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需扫描包裹单号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32510" y="201994"/>
            <a:ext cx="440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单据及包裹状态示意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963348" y="4268742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（单据状态）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612494" y="3006753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（单据状态）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2674451" y="5607232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（单据状态）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4074489" y="2106268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（包裹状态）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074489" y="1599274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（包裹状态）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4994074" y="4102556"/>
            <a:ext cx="90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（包裹状态）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541776" y="3775292"/>
            <a:ext cx="9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未打包</a:t>
            </a:r>
          </a:p>
        </p:txBody>
      </p:sp>
      <p:cxnSp>
        <p:nvCxnSpPr>
          <p:cNvPr id="106" name="直接箭头连接符 105"/>
          <p:cNvCxnSpPr>
            <a:stCxn id="100" idx="3"/>
            <a:endCxn id="54" idx="1"/>
          </p:cNvCxnSpPr>
          <p:nvPr/>
        </p:nvCxnSpPr>
        <p:spPr>
          <a:xfrm flipV="1">
            <a:off x="4492958" y="3956362"/>
            <a:ext cx="454851" cy="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1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440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扫描影像并投递流程调用处理逻辑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2510" y="1286631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扫描投递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09801" y="1286630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0109" y="1286630"/>
            <a:ext cx="11014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扫描单据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60471" y="1286630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扫描完毕点</a:t>
            </a:r>
            <a:r>
              <a:rPr lang="en-US" altLang="zh-CN" dirty="0"/>
              <a:t>【</a:t>
            </a:r>
            <a:r>
              <a:rPr lang="zh-CN" altLang="en-US" dirty="0"/>
              <a:t>上传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90162" y="1286630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上传完毕点</a:t>
            </a:r>
            <a:r>
              <a:rPr lang="en-US" altLang="zh-CN" dirty="0"/>
              <a:t>【</a:t>
            </a:r>
            <a:r>
              <a:rPr lang="zh-CN" altLang="en-US" dirty="0"/>
              <a:t>投递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1440874" y="1609796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221182" y="1609796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5091544" y="1609796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21236" y="1609795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44408" y="2070632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91100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操作人员身份校验</a:t>
            </a:r>
          </a:p>
        </p:txBody>
      </p:sp>
      <p:sp>
        <p:nvSpPr>
          <p:cNvPr id="23" name="矩形 22"/>
          <p:cNvSpPr/>
          <p:nvPr/>
        </p:nvSpPr>
        <p:spPr>
          <a:xfrm>
            <a:off x="2044408" y="3408632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②报账反馈：当前登录人员信息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17177" y="2049228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91105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扫描图片信息上传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16506" y="2070632"/>
            <a:ext cx="124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本地处理相关图片信息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2510" y="2115970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7177" y="3365824"/>
            <a:ext cx="1248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②报账反馈：上传是否成功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05052" y="4457572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③上传完毕柜体显示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投递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90162" y="2047984"/>
            <a:ext cx="142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91101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投递口柜门开启校验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90166" y="3346258"/>
            <a:ext cx="14270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至同一投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报账：校验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是否为同一投递递口、图片是否已上传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zh-CN" altLang="en-US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返回开启投递口名称，如</a:t>
            </a:r>
            <a:r>
              <a:rPr lang="zh-CN" altLang="en-US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返回错误信息（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显示具体错误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19853" y="1286630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投递完成后点</a:t>
            </a:r>
            <a:r>
              <a:rPr lang="en-US" altLang="zh-CN" dirty="0"/>
              <a:t>【</a:t>
            </a:r>
            <a:r>
              <a:rPr lang="zh-CN" altLang="en-US" dirty="0"/>
              <a:t>关门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9" idx="3"/>
            <a:endCxn id="33" idx="1"/>
          </p:cNvCxnSpPr>
          <p:nvPr/>
        </p:nvCxnSpPr>
        <p:spPr>
          <a:xfrm>
            <a:off x="9150927" y="1609796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892145" y="2047984"/>
            <a:ext cx="142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91102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单据投递状态报告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919853" y="3349577"/>
            <a:ext cx="14270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②报账：报账单票据状态更新为：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已投递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，同时增加字段记录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投递人、投递时间、操作站点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19853" y="5934670"/>
            <a:ext cx="1427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③柜体：后台记录单据投递信息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61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360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条形码扫描投递调用处理逻辑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76804" y="1245062"/>
            <a:ext cx="11014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单据投递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7166" y="1245062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投递</a:t>
            </a:r>
            <a:r>
              <a:rPr lang="en-US" altLang="zh-CN" dirty="0"/>
              <a:t>】</a:t>
            </a:r>
            <a:r>
              <a:rPr lang="zh-CN" altLang="en-US" dirty="0"/>
              <a:t>按钮</a:t>
            </a: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5978239" y="1568228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23" idx="1"/>
          </p:cNvCxnSpPr>
          <p:nvPr/>
        </p:nvCxnSpPr>
        <p:spPr>
          <a:xfrm flipV="1">
            <a:off x="8007931" y="1566379"/>
            <a:ext cx="768926" cy="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03201" y="2029064"/>
            <a:ext cx="1248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①柜体：本地识别条形码（正则过滤），生成列表（可删除某条数据）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47166" y="2006416"/>
            <a:ext cx="142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91101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投递口柜门开启校验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7166" y="3252374"/>
            <a:ext cx="14270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②报账：校验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是否为可以投递至同一投递口、图片是否已上传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zh-CN" altLang="en-US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返回开启投递口名称，如</a:t>
            </a:r>
            <a:r>
              <a:rPr lang="zh-CN" altLang="en-US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否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返回错误信息（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显示具体错误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76857" y="1243213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投递完成后点</a:t>
            </a:r>
            <a:r>
              <a:rPr lang="en-US" altLang="zh-CN" dirty="0"/>
              <a:t>【</a:t>
            </a:r>
            <a:r>
              <a:rPr lang="zh-CN" altLang="en-US" dirty="0"/>
              <a:t>关门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776857" y="2029064"/>
            <a:ext cx="1498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91102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单据投递状态报告（发送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已投递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76857" y="3688381"/>
            <a:ext cx="1688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②报账：报账单票据状态更新为：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已投递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，同时增加字段记录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操作人、操作时间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85001" y="1243214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扫描投递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962292" y="1243213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cxnSp>
        <p:nvCxnSpPr>
          <p:cNvPr id="32" name="直接箭头连接符 31"/>
          <p:cNvCxnSpPr>
            <a:stCxn id="30" idx="3"/>
            <a:endCxn id="31" idx="1"/>
          </p:cNvCxnSpPr>
          <p:nvPr/>
        </p:nvCxnSpPr>
        <p:spPr>
          <a:xfrm flipV="1">
            <a:off x="2193365" y="1566379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796899" y="2027215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91100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操作人员身份校验</a:t>
            </a:r>
          </a:p>
        </p:txBody>
      </p:sp>
      <p:sp>
        <p:nvSpPr>
          <p:cNvPr id="34" name="矩形 33"/>
          <p:cNvSpPr/>
          <p:nvPr/>
        </p:nvSpPr>
        <p:spPr>
          <a:xfrm>
            <a:off x="2796899" y="3365215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②报账反馈：当前登录人员信息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85001" y="2072553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31" idx="3"/>
            <a:endCxn id="7" idx="1"/>
          </p:cNvCxnSpPr>
          <p:nvPr/>
        </p:nvCxnSpPr>
        <p:spPr>
          <a:xfrm>
            <a:off x="3973673" y="1566379"/>
            <a:ext cx="903131" cy="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776857" y="5624696"/>
            <a:ext cx="1427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③柜体：后台记录单据投递信息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32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439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单据接收并（或）打包调用处理逻辑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2510" y="1286631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单据管理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09801" y="1286630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0109" y="1286630"/>
            <a:ext cx="11014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单据接收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60471" y="1286630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接收</a:t>
            </a:r>
            <a:r>
              <a:rPr lang="en-US" altLang="zh-CN" dirty="0"/>
              <a:t>】</a:t>
            </a:r>
            <a:r>
              <a:rPr lang="zh-CN" altLang="en-US" dirty="0"/>
              <a:t>按钮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90162" y="1286630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跳转</a:t>
            </a:r>
            <a:r>
              <a:rPr lang="en-US" altLang="zh-CN" dirty="0"/>
              <a:t>【</a:t>
            </a:r>
            <a:r>
              <a:rPr lang="zh-CN" altLang="en-US" dirty="0"/>
              <a:t>单据打包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1440874" y="1609796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3221182" y="1609796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5091544" y="1609796"/>
            <a:ext cx="7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121236" y="1609795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19853" y="1286630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管理员点击</a:t>
            </a:r>
            <a:r>
              <a:rPr lang="en-US" altLang="zh-CN" dirty="0"/>
              <a:t>【</a:t>
            </a:r>
            <a:r>
              <a:rPr lang="zh-CN" altLang="en-US" dirty="0"/>
              <a:t>打包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9" idx="3"/>
            <a:endCxn id="14" idx="1"/>
          </p:cNvCxnSpPr>
          <p:nvPr/>
        </p:nvCxnSpPr>
        <p:spPr>
          <a:xfrm>
            <a:off x="9150927" y="1609796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2510" y="2086408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04172" y="2132574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91100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操作人员身份校验</a:t>
            </a:r>
          </a:p>
        </p:txBody>
      </p:sp>
      <p:sp>
        <p:nvSpPr>
          <p:cNvPr id="18" name="矩形 17"/>
          <p:cNvSpPr/>
          <p:nvPr/>
        </p:nvSpPr>
        <p:spPr>
          <a:xfrm>
            <a:off x="2104172" y="3470574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②报账反馈：当前登录人员信息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1171" y="4808574"/>
            <a:ext cx="1248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③柜体校验：当前登录人员是否为单据管理员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75834" y="2132573"/>
            <a:ext cx="1403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①柜体显示：所有已投递至柜体单据，显示顺序与柜体投递顺序一致，后入单据在最上方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0470" y="2132573"/>
            <a:ext cx="16448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①柜体：弹窗二次确认接收后，调用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91107 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单据取出状态报告（发送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已取出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未收到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0469" y="4208409"/>
            <a:ext cx="1644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②报账：报账单票据状态更新为：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已取出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未收到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，同时记录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操作人、操作时间、操作站点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1820" y="4485408"/>
            <a:ext cx="1403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②管理员：可选择取消勾选未收到单据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13962" y="2094220"/>
            <a:ext cx="1357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①柜体：跳转至打包页面，只显示上一步已接收单据列表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41670" y="3702233"/>
            <a:ext cx="13577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②管理员：可按页面选择需要打包单据，可打多个包裹，此界面也可返回不打包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5997" y="2132573"/>
            <a:ext cx="1606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①柜体：弹窗二期确认后，打印凭条，并调用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91103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单据打包状态报告（发送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已打包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包裹单号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05997" y="4254577"/>
            <a:ext cx="1606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②报账：按照包裹单号生成包裹信息，同时在打包人的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邮包寄送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界面展示包裹信息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360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包裹寄送调用处理逻辑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674" y="1300485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单据管理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60965" y="1300484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7473" y="1300483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包裹寄送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2092038" y="1623650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872346" y="1623649"/>
            <a:ext cx="845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47164" y="1300483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管理员点击</a:t>
            </a:r>
            <a:r>
              <a:rPr lang="en-US" altLang="zh-CN" dirty="0"/>
              <a:t>【</a:t>
            </a:r>
            <a:r>
              <a:rPr lang="zh-CN" altLang="en-US" dirty="0"/>
              <a:t>寄送包裹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>
            <a:off x="5978238" y="1623649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83674" y="2100262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55336" y="2146428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91100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操作人员身份校验</a:t>
            </a:r>
          </a:p>
        </p:txBody>
      </p:sp>
      <p:sp>
        <p:nvSpPr>
          <p:cNvPr id="14" name="矩形 13"/>
          <p:cNvSpPr/>
          <p:nvPr/>
        </p:nvSpPr>
        <p:spPr>
          <a:xfrm>
            <a:off x="2755336" y="3484428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②报账反馈：当前登录人员信息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335" y="4822428"/>
            <a:ext cx="1248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③柜体校验：当前登录人员是否为单据管理员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1273" y="2108073"/>
            <a:ext cx="1357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①柜体：显示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扫描条码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界面，每次只能扫描一个条码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8981" y="3620922"/>
            <a:ext cx="1357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②管理员：扫描包裹条码（可支持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非柜体生成包裹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33308" y="2100262"/>
            <a:ext cx="1357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①柜体：打开空的快递柜门，并记录该投递信息（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如非柜体生成包裹，记录包裹单号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）同时调用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91104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包裹状态报告（发送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入柜待寄送和包裹单号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87692" y="1306855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管理员投递并完成</a:t>
            </a:r>
          </a:p>
        </p:txBody>
      </p:sp>
      <p:cxnSp>
        <p:nvCxnSpPr>
          <p:cNvPr id="22" name="直接箭头连接符 21"/>
          <p:cNvCxnSpPr>
            <a:stCxn id="10" idx="3"/>
            <a:endCxn id="21" idx="1"/>
          </p:cNvCxnSpPr>
          <p:nvPr/>
        </p:nvCxnSpPr>
        <p:spPr>
          <a:xfrm>
            <a:off x="8118766" y="1623649"/>
            <a:ext cx="768926" cy="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887692" y="2100261"/>
            <a:ext cx="1612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①柜体：检测柜门是否关闭，关闭后返回至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扫描条码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87692" y="3806765"/>
            <a:ext cx="17268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②报账：更新包裹状态为：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入柜待寄送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同时记录更新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寄送人、寄送日期、寄送站点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肘形连接符 28"/>
          <p:cNvCxnSpPr>
            <a:stCxn id="21" idx="0"/>
            <a:endCxn id="7" idx="0"/>
          </p:cNvCxnSpPr>
          <p:nvPr/>
        </p:nvCxnSpPr>
        <p:spPr>
          <a:xfrm rot="16200000" flipV="1">
            <a:off x="7457489" y="-809150"/>
            <a:ext cx="6372" cy="4225637"/>
          </a:xfrm>
          <a:prstGeom prst="bentConnector3">
            <a:avLst>
              <a:gd name="adj1" fmla="val 8470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6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438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包裹收取调用处理逻辑（单据管理员）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6911" y="1369758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单据管理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4202" y="1369757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0710" y="1369756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包裹收取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2355275" y="1692923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4135583" y="1692922"/>
            <a:ext cx="845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46911" y="2169535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18573" y="2215701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①柜体调用：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91100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操作人员身份校验</a:t>
            </a:r>
          </a:p>
        </p:txBody>
      </p:sp>
      <p:sp>
        <p:nvSpPr>
          <p:cNvPr id="14" name="矩形 13"/>
          <p:cNvSpPr/>
          <p:nvPr/>
        </p:nvSpPr>
        <p:spPr>
          <a:xfrm>
            <a:off x="3018573" y="3553701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②报账反馈：当前登录人员信息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5572" y="4891701"/>
            <a:ext cx="1248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③柜体校验：当前登录人员是否为单据管理员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86602" y="1369756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管理员收取并关闭柜门</a:t>
            </a:r>
          </a:p>
        </p:txBody>
      </p:sp>
      <p:cxnSp>
        <p:nvCxnSpPr>
          <p:cNvPr id="20" name="直接箭头连接符 19"/>
          <p:cNvCxnSpPr>
            <a:stCxn id="7" idx="3"/>
            <a:endCxn id="19" idx="1"/>
          </p:cNvCxnSpPr>
          <p:nvPr/>
        </p:nvCxnSpPr>
        <p:spPr>
          <a:xfrm>
            <a:off x="6241475" y="1692922"/>
            <a:ext cx="84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86602" y="2163162"/>
            <a:ext cx="158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①柜体：返回至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包裹选择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界面，同时调用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91104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包裹状态报告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93533" y="3787565"/>
            <a:ext cx="1590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②报账：更新包裹状态为：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已收取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同时记录更新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接收人、接收日期、接收站点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肘形连接符 22"/>
          <p:cNvCxnSpPr>
            <a:stCxn id="19" idx="0"/>
            <a:endCxn id="7" idx="0"/>
          </p:cNvCxnSpPr>
          <p:nvPr/>
        </p:nvCxnSpPr>
        <p:spPr>
          <a:xfrm rot="16200000" flipV="1">
            <a:off x="6691748" y="289101"/>
            <a:ext cx="12700" cy="2161310"/>
          </a:xfrm>
          <a:prstGeom prst="bentConnector3">
            <a:avLst>
              <a:gd name="adj1" fmla="val 33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19651" y="2169534"/>
            <a:ext cx="15691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①柜体：进入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包裹选择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界面，显示当前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快递送件包裹列表</a:t>
            </a:r>
            <a:endParaRPr lang="zh-CN" altLang="zh-CN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651" y="3787565"/>
            <a:ext cx="1569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②管理员：点击选择需要收取的包裹（一次一个）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7526" y="5168700"/>
            <a:ext cx="1581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③柜体：打开对应快递柜门，并更新记录信息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0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360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快递取件调用处理逻辑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674" y="1300485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快递员功能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60965" y="1300484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7473" y="1300483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快递取件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2092038" y="1623650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872346" y="1623649"/>
            <a:ext cx="845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47164" y="1300483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快递单号扫描</a:t>
            </a:r>
            <a:r>
              <a:rPr lang="en-US" altLang="zh-CN" dirty="0"/>
              <a:t>】</a:t>
            </a:r>
            <a:r>
              <a:rPr lang="zh-CN" altLang="en-US" dirty="0"/>
              <a:t>界面</a:t>
            </a:r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>
            <a:off x="5978238" y="1623649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887692" y="1306855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快递员收件并确认</a:t>
            </a:r>
          </a:p>
        </p:txBody>
      </p:sp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8118766" y="1623649"/>
            <a:ext cx="768926" cy="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3674" y="2100262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5336" y="2146428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①柜体：记录当前快递员手机号码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9178" y="2146428"/>
            <a:ext cx="1380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①柜体：进入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包裹选择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界面，显示当前入柜待取件的包裹列表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29178" y="3961869"/>
            <a:ext cx="138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②快递员：点击选择需要收取的包裹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7054" y="5223313"/>
            <a:ext cx="139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③柜体：跳转至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快递单号扫描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3256" y="2146428"/>
            <a:ext cx="157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①柜体：只允许扫描一个快递单号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34637" y="3207614"/>
            <a:ext cx="1669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②快递员：点击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收取包裹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3256" y="4074921"/>
            <a:ext cx="1676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③柜体：打开对应快递柜门，并提示：投递完成后关闭柜门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71661" y="3623755"/>
            <a:ext cx="1835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②报账：更新包裹状态为：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已寄送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同时记录更新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快递单号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71661" y="4825692"/>
            <a:ext cx="1811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④柜体：检测柜门是否关闭，关闭则跳转回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包裹选择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界面，显示当前入柜包裹列表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肘形连接符 24"/>
          <p:cNvCxnSpPr>
            <a:stCxn id="12" idx="0"/>
            <a:endCxn id="7" idx="0"/>
          </p:cNvCxnSpPr>
          <p:nvPr/>
        </p:nvCxnSpPr>
        <p:spPr>
          <a:xfrm rot="16200000" flipV="1">
            <a:off x="7457489" y="-809150"/>
            <a:ext cx="6372" cy="4225637"/>
          </a:xfrm>
          <a:prstGeom prst="bentConnector3">
            <a:avLst>
              <a:gd name="adj1" fmla="val 6948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783784" y="2146427"/>
            <a:ext cx="1579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91104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包裹状态报告（传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已寄送和快递单号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9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10" y="201994"/>
            <a:ext cx="360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快递送件调用处理逻辑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674" y="1300485"/>
            <a:ext cx="11083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快递员功能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60965" y="1300484"/>
            <a:ext cx="10113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7473" y="1300483"/>
            <a:ext cx="12607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点击</a:t>
            </a:r>
            <a:r>
              <a:rPr lang="en-US" altLang="zh-CN" dirty="0"/>
              <a:t>【</a:t>
            </a:r>
            <a:r>
              <a:rPr lang="zh-CN" altLang="en-US" dirty="0"/>
              <a:t>快递送件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2092038" y="1623650"/>
            <a:ext cx="76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872346" y="1623649"/>
            <a:ext cx="845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47164" y="1300483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快递单号扫描</a:t>
            </a:r>
            <a:r>
              <a:rPr lang="en-US" altLang="zh-CN" dirty="0"/>
              <a:t>】</a:t>
            </a:r>
            <a:r>
              <a:rPr lang="zh-CN" altLang="en-US" dirty="0"/>
              <a:t>界面</a:t>
            </a:r>
          </a:p>
        </p:txBody>
      </p:sp>
      <p:cxnSp>
        <p:nvCxnSpPr>
          <p:cNvPr id="11" name="直接箭头连接符 10"/>
          <p:cNvCxnSpPr>
            <a:stCxn id="7" idx="3"/>
            <a:endCxn id="10" idx="1"/>
          </p:cNvCxnSpPr>
          <p:nvPr/>
        </p:nvCxnSpPr>
        <p:spPr>
          <a:xfrm>
            <a:off x="5978238" y="1623649"/>
            <a:ext cx="76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887692" y="1306855"/>
            <a:ext cx="13716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快递员收件并确认</a:t>
            </a:r>
          </a:p>
        </p:txBody>
      </p:sp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8118766" y="1623649"/>
            <a:ext cx="768926" cy="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3674" y="2100262"/>
            <a:ext cx="124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柜体开始摄像记录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5336" y="2146428"/>
            <a:ext cx="124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①柜体：记录当前快递员手机号码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9178" y="2146428"/>
            <a:ext cx="138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①柜体：跳转至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快递单号扫描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3256" y="3123870"/>
            <a:ext cx="1579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②柜体：发起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快递单号校验请求</a:t>
            </a:r>
            <a:endParaRPr lang="zh-CN" altLang="zh-CN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43256" y="2089765"/>
            <a:ext cx="1669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①快递员：扫描单号后点击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放入包裹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3724" y="5109100"/>
            <a:ext cx="1638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④柜体：若存在打开空的快递柜门，并提示：投递完成后关闭柜门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3784" y="3382278"/>
            <a:ext cx="1835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②报账：更新包裹状态为：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入柜待收取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83784" y="4387295"/>
            <a:ext cx="1835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③柜体：跳转回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快递单号扫描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界面，可继续扫描送件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肘形连接符 23"/>
          <p:cNvCxnSpPr>
            <a:stCxn id="12" idx="0"/>
            <a:endCxn id="7" idx="0"/>
          </p:cNvCxnSpPr>
          <p:nvPr/>
        </p:nvCxnSpPr>
        <p:spPr>
          <a:xfrm rot="16200000" flipV="1">
            <a:off x="7457489" y="-809150"/>
            <a:ext cx="6372" cy="4225637"/>
          </a:xfrm>
          <a:prstGeom prst="bentConnector3">
            <a:avLst>
              <a:gd name="adj1" fmla="val 6948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783784" y="2100262"/>
            <a:ext cx="1743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①柜体：调用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</a:rPr>
              <a:t>91104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包裹状态报告（传</a:t>
            </a:r>
            <a:r>
              <a:rPr lang="zh-CN" altLang="en-US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入柜待收取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43256" y="4116485"/>
            <a:ext cx="1669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</a:rPr>
              <a:t>③报账：校验是否存在并返回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69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1428</Words>
  <Application>Microsoft Macintosh PowerPoint</Application>
  <PresentationFormat>宽屏</PresentationFormat>
  <Paragraphs>160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MIGU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Y L</dc:creator>
  <cp:lastModifiedBy>L Z Y</cp:lastModifiedBy>
  <cp:revision>52</cp:revision>
  <dcterms:created xsi:type="dcterms:W3CDTF">2018-03-08T10:33:14Z</dcterms:created>
  <dcterms:modified xsi:type="dcterms:W3CDTF">2018-05-28T03:42:50Z</dcterms:modified>
</cp:coreProperties>
</file>