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4057" r:id="rId3"/>
    <p:sldId id="13768" r:id="rId4"/>
    <p:sldId id="13783" r:id="rId5"/>
    <p:sldId id="15798" r:id="rId6"/>
    <p:sldId id="13261" r:id="rId7"/>
    <p:sldId id="15768" r:id="rId8"/>
    <p:sldId id="13272" r:id="rId9"/>
    <p:sldId id="15071" r:id="rId10"/>
    <p:sldId id="13270" r:id="rId11"/>
    <p:sldId id="13399" r:id="rId12"/>
    <p:sldId id="15764" r:id="rId13"/>
    <p:sldId id="15765" r:id="rId14"/>
    <p:sldId id="15770" r:id="rId15"/>
    <p:sldId id="15800" r:id="rId16"/>
    <p:sldId id="14562" r:id="rId17"/>
    <p:sldId id="14439" r:id="rId18"/>
    <p:sldId id="14810" r:id="rId19"/>
    <p:sldId id="14814" r:id="rId20"/>
    <p:sldId id="14561" r:id="rId21"/>
    <p:sldId id="14567" r:id="rId22"/>
    <p:sldId id="15075" r:id="rId23"/>
    <p:sldId id="15077" r:id="rId24"/>
    <p:sldId id="15350" r:id="rId25"/>
    <p:sldId id="15773" r:id="rId26"/>
    <p:sldId id="15771" r:id="rId27"/>
    <p:sldId id="15633" r:id="rId28"/>
    <p:sldId id="15489" r:id="rId29"/>
    <p:sldId id="15766" r:id="rId30"/>
    <p:sldId id="15767" r:id="rId31"/>
    <p:sldId id="13915" r:id="rId32"/>
  </p:sldIdLst>
  <p:sldSz cx="12192000" cy="6858000"/>
  <p:notesSz cx="6858000" cy="9144000"/>
  <p:embeddedFontLst>
    <p:embeddedFont>
      <p:font typeface="微软雅黑" panose="020B0503020204020204" charset="-122"/>
      <p:regular r:id="rId39"/>
    </p:embeddedFont>
    <p:embeddedFont>
      <p:font typeface="Impact" panose="020B0806030902050204" pitchFamily="34" charset="0"/>
      <p:regular r:id="rId40"/>
    </p:embeddedFont>
    <p:embeddedFont>
      <p:font typeface="微软雅黑 Light" panose="020B0502040204020203" pitchFamily="34" charset="-122"/>
      <p:regular r:id="rId41"/>
    </p:embeddedFont>
    <p:embeddedFont>
      <p:font typeface="微软雅黑" panose="020B0503020204020204" charset="-128"/>
      <p:regular r:id="rId42"/>
    </p:embeddedFont>
    <p:embeddedFont>
      <p:font typeface="等线" panose="02010600030101010101" charset="-122"/>
      <p:regular r:id="rId43"/>
    </p:embeddedFont>
    <p:embeddedFont>
      <p:font typeface="等线 Light" panose="02010600030101010101" charset="-122"/>
      <p:regular r:id="rId44"/>
    </p:embeddedFont>
    <p:embeddedFont>
      <p:font typeface="Calibri" panose="020F0502020204030204" charset="0"/>
      <p:regular r:id="rId45"/>
      <p:bold r:id="rId46"/>
      <p:italic r:id="rId47"/>
      <p:boldItalic r:id="rId48"/>
    </p:embeddedFont>
  </p:embeddedFontLst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o Feily" initials="lF" lastIdx="2" clrIdx="0"/>
  <p:cmAuthor id="2" name="whr" initials="w" lastIdx="1" clrIdx="1"/>
  <p:cmAuthor id="5" name="作者" initials="A" lastIdx="0" clrIdx="2"/>
  <p:cmAuthor id="3" name="gf" initials="g" lastIdx="1" clrIdx="2"/>
  <p:cmAuthor id="6" name="Li Chunlei" initials="LC" lastIdx="2" clrIdx="3"/>
  <p:cmAuthor id="0" name="Windows 用户" initials="W用" lastIdx="3" clrIdx="0"/>
  <p:cmAuthor id="4" name="James" initials="J" lastIdx="1" clrIdx="3"/>
  <p:cmAuthor id="7" name="00196605" initials="0" lastIdx="2" clrIdx="0"/>
  <p:cmAuthor id="8" name="00006891" initials="0" lastIdx="15" clrIdx="8"/>
  <p:cmAuthor id="9" name="熊先奎10009191" initials="熊先奎10009191" lastIdx="1" clrIdx="9"/>
  <p:cmAuthor id="10" name="10107538" initials="1" lastIdx="1" clrIdx="9"/>
  <p:cmAuthor id="12" name="zhouwd" initials="1" lastIdx="1" clrIdx="11"/>
  <p:cmAuthor id="13" name="18305135573@139.com" initials="1" lastIdx="5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92D050"/>
    <a:srgbClr val="D9D9D9"/>
    <a:srgbClr val="4472C4"/>
    <a:srgbClr val="A6A6A6"/>
    <a:srgbClr val="F2F2F2"/>
    <a:srgbClr val="0033CC"/>
    <a:srgbClr val="B7B7B7"/>
    <a:srgbClr val="39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0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14" y="108"/>
      </p:cViewPr>
      <p:guideLst>
        <p:guide orient="horz" pos="2306"/>
        <p:guide pos="35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24.xml"/><Relationship Id="rId48" Type="http://schemas.openxmlformats.org/officeDocument/2006/relationships/font" Target="fonts/font10.fntdata"/><Relationship Id="rId47" Type="http://schemas.openxmlformats.org/officeDocument/2006/relationships/font" Target="fonts/font9.fntdata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slide" Target="slides/slide2.xml"/><Relationship Id="rId39" Type="http://schemas.openxmlformats.org/officeDocument/2006/relationships/font" Target="fonts/font1.fntdata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0581-D3D1-49CE-818B-AB950C2A4E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5E35-5CD3-4698-8457-D7B78D2268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3923312" y="4574232"/>
            <a:ext cx="456611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7884506" y="6258370"/>
            <a:ext cx="2969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200" b="0" dirty="0">
                <a:solidFill>
                  <a:srgbClr val="0094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智慧工厂解决方案领导者</a:t>
            </a:r>
            <a:endParaRPr kumimoji="1" lang="zh-CN" altLang="en-US" sz="1050" b="0" dirty="0">
              <a:solidFill>
                <a:srgbClr val="0094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10438965" y="538182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6845371" y="304967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006FBE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0776638" y="3109912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/>
          <p:nvPr userDrawn="1"/>
        </p:nvSpPr>
        <p:spPr bwMode="auto">
          <a:xfrm>
            <a:off x="7166822" y="599630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5"/>
          <p:cNvSpPr/>
          <p:nvPr userDrawn="1"/>
        </p:nvSpPr>
        <p:spPr bwMode="auto">
          <a:xfrm>
            <a:off x="8418732" y="748018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3" name="Freeform 16"/>
          <p:cNvSpPr/>
          <p:nvPr userDrawn="1"/>
        </p:nvSpPr>
        <p:spPr bwMode="auto">
          <a:xfrm>
            <a:off x="6093998" y="1692401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568581" y="1525646"/>
            <a:ext cx="2765534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0070C0"/>
                </a:solidFill>
                <a:latin typeface="Impact" panose="020B0806030902050204" pitchFamily="34" charset="0"/>
              </a:rPr>
              <a:t>2021</a:t>
            </a:r>
            <a:endParaRPr lang="zh-CN" altLang="en-US" sz="96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4" y="6186338"/>
            <a:ext cx="1257321" cy="538852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486545" y="6301875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3" y="0"/>
            <a:ext cx="3477892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3288080" y="4247365"/>
            <a:ext cx="7490287" cy="695664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800" b="1" i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3288080" y="5239117"/>
            <a:ext cx="7490287" cy="658717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221" y="1874378"/>
            <a:ext cx="12194221" cy="3600618"/>
          </a:xfrm>
          <a:prstGeom prst="rect">
            <a:avLst/>
          </a:prstGeom>
          <a:gradFill flip="none" rotWithShape="1">
            <a:gsLst>
              <a:gs pos="0">
                <a:srgbClr val="006FBE">
                  <a:shade val="30000"/>
                  <a:satMod val="115000"/>
                  <a:alpha val="80000"/>
                </a:srgbClr>
              </a:gs>
              <a:gs pos="50000">
                <a:srgbClr val="006FBE">
                  <a:shade val="67500"/>
                  <a:satMod val="115000"/>
                </a:srgbClr>
              </a:gs>
              <a:gs pos="100000">
                <a:srgbClr val="006FBE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1" y="1459036"/>
            <a:ext cx="4321603" cy="512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6"/>
          <p:cNvSpPr txBox="1"/>
          <p:nvPr userDrawn="1"/>
        </p:nvSpPr>
        <p:spPr>
          <a:xfrm>
            <a:off x="37175" y="228430"/>
            <a:ext cx="42844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2400" b="1" spc="400" dirty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 录 </a:t>
            </a:r>
            <a:r>
              <a:rPr lang="en-US" altLang="zh-CN" b="1" spc="400" dirty="0">
                <a:solidFill>
                  <a:schemeClr val="bg1">
                    <a:lumMod val="7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en-US" altLang="zh-CN" b="1" spc="400" dirty="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CONTENTS</a:t>
            </a:r>
            <a:endParaRPr lang="zh-CN" altLang="en-US" b="1" spc="4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49166" y="6404288"/>
            <a:ext cx="1801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www.taizhitech.com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79" y="122473"/>
            <a:ext cx="1257321" cy="538852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1157536" y="87103"/>
            <a:ext cx="9142061" cy="60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54" r="31913" b="62380"/>
          <a:stretch>
            <a:fillRect/>
          </a:stretch>
        </p:blipFill>
        <p:spPr>
          <a:xfrm rot="10800000">
            <a:off x="9324516" y="4636288"/>
            <a:ext cx="2867483" cy="22498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597" y="274177"/>
            <a:ext cx="1257321" cy="5388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613"/>
            <a:ext cx="5691499" cy="73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 userDrawn="1"/>
        </p:nvCxnSpPr>
        <p:spPr>
          <a:xfrm flipH="1">
            <a:off x="1354775" y="797121"/>
            <a:ext cx="984797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5" y="59404"/>
            <a:ext cx="1796463" cy="7699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70ED8-DCB4-4226-B8B5-52315EC4B95A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BF4E-20CB-45D4-B39F-7BB2C083DD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slide" Target="slide2.xml"/><Relationship Id="rId3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2.xml"/><Relationship Id="rId7" Type="http://schemas.openxmlformats.org/officeDocument/2006/relationships/slide" Target="slide2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slide" Target="slide2.xml"/><Relationship Id="rId6" Type="http://schemas.openxmlformats.org/officeDocument/2006/relationships/slide" Target="slide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slide" Target="slide3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0" Type="http://schemas.openxmlformats.org/officeDocument/2006/relationships/slideLayout" Target="../slideLayouts/slideLayout3.xml"/><Relationship Id="rId1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slide" Target="slide2.xml"/><Relationship Id="rId3" Type="http://schemas.openxmlformats.org/officeDocument/2006/relationships/slide" Target="slide15.xml"/><Relationship Id="rId2" Type="http://schemas.openxmlformats.org/officeDocument/2006/relationships/tags" Target="../tags/tag16.xml"/><Relationship Id="rId1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slide" Target="slide2.xml"/><Relationship Id="rId1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tags" Target="../tags/tag17.xml"/><Relationship Id="rId1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slide" Target="slide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slide" Target="slide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4.xml"/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slide" Target="slide14.xml"/><Relationship Id="rId7" Type="http://schemas.openxmlformats.org/officeDocument/2006/relationships/slide" Target="slide2.xml"/><Relationship Id="rId6" Type="http://schemas.openxmlformats.org/officeDocument/2006/relationships/slide" Target="slide23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118" y="213875"/>
            <a:ext cx="9665763" cy="609592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dirty="0">
                <a:cs typeface="微软雅黑" panose="020B0503020204020204" charset="-122"/>
                <a:sym typeface="+mn-ea"/>
              </a:rPr>
              <a:t>爱康</a:t>
            </a:r>
            <a:endParaRPr lang="zh-CN" altLang="en-US" sz="2000" dirty="0">
              <a:cs typeface="微软雅黑" panose="020B0503020204020204" charset="-122"/>
              <a:sym typeface="+mn-ea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10210" y="946150"/>
            <a:ext cx="11372215" cy="5822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7390" y="311150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主页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340610" y="5285105"/>
            <a:ext cx="4986020" cy="1483995"/>
            <a:chOff x="632" y="3948"/>
            <a:chExt cx="8617" cy="3700"/>
          </a:xfrm>
        </p:grpSpPr>
        <p:grpSp>
          <p:nvGrpSpPr>
            <p:cNvPr id="8" name="组合 7"/>
            <p:cNvGrpSpPr/>
            <p:nvPr/>
          </p:nvGrpSpPr>
          <p:grpSpPr>
            <a:xfrm>
              <a:off x="632" y="3948"/>
              <a:ext cx="8617" cy="3700"/>
              <a:chOff x="632" y="3948"/>
              <a:chExt cx="8617" cy="37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32" y="3948"/>
                <a:ext cx="8617" cy="3700"/>
                <a:chOff x="632" y="3948"/>
                <a:chExt cx="8617" cy="370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632" y="3948"/>
                  <a:ext cx="8617" cy="370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59" y="3988"/>
                  <a:ext cx="2275" cy="829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用户登录确认</a:t>
                  </a:r>
                  <a:endParaRPr lang="zh-CN" altLang="en-US" sz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716" y="5235"/>
                  <a:ext cx="5676" cy="200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>
                          <a:lumMod val="85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6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 rot="0">
                <a:off x="773" y="5237"/>
                <a:ext cx="5361" cy="856"/>
                <a:chOff x="623" y="4363"/>
                <a:chExt cx="3859" cy="923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23" y="4363"/>
                  <a:ext cx="1551" cy="92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>
                      <a:latin typeface="微软雅黑" panose="020B0503020204020204" charset="-122"/>
                      <a:ea typeface="微软雅黑" panose="020B0503020204020204" charset="-122"/>
                    </a:rPr>
                    <a:t>用户登录</a:t>
                  </a:r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256" y="4363"/>
                  <a:ext cx="2226" cy="9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2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 rot="0">
                <a:off x="765" y="6284"/>
                <a:ext cx="5371" cy="764"/>
                <a:chOff x="623" y="4750"/>
                <a:chExt cx="3866" cy="824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623" y="4750"/>
                  <a:ext cx="1558" cy="82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200">
                      <a:latin typeface="微软雅黑" panose="020B0503020204020204" charset="-122"/>
                      <a:ea typeface="微软雅黑" panose="020B0503020204020204" charset="-122"/>
                    </a:rPr>
                    <a:t>密码</a:t>
                  </a:r>
                  <a:endParaRPr lang="zh-CN" altLang="en-US" sz="12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256" y="4750"/>
                  <a:ext cx="2233" cy="8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2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752" y="5359"/>
              <a:ext cx="2053" cy="8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确定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880735" y="6221730"/>
            <a:ext cx="1188720" cy="3187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取消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42450" y="946150"/>
            <a:ext cx="2339975" cy="17672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图标设置下拉选项：</a:t>
            </a:r>
            <a:b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用户登出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修改密码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语言切换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帮助：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操作手册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版本号（版本号更新说明）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16835"/>
            <a:ext cx="1597660" cy="24745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90" y="2625090"/>
            <a:ext cx="1598295" cy="24752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85" y="2625090"/>
            <a:ext cx="1604010" cy="24663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0" y="2635250"/>
            <a:ext cx="1588770" cy="24650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640" y="2625090"/>
            <a:ext cx="1691005" cy="242316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431270" y="243205"/>
            <a:ext cx="789940" cy="2755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请登录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7350125" y="5704840"/>
            <a:ext cx="4187825" cy="643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🔺有权限：密码错误，跳错：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用户密码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错误请重新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输入！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🔺无权限输入账号，跳错：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用户无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权限请联络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管理员！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动作按钮: 前进或下一项 6">
            <a:hlinkClick r:id="rId6" action="ppaction://hlinksldjump"/>
          </p:cNvPr>
          <p:cNvSpPr/>
          <p:nvPr/>
        </p:nvSpPr>
        <p:spPr>
          <a:xfrm>
            <a:off x="6827520" y="5939790"/>
            <a:ext cx="177165" cy="1905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" name="组合 296"/>
          <p:cNvGrpSpPr/>
          <p:nvPr/>
        </p:nvGrpSpPr>
        <p:grpSpPr>
          <a:xfrm>
            <a:off x="354965" y="919480"/>
            <a:ext cx="11078322" cy="5937607"/>
            <a:chOff x="672" y="1601"/>
            <a:chExt cx="17303" cy="9176"/>
          </a:xfrm>
        </p:grpSpPr>
        <p:grpSp>
          <p:nvGrpSpPr>
            <p:cNvPr id="241" name="组合 240"/>
            <p:cNvGrpSpPr/>
            <p:nvPr/>
          </p:nvGrpSpPr>
          <p:grpSpPr>
            <a:xfrm rot="0">
              <a:off x="672" y="1601"/>
              <a:ext cx="17303" cy="9176"/>
              <a:chOff x="672" y="1592"/>
              <a:chExt cx="17303" cy="9325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672" y="1804"/>
                <a:ext cx="17303" cy="911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lumMod val="85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227" y="1592"/>
                <a:ext cx="2293" cy="40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工治具上机</a:t>
                </a:r>
                <a:endPara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84" name="矩形 183"/>
            <p:cNvSpPr/>
            <p:nvPr/>
          </p:nvSpPr>
          <p:spPr>
            <a:xfrm>
              <a:off x="2486" y="2152"/>
              <a:ext cx="2479" cy="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935" y="1289685"/>
            <a:ext cx="1196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工作中心：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4668520" y="1248410"/>
            <a:ext cx="944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机台：</a:t>
            </a:r>
            <a:endParaRPr lang="zh-CN" altLang="en-US" sz="1600"/>
          </a:p>
        </p:txBody>
      </p:sp>
      <p:sp>
        <p:nvSpPr>
          <p:cNvPr id="9" name="矩形 8"/>
          <p:cNvSpPr/>
          <p:nvPr/>
        </p:nvSpPr>
        <p:spPr>
          <a:xfrm>
            <a:off x="5285740" y="1282700"/>
            <a:ext cx="1619885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2757170" y="1304925"/>
            <a:ext cx="271780" cy="17272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6612255" y="1311275"/>
            <a:ext cx="271780" cy="17272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工治具</a:t>
            </a:r>
            <a:r>
              <a:rPr lang="zh-CN" altLang="en-US">
                <a:solidFill>
                  <a:srgbClr val="0070C0"/>
                </a:solidFill>
              </a:rPr>
              <a:t>上机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动作按钮: 第一张 3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1720215"/>
            <a:ext cx="10614660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104140" y="826135"/>
            <a:ext cx="12004675" cy="603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630" y="826135"/>
            <a:ext cx="11656695" cy="39071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/>
          <p:nvPr/>
        </p:nvSpPr>
        <p:spPr>
          <a:xfrm>
            <a:off x="1233805" y="264795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r>
              <a:rPr lang="en-US" altLang="zh-CN">
                <a:solidFill>
                  <a:srgbClr val="0070C0"/>
                </a:solidFill>
              </a:rPr>
              <a:t>&gt;</a:t>
            </a:r>
            <a:r>
              <a:rPr lang="zh-CN" altLang="en-US">
                <a:solidFill>
                  <a:srgbClr val="0070C0"/>
                </a:solidFill>
              </a:rPr>
              <a:t>检验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900" y="697338"/>
            <a:ext cx="1456055" cy="2643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" y="5089525"/>
            <a:ext cx="1340485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检验样品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清单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2989418" y="1802130"/>
            <a:ext cx="2422202" cy="339725"/>
            <a:chOff x="2051" y="1575"/>
            <a:chExt cx="3087" cy="535"/>
          </a:xfrm>
        </p:grpSpPr>
        <p:sp>
          <p:nvSpPr>
            <p:cNvPr id="130" name="矩形 129"/>
            <p:cNvSpPr/>
            <p:nvPr/>
          </p:nvSpPr>
          <p:spPr>
            <a:xfrm>
              <a:off x="2051" y="1575"/>
              <a:ext cx="1181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分类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首检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末检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制程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245745" y="1801495"/>
            <a:ext cx="2452370" cy="339725"/>
            <a:chOff x="1946" y="1575"/>
            <a:chExt cx="3191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单号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5656580" y="1802765"/>
            <a:ext cx="2642235" cy="339725"/>
            <a:chOff x="1946" y="1575"/>
            <a:chExt cx="3191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检验来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源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8604250" y="1803400"/>
            <a:ext cx="2452370" cy="339725"/>
            <a:chOff x="1946" y="1575"/>
            <a:chExt cx="3191" cy="535"/>
          </a:xfrm>
        </p:grpSpPr>
        <p:sp>
          <p:nvSpPr>
            <p:cNvPr id="155" name="矩形 15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 rot="0">
            <a:off x="5666740" y="2237740"/>
            <a:ext cx="2633222" cy="339725"/>
            <a:chOff x="1946" y="1575"/>
            <a:chExt cx="3339" cy="535"/>
          </a:xfrm>
        </p:grpSpPr>
        <p:sp>
          <p:nvSpPr>
            <p:cNvPr id="187" name="矩形 18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片数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95" y="1576"/>
              <a:ext cx="199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 rot="0">
            <a:off x="8604250" y="2240280"/>
            <a:ext cx="2452378" cy="339725"/>
            <a:chOff x="1946" y="1575"/>
            <a:chExt cx="2961" cy="535"/>
          </a:xfrm>
        </p:grpSpPr>
        <p:sp>
          <p:nvSpPr>
            <p:cNvPr id="196" name="矩形 195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花篮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ID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3295" y="1576"/>
              <a:ext cx="1612" cy="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 rot="0">
            <a:off x="245745" y="2238375"/>
            <a:ext cx="5165089" cy="342265"/>
            <a:chOff x="1227" y="4930"/>
            <a:chExt cx="8340" cy="539"/>
          </a:xfrm>
        </p:grpSpPr>
        <p:grpSp>
          <p:nvGrpSpPr>
            <p:cNvPr id="201" name="组合 200"/>
            <p:cNvGrpSpPr/>
            <p:nvPr/>
          </p:nvGrpSpPr>
          <p:grpSpPr>
            <a:xfrm>
              <a:off x="1227" y="4932"/>
              <a:ext cx="4204" cy="537"/>
              <a:chOff x="1946" y="1575"/>
              <a:chExt cx="2778" cy="537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1946" y="1575"/>
                <a:ext cx="1249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批次号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3225" y="1576"/>
                <a:ext cx="1499" cy="5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656" y="4930"/>
              <a:ext cx="3911" cy="535"/>
              <a:chOff x="1418" y="1574"/>
              <a:chExt cx="789" cy="535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1418" y="1574"/>
                <a:ext cx="324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产品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名称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1752" y="1574"/>
                <a:ext cx="455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 rot="0">
            <a:off x="245745" y="3026410"/>
            <a:ext cx="5313659" cy="340360"/>
            <a:chOff x="1268" y="5613"/>
            <a:chExt cx="8240" cy="536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268" y="5614"/>
              <a:ext cx="4148" cy="535"/>
              <a:chOff x="1967" y="1575"/>
              <a:chExt cx="2252" cy="535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7" y="1575"/>
                <a:ext cx="985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抽检样本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数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976" y="1576"/>
                <a:ext cx="1243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08" name="矩形 207"/>
            <p:cNvSpPr/>
            <p:nvPr/>
          </p:nvSpPr>
          <p:spPr>
            <a:xfrm>
              <a:off x="5522" y="5613"/>
              <a:ext cx="160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人员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7177" y="5613"/>
              <a:ext cx="2331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 rot="0">
            <a:off x="2988945" y="2630170"/>
            <a:ext cx="2571286" cy="338455"/>
            <a:chOff x="1946" y="1575"/>
            <a:chExt cx="3192" cy="535"/>
          </a:xfrm>
        </p:grpSpPr>
        <p:sp>
          <p:nvSpPr>
            <p:cNvPr id="219" name="矩形 218"/>
            <p:cNvSpPr/>
            <p:nvPr/>
          </p:nvSpPr>
          <p:spPr>
            <a:xfrm>
              <a:off x="1946" y="1575"/>
              <a:ext cx="1234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版本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3218" y="1576"/>
              <a:ext cx="1920" cy="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 rot="0">
            <a:off x="241935" y="2629535"/>
            <a:ext cx="2673350" cy="339725"/>
            <a:chOff x="1943" y="272"/>
            <a:chExt cx="3072" cy="535"/>
          </a:xfrm>
        </p:grpSpPr>
        <p:sp>
          <p:nvSpPr>
            <p:cNvPr id="223" name="矩形 222"/>
            <p:cNvSpPr/>
            <p:nvPr/>
          </p:nvSpPr>
          <p:spPr>
            <a:xfrm>
              <a:off x="1943" y="272"/>
              <a:ext cx="1349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工序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3325" y="273"/>
              <a:ext cx="169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47955" y="1479550"/>
            <a:ext cx="1183005" cy="324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66740" y="2623185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4017" y="2623820"/>
            <a:ext cx="1526421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0">
            <a:off x="3004820" y="4279265"/>
            <a:ext cx="2503805" cy="339725"/>
            <a:chOff x="1946" y="1575"/>
            <a:chExt cx="3191" cy="535"/>
          </a:xfrm>
        </p:grpSpPr>
        <p:sp>
          <p:nvSpPr>
            <p:cNvPr id="27" name="矩形 2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样本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类别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343535" y="4278630"/>
            <a:ext cx="2452370" cy="339725"/>
            <a:chOff x="1946" y="1575"/>
            <a:chExt cx="3191" cy="535"/>
          </a:xfrm>
        </p:grpSpPr>
        <p:sp>
          <p:nvSpPr>
            <p:cNvPr id="30" name="矩形 2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样品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5841365" y="4227195"/>
            <a:ext cx="2853055" cy="391795"/>
            <a:chOff x="1946" y="1575"/>
            <a:chExt cx="2778" cy="535"/>
          </a:xfrm>
        </p:grpSpPr>
        <p:sp>
          <p:nvSpPr>
            <p:cNvPr id="47" name="矩形 4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破坏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数量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95" y="1576"/>
              <a:ext cx="1429" cy="5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88265" y="4900930"/>
            <a:ext cx="2818765" cy="18688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2615" y="3025775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9892" y="3026410"/>
            <a:ext cx="1526421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0">
            <a:off x="8604250" y="2623185"/>
            <a:ext cx="2452378" cy="339725"/>
            <a:chOff x="1946" y="1575"/>
            <a:chExt cx="2961" cy="535"/>
          </a:xfrm>
        </p:grpSpPr>
        <p:sp>
          <p:nvSpPr>
            <p:cNvPr id="19" name="矩形 1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95" y="1576"/>
              <a:ext cx="1612" cy="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41935" y="3552825"/>
            <a:ext cx="1174750" cy="3994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82445" y="3589655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合格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9245" y="3590290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不合格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75455" y="3568700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备注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24805" y="3425190"/>
            <a:ext cx="5447030" cy="715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15310" y="5089525"/>
            <a:ext cx="1340485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8" name="表格 57"/>
          <p:cNvGraphicFramePr/>
          <p:nvPr>
            <p:custDataLst>
              <p:tags r:id="rId1"/>
            </p:custDataLst>
          </p:nvPr>
        </p:nvGraphicFramePr>
        <p:xfrm>
          <a:off x="241618" y="5374640"/>
          <a:ext cx="2428875" cy="72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676275"/>
                <a:gridCol w="785495"/>
                <a:gridCol w="452755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样品ID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判定结果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操作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/>
          <p:nvPr>
            <p:custDataLst>
              <p:tags r:id="rId2"/>
            </p:custDataLst>
          </p:nvPr>
        </p:nvGraphicFramePr>
        <p:xfrm>
          <a:off x="3267710" y="5374640"/>
          <a:ext cx="8477250" cy="72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87"/>
                <a:gridCol w="1014976"/>
                <a:gridCol w="1014976"/>
                <a:gridCol w="743273"/>
                <a:gridCol w="743273"/>
                <a:gridCol w="743273"/>
                <a:gridCol w="680126"/>
                <a:gridCol w="680706"/>
                <a:gridCol w="743273"/>
                <a:gridCol w="742114"/>
                <a:gridCol w="743273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检验项目编码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检验项目名称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数据类型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采集数量</a:t>
                      </a:r>
                      <a:endParaRPr lang="zh-CN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是否必检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检验标准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检验结果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判定结果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采集数据</a:t>
                      </a:r>
                      <a:endParaRPr lang="zh-CN" altLang="en-US" sz="1200" b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3041650" y="4901565"/>
            <a:ext cx="8703310" cy="18694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167495" y="6328410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确定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071735" y="6328410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取消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8275" y="3488055"/>
            <a:ext cx="3747135" cy="6521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745" y="1069975"/>
            <a:ext cx="1961515" cy="325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545" y="5605145"/>
            <a:ext cx="217170" cy="241300"/>
          </a:xfrm>
          <a:prstGeom prst="rect">
            <a:avLst/>
          </a:prstGeom>
        </p:spPr>
      </p:pic>
      <p:sp>
        <p:nvSpPr>
          <p:cNvPr id="12" name="动作按钮: 第一张 11">
            <a:hlinkClick r:id="rId4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104140" y="826135"/>
            <a:ext cx="12004675" cy="603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630" y="826135"/>
            <a:ext cx="11656695" cy="39071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/>
          <p:nvPr/>
        </p:nvSpPr>
        <p:spPr>
          <a:xfrm>
            <a:off x="1233805" y="264795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r>
              <a:rPr lang="en-US" altLang="zh-CN">
                <a:solidFill>
                  <a:srgbClr val="0070C0"/>
                </a:solidFill>
              </a:rPr>
              <a:t>&gt;</a:t>
            </a:r>
            <a:r>
              <a:rPr lang="zh-CN" altLang="en-US">
                <a:solidFill>
                  <a:srgbClr val="0070C0"/>
                </a:solidFill>
              </a:rPr>
              <a:t>检验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900" y="697338"/>
            <a:ext cx="1456055" cy="2643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" y="5089525"/>
            <a:ext cx="1340485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检验样品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清单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2989418" y="1802130"/>
            <a:ext cx="2422202" cy="339725"/>
            <a:chOff x="2051" y="1575"/>
            <a:chExt cx="3087" cy="535"/>
          </a:xfrm>
        </p:grpSpPr>
        <p:sp>
          <p:nvSpPr>
            <p:cNvPr id="130" name="矩形 129"/>
            <p:cNvSpPr/>
            <p:nvPr/>
          </p:nvSpPr>
          <p:spPr>
            <a:xfrm>
              <a:off x="2051" y="1575"/>
              <a:ext cx="1181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分类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首检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末检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制程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245745" y="1801495"/>
            <a:ext cx="2452370" cy="339725"/>
            <a:chOff x="1946" y="1575"/>
            <a:chExt cx="3191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单号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5656580" y="1802765"/>
            <a:ext cx="2642235" cy="339725"/>
            <a:chOff x="1946" y="1575"/>
            <a:chExt cx="3191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检验来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源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8604250" y="1803400"/>
            <a:ext cx="2452370" cy="339725"/>
            <a:chOff x="1946" y="1575"/>
            <a:chExt cx="3191" cy="535"/>
          </a:xfrm>
        </p:grpSpPr>
        <p:sp>
          <p:nvSpPr>
            <p:cNvPr id="155" name="矩形 15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 rot="0">
            <a:off x="5666740" y="2237740"/>
            <a:ext cx="2633222" cy="339725"/>
            <a:chOff x="1946" y="1575"/>
            <a:chExt cx="3339" cy="535"/>
          </a:xfrm>
        </p:grpSpPr>
        <p:sp>
          <p:nvSpPr>
            <p:cNvPr id="187" name="矩形 18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片数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95" y="1576"/>
              <a:ext cx="199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 rot="0">
            <a:off x="8604250" y="2240280"/>
            <a:ext cx="2452378" cy="339725"/>
            <a:chOff x="1946" y="1575"/>
            <a:chExt cx="2961" cy="535"/>
          </a:xfrm>
        </p:grpSpPr>
        <p:sp>
          <p:nvSpPr>
            <p:cNvPr id="196" name="矩形 195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花篮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ID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3295" y="1576"/>
              <a:ext cx="1612" cy="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 rot="0">
            <a:off x="245745" y="2238375"/>
            <a:ext cx="5165089" cy="342265"/>
            <a:chOff x="1227" y="4930"/>
            <a:chExt cx="8340" cy="539"/>
          </a:xfrm>
        </p:grpSpPr>
        <p:grpSp>
          <p:nvGrpSpPr>
            <p:cNvPr id="201" name="组合 200"/>
            <p:cNvGrpSpPr/>
            <p:nvPr/>
          </p:nvGrpSpPr>
          <p:grpSpPr>
            <a:xfrm>
              <a:off x="1227" y="4932"/>
              <a:ext cx="4204" cy="537"/>
              <a:chOff x="1946" y="1575"/>
              <a:chExt cx="2778" cy="537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1946" y="1575"/>
                <a:ext cx="1249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批次号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3225" y="1576"/>
                <a:ext cx="1499" cy="5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656" y="4930"/>
              <a:ext cx="3911" cy="535"/>
              <a:chOff x="1418" y="1574"/>
              <a:chExt cx="789" cy="535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1418" y="1574"/>
                <a:ext cx="324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产品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名称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1752" y="1574"/>
                <a:ext cx="455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 rot="0">
            <a:off x="245745" y="3026410"/>
            <a:ext cx="5313659" cy="340360"/>
            <a:chOff x="1268" y="5613"/>
            <a:chExt cx="8240" cy="536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268" y="5614"/>
              <a:ext cx="4148" cy="535"/>
              <a:chOff x="1967" y="1575"/>
              <a:chExt cx="2252" cy="535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7" y="1575"/>
                <a:ext cx="985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抽检样本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数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2976" y="1576"/>
                <a:ext cx="1243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08" name="矩形 207"/>
            <p:cNvSpPr/>
            <p:nvPr/>
          </p:nvSpPr>
          <p:spPr>
            <a:xfrm>
              <a:off x="5522" y="5613"/>
              <a:ext cx="160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人员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7177" y="5613"/>
              <a:ext cx="2331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>
          <a:xfrm rot="0">
            <a:off x="2988945" y="2630170"/>
            <a:ext cx="2571286" cy="338455"/>
            <a:chOff x="1946" y="1575"/>
            <a:chExt cx="3192" cy="535"/>
          </a:xfrm>
        </p:grpSpPr>
        <p:sp>
          <p:nvSpPr>
            <p:cNvPr id="219" name="矩形 218"/>
            <p:cNvSpPr/>
            <p:nvPr/>
          </p:nvSpPr>
          <p:spPr>
            <a:xfrm>
              <a:off x="1946" y="1575"/>
              <a:ext cx="1234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版本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3218" y="1576"/>
              <a:ext cx="1920" cy="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 rot="0">
            <a:off x="241935" y="2629535"/>
            <a:ext cx="2673350" cy="339725"/>
            <a:chOff x="1943" y="272"/>
            <a:chExt cx="3072" cy="535"/>
          </a:xfrm>
        </p:grpSpPr>
        <p:sp>
          <p:nvSpPr>
            <p:cNvPr id="223" name="矩形 222"/>
            <p:cNvSpPr/>
            <p:nvPr/>
          </p:nvSpPr>
          <p:spPr>
            <a:xfrm>
              <a:off x="1943" y="272"/>
              <a:ext cx="1349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工序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3325" y="273"/>
              <a:ext cx="169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47955" y="1479550"/>
            <a:ext cx="1183005" cy="324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66740" y="2623185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84017" y="2623820"/>
            <a:ext cx="1526421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0">
            <a:off x="3004820" y="4279265"/>
            <a:ext cx="2503805" cy="339725"/>
            <a:chOff x="1946" y="1575"/>
            <a:chExt cx="3191" cy="535"/>
          </a:xfrm>
        </p:grpSpPr>
        <p:sp>
          <p:nvSpPr>
            <p:cNvPr id="27" name="矩形 2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样本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类别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343535" y="4278630"/>
            <a:ext cx="2452370" cy="339725"/>
            <a:chOff x="1946" y="1575"/>
            <a:chExt cx="3191" cy="535"/>
          </a:xfrm>
        </p:grpSpPr>
        <p:sp>
          <p:nvSpPr>
            <p:cNvPr id="30" name="矩形 2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样品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5841365" y="4227195"/>
            <a:ext cx="2853055" cy="391795"/>
            <a:chOff x="1946" y="1575"/>
            <a:chExt cx="2778" cy="535"/>
          </a:xfrm>
        </p:grpSpPr>
        <p:sp>
          <p:nvSpPr>
            <p:cNvPr id="47" name="矩形 4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破坏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数量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295" y="1576"/>
              <a:ext cx="1429" cy="5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88265" y="4900930"/>
            <a:ext cx="2818765" cy="186880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82615" y="3025775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时间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9892" y="3026410"/>
            <a:ext cx="1526421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rot="0">
            <a:off x="8604250" y="2623185"/>
            <a:ext cx="2452378" cy="339725"/>
            <a:chOff x="1946" y="1575"/>
            <a:chExt cx="2961" cy="535"/>
          </a:xfrm>
        </p:grpSpPr>
        <p:sp>
          <p:nvSpPr>
            <p:cNvPr id="19" name="矩形 1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检验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95" y="1576"/>
              <a:ext cx="1612" cy="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41935" y="3552825"/>
            <a:ext cx="1174750" cy="3994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82445" y="3589655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合格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49245" y="3590290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不合格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75455" y="3568700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备注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24805" y="3425190"/>
            <a:ext cx="5447030" cy="715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115310" y="5089525"/>
            <a:ext cx="1340485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8" name="表格 57"/>
          <p:cNvGraphicFramePr/>
          <p:nvPr>
            <p:custDataLst>
              <p:tags r:id="rId1"/>
            </p:custDataLst>
          </p:nvPr>
        </p:nvGraphicFramePr>
        <p:xfrm>
          <a:off x="241618" y="5374640"/>
          <a:ext cx="2428875" cy="72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676275"/>
                <a:gridCol w="785495"/>
                <a:gridCol w="452755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样品ID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判定结果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操作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表格 58"/>
          <p:cNvGraphicFramePr/>
          <p:nvPr>
            <p:custDataLst>
              <p:tags r:id="rId2"/>
            </p:custDataLst>
          </p:nvPr>
        </p:nvGraphicFramePr>
        <p:xfrm>
          <a:off x="3267710" y="5374640"/>
          <a:ext cx="8477250" cy="72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87"/>
                <a:gridCol w="1014976"/>
                <a:gridCol w="1014976"/>
                <a:gridCol w="743273"/>
                <a:gridCol w="743273"/>
                <a:gridCol w="743273"/>
                <a:gridCol w="680126"/>
                <a:gridCol w="680706"/>
                <a:gridCol w="743273"/>
                <a:gridCol w="742114"/>
                <a:gridCol w="743273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检验项目编码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检验项目名称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数据类型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采集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是否必检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检验标准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检验结果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判定结果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备注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采集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数据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3041650" y="4901565"/>
            <a:ext cx="8703310" cy="18694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167495" y="6328410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确定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071735" y="6328410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取消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68275" y="3488055"/>
            <a:ext cx="3747135" cy="6521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745" y="1069975"/>
            <a:ext cx="1961515" cy="325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545" y="5619750"/>
            <a:ext cx="217170" cy="24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3070" y="1701165"/>
            <a:ext cx="5632450" cy="3918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33070" y="1701165"/>
            <a:ext cx="5632450" cy="440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采集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1581468" y="2363470"/>
          <a:ext cx="1533525" cy="199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847725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529715" y="5089525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确定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33955" y="5089525"/>
            <a:ext cx="800100" cy="32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取消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4775" y="6950075"/>
            <a:ext cx="3982720" cy="556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说明：数据类型是：数字范围和数字偏差时，检验项目中采集数量为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，检验结果可录，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否则检验结果禁用，采集数据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按钮可用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动作按钮: 第一张 21">
            <a:hlinkClick r:id="rId5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0512425" y="5273675"/>
            <a:ext cx="1594485" cy="301625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73660" y="864235"/>
            <a:ext cx="12185650" cy="599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2" name="组合 241"/>
          <p:cNvGrpSpPr/>
          <p:nvPr/>
        </p:nvGrpSpPr>
        <p:grpSpPr>
          <a:xfrm rot="0">
            <a:off x="10462260" y="1025525"/>
            <a:ext cx="1649730" cy="3150870"/>
            <a:chOff x="3267" y="2782"/>
            <a:chExt cx="11888" cy="3537"/>
          </a:xfrm>
        </p:grpSpPr>
        <p:sp>
          <p:nvSpPr>
            <p:cNvPr id="243" name="矩形 242"/>
            <p:cNvSpPr/>
            <p:nvPr/>
          </p:nvSpPr>
          <p:spPr>
            <a:xfrm>
              <a:off x="3267" y="3160"/>
              <a:ext cx="11888" cy="315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3589" y="2782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mal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0" y="826135"/>
            <a:ext cx="10342880" cy="30384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900" y="697338"/>
            <a:ext cx="1456055" cy="2643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511790" y="3350895"/>
            <a:ext cx="1594485" cy="311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511155" y="3681095"/>
            <a:ext cx="1595120" cy="2978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机台资讯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511790" y="3998595"/>
            <a:ext cx="1594485" cy="301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497185" y="1422400"/>
            <a:ext cx="1588770" cy="311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9948" y="1106805"/>
            <a:ext cx="1812783" cy="31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批货清单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06075" y="1755775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物料上料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04805" y="2073275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工治具上机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11430" y="1552575"/>
          <a:ext cx="10174710" cy="198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43"/>
                <a:gridCol w="724892"/>
                <a:gridCol w="356843"/>
                <a:gridCol w="410845"/>
                <a:gridCol w="409599"/>
                <a:gridCol w="452984"/>
                <a:gridCol w="574487"/>
                <a:gridCol w="451215"/>
                <a:gridCol w="686553"/>
                <a:gridCol w="685375"/>
                <a:gridCol w="783874"/>
                <a:gridCol w="572718"/>
                <a:gridCol w="451805"/>
                <a:gridCol w="538508"/>
                <a:gridCol w="955040"/>
                <a:gridCol w="848198"/>
                <a:gridCol w="914931"/>
              </a:tblGrid>
              <a:tr h="502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型号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工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客户号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工单类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别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R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ecipe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批次状态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剩余Q-Time（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min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等待时间（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min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数量（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pcs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载具编号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可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加工机台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正在加工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机台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下一个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规则</a:t>
                      </a:r>
                      <a:endParaRPr 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758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M8A000.00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JI47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8320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A00001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RUN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0.5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0.01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232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HL0920330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ADD1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1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AIHIT1</a:t>
                      </a:r>
                      <a:endPara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Check </a:t>
                      </a:r>
                      <a:r>
                        <a:rPr lang="en-US" altLang="zh-CN" sz="9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out</a:t>
                      </a:r>
                      <a:endParaRPr lang="en-US" altLang="zh-CN" sz="9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M8A100.00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JI47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8320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A00003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WAIT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0.08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232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HL0920322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ADD2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AIHIT1/AIHIT4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Check in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502900" y="2388870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动作按钮: 第一张 52">
            <a:hlinkClick r:id="rId2" action="ppaction://hlinksldjump"/>
          </p:cNvPr>
          <p:cNvSpPr/>
          <p:nvPr/>
        </p:nvSpPr>
        <p:spPr>
          <a:xfrm>
            <a:off x="11727815" y="34232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动作按钮: 第一张 22">
            <a:hlinkClick r:id="rId3" action="ppaction://hlinksldjump"/>
          </p:cNvPr>
          <p:cNvSpPr/>
          <p:nvPr/>
        </p:nvSpPr>
        <p:spPr>
          <a:xfrm>
            <a:off x="11710670" y="18116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动作按钮: 第一张 23">
            <a:hlinkClick r:id="rId4" action="ppaction://hlinksldjump"/>
          </p:cNvPr>
          <p:cNvSpPr/>
          <p:nvPr/>
        </p:nvSpPr>
        <p:spPr>
          <a:xfrm>
            <a:off x="11727815" y="213169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动作按钮: 第一张 27">
            <a:hlinkClick r:id="rId5" action="ppaction://hlinksldjump"/>
          </p:cNvPr>
          <p:cNvSpPr/>
          <p:nvPr/>
        </p:nvSpPr>
        <p:spPr>
          <a:xfrm>
            <a:off x="11727815" y="245173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动作按钮: 第一张 28">
            <a:hlinkClick r:id="rId6" action="ppaction://hlinksldjump"/>
          </p:cNvPr>
          <p:cNvSpPr/>
          <p:nvPr/>
        </p:nvSpPr>
        <p:spPr>
          <a:xfrm>
            <a:off x="11727815" y="37166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动作按钮: 第一张 29">
            <a:hlinkClick r:id="rId6" action="ppaction://hlinksldjump"/>
          </p:cNvPr>
          <p:cNvSpPr/>
          <p:nvPr/>
        </p:nvSpPr>
        <p:spPr>
          <a:xfrm>
            <a:off x="11727815" y="4066540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动作按钮: 第一张 38">
            <a:hlinkClick r:id="rId7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513060" y="4961890"/>
            <a:ext cx="1598930" cy="299085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执行下一步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969625" y="5741670"/>
            <a:ext cx="114046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r>
              <a:rPr lang="en-US" altLang="zh-CN" sz="1200" b="1"/>
              <a:t>M8A000.00 </a:t>
            </a:r>
            <a:r>
              <a:rPr lang="zh-CN" altLang="en-US" sz="1200" b="1"/>
              <a:t>出账成功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2" name="矩形 41"/>
          <p:cNvSpPr/>
          <p:nvPr/>
        </p:nvSpPr>
        <p:spPr>
          <a:xfrm>
            <a:off x="11326495" y="6363335"/>
            <a:ext cx="491490" cy="27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确认</a:t>
            </a:r>
            <a:endParaRPr lang="zh-CN" altLang="en-US" sz="1200"/>
          </a:p>
        </p:txBody>
      </p:sp>
      <p:sp>
        <p:nvSpPr>
          <p:cNvPr id="43" name="文本框 42"/>
          <p:cNvSpPr txBox="1"/>
          <p:nvPr/>
        </p:nvSpPr>
        <p:spPr>
          <a:xfrm>
            <a:off x="9924415" y="5741670"/>
            <a:ext cx="102362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r>
              <a:rPr lang="en-US" altLang="zh-CN" sz="1200" b="1"/>
              <a:t>M8A000.00 </a:t>
            </a:r>
            <a:endParaRPr lang="en-US" altLang="zh-CN" sz="1200" b="1"/>
          </a:p>
          <a:p>
            <a:r>
              <a:rPr lang="en-US" altLang="zh-CN" sz="1200" b="1"/>
              <a:t> </a:t>
            </a:r>
            <a:r>
              <a:rPr lang="zh-CN" altLang="en-US" sz="1200" b="1"/>
              <a:t>入账成功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5" name="矩形 44"/>
          <p:cNvSpPr/>
          <p:nvPr/>
        </p:nvSpPr>
        <p:spPr>
          <a:xfrm>
            <a:off x="10177780" y="6363335"/>
            <a:ext cx="491490" cy="27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确认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10502265" y="2705100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90" y="1001395"/>
            <a:ext cx="12171045" cy="58566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016000"/>
            <a:ext cx="10019665" cy="3352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更换载具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25" y="1957070"/>
            <a:ext cx="9212580" cy="44265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0020" y="2240280"/>
            <a:ext cx="1308735" cy="2546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旧载具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编号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4800" y="2179320"/>
            <a:ext cx="1730375" cy="295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095" y="5741670"/>
            <a:ext cx="1143635" cy="3390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确认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92135" y="5741670"/>
            <a:ext cx="1143635" cy="3390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54225" y="2199005"/>
            <a:ext cx="1730375" cy="295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6775" y="2218055"/>
            <a:ext cx="1129030" cy="2571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批次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2705" y="2213610"/>
            <a:ext cx="767715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2330" y="1556385"/>
            <a:ext cx="1343025" cy="296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更换载具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7" name="表格 46"/>
          <p:cNvGraphicFramePr/>
          <p:nvPr>
            <p:custDataLst>
              <p:tags r:id="rId8"/>
            </p:custDataLst>
          </p:nvPr>
        </p:nvGraphicFramePr>
        <p:xfrm>
          <a:off x="855980" y="3382010"/>
          <a:ext cx="4037330" cy="315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85"/>
                <a:gridCol w="1437005"/>
                <a:gridCol w="143764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slot 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位置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wafer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id 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wafer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id 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55980" y="2729865"/>
            <a:ext cx="1308735" cy="2546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新载具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编号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36140" y="2710815"/>
            <a:ext cx="1730375" cy="295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5980" y="3093720"/>
            <a:ext cx="2200275" cy="2571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新载具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wafer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清单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0512425" y="5273675"/>
            <a:ext cx="1594485" cy="301625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-73660" y="864235"/>
            <a:ext cx="12185650" cy="599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2" name="组合 241"/>
          <p:cNvGrpSpPr/>
          <p:nvPr/>
        </p:nvGrpSpPr>
        <p:grpSpPr>
          <a:xfrm rot="0">
            <a:off x="10462260" y="1025525"/>
            <a:ext cx="1649730" cy="3150870"/>
            <a:chOff x="3267" y="2782"/>
            <a:chExt cx="11888" cy="3537"/>
          </a:xfrm>
        </p:grpSpPr>
        <p:sp>
          <p:nvSpPr>
            <p:cNvPr id="243" name="矩形 242"/>
            <p:cNvSpPr/>
            <p:nvPr/>
          </p:nvSpPr>
          <p:spPr>
            <a:xfrm>
              <a:off x="3267" y="3160"/>
              <a:ext cx="11888" cy="315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3589" y="2782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mal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0" y="826135"/>
            <a:ext cx="10342880" cy="30384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900" y="697338"/>
            <a:ext cx="1456055" cy="2643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511790" y="3350895"/>
            <a:ext cx="1594485" cy="311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511155" y="3681095"/>
            <a:ext cx="1595120" cy="2978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机台资讯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511790" y="3998595"/>
            <a:ext cx="1594485" cy="301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497185" y="1422400"/>
            <a:ext cx="1588770" cy="311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9948" y="1106805"/>
            <a:ext cx="1812783" cy="31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批货清单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06075" y="1755775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物料上料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04805" y="2073275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工治具上机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11430" y="1552575"/>
          <a:ext cx="10174710" cy="198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43"/>
                <a:gridCol w="724892"/>
                <a:gridCol w="356843"/>
                <a:gridCol w="410845"/>
                <a:gridCol w="409599"/>
                <a:gridCol w="452984"/>
                <a:gridCol w="574487"/>
                <a:gridCol w="451215"/>
                <a:gridCol w="686553"/>
                <a:gridCol w="685375"/>
                <a:gridCol w="783874"/>
                <a:gridCol w="572718"/>
                <a:gridCol w="451805"/>
                <a:gridCol w="538508"/>
                <a:gridCol w="955040"/>
                <a:gridCol w="848198"/>
                <a:gridCol w="914931"/>
              </a:tblGrid>
              <a:tr h="502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型号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工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客户号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工单类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别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R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ecipe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批次状态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剩余Q-Time（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min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等待时间（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min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数量（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pcs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载具编号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可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加工机台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正在加工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机台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下一个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规则</a:t>
                      </a:r>
                      <a:endParaRPr 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758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M8A000.00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JI47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8320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A00001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RUN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0.5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0.01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232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HL0920330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ADD1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1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AIHIT1</a:t>
                      </a:r>
                      <a:endPara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Check </a:t>
                      </a:r>
                      <a:r>
                        <a:rPr lang="en-US" altLang="zh-CN" sz="9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out</a:t>
                      </a:r>
                      <a:endParaRPr lang="en-US" altLang="zh-CN" sz="9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M8A100.00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JI47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8320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A00003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WAIT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0.08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232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HL0920322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ADD2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AIHIT1/AIHIT4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Check in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502900" y="2388870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动作按钮: 第一张 52">
            <a:hlinkClick r:id="rId2" action="ppaction://hlinksldjump"/>
          </p:cNvPr>
          <p:cNvSpPr/>
          <p:nvPr/>
        </p:nvSpPr>
        <p:spPr>
          <a:xfrm>
            <a:off x="11727815" y="34232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动作按钮: 第一张 22">
            <a:hlinkClick r:id="rId3" action="ppaction://hlinksldjump"/>
          </p:cNvPr>
          <p:cNvSpPr/>
          <p:nvPr/>
        </p:nvSpPr>
        <p:spPr>
          <a:xfrm>
            <a:off x="11710670" y="18116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动作按钮: 第一张 23">
            <a:hlinkClick r:id="rId4" action="ppaction://hlinksldjump"/>
          </p:cNvPr>
          <p:cNvSpPr/>
          <p:nvPr/>
        </p:nvSpPr>
        <p:spPr>
          <a:xfrm>
            <a:off x="11727815" y="213169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动作按钮: 第一张 27">
            <a:hlinkClick r:id="rId5" action="ppaction://hlinksldjump"/>
          </p:cNvPr>
          <p:cNvSpPr/>
          <p:nvPr/>
        </p:nvSpPr>
        <p:spPr>
          <a:xfrm>
            <a:off x="11727815" y="245173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动作按钮: 第一张 28">
            <a:hlinkClick r:id="rId6" action="ppaction://hlinksldjump"/>
          </p:cNvPr>
          <p:cNvSpPr/>
          <p:nvPr/>
        </p:nvSpPr>
        <p:spPr>
          <a:xfrm>
            <a:off x="11727815" y="37166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动作按钮: 第一张 29">
            <a:hlinkClick r:id="rId6" action="ppaction://hlinksldjump"/>
          </p:cNvPr>
          <p:cNvSpPr/>
          <p:nvPr/>
        </p:nvSpPr>
        <p:spPr>
          <a:xfrm>
            <a:off x="11727815" y="4066540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动作按钮: 第一张 33">
            <a:hlinkClick r:id="rId6" action="ppaction://hlinksldjump"/>
          </p:cNvPr>
          <p:cNvSpPr/>
          <p:nvPr/>
        </p:nvSpPr>
        <p:spPr>
          <a:xfrm>
            <a:off x="11725275" y="437197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动作按钮: 第一张 38">
            <a:hlinkClick r:id="rId7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513060" y="4961890"/>
            <a:ext cx="1598930" cy="299085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执行下一步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969625" y="5741670"/>
            <a:ext cx="114046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r>
              <a:rPr lang="en-US" altLang="zh-CN" sz="1200" b="1"/>
              <a:t>M8A000.00 </a:t>
            </a:r>
            <a:r>
              <a:rPr lang="zh-CN" altLang="en-US" sz="1200" b="1"/>
              <a:t>出账成功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2" name="矩形 41"/>
          <p:cNvSpPr/>
          <p:nvPr/>
        </p:nvSpPr>
        <p:spPr>
          <a:xfrm>
            <a:off x="11326495" y="6363335"/>
            <a:ext cx="491490" cy="27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确认</a:t>
            </a:r>
            <a:endParaRPr lang="zh-CN" altLang="en-US" sz="1200"/>
          </a:p>
        </p:txBody>
      </p:sp>
      <p:sp>
        <p:nvSpPr>
          <p:cNvPr id="43" name="文本框 42"/>
          <p:cNvSpPr txBox="1"/>
          <p:nvPr/>
        </p:nvSpPr>
        <p:spPr>
          <a:xfrm>
            <a:off x="9924415" y="5741670"/>
            <a:ext cx="102362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r>
              <a:rPr lang="en-US" altLang="zh-CN" sz="1200" b="1"/>
              <a:t>M8A000.00 </a:t>
            </a:r>
            <a:endParaRPr lang="en-US" altLang="zh-CN" sz="1200" b="1"/>
          </a:p>
          <a:p>
            <a:r>
              <a:rPr lang="en-US" altLang="zh-CN" sz="1200" b="1"/>
              <a:t> </a:t>
            </a:r>
            <a:r>
              <a:rPr lang="zh-CN" altLang="en-US" sz="1200" b="1"/>
              <a:t>入账成功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5" name="矩形 44"/>
          <p:cNvSpPr/>
          <p:nvPr/>
        </p:nvSpPr>
        <p:spPr>
          <a:xfrm>
            <a:off x="10177780" y="6363335"/>
            <a:ext cx="491490" cy="27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确认</a:t>
            </a:r>
            <a:endParaRPr lang="zh-CN" altLang="en-US" sz="1200"/>
          </a:p>
        </p:txBody>
      </p:sp>
      <p:sp>
        <p:nvSpPr>
          <p:cNvPr id="46" name="矩形 45"/>
          <p:cNvSpPr/>
          <p:nvPr/>
        </p:nvSpPr>
        <p:spPr>
          <a:xfrm>
            <a:off x="10502265" y="2705100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90" y="1001395"/>
            <a:ext cx="12090400" cy="57550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016000"/>
            <a:ext cx="10019665" cy="3352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Bin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打印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25" y="1957070"/>
            <a:ext cx="9212580" cy="44265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40020" y="2240280"/>
            <a:ext cx="1308735" cy="2546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旧载具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编号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4800" y="2179320"/>
            <a:ext cx="1730375" cy="295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6095" y="5741670"/>
            <a:ext cx="1143635" cy="3390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确认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92135" y="5741670"/>
            <a:ext cx="1143635" cy="3390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54225" y="2199005"/>
            <a:ext cx="1730375" cy="295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6775" y="2218055"/>
            <a:ext cx="1129030" cy="2571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批次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2705" y="2213610"/>
            <a:ext cx="767715" cy="2762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62330" y="1556385"/>
            <a:ext cx="1343025" cy="296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Bin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级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5980" y="2729865"/>
            <a:ext cx="1308735" cy="2546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Bin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36140" y="2710815"/>
            <a:ext cx="1730375" cy="2959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-Lot </a:t>
            </a:r>
            <a:r>
              <a:rPr lang="zh-CN" altLang="en-US">
                <a:solidFill>
                  <a:srgbClr val="0070C0"/>
                </a:solidFill>
              </a:rPr>
              <a:t>基本</a:t>
            </a:r>
            <a:r>
              <a:rPr lang="zh-CN" altLang="en-US">
                <a:solidFill>
                  <a:srgbClr val="0070C0"/>
                </a:solidFill>
              </a:rPr>
              <a:t>信息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835" y="861695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批次号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20700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0">
            <a:off x="2458582" y="2496820"/>
            <a:ext cx="1859418" cy="313055"/>
            <a:chOff x="2032" y="1575"/>
            <a:chExt cx="3070" cy="581"/>
          </a:xfrm>
        </p:grpSpPr>
        <p:sp>
          <p:nvSpPr>
            <p:cNvPr id="130" name="矩形 129"/>
            <p:cNvSpPr/>
            <p:nvPr/>
          </p:nvSpPr>
          <p:spPr>
            <a:xfrm>
              <a:off x="2032" y="1575"/>
              <a:ext cx="1351" cy="5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工单优先级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471" y="1576"/>
              <a:ext cx="163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79145" y="2116455"/>
            <a:ext cx="1649612" cy="339090"/>
            <a:chOff x="1946" y="1575"/>
            <a:chExt cx="3192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51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批货状态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462" y="1576"/>
              <a:ext cx="1676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802583" y="3474085"/>
            <a:ext cx="2432388" cy="339725"/>
            <a:chOff x="2093" y="1451"/>
            <a:chExt cx="3165" cy="535"/>
          </a:xfrm>
        </p:grpSpPr>
        <p:sp>
          <p:nvSpPr>
            <p:cNvPr id="155" name="矩形 154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计划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交期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780415" y="2826385"/>
            <a:ext cx="2453640" cy="286385"/>
            <a:chOff x="1335" y="6717"/>
            <a:chExt cx="3864" cy="451"/>
          </a:xfrm>
        </p:grpSpPr>
        <p:sp>
          <p:nvSpPr>
            <p:cNvPr id="245" name="矩形 244"/>
            <p:cNvSpPr/>
            <p:nvPr/>
          </p:nvSpPr>
          <p:spPr>
            <a:xfrm>
              <a:off x="1335" y="6717"/>
              <a:ext cx="1554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程式编号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966" y="6729"/>
              <a:ext cx="2233" cy="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 rot="0">
            <a:off x="5243195" y="3940810"/>
            <a:ext cx="2776220" cy="231121"/>
            <a:chOff x="1946" y="1575"/>
            <a:chExt cx="4922" cy="601"/>
          </a:xfrm>
        </p:grpSpPr>
        <p:sp>
          <p:nvSpPr>
            <p:cNvPr id="40" name="矩形 39"/>
            <p:cNvSpPr/>
            <p:nvPr/>
          </p:nvSpPr>
          <p:spPr>
            <a:xfrm>
              <a:off x="1946" y="1575"/>
              <a:ext cx="1825" cy="6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载具类别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71" y="1576"/>
              <a:ext cx="3097" cy="5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 rot="0">
            <a:off x="2456180" y="2116455"/>
            <a:ext cx="1861820" cy="339724"/>
            <a:chOff x="1685" y="1575"/>
            <a:chExt cx="3453" cy="536"/>
          </a:xfrm>
        </p:grpSpPr>
        <p:sp>
          <p:nvSpPr>
            <p:cNvPr id="58" name="矩形 57"/>
            <p:cNvSpPr/>
            <p:nvPr/>
          </p:nvSpPr>
          <p:spPr>
            <a:xfrm>
              <a:off x="1685" y="1575"/>
              <a:ext cx="1522" cy="5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片数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38505" y="2014220"/>
            <a:ext cx="3905885" cy="22783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779145" y="2493010"/>
            <a:ext cx="1650365" cy="286385"/>
            <a:chOff x="1335" y="6809"/>
            <a:chExt cx="2599" cy="451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235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70" y="6810"/>
              <a:ext cx="1364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3" name="直接连接符 142"/>
          <p:cNvCxnSpPr/>
          <p:nvPr/>
        </p:nvCxnSpPr>
        <p:spPr>
          <a:xfrm>
            <a:off x="1917065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930400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>
            <a:off x="300228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087495" y="166052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 rot="0">
            <a:off x="5100320" y="5090795"/>
            <a:ext cx="2351405" cy="285750"/>
            <a:chOff x="1338" y="6810"/>
            <a:chExt cx="4390" cy="450"/>
          </a:xfrm>
        </p:grpSpPr>
        <p:sp>
          <p:nvSpPr>
            <p:cNvPr id="253" name="矩形 252"/>
            <p:cNvSpPr/>
            <p:nvPr/>
          </p:nvSpPr>
          <p:spPr>
            <a:xfrm>
              <a:off x="1338" y="6811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最后处理者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190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5187315" y="2591435"/>
            <a:ext cx="2759525" cy="285750"/>
            <a:chOff x="1335" y="6809"/>
            <a:chExt cx="4424" cy="450"/>
          </a:xfrm>
        </p:grpSpPr>
        <p:sp>
          <p:nvSpPr>
            <p:cNvPr id="46" name="矩形 45"/>
            <p:cNvSpPr/>
            <p:nvPr/>
          </p:nvSpPr>
          <p:spPr>
            <a:xfrm>
              <a:off x="1335" y="6809"/>
              <a:ext cx="1799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站点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8" y="6810"/>
              <a:ext cx="2611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5176520" y="3260090"/>
            <a:ext cx="1117600" cy="2825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编号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 rot="0">
            <a:off x="5022458" y="2044700"/>
            <a:ext cx="3686810" cy="2375497"/>
            <a:chOff x="2212" y="-4434"/>
            <a:chExt cx="15115" cy="9575"/>
          </a:xfrm>
        </p:grpSpPr>
        <p:sp>
          <p:nvSpPr>
            <p:cNvPr id="61" name="矩形 60"/>
            <p:cNvSpPr/>
            <p:nvPr/>
          </p:nvSpPr>
          <p:spPr>
            <a:xfrm>
              <a:off x="2212" y="-2853"/>
              <a:ext cx="15115" cy="799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649" y="-4434"/>
              <a:ext cx="3400" cy="5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目前作业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5177790" y="2922270"/>
            <a:ext cx="1116330" cy="2616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站点名称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797810" y="4351655"/>
            <a:ext cx="1847028" cy="1106775"/>
            <a:chOff x="5661" y="6322"/>
            <a:chExt cx="4127" cy="1828"/>
          </a:xfrm>
        </p:grpSpPr>
        <p:sp>
          <p:nvSpPr>
            <p:cNvPr id="74" name="矩形 73"/>
            <p:cNvSpPr/>
            <p:nvPr/>
          </p:nvSpPr>
          <p:spPr>
            <a:xfrm>
              <a:off x="5811" y="7543"/>
              <a:ext cx="1874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结束站点数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750" y="7543"/>
              <a:ext cx="1755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661" y="6469"/>
              <a:ext cx="4127" cy="16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792" y="6322"/>
              <a:ext cx="1847" cy="35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Step Qtime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811" y="6891"/>
              <a:ext cx="182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剩余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750" y="6891"/>
              <a:ext cx="1754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85165" y="4368800"/>
            <a:ext cx="1874970" cy="1089660"/>
            <a:chOff x="1149" y="6318"/>
            <a:chExt cx="4165" cy="1787"/>
          </a:xfrm>
        </p:grpSpPr>
        <p:sp>
          <p:nvSpPr>
            <p:cNvPr id="53" name="矩形 52"/>
            <p:cNvSpPr/>
            <p:nvPr/>
          </p:nvSpPr>
          <p:spPr>
            <a:xfrm>
              <a:off x="1149" y="6443"/>
              <a:ext cx="4165" cy="166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227" y="7481"/>
              <a:ext cx="1608" cy="5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剩余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904" y="7480"/>
              <a:ext cx="1916" cy="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240" y="6834"/>
              <a:ext cx="1608" cy="5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总时长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914" y="6871"/>
              <a:ext cx="1906" cy="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284" y="6318"/>
              <a:ext cx="1814" cy="35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latin typeface="微软雅黑" panose="020B0503020204020204" charset="-122"/>
                  <a:ea typeface="微软雅黑" panose="020B0503020204020204" charset="-122"/>
                </a:rPr>
                <a:t>Qtime</a:t>
              </a:r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rot="0">
            <a:off x="801313" y="3832225"/>
            <a:ext cx="2446990" cy="339725"/>
            <a:chOff x="2093" y="1451"/>
            <a:chExt cx="3184" cy="535"/>
          </a:xfrm>
        </p:grpSpPr>
        <p:sp>
          <p:nvSpPr>
            <p:cNvPr id="94" name="矩形 93"/>
            <p:cNvSpPr/>
            <p:nvPr/>
          </p:nvSpPr>
          <p:spPr>
            <a:xfrm>
              <a:off x="2093" y="1451"/>
              <a:ext cx="1258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上次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作业时间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14" y="1477"/>
              <a:ext cx="1863" cy="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6" name="矩形 95"/>
          <p:cNvSpPr/>
          <p:nvPr/>
        </p:nvSpPr>
        <p:spPr>
          <a:xfrm>
            <a:off x="5015865" y="4761865"/>
            <a:ext cx="3824605" cy="11239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95413" y="4683125"/>
            <a:ext cx="879617" cy="2604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5114290" y="165227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03370" y="1638935"/>
            <a:ext cx="1011555" cy="361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批货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4546" y="2935605"/>
            <a:ext cx="1628644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3911" y="3257550"/>
            <a:ext cx="1628644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9698965" y="1009966"/>
            <a:ext cx="1473183" cy="34443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Norbal Menu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动作按钮: 第一张 6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3975" y="1639570"/>
            <a:ext cx="1011555" cy="361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载具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7155" y="3592830"/>
            <a:ext cx="1117600" cy="2825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名称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24546" y="3590290"/>
            <a:ext cx="1628644" cy="285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产品信息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9385" y="894715"/>
            <a:ext cx="11727815" cy="5796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批次号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20700" y="1366520"/>
            <a:ext cx="8922385" cy="5325439"/>
            <a:chOff x="820" y="2152"/>
            <a:chExt cx="14051" cy="8523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34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454693"/>
            <a:chOff x="820" y="2780"/>
            <a:chExt cx="13962" cy="8330"/>
          </a:xfrm>
        </p:grpSpPr>
        <p:sp>
          <p:nvSpPr>
            <p:cNvPr id="243" name="矩形 242"/>
            <p:cNvSpPr/>
            <p:nvPr/>
          </p:nvSpPr>
          <p:spPr>
            <a:xfrm>
              <a:off x="820" y="305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847725" y="3125470"/>
            <a:ext cx="2762885" cy="285115"/>
            <a:chOff x="1335" y="6809"/>
            <a:chExt cx="4351" cy="449"/>
          </a:xfrm>
        </p:grpSpPr>
        <p:sp>
          <p:nvSpPr>
            <p:cNvPr id="245" name="矩形 244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产品型号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 rot="0">
            <a:off x="850900" y="3538855"/>
            <a:ext cx="2762885" cy="285750"/>
            <a:chOff x="1335" y="6809"/>
            <a:chExt cx="4351" cy="450"/>
          </a:xfrm>
        </p:grpSpPr>
        <p:sp>
          <p:nvSpPr>
            <p:cNvPr id="249" name="矩形 248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技术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 rot="0">
            <a:off x="4083685" y="3503295"/>
            <a:ext cx="2763909" cy="286385"/>
            <a:chOff x="1335" y="6809"/>
            <a:chExt cx="3377" cy="451"/>
          </a:xfrm>
        </p:grpSpPr>
        <p:sp>
          <p:nvSpPr>
            <p:cNvPr id="259" name="矩形 258"/>
            <p:cNvSpPr/>
            <p:nvPr/>
          </p:nvSpPr>
          <p:spPr>
            <a:xfrm>
              <a:off x="1335" y="6809"/>
              <a:ext cx="1374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货主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2768" y="6810"/>
              <a:ext cx="1944" cy="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763270" y="2317115"/>
            <a:ext cx="8041640" cy="2209800"/>
            <a:chOff x="819" y="1759"/>
            <a:chExt cx="11633" cy="6263"/>
          </a:xfrm>
        </p:grpSpPr>
        <p:sp>
          <p:nvSpPr>
            <p:cNvPr id="276" name="矩形 275"/>
            <p:cNvSpPr/>
            <p:nvPr/>
          </p:nvSpPr>
          <p:spPr>
            <a:xfrm>
              <a:off x="819" y="2036"/>
              <a:ext cx="11633" cy="59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131" y="1759"/>
              <a:ext cx="1938" cy="57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信息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842645" y="3970655"/>
            <a:ext cx="2762885" cy="285115"/>
            <a:chOff x="7059" y="7794"/>
            <a:chExt cx="4351" cy="449"/>
          </a:xfrm>
        </p:grpSpPr>
        <p:sp>
          <p:nvSpPr>
            <p:cNvPr id="298" name="矩形 297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客户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83050" y="3084195"/>
            <a:ext cx="2762885" cy="285115"/>
            <a:chOff x="7059" y="7794"/>
            <a:chExt cx="4351" cy="449"/>
          </a:xfrm>
        </p:grpSpPr>
        <p:sp>
          <p:nvSpPr>
            <p:cNvPr id="7" name="矩形 6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车间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 rot="0">
            <a:off x="4118610" y="3915410"/>
            <a:ext cx="2729109" cy="339725"/>
            <a:chOff x="1946" y="1575"/>
            <a:chExt cx="2547" cy="535"/>
          </a:xfrm>
        </p:grpSpPr>
        <p:sp>
          <p:nvSpPr>
            <p:cNvPr id="167" name="矩形 166"/>
            <p:cNvSpPr/>
            <p:nvPr/>
          </p:nvSpPr>
          <p:spPr>
            <a:xfrm>
              <a:off x="1946" y="1575"/>
              <a:ext cx="1089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工单计划交期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086" y="1576"/>
              <a:ext cx="1407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2" name="直接连接符 141"/>
          <p:cNvCxnSpPr/>
          <p:nvPr/>
        </p:nvCxnSpPr>
        <p:spPr>
          <a:xfrm>
            <a:off x="3002280" y="1647190"/>
            <a:ext cx="0" cy="353695"/>
          </a:xfrm>
          <a:prstGeom prst="line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矩形 22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17065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30400" y="1646555"/>
            <a:ext cx="1071880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012440" y="164274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024505" y="164020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087495" y="166052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114290" y="165227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88765" y="1640205"/>
            <a:ext cx="1058545" cy="346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批货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动作按钮: 第一张 63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" y="2222500"/>
            <a:ext cx="8659495" cy="16021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" y="3854450"/>
            <a:ext cx="8632825" cy="8953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133975" y="1639570"/>
            <a:ext cx="1011555" cy="361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载具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-QT</a:t>
            </a:r>
            <a:r>
              <a:rPr lang="en-US" altLang="zh-CN">
                <a:solidFill>
                  <a:srgbClr val="0070C0"/>
                </a:solidFill>
              </a:rPr>
              <a:t>ime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7480" y="900430"/>
            <a:ext cx="11715115" cy="5896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批次号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5" name="矩形 124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 rot="0">
            <a:off x="508000" y="1366520"/>
            <a:ext cx="8935085" cy="5430411"/>
            <a:chOff x="800" y="2152"/>
            <a:chExt cx="14071" cy="8691"/>
          </a:xfrm>
        </p:grpSpPr>
        <p:sp>
          <p:nvSpPr>
            <p:cNvPr id="127" name="矩形 126"/>
            <p:cNvSpPr/>
            <p:nvPr/>
          </p:nvSpPr>
          <p:spPr>
            <a:xfrm>
              <a:off x="800" y="2332"/>
              <a:ext cx="14071" cy="851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454693"/>
            <a:chOff x="820" y="2780"/>
            <a:chExt cx="13962" cy="8330"/>
          </a:xfrm>
        </p:grpSpPr>
        <p:sp>
          <p:nvSpPr>
            <p:cNvPr id="243" name="矩形 242"/>
            <p:cNvSpPr/>
            <p:nvPr/>
          </p:nvSpPr>
          <p:spPr>
            <a:xfrm>
              <a:off x="820" y="305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779712" y="3035967"/>
            <a:ext cx="8278860" cy="3760902"/>
            <a:chOff x="846" y="702"/>
            <a:chExt cx="11780" cy="7552"/>
          </a:xfrm>
        </p:grpSpPr>
        <p:sp>
          <p:nvSpPr>
            <p:cNvPr id="276" name="矩形 275"/>
            <p:cNvSpPr/>
            <p:nvPr/>
          </p:nvSpPr>
          <p:spPr>
            <a:xfrm>
              <a:off x="846" y="902"/>
              <a:ext cx="11780" cy="735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016" y="702"/>
              <a:ext cx="1938" cy="57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QTIME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基本信息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930400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产品信息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105275" y="1638300"/>
            <a:ext cx="1058545" cy="346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批货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30400" y="165290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02280" y="164655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96385" y="164782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158105" y="16598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899160" y="3327400"/>
          <a:ext cx="7938135" cy="90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70"/>
                <a:gridCol w="614045"/>
                <a:gridCol w="1508125"/>
                <a:gridCol w="1323340"/>
                <a:gridCol w="956945"/>
                <a:gridCol w="993775"/>
                <a:gridCol w="938530"/>
                <a:gridCol w="1183005"/>
              </a:tblGrid>
              <a:tr h="347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序号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工序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开始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站点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结束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站点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Qtime(min)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程式编号</a:t>
                      </a:r>
                      <a:endParaRPr lang="zh-CN" sz="11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可操作机台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型号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93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PE CVD</a:t>
                      </a:r>
                      <a:endParaRPr lang="en-US" altLang="zh-CN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制绒清洗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-C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heck </a:t>
                      </a: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out</a:t>
                      </a:r>
                      <a:endParaRPr lang="en-US" altLang="zh-CN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PECVD-C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heck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in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240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PCK1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AISI01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PAPT1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PVD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PE CVD-Check O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ut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PVD-Check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in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60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P080K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AIHIT1*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PAPT1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99795" y="5147310"/>
            <a:ext cx="1181735" cy="3028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单站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7630" y="5215890"/>
            <a:ext cx="749300" cy="284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step 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8000" y="5208270"/>
            <a:ext cx="803910" cy="2654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step B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5615305"/>
            <a:ext cx="123825" cy="24765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307080" y="5477510"/>
            <a:ext cx="1252220" cy="2400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WAIT+HOLD</a:t>
            </a:r>
            <a:endParaRPr lang="en-US" altLang="zh-CN" sz="1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91105" y="5950585"/>
            <a:ext cx="1022985" cy="284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Track out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18000" y="5950585"/>
            <a:ext cx="749300" cy="284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Track in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左右箭头 35"/>
          <p:cNvSpPr/>
          <p:nvPr/>
        </p:nvSpPr>
        <p:spPr>
          <a:xfrm>
            <a:off x="3016250" y="5842000"/>
            <a:ext cx="1596390" cy="108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786380" y="5790565"/>
            <a:ext cx="334010" cy="889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313940" y="5739130"/>
            <a:ext cx="2992120" cy="101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893060" y="5678170"/>
            <a:ext cx="135890" cy="1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97070" y="5787390"/>
            <a:ext cx="334010" cy="88900"/>
          </a:xfrm>
          <a:prstGeom prst="rect">
            <a:avLst/>
          </a:prstGeom>
        </p:spPr>
      </p:pic>
      <p:sp>
        <p:nvSpPr>
          <p:cNvPr id="24" name="椭圆 23"/>
          <p:cNvSpPr/>
          <p:nvPr/>
        </p:nvSpPr>
        <p:spPr>
          <a:xfrm>
            <a:off x="4599305" y="5678170"/>
            <a:ext cx="135890" cy="1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597910" y="5950585"/>
            <a:ext cx="450215" cy="2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2H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9795" y="5927725"/>
            <a:ext cx="1181735" cy="3028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多站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87060" y="5855335"/>
            <a:ext cx="749300" cy="284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step 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83655" y="5864860"/>
            <a:ext cx="803910" cy="2654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step B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84190" y="6436995"/>
            <a:ext cx="1022985" cy="284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Track out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27595" y="6512560"/>
            <a:ext cx="749300" cy="284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Track in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左右箭头 44"/>
          <p:cNvSpPr/>
          <p:nvPr/>
        </p:nvSpPr>
        <p:spPr>
          <a:xfrm>
            <a:off x="6160770" y="6328410"/>
            <a:ext cx="2043430" cy="1092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345430" y="6230620"/>
            <a:ext cx="3607435" cy="6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776085" y="6164580"/>
            <a:ext cx="135890" cy="1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911975" y="6436995"/>
            <a:ext cx="450215" cy="2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4H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444740" y="6153150"/>
            <a:ext cx="135890" cy="1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122795" y="5855335"/>
            <a:ext cx="803910" cy="2654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step C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42885" y="5855335"/>
            <a:ext cx="803910" cy="26543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step D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27725" y="6243320"/>
            <a:ext cx="334010" cy="889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675" y="5638165"/>
            <a:ext cx="264795" cy="22415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060" y="6113780"/>
            <a:ext cx="264795" cy="224155"/>
          </a:xfrm>
          <a:prstGeom prst="rect">
            <a:avLst/>
          </a:prstGeom>
        </p:spPr>
      </p:pic>
      <p:sp>
        <p:nvSpPr>
          <p:cNvPr id="47" name="椭圆 46"/>
          <p:cNvSpPr/>
          <p:nvPr/>
        </p:nvSpPr>
        <p:spPr>
          <a:xfrm>
            <a:off x="6028055" y="6164580"/>
            <a:ext cx="135890" cy="1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77835" y="6265545"/>
            <a:ext cx="334010" cy="88900"/>
          </a:xfrm>
          <a:prstGeom prst="rect">
            <a:avLst/>
          </a:prstGeom>
        </p:spPr>
      </p:pic>
      <p:sp>
        <p:nvSpPr>
          <p:cNvPr id="61" name="椭圆 60"/>
          <p:cNvSpPr/>
          <p:nvPr/>
        </p:nvSpPr>
        <p:spPr>
          <a:xfrm>
            <a:off x="8176895" y="6169660"/>
            <a:ext cx="135890" cy="122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动作按钮: 第一张 68">
            <a:hlinkClick r:id="rId5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3975" y="1639570"/>
            <a:ext cx="1011555" cy="361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载具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批货</a:t>
            </a:r>
            <a:r>
              <a:rPr lang="zh-CN" altLang="en-US">
                <a:solidFill>
                  <a:srgbClr val="0070C0"/>
                </a:solidFill>
              </a:rPr>
              <a:t>历史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8125" y="935990"/>
            <a:ext cx="11715115" cy="5896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批次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20700" y="1366520"/>
            <a:ext cx="8922385" cy="5325439"/>
            <a:chOff x="820" y="2152"/>
            <a:chExt cx="14051" cy="8523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34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454693"/>
            <a:chOff x="820" y="2780"/>
            <a:chExt cx="13962" cy="8330"/>
          </a:xfrm>
        </p:grpSpPr>
        <p:sp>
          <p:nvSpPr>
            <p:cNvPr id="243" name="矩形 242"/>
            <p:cNvSpPr/>
            <p:nvPr/>
          </p:nvSpPr>
          <p:spPr>
            <a:xfrm>
              <a:off x="820" y="305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612140" y="2955290"/>
            <a:ext cx="8831580" cy="3568065"/>
            <a:chOff x="819" y="1759"/>
            <a:chExt cx="11633" cy="6263"/>
          </a:xfrm>
        </p:grpSpPr>
        <p:sp>
          <p:nvSpPr>
            <p:cNvPr id="276" name="矩形 275"/>
            <p:cNvSpPr/>
            <p:nvPr/>
          </p:nvSpPr>
          <p:spPr>
            <a:xfrm>
              <a:off x="819" y="2036"/>
              <a:ext cx="11633" cy="598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131" y="1759"/>
              <a:ext cx="1938" cy="57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历史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基本信息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930400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产品信息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096385" y="1639570"/>
            <a:ext cx="1058545" cy="34607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批货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30400" y="163957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02280" y="164655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96385" y="164782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4930" y="164592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600" y="3449955"/>
          <a:ext cx="867600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  <a:gridCol w="667385"/>
              </a:tblGrid>
              <a:tr h="706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载具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生产批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状态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 编码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step名称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机台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上机</a:t>
                      </a: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下机数量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不良数量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上机时间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下机时间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工作中心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动作按钮: 第一张 4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3975" y="1639570"/>
            <a:ext cx="1011555" cy="3613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载具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5425440" cy="41719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载具</a:t>
            </a:r>
            <a:r>
              <a:rPr lang="zh-CN" altLang="en-US">
                <a:solidFill>
                  <a:srgbClr val="0070C0"/>
                </a:solidFill>
              </a:rPr>
              <a:t>资讯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835" y="907415"/>
            <a:ext cx="11784965" cy="5882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批次号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203835" y="1366520"/>
            <a:ext cx="9360535" cy="5489145"/>
            <a:chOff x="321" y="2152"/>
            <a:chExt cx="14741" cy="8785"/>
          </a:xfrm>
        </p:grpSpPr>
        <p:sp>
          <p:nvSpPr>
            <p:cNvPr id="127" name="矩形 126"/>
            <p:cNvSpPr/>
            <p:nvPr/>
          </p:nvSpPr>
          <p:spPr>
            <a:xfrm>
              <a:off x="321" y="2331"/>
              <a:ext cx="14741" cy="86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0">
            <a:off x="3434715" y="2175510"/>
            <a:ext cx="2503805" cy="339725"/>
            <a:chOff x="1946" y="1575"/>
            <a:chExt cx="3191" cy="535"/>
          </a:xfrm>
        </p:grpSpPr>
        <p:sp>
          <p:nvSpPr>
            <p:cNvPr id="130" name="矩形 12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1276350" y="1728470"/>
            <a:ext cx="1277620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Lot 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553970" y="1741170"/>
            <a:ext cx="93980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详细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373755" y="1732280"/>
            <a:ext cx="107315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403725" y="1760855"/>
            <a:ext cx="1073150" cy="339725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>
            <a:off x="2553970" y="174180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434715" y="174688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4403725" y="172275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5476875" y="175577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309360" y="176085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 rot="0">
            <a:off x="779145" y="2174875"/>
            <a:ext cx="2452370" cy="339725"/>
            <a:chOff x="1946" y="1575"/>
            <a:chExt cx="3191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6162675" y="2581910"/>
            <a:ext cx="2642235" cy="339725"/>
            <a:chOff x="1946" y="1575"/>
            <a:chExt cx="3191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污染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等级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779780" y="2333625"/>
            <a:ext cx="2452370" cy="339725"/>
            <a:chOff x="1946" y="1575"/>
            <a:chExt cx="3191" cy="535"/>
          </a:xfrm>
        </p:grpSpPr>
        <p:sp>
          <p:nvSpPr>
            <p:cNvPr id="155" name="矩形 15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完成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期限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 rot="0">
            <a:off x="780250" y="2581275"/>
            <a:ext cx="5382313" cy="1122045"/>
            <a:chOff x="1229" y="4351"/>
            <a:chExt cx="7759" cy="1767"/>
          </a:xfrm>
        </p:grpSpPr>
        <p:grpSp>
          <p:nvGrpSpPr>
            <p:cNvPr id="198" name="组合 197"/>
            <p:cNvGrpSpPr/>
            <p:nvPr/>
          </p:nvGrpSpPr>
          <p:grpSpPr>
            <a:xfrm>
              <a:off x="1229" y="5421"/>
              <a:ext cx="3512" cy="559"/>
              <a:chOff x="-897" y="2064"/>
              <a:chExt cx="2049" cy="559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-897" y="2088"/>
                <a:ext cx="859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剩余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11" y="2064"/>
                <a:ext cx="1163" cy="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055" y="4351"/>
              <a:ext cx="3537" cy="535"/>
              <a:chOff x="4475" y="994"/>
              <a:chExt cx="2337" cy="535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75" y="994"/>
                <a:ext cx="1286" cy="53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上次时间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</a:rPr>
                  <a:t>/</a:t>
                </a:r>
                <a:b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</a:rPr>
                </a:b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目前等待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时间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824" y="995"/>
                <a:ext cx="988" cy="5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424" y="5583"/>
              <a:ext cx="3564" cy="535"/>
              <a:chOff x="1371" y="2227"/>
              <a:chExt cx="719" cy="53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71" y="2227"/>
                <a:ext cx="34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剩余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66" y="2228"/>
                <a:ext cx="324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847725" y="4250055"/>
            <a:ext cx="2762885" cy="285115"/>
            <a:chOff x="1335" y="6809"/>
            <a:chExt cx="4351" cy="449"/>
          </a:xfrm>
        </p:grpSpPr>
        <p:sp>
          <p:nvSpPr>
            <p:cNvPr id="245" name="矩形 244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程式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 rot="0">
            <a:off x="3714115" y="4470400"/>
            <a:ext cx="2762885" cy="285750"/>
            <a:chOff x="1335" y="6809"/>
            <a:chExt cx="4351" cy="450"/>
          </a:xfrm>
        </p:grpSpPr>
        <p:sp>
          <p:nvSpPr>
            <p:cNvPr id="249" name="矩形 248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站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 rot="0">
            <a:off x="850900" y="4904105"/>
            <a:ext cx="2760980" cy="285750"/>
            <a:chOff x="1338" y="6810"/>
            <a:chExt cx="4348" cy="450"/>
          </a:xfrm>
        </p:grpSpPr>
        <p:sp>
          <p:nvSpPr>
            <p:cNvPr id="253" name="矩形 252"/>
            <p:cNvSpPr/>
            <p:nvPr/>
          </p:nvSpPr>
          <p:spPr>
            <a:xfrm>
              <a:off x="1338" y="6811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5" name="组合 254"/>
          <p:cNvGrpSpPr/>
          <p:nvPr/>
        </p:nvGrpSpPr>
        <p:grpSpPr>
          <a:xfrm rot="0">
            <a:off x="3720465" y="5137785"/>
            <a:ext cx="2757019" cy="313055"/>
            <a:chOff x="1335" y="6809"/>
            <a:chExt cx="3394" cy="493"/>
          </a:xfrm>
        </p:grpSpPr>
        <p:sp>
          <p:nvSpPr>
            <p:cNvPr id="256" name="矩形 255"/>
            <p:cNvSpPr/>
            <p:nvPr/>
          </p:nvSpPr>
          <p:spPr>
            <a:xfrm>
              <a:off x="1335" y="6809"/>
              <a:ext cx="1339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预派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45" y="6810"/>
              <a:ext cx="1984" cy="4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780415" y="5639448"/>
            <a:ext cx="8047355" cy="1150607"/>
            <a:chOff x="820" y="1215"/>
            <a:chExt cx="13962" cy="9685"/>
          </a:xfrm>
        </p:grpSpPr>
        <p:sp>
          <p:nvSpPr>
            <p:cNvPr id="262" name="矩形 261"/>
            <p:cNvSpPr/>
            <p:nvPr/>
          </p:nvSpPr>
          <p:spPr>
            <a:xfrm>
              <a:off x="820" y="284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1131" y="1215"/>
              <a:ext cx="2087" cy="26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位置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 rot="0">
            <a:off x="6209030" y="5942330"/>
            <a:ext cx="2606040" cy="339725"/>
            <a:chOff x="1946" y="1575"/>
            <a:chExt cx="3191" cy="535"/>
          </a:xfrm>
        </p:grpSpPr>
        <p:sp>
          <p:nvSpPr>
            <p:cNvPr id="271" name="矩形 270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BANK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763905" y="4273550"/>
            <a:ext cx="8679180" cy="1367155"/>
            <a:chOff x="820" y="2056"/>
            <a:chExt cx="13962" cy="8271"/>
          </a:xfrm>
        </p:grpSpPr>
        <p:sp>
          <p:nvSpPr>
            <p:cNvPr id="276" name="矩形 275"/>
            <p:cNvSpPr/>
            <p:nvPr/>
          </p:nvSpPr>
          <p:spPr>
            <a:xfrm>
              <a:off x="820" y="2333"/>
              <a:ext cx="13962" cy="799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131" y="2056"/>
              <a:ext cx="1938" cy="5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目前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作业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42645" y="455295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5490" y="455295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5805" y="3506470"/>
            <a:ext cx="1021234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最小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40568" y="3505835"/>
            <a:ext cx="1382649" cy="354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226" y="3739515"/>
            <a:ext cx="1189801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pec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9267" y="4296410"/>
            <a:ext cx="1114149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9985" y="476694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站点名称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41975" y="294513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 rot="0">
            <a:off x="6216015" y="6362700"/>
            <a:ext cx="2606040" cy="339725"/>
            <a:chOff x="1946" y="1575"/>
            <a:chExt cx="3191" cy="535"/>
          </a:xfrm>
        </p:grpSpPr>
        <p:sp>
          <p:nvSpPr>
            <p:cNvPr id="43" name="矩形 42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多批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6583045" y="4463415"/>
            <a:ext cx="2713990" cy="285750"/>
            <a:chOff x="1335" y="6809"/>
            <a:chExt cx="4351" cy="450"/>
          </a:xfrm>
        </p:grpSpPr>
        <p:sp>
          <p:nvSpPr>
            <p:cNvPr id="46" name="矩形 45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作业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203950" y="295211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36840" y="489077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0935" y="335915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3825" y="532447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9615" y="2820670"/>
            <a:ext cx="264477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2463" y="2811780"/>
            <a:ext cx="1135525" cy="11786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05530" y="305435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0465" y="2990215"/>
            <a:ext cx="1172845" cy="2279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Step Q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0">
            <a:off x="6162675" y="2169160"/>
            <a:ext cx="2642235" cy="339725"/>
            <a:chOff x="1946" y="1575"/>
            <a:chExt cx="3191" cy="535"/>
          </a:xfrm>
        </p:grpSpPr>
        <p:sp>
          <p:nvSpPr>
            <p:cNvPr id="58" name="矩形 5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下线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570980" y="444055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3825" y="391858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020" y="1985645"/>
            <a:ext cx="9150350" cy="48698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9615" y="1854200"/>
            <a:ext cx="8075295" cy="450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4875530" y="2771140"/>
            <a:ext cx="2726460" cy="241935"/>
            <a:chOff x="1338" y="6810"/>
            <a:chExt cx="4369" cy="450"/>
          </a:xfrm>
        </p:grpSpPr>
        <p:sp>
          <p:nvSpPr>
            <p:cNvPr id="33" name="矩形 32"/>
            <p:cNvSpPr/>
            <p:nvPr/>
          </p:nvSpPr>
          <p:spPr>
            <a:xfrm>
              <a:off x="1338" y="6811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车间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48" y="6810"/>
              <a:ext cx="2559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 rot="0">
            <a:off x="4875530" y="3072765"/>
            <a:ext cx="2714921" cy="241935"/>
            <a:chOff x="1335" y="6809"/>
            <a:chExt cx="3375" cy="451"/>
          </a:xfrm>
        </p:grpSpPr>
        <p:sp>
          <p:nvSpPr>
            <p:cNvPr id="259" name="矩形 258"/>
            <p:cNvSpPr/>
            <p:nvPr/>
          </p:nvSpPr>
          <p:spPr>
            <a:xfrm>
              <a:off x="1335" y="6809"/>
              <a:ext cx="1374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载具类别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2732" y="6810"/>
              <a:ext cx="1978" cy="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729615" y="2509520"/>
            <a:ext cx="3548380" cy="36569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0" name="组合 299"/>
          <p:cNvGrpSpPr/>
          <p:nvPr/>
        </p:nvGrpSpPr>
        <p:grpSpPr>
          <a:xfrm>
            <a:off x="1143440" y="3782766"/>
            <a:ext cx="2571104" cy="268708"/>
            <a:chOff x="7541" y="7546"/>
            <a:chExt cx="4120" cy="500"/>
          </a:xfrm>
        </p:grpSpPr>
        <p:sp>
          <p:nvSpPr>
            <p:cNvPr id="298" name="矩形 297"/>
            <p:cNvSpPr/>
            <p:nvPr/>
          </p:nvSpPr>
          <p:spPr>
            <a:xfrm>
              <a:off x="7541" y="7547"/>
              <a:ext cx="1881" cy="4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是否为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空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9449" y="7546"/>
              <a:ext cx="2212" cy="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888230" y="3373755"/>
            <a:ext cx="2715260" cy="241300"/>
            <a:chOff x="7059" y="7794"/>
            <a:chExt cx="4351" cy="449"/>
          </a:xfrm>
        </p:grpSpPr>
        <p:sp>
          <p:nvSpPr>
            <p:cNvPr id="91" name="矩形 90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已使用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次数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3000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861560" y="3669030"/>
            <a:ext cx="2715260" cy="241300"/>
            <a:chOff x="7059" y="7794"/>
            <a:chExt cx="4351" cy="449"/>
          </a:xfrm>
        </p:grpSpPr>
        <p:sp>
          <p:nvSpPr>
            <p:cNvPr id="94" name="矩形 93"/>
            <p:cNvSpPr/>
            <p:nvPr/>
          </p:nvSpPr>
          <p:spPr>
            <a:xfrm>
              <a:off x="7059" y="7794"/>
              <a:ext cx="2073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可使用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次数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9132" y="7795"/>
              <a:ext cx="2278" cy="4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10000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874895" y="4493895"/>
            <a:ext cx="2715260" cy="241300"/>
            <a:chOff x="7059" y="7794"/>
            <a:chExt cx="4351" cy="449"/>
          </a:xfrm>
        </p:grpSpPr>
        <p:sp>
          <p:nvSpPr>
            <p:cNvPr id="100" name="矩形 99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清洗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限制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1000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18837" y="2415534"/>
            <a:ext cx="1044709" cy="2433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0" y="3068320"/>
            <a:ext cx="1154430" cy="2749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载具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39190" y="3425190"/>
            <a:ext cx="1141095" cy="2800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编号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45690" y="3445510"/>
            <a:ext cx="1368425" cy="25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79975" y="5681345"/>
            <a:ext cx="2715260" cy="241300"/>
            <a:chOff x="7059" y="7794"/>
            <a:chExt cx="4351" cy="449"/>
          </a:xfrm>
        </p:grpSpPr>
        <p:sp>
          <p:nvSpPr>
            <p:cNvPr id="80" name="矩形 79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最后养护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人员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888230" y="5955665"/>
            <a:ext cx="2715260" cy="241300"/>
            <a:chOff x="7059" y="7794"/>
            <a:chExt cx="4351" cy="449"/>
          </a:xfrm>
        </p:grpSpPr>
        <p:sp>
          <p:nvSpPr>
            <p:cNvPr id="84" name="矩形 83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最后养护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时间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641850" y="2494915"/>
            <a:ext cx="3481070" cy="15284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625340" y="4403725"/>
            <a:ext cx="3362325" cy="1828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8040" y="1316355"/>
            <a:ext cx="2106295" cy="40081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07255" y="4128770"/>
            <a:ext cx="934720" cy="296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养护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资讯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07255" y="2332355"/>
            <a:ext cx="934720" cy="2965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360930" y="3058795"/>
            <a:ext cx="1362075" cy="297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866005" y="5397500"/>
            <a:ext cx="2715260" cy="241300"/>
            <a:chOff x="7059" y="7794"/>
            <a:chExt cx="4351" cy="449"/>
          </a:xfrm>
        </p:grpSpPr>
        <p:sp>
          <p:nvSpPr>
            <p:cNvPr id="86" name="矩形 85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镀膜后使用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1000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861560" y="4766945"/>
            <a:ext cx="2715260" cy="241300"/>
            <a:chOff x="7059" y="7794"/>
            <a:chExt cx="4351" cy="449"/>
          </a:xfrm>
        </p:grpSpPr>
        <p:sp>
          <p:nvSpPr>
            <p:cNvPr id="89" name="矩形 88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清洗后使用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853305" y="5111750"/>
            <a:ext cx="2715260" cy="241300"/>
            <a:chOff x="7059" y="7794"/>
            <a:chExt cx="4351" cy="449"/>
          </a:xfrm>
        </p:grpSpPr>
        <p:sp>
          <p:nvSpPr>
            <p:cNvPr id="104" name="矩形 103"/>
            <p:cNvSpPr/>
            <p:nvPr/>
          </p:nvSpPr>
          <p:spPr>
            <a:xfrm>
              <a:off x="7059" y="7794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镀膜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限制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872" y="7795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2000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6" name="动作按钮: 第一张 105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731375" y="260413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基本信息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930400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产品信息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96385" y="1639570"/>
            <a:ext cx="1058545" cy="346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批货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历史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33975" y="1639570"/>
            <a:ext cx="1011555" cy="36131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载具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244600" y="925830"/>
            <a:ext cx="9165590" cy="5911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7800" y="5529580"/>
            <a:ext cx="9119870" cy="1061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615815" y="5631180"/>
            <a:ext cx="1981835" cy="378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人员上下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8" name="圆角矩形 47">
            <a:hlinkClick r:id="rId1" action="ppaction://hlinksldjump"/>
          </p:cNvPr>
          <p:cNvSpPr/>
          <p:nvPr/>
        </p:nvSpPr>
        <p:spPr>
          <a:xfrm>
            <a:off x="1908175" y="6123940"/>
            <a:ext cx="1981835" cy="378460"/>
          </a:xfrm>
          <a:prstGeom prst="roundRect">
            <a:avLst/>
          </a:prstGeom>
          <a:solidFill>
            <a:srgbClr val="A6A6A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批货资讯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15815" y="6124575"/>
            <a:ext cx="1981835" cy="378460"/>
          </a:xfrm>
          <a:prstGeom prst="roundRect">
            <a:avLst/>
          </a:prstGeom>
          <a:solidFill>
            <a:srgbClr val="A6A6A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机台资讯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01825" y="5633085"/>
            <a:ext cx="1988820" cy="378460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设定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机群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520940" y="6124575"/>
            <a:ext cx="1981835" cy="378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颜色说明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520940" y="5638165"/>
            <a:ext cx="1981835" cy="378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清单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9717405" y="367030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回主页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279525" y="212090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1243310" y="0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动作按钮: 前进或下一项 6">
            <a:hlinkClick r:id="rId2" action="ppaction://hlinksldjump"/>
          </p:cNvPr>
          <p:cNvSpPr/>
          <p:nvPr/>
        </p:nvSpPr>
        <p:spPr>
          <a:xfrm>
            <a:off x="3422650" y="5725160"/>
            <a:ext cx="236220" cy="1924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5308608" y="1101090"/>
            <a:ext cx="1716397" cy="252730"/>
            <a:chOff x="4706" y="1502"/>
            <a:chExt cx="2060" cy="400"/>
          </a:xfrm>
        </p:grpSpPr>
        <p:sp>
          <p:nvSpPr>
            <p:cNvPr id="114" name="圆角矩形 113"/>
            <p:cNvSpPr/>
            <p:nvPr/>
          </p:nvSpPr>
          <p:spPr>
            <a:xfrm>
              <a:off x="4706" y="1503"/>
              <a:ext cx="1003" cy="3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设备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05" y="1502"/>
              <a:ext cx="1061" cy="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9" name="等腰三角形 118"/>
            <p:cNvSpPr/>
            <p:nvPr/>
          </p:nvSpPr>
          <p:spPr>
            <a:xfrm flipH="1" flipV="1">
              <a:off x="6535" y="1612"/>
              <a:ext cx="163" cy="11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171065" y="1101090"/>
            <a:ext cx="1617980" cy="252095"/>
            <a:chOff x="4822" y="1502"/>
            <a:chExt cx="2069" cy="399"/>
          </a:xfrm>
        </p:grpSpPr>
        <p:sp>
          <p:nvSpPr>
            <p:cNvPr id="126" name="圆角矩形 125"/>
            <p:cNvSpPr/>
            <p:nvPr/>
          </p:nvSpPr>
          <p:spPr>
            <a:xfrm>
              <a:off x="4822" y="1503"/>
              <a:ext cx="971" cy="3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工作中心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831" y="1502"/>
              <a:ext cx="1061" cy="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flipH="1" flipV="1">
              <a:off x="6661" y="1612"/>
              <a:ext cx="163" cy="11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9" name="圆角矩形 128"/>
          <p:cNvSpPr/>
          <p:nvPr/>
        </p:nvSpPr>
        <p:spPr>
          <a:xfrm>
            <a:off x="9491980" y="1029970"/>
            <a:ext cx="719455" cy="3308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动作按钮: 前进或下一项 3">
            <a:hlinkClick r:id="rId3" action="ppaction://hlinksldjump"/>
          </p:cNvPr>
          <p:cNvSpPr/>
          <p:nvPr/>
        </p:nvSpPr>
        <p:spPr>
          <a:xfrm>
            <a:off x="6235700" y="5723890"/>
            <a:ext cx="236220" cy="1924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动作按钮: 前进或下一项 7">
            <a:hlinkClick r:id="rId4" action="ppaction://hlinksldjump"/>
          </p:cNvPr>
          <p:cNvSpPr/>
          <p:nvPr/>
        </p:nvSpPr>
        <p:spPr>
          <a:xfrm>
            <a:off x="9048750" y="5727700"/>
            <a:ext cx="236220" cy="1924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动作按钮: 前进或下一项 8">
            <a:hlinkClick r:id="rId5" action="ppaction://hlinksldjump"/>
          </p:cNvPr>
          <p:cNvSpPr/>
          <p:nvPr/>
        </p:nvSpPr>
        <p:spPr>
          <a:xfrm>
            <a:off x="3412490" y="6216650"/>
            <a:ext cx="236220" cy="1924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动作按钮: 前进或下一项 9">
            <a:hlinkClick r:id="rId6" action="ppaction://hlinksldjump"/>
          </p:cNvPr>
          <p:cNvSpPr/>
          <p:nvPr/>
        </p:nvSpPr>
        <p:spPr>
          <a:xfrm>
            <a:off x="6240145" y="6216650"/>
            <a:ext cx="236220" cy="1924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rId7" action="ppaction://hlinksldjump"/>
          </p:cNvPr>
          <p:cNvSpPr/>
          <p:nvPr/>
        </p:nvSpPr>
        <p:spPr>
          <a:xfrm>
            <a:off x="9067165" y="6226810"/>
            <a:ext cx="236220" cy="19240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920" y="1635125"/>
            <a:ext cx="10867390" cy="3240405"/>
          </a:xfrm>
          <a:prstGeom prst="rect">
            <a:avLst/>
          </a:prstGeom>
        </p:spPr>
      </p:pic>
      <p:sp>
        <p:nvSpPr>
          <p:cNvPr id="124" name="文本框 123"/>
          <p:cNvSpPr txBox="1"/>
          <p:nvPr/>
        </p:nvSpPr>
        <p:spPr>
          <a:xfrm>
            <a:off x="145415" y="4545965"/>
            <a:ext cx="1331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左击：左翻一页</a:t>
            </a:r>
            <a:endParaRPr lang="zh-CN" altLang="en-US" sz="1000"/>
          </a:p>
          <a:p>
            <a:r>
              <a:rPr lang="zh-CN" altLang="en-US" sz="1000"/>
              <a:t>右击：下拉选页次</a:t>
            </a:r>
            <a:endParaRPr lang="zh-CN" altLang="en-US" sz="1000"/>
          </a:p>
        </p:txBody>
      </p:sp>
      <p:sp>
        <p:nvSpPr>
          <p:cNvPr id="123" name="文本框 122"/>
          <p:cNvSpPr txBox="1"/>
          <p:nvPr/>
        </p:nvSpPr>
        <p:spPr>
          <a:xfrm>
            <a:off x="10719435" y="4516755"/>
            <a:ext cx="1338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左击：右翻一页</a:t>
            </a:r>
            <a:endParaRPr lang="zh-CN" altLang="en-US" sz="1000"/>
          </a:p>
          <a:p>
            <a:r>
              <a:rPr lang="zh-CN" altLang="en-US" sz="1000"/>
              <a:t>右击：下拉页次</a:t>
            </a:r>
            <a:endParaRPr lang="zh-CN" altLang="en-US" sz="1000"/>
          </a:p>
        </p:txBody>
      </p:sp>
      <p:sp>
        <p:nvSpPr>
          <p:cNvPr id="14" name="矩形 13"/>
          <p:cNvSpPr/>
          <p:nvPr/>
        </p:nvSpPr>
        <p:spPr>
          <a:xfrm>
            <a:off x="8355330" y="953135"/>
            <a:ext cx="794385" cy="253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机台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61944" y="1232535"/>
            <a:ext cx="794871" cy="253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工位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0535" y="974725"/>
            <a:ext cx="211455" cy="211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✔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01330" y="1232535"/>
            <a:ext cx="211455" cy="211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矩形 86">
            <a:hlinkClick r:id="rId1" action="ppaction://hlinksldjump"/>
          </p:cNvPr>
          <p:cNvSpPr/>
          <p:nvPr/>
        </p:nvSpPr>
        <p:spPr>
          <a:xfrm>
            <a:off x="1901825" y="3865880"/>
            <a:ext cx="3183890" cy="1308735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目检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>
            <a:hlinkClick r:id="rId1" action="ppaction://hlinksldjump"/>
          </p:cNvPr>
          <p:cNvSpPr/>
          <p:nvPr/>
        </p:nvSpPr>
        <p:spPr>
          <a:xfrm>
            <a:off x="6718935" y="3851275"/>
            <a:ext cx="3322320" cy="1337945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QA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7800" y="1862455"/>
            <a:ext cx="261620" cy="23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★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72225" y="1862455"/>
            <a:ext cx="261620" cy="23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★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195" y="2741930"/>
            <a:ext cx="426720" cy="4267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5700" y="27419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批货</a:t>
            </a:r>
            <a:r>
              <a:rPr lang="zh-CN" altLang="en-US">
                <a:solidFill>
                  <a:srgbClr val="0070C0"/>
                </a:solidFill>
              </a:rPr>
              <a:t>注解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835" y="861695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批次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20700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0">
            <a:off x="3434715" y="2117090"/>
            <a:ext cx="2503805" cy="339725"/>
            <a:chOff x="1946" y="1575"/>
            <a:chExt cx="3191" cy="535"/>
          </a:xfrm>
        </p:grpSpPr>
        <p:sp>
          <p:nvSpPr>
            <p:cNvPr id="130" name="矩形 12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下线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79145" y="2116455"/>
            <a:ext cx="2452370" cy="339725"/>
            <a:chOff x="1946" y="1575"/>
            <a:chExt cx="3191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6162675" y="2494280"/>
            <a:ext cx="2642235" cy="339725"/>
            <a:chOff x="1946" y="1575"/>
            <a:chExt cx="3191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污染等级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779780" y="2508885"/>
            <a:ext cx="2452370" cy="339725"/>
            <a:chOff x="1946" y="1575"/>
            <a:chExt cx="3191" cy="535"/>
          </a:xfrm>
        </p:grpSpPr>
        <p:sp>
          <p:nvSpPr>
            <p:cNvPr id="155" name="矩形 15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完成期限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/W/O Due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 rot="0">
            <a:off x="780250" y="2508885"/>
            <a:ext cx="5382313" cy="1194435"/>
            <a:chOff x="1229" y="4237"/>
            <a:chExt cx="7759" cy="1881"/>
          </a:xfrm>
        </p:grpSpPr>
        <p:grpSp>
          <p:nvGrpSpPr>
            <p:cNvPr id="198" name="组合 197"/>
            <p:cNvGrpSpPr/>
            <p:nvPr/>
          </p:nvGrpSpPr>
          <p:grpSpPr>
            <a:xfrm>
              <a:off x="1229" y="5421"/>
              <a:ext cx="3512" cy="559"/>
              <a:chOff x="-897" y="2064"/>
              <a:chExt cx="2049" cy="559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-897" y="2088"/>
                <a:ext cx="859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总时长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11" y="2064"/>
                <a:ext cx="1163" cy="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055" y="4237"/>
              <a:ext cx="3537" cy="535"/>
              <a:chOff x="4475" y="880"/>
              <a:chExt cx="2337" cy="535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75" y="880"/>
                <a:ext cx="128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上次作业时间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824" y="880"/>
                <a:ext cx="988" cy="5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424" y="5583"/>
              <a:ext cx="3564" cy="535"/>
              <a:chOff x="1371" y="2227"/>
              <a:chExt cx="719" cy="53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71" y="2227"/>
                <a:ext cx="34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剩余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66" y="2228"/>
                <a:ext cx="324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6152515" y="1775460"/>
            <a:ext cx="2762885" cy="285115"/>
            <a:chOff x="1335" y="6809"/>
            <a:chExt cx="4351" cy="449"/>
          </a:xfrm>
        </p:grpSpPr>
        <p:sp>
          <p:nvSpPr>
            <p:cNvPr id="245" name="矩形 244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程式编号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 rot="0">
            <a:off x="3714115" y="4470400"/>
            <a:ext cx="2762885" cy="285750"/>
            <a:chOff x="1335" y="6809"/>
            <a:chExt cx="4351" cy="450"/>
          </a:xfrm>
        </p:grpSpPr>
        <p:sp>
          <p:nvSpPr>
            <p:cNvPr id="249" name="矩形 248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站别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 rot="0">
            <a:off x="850900" y="5327650"/>
            <a:ext cx="2760980" cy="285750"/>
            <a:chOff x="1338" y="6810"/>
            <a:chExt cx="4348" cy="450"/>
          </a:xfrm>
        </p:grpSpPr>
        <p:sp>
          <p:nvSpPr>
            <p:cNvPr id="253" name="矩形 252"/>
            <p:cNvSpPr/>
            <p:nvPr/>
          </p:nvSpPr>
          <p:spPr>
            <a:xfrm>
              <a:off x="1338" y="6811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5" name="组合 254"/>
          <p:cNvGrpSpPr/>
          <p:nvPr/>
        </p:nvGrpSpPr>
        <p:grpSpPr>
          <a:xfrm rot="0">
            <a:off x="3720465" y="5327650"/>
            <a:ext cx="2757019" cy="313055"/>
            <a:chOff x="1335" y="6809"/>
            <a:chExt cx="3394" cy="493"/>
          </a:xfrm>
        </p:grpSpPr>
        <p:sp>
          <p:nvSpPr>
            <p:cNvPr id="256" name="矩形 255"/>
            <p:cNvSpPr/>
            <p:nvPr/>
          </p:nvSpPr>
          <p:spPr>
            <a:xfrm>
              <a:off x="1335" y="6809"/>
              <a:ext cx="1339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预派者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45" y="6810"/>
              <a:ext cx="1984" cy="4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780415" y="5639448"/>
            <a:ext cx="8047355" cy="1150607"/>
            <a:chOff x="820" y="1215"/>
            <a:chExt cx="13962" cy="9685"/>
          </a:xfrm>
        </p:grpSpPr>
        <p:sp>
          <p:nvSpPr>
            <p:cNvPr id="262" name="矩形 261"/>
            <p:cNvSpPr/>
            <p:nvPr/>
          </p:nvSpPr>
          <p:spPr>
            <a:xfrm>
              <a:off x="820" y="284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1131" y="1215"/>
              <a:ext cx="2087" cy="26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批货位置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 rot="0">
            <a:off x="850900" y="5955665"/>
            <a:ext cx="2642870" cy="339725"/>
            <a:chOff x="1946" y="1575"/>
            <a:chExt cx="3191" cy="535"/>
          </a:xfrm>
        </p:grpSpPr>
        <p:sp>
          <p:nvSpPr>
            <p:cNvPr id="265" name="矩形 26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传送状态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7" name="组合 266"/>
          <p:cNvGrpSpPr/>
          <p:nvPr/>
        </p:nvGrpSpPr>
        <p:grpSpPr>
          <a:xfrm rot="0">
            <a:off x="3520440" y="5942965"/>
            <a:ext cx="2642870" cy="339725"/>
            <a:chOff x="1946" y="1575"/>
            <a:chExt cx="3191" cy="535"/>
          </a:xfrm>
        </p:grpSpPr>
        <p:sp>
          <p:nvSpPr>
            <p:cNvPr id="268" name="矩形 26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 rot="0">
            <a:off x="6209030" y="5942330"/>
            <a:ext cx="2606040" cy="339725"/>
            <a:chOff x="1946" y="1575"/>
            <a:chExt cx="3191" cy="535"/>
          </a:xfrm>
        </p:grpSpPr>
        <p:sp>
          <p:nvSpPr>
            <p:cNvPr id="271" name="矩形 270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BANK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763905" y="4273550"/>
            <a:ext cx="8679180" cy="1367155"/>
            <a:chOff x="820" y="2056"/>
            <a:chExt cx="13962" cy="8271"/>
          </a:xfrm>
        </p:grpSpPr>
        <p:sp>
          <p:nvSpPr>
            <p:cNvPr id="276" name="矩形 275"/>
            <p:cNvSpPr/>
            <p:nvPr/>
          </p:nvSpPr>
          <p:spPr>
            <a:xfrm>
              <a:off x="820" y="2333"/>
              <a:ext cx="13962" cy="799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131" y="2056"/>
              <a:ext cx="1938" cy="5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目前作业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842645" y="490347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5490" y="490347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5805" y="3740150"/>
            <a:ext cx="1021234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剩余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40568" y="3739515"/>
            <a:ext cx="1382649" cy="354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226" y="3739515"/>
            <a:ext cx="1189801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结束站点数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9267" y="3747770"/>
            <a:ext cx="1114149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89985" y="488378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站点名称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2830" y="4883785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857885" y="6376035"/>
            <a:ext cx="2642870" cy="339725"/>
            <a:chOff x="1946" y="1575"/>
            <a:chExt cx="3191" cy="535"/>
          </a:xfrm>
        </p:grpSpPr>
        <p:sp>
          <p:nvSpPr>
            <p:cNvPr id="37" name="矩形 3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仓储编号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3527425" y="6363335"/>
            <a:ext cx="2642870" cy="339725"/>
            <a:chOff x="1946" y="1575"/>
            <a:chExt cx="3191" cy="535"/>
          </a:xfrm>
        </p:grpSpPr>
        <p:sp>
          <p:nvSpPr>
            <p:cNvPr id="40" name="矩形 3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载具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TYPE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6216015" y="6362700"/>
            <a:ext cx="2606040" cy="339725"/>
            <a:chOff x="1946" y="1575"/>
            <a:chExt cx="3191" cy="535"/>
          </a:xfrm>
        </p:grpSpPr>
        <p:sp>
          <p:nvSpPr>
            <p:cNvPr id="43" name="矩形 42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多批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6583045" y="4463415"/>
            <a:ext cx="2713990" cy="285750"/>
            <a:chOff x="1335" y="6809"/>
            <a:chExt cx="4351" cy="450"/>
          </a:xfrm>
        </p:grpSpPr>
        <p:sp>
          <p:nvSpPr>
            <p:cNvPr id="46" name="矩形 45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作业编号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563995" y="489077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机台编号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36840" y="489077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70980" y="529780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预派机台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3825" y="532447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9615" y="3054350"/>
            <a:ext cx="264477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2463" y="3045460"/>
            <a:ext cx="1135525" cy="11786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05530" y="305435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0465" y="2990215"/>
            <a:ext cx="1172845" cy="2279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Step Qtime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0">
            <a:off x="6162675" y="2110740"/>
            <a:ext cx="2642235" cy="339725"/>
            <a:chOff x="1946" y="1575"/>
            <a:chExt cx="3191" cy="535"/>
          </a:xfrm>
        </p:grpSpPr>
        <p:sp>
          <p:nvSpPr>
            <p:cNvPr id="58" name="矩形 5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片数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570980" y="389191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预派时间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3825" y="391858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05" y="1775460"/>
            <a:ext cx="8197850" cy="1131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5180" y="1648460"/>
            <a:ext cx="1179195" cy="352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832485" y="4481830"/>
            <a:ext cx="2762885" cy="285115"/>
            <a:chOff x="1335" y="6809"/>
            <a:chExt cx="4351" cy="449"/>
          </a:xfrm>
        </p:grpSpPr>
        <p:sp>
          <p:nvSpPr>
            <p:cNvPr id="8" name="矩形 7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途程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3456305" y="1775460"/>
            <a:ext cx="2482215" cy="286385"/>
            <a:chOff x="1335" y="6809"/>
            <a:chExt cx="3909" cy="451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555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68" y="6810"/>
              <a:ext cx="2276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动作按钮: 第一张 25">
            <a:hlinkClick r:id="rId1" action="ppaction://hlinksldjump"/>
          </p:cNvPr>
          <p:cNvSpPr/>
          <p:nvPr/>
        </p:nvSpPr>
        <p:spPr>
          <a:xfrm>
            <a:off x="3054350" y="17608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1830" y="1889125"/>
            <a:ext cx="8608060" cy="47059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688340" y="1478280"/>
            <a:ext cx="8608695" cy="7213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 rot="0">
            <a:off x="1172210" y="4094480"/>
            <a:ext cx="2203082" cy="339725"/>
            <a:chOff x="1946" y="1575"/>
            <a:chExt cx="2660" cy="535"/>
          </a:xfrm>
        </p:grpSpPr>
        <p:sp>
          <p:nvSpPr>
            <p:cNvPr id="35" name="矩形 3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新增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注解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295" y="1576"/>
              <a:ext cx="1311" cy="5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离开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922020" y="2227580"/>
            <a:ext cx="2452370" cy="339725"/>
            <a:chOff x="1946" y="1575"/>
            <a:chExt cx="3191" cy="535"/>
          </a:xfrm>
        </p:grpSpPr>
        <p:sp>
          <p:nvSpPr>
            <p:cNvPr id="63" name="矩形 62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批次号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0">
            <a:off x="3578225" y="2227580"/>
            <a:ext cx="2452370" cy="339725"/>
            <a:chOff x="1946" y="1575"/>
            <a:chExt cx="3191" cy="535"/>
          </a:xfrm>
        </p:grpSpPr>
        <p:sp>
          <p:nvSpPr>
            <p:cNvPr id="71" name="矩形 70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tep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341495" y="3900170"/>
            <a:ext cx="4391660" cy="2116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44670" y="3916680"/>
            <a:ext cx="4388485" cy="3346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新增注解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14850" y="4446905"/>
            <a:ext cx="4044315" cy="101092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wai</a:t>
            </a:r>
            <a:r>
              <a:rPr lang="en-US" altLang="zh-CN">
                <a:solidFill>
                  <a:schemeClr val="tx1"/>
                </a:solidFill>
              </a:rPr>
              <a:t>t pe </a:t>
            </a:r>
            <a:r>
              <a:rPr lang="en-US" altLang="zh-CN">
                <a:solidFill>
                  <a:schemeClr val="tx1"/>
                </a:solidFill>
              </a:rPr>
              <a:t>handle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3" name="表格 82"/>
          <p:cNvGraphicFramePr/>
          <p:nvPr>
            <p:custDataLst>
              <p:tags r:id="rId2"/>
            </p:custDataLst>
          </p:nvPr>
        </p:nvGraphicFramePr>
        <p:xfrm>
          <a:off x="664210" y="2690495"/>
          <a:ext cx="8610600" cy="120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685"/>
                <a:gridCol w="758190"/>
                <a:gridCol w="831215"/>
                <a:gridCol w="2280285"/>
                <a:gridCol w="645160"/>
                <a:gridCol w="627380"/>
              </a:tblGrid>
              <a:tr h="400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日期/时间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使用者工号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使用者姓名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批货操作注解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产品型号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BD97"/>
                    </a:solidFill>
                  </a:tcPr>
                </a:tc>
              </a:tr>
              <a:tr h="400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2022/1/5 14:00:00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100001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李一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Wait pe handle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106.002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PAPT1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2022/1/5 09:00:00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10201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王一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hold to pe handle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105.001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PAPT1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动作按钮: 第一张 26">
            <a:hlinkClick r:id="rId3" action="ppaction://hlinksldjump"/>
          </p:cNvPr>
          <p:cNvSpPr/>
          <p:nvPr/>
        </p:nvSpPr>
        <p:spPr>
          <a:xfrm>
            <a:off x="3083560" y="419036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784725" y="5578475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确认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152515" y="5591810"/>
            <a:ext cx="1065099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动作按钮: 第一张 61">
            <a:hlinkClick r:id="rId4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批货</a:t>
            </a:r>
            <a:r>
              <a:rPr lang="zh-CN" altLang="en-US">
                <a:solidFill>
                  <a:srgbClr val="0070C0"/>
                </a:solidFill>
              </a:rPr>
              <a:t>扣留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835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批次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5593715" y="1000760"/>
            <a:ext cx="84264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afer ID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477000" y="1001395"/>
            <a:ext cx="117030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Query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lean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 rot="0">
            <a:off x="520700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0">
            <a:off x="3434715" y="2117090"/>
            <a:ext cx="2503805" cy="339725"/>
            <a:chOff x="1946" y="1575"/>
            <a:chExt cx="3191" cy="535"/>
          </a:xfrm>
        </p:grpSpPr>
        <p:sp>
          <p:nvSpPr>
            <p:cNvPr id="130" name="矩形 12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下线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79145" y="2116455"/>
            <a:ext cx="2452370" cy="339725"/>
            <a:chOff x="1946" y="1575"/>
            <a:chExt cx="3191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6162675" y="2494280"/>
            <a:ext cx="2642235" cy="339725"/>
            <a:chOff x="1946" y="1575"/>
            <a:chExt cx="3191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污染等级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633095" y="2508885"/>
            <a:ext cx="2452370" cy="339725"/>
            <a:chOff x="1946" y="1575"/>
            <a:chExt cx="3191" cy="535"/>
          </a:xfrm>
        </p:grpSpPr>
        <p:sp>
          <p:nvSpPr>
            <p:cNvPr id="155" name="矩形 15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完成期限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/W/O Due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 rot="0">
            <a:off x="780250" y="2508885"/>
            <a:ext cx="5382313" cy="1194435"/>
            <a:chOff x="1229" y="4237"/>
            <a:chExt cx="7759" cy="1881"/>
          </a:xfrm>
        </p:grpSpPr>
        <p:grpSp>
          <p:nvGrpSpPr>
            <p:cNvPr id="198" name="组合 197"/>
            <p:cNvGrpSpPr/>
            <p:nvPr/>
          </p:nvGrpSpPr>
          <p:grpSpPr>
            <a:xfrm>
              <a:off x="1229" y="5421"/>
              <a:ext cx="3512" cy="559"/>
              <a:chOff x="-897" y="2064"/>
              <a:chExt cx="2049" cy="559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-897" y="2088"/>
                <a:ext cx="859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总时长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11" y="2064"/>
                <a:ext cx="1163" cy="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055" y="4237"/>
              <a:ext cx="3537" cy="535"/>
              <a:chOff x="4475" y="880"/>
              <a:chExt cx="2337" cy="535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75" y="880"/>
                <a:ext cx="128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上次作业时间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824" y="880"/>
                <a:ext cx="988" cy="5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424" y="5583"/>
              <a:ext cx="3564" cy="535"/>
              <a:chOff x="1371" y="2227"/>
              <a:chExt cx="719" cy="53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71" y="2227"/>
                <a:ext cx="34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剩余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66" y="2228"/>
                <a:ext cx="324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6152515" y="1775460"/>
            <a:ext cx="2762885" cy="285115"/>
            <a:chOff x="1335" y="6809"/>
            <a:chExt cx="4351" cy="449"/>
          </a:xfrm>
        </p:grpSpPr>
        <p:sp>
          <p:nvSpPr>
            <p:cNvPr id="245" name="矩形 244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程式编号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 rot="0">
            <a:off x="3714115" y="4830445"/>
            <a:ext cx="2762885" cy="285750"/>
            <a:chOff x="1335" y="6809"/>
            <a:chExt cx="4351" cy="450"/>
          </a:xfrm>
        </p:grpSpPr>
        <p:sp>
          <p:nvSpPr>
            <p:cNvPr id="249" name="矩形 248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站别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 rot="0">
            <a:off x="850900" y="5687695"/>
            <a:ext cx="2760980" cy="285750"/>
            <a:chOff x="1338" y="6810"/>
            <a:chExt cx="4348" cy="450"/>
          </a:xfrm>
        </p:grpSpPr>
        <p:sp>
          <p:nvSpPr>
            <p:cNvPr id="253" name="矩形 252"/>
            <p:cNvSpPr/>
            <p:nvPr/>
          </p:nvSpPr>
          <p:spPr>
            <a:xfrm>
              <a:off x="1338" y="6811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5" name="组合 254"/>
          <p:cNvGrpSpPr/>
          <p:nvPr/>
        </p:nvGrpSpPr>
        <p:grpSpPr>
          <a:xfrm rot="0">
            <a:off x="3720465" y="5687695"/>
            <a:ext cx="2757019" cy="313055"/>
            <a:chOff x="1335" y="6809"/>
            <a:chExt cx="3394" cy="493"/>
          </a:xfrm>
        </p:grpSpPr>
        <p:sp>
          <p:nvSpPr>
            <p:cNvPr id="256" name="矩形 255"/>
            <p:cNvSpPr/>
            <p:nvPr/>
          </p:nvSpPr>
          <p:spPr>
            <a:xfrm>
              <a:off x="1335" y="6809"/>
              <a:ext cx="1339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预派者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45" y="6810"/>
              <a:ext cx="1984" cy="4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780415" y="5639448"/>
            <a:ext cx="8047355" cy="1150607"/>
            <a:chOff x="820" y="1215"/>
            <a:chExt cx="13962" cy="9685"/>
          </a:xfrm>
        </p:grpSpPr>
        <p:sp>
          <p:nvSpPr>
            <p:cNvPr id="262" name="矩形 261"/>
            <p:cNvSpPr/>
            <p:nvPr/>
          </p:nvSpPr>
          <p:spPr>
            <a:xfrm>
              <a:off x="820" y="284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1131" y="1215"/>
              <a:ext cx="2087" cy="26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批货位置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 rot="0">
            <a:off x="850900" y="6315710"/>
            <a:ext cx="2642870" cy="339725"/>
            <a:chOff x="1946" y="1575"/>
            <a:chExt cx="3191" cy="535"/>
          </a:xfrm>
        </p:grpSpPr>
        <p:sp>
          <p:nvSpPr>
            <p:cNvPr id="265" name="矩形 26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传送状态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7" name="组合 266"/>
          <p:cNvGrpSpPr/>
          <p:nvPr/>
        </p:nvGrpSpPr>
        <p:grpSpPr>
          <a:xfrm rot="0">
            <a:off x="3520440" y="6303010"/>
            <a:ext cx="2642870" cy="339725"/>
            <a:chOff x="1946" y="1575"/>
            <a:chExt cx="3191" cy="535"/>
          </a:xfrm>
        </p:grpSpPr>
        <p:sp>
          <p:nvSpPr>
            <p:cNvPr id="268" name="矩形 26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 rot="0">
            <a:off x="6209030" y="5942330"/>
            <a:ext cx="2606040" cy="339725"/>
            <a:chOff x="1946" y="1575"/>
            <a:chExt cx="3191" cy="535"/>
          </a:xfrm>
        </p:grpSpPr>
        <p:sp>
          <p:nvSpPr>
            <p:cNvPr id="271" name="矩形 270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BANK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763905" y="4273550"/>
            <a:ext cx="8679180" cy="1367155"/>
            <a:chOff x="820" y="2056"/>
            <a:chExt cx="13962" cy="8271"/>
          </a:xfrm>
        </p:grpSpPr>
        <p:sp>
          <p:nvSpPr>
            <p:cNvPr id="276" name="矩形 275"/>
            <p:cNvSpPr/>
            <p:nvPr/>
          </p:nvSpPr>
          <p:spPr>
            <a:xfrm>
              <a:off x="820" y="2333"/>
              <a:ext cx="13962" cy="799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131" y="2056"/>
              <a:ext cx="1938" cy="5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目前作业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48310" y="508825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1155" y="5088255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9120" y="3740150"/>
            <a:ext cx="1021234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剩余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3883" y="3739515"/>
            <a:ext cx="1382649" cy="354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226" y="3739515"/>
            <a:ext cx="1189801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结束站点数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9267" y="3747770"/>
            <a:ext cx="1114149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95650" y="506857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站点名称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8495" y="506857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857885" y="6376035"/>
            <a:ext cx="2642870" cy="339725"/>
            <a:chOff x="1946" y="1575"/>
            <a:chExt cx="3191" cy="535"/>
          </a:xfrm>
        </p:grpSpPr>
        <p:sp>
          <p:nvSpPr>
            <p:cNvPr id="37" name="矩形 3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仓储编号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3527425" y="6363335"/>
            <a:ext cx="2642870" cy="339725"/>
            <a:chOff x="1946" y="1575"/>
            <a:chExt cx="3191" cy="535"/>
          </a:xfrm>
        </p:grpSpPr>
        <p:sp>
          <p:nvSpPr>
            <p:cNvPr id="40" name="矩形 3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载具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TYPE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6216015" y="6362700"/>
            <a:ext cx="2606040" cy="339725"/>
            <a:chOff x="1946" y="1575"/>
            <a:chExt cx="3191" cy="535"/>
          </a:xfrm>
        </p:grpSpPr>
        <p:sp>
          <p:nvSpPr>
            <p:cNvPr id="43" name="矩形 42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多批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6583045" y="4463415"/>
            <a:ext cx="2713990" cy="285750"/>
            <a:chOff x="1335" y="6809"/>
            <a:chExt cx="4351" cy="450"/>
          </a:xfrm>
        </p:grpSpPr>
        <p:sp>
          <p:nvSpPr>
            <p:cNvPr id="46" name="矩形 45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作业编号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169660" y="507555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机台编号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36840" y="489077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70980" y="565785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预派机台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3825" y="532447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2930" y="3054350"/>
            <a:ext cx="264477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5778" y="2987040"/>
            <a:ext cx="1135525" cy="11786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05530" y="305435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0465" y="2990215"/>
            <a:ext cx="1172845" cy="2279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Step Qtime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0">
            <a:off x="6162675" y="2110740"/>
            <a:ext cx="2642235" cy="339725"/>
            <a:chOff x="1946" y="1575"/>
            <a:chExt cx="3191" cy="535"/>
          </a:xfrm>
        </p:grpSpPr>
        <p:sp>
          <p:nvSpPr>
            <p:cNvPr id="58" name="矩形 5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片数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570980" y="389191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预派时间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3825" y="391858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05" y="1775460"/>
            <a:ext cx="8197850" cy="1131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5180" y="1648460"/>
            <a:ext cx="1179195" cy="352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832485" y="4841875"/>
            <a:ext cx="2762885" cy="285115"/>
            <a:chOff x="1335" y="6809"/>
            <a:chExt cx="4351" cy="449"/>
          </a:xfrm>
        </p:grpSpPr>
        <p:sp>
          <p:nvSpPr>
            <p:cNvPr id="8" name="矩形 7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途程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3456305" y="1775460"/>
            <a:ext cx="2482215" cy="286385"/>
            <a:chOff x="1335" y="6809"/>
            <a:chExt cx="3909" cy="451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555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68" y="6810"/>
              <a:ext cx="2276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动作按钮: 第一张 25">
            <a:hlinkClick r:id="rId1" action="ppaction://hlinksldjump"/>
          </p:cNvPr>
          <p:cNvSpPr/>
          <p:nvPr/>
        </p:nvSpPr>
        <p:spPr>
          <a:xfrm>
            <a:off x="3054350" y="17608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33095" y="2060575"/>
            <a:ext cx="7321550" cy="46126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14655" y="1000760"/>
            <a:ext cx="9536430" cy="563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87995" y="193357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86090" y="223329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065443" y="1612900"/>
            <a:ext cx="141639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69995" y="1626870"/>
            <a:ext cx="82169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 rot="0">
            <a:off x="1329328" y="3208655"/>
            <a:ext cx="2645271" cy="339725"/>
            <a:chOff x="1696" y="1575"/>
            <a:chExt cx="3442" cy="535"/>
          </a:xfrm>
        </p:grpSpPr>
        <p:sp>
          <p:nvSpPr>
            <p:cNvPr id="100" name="矩形 99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剩余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QT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ime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rot="0">
            <a:off x="1327423" y="4043045"/>
            <a:ext cx="2645271" cy="339725"/>
            <a:chOff x="1696" y="1575"/>
            <a:chExt cx="3442" cy="535"/>
          </a:xfrm>
        </p:grpSpPr>
        <p:sp>
          <p:nvSpPr>
            <p:cNvPr id="113" name="矩形 112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 rot="0">
            <a:off x="4289401" y="3630295"/>
            <a:ext cx="2639892" cy="325755"/>
            <a:chOff x="1670" y="1575"/>
            <a:chExt cx="3435" cy="513"/>
          </a:xfrm>
        </p:grpSpPr>
        <p:sp>
          <p:nvSpPr>
            <p:cNvPr id="117" name="矩形 116"/>
            <p:cNvSpPr/>
            <p:nvPr/>
          </p:nvSpPr>
          <p:spPr>
            <a:xfrm>
              <a:off x="1670" y="1575"/>
              <a:ext cx="1524" cy="4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程式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229" y="1576"/>
              <a:ext cx="1876" cy="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6" name="矩形 145"/>
          <p:cNvSpPr/>
          <p:nvPr/>
        </p:nvSpPr>
        <p:spPr>
          <a:xfrm>
            <a:off x="1324610" y="5020310"/>
            <a:ext cx="5772150" cy="998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465580" y="4937125"/>
            <a:ext cx="995045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晶片刻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857885" y="2117725"/>
            <a:ext cx="6357620" cy="27120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465580" y="6192520"/>
            <a:ext cx="879475" cy="285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640965" y="6192520"/>
            <a:ext cx="879475" cy="285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086090" y="1833880"/>
            <a:ext cx="1817370" cy="137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109345" y="1607820"/>
            <a:ext cx="90360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批次号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9423" y="1621155"/>
            <a:ext cx="141639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7615" y="1617345"/>
            <a:ext cx="79375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片数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14870" y="1619885"/>
            <a:ext cx="844550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rot="0">
            <a:off x="1329328" y="2765425"/>
            <a:ext cx="2645271" cy="339725"/>
            <a:chOff x="1696" y="1575"/>
            <a:chExt cx="3442" cy="535"/>
          </a:xfrm>
        </p:grpSpPr>
        <p:sp>
          <p:nvSpPr>
            <p:cNvPr id="64" name="矩形 63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等级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1333773" y="2351405"/>
            <a:ext cx="2645271" cy="339725"/>
            <a:chOff x="1696" y="1575"/>
            <a:chExt cx="3442" cy="535"/>
          </a:xfrm>
        </p:grpSpPr>
        <p:sp>
          <p:nvSpPr>
            <p:cNvPr id="72" name="矩形 71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0">
            <a:off x="4292238" y="2352040"/>
            <a:ext cx="2645271" cy="339725"/>
            <a:chOff x="1696" y="1575"/>
            <a:chExt cx="3442" cy="535"/>
          </a:xfrm>
        </p:grpSpPr>
        <p:sp>
          <p:nvSpPr>
            <p:cNvPr id="78" name="矩形 77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tep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4292238" y="2766060"/>
            <a:ext cx="2645271" cy="339725"/>
            <a:chOff x="1696" y="1575"/>
            <a:chExt cx="3442" cy="535"/>
          </a:xfrm>
        </p:grpSpPr>
        <p:sp>
          <p:nvSpPr>
            <p:cNvPr id="83" name="矩形 82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Step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名称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4292238" y="3208655"/>
            <a:ext cx="2645271" cy="339725"/>
            <a:chOff x="1696" y="1575"/>
            <a:chExt cx="3442" cy="535"/>
          </a:xfrm>
        </p:grpSpPr>
        <p:sp>
          <p:nvSpPr>
            <p:cNvPr id="89" name="矩形 88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492885" y="5280025"/>
            <a:ext cx="328930" cy="285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 rot="0">
            <a:off x="4292238" y="4029710"/>
            <a:ext cx="2645271" cy="339725"/>
            <a:chOff x="1696" y="1575"/>
            <a:chExt cx="3442" cy="535"/>
          </a:xfrm>
        </p:grpSpPr>
        <p:sp>
          <p:nvSpPr>
            <p:cNvPr id="137" name="矩形 136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时间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 rot="0">
            <a:off x="1333773" y="3623310"/>
            <a:ext cx="2645271" cy="339725"/>
            <a:chOff x="1696" y="1575"/>
            <a:chExt cx="3442" cy="535"/>
          </a:xfrm>
        </p:grpSpPr>
        <p:sp>
          <p:nvSpPr>
            <p:cNvPr id="145" name="矩形 144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完成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期限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1502410" y="5643245"/>
            <a:ext cx="328930" cy="285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67865" y="5280025"/>
            <a:ext cx="328930" cy="285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 rot="0">
            <a:off x="1329328" y="4437380"/>
            <a:ext cx="2645271" cy="339725"/>
            <a:chOff x="1696" y="1575"/>
            <a:chExt cx="3442" cy="535"/>
          </a:xfrm>
        </p:grpSpPr>
        <p:sp>
          <p:nvSpPr>
            <p:cNvPr id="195" name="矩形 194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原因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4" name="流程图: 合并 203"/>
          <p:cNvSpPr/>
          <p:nvPr/>
        </p:nvSpPr>
        <p:spPr>
          <a:xfrm>
            <a:off x="3789680" y="4556125"/>
            <a:ext cx="95250" cy="755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3978910" y="4451350"/>
            <a:ext cx="520700" cy="3257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选择原因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86090" y="253682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更改责任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8341995" y="1564640"/>
            <a:ext cx="76962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动作按钮: 第一张 86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" y="1524635"/>
            <a:ext cx="9542780" cy="5070475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扣留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698990" y="1245235"/>
            <a:ext cx="1882775" cy="17913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65" y="2442210"/>
            <a:ext cx="2601595" cy="37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批货</a:t>
            </a:r>
            <a:r>
              <a:rPr lang="zh-CN" altLang="en-US">
                <a:solidFill>
                  <a:srgbClr val="0070C0"/>
                </a:solidFill>
              </a:rPr>
              <a:t>释放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835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0">
            <a:off x="3461385" y="1014095"/>
            <a:ext cx="2026285" cy="339725"/>
            <a:chOff x="1946" y="1575"/>
            <a:chExt cx="3191" cy="535"/>
          </a:xfrm>
        </p:grpSpPr>
        <p:sp>
          <p:nvSpPr>
            <p:cNvPr id="54" name="矩形 53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批次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5593715" y="1000760"/>
            <a:ext cx="84264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afer ID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477000" y="1001395"/>
            <a:ext cx="117030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Query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lean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 rot="0">
            <a:off x="520700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0">
            <a:off x="3434715" y="2117090"/>
            <a:ext cx="2503805" cy="339725"/>
            <a:chOff x="1946" y="1575"/>
            <a:chExt cx="3191" cy="535"/>
          </a:xfrm>
        </p:grpSpPr>
        <p:sp>
          <p:nvSpPr>
            <p:cNvPr id="130" name="矩形 12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下线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79145" y="2116455"/>
            <a:ext cx="2452370" cy="339725"/>
            <a:chOff x="1946" y="1575"/>
            <a:chExt cx="3191" cy="535"/>
          </a:xfrm>
        </p:grpSpPr>
        <p:sp>
          <p:nvSpPr>
            <p:cNvPr id="149" name="矩形 148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6162675" y="2494280"/>
            <a:ext cx="2642235" cy="339725"/>
            <a:chOff x="1946" y="1575"/>
            <a:chExt cx="3191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污染等级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633095" y="2508885"/>
            <a:ext cx="2452370" cy="339725"/>
            <a:chOff x="1946" y="1575"/>
            <a:chExt cx="3191" cy="535"/>
          </a:xfrm>
        </p:grpSpPr>
        <p:sp>
          <p:nvSpPr>
            <p:cNvPr id="155" name="矩形 15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完成期限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/W/O Due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 rot="0">
            <a:off x="780250" y="2508885"/>
            <a:ext cx="5382313" cy="1194435"/>
            <a:chOff x="1229" y="4237"/>
            <a:chExt cx="7759" cy="1881"/>
          </a:xfrm>
        </p:grpSpPr>
        <p:grpSp>
          <p:nvGrpSpPr>
            <p:cNvPr id="198" name="组合 197"/>
            <p:cNvGrpSpPr/>
            <p:nvPr/>
          </p:nvGrpSpPr>
          <p:grpSpPr>
            <a:xfrm>
              <a:off x="1229" y="5421"/>
              <a:ext cx="3512" cy="559"/>
              <a:chOff x="-897" y="2064"/>
              <a:chExt cx="2049" cy="559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-897" y="2088"/>
                <a:ext cx="859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总时长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-11" y="2064"/>
                <a:ext cx="1163" cy="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5055" y="4237"/>
              <a:ext cx="3537" cy="535"/>
              <a:chOff x="4475" y="880"/>
              <a:chExt cx="2337" cy="535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75" y="880"/>
                <a:ext cx="128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上次作业时间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824" y="880"/>
                <a:ext cx="988" cy="5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5424" y="5583"/>
              <a:ext cx="3564" cy="535"/>
              <a:chOff x="1371" y="2227"/>
              <a:chExt cx="719" cy="53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371" y="2227"/>
                <a:ext cx="346" cy="5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</a:rPr>
                  <a:t>剩余</a:t>
                </a:r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66" y="2228"/>
                <a:ext cx="324" cy="5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6152515" y="1775460"/>
            <a:ext cx="2762885" cy="285115"/>
            <a:chOff x="1335" y="6809"/>
            <a:chExt cx="4351" cy="449"/>
          </a:xfrm>
        </p:grpSpPr>
        <p:sp>
          <p:nvSpPr>
            <p:cNvPr id="245" name="矩形 244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程式编号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 rot="0">
            <a:off x="3714115" y="4470400"/>
            <a:ext cx="2762885" cy="285750"/>
            <a:chOff x="1335" y="6809"/>
            <a:chExt cx="4351" cy="450"/>
          </a:xfrm>
        </p:grpSpPr>
        <p:sp>
          <p:nvSpPr>
            <p:cNvPr id="249" name="矩形 248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站别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 rot="0">
            <a:off x="850900" y="5327650"/>
            <a:ext cx="2760980" cy="285750"/>
            <a:chOff x="1338" y="6810"/>
            <a:chExt cx="4348" cy="450"/>
          </a:xfrm>
        </p:grpSpPr>
        <p:sp>
          <p:nvSpPr>
            <p:cNvPr id="253" name="矩形 252"/>
            <p:cNvSpPr/>
            <p:nvPr/>
          </p:nvSpPr>
          <p:spPr>
            <a:xfrm>
              <a:off x="1338" y="6811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5" name="组合 254"/>
          <p:cNvGrpSpPr/>
          <p:nvPr/>
        </p:nvGrpSpPr>
        <p:grpSpPr>
          <a:xfrm rot="0">
            <a:off x="3720465" y="5327650"/>
            <a:ext cx="2757019" cy="313055"/>
            <a:chOff x="1335" y="6809"/>
            <a:chExt cx="3394" cy="493"/>
          </a:xfrm>
        </p:grpSpPr>
        <p:sp>
          <p:nvSpPr>
            <p:cNvPr id="256" name="矩形 255"/>
            <p:cNvSpPr/>
            <p:nvPr/>
          </p:nvSpPr>
          <p:spPr>
            <a:xfrm>
              <a:off x="1335" y="6809"/>
              <a:ext cx="1339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预派者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2745" y="6810"/>
              <a:ext cx="1984" cy="4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780415" y="5639448"/>
            <a:ext cx="8047355" cy="1150607"/>
            <a:chOff x="820" y="1215"/>
            <a:chExt cx="13962" cy="9685"/>
          </a:xfrm>
        </p:grpSpPr>
        <p:sp>
          <p:nvSpPr>
            <p:cNvPr id="262" name="矩形 261"/>
            <p:cNvSpPr/>
            <p:nvPr/>
          </p:nvSpPr>
          <p:spPr>
            <a:xfrm>
              <a:off x="820" y="284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1131" y="1215"/>
              <a:ext cx="2087" cy="26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批货位置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 rot="0">
            <a:off x="850900" y="5955665"/>
            <a:ext cx="2642870" cy="339725"/>
            <a:chOff x="1946" y="1575"/>
            <a:chExt cx="3191" cy="535"/>
          </a:xfrm>
        </p:grpSpPr>
        <p:sp>
          <p:nvSpPr>
            <p:cNvPr id="265" name="矩形 264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传送状态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7" name="组合 266"/>
          <p:cNvGrpSpPr/>
          <p:nvPr/>
        </p:nvGrpSpPr>
        <p:grpSpPr>
          <a:xfrm rot="0">
            <a:off x="3520440" y="5942965"/>
            <a:ext cx="2642870" cy="339725"/>
            <a:chOff x="1946" y="1575"/>
            <a:chExt cx="3191" cy="535"/>
          </a:xfrm>
        </p:grpSpPr>
        <p:sp>
          <p:nvSpPr>
            <p:cNvPr id="268" name="矩形 26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 rot="0">
            <a:off x="6209030" y="5942330"/>
            <a:ext cx="2606040" cy="339725"/>
            <a:chOff x="1946" y="1575"/>
            <a:chExt cx="3191" cy="535"/>
          </a:xfrm>
        </p:grpSpPr>
        <p:sp>
          <p:nvSpPr>
            <p:cNvPr id="271" name="矩形 270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BANK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 rot="0">
            <a:off x="763905" y="4273550"/>
            <a:ext cx="8679180" cy="1367155"/>
            <a:chOff x="820" y="2056"/>
            <a:chExt cx="13962" cy="8271"/>
          </a:xfrm>
        </p:grpSpPr>
        <p:sp>
          <p:nvSpPr>
            <p:cNvPr id="276" name="矩形 275"/>
            <p:cNvSpPr/>
            <p:nvPr/>
          </p:nvSpPr>
          <p:spPr>
            <a:xfrm>
              <a:off x="820" y="2333"/>
              <a:ext cx="13962" cy="799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1131" y="2056"/>
              <a:ext cx="1938" cy="5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目前作业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48310" y="472821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1155" y="472821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9120" y="3740150"/>
            <a:ext cx="1021234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剩余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3883" y="3739515"/>
            <a:ext cx="1382649" cy="354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90226" y="3739515"/>
            <a:ext cx="1189801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结束站点数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9267" y="3747770"/>
            <a:ext cx="1114149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95650" y="470852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站点名称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8495" y="4708525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857885" y="6376035"/>
            <a:ext cx="2642870" cy="339725"/>
            <a:chOff x="1946" y="1575"/>
            <a:chExt cx="3191" cy="535"/>
          </a:xfrm>
        </p:grpSpPr>
        <p:sp>
          <p:nvSpPr>
            <p:cNvPr id="37" name="矩形 36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仓储编号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0">
            <a:off x="3527425" y="6363335"/>
            <a:ext cx="2642870" cy="339725"/>
            <a:chOff x="1946" y="1575"/>
            <a:chExt cx="3191" cy="535"/>
          </a:xfrm>
        </p:grpSpPr>
        <p:sp>
          <p:nvSpPr>
            <p:cNvPr id="40" name="矩形 39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载具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TYPE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6216015" y="6362700"/>
            <a:ext cx="2606040" cy="339725"/>
            <a:chOff x="1946" y="1575"/>
            <a:chExt cx="3191" cy="535"/>
          </a:xfrm>
        </p:grpSpPr>
        <p:sp>
          <p:nvSpPr>
            <p:cNvPr id="43" name="矩形 42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多批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6583045" y="4463415"/>
            <a:ext cx="2713990" cy="285750"/>
            <a:chOff x="1335" y="6809"/>
            <a:chExt cx="4351" cy="450"/>
          </a:xfrm>
        </p:grpSpPr>
        <p:sp>
          <p:nvSpPr>
            <p:cNvPr id="46" name="矩形 45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作业编号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6169660" y="4715510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机台编号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36840" y="4890770"/>
            <a:ext cx="159702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70980" y="529780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预派机台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3825" y="532447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2930" y="3054350"/>
            <a:ext cx="264477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5778" y="2987040"/>
            <a:ext cx="1135525" cy="11786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Qtime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05530" y="305435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0465" y="2990215"/>
            <a:ext cx="1172845" cy="2279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Step Qtime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 rot="0">
            <a:off x="6162675" y="2110740"/>
            <a:ext cx="2642235" cy="339725"/>
            <a:chOff x="1946" y="1575"/>
            <a:chExt cx="3191" cy="535"/>
          </a:xfrm>
        </p:grpSpPr>
        <p:sp>
          <p:nvSpPr>
            <p:cNvPr id="58" name="矩形 57"/>
            <p:cNvSpPr/>
            <p:nvPr/>
          </p:nvSpPr>
          <p:spPr>
            <a:xfrm>
              <a:off x="1946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片数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570980" y="3891915"/>
            <a:ext cx="1117600" cy="350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预派时间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3825" y="3918585"/>
            <a:ext cx="1597025" cy="31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05" y="1775460"/>
            <a:ext cx="8197850" cy="1131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85190" y="1646555"/>
            <a:ext cx="103060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5180" y="1648460"/>
            <a:ext cx="1179195" cy="352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0">
            <a:off x="832485" y="4481830"/>
            <a:ext cx="2762885" cy="285115"/>
            <a:chOff x="1335" y="6809"/>
            <a:chExt cx="4351" cy="449"/>
          </a:xfrm>
        </p:grpSpPr>
        <p:sp>
          <p:nvSpPr>
            <p:cNvPr id="8" name="矩形 7"/>
            <p:cNvSpPr/>
            <p:nvPr/>
          </p:nvSpPr>
          <p:spPr>
            <a:xfrm>
              <a:off x="1335" y="6809"/>
              <a:ext cx="1771" cy="4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途程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48" y="6810"/>
              <a:ext cx="2538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3456305" y="1775460"/>
            <a:ext cx="2482215" cy="286385"/>
            <a:chOff x="1335" y="6809"/>
            <a:chExt cx="3909" cy="451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555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优先级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68" y="6810"/>
              <a:ext cx="2276" cy="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动作按钮: 第一张 25">
            <a:hlinkClick r:id="rId1" action="ppaction://hlinksldjump"/>
          </p:cNvPr>
          <p:cNvSpPr/>
          <p:nvPr/>
        </p:nvSpPr>
        <p:spPr>
          <a:xfrm>
            <a:off x="3054350" y="17608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14655" y="958850"/>
            <a:ext cx="9537065" cy="5831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33095" y="2060575"/>
            <a:ext cx="7321550" cy="46126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14655" y="1016000"/>
            <a:ext cx="9536430" cy="3308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87995" y="193357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86090" y="223456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065443" y="1612900"/>
            <a:ext cx="141639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769995" y="1626870"/>
            <a:ext cx="82169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 rot="0">
            <a:off x="1329328" y="3208655"/>
            <a:ext cx="2645271" cy="339725"/>
            <a:chOff x="1696" y="1575"/>
            <a:chExt cx="3442" cy="535"/>
          </a:xfrm>
        </p:grpSpPr>
        <p:sp>
          <p:nvSpPr>
            <p:cNvPr id="100" name="矩形 99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剩余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QT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ime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rot="0">
            <a:off x="1327423" y="4043045"/>
            <a:ext cx="2645271" cy="339725"/>
            <a:chOff x="1696" y="1575"/>
            <a:chExt cx="3442" cy="535"/>
          </a:xfrm>
        </p:grpSpPr>
        <p:sp>
          <p:nvSpPr>
            <p:cNvPr id="113" name="矩形 112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者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 rot="0">
            <a:off x="4289401" y="3630295"/>
            <a:ext cx="2639892" cy="325755"/>
            <a:chOff x="1670" y="1575"/>
            <a:chExt cx="3435" cy="513"/>
          </a:xfrm>
        </p:grpSpPr>
        <p:sp>
          <p:nvSpPr>
            <p:cNvPr id="117" name="矩形 116"/>
            <p:cNvSpPr/>
            <p:nvPr/>
          </p:nvSpPr>
          <p:spPr>
            <a:xfrm>
              <a:off x="1670" y="1575"/>
              <a:ext cx="1524" cy="4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程式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229" y="1576"/>
              <a:ext cx="1876" cy="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6" name="矩形 145"/>
          <p:cNvSpPr/>
          <p:nvPr/>
        </p:nvSpPr>
        <p:spPr>
          <a:xfrm>
            <a:off x="1324610" y="4660265"/>
            <a:ext cx="5772150" cy="998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465580" y="4577080"/>
            <a:ext cx="995045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晶片刻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291590" y="2117725"/>
            <a:ext cx="5772785" cy="22783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465580" y="5832475"/>
            <a:ext cx="879475" cy="285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640965" y="5832475"/>
            <a:ext cx="879475" cy="2851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086090" y="1833880"/>
            <a:ext cx="1817370" cy="137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1109345" y="1607820"/>
            <a:ext cx="90360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批次号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99423" y="1621155"/>
            <a:ext cx="141639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7615" y="1617345"/>
            <a:ext cx="79375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片数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14870" y="1619885"/>
            <a:ext cx="844550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 rot="0">
            <a:off x="1342028" y="2765425"/>
            <a:ext cx="2645271" cy="339725"/>
            <a:chOff x="1696" y="1575"/>
            <a:chExt cx="3442" cy="535"/>
          </a:xfrm>
        </p:grpSpPr>
        <p:sp>
          <p:nvSpPr>
            <p:cNvPr id="64" name="矩形 63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等级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0">
            <a:off x="1333773" y="2351405"/>
            <a:ext cx="2645271" cy="339725"/>
            <a:chOff x="1696" y="1575"/>
            <a:chExt cx="3442" cy="535"/>
          </a:xfrm>
        </p:grpSpPr>
        <p:sp>
          <p:nvSpPr>
            <p:cNvPr id="72" name="矩形 71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0">
            <a:off x="4292238" y="2352040"/>
            <a:ext cx="2645271" cy="339725"/>
            <a:chOff x="1696" y="1575"/>
            <a:chExt cx="3442" cy="535"/>
          </a:xfrm>
        </p:grpSpPr>
        <p:sp>
          <p:nvSpPr>
            <p:cNvPr id="78" name="矩形 77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Step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4292238" y="2766060"/>
            <a:ext cx="2645271" cy="339725"/>
            <a:chOff x="1696" y="1575"/>
            <a:chExt cx="3442" cy="535"/>
          </a:xfrm>
        </p:grpSpPr>
        <p:sp>
          <p:nvSpPr>
            <p:cNvPr id="83" name="矩形 82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Step 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名称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 rot="0">
            <a:off x="4292238" y="3208655"/>
            <a:ext cx="2645271" cy="339725"/>
            <a:chOff x="1696" y="1575"/>
            <a:chExt cx="3442" cy="535"/>
          </a:xfrm>
        </p:grpSpPr>
        <p:sp>
          <p:nvSpPr>
            <p:cNvPr id="89" name="矩形 88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载具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1492885" y="4919980"/>
            <a:ext cx="328930" cy="285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 rot="0">
            <a:off x="4292238" y="4029710"/>
            <a:ext cx="2645271" cy="339725"/>
            <a:chOff x="1696" y="1575"/>
            <a:chExt cx="3442" cy="535"/>
          </a:xfrm>
        </p:grpSpPr>
        <p:sp>
          <p:nvSpPr>
            <p:cNvPr id="137" name="矩形 136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最后处理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时间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 rot="0">
            <a:off x="1333773" y="3623310"/>
            <a:ext cx="2645271" cy="339725"/>
            <a:chOff x="1696" y="1575"/>
            <a:chExt cx="3442" cy="535"/>
          </a:xfrm>
        </p:grpSpPr>
        <p:sp>
          <p:nvSpPr>
            <p:cNvPr id="145" name="矩形 144"/>
            <p:cNvSpPr/>
            <p:nvPr/>
          </p:nvSpPr>
          <p:spPr>
            <a:xfrm>
              <a:off x="1696" y="1575"/>
              <a:ext cx="1537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完成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期限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3295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1502410" y="5283200"/>
            <a:ext cx="328930" cy="285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67865" y="4919980"/>
            <a:ext cx="328930" cy="2851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动作按钮: 第一张 26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" y="1497965"/>
            <a:ext cx="9733915" cy="4445000"/>
          </a:xfrm>
          <a:prstGeom prst="rect">
            <a:avLst/>
          </a:prstGeom>
        </p:spPr>
      </p:pic>
      <p:sp>
        <p:nvSpPr>
          <p:cNvPr id="274" name="矩形 273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9733280" y="1929130"/>
            <a:ext cx="1826895" cy="2705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32010" y="222250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批货暂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31375" y="2574925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释放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728200" y="164655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</a:t>
            </a:r>
            <a:r>
              <a:rPr lang="zh-CN" altLang="en-US">
                <a:solidFill>
                  <a:srgbClr val="0070C0"/>
                </a:solidFill>
              </a:rPr>
              <a:t>资讯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200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04825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86882" y="2116455"/>
            <a:ext cx="2461778" cy="339724"/>
            <a:chOff x="1956" y="1575"/>
            <a:chExt cx="3182" cy="536"/>
          </a:xfrm>
        </p:grpSpPr>
        <p:sp>
          <p:nvSpPr>
            <p:cNvPr id="149" name="矩形 148"/>
            <p:cNvSpPr/>
            <p:nvPr/>
          </p:nvSpPr>
          <p:spPr>
            <a:xfrm>
              <a:off x="1956" y="1575"/>
              <a:ext cx="126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中心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86" y="1576"/>
              <a:ext cx="1852" cy="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6362008" y="2529205"/>
            <a:ext cx="2432388" cy="339725"/>
            <a:chOff x="2093" y="1451"/>
            <a:chExt cx="3165" cy="535"/>
          </a:xfrm>
        </p:grpSpPr>
        <p:sp>
          <p:nvSpPr>
            <p:cNvPr id="155" name="矩形 154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当前程式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023"/>
              <a:ext cx="13962" cy="819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2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780415" y="2826385"/>
            <a:ext cx="2467610" cy="347345"/>
            <a:chOff x="1335" y="6717"/>
            <a:chExt cx="3886" cy="547"/>
          </a:xfrm>
        </p:grpSpPr>
        <p:sp>
          <p:nvSpPr>
            <p:cNvPr id="245" name="矩形 244"/>
            <p:cNvSpPr/>
            <p:nvPr/>
          </p:nvSpPr>
          <p:spPr>
            <a:xfrm>
              <a:off x="1335" y="6717"/>
              <a:ext cx="1554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机台次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966" y="6729"/>
              <a:ext cx="2255" cy="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05" y="2014220"/>
            <a:ext cx="8688070" cy="1158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53745" y="1646555"/>
            <a:ext cx="103060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机台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779145" y="2493010"/>
            <a:ext cx="2468880" cy="285750"/>
            <a:chOff x="1335" y="6809"/>
            <a:chExt cx="2599" cy="450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041" cy="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机台主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" y="6810"/>
              <a:ext cx="1506" cy="4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43" name="直接连接符 142"/>
          <p:cNvCxnSpPr/>
          <p:nvPr/>
        </p:nvCxnSpPr>
        <p:spPr>
          <a:xfrm>
            <a:off x="178562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0">
            <a:off x="3605530" y="2486660"/>
            <a:ext cx="2445993" cy="339725"/>
            <a:chOff x="1946" y="1575"/>
            <a:chExt cx="2954" cy="535"/>
          </a:xfrm>
        </p:grpSpPr>
        <p:sp>
          <p:nvSpPr>
            <p:cNvPr id="9" name="矩形 8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机台能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力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3605530" y="2115820"/>
            <a:ext cx="2445993" cy="339725"/>
            <a:chOff x="1946" y="1575"/>
            <a:chExt cx="2954" cy="535"/>
          </a:xfrm>
        </p:grpSpPr>
        <p:sp>
          <p:nvSpPr>
            <p:cNvPr id="13" name="矩形 12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名称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6350578" y="2146935"/>
            <a:ext cx="2446990" cy="339725"/>
            <a:chOff x="2093" y="1451"/>
            <a:chExt cx="3184" cy="535"/>
          </a:xfrm>
        </p:grpSpPr>
        <p:sp>
          <p:nvSpPr>
            <p:cNvPr id="18" name="矩形 17"/>
            <p:cNvSpPr/>
            <p:nvPr/>
          </p:nvSpPr>
          <p:spPr>
            <a:xfrm>
              <a:off x="2093" y="1451"/>
              <a:ext cx="1258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位置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" y="1477"/>
              <a:ext cx="1863" cy="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0">
            <a:off x="3625793" y="2839085"/>
            <a:ext cx="2432388" cy="339725"/>
            <a:chOff x="2093" y="1451"/>
            <a:chExt cx="3165" cy="535"/>
          </a:xfrm>
        </p:grpSpPr>
        <p:sp>
          <p:nvSpPr>
            <p:cNvPr id="26" name="矩形 25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机台型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号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18" name="表格 117"/>
          <p:cNvGraphicFramePr/>
          <p:nvPr/>
        </p:nvGraphicFramePr>
        <p:xfrm>
          <a:off x="1398270" y="3578225"/>
          <a:ext cx="2000250" cy="6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批货编号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M8A001.00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M8A002.00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" name="矩形 120"/>
          <p:cNvSpPr/>
          <p:nvPr/>
        </p:nvSpPr>
        <p:spPr>
          <a:xfrm>
            <a:off x="786765" y="3397885"/>
            <a:ext cx="7731760" cy="31965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923925" y="3281045"/>
            <a:ext cx="1188085" cy="2971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生产批次号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动作按钮: 第一张 39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780540" y="1652270"/>
            <a:ext cx="123571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Loadport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腔体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</a:t>
            </a:r>
            <a:r>
              <a:rPr lang="zh-CN" altLang="en-US">
                <a:solidFill>
                  <a:srgbClr val="0070C0"/>
                </a:solidFill>
              </a:rPr>
              <a:t>资讯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200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04825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023"/>
              <a:ext cx="13962" cy="819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2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53745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178562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动作按钮: 第一张 39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780540" y="1652270"/>
            <a:ext cx="1235710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Loadport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腔体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讯息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51840" y="2411095"/>
          <a:ext cx="4735195" cy="159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1484630"/>
                <a:gridCol w="1317999"/>
                <a:gridCol w="1001021"/>
              </a:tblGrid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序号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Loadport 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传送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模式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#1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上料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口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手动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#2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下料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口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自动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45" y="4112895"/>
            <a:ext cx="501967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</a:t>
            </a:r>
            <a:r>
              <a:rPr lang="zh-CN" altLang="en-US">
                <a:solidFill>
                  <a:srgbClr val="0070C0"/>
                </a:solidFill>
              </a:rPr>
              <a:t>资讯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835" y="861695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04825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023"/>
              <a:ext cx="13962" cy="819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2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53745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178562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动作按钮: 第一张 39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780540" y="1652270"/>
            <a:ext cx="123571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Loadport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16250" y="1646555"/>
            <a:ext cx="1071880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腔体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51840" y="2411095"/>
          <a:ext cx="4735195" cy="159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545"/>
                <a:gridCol w="1484630"/>
                <a:gridCol w="1317999"/>
              </a:tblGrid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序号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腔体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编码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腔体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名称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#1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#2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机台资讯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更改</a:t>
            </a:r>
            <a:r>
              <a:rPr lang="zh-CN" altLang="en-US">
                <a:solidFill>
                  <a:srgbClr val="0070C0"/>
                </a:solidFill>
              </a:rPr>
              <a:t>状态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200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04825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86882" y="2116455"/>
            <a:ext cx="2461778" cy="339724"/>
            <a:chOff x="1956" y="1575"/>
            <a:chExt cx="3182" cy="536"/>
          </a:xfrm>
        </p:grpSpPr>
        <p:sp>
          <p:nvSpPr>
            <p:cNvPr id="149" name="矩形 148"/>
            <p:cNvSpPr/>
            <p:nvPr/>
          </p:nvSpPr>
          <p:spPr>
            <a:xfrm>
              <a:off x="1956" y="1575"/>
              <a:ext cx="126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86" y="1576"/>
              <a:ext cx="1852" cy="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3612515" y="2833370"/>
            <a:ext cx="2445993" cy="339725"/>
            <a:chOff x="1946" y="1575"/>
            <a:chExt cx="2954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重点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787343" y="3143250"/>
            <a:ext cx="2432388" cy="339725"/>
            <a:chOff x="2093" y="1451"/>
            <a:chExt cx="3165" cy="535"/>
          </a:xfrm>
        </p:grpSpPr>
        <p:sp>
          <p:nvSpPr>
            <p:cNvPr id="155" name="矩形 154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最后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程式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780415" y="2826385"/>
            <a:ext cx="2453640" cy="286385"/>
            <a:chOff x="1335" y="6717"/>
            <a:chExt cx="3864" cy="451"/>
          </a:xfrm>
        </p:grpSpPr>
        <p:sp>
          <p:nvSpPr>
            <p:cNvPr id="245" name="矩形 244"/>
            <p:cNvSpPr/>
            <p:nvPr/>
          </p:nvSpPr>
          <p:spPr>
            <a:xfrm>
              <a:off x="1335" y="6717"/>
              <a:ext cx="1554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966" y="6729"/>
              <a:ext cx="2233" cy="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753110" y="4566285"/>
            <a:ext cx="5300345" cy="1607820"/>
            <a:chOff x="820" y="1215"/>
            <a:chExt cx="12497" cy="9685"/>
          </a:xfrm>
        </p:grpSpPr>
        <p:sp>
          <p:nvSpPr>
            <p:cNvPr id="262" name="矩形 261"/>
            <p:cNvSpPr/>
            <p:nvPr/>
          </p:nvSpPr>
          <p:spPr>
            <a:xfrm>
              <a:off x="820" y="1804"/>
              <a:ext cx="12497" cy="90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1131" y="1215"/>
              <a:ext cx="2946" cy="11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批货位置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05" y="2014220"/>
            <a:ext cx="5697220" cy="23685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779145" y="2493010"/>
            <a:ext cx="2468880" cy="285750"/>
            <a:chOff x="1335" y="6809"/>
            <a:chExt cx="2599" cy="450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041" cy="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区域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" y="6810"/>
              <a:ext cx="1506" cy="4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rot="0">
            <a:off x="786708" y="3510915"/>
            <a:ext cx="2446990" cy="339725"/>
            <a:chOff x="2093" y="1451"/>
            <a:chExt cx="3184" cy="535"/>
          </a:xfrm>
        </p:grpSpPr>
        <p:sp>
          <p:nvSpPr>
            <p:cNvPr id="94" name="矩形 93"/>
            <p:cNvSpPr/>
            <p:nvPr/>
          </p:nvSpPr>
          <p:spPr>
            <a:xfrm>
              <a:off x="2093" y="1451"/>
              <a:ext cx="1258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污染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14" y="1477"/>
              <a:ext cx="1863" cy="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3605530" y="2486660"/>
            <a:ext cx="2445993" cy="339725"/>
            <a:chOff x="1946" y="1575"/>
            <a:chExt cx="2954" cy="535"/>
          </a:xfrm>
        </p:grpSpPr>
        <p:sp>
          <p:nvSpPr>
            <p:cNvPr id="9" name="矩形 8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机台能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力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3605530" y="2115820"/>
            <a:ext cx="2445993" cy="339725"/>
            <a:chOff x="1946" y="1575"/>
            <a:chExt cx="2954" cy="535"/>
          </a:xfrm>
        </p:grpSpPr>
        <p:sp>
          <p:nvSpPr>
            <p:cNvPr id="13" name="矩形 12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名称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779723" y="3879850"/>
            <a:ext cx="2446990" cy="339725"/>
            <a:chOff x="2093" y="1451"/>
            <a:chExt cx="3184" cy="535"/>
          </a:xfrm>
        </p:grpSpPr>
        <p:sp>
          <p:nvSpPr>
            <p:cNvPr id="18" name="矩形 17"/>
            <p:cNvSpPr/>
            <p:nvPr/>
          </p:nvSpPr>
          <p:spPr>
            <a:xfrm>
              <a:off x="2093" y="1451"/>
              <a:ext cx="1258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位置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" y="1477"/>
              <a:ext cx="1863" cy="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3619443" y="3173095"/>
            <a:ext cx="2432388" cy="339725"/>
            <a:chOff x="2093" y="1451"/>
            <a:chExt cx="3165" cy="535"/>
          </a:xfrm>
        </p:grpSpPr>
        <p:sp>
          <p:nvSpPr>
            <p:cNvPr id="21" name="矩形 20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禁用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资讯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0">
            <a:off x="3625793" y="3890645"/>
            <a:ext cx="2432388" cy="339725"/>
            <a:chOff x="2093" y="1451"/>
            <a:chExt cx="3165" cy="535"/>
          </a:xfrm>
        </p:grpSpPr>
        <p:sp>
          <p:nvSpPr>
            <p:cNvPr id="26" name="矩形 25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型态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0">
            <a:off x="3623888" y="3536315"/>
            <a:ext cx="2432388" cy="339725"/>
            <a:chOff x="2093" y="1451"/>
            <a:chExt cx="3165" cy="535"/>
          </a:xfrm>
        </p:grpSpPr>
        <p:sp>
          <p:nvSpPr>
            <p:cNvPr id="56" name="矩形 55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型态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17" name="表格 116"/>
          <p:cNvGraphicFramePr/>
          <p:nvPr>
            <p:custDataLst>
              <p:tags r:id="rId1"/>
            </p:custDataLst>
          </p:nvPr>
        </p:nvGraphicFramePr>
        <p:xfrm>
          <a:off x="844550" y="4810760"/>
          <a:ext cx="4591050" cy="85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542925"/>
                <a:gridCol w="847725"/>
                <a:gridCol w="670560"/>
                <a:gridCol w="891540"/>
                <a:gridCol w="68580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Loadport 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AVL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Port 模式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载具名称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派货模式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AUTO-A-A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MFF0100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M8A001.00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MIC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AUTO-A-A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MFF0100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M8A002.00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MIC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AUTO-A-A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MFF2000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M8A005.00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MIT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表格 117"/>
          <p:cNvGraphicFramePr/>
          <p:nvPr/>
        </p:nvGraphicFramePr>
        <p:xfrm>
          <a:off x="6680200" y="2510790"/>
          <a:ext cx="2000250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批货编号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M8A001.00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M8A002.00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" name="矩形 120"/>
          <p:cNvSpPr/>
          <p:nvPr/>
        </p:nvSpPr>
        <p:spPr>
          <a:xfrm>
            <a:off x="6565265" y="2299970"/>
            <a:ext cx="2714625" cy="10274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657340" y="2159635"/>
            <a:ext cx="1471295" cy="264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In Process L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ots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889750" y="5088890"/>
          <a:ext cx="1685925" cy="45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主状态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次状态</a:t>
                      </a:r>
                      <a:endParaRPr lang="zh-CN" sz="11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conta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23380" y="4810760"/>
            <a:ext cx="2074545" cy="904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0390" y="4734560"/>
            <a:ext cx="1413510" cy="14668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Chamber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info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835" y="2115820"/>
            <a:ext cx="9223375" cy="4674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03835" y="2115820"/>
            <a:ext cx="9224010" cy="3879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更改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rot="0">
            <a:off x="1780540" y="2732405"/>
            <a:ext cx="2026920" cy="339725"/>
            <a:chOff x="5275" y="1575"/>
            <a:chExt cx="3192" cy="535"/>
          </a:xfrm>
        </p:grpSpPr>
        <p:sp>
          <p:nvSpPr>
            <p:cNvPr id="34" name="矩形 33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AIHIT1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883410" y="5421630"/>
            <a:ext cx="99758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3080" y="5421630"/>
            <a:ext cx="99758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3745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78562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80540" y="1652270"/>
            <a:ext cx="123571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Loadport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00228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腔体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087495" y="166052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 rot="0">
            <a:off x="1776095" y="3129915"/>
            <a:ext cx="1914525" cy="381000"/>
            <a:chOff x="5275" y="1575"/>
            <a:chExt cx="3015" cy="600"/>
          </a:xfrm>
        </p:grpSpPr>
        <p:sp>
          <p:nvSpPr>
            <p:cNvPr id="32" name="矩形 31"/>
            <p:cNvSpPr/>
            <p:nvPr/>
          </p:nvSpPr>
          <p:spPr>
            <a:xfrm>
              <a:off x="5275" y="1575"/>
              <a:ext cx="1595" cy="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目前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主状态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015" y="1576"/>
              <a:ext cx="1275" cy="5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UDT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0">
            <a:off x="3856355" y="3112770"/>
            <a:ext cx="1850390" cy="339725"/>
            <a:chOff x="3412" y="1575"/>
            <a:chExt cx="2914" cy="535"/>
          </a:xfrm>
        </p:grpSpPr>
        <p:sp>
          <p:nvSpPr>
            <p:cNvPr id="54" name="矩形 53"/>
            <p:cNvSpPr/>
            <p:nvPr/>
          </p:nvSpPr>
          <p:spPr>
            <a:xfrm>
              <a:off x="3412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次状态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761" y="1576"/>
              <a:ext cx="1565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UDT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8" name="动作按钮: 第一张 37">
            <a:hlinkClick r:id="rId3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786890" y="3650615"/>
            <a:ext cx="1002030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变更次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70835" y="4051300"/>
            <a:ext cx="4312285" cy="51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UDT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84350" y="4141470"/>
            <a:ext cx="100520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备注：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881630" y="3665220"/>
            <a:ext cx="808990" cy="339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UDT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0" y="-227965"/>
            <a:ext cx="5765165" cy="2417445"/>
          </a:xfrm>
          <a:prstGeom prst="rect">
            <a:avLst/>
          </a:prstGeom>
        </p:spPr>
      </p:pic>
      <p:sp>
        <p:nvSpPr>
          <p:cNvPr id="66" name="等腰三角形 65"/>
          <p:cNvSpPr/>
          <p:nvPr/>
        </p:nvSpPr>
        <p:spPr>
          <a:xfrm rot="10800000">
            <a:off x="3524250" y="3707130"/>
            <a:ext cx="154305" cy="13906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8165" y="653415"/>
            <a:ext cx="5562600" cy="30035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线形标注 1 41"/>
          <p:cNvSpPr/>
          <p:nvPr/>
        </p:nvSpPr>
        <p:spPr>
          <a:xfrm>
            <a:off x="6366510" y="340360"/>
            <a:ext cx="2684780" cy="367665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功能保留，这次不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7" name="线形标注 1 46"/>
          <p:cNvSpPr/>
          <p:nvPr/>
        </p:nvSpPr>
        <p:spPr>
          <a:xfrm>
            <a:off x="5487670" y="3478530"/>
            <a:ext cx="2684780" cy="367665"/>
          </a:xfrm>
          <a:prstGeom prst="borderCallout1">
            <a:avLst>
              <a:gd name="adj1" fmla="val 18750"/>
              <a:gd name="adj2" fmla="val -8333"/>
              <a:gd name="adj3" fmla="val 93782"/>
              <a:gd name="adj4" fmla="val -67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类似康佳的变更</a:t>
            </a:r>
            <a:r>
              <a:rPr lang="zh-CN" altLang="en-US"/>
              <a:t>原因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3441700" y="3072130"/>
            <a:ext cx="2774315" cy="1040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7060" y="3037205"/>
            <a:ext cx="7122795" cy="873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机台资讯</a:t>
            </a:r>
            <a:r>
              <a:rPr lang="en-US" altLang="zh-CN">
                <a:solidFill>
                  <a:srgbClr val="0070C0"/>
                </a:solidFill>
              </a:rPr>
              <a:t>&gt;</a:t>
            </a:r>
            <a:r>
              <a:rPr lang="zh-CN" altLang="en-US">
                <a:solidFill>
                  <a:srgbClr val="0070C0"/>
                </a:solidFill>
              </a:rPr>
              <a:t>机台</a:t>
            </a:r>
            <a:r>
              <a:rPr lang="zh-CN" altLang="en-US">
                <a:solidFill>
                  <a:srgbClr val="0070C0"/>
                </a:solidFill>
              </a:rPr>
              <a:t>注解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200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1302385" y="1026795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 rot="0">
            <a:off x="504825" y="1366520"/>
            <a:ext cx="8922385" cy="5423538"/>
            <a:chOff x="820" y="2152"/>
            <a:chExt cx="14051" cy="8680"/>
          </a:xfrm>
        </p:grpSpPr>
        <p:sp>
          <p:nvSpPr>
            <p:cNvPr id="127" name="矩形 126"/>
            <p:cNvSpPr/>
            <p:nvPr/>
          </p:nvSpPr>
          <p:spPr>
            <a:xfrm>
              <a:off x="820" y="2332"/>
              <a:ext cx="14051" cy="85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2152"/>
              <a:ext cx="1634" cy="4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机台资讯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 rot="0">
            <a:off x="786882" y="2116455"/>
            <a:ext cx="2461778" cy="339724"/>
            <a:chOff x="1956" y="1575"/>
            <a:chExt cx="3182" cy="536"/>
          </a:xfrm>
        </p:grpSpPr>
        <p:sp>
          <p:nvSpPr>
            <p:cNvPr id="149" name="矩形 148"/>
            <p:cNvSpPr/>
            <p:nvPr/>
          </p:nvSpPr>
          <p:spPr>
            <a:xfrm>
              <a:off x="1956" y="1575"/>
              <a:ext cx="126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3286" y="1576"/>
              <a:ext cx="1852" cy="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0">
            <a:off x="3612515" y="2833370"/>
            <a:ext cx="2445993" cy="339725"/>
            <a:chOff x="1946" y="1575"/>
            <a:chExt cx="2954" cy="535"/>
          </a:xfrm>
        </p:grpSpPr>
        <p:sp>
          <p:nvSpPr>
            <p:cNvPr id="152" name="矩形 151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重点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rot="0">
            <a:off x="787343" y="3143250"/>
            <a:ext cx="2432388" cy="339725"/>
            <a:chOff x="2093" y="1451"/>
            <a:chExt cx="3165" cy="535"/>
          </a:xfrm>
        </p:grpSpPr>
        <p:sp>
          <p:nvSpPr>
            <p:cNvPr id="155" name="矩形 154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最后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程式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 rot="0">
            <a:off x="780415" y="2826385"/>
            <a:ext cx="2453640" cy="286385"/>
            <a:chOff x="1335" y="6717"/>
            <a:chExt cx="3864" cy="451"/>
          </a:xfrm>
        </p:grpSpPr>
        <p:sp>
          <p:nvSpPr>
            <p:cNvPr id="245" name="矩形 244"/>
            <p:cNvSpPr/>
            <p:nvPr/>
          </p:nvSpPr>
          <p:spPr>
            <a:xfrm>
              <a:off x="1335" y="6717"/>
              <a:ext cx="1554" cy="4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966" y="6729"/>
              <a:ext cx="2233" cy="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 rot="0">
            <a:off x="753110" y="4566285"/>
            <a:ext cx="5300345" cy="1607820"/>
            <a:chOff x="820" y="1215"/>
            <a:chExt cx="12497" cy="9685"/>
          </a:xfrm>
        </p:grpSpPr>
        <p:sp>
          <p:nvSpPr>
            <p:cNvPr id="262" name="矩形 261"/>
            <p:cNvSpPr/>
            <p:nvPr/>
          </p:nvSpPr>
          <p:spPr>
            <a:xfrm>
              <a:off x="820" y="1804"/>
              <a:ext cx="12497" cy="90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1131" y="1215"/>
              <a:ext cx="2946" cy="11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批货位置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505" y="2014220"/>
            <a:ext cx="5697220" cy="23685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779145" y="2493010"/>
            <a:ext cx="2468880" cy="285750"/>
            <a:chOff x="1335" y="6809"/>
            <a:chExt cx="2599" cy="450"/>
          </a:xfrm>
        </p:grpSpPr>
        <p:sp>
          <p:nvSpPr>
            <p:cNvPr id="22" name="矩形 21"/>
            <p:cNvSpPr/>
            <p:nvPr/>
          </p:nvSpPr>
          <p:spPr>
            <a:xfrm>
              <a:off x="1335" y="6809"/>
              <a:ext cx="1041" cy="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区域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代码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" y="6810"/>
              <a:ext cx="1506" cy="4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 rot="0">
            <a:off x="786708" y="3510915"/>
            <a:ext cx="2446990" cy="339725"/>
            <a:chOff x="2093" y="1451"/>
            <a:chExt cx="3184" cy="535"/>
          </a:xfrm>
        </p:grpSpPr>
        <p:sp>
          <p:nvSpPr>
            <p:cNvPr id="94" name="矩形 93"/>
            <p:cNvSpPr/>
            <p:nvPr/>
          </p:nvSpPr>
          <p:spPr>
            <a:xfrm>
              <a:off x="2093" y="1451"/>
              <a:ext cx="1258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污染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状态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14" y="1477"/>
              <a:ext cx="1863" cy="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3605530" y="2486660"/>
            <a:ext cx="2445993" cy="339725"/>
            <a:chOff x="1946" y="1575"/>
            <a:chExt cx="2954" cy="535"/>
          </a:xfrm>
        </p:grpSpPr>
        <p:sp>
          <p:nvSpPr>
            <p:cNvPr id="9" name="矩形 8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机台能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力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3605530" y="2115820"/>
            <a:ext cx="2445993" cy="339725"/>
            <a:chOff x="1946" y="1575"/>
            <a:chExt cx="2954" cy="535"/>
          </a:xfrm>
        </p:grpSpPr>
        <p:sp>
          <p:nvSpPr>
            <p:cNvPr id="13" name="矩形 12"/>
            <p:cNvSpPr/>
            <p:nvPr/>
          </p:nvSpPr>
          <p:spPr>
            <a:xfrm>
              <a:off x="1946" y="1575"/>
              <a:ext cx="1182" cy="4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</a:rPr>
                <a:t>名称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90" y="1576"/>
              <a:ext cx="1710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 rot="0">
            <a:off x="779723" y="3879850"/>
            <a:ext cx="2446990" cy="339725"/>
            <a:chOff x="2093" y="1451"/>
            <a:chExt cx="3184" cy="535"/>
          </a:xfrm>
        </p:grpSpPr>
        <p:sp>
          <p:nvSpPr>
            <p:cNvPr id="18" name="矩形 17"/>
            <p:cNvSpPr/>
            <p:nvPr/>
          </p:nvSpPr>
          <p:spPr>
            <a:xfrm>
              <a:off x="2093" y="1451"/>
              <a:ext cx="1258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位置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14" y="1477"/>
              <a:ext cx="1863" cy="5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3619443" y="3173095"/>
            <a:ext cx="2432388" cy="339725"/>
            <a:chOff x="2093" y="1451"/>
            <a:chExt cx="3165" cy="535"/>
          </a:xfrm>
        </p:grpSpPr>
        <p:sp>
          <p:nvSpPr>
            <p:cNvPr id="21" name="矩形 20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禁用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资讯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0">
            <a:off x="3625793" y="3890645"/>
            <a:ext cx="2432388" cy="339725"/>
            <a:chOff x="2093" y="1451"/>
            <a:chExt cx="3165" cy="535"/>
          </a:xfrm>
        </p:grpSpPr>
        <p:sp>
          <p:nvSpPr>
            <p:cNvPr id="26" name="矩形 25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型态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0">
            <a:off x="3623888" y="3536315"/>
            <a:ext cx="2432388" cy="339725"/>
            <a:chOff x="2093" y="1451"/>
            <a:chExt cx="3165" cy="535"/>
          </a:xfrm>
        </p:grpSpPr>
        <p:sp>
          <p:nvSpPr>
            <p:cNvPr id="56" name="矩形 55"/>
            <p:cNvSpPr/>
            <p:nvPr/>
          </p:nvSpPr>
          <p:spPr>
            <a:xfrm>
              <a:off x="2093" y="1451"/>
              <a:ext cx="1255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机台</a:t>
              </a:r>
              <a:r>
                <a:rPr lang="zh-CN" altLang="en-US" sz="10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型态</a:t>
              </a:r>
              <a:endPara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12" y="1498"/>
              <a:ext cx="1846" cy="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17" name="表格 116"/>
          <p:cNvGraphicFramePr/>
          <p:nvPr>
            <p:custDataLst>
              <p:tags r:id="rId1"/>
            </p:custDataLst>
          </p:nvPr>
        </p:nvGraphicFramePr>
        <p:xfrm>
          <a:off x="844550" y="4810760"/>
          <a:ext cx="4591050" cy="85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/>
                <a:gridCol w="542925"/>
                <a:gridCol w="847725"/>
                <a:gridCol w="670560"/>
                <a:gridCol w="891540"/>
                <a:gridCol w="685800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Loadport 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AVL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Port 模式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载具名称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派货模式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AUTO-A-A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MFF0100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M8A001.00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MIC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AUTO-A-A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MFF0100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M8A002.00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MIC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-2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AUTO-A-A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MFF2000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M8A005.00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MIT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表格 117"/>
          <p:cNvGraphicFramePr/>
          <p:nvPr/>
        </p:nvGraphicFramePr>
        <p:xfrm>
          <a:off x="6680200" y="2510790"/>
          <a:ext cx="2000250" cy="63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批货编号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M8A001.00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M8A002.00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" name="矩形 120"/>
          <p:cNvSpPr/>
          <p:nvPr/>
        </p:nvSpPr>
        <p:spPr>
          <a:xfrm>
            <a:off x="6565265" y="2299970"/>
            <a:ext cx="2714625" cy="10274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657340" y="2159635"/>
            <a:ext cx="1471295" cy="2641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In Process L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ots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889750" y="5088890"/>
          <a:ext cx="1685925" cy="45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75"/>
                <a:gridCol w="561975"/>
                <a:gridCol w="561975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主状态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次状态</a:t>
                      </a:r>
                      <a:endParaRPr lang="zh-CN" sz="11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conta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23380" y="4810760"/>
            <a:ext cx="2074545" cy="9048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0390" y="4734560"/>
            <a:ext cx="1413510" cy="14668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Chamber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info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905" y="2253615"/>
            <a:ext cx="7662545" cy="4536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017905" y="2276475"/>
            <a:ext cx="7662545" cy="3911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机台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rot="0">
            <a:off x="1802130" y="3037205"/>
            <a:ext cx="2026920" cy="339725"/>
            <a:chOff x="5275" y="1575"/>
            <a:chExt cx="3192" cy="535"/>
          </a:xfrm>
        </p:grpSpPr>
        <p:sp>
          <p:nvSpPr>
            <p:cNvPr id="34" name="矩形 33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AIHIT1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36" name="表格 35"/>
          <p:cNvGraphicFramePr/>
          <p:nvPr>
            <p:custDataLst>
              <p:tags r:id="rId3"/>
            </p:custDataLst>
          </p:nvPr>
        </p:nvGraphicFramePr>
        <p:xfrm>
          <a:off x="1795145" y="3527425"/>
          <a:ext cx="6090285" cy="85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962025"/>
                <a:gridCol w="887095"/>
                <a:gridCol w="754380"/>
                <a:gridCol w="2075815"/>
              </a:tblGrid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日期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操作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者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主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状态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次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状态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注解详情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2021/12/12 15:25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E00005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UDT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WMFG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EE CHECK OK,Release run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2021/12/12 15:00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E00001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UDT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DEE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DOWN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816100" y="4566276"/>
            <a:ext cx="5300345" cy="15100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78025" y="4425315"/>
            <a:ext cx="1037590" cy="2805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85645" y="4734560"/>
            <a:ext cx="4944745" cy="12058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EE Check OK,Rel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ease run</a:t>
            </a:r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08805" y="6254750"/>
            <a:ext cx="99758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新增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19450" y="6254750"/>
            <a:ext cx="99758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33905" y="6254750"/>
            <a:ext cx="997585" cy="3403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3745" y="1646555"/>
            <a:ext cx="1030605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资讯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78562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80540" y="1652270"/>
            <a:ext cx="123571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Loadport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002280" y="1647190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015615" y="1646555"/>
            <a:ext cx="1071880" cy="339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  <a:alpha val="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腔体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讯息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087495" y="1660525"/>
            <a:ext cx="0" cy="353695"/>
          </a:xfrm>
          <a:prstGeom prst="line">
            <a:avLst/>
          </a:prstGeom>
          <a:ln w="25400" cmpd="sng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动作按钮: 第一张 61">
            <a:hlinkClick r:id="rId4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机台资讯</a:t>
            </a:r>
            <a:r>
              <a:rPr lang="en-US" altLang="zh-CN">
                <a:solidFill>
                  <a:srgbClr val="0070C0"/>
                </a:solidFill>
              </a:rPr>
              <a:t>&gt;</a:t>
            </a:r>
            <a:r>
              <a:rPr lang="zh-CN" altLang="en-US">
                <a:solidFill>
                  <a:srgbClr val="0070C0"/>
                </a:solidFill>
              </a:rPr>
              <a:t>物料下料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200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3776980" y="1163320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0">
            <a:off x="1157605" y="1163955"/>
            <a:ext cx="2026920" cy="339725"/>
            <a:chOff x="5275" y="1575"/>
            <a:chExt cx="3192" cy="535"/>
          </a:xfrm>
        </p:grpSpPr>
        <p:sp>
          <p:nvSpPr>
            <p:cNvPr id="84" name="矩形 83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中心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7" name="动作按钮: 第一张 86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9712960" y="357314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868045"/>
            <a:ext cx="11637645" cy="635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157605" y="204470"/>
            <a:ext cx="4330065" cy="460375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机台资讯</a:t>
            </a:r>
            <a:r>
              <a:rPr lang="en-US" altLang="zh-CN">
                <a:solidFill>
                  <a:srgbClr val="0070C0"/>
                </a:solidFill>
              </a:rPr>
              <a:t>&gt;</a:t>
            </a:r>
            <a:r>
              <a:rPr lang="zh-CN" altLang="en-US">
                <a:solidFill>
                  <a:srgbClr val="0070C0"/>
                </a:solidFill>
              </a:rPr>
              <a:t>工治具</a:t>
            </a:r>
            <a:r>
              <a:rPr lang="zh-CN" altLang="en-US">
                <a:solidFill>
                  <a:srgbClr val="0070C0"/>
                </a:solidFill>
              </a:rPr>
              <a:t>下机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3200" y="885190"/>
            <a:ext cx="11784965" cy="5928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 rot="0">
            <a:off x="3776980" y="1163320"/>
            <a:ext cx="2026920" cy="339725"/>
            <a:chOff x="5275" y="1575"/>
            <a:chExt cx="3192" cy="535"/>
          </a:xfrm>
        </p:grpSpPr>
        <p:sp>
          <p:nvSpPr>
            <p:cNvPr id="119" name="矩形 118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机台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编号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 rot="0">
            <a:off x="9653905" y="1068386"/>
            <a:ext cx="2029460" cy="5526724"/>
            <a:chOff x="820" y="2780"/>
            <a:chExt cx="13962" cy="8440"/>
          </a:xfrm>
        </p:grpSpPr>
        <p:sp>
          <p:nvSpPr>
            <p:cNvPr id="243" name="矩形 242"/>
            <p:cNvSpPr/>
            <p:nvPr/>
          </p:nvSpPr>
          <p:spPr>
            <a:xfrm>
              <a:off x="820" y="3160"/>
              <a:ext cx="13962" cy="80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1130" y="2780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Norbal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 rot="0">
            <a:off x="1157605" y="1163955"/>
            <a:ext cx="2026920" cy="339725"/>
            <a:chOff x="5275" y="1575"/>
            <a:chExt cx="3192" cy="535"/>
          </a:xfrm>
        </p:grpSpPr>
        <p:sp>
          <p:nvSpPr>
            <p:cNvPr id="84" name="矩形 83"/>
            <p:cNvSpPr/>
            <p:nvPr/>
          </p:nvSpPr>
          <p:spPr>
            <a:xfrm>
              <a:off x="5275" y="1575"/>
              <a:ext cx="1286" cy="5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中心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6624" y="1576"/>
              <a:ext cx="1843" cy="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70230" y="1617980"/>
            <a:ext cx="1170305" cy="339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动作按钮: 第一张 19">
            <a:hlinkClick r:id="rId1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718040" y="1351915"/>
            <a:ext cx="1819275" cy="2813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712960" y="3573145"/>
            <a:ext cx="1826895" cy="273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712325" y="1996440"/>
            <a:ext cx="1826895" cy="314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注解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19310" y="1646555"/>
            <a:ext cx="1843405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状态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04070" y="3239770"/>
            <a:ext cx="1842770" cy="338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726930" y="2325370"/>
            <a:ext cx="182689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物料下料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734550" y="2679700"/>
            <a:ext cx="1826895" cy="3397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0490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18525" y="1001395"/>
            <a:ext cx="761365" cy="339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离开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885825"/>
            <a:ext cx="11677650" cy="504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1157605" y="18923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dirty="0">
                <a:cs typeface="微软雅黑" panose="020B0503020204020204" charset="-122"/>
                <a:sym typeface="+mn-ea"/>
              </a:rPr>
              <a:t>颜色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说明</a:t>
            </a:r>
            <a:endParaRPr lang="zh-CN" altLang="en-US" dirty="0">
              <a:cs typeface="微软雅黑" panose="020B050302020402020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92000" y="-107950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0160" y="833755"/>
            <a:ext cx="12201525" cy="6023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87630" y="875444"/>
            <a:ext cx="11990026" cy="5982322"/>
            <a:chOff x="820" y="125"/>
            <a:chExt cx="13841" cy="31725"/>
          </a:xfrm>
        </p:grpSpPr>
        <p:sp>
          <p:nvSpPr>
            <p:cNvPr id="7" name="矩形 6"/>
            <p:cNvSpPr/>
            <p:nvPr/>
          </p:nvSpPr>
          <p:spPr>
            <a:xfrm>
              <a:off x="820" y="933"/>
              <a:ext cx="13841" cy="309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5" y="125"/>
              <a:ext cx="2403" cy="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颜色说明</a:t>
              </a:r>
              <a:endPara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>
            <a:hlinkClick r:id="rId1" action="ppaction://hlinksldjump"/>
          </p:cNvPr>
          <p:cNvSpPr/>
          <p:nvPr/>
        </p:nvSpPr>
        <p:spPr>
          <a:xfrm>
            <a:off x="1534795" y="1720850"/>
            <a:ext cx="1719580" cy="763270"/>
          </a:xfrm>
          <a:prstGeom prst="rect">
            <a:avLst/>
          </a:prstGeom>
          <a:solidFill>
            <a:srgbClr val="92D050"/>
          </a:solidFill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7355" y="2552700"/>
            <a:ext cx="271145" cy="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05125" y="2553970"/>
            <a:ext cx="270000" cy="22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34795" y="1346835"/>
            <a:ext cx="1719580" cy="264160"/>
          </a:xfrm>
          <a:prstGeom prst="rect">
            <a:avLst/>
          </a:prstGeom>
          <a:solidFill>
            <a:srgbClr val="92D050"/>
          </a:solidFill>
          <a:ln w="6032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PRD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730" y="3535045"/>
            <a:ext cx="3419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机台次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8435" y="3038475"/>
            <a:ext cx="1316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机台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主状态：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65675" y="3028950"/>
            <a:ext cx="735965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SBY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26100" y="3038475"/>
            <a:ext cx="735965" cy="30670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PRD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17215" y="3028950"/>
            <a:ext cx="721360" cy="306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0810" y="3028950"/>
            <a:ext cx="721360" cy="30670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ENG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43355" y="3028950"/>
            <a:ext cx="72136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NST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94255" y="3028950"/>
            <a:ext cx="716280" cy="3067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5730" y="4011930"/>
            <a:ext cx="1213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LoadPort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4005" y="4070350"/>
            <a:ext cx="735965" cy="27559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货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245110" y="1774825"/>
            <a:ext cx="1042035" cy="2984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机台次</a:t>
            </a:r>
            <a:r>
              <a:rPr lang="zh-CN" altLang="en-US" sz="1200">
                <a:solidFill>
                  <a:schemeClr val="tx1"/>
                </a:solidFill>
              </a:rPr>
              <a:t>状态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259715" y="2332990"/>
            <a:ext cx="1040400" cy="298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LoadPort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98055" y="2773045"/>
            <a:ext cx="2952115" cy="18148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3A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模式颜色代表：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机台模式：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传送模式：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派货模式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线形标注 1 63"/>
          <p:cNvSpPr/>
          <p:nvPr/>
        </p:nvSpPr>
        <p:spPr>
          <a:xfrm>
            <a:off x="3519805" y="1028065"/>
            <a:ext cx="1009015" cy="245110"/>
          </a:xfrm>
          <a:prstGeom prst="borderCallout1">
            <a:avLst>
              <a:gd name="adj1" fmla="val 57772"/>
              <a:gd name="adj2" fmla="val -188"/>
              <a:gd name="adj3" fmla="val 139119"/>
              <a:gd name="adj4" fmla="val -271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派货模式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5" name="线形标注 1 64"/>
          <p:cNvSpPr/>
          <p:nvPr/>
        </p:nvSpPr>
        <p:spPr>
          <a:xfrm>
            <a:off x="3763010" y="1404620"/>
            <a:ext cx="1022985" cy="245110"/>
          </a:xfrm>
          <a:prstGeom prst="borderCallout1">
            <a:avLst>
              <a:gd name="adj1" fmla="val 57772"/>
              <a:gd name="adj2" fmla="val -188"/>
              <a:gd name="adj3" fmla="val 123316"/>
              <a:gd name="adj4" fmla="val -476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机台模式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74390" y="1900555"/>
            <a:ext cx="280800" cy="280800"/>
          </a:xfrm>
          <a:prstGeom prst="rect">
            <a:avLst/>
          </a:prstGeom>
          <a:solidFill>
            <a:srgbClr val="0033CC"/>
          </a:solidFill>
          <a:ln w="666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224010" y="3299460"/>
            <a:ext cx="639445" cy="27559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手动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471535" y="3299460"/>
            <a:ext cx="593090" cy="27559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479790" y="3778250"/>
            <a:ext cx="593090" cy="27559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24010" y="3757295"/>
            <a:ext cx="639445" cy="27559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手动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488680" y="4259580"/>
            <a:ext cx="593090" cy="27559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232900" y="4238625"/>
            <a:ext cx="639445" cy="27559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手动</a:t>
            </a: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线形标注 1 72"/>
          <p:cNvSpPr/>
          <p:nvPr/>
        </p:nvSpPr>
        <p:spPr>
          <a:xfrm>
            <a:off x="4056380" y="2073275"/>
            <a:ext cx="1007745" cy="259715"/>
          </a:xfrm>
          <a:prstGeom prst="borderCallout1">
            <a:avLst>
              <a:gd name="adj1" fmla="val 57772"/>
              <a:gd name="adj2" fmla="val -188"/>
              <a:gd name="adj3" fmla="val 117603"/>
              <a:gd name="adj4" fmla="val -37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模式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245110" y="1323975"/>
            <a:ext cx="1042035" cy="298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机台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主状态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87145" y="1946910"/>
            <a:ext cx="462915" cy="27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287145" y="1469390"/>
            <a:ext cx="447675" cy="52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5110" y="2943860"/>
            <a:ext cx="6722745" cy="14763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" name="动作按钮: 第一张 1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74390" y="2216785"/>
            <a:ext cx="280800" cy="282575"/>
          </a:xfrm>
          <a:prstGeom prst="rect">
            <a:avLst/>
          </a:prstGeom>
          <a:solidFill>
            <a:srgbClr val="0033CC"/>
          </a:solidFill>
          <a:ln w="666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1287145" y="2383790"/>
            <a:ext cx="2258060" cy="1003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087245" y="2562860"/>
            <a:ext cx="271145" cy="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1740" y="2558415"/>
            <a:ext cx="271145" cy="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8" name="表格 47"/>
          <p:cNvGraphicFramePr/>
          <p:nvPr>
            <p:custDataLst>
              <p:tags r:id="rId3"/>
            </p:custDataLst>
          </p:nvPr>
        </p:nvGraphicFramePr>
        <p:xfrm>
          <a:off x="245110" y="4552950"/>
          <a:ext cx="6897370" cy="212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15"/>
                <a:gridCol w="934720"/>
                <a:gridCol w="737235"/>
                <a:gridCol w="2046605"/>
                <a:gridCol w="903605"/>
                <a:gridCol w="1443990"/>
              </a:tblGrid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机台主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状态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机台次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状态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颜色说明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EAP 抛出对应数字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NST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NST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黑色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1B1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Non Scheduled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无生产计划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UDT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UDT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红色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Unscheduled Downtime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故障停机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天蓝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Scheduled Downtime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计划停机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ENG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ENG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紫色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Engineering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工程</a:t>
                      </a: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借机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SBY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SBY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蓝色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2DA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Standby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设备待机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PRD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PRD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绿色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Productive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正常生产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892675" y="3535680"/>
            <a:ext cx="735965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SBY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53100" y="3545205"/>
            <a:ext cx="735965" cy="30670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PRD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44215" y="3535680"/>
            <a:ext cx="721360" cy="306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67810" y="3535680"/>
            <a:ext cx="721360" cy="30670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ENG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70355" y="3535680"/>
            <a:ext cx="72136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NST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21255" y="3535680"/>
            <a:ext cx="716280" cy="3067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8410" y="4073525"/>
            <a:ext cx="735965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有货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269230" y="2854325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1157605" y="18923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dirty="0">
                <a:cs typeface="微软雅黑" panose="020B0503020204020204" charset="-122"/>
                <a:sym typeface="+mn-ea"/>
              </a:rPr>
              <a:t>颜色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说明</a:t>
            </a:r>
            <a:endParaRPr lang="zh-CN" altLang="en-US" dirty="0">
              <a:cs typeface="微软雅黑" panose="020B050302020402020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92000" y="-107950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0160" y="833755"/>
            <a:ext cx="12201525" cy="60236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87630" y="875444"/>
            <a:ext cx="11990026" cy="5982322"/>
            <a:chOff x="820" y="125"/>
            <a:chExt cx="13841" cy="31725"/>
          </a:xfrm>
        </p:grpSpPr>
        <p:sp>
          <p:nvSpPr>
            <p:cNvPr id="7" name="矩形 6"/>
            <p:cNvSpPr/>
            <p:nvPr/>
          </p:nvSpPr>
          <p:spPr>
            <a:xfrm>
              <a:off x="820" y="933"/>
              <a:ext cx="13841" cy="309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5" y="125"/>
              <a:ext cx="2403" cy="1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颜色说明</a:t>
              </a:r>
              <a:endPara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矩形 10">
            <a:hlinkClick r:id="rId1" action="ppaction://hlinksldjump"/>
          </p:cNvPr>
          <p:cNvSpPr/>
          <p:nvPr/>
        </p:nvSpPr>
        <p:spPr>
          <a:xfrm>
            <a:off x="1534795" y="1720850"/>
            <a:ext cx="1719580" cy="763270"/>
          </a:xfrm>
          <a:prstGeom prst="rect">
            <a:avLst/>
          </a:prstGeom>
          <a:solidFill>
            <a:srgbClr val="92D050"/>
          </a:solidFill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7355" y="2552700"/>
            <a:ext cx="271145" cy="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05125" y="2553970"/>
            <a:ext cx="270000" cy="22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34795" y="1346835"/>
            <a:ext cx="1719580" cy="264160"/>
          </a:xfrm>
          <a:prstGeom prst="rect">
            <a:avLst/>
          </a:prstGeom>
          <a:solidFill>
            <a:srgbClr val="92D050"/>
          </a:solidFill>
          <a:ln w="60325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PRD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730" y="3535045"/>
            <a:ext cx="3419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机台次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8435" y="3038475"/>
            <a:ext cx="1316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机台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主状态：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65675" y="3028950"/>
            <a:ext cx="735965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SBY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26100" y="3038475"/>
            <a:ext cx="735965" cy="30670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PRD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17215" y="3028950"/>
            <a:ext cx="721360" cy="306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0810" y="3028950"/>
            <a:ext cx="721360" cy="30670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ENG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43355" y="3028950"/>
            <a:ext cx="72136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NST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94255" y="3028950"/>
            <a:ext cx="716280" cy="3067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5730" y="4011930"/>
            <a:ext cx="1213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 LoadPort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4005" y="4070350"/>
            <a:ext cx="735965" cy="27559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p>
            <a:pPr algn="ctr"/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245110" y="1774825"/>
            <a:ext cx="1042035" cy="2984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机台次</a:t>
            </a:r>
            <a:r>
              <a:rPr lang="zh-CN" altLang="en-US" sz="1200">
                <a:solidFill>
                  <a:schemeClr val="tx1"/>
                </a:solidFill>
              </a:rPr>
              <a:t>状态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流程图: 过程 59"/>
          <p:cNvSpPr/>
          <p:nvPr/>
        </p:nvSpPr>
        <p:spPr>
          <a:xfrm>
            <a:off x="4067810" y="2204720"/>
            <a:ext cx="958215" cy="3067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LoadPort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374390" y="1900555"/>
            <a:ext cx="280800" cy="280800"/>
          </a:xfrm>
          <a:prstGeom prst="rect">
            <a:avLst/>
          </a:prstGeom>
          <a:solidFill>
            <a:srgbClr val="0033CC"/>
          </a:solidFill>
          <a:ln w="666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流程图: 过程 73"/>
          <p:cNvSpPr/>
          <p:nvPr/>
        </p:nvSpPr>
        <p:spPr>
          <a:xfrm>
            <a:off x="245110" y="1323975"/>
            <a:ext cx="1042035" cy="298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机台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主状态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287145" y="1946910"/>
            <a:ext cx="462915" cy="279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287145" y="1469390"/>
            <a:ext cx="447675" cy="52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5110" y="2943860"/>
            <a:ext cx="6722745" cy="14763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2" name="动作按钮: 第一张 1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74390" y="2216785"/>
            <a:ext cx="280800" cy="282575"/>
          </a:xfrm>
          <a:prstGeom prst="rect">
            <a:avLst/>
          </a:prstGeom>
          <a:solidFill>
            <a:srgbClr val="0033CC"/>
          </a:solidFill>
          <a:ln w="666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5" name="直接连接符 74"/>
          <p:cNvCxnSpPr>
            <a:stCxn id="60" idx="1"/>
          </p:cNvCxnSpPr>
          <p:nvPr/>
        </p:nvCxnSpPr>
        <p:spPr>
          <a:xfrm flipH="1">
            <a:off x="3371850" y="2358390"/>
            <a:ext cx="695960" cy="25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087245" y="2562860"/>
            <a:ext cx="271145" cy="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1740" y="2558415"/>
            <a:ext cx="271145" cy="224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8" name="表格 47"/>
          <p:cNvGraphicFramePr/>
          <p:nvPr>
            <p:custDataLst>
              <p:tags r:id="rId3"/>
            </p:custDataLst>
          </p:nvPr>
        </p:nvGraphicFramePr>
        <p:xfrm>
          <a:off x="245110" y="4552950"/>
          <a:ext cx="6897370" cy="212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15"/>
                <a:gridCol w="934720"/>
                <a:gridCol w="737235"/>
                <a:gridCol w="2046605"/>
                <a:gridCol w="903605"/>
                <a:gridCol w="1443990"/>
              </a:tblGrid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机台主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状态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机台次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状态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颜色说明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描述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EAP 抛出对应数字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NST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NST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黑色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1B1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Non Scheduled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无生产计划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UDT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UDT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红色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Unscheduled Downtime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故障停机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2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SDT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天蓝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DD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Scheduled Downtime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计划停机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ENG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ENG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紫色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Engineering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工程</a:t>
                      </a: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借机</a:t>
                      </a:r>
                      <a:endParaRPr lang="zh-CN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4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SBY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SBY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蓝色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2DA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Standby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设备待机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PRD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PRD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绿色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Productive Time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8"/>
                        </a:rPr>
                        <a:t>正常生产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微软雅黑" panose="020B0503020204020204" charset="-128"/>
                        </a:rPr>
                        <a:t>6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微软雅黑" panose="020B0503020204020204" charset="-128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4892675" y="3535680"/>
            <a:ext cx="735965" cy="30670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SBY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53100" y="3545205"/>
            <a:ext cx="735965" cy="30670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PRD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44215" y="3535680"/>
            <a:ext cx="721360" cy="3067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67810" y="3535680"/>
            <a:ext cx="721360" cy="30670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ENG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70355" y="3535680"/>
            <a:ext cx="721360" cy="3067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NST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21255" y="3535680"/>
            <a:ext cx="716280" cy="3067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UDT</a:t>
            </a:r>
            <a:endParaRPr lang="en-US" altLang="zh-CN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设定机群</a:t>
            </a:r>
            <a:r>
              <a:rPr lang="en-US" altLang="zh-CN">
                <a:solidFill>
                  <a:srgbClr val="0070C0"/>
                </a:solidFill>
              </a:rPr>
              <a:t>--</a:t>
            </a:r>
            <a:r>
              <a:rPr lang="zh-CN" altLang="en-US">
                <a:solidFill>
                  <a:srgbClr val="0070C0"/>
                </a:solidFill>
              </a:rPr>
              <a:t>调整</a:t>
            </a:r>
            <a:r>
              <a:rPr lang="zh-CN" altLang="en-US">
                <a:solidFill>
                  <a:srgbClr val="0070C0"/>
                </a:solidFill>
              </a:rPr>
              <a:t>页面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255" y="796925"/>
            <a:ext cx="10863580" cy="5864860"/>
          </a:xfrm>
          <a:prstGeom prst="rect">
            <a:avLst/>
          </a:prstGeom>
        </p:spPr>
      </p:pic>
      <p:sp>
        <p:nvSpPr>
          <p:cNvPr id="20" name="动作按钮: 第一张 19">
            <a:hlinkClick r:id="rId3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98595" y="6162675"/>
            <a:ext cx="1004570" cy="394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67755" y="6162675"/>
            <a:ext cx="1004570" cy="394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取消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6255" y="1543685"/>
            <a:ext cx="4749165" cy="4211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5" y="1537970"/>
            <a:ext cx="4850130" cy="42456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56785" y="2750185"/>
            <a:ext cx="596265" cy="342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3050" y="1858010"/>
            <a:ext cx="5920105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/>
          <p:nvPr/>
        </p:nvSpPr>
        <p:spPr>
          <a:xfrm>
            <a:off x="1183640" y="18923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设定</a:t>
            </a:r>
            <a:r>
              <a:rPr lang="zh-CN" altLang="en-US">
                <a:solidFill>
                  <a:srgbClr val="0070C0"/>
                </a:solidFill>
              </a:rPr>
              <a:t>机群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847725"/>
            <a:ext cx="10863580" cy="5864860"/>
          </a:xfrm>
          <a:prstGeom prst="rect">
            <a:avLst/>
          </a:prstGeom>
        </p:spPr>
      </p:pic>
      <p:sp>
        <p:nvSpPr>
          <p:cNvPr id="20" name="动作按钮: 第一张 19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01675" y="2387600"/>
            <a:ext cx="924560" cy="328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工位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8595" y="6221095"/>
            <a:ext cx="1004570" cy="394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确认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67755" y="6221095"/>
            <a:ext cx="1004570" cy="394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取消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" y="1537970"/>
            <a:ext cx="4850130" cy="42456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56785" y="2750185"/>
            <a:ext cx="596265" cy="342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255" y="2287905"/>
            <a:ext cx="982980" cy="292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工位号</a:t>
            </a:r>
            <a:endParaRPr lang="zh-CN" altLang="en-US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1858010"/>
            <a:ext cx="5920105" cy="3843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dirty="0">
                <a:cs typeface="微软雅黑" panose="020B0503020204020204" charset="-122"/>
                <a:sym typeface="+mn-ea"/>
              </a:rPr>
              <a:t>人员上下</a:t>
            </a:r>
            <a:r>
              <a:rPr lang="zh-CN" altLang="en-US" dirty="0">
                <a:cs typeface="微软雅黑" panose="020B0503020204020204" charset="-122"/>
                <a:sym typeface="+mn-ea"/>
              </a:rPr>
              <a:t>工</a:t>
            </a:r>
            <a:endParaRPr lang="zh-CN" altLang="en-US" dirty="0">
              <a:cs typeface="微软雅黑" panose="020B0503020204020204" charset="-122"/>
              <a:sym typeface="+mn-ea"/>
            </a:endParaRPr>
          </a:p>
        </p:txBody>
      </p:sp>
      <p:grpSp>
        <p:nvGrpSpPr>
          <p:cNvPr id="241" name="组合 240"/>
          <p:cNvGrpSpPr/>
          <p:nvPr/>
        </p:nvGrpSpPr>
        <p:grpSpPr>
          <a:xfrm rot="0">
            <a:off x="478790" y="861060"/>
            <a:ext cx="11068050" cy="5996880"/>
            <a:chOff x="820" y="1185"/>
            <a:chExt cx="17430" cy="9598"/>
          </a:xfrm>
        </p:grpSpPr>
        <p:sp>
          <p:nvSpPr>
            <p:cNvPr id="127" name="矩形 126"/>
            <p:cNvSpPr/>
            <p:nvPr/>
          </p:nvSpPr>
          <p:spPr>
            <a:xfrm>
              <a:off x="820" y="1376"/>
              <a:ext cx="17430" cy="940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2" y="1185"/>
              <a:ext cx="2293" cy="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人员上</a:t>
              </a:r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下工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590040"/>
            <a:ext cx="10766425" cy="5049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动作按钮: 第一张 2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-73660" y="864235"/>
            <a:ext cx="12185650" cy="5993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2" name="组合 241"/>
          <p:cNvGrpSpPr/>
          <p:nvPr/>
        </p:nvGrpSpPr>
        <p:grpSpPr>
          <a:xfrm rot="0">
            <a:off x="10462260" y="1025525"/>
            <a:ext cx="1729802" cy="3459988"/>
            <a:chOff x="3267" y="2782"/>
            <a:chExt cx="12465" cy="3884"/>
          </a:xfrm>
        </p:grpSpPr>
        <p:sp>
          <p:nvSpPr>
            <p:cNvPr id="243" name="矩形 242"/>
            <p:cNvSpPr/>
            <p:nvPr/>
          </p:nvSpPr>
          <p:spPr>
            <a:xfrm>
              <a:off x="3267" y="3160"/>
              <a:ext cx="12465" cy="35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3589" y="2782"/>
              <a:ext cx="10135" cy="52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Nor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mal Menu</a:t>
              </a:r>
              <a:endParaRPr lang="en-US" altLang="zh-CN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0" y="826135"/>
            <a:ext cx="10342880" cy="30384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7900" y="697338"/>
            <a:ext cx="1456055" cy="2643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AIHIT1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511790" y="3380105"/>
            <a:ext cx="1594485" cy="311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批货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511155" y="3710305"/>
            <a:ext cx="1595120" cy="2978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机台资讯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497185" y="1422400"/>
            <a:ext cx="1588770" cy="311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9948" y="1106805"/>
            <a:ext cx="1812783" cy="31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批货清单</a:t>
            </a:r>
            <a:endParaRPr lang="zh-CN" altLang="en-US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61275" y="7058025"/>
            <a:ext cx="2056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出账失败跳错窗口：</a:t>
            </a:r>
            <a:br>
              <a:rPr lang="zh-CN" altLang="en-US" sz="1400"/>
            </a:br>
            <a:r>
              <a:rPr lang="zh-CN" altLang="en-US" sz="1400"/>
              <a:t>提示：请检查产品状态</a:t>
            </a:r>
            <a:br>
              <a:rPr lang="zh-CN" altLang="en-US" sz="1400"/>
            </a:br>
            <a:r>
              <a:rPr lang="zh-CN" altLang="en-US" sz="1400"/>
              <a:t>产品状态为</a:t>
            </a:r>
            <a:r>
              <a:rPr lang="en-US" altLang="zh-CN" sz="1400"/>
              <a:t>RUN</a:t>
            </a:r>
            <a:r>
              <a:rPr lang="zh-CN" altLang="en-US" sz="1400"/>
              <a:t>时才能做</a:t>
            </a:r>
            <a:r>
              <a:rPr lang="en-US" altLang="zh-CN" sz="1400"/>
              <a:t>check </a:t>
            </a:r>
            <a:r>
              <a:rPr lang="en-US" altLang="zh-CN" sz="1400"/>
              <a:t>out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10506075" y="1755775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物料上料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504805" y="2073275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工治具上机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333480" y="-47625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11430" y="1552575"/>
          <a:ext cx="10174710" cy="198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843"/>
                <a:gridCol w="724892"/>
                <a:gridCol w="356843"/>
                <a:gridCol w="410845"/>
                <a:gridCol w="409599"/>
                <a:gridCol w="452984"/>
                <a:gridCol w="574487"/>
                <a:gridCol w="451215"/>
                <a:gridCol w="686553"/>
                <a:gridCol w="685375"/>
                <a:gridCol w="693420"/>
                <a:gridCol w="663172"/>
                <a:gridCol w="451805"/>
                <a:gridCol w="538508"/>
                <a:gridCol w="955040"/>
                <a:gridCol w="848198"/>
                <a:gridCol w="914931"/>
              </a:tblGrid>
              <a:tr h="5022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序号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型号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工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单号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客户号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工单类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别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R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ecipe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批次状态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剩余Q-Time（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min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等待时间（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min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数量</a:t>
                      </a:r>
                      <a:endParaRPr 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pcs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载具编号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编号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 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Step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可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加工机台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正在加工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机台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下一个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规则</a:t>
                      </a:r>
                      <a:endParaRPr 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758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M8A000.00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JI47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8320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A00001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RUN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0.5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0.01</a:t>
                      </a:r>
                      <a:endParaRPr lang="en-US" altLang="en-US" sz="900" b="1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232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HL0920330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ADD1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1">
                        <a:solidFill>
                          <a:schemeClr val="tx1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AIHIT1</a:t>
                      </a:r>
                      <a:endPara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Check </a:t>
                      </a:r>
                      <a:r>
                        <a:rPr lang="en-US" altLang="zh-CN" sz="9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out</a:t>
                      </a:r>
                      <a:endParaRPr lang="en-US" altLang="zh-CN" sz="9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M8A100.00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JI47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8320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A00003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WAIT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5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FF0000"/>
                          </a:solidFill>
                          <a:latin typeface="微软雅黑" panose="020B0503020204020204" charset="-122"/>
                        </a:rPr>
                        <a:t>0.08</a:t>
                      </a:r>
                      <a:endParaRPr lang="en-US" altLang="en-US" sz="900" b="0">
                        <a:solidFill>
                          <a:srgbClr val="FF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232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HL0920322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100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ADD2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微软雅黑" panose="020B0503020204020204" charset="-122"/>
                        </a:rPr>
                        <a:t>AIHIT1/AIHIT4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</a:rPr>
                        <a:t>Check in</a:t>
                      </a:r>
                      <a:endParaRPr lang="en-US" altLang="zh-CN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502900" y="2388870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检验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动作按钮: 第一张 52">
            <a:hlinkClick r:id="rId2" action="ppaction://hlinksldjump"/>
          </p:cNvPr>
          <p:cNvSpPr/>
          <p:nvPr/>
        </p:nvSpPr>
        <p:spPr>
          <a:xfrm>
            <a:off x="11727815" y="345249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动作按钮: 第一张 22">
            <a:hlinkClick r:id="rId3" action="ppaction://hlinksldjump"/>
          </p:cNvPr>
          <p:cNvSpPr/>
          <p:nvPr/>
        </p:nvSpPr>
        <p:spPr>
          <a:xfrm>
            <a:off x="11710670" y="181165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动作按钮: 第一张 23">
            <a:hlinkClick r:id="rId4" action="ppaction://hlinksldjump"/>
          </p:cNvPr>
          <p:cNvSpPr/>
          <p:nvPr/>
        </p:nvSpPr>
        <p:spPr>
          <a:xfrm>
            <a:off x="11727815" y="213169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动作按钮: 第一张 27">
            <a:hlinkClick r:id="rId5" action="ppaction://hlinksldjump"/>
          </p:cNvPr>
          <p:cNvSpPr/>
          <p:nvPr/>
        </p:nvSpPr>
        <p:spPr>
          <a:xfrm>
            <a:off x="11727815" y="245173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动作按钮: 第一张 28">
            <a:hlinkClick r:id="rId6" action="ppaction://hlinksldjump"/>
          </p:cNvPr>
          <p:cNvSpPr/>
          <p:nvPr/>
        </p:nvSpPr>
        <p:spPr>
          <a:xfrm>
            <a:off x="11727815" y="374586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动作按钮: 第一张 38">
            <a:hlinkClick r:id="rId7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0513060" y="4966970"/>
            <a:ext cx="1598930" cy="299085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执行下一步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969625" y="5741670"/>
            <a:ext cx="114046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r>
              <a:rPr lang="en-US" altLang="zh-CN" sz="1200" b="1"/>
              <a:t>M8A000.00 </a:t>
            </a:r>
            <a:r>
              <a:rPr lang="zh-CN" altLang="en-US" sz="1200" b="1"/>
              <a:t>出账成功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9924415" y="5741670"/>
            <a:ext cx="102362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r>
              <a:rPr lang="en-US" altLang="zh-CN" sz="1200" b="1"/>
              <a:t>M8A000.00 </a:t>
            </a:r>
            <a:endParaRPr lang="en-US" altLang="zh-CN" sz="1200" b="1"/>
          </a:p>
          <a:p>
            <a:r>
              <a:rPr lang="en-US" altLang="zh-CN" sz="1200" b="1"/>
              <a:t> </a:t>
            </a:r>
            <a:r>
              <a:rPr lang="zh-CN" altLang="en-US" sz="1200" b="1"/>
              <a:t>入账成功</a:t>
            </a:r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10502265" y="2705100"/>
            <a:ext cx="1594485" cy="30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更换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载具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12425" y="5273675"/>
            <a:ext cx="1594485" cy="301625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关闭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批次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7425" y="4265930"/>
            <a:ext cx="2347595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endParaRPr lang="zh-CN" altLang="en-US" sz="1200" b="1"/>
          </a:p>
          <a:p>
            <a:r>
              <a:rPr lang="en-US" altLang="zh-CN" sz="1200" b="1"/>
              <a:t>M8A000.00</a:t>
            </a:r>
            <a:r>
              <a:rPr lang="zh-CN" altLang="en-US" sz="1200" b="1"/>
              <a:t>确认是否关闭批次</a:t>
            </a:r>
            <a:r>
              <a:rPr lang="en-US" altLang="zh-CN" sz="1200" b="1"/>
              <a:t> </a:t>
            </a:r>
            <a:endParaRPr lang="en-US" altLang="zh-CN" sz="1200" b="1"/>
          </a:p>
          <a:p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7568565" y="4839335"/>
            <a:ext cx="491490" cy="27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取消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6586220" y="4839335"/>
            <a:ext cx="491490" cy="27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确认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6067425" y="5419090"/>
            <a:ext cx="1992630" cy="1014730"/>
          </a:xfrm>
          <a:prstGeom prst="rect">
            <a:avLst/>
          </a:prstGeom>
          <a:gradFill>
            <a:gsLst>
              <a:gs pos="50000">
                <a:srgbClr val="63786E"/>
              </a:gs>
              <a:gs pos="0">
                <a:srgbClr val="97A59E"/>
              </a:gs>
              <a:gs pos="100000">
                <a:srgbClr val="2E4B3D"/>
              </a:gs>
            </a:gsLst>
            <a:lin scaled="1"/>
          </a:gradFill>
          <a:ln w="12700">
            <a:gradFill>
              <a:gsLst>
                <a:gs pos="50000">
                  <a:srgbClr val="63786E"/>
                </a:gs>
                <a:gs pos="0">
                  <a:srgbClr val="97A59E"/>
                </a:gs>
                <a:gs pos="100000">
                  <a:srgbClr val="2E4B3D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p>
            <a:r>
              <a:rPr lang="zh-CN" altLang="en-US" sz="1200" b="1"/>
              <a:t>提醒：</a:t>
            </a:r>
            <a:endParaRPr lang="zh-CN" altLang="en-US" sz="1200" b="1"/>
          </a:p>
          <a:p>
            <a:r>
              <a:rPr lang="en-US" altLang="zh-CN" sz="1200" b="1"/>
              <a:t>M8A000.00</a:t>
            </a:r>
            <a:r>
              <a:rPr lang="zh-CN" altLang="en-US" sz="1200" b="1"/>
              <a:t>关闭批次</a:t>
            </a:r>
            <a:r>
              <a:rPr lang="en-US" altLang="zh-CN" sz="1200" b="1"/>
              <a:t> </a:t>
            </a:r>
            <a:r>
              <a:rPr lang="zh-CN" altLang="en-US" sz="1200" b="1"/>
              <a:t>成功</a:t>
            </a:r>
            <a:r>
              <a:rPr lang="en-US" altLang="zh-CN" sz="1200" b="1"/>
              <a:t> </a:t>
            </a:r>
            <a:endParaRPr lang="en-US" altLang="zh-CN" sz="1200" b="1"/>
          </a:p>
          <a:p>
            <a:r>
              <a:rPr lang="en-US" altLang="zh-CN" sz="1200"/>
              <a:t> </a:t>
            </a:r>
            <a:endParaRPr lang="zh-CN" altLang="en-US" sz="1200"/>
          </a:p>
          <a:p>
            <a:r>
              <a:rPr lang="en-US" altLang="zh-CN" sz="1200"/>
              <a:t>     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10" name="动作按钮: 第一张 9">
            <a:hlinkClick r:id="rId8" action="ppaction://hlinksldjump"/>
          </p:cNvPr>
          <p:cNvSpPr/>
          <p:nvPr/>
        </p:nvSpPr>
        <p:spPr>
          <a:xfrm>
            <a:off x="11727815" y="2809240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1" name="组合 240"/>
          <p:cNvGrpSpPr/>
          <p:nvPr/>
        </p:nvGrpSpPr>
        <p:grpSpPr>
          <a:xfrm rot="0">
            <a:off x="300990" y="862330"/>
            <a:ext cx="11349990" cy="5882640"/>
            <a:chOff x="820" y="1592"/>
            <a:chExt cx="14434" cy="9195"/>
          </a:xfrm>
        </p:grpSpPr>
        <p:sp>
          <p:nvSpPr>
            <p:cNvPr id="127" name="矩形 126"/>
            <p:cNvSpPr/>
            <p:nvPr/>
          </p:nvSpPr>
          <p:spPr>
            <a:xfrm>
              <a:off x="820" y="1831"/>
              <a:ext cx="14434" cy="89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8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227" y="1592"/>
              <a:ext cx="2293" cy="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物料上料</a:t>
              </a:r>
              <a:endPara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717405" y="264795"/>
            <a:ext cx="1139825" cy="399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/>
          <p:nvPr/>
        </p:nvSpPr>
        <p:spPr>
          <a:xfrm>
            <a:off x="1157605" y="204470"/>
            <a:ext cx="9142095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70C0"/>
                </a:solidFill>
              </a:rPr>
              <a:t>批货清单</a:t>
            </a:r>
            <a:r>
              <a:rPr lang="en-US" altLang="zh-CN">
                <a:solidFill>
                  <a:srgbClr val="0070C0"/>
                </a:solidFill>
              </a:rPr>
              <a:t>-</a:t>
            </a:r>
            <a:r>
              <a:rPr lang="zh-CN" altLang="en-US">
                <a:solidFill>
                  <a:srgbClr val="0070C0"/>
                </a:solidFill>
              </a:rPr>
              <a:t>物料</a:t>
            </a:r>
            <a:r>
              <a:rPr lang="zh-CN" altLang="en-US">
                <a:solidFill>
                  <a:srgbClr val="0070C0"/>
                </a:solidFill>
              </a:rPr>
              <a:t>上料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546840" y="109220"/>
            <a:ext cx="3063875" cy="312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王一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登录，其他用户使用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重新登录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账号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1122045"/>
            <a:ext cx="10090150" cy="6082030"/>
          </a:xfrm>
          <a:prstGeom prst="rect">
            <a:avLst/>
          </a:prstGeom>
        </p:spPr>
      </p:pic>
      <p:sp>
        <p:nvSpPr>
          <p:cNvPr id="20" name="动作按钮: 第一张 19">
            <a:hlinkClick r:id="rId2" action="ppaction://hlinksldjump"/>
          </p:cNvPr>
          <p:cNvSpPr/>
          <p:nvPr/>
        </p:nvSpPr>
        <p:spPr>
          <a:xfrm>
            <a:off x="10658475" y="476885"/>
            <a:ext cx="185420" cy="17272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4adfd09-ed30-4a04-95c9-9448969e864e}"/>
  <p:tag name="TABLE_ENDDRAG_ORIGIN_RECT" val="543*167"/>
  <p:tag name="TABLE_ENDDRAG_RECT" val="19*351*543*167"/>
</p:tagLst>
</file>

<file path=ppt/tags/tag10.xml><?xml version="1.0" encoding="utf-8"?>
<p:tagLst xmlns:p="http://schemas.openxmlformats.org/presentationml/2006/main">
  <p:tag name="KSO_WM_UNIT_TABLE_BEAUTIFY" val="smartTable{142efd5c-654f-48e7-a05c-fe3aaa4cb058}"/>
</p:tagLst>
</file>

<file path=ppt/tags/tag11.xml><?xml version="1.0" encoding="utf-8"?>
<p:tagLst xmlns:p="http://schemas.openxmlformats.org/presentationml/2006/main">
  <p:tag name="KSO_WM_UNIT_TABLE_BEAUTIFY" val="smartTable{193f717a-6eca-47d3-bf8e-2498a5ec6f78}"/>
  <p:tag name="TABLE_ENDDRAG_ORIGIN_RECT" val="772*156"/>
  <p:tag name="TABLE_ENDDRAG_RECT" val="0*128*772*156"/>
</p:tagLst>
</file>

<file path=ppt/tags/tag12.xml><?xml version="1.0" encoding="utf-8"?>
<p:tagLst xmlns:p="http://schemas.openxmlformats.org/presentationml/2006/main">
  <p:tag name="KSO_WM_UNIT_TABLE_BEAUTIFY" val="smartTable{142efd5c-654f-48e7-a05c-fe3aaa4cb058}"/>
  <p:tag name="TABLE_ENDDRAG_ORIGIN_RECT" val="317*248"/>
  <p:tag name="TABLE_ENDDRAG_RECT" val="340*228*317*248"/>
</p:tagLst>
</file>

<file path=ppt/tags/tag13.xml><?xml version="1.0" encoding="utf-8"?>
<p:tagLst xmlns:p="http://schemas.openxmlformats.org/presentationml/2006/main">
  <p:tag name="KSO_WM_UNIT_TABLE_BEAUTIFY" val="smartTable{193f717a-6eca-47d3-bf8e-2498a5ec6f78}"/>
  <p:tag name="TABLE_ENDDRAG_ORIGIN_RECT" val="772*156"/>
  <p:tag name="TABLE_ENDDRAG_RECT" val="0*128*772*156"/>
</p:tagLst>
</file>

<file path=ppt/tags/tag14.xml><?xml version="1.0" encoding="utf-8"?>
<p:tagLst xmlns:p="http://schemas.openxmlformats.org/presentationml/2006/main">
  <p:tag name="KSO_WM_UNIT_TABLE_BEAUTIFY" val="smartTable{63eae621-44bd-4c8e-a7c4-931873fe8bfc}"/>
  <p:tag name="TABLE_ENDDRAG_ORIGIN_RECT" val="622*124"/>
  <p:tag name="TABLE_ENDDRAG_RECT" val="70*262*622*124"/>
</p:tagLst>
</file>

<file path=ppt/tags/tag15.xml><?xml version="1.0" encoding="utf-8"?>
<p:tagLst xmlns:p="http://schemas.openxmlformats.org/presentationml/2006/main">
  <p:tag name="KSO_WM_UNIT_TABLE_BEAUTIFY" val="smartTable{b6f48e54-5272-4552-91f2-0dcf5ac58c7c}"/>
  <p:tag name="TABLE_ENDDRAG_ORIGIN_RECT" val="682*88"/>
  <p:tag name="TABLE_ENDDRAG_RECT" val="48*271*682*88"/>
</p:tagLst>
</file>

<file path=ppt/tags/tag16.xml><?xml version="1.0" encoding="utf-8"?>
<p:tagLst xmlns:p="http://schemas.openxmlformats.org/presentationml/2006/main">
  <p:tag name="KSO_WM_UNIT_TABLE_BEAUTIFY" val="smartTable{9804bb2a-6d20-4ed6-b50c-911a0bb70ffb}"/>
  <p:tag name="TABLE_ENDDRAG_ORIGIN_RECT" val="678*94"/>
  <p:tag name="TABLE_ENDDRAG_RECT" val="52*211*678*94"/>
</p:tagLst>
</file>

<file path=ppt/tags/tag17.xml><?xml version="1.0" encoding="utf-8"?>
<p:tagLst xmlns:p="http://schemas.openxmlformats.org/presentationml/2006/main">
  <p:tag name="KSO_WM_UNIT_TABLE_BEAUTIFY" val="smartTable{474d8484-0d4e-44df-bbc7-4ca87c452f36}"/>
  <p:tag name="TABLE_ENDDRAG_ORIGIN_RECT" val="372*125"/>
  <p:tag name="TABLE_ENDDRAG_RECT" val="59*189*372*125"/>
</p:tagLst>
</file>

<file path=ppt/tags/tag18.xml><?xml version="1.0" encoding="utf-8"?>
<p:tagLst xmlns:p="http://schemas.openxmlformats.org/presentationml/2006/main">
  <p:tag name="KSO_WM_UNIT_TABLE_BEAUTIFY" val="smartTable{474d8484-0d4e-44df-bbc7-4ca87c452f36}"/>
  <p:tag name="TABLE_ENDDRAG_ORIGIN_RECT" val="372*125"/>
  <p:tag name="TABLE_ENDDRAG_RECT" val="59*189*372*125"/>
</p:tagLst>
</file>

<file path=ppt/tags/tag19.xml><?xml version="1.0" encoding="utf-8"?>
<p:tagLst xmlns:p="http://schemas.openxmlformats.org/presentationml/2006/main">
  <p:tag name="KSO_WM_UNIT_TABLE_BEAUTIFY" val="smartTable{5984cfef-f3eb-4be6-9297-8f9c7a7989b4}"/>
</p:tagLst>
</file>

<file path=ppt/tags/tag2.xml><?xml version="1.0" encoding="utf-8"?>
<p:tagLst xmlns:p="http://schemas.openxmlformats.org/presentationml/2006/main">
  <p:tag name="KSO_WM_UNIT_TABLE_BEAUTIFY" val="smartTable{24adfd09-ed30-4a04-95c9-9448969e864e}"/>
  <p:tag name="TABLE_ENDDRAG_ORIGIN_RECT" val="543*167"/>
  <p:tag name="TABLE_ENDDRAG_RECT" val="19*351*543*167"/>
</p:tagLst>
</file>

<file path=ppt/tags/tag20.xml><?xml version="1.0" encoding="utf-8"?>
<p:tagLst xmlns:p="http://schemas.openxmlformats.org/presentationml/2006/main">
  <p:tag name="KSO_WM_UNIT_TABLE_BEAUTIFY" val="smartTable{2a752d39-a146-4adf-b31e-87cff83dc949}"/>
  <p:tag name="TABLE_ENDDRAG_ORIGIN_RECT" val="132*48"/>
  <p:tag name="TABLE_ENDDRAG_RECT" val="550*400*132*48"/>
</p:tagLst>
</file>

<file path=ppt/tags/tag21.xml><?xml version="1.0" encoding="utf-8"?>
<p:tagLst xmlns:p="http://schemas.openxmlformats.org/presentationml/2006/main">
  <p:tag name="KSO_WM_UNIT_TABLE_BEAUTIFY" val="smartTable{5984cfef-f3eb-4be6-9297-8f9c7a7989b4}"/>
</p:tagLst>
</file>

<file path=ppt/tags/tag22.xml><?xml version="1.0" encoding="utf-8"?>
<p:tagLst xmlns:p="http://schemas.openxmlformats.org/presentationml/2006/main">
  <p:tag name="KSO_WM_UNIT_TABLE_BEAUTIFY" val="smartTable{2a752d39-a146-4adf-b31e-87cff83dc949}"/>
  <p:tag name="TABLE_ENDDRAG_ORIGIN_RECT" val="132*48"/>
  <p:tag name="TABLE_ENDDRAG_RECT" val="550*400*132*48"/>
</p:tagLst>
</file>

<file path=ppt/tags/tag23.xml><?xml version="1.0" encoding="utf-8"?>
<p:tagLst xmlns:p="http://schemas.openxmlformats.org/presentationml/2006/main">
  <p:tag name="KSO_WM_UNIT_TABLE_BEAUTIFY" val="smartTable{474d8484-0d4e-44df-bbc7-4ca87c452f36}"/>
  <p:tag name="TABLE_ENDDRAG_ORIGIN_RECT" val="479*75"/>
  <p:tag name="TABLE_ENDDRAG_RECT" val="141*277*479*75"/>
</p:tagLst>
</file>

<file path=ppt/tags/tag24.xml><?xml version="1.0" encoding="utf-8"?>
<p:tagLst xmlns:p="http://schemas.openxmlformats.org/presentationml/2006/main">
  <p:tag name="ISPRING_PRESENTATION_TITLE" val="简约商务通用模板"/>
</p:tagLst>
</file>

<file path=ppt/tags/tag3.xml><?xml version="1.0" encoding="utf-8"?>
<p:tagLst xmlns:p="http://schemas.openxmlformats.org/presentationml/2006/main">
  <p:tag name="KSO_WM_UNIT_PLACING_PICTURE_USER_VIEWPORT" val="{&quot;height&quot;:9236,&quot;width&quot;:17108}"/>
</p:tagLst>
</file>

<file path=ppt/tags/tag4.xml><?xml version="1.0" encoding="utf-8"?>
<p:tagLst xmlns:p="http://schemas.openxmlformats.org/presentationml/2006/main">
  <p:tag name="KSO_WM_UNIT_PLACING_PICTURE_USER_VIEWPORT" val="{&quot;height&quot;:5520,&quot;width&quot;:6225}"/>
</p:tagLst>
</file>

<file path=ppt/tags/tag5.xml><?xml version="1.0" encoding="utf-8"?>
<p:tagLst xmlns:p="http://schemas.openxmlformats.org/presentationml/2006/main">
  <p:tag name="KSO_WM_UNIT_TABLE_BEAUTIFY" val="smartTable{193f717a-6eca-47d3-bf8e-2498a5ec6f78}"/>
  <p:tag name="TABLE_ENDDRAG_ORIGIN_RECT" val="772*156"/>
  <p:tag name="TABLE_ENDDRAG_RECT" val="0*128*772*156"/>
</p:tagLst>
</file>

<file path=ppt/tags/tag6.xml><?xml version="1.0" encoding="utf-8"?>
<p:tagLst xmlns:p="http://schemas.openxmlformats.org/presentationml/2006/main">
  <p:tag name="KSO_WM_UNIT_TABLE_BEAUTIFY" val="smartTable{e2a4629d-18ad-4757-964c-052013951766}"/>
</p:tagLst>
</file>

<file path=ppt/tags/tag7.xml><?xml version="1.0" encoding="utf-8"?>
<p:tagLst xmlns:p="http://schemas.openxmlformats.org/presentationml/2006/main">
  <p:tag name="KSO_WM_UNIT_TABLE_BEAUTIFY" val="smartTable{c43ab8b8-4725-433a-aebe-7eec6d21abad}"/>
  <p:tag name="TABLE_ENDDRAG_ORIGIN_RECT" val="667*57"/>
  <p:tag name="TABLE_ENDDRAG_RECT" val="257*423*667*57"/>
</p:tagLst>
</file>

<file path=ppt/tags/tag8.xml><?xml version="1.0" encoding="utf-8"?>
<p:tagLst xmlns:p="http://schemas.openxmlformats.org/presentationml/2006/main">
  <p:tag name="KSO_WM_UNIT_TABLE_BEAUTIFY" val="smartTable{e2a4629d-18ad-4757-964c-052013951766}"/>
</p:tagLst>
</file>

<file path=ppt/tags/tag9.xml><?xml version="1.0" encoding="utf-8"?>
<p:tagLst xmlns:p="http://schemas.openxmlformats.org/presentationml/2006/main">
  <p:tag name="KSO_WM_UNIT_TABLE_BEAUTIFY" val="smartTable{c43ab8b8-4725-433a-aebe-7eec6d21abad}"/>
  <p:tag name="TABLE_ENDDRAG_ORIGIN_RECT" val="667*57"/>
  <p:tag name="TABLE_ENDDRAG_RECT" val="257*423*667*5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6554</Words>
  <Application>WPS 演示</Application>
  <PresentationFormat>宽屏</PresentationFormat>
  <Paragraphs>2610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Impact</vt:lpstr>
      <vt:lpstr>微软雅黑 Light</vt:lpstr>
      <vt:lpstr>微软雅黑</vt:lpstr>
      <vt:lpstr>等线</vt:lpstr>
      <vt:lpstr>Arial Unicode MS</vt:lpstr>
      <vt:lpstr>等线 Light</vt:lpstr>
      <vt:lpstr>Calibri</vt:lpstr>
      <vt:lpstr>Office 主题​​</vt:lpstr>
      <vt:lpstr>爱康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批货资讯-Lot 基本信息</vt:lpstr>
      <vt:lpstr>批货资讯-产品信息</vt:lpstr>
      <vt:lpstr>批货资讯-QTime</vt:lpstr>
      <vt:lpstr>批货资讯-批货历史</vt:lpstr>
      <vt:lpstr>批货资讯-载具资讯</vt:lpstr>
      <vt:lpstr>批货资讯-批货注解</vt:lpstr>
      <vt:lpstr>批货资讯-批货扣留</vt:lpstr>
      <vt:lpstr>批货资讯-批货释放</vt:lpstr>
      <vt:lpstr>机台资讯</vt:lpstr>
      <vt:lpstr>机台资讯</vt:lpstr>
      <vt:lpstr>机台资讯</vt:lpstr>
      <vt:lpstr>机台资讯-更改状态</vt:lpstr>
      <vt:lpstr>机台资讯&gt;机台注解</vt:lpstr>
      <vt:lpstr>机台资讯&gt;物料下料</vt:lpstr>
      <vt:lpstr>机台资讯&gt;工治具下机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简约商务通用模板</dc:title>
  <dc:creator>Regina x230i</dc:creator>
  <dc:subject>www.33ppt.com</dc:subject>
  <cp:lastModifiedBy>Tz</cp:lastModifiedBy>
  <cp:revision>1109</cp:revision>
  <dcterms:created xsi:type="dcterms:W3CDTF">2016-11-26T04:20:00Z</dcterms:created>
  <dcterms:modified xsi:type="dcterms:W3CDTF">2022-03-08T07:15:18Z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BFED626E071848F6AEE656A2F1D08558</vt:lpwstr>
  </property>
  <property fmtid="{D5CDD505-2E9C-101B-9397-08002B2CF9AE}" pid="4" name="KSOSaveFontToCloudKey">
    <vt:lpwstr>298495287_embed</vt:lpwstr>
  </property>
</Properties>
</file>