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743" r:id="rId3"/>
    <p:sldId id="754" r:id="rId5"/>
    <p:sldId id="288" r:id="rId6"/>
    <p:sldId id="772" r:id="rId7"/>
    <p:sldId id="761" r:id="rId8"/>
    <p:sldId id="7662" r:id="rId9"/>
    <p:sldId id="7665" r:id="rId10"/>
    <p:sldId id="7666" r:id="rId11"/>
    <p:sldId id="7679" r:id="rId12"/>
    <p:sldId id="7678" r:id="rId13"/>
    <p:sldId id="7689" r:id="rId14"/>
    <p:sldId id="7691" r:id="rId15"/>
    <p:sldId id="7692" r:id="rId16"/>
    <p:sldId id="7690" r:id="rId17"/>
    <p:sldId id="7677" r:id="rId18"/>
    <p:sldId id="762" r:id="rId19"/>
    <p:sldId id="7670" r:id="rId20"/>
    <p:sldId id="7668" r:id="rId21"/>
    <p:sldId id="7673" r:id="rId22"/>
    <p:sldId id="7669" r:id="rId23"/>
    <p:sldId id="7675" r:id="rId24"/>
    <p:sldId id="361"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BE"/>
    <a:srgbClr val="B0CAE4"/>
    <a:srgbClr val="6195CA"/>
    <a:srgbClr val="002060"/>
    <a:srgbClr val="7F7F7F"/>
    <a:srgbClr val="0033CC"/>
    <a:srgbClr val="0026AC"/>
    <a:srgbClr val="D9D9D9"/>
    <a:srgbClr val="376092"/>
    <a:srgbClr val="400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02" autoAdjust="0"/>
    <p:restoredTop sz="94249" autoAdjust="0"/>
  </p:normalViewPr>
  <p:slideViewPr>
    <p:cSldViewPr snapToGrid="0">
      <p:cViewPr varScale="1">
        <p:scale>
          <a:sx n="110" d="100"/>
          <a:sy n="110" d="100"/>
        </p:scale>
        <p:origin x="138" y="198"/>
      </p:cViewPr>
      <p:guideLst>
        <p:guide orient="horz" pos="2040"/>
        <p:guide pos="3950"/>
      </p:guideLst>
    </p:cSldViewPr>
  </p:slid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20.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30581-D3D1-49CE-818B-AB950C2A4E6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65E35-5CD3-4698-8457-D7B78D2268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453BFC3-69EA-4A61-A43E-8273B579A41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453BFC3-69EA-4A61-A43E-8273B579A41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EED7F-8622-402C-9159-17D97DEAAEA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EED7F-8622-402C-9159-17D97DEAAEA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EED7F-8622-402C-9159-17D97DEAAEA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EED7F-8622-402C-9159-17D97DEAAEA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EED7F-8622-402C-9159-17D97DEAAEA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91EA-41AE-4DA4-9FF2-8023A0DAA57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microsoft.com/office/2007/relationships/hdphoto" Target="../media/image7.wdp"/><Relationship Id="rId5" Type="http://schemas.openxmlformats.org/officeDocument/2006/relationships/image" Target="../media/image6.png"/><Relationship Id="rId4" Type="http://schemas.openxmlformats.org/officeDocument/2006/relationships/image" Target="../media/image2.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image" Target="../media/image10.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image" Target="../media/image10.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image" Target="../media/image10.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8" name="图片 27"/>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0" y="0"/>
            <a:ext cx="3477892" cy="6786694"/>
          </a:xfrm>
          <a:prstGeom prst="rect">
            <a:avLst/>
          </a:prstGeom>
          <a:ln>
            <a:solidFill>
              <a:schemeClr val="bg1"/>
            </a:solidFill>
          </a:ln>
        </p:spPr>
      </p:pic>
      <p:sp>
        <p:nvSpPr>
          <p:cNvPr id="10" name="Freeform 6"/>
          <p:cNvSpPr/>
          <p:nvPr userDrawn="1"/>
        </p:nvSpPr>
        <p:spPr bwMode="auto">
          <a:xfrm>
            <a:off x="10438965" y="538182"/>
            <a:ext cx="1102756" cy="1098291"/>
          </a:xfrm>
          <a:custGeom>
            <a:avLst/>
            <a:gdLst>
              <a:gd name="T0" fmla="*/ 67 w 494"/>
              <a:gd name="T1" fmla="*/ 0 h 492"/>
              <a:gd name="T2" fmla="*/ 429 w 494"/>
              <a:gd name="T3" fmla="*/ 0 h 492"/>
              <a:gd name="T4" fmla="*/ 454 w 494"/>
              <a:gd name="T5" fmla="*/ 5 h 492"/>
              <a:gd name="T6" fmla="*/ 475 w 494"/>
              <a:gd name="T7" fmla="*/ 19 h 492"/>
              <a:gd name="T8" fmla="*/ 489 w 494"/>
              <a:gd name="T9" fmla="*/ 40 h 492"/>
              <a:gd name="T10" fmla="*/ 494 w 494"/>
              <a:gd name="T11" fmla="*/ 65 h 492"/>
              <a:gd name="T12" fmla="*/ 494 w 494"/>
              <a:gd name="T13" fmla="*/ 427 h 492"/>
              <a:gd name="T14" fmla="*/ 489 w 494"/>
              <a:gd name="T15" fmla="*/ 452 h 492"/>
              <a:gd name="T16" fmla="*/ 475 w 494"/>
              <a:gd name="T17" fmla="*/ 473 h 492"/>
              <a:gd name="T18" fmla="*/ 454 w 494"/>
              <a:gd name="T19" fmla="*/ 487 h 492"/>
              <a:gd name="T20" fmla="*/ 429 w 494"/>
              <a:gd name="T21" fmla="*/ 492 h 492"/>
              <a:gd name="T22" fmla="*/ 67 w 494"/>
              <a:gd name="T23" fmla="*/ 492 h 492"/>
              <a:gd name="T24" fmla="*/ 41 w 494"/>
              <a:gd name="T25" fmla="*/ 487 h 492"/>
              <a:gd name="T26" fmla="*/ 20 w 494"/>
              <a:gd name="T27" fmla="*/ 473 h 492"/>
              <a:gd name="T28" fmla="*/ 6 w 494"/>
              <a:gd name="T29" fmla="*/ 452 h 492"/>
              <a:gd name="T30" fmla="*/ 0 w 494"/>
              <a:gd name="T31" fmla="*/ 427 h 492"/>
              <a:gd name="T32" fmla="*/ 0 w 494"/>
              <a:gd name="T33" fmla="*/ 65 h 492"/>
              <a:gd name="T34" fmla="*/ 6 w 494"/>
              <a:gd name="T35" fmla="*/ 40 h 492"/>
              <a:gd name="T36" fmla="*/ 20 w 494"/>
              <a:gd name="T37" fmla="*/ 19 h 492"/>
              <a:gd name="T38" fmla="*/ 41 w 494"/>
              <a:gd name="T39" fmla="*/ 5 h 492"/>
              <a:gd name="T40" fmla="*/ 67 w 494"/>
              <a:gd name="T4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4" h="492">
                <a:moveTo>
                  <a:pt x="67" y="0"/>
                </a:moveTo>
                <a:lnTo>
                  <a:pt x="429" y="0"/>
                </a:lnTo>
                <a:lnTo>
                  <a:pt x="454" y="5"/>
                </a:lnTo>
                <a:lnTo>
                  <a:pt x="475" y="19"/>
                </a:lnTo>
                <a:lnTo>
                  <a:pt x="489" y="40"/>
                </a:lnTo>
                <a:lnTo>
                  <a:pt x="494" y="65"/>
                </a:lnTo>
                <a:lnTo>
                  <a:pt x="494" y="427"/>
                </a:lnTo>
                <a:lnTo>
                  <a:pt x="489" y="452"/>
                </a:lnTo>
                <a:lnTo>
                  <a:pt x="475" y="473"/>
                </a:lnTo>
                <a:lnTo>
                  <a:pt x="454" y="487"/>
                </a:lnTo>
                <a:lnTo>
                  <a:pt x="429" y="492"/>
                </a:lnTo>
                <a:lnTo>
                  <a:pt x="67" y="492"/>
                </a:lnTo>
                <a:lnTo>
                  <a:pt x="41" y="487"/>
                </a:lnTo>
                <a:lnTo>
                  <a:pt x="20" y="473"/>
                </a:lnTo>
                <a:lnTo>
                  <a:pt x="6" y="452"/>
                </a:lnTo>
                <a:lnTo>
                  <a:pt x="0" y="427"/>
                </a:lnTo>
                <a:lnTo>
                  <a:pt x="0" y="65"/>
                </a:lnTo>
                <a:lnTo>
                  <a:pt x="6" y="40"/>
                </a:lnTo>
                <a:lnTo>
                  <a:pt x="20" y="19"/>
                </a:lnTo>
                <a:lnTo>
                  <a:pt x="41" y="5"/>
                </a:lnTo>
                <a:lnTo>
                  <a:pt x="67" y="0"/>
                </a:lnTo>
                <a:close/>
              </a:path>
            </a:pathLst>
          </a:custGeom>
          <a:solidFill>
            <a:srgbClr val="0070C0"/>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12" name="Freeform 9"/>
          <p:cNvSpPr/>
          <p:nvPr userDrawn="1"/>
        </p:nvSpPr>
        <p:spPr bwMode="auto">
          <a:xfrm>
            <a:off x="6845371" y="304967"/>
            <a:ext cx="2078271" cy="2078271"/>
          </a:xfrm>
          <a:custGeom>
            <a:avLst/>
            <a:gdLst>
              <a:gd name="T0" fmla="*/ 66 w 931"/>
              <a:gd name="T1" fmla="*/ 0 h 931"/>
              <a:gd name="T2" fmla="*/ 867 w 931"/>
              <a:gd name="T3" fmla="*/ 0 h 931"/>
              <a:gd name="T4" fmla="*/ 891 w 931"/>
              <a:gd name="T5" fmla="*/ 5 h 931"/>
              <a:gd name="T6" fmla="*/ 912 w 931"/>
              <a:gd name="T7" fmla="*/ 19 h 931"/>
              <a:gd name="T8" fmla="*/ 926 w 931"/>
              <a:gd name="T9" fmla="*/ 40 h 931"/>
              <a:gd name="T10" fmla="*/ 931 w 931"/>
              <a:gd name="T11" fmla="*/ 64 h 931"/>
              <a:gd name="T12" fmla="*/ 931 w 931"/>
              <a:gd name="T13" fmla="*/ 864 h 931"/>
              <a:gd name="T14" fmla="*/ 926 w 931"/>
              <a:gd name="T15" fmla="*/ 891 h 931"/>
              <a:gd name="T16" fmla="*/ 912 w 931"/>
              <a:gd name="T17" fmla="*/ 912 h 931"/>
              <a:gd name="T18" fmla="*/ 891 w 931"/>
              <a:gd name="T19" fmla="*/ 926 h 931"/>
              <a:gd name="T20" fmla="*/ 867 w 931"/>
              <a:gd name="T21" fmla="*/ 931 h 931"/>
              <a:gd name="T22" fmla="*/ 66 w 931"/>
              <a:gd name="T23" fmla="*/ 931 h 931"/>
              <a:gd name="T24" fmla="*/ 40 w 931"/>
              <a:gd name="T25" fmla="*/ 926 h 931"/>
              <a:gd name="T26" fmla="*/ 19 w 931"/>
              <a:gd name="T27" fmla="*/ 912 h 931"/>
              <a:gd name="T28" fmla="*/ 5 w 931"/>
              <a:gd name="T29" fmla="*/ 891 h 931"/>
              <a:gd name="T30" fmla="*/ 0 w 931"/>
              <a:gd name="T31" fmla="*/ 864 h 931"/>
              <a:gd name="T32" fmla="*/ 0 w 931"/>
              <a:gd name="T33" fmla="*/ 64 h 931"/>
              <a:gd name="T34" fmla="*/ 5 w 931"/>
              <a:gd name="T35" fmla="*/ 40 h 931"/>
              <a:gd name="T36" fmla="*/ 19 w 931"/>
              <a:gd name="T37" fmla="*/ 19 h 931"/>
              <a:gd name="T38" fmla="*/ 40 w 931"/>
              <a:gd name="T39" fmla="*/ 5 h 931"/>
              <a:gd name="T40" fmla="*/ 66 w 931"/>
              <a:gd name="T41"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1" h="931">
                <a:moveTo>
                  <a:pt x="66" y="0"/>
                </a:moveTo>
                <a:lnTo>
                  <a:pt x="867" y="0"/>
                </a:lnTo>
                <a:lnTo>
                  <a:pt x="891" y="5"/>
                </a:lnTo>
                <a:lnTo>
                  <a:pt x="912" y="19"/>
                </a:lnTo>
                <a:lnTo>
                  <a:pt x="926" y="40"/>
                </a:lnTo>
                <a:lnTo>
                  <a:pt x="931" y="64"/>
                </a:lnTo>
                <a:lnTo>
                  <a:pt x="931" y="864"/>
                </a:lnTo>
                <a:lnTo>
                  <a:pt x="926" y="891"/>
                </a:lnTo>
                <a:lnTo>
                  <a:pt x="912" y="912"/>
                </a:lnTo>
                <a:lnTo>
                  <a:pt x="891" y="926"/>
                </a:lnTo>
                <a:lnTo>
                  <a:pt x="867" y="931"/>
                </a:lnTo>
                <a:lnTo>
                  <a:pt x="66" y="931"/>
                </a:lnTo>
                <a:lnTo>
                  <a:pt x="40" y="926"/>
                </a:lnTo>
                <a:lnTo>
                  <a:pt x="19" y="912"/>
                </a:lnTo>
                <a:lnTo>
                  <a:pt x="5" y="891"/>
                </a:lnTo>
                <a:lnTo>
                  <a:pt x="0" y="864"/>
                </a:lnTo>
                <a:lnTo>
                  <a:pt x="0" y="64"/>
                </a:lnTo>
                <a:lnTo>
                  <a:pt x="5" y="40"/>
                </a:lnTo>
                <a:lnTo>
                  <a:pt x="19" y="19"/>
                </a:lnTo>
                <a:lnTo>
                  <a:pt x="40" y="5"/>
                </a:lnTo>
                <a:lnTo>
                  <a:pt x="66" y="0"/>
                </a:lnTo>
                <a:close/>
              </a:path>
            </a:pathLst>
          </a:custGeom>
          <a:solidFill>
            <a:srgbClr val="006FBE"/>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14" name="Freeform 11"/>
          <p:cNvSpPr/>
          <p:nvPr userDrawn="1"/>
        </p:nvSpPr>
        <p:spPr bwMode="auto">
          <a:xfrm>
            <a:off x="10776638" y="3109912"/>
            <a:ext cx="1116150" cy="1122847"/>
          </a:xfrm>
          <a:custGeom>
            <a:avLst/>
            <a:gdLst>
              <a:gd name="T0" fmla="*/ 65 w 500"/>
              <a:gd name="T1" fmla="*/ 0 h 503"/>
              <a:gd name="T2" fmla="*/ 436 w 500"/>
              <a:gd name="T3" fmla="*/ 0 h 503"/>
              <a:gd name="T4" fmla="*/ 460 w 500"/>
              <a:gd name="T5" fmla="*/ 5 h 503"/>
              <a:gd name="T6" fmla="*/ 481 w 500"/>
              <a:gd name="T7" fmla="*/ 19 h 503"/>
              <a:gd name="T8" fmla="*/ 495 w 500"/>
              <a:gd name="T9" fmla="*/ 40 h 503"/>
              <a:gd name="T10" fmla="*/ 500 w 500"/>
              <a:gd name="T11" fmla="*/ 67 h 503"/>
              <a:gd name="T12" fmla="*/ 500 w 500"/>
              <a:gd name="T13" fmla="*/ 436 h 503"/>
              <a:gd name="T14" fmla="*/ 495 w 500"/>
              <a:gd name="T15" fmla="*/ 462 h 503"/>
              <a:gd name="T16" fmla="*/ 481 w 500"/>
              <a:gd name="T17" fmla="*/ 483 h 503"/>
              <a:gd name="T18" fmla="*/ 460 w 500"/>
              <a:gd name="T19" fmla="*/ 497 h 503"/>
              <a:gd name="T20" fmla="*/ 436 w 500"/>
              <a:gd name="T21" fmla="*/ 503 h 503"/>
              <a:gd name="T22" fmla="*/ 65 w 500"/>
              <a:gd name="T23" fmla="*/ 503 h 503"/>
              <a:gd name="T24" fmla="*/ 40 w 500"/>
              <a:gd name="T25" fmla="*/ 497 h 503"/>
              <a:gd name="T26" fmla="*/ 19 w 500"/>
              <a:gd name="T27" fmla="*/ 483 h 503"/>
              <a:gd name="T28" fmla="*/ 5 w 500"/>
              <a:gd name="T29" fmla="*/ 462 h 503"/>
              <a:gd name="T30" fmla="*/ 0 w 500"/>
              <a:gd name="T31" fmla="*/ 436 h 503"/>
              <a:gd name="T32" fmla="*/ 0 w 500"/>
              <a:gd name="T33" fmla="*/ 67 h 503"/>
              <a:gd name="T34" fmla="*/ 5 w 500"/>
              <a:gd name="T35" fmla="*/ 40 h 503"/>
              <a:gd name="T36" fmla="*/ 19 w 500"/>
              <a:gd name="T37" fmla="*/ 19 h 503"/>
              <a:gd name="T38" fmla="*/ 40 w 500"/>
              <a:gd name="T39" fmla="*/ 5 h 503"/>
              <a:gd name="T40" fmla="*/ 65 w 500"/>
              <a:gd name="T41"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0" h="503">
                <a:moveTo>
                  <a:pt x="65" y="0"/>
                </a:moveTo>
                <a:lnTo>
                  <a:pt x="436" y="0"/>
                </a:lnTo>
                <a:lnTo>
                  <a:pt x="460" y="5"/>
                </a:lnTo>
                <a:lnTo>
                  <a:pt x="481" y="19"/>
                </a:lnTo>
                <a:lnTo>
                  <a:pt x="495" y="40"/>
                </a:lnTo>
                <a:lnTo>
                  <a:pt x="500" y="67"/>
                </a:lnTo>
                <a:lnTo>
                  <a:pt x="500" y="436"/>
                </a:lnTo>
                <a:lnTo>
                  <a:pt x="495" y="462"/>
                </a:lnTo>
                <a:lnTo>
                  <a:pt x="481" y="483"/>
                </a:lnTo>
                <a:lnTo>
                  <a:pt x="460" y="497"/>
                </a:lnTo>
                <a:lnTo>
                  <a:pt x="436" y="503"/>
                </a:lnTo>
                <a:lnTo>
                  <a:pt x="65" y="503"/>
                </a:lnTo>
                <a:lnTo>
                  <a:pt x="40" y="497"/>
                </a:lnTo>
                <a:lnTo>
                  <a:pt x="19" y="483"/>
                </a:lnTo>
                <a:lnTo>
                  <a:pt x="5" y="462"/>
                </a:lnTo>
                <a:lnTo>
                  <a:pt x="0" y="436"/>
                </a:lnTo>
                <a:lnTo>
                  <a:pt x="0" y="67"/>
                </a:lnTo>
                <a:lnTo>
                  <a:pt x="5" y="40"/>
                </a:lnTo>
                <a:lnTo>
                  <a:pt x="19" y="19"/>
                </a:lnTo>
                <a:lnTo>
                  <a:pt x="40" y="5"/>
                </a:lnTo>
                <a:lnTo>
                  <a:pt x="65" y="0"/>
                </a:lnTo>
                <a:close/>
              </a:path>
            </a:pathLst>
          </a:custGeom>
          <a:solidFill>
            <a:srgbClr val="0070C0"/>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16" name="Freeform 13"/>
          <p:cNvSpPr/>
          <p:nvPr userDrawn="1"/>
        </p:nvSpPr>
        <p:spPr bwMode="auto">
          <a:xfrm>
            <a:off x="7166822" y="599630"/>
            <a:ext cx="861668" cy="868365"/>
          </a:xfrm>
          <a:custGeom>
            <a:avLst/>
            <a:gdLst>
              <a:gd name="T0" fmla="*/ 75 w 386"/>
              <a:gd name="T1" fmla="*/ 0 h 389"/>
              <a:gd name="T2" fmla="*/ 311 w 386"/>
              <a:gd name="T3" fmla="*/ 0 h 389"/>
              <a:gd name="T4" fmla="*/ 336 w 386"/>
              <a:gd name="T5" fmla="*/ 4 h 389"/>
              <a:gd name="T6" fmla="*/ 357 w 386"/>
              <a:gd name="T7" fmla="*/ 14 h 389"/>
              <a:gd name="T8" fmla="*/ 372 w 386"/>
              <a:gd name="T9" fmla="*/ 32 h 389"/>
              <a:gd name="T10" fmla="*/ 383 w 386"/>
              <a:gd name="T11" fmla="*/ 53 h 389"/>
              <a:gd name="T12" fmla="*/ 386 w 386"/>
              <a:gd name="T13" fmla="*/ 76 h 389"/>
              <a:gd name="T14" fmla="*/ 386 w 386"/>
              <a:gd name="T15" fmla="*/ 312 h 389"/>
              <a:gd name="T16" fmla="*/ 383 w 386"/>
              <a:gd name="T17" fmla="*/ 337 h 389"/>
              <a:gd name="T18" fmla="*/ 372 w 386"/>
              <a:gd name="T19" fmla="*/ 358 h 389"/>
              <a:gd name="T20" fmla="*/ 357 w 386"/>
              <a:gd name="T21" fmla="*/ 373 h 389"/>
              <a:gd name="T22" fmla="*/ 336 w 386"/>
              <a:gd name="T23" fmla="*/ 384 h 389"/>
              <a:gd name="T24" fmla="*/ 311 w 386"/>
              <a:gd name="T25" fmla="*/ 389 h 389"/>
              <a:gd name="T26" fmla="*/ 75 w 386"/>
              <a:gd name="T27" fmla="*/ 389 h 389"/>
              <a:gd name="T28" fmla="*/ 50 w 386"/>
              <a:gd name="T29" fmla="*/ 384 h 389"/>
              <a:gd name="T30" fmla="*/ 29 w 386"/>
              <a:gd name="T31" fmla="*/ 373 h 389"/>
              <a:gd name="T32" fmla="*/ 14 w 386"/>
              <a:gd name="T33" fmla="*/ 358 h 389"/>
              <a:gd name="T34" fmla="*/ 3 w 386"/>
              <a:gd name="T35" fmla="*/ 337 h 389"/>
              <a:gd name="T36" fmla="*/ 0 w 386"/>
              <a:gd name="T37" fmla="*/ 312 h 389"/>
              <a:gd name="T38" fmla="*/ 0 w 386"/>
              <a:gd name="T39" fmla="*/ 76 h 389"/>
              <a:gd name="T40" fmla="*/ 3 w 386"/>
              <a:gd name="T41" fmla="*/ 53 h 389"/>
              <a:gd name="T42" fmla="*/ 14 w 386"/>
              <a:gd name="T43" fmla="*/ 32 h 389"/>
              <a:gd name="T44" fmla="*/ 29 w 386"/>
              <a:gd name="T45" fmla="*/ 14 h 389"/>
              <a:gd name="T46" fmla="*/ 50 w 386"/>
              <a:gd name="T47" fmla="*/ 4 h 389"/>
              <a:gd name="T48" fmla="*/ 75 w 386"/>
              <a:gd name="T49" fmla="*/ 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6" h="389">
                <a:moveTo>
                  <a:pt x="75" y="0"/>
                </a:moveTo>
                <a:lnTo>
                  <a:pt x="311" y="0"/>
                </a:lnTo>
                <a:lnTo>
                  <a:pt x="336" y="4"/>
                </a:lnTo>
                <a:lnTo>
                  <a:pt x="357" y="14"/>
                </a:lnTo>
                <a:lnTo>
                  <a:pt x="372" y="32"/>
                </a:lnTo>
                <a:lnTo>
                  <a:pt x="383" y="53"/>
                </a:lnTo>
                <a:lnTo>
                  <a:pt x="386" y="76"/>
                </a:lnTo>
                <a:lnTo>
                  <a:pt x="386" y="312"/>
                </a:lnTo>
                <a:lnTo>
                  <a:pt x="383" y="337"/>
                </a:lnTo>
                <a:lnTo>
                  <a:pt x="372" y="358"/>
                </a:lnTo>
                <a:lnTo>
                  <a:pt x="357" y="373"/>
                </a:lnTo>
                <a:lnTo>
                  <a:pt x="336" y="384"/>
                </a:lnTo>
                <a:lnTo>
                  <a:pt x="311" y="389"/>
                </a:lnTo>
                <a:lnTo>
                  <a:pt x="75" y="389"/>
                </a:lnTo>
                <a:lnTo>
                  <a:pt x="50" y="384"/>
                </a:lnTo>
                <a:lnTo>
                  <a:pt x="29" y="373"/>
                </a:lnTo>
                <a:lnTo>
                  <a:pt x="14" y="358"/>
                </a:lnTo>
                <a:lnTo>
                  <a:pt x="3" y="337"/>
                </a:lnTo>
                <a:lnTo>
                  <a:pt x="0" y="312"/>
                </a:lnTo>
                <a:lnTo>
                  <a:pt x="0" y="76"/>
                </a:lnTo>
                <a:lnTo>
                  <a:pt x="3" y="53"/>
                </a:lnTo>
                <a:lnTo>
                  <a:pt x="14" y="32"/>
                </a:lnTo>
                <a:lnTo>
                  <a:pt x="29" y="14"/>
                </a:lnTo>
                <a:lnTo>
                  <a:pt x="50" y="4"/>
                </a:lnTo>
                <a:lnTo>
                  <a:pt x="75" y="0"/>
                </a:lnTo>
                <a:close/>
              </a:path>
            </a:pathLst>
          </a:custGeom>
          <a:gradFill flip="none" rotWithShape="1">
            <a:gsLst>
              <a:gs pos="3000">
                <a:schemeClr val="bg1">
                  <a:lumMod val="75000"/>
                </a:schemeClr>
              </a:gs>
              <a:gs pos="59000">
                <a:srgbClr val="FBFBFB"/>
              </a:gs>
            </a:gsLst>
            <a:lin ang="2700000" scaled="1"/>
            <a:tileRect/>
          </a:gra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18" name="Freeform 15"/>
          <p:cNvSpPr/>
          <p:nvPr userDrawn="1"/>
        </p:nvSpPr>
        <p:spPr bwMode="auto">
          <a:xfrm>
            <a:off x="8418732" y="748018"/>
            <a:ext cx="2915383" cy="2915383"/>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ctr" anchorCtr="1" compatLnSpc="1"/>
          <a:lstStyle/>
          <a:p>
            <a:endParaRPr lang="zh-CN" altLang="en-US" sz="8800" dirty="0">
              <a:solidFill>
                <a:srgbClr val="AE002B"/>
              </a:solidFill>
              <a:latin typeface="Impact" panose="020B0806030902050204" pitchFamily="34" charset="0"/>
            </a:endParaRPr>
          </a:p>
        </p:txBody>
      </p:sp>
      <p:sp>
        <p:nvSpPr>
          <p:cNvPr id="20" name="Freeform 16"/>
          <p:cNvSpPr/>
          <p:nvPr userDrawn="1"/>
        </p:nvSpPr>
        <p:spPr bwMode="auto">
          <a:xfrm>
            <a:off x="6093998" y="1692401"/>
            <a:ext cx="1419742" cy="1417511"/>
          </a:xfrm>
          <a:custGeom>
            <a:avLst/>
            <a:gdLst>
              <a:gd name="T0" fmla="*/ 62 w 636"/>
              <a:gd name="T1" fmla="*/ 0 h 635"/>
              <a:gd name="T2" fmla="*/ 574 w 636"/>
              <a:gd name="T3" fmla="*/ 0 h 635"/>
              <a:gd name="T4" fmla="*/ 597 w 636"/>
              <a:gd name="T5" fmla="*/ 5 h 635"/>
              <a:gd name="T6" fmla="*/ 618 w 636"/>
              <a:gd name="T7" fmla="*/ 17 h 635"/>
              <a:gd name="T8" fmla="*/ 631 w 636"/>
              <a:gd name="T9" fmla="*/ 37 h 635"/>
              <a:gd name="T10" fmla="*/ 636 w 636"/>
              <a:gd name="T11" fmla="*/ 61 h 635"/>
              <a:gd name="T12" fmla="*/ 636 w 636"/>
              <a:gd name="T13" fmla="*/ 574 h 635"/>
              <a:gd name="T14" fmla="*/ 631 w 636"/>
              <a:gd name="T15" fmla="*/ 597 h 635"/>
              <a:gd name="T16" fmla="*/ 618 w 636"/>
              <a:gd name="T17" fmla="*/ 616 h 635"/>
              <a:gd name="T18" fmla="*/ 597 w 636"/>
              <a:gd name="T19" fmla="*/ 630 h 635"/>
              <a:gd name="T20" fmla="*/ 574 w 636"/>
              <a:gd name="T21" fmla="*/ 635 h 635"/>
              <a:gd name="T22" fmla="*/ 62 w 636"/>
              <a:gd name="T23" fmla="*/ 635 h 635"/>
              <a:gd name="T24" fmla="*/ 39 w 636"/>
              <a:gd name="T25" fmla="*/ 630 h 635"/>
              <a:gd name="T26" fmla="*/ 18 w 636"/>
              <a:gd name="T27" fmla="*/ 616 h 635"/>
              <a:gd name="T28" fmla="*/ 5 w 636"/>
              <a:gd name="T29" fmla="*/ 597 h 635"/>
              <a:gd name="T30" fmla="*/ 0 w 636"/>
              <a:gd name="T31" fmla="*/ 574 h 635"/>
              <a:gd name="T32" fmla="*/ 0 w 636"/>
              <a:gd name="T33" fmla="*/ 61 h 635"/>
              <a:gd name="T34" fmla="*/ 5 w 636"/>
              <a:gd name="T35" fmla="*/ 37 h 635"/>
              <a:gd name="T36" fmla="*/ 18 w 636"/>
              <a:gd name="T37" fmla="*/ 17 h 635"/>
              <a:gd name="T38" fmla="*/ 39 w 636"/>
              <a:gd name="T39" fmla="*/ 5 h 635"/>
              <a:gd name="T40" fmla="*/ 62 w 636"/>
              <a:gd name="T4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6" h="635">
                <a:moveTo>
                  <a:pt x="62" y="0"/>
                </a:moveTo>
                <a:lnTo>
                  <a:pt x="574" y="0"/>
                </a:lnTo>
                <a:lnTo>
                  <a:pt x="597" y="5"/>
                </a:lnTo>
                <a:lnTo>
                  <a:pt x="618" y="17"/>
                </a:lnTo>
                <a:lnTo>
                  <a:pt x="631" y="37"/>
                </a:lnTo>
                <a:lnTo>
                  <a:pt x="636" y="61"/>
                </a:lnTo>
                <a:lnTo>
                  <a:pt x="636" y="574"/>
                </a:lnTo>
                <a:lnTo>
                  <a:pt x="631" y="597"/>
                </a:lnTo>
                <a:lnTo>
                  <a:pt x="618" y="616"/>
                </a:lnTo>
                <a:lnTo>
                  <a:pt x="597" y="630"/>
                </a:lnTo>
                <a:lnTo>
                  <a:pt x="574" y="635"/>
                </a:lnTo>
                <a:lnTo>
                  <a:pt x="62" y="635"/>
                </a:lnTo>
                <a:lnTo>
                  <a:pt x="39" y="630"/>
                </a:lnTo>
                <a:lnTo>
                  <a:pt x="18" y="616"/>
                </a:lnTo>
                <a:lnTo>
                  <a:pt x="5" y="597"/>
                </a:lnTo>
                <a:lnTo>
                  <a:pt x="0" y="574"/>
                </a:lnTo>
                <a:lnTo>
                  <a:pt x="0" y="61"/>
                </a:lnTo>
                <a:lnTo>
                  <a:pt x="5" y="37"/>
                </a:lnTo>
                <a:lnTo>
                  <a:pt x="18" y="17"/>
                </a:lnTo>
                <a:lnTo>
                  <a:pt x="39" y="5"/>
                </a:lnTo>
                <a:lnTo>
                  <a:pt x="62" y="0"/>
                </a:lnTo>
                <a:close/>
              </a:path>
            </a:pathLst>
          </a:custGeom>
          <a:gradFill flip="none" rotWithShape="1">
            <a:gsLst>
              <a:gs pos="3000">
                <a:schemeClr val="bg1">
                  <a:lumMod val="75000"/>
                </a:schemeClr>
              </a:gs>
              <a:gs pos="59000">
                <a:srgbClr val="FBFBFB"/>
              </a:gs>
            </a:gsLst>
            <a:lin ang="2700000" scaled="1"/>
            <a:tileRect/>
          </a:gra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2" name="文本框 21"/>
          <p:cNvSpPr txBox="1"/>
          <p:nvPr userDrawn="1"/>
        </p:nvSpPr>
        <p:spPr>
          <a:xfrm>
            <a:off x="8568581" y="1525646"/>
            <a:ext cx="2765534" cy="1569660"/>
          </a:xfrm>
          <a:prstGeom prst="rect">
            <a:avLst/>
          </a:prstGeom>
          <a:noFill/>
          <a:effectLst/>
        </p:spPr>
        <p:txBody>
          <a:bodyPr wrap="square" rtlCol="0">
            <a:spAutoFit/>
          </a:bodyPr>
          <a:lstStyle/>
          <a:p>
            <a:pPr algn="ctr"/>
            <a:r>
              <a:rPr lang="en-US" altLang="zh-CN" sz="9600" dirty="0">
                <a:solidFill>
                  <a:srgbClr val="0070C0"/>
                </a:solidFill>
                <a:latin typeface="Impact" panose="020B0806030902050204" pitchFamily="34" charset="0"/>
              </a:rPr>
              <a:t>2020</a:t>
            </a:r>
            <a:endParaRPr lang="zh-CN" altLang="en-US" sz="9600" dirty="0">
              <a:solidFill>
                <a:srgbClr val="0070C0"/>
              </a:solidFill>
              <a:latin typeface="Impact" panose="020B0806030902050204" pitchFamily="34" charset="0"/>
            </a:endParaRPr>
          </a:p>
        </p:txBody>
      </p:sp>
      <p:sp>
        <p:nvSpPr>
          <p:cNvPr id="26" name="文本框 25"/>
          <p:cNvSpPr txBox="1"/>
          <p:nvPr userDrawn="1"/>
        </p:nvSpPr>
        <p:spPr>
          <a:xfrm>
            <a:off x="2083642" y="6301875"/>
            <a:ext cx="1801535" cy="307777"/>
          </a:xfrm>
          <a:prstGeom prst="rect">
            <a:avLst/>
          </a:prstGeom>
          <a:noFill/>
        </p:spPr>
        <p:txBody>
          <a:bodyPr wrap="square">
            <a:spAutoFit/>
          </a:bodyPr>
          <a:lstStyle/>
          <a:p>
            <a:r>
              <a:rPr kumimoji="1" lang="en-US" altLang="zh-CN" sz="1400" dirty="0">
                <a:solidFill>
                  <a:schemeClr val="bg1">
                    <a:lumMod val="75000"/>
                  </a:schemeClr>
                </a:solidFill>
                <a:latin typeface="Arial" panose="020B0604020202020204" pitchFamily="34" charset="0"/>
                <a:ea typeface="微软雅黑" panose="020B0503020204020204" charset="-122"/>
                <a:cs typeface="Arial" panose="020B0604020202020204" pitchFamily="34" charset="0"/>
              </a:rPr>
              <a:t>www.taizhitech.com</a:t>
            </a:r>
            <a:endParaRPr kumimoji="1" lang="zh-CN" altLang="en-US" sz="1400" dirty="0">
              <a:solidFill>
                <a:schemeClr val="bg1">
                  <a:lumMod val="75000"/>
                </a:schemeClr>
              </a:solidFill>
              <a:latin typeface="Arial" panose="020B0604020202020204" pitchFamily="34" charset="0"/>
              <a:ea typeface="微软雅黑" panose="020B0503020204020204" charset="-122"/>
              <a:cs typeface="Arial" panose="020B0604020202020204" pitchFamily="34" charset="0"/>
            </a:endParaRPr>
          </a:p>
        </p:txBody>
      </p:sp>
      <p:pic>
        <p:nvPicPr>
          <p:cNvPr id="32" name="图片 3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590" y="6088087"/>
            <a:ext cx="1796463" cy="76991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矩形 14"/>
          <p:cNvSpPr/>
          <p:nvPr userDrawn="1"/>
        </p:nvSpPr>
        <p:spPr>
          <a:xfrm>
            <a:off x="-2221" y="1874378"/>
            <a:ext cx="12194221" cy="3600618"/>
          </a:xfrm>
          <a:prstGeom prst="rect">
            <a:avLst/>
          </a:prstGeom>
          <a:gradFill flip="none" rotWithShape="1">
            <a:gsLst>
              <a:gs pos="0">
                <a:srgbClr val="006FBE">
                  <a:shade val="30000"/>
                  <a:satMod val="115000"/>
                  <a:alpha val="80000"/>
                </a:srgbClr>
              </a:gs>
              <a:gs pos="50000">
                <a:srgbClr val="006FBE">
                  <a:shade val="67500"/>
                  <a:satMod val="115000"/>
                </a:srgbClr>
              </a:gs>
              <a:gs pos="100000">
                <a:srgbClr val="006FBE">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圆角矩形 1"/>
          <p:cNvSpPr/>
          <p:nvPr userDrawn="1"/>
        </p:nvSpPr>
        <p:spPr>
          <a:xfrm>
            <a:off x="10617200" y="6232525"/>
            <a:ext cx="318877" cy="31887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圆角矩形 11"/>
          <p:cNvSpPr/>
          <p:nvPr userDrawn="1"/>
        </p:nvSpPr>
        <p:spPr>
          <a:xfrm>
            <a:off x="11015238" y="6232525"/>
            <a:ext cx="318877" cy="31887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圆角矩形 14"/>
          <p:cNvSpPr/>
          <p:nvPr userDrawn="1"/>
        </p:nvSpPr>
        <p:spPr>
          <a:xfrm>
            <a:off x="11413276" y="6232525"/>
            <a:ext cx="318877" cy="31887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3" name="图片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1" y="1459036"/>
            <a:ext cx="4321603" cy="5120279"/>
          </a:xfrm>
          <a:prstGeom prst="rect">
            <a:avLst/>
          </a:prstGeom>
          <a:noFill/>
          <a:ln>
            <a:noFill/>
          </a:ln>
        </p:spPr>
      </p:pic>
      <p:sp>
        <p:nvSpPr>
          <p:cNvPr id="25" name="TextBox 6"/>
          <p:cNvSpPr txBox="1"/>
          <p:nvPr userDrawn="1"/>
        </p:nvSpPr>
        <p:spPr>
          <a:xfrm>
            <a:off x="37175" y="228430"/>
            <a:ext cx="4284428" cy="581057"/>
          </a:xfrm>
          <a:prstGeom prst="rect">
            <a:avLst/>
          </a:prstGeom>
          <a:noFill/>
        </p:spPr>
        <p:txBody>
          <a:bodyPr wrap="square" rtlCol="0">
            <a:spAutoFit/>
          </a:bodyPr>
          <a:lstStyle/>
          <a:p>
            <a:pPr algn="ctr">
              <a:lnSpc>
                <a:spcPct val="150000"/>
              </a:lnSpc>
              <a:buClr>
                <a:schemeClr val="bg1">
                  <a:lumMod val="50000"/>
                </a:schemeClr>
              </a:buClr>
            </a:pPr>
            <a:r>
              <a:rPr lang="zh-CN" altLang="en-US" sz="2400" b="1" spc="400" dirty="0">
                <a:solidFill>
                  <a:schemeClr val="bg1">
                    <a:lumMod val="75000"/>
                  </a:schemeClr>
                </a:solidFill>
                <a:uFillTx/>
                <a:latin typeface="微软雅黑" panose="020B0503020204020204" charset="-122"/>
                <a:ea typeface="微软雅黑" panose="020B0503020204020204" charset="-122"/>
              </a:rPr>
              <a:t>目 录 </a:t>
            </a:r>
            <a:r>
              <a:rPr lang="en-US" altLang="zh-CN" b="1" spc="400" dirty="0">
                <a:solidFill>
                  <a:schemeClr val="bg1">
                    <a:lumMod val="75000"/>
                  </a:schemeClr>
                </a:solidFill>
                <a:uFillTx/>
                <a:latin typeface="微软雅黑 Light" panose="020B0502040204020203" pitchFamily="34" charset="-122"/>
                <a:ea typeface="微软雅黑 Light" panose="020B0502040204020203" pitchFamily="34" charset="-122"/>
              </a:rPr>
              <a:t>| </a:t>
            </a:r>
            <a:r>
              <a:rPr lang="en-US" altLang="zh-CN" b="1" spc="400" dirty="0">
                <a:solidFill>
                  <a:schemeClr val="bg1">
                    <a:lumMod val="75000"/>
                  </a:schemeClr>
                </a:solidFill>
                <a:uFillTx/>
                <a:latin typeface="Arial" panose="020B0604020202020204" pitchFamily="34" charset="0"/>
                <a:ea typeface="微软雅黑 Light" panose="020B0502040204020203" pitchFamily="34" charset="-122"/>
                <a:cs typeface="Arial" panose="020B0604020202020204" pitchFamily="34" charset="0"/>
              </a:rPr>
              <a:t>CONTENTS</a:t>
            </a:r>
            <a:endParaRPr lang="zh-CN" altLang="en-US" b="1" spc="400" dirty="0">
              <a:solidFill>
                <a:schemeClr val="bg1">
                  <a:lumMod val="75000"/>
                </a:schemeClr>
              </a:solidFill>
              <a:uFillTx/>
              <a:latin typeface="Arial" panose="020B0604020202020204" pitchFamily="34" charset="0"/>
              <a:ea typeface="微软雅黑 Light" panose="020B0502040204020203" pitchFamily="34" charset="-122"/>
              <a:cs typeface="Arial" panose="020B0604020202020204" pitchFamily="34" charset="0"/>
            </a:endParaRPr>
          </a:p>
        </p:txBody>
      </p:sp>
      <p:sp>
        <p:nvSpPr>
          <p:cNvPr id="40" name="矩形 259"/>
          <p:cNvSpPr>
            <a:spLocks noChangeArrowheads="1"/>
          </p:cNvSpPr>
          <p:nvPr userDrawn="1"/>
        </p:nvSpPr>
        <p:spPr bwMode="auto">
          <a:xfrm>
            <a:off x="-1350465" y="6034956"/>
            <a:ext cx="640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buNone/>
            </a:pPr>
            <a:r>
              <a:rPr lang="zh-CN" altLang="en-US" sz="1800" dirty="0">
                <a:solidFill>
                  <a:schemeClr val="bg1">
                    <a:lumMod val="50000"/>
                  </a:schemeClr>
                </a:solidFill>
                <a:cs typeface="+mn-ea"/>
              </a:rPr>
              <a:t>江苏泰治科技股份有限公司</a:t>
            </a:r>
            <a:endParaRPr lang="zh-CN" altLang="en-US" sz="1800" dirty="0">
              <a:solidFill>
                <a:schemeClr val="bg1">
                  <a:lumMod val="50000"/>
                </a:schemeClr>
              </a:solidFill>
              <a:cs typeface="+mn-ea"/>
            </a:endParaRPr>
          </a:p>
        </p:txBody>
      </p:sp>
      <p:sp>
        <p:nvSpPr>
          <p:cNvPr id="41" name="文本框 40"/>
          <p:cNvSpPr txBox="1"/>
          <p:nvPr userDrawn="1"/>
        </p:nvSpPr>
        <p:spPr>
          <a:xfrm>
            <a:off x="949166" y="6404288"/>
            <a:ext cx="1801535" cy="307777"/>
          </a:xfrm>
          <a:prstGeom prst="rect">
            <a:avLst/>
          </a:prstGeom>
          <a:noFill/>
        </p:spPr>
        <p:txBody>
          <a:bodyPr wrap="square">
            <a:spAutoFit/>
          </a:bodyPr>
          <a:lstStyle/>
          <a:p>
            <a:r>
              <a:rPr kumimoji="1" lang="en-US" altLang="zh-CN" sz="1400" dirty="0">
                <a:solidFill>
                  <a:schemeClr val="bg1">
                    <a:lumMod val="75000"/>
                  </a:schemeClr>
                </a:solidFill>
                <a:latin typeface="Arial" panose="020B0604020202020204" pitchFamily="34" charset="0"/>
                <a:ea typeface="微软雅黑" panose="020B0503020204020204" charset="-122"/>
                <a:cs typeface="Arial" panose="020B0604020202020204" pitchFamily="34" charset="0"/>
              </a:rPr>
              <a:t>www.taizhitech.com</a:t>
            </a:r>
            <a:endParaRPr kumimoji="1" lang="zh-CN" altLang="en-US" sz="1400" dirty="0">
              <a:solidFill>
                <a:schemeClr val="bg1">
                  <a:lumMod val="7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圆角矩形 2"/>
          <p:cNvSpPr/>
          <p:nvPr userDrawn="1"/>
        </p:nvSpPr>
        <p:spPr>
          <a:xfrm>
            <a:off x="10708482" y="6326443"/>
            <a:ext cx="136314" cy="131040"/>
          </a:xfrm>
          <a:custGeom>
            <a:avLst/>
            <a:gdLst>
              <a:gd name="connsiteX0" fmla="*/ 241391 w 516922"/>
              <a:gd name="connsiteY0" fmla="*/ 466920 h 496921"/>
              <a:gd name="connsiteX1" fmla="*/ 374792 w 516922"/>
              <a:gd name="connsiteY1" fmla="*/ 466920 h 496921"/>
              <a:gd name="connsiteX2" fmla="*/ 394157 w 516922"/>
              <a:gd name="connsiteY2" fmla="*/ 492438 h 496921"/>
              <a:gd name="connsiteX3" fmla="*/ 241391 w 516922"/>
              <a:gd name="connsiteY3" fmla="*/ 492438 h 496921"/>
              <a:gd name="connsiteX4" fmla="*/ 45175 w 516922"/>
              <a:gd name="connsiteY4" fmla="*/ 266910 h 496921"/>
              <a:gd name="connsiteX5" fmla="*/ 178975 w 516922"/>
              <a:gd name="connsiteY5" fmla="*/ 266910 h 496921"/>
              <a:gd name="connsiteX6" fmla="*/ 178975 w 516922"/>
              <a:gd name="connsiteY6" fmla="*/ 312085 h 496921"/>
              <a:gd name="connsiteX7" fmla="*/ 45175 w 516922"/>
              <a:gd name="connsiteY7" fmla="*/ 312085 h 496921"/>
              <a:gd name="connsiteX8" fmla="*/ 45175 w 516922"/>
              <a:gd name="connsiteY8" fmla="*/ 167939 h 496921"/>
              <a:gd name="connsiteX9" fmla="*/ 178975 w 516922"/>
              <a:gd name="connsiteY9" fmla="*/ 167939 h 496921"/>
              <a:gd name="connsiteX10" fmla="*/ 178975 w 516922"/>
              <a:gd name="connsiteY10" fmla="*/ 213114 h 496921"/>
              <a:gd name="connsiteX11" fmla="*/ 45175 w 516922"/>
              <a:gd name="connsiteY11" fmla="*/ 213114 h 496921"/>
              <a:gd name="connsiteX12" fmla="*/ 254150 w 516922"/>
              <a:gd name="connsiteY12" fmla="*/ 92418 h 496921"/>
              <a:gd name="connsiteX13" fmla="*/ 497537 w 516922"/>
              <a:gd name="connsiteY13" fmla="*/ 92418 h 496921"/>
              <a:gd name="connsiteX14" fmla="*/ 516922 w 516922"/>
              <a:gd name="connsiteY14" fmla="*/ 111788 h 496921"/>
              <a:gd name="connsiteX15" fmla="*/ 516922 w 516922"/>
              <a:gd name="connsiteY15" fmla="*/ 402340 h 496921"/>
              <a:gd name="connsiteX16" fmla="*/ 497537 w 516922"/>
              <a:gd name="connsiteY16" fmla="*/ 421710 h 496921"/>
              <a:gd name="connsiteX17" fmla="*/ 359690 w 516922"/>
              <a:gd name="connsiteY17" fmla="*/ 421710 h 496921"/>
              <a:gd name="connsiteX18" fmla="*/ 359690 w 516922"/>
              <a:gd name="connsiteY18" fmla="*/ 458298 h 496921"/>
              <a:gd name="connsiteX19" fmla="*/ 254150 w 516922"/>
              <a:gd name="connsiteY19" fmla="*/ 458298 h 496921"/>
              <a:gd name="connsiteX20" fmla="*/ 254150 w 516922"/>
              <a:gd name="connsiteY20" fmla="*/ 382970 h 496921"/>
              <a:gd name="connsiteX21" fmla="*/ 478152 w 516922"/>
              <a:gd name="connsiteY21" fmla="*/ 382970 h 496921"/>
              <a:gd name="connsiteX22" fmla="*/ 478152 w 516922"/>
              <a:gd name="connsiteY22" fmla="*/ 131158 h 496921"/>
              <a:gd name="connsiteX23" fmla="*/ 254150 w 516922"/>
              <a:gd name="connsiteY23" fmla="*/ 131158 h 496921"/>
              <a:gd name="connsiteX24" fmla="*/ 45175 w 516922"/>
              <a:gd name="connsiteY24" fmla="*/ 75176 h 496921"/>
              <a:gd name="connsiteX25" fmla="*/ 178975 w 516922"/>
              <a:gd name="connsiteY25" fmla="*/ 75176 h 496921"/>
              <a:gd name="connsiteX26" fmla="*/ 178975 w 516922"/>
              <a:gd name="connsiteY26" fmla="*/ 120351 h 496921"/>
              <a:gd name="connsiteX27" fmla="*/ 45175 w 516922"/>
              <a:gd name="connsiteY27" fmla="*/ 120351 h 496921"/>
              <a:gd name="connsiteX28" fmla="*/ 28019 w 516922"/>
              <a:gd name="connsiteY28" fmla="*/ 27965 h 496921"/>
              <a:gd name="connsiteX29" fmla="*/ 28019 w 516922"/>
              <a:gd name="connsiteY29" fmla="*/ 466805 h 496921"/>
              <a:gd name="connsiteX30" fmla="*/ 196130 w 516922"/>
              <a:gd name="connsiteY30" fmla="*/ 466805 h 496921"/>
              <a:gd name="connsiteX31" fmla="*/ 196130 w 516922"/>
              <a:gd name="connsiteY31" fmla="*/ 27965 h 496921"/>
              <a:gd name="connsiteX32" fmla="*/ 28019 w 516922"/>
              <a:gd name="connsiteY32" fmla="*/ 0 h 496921"/>
              <a:gd name="connsiteX33" fmla="*/ 196130 w 516922"/>
              <a:gd name="connsiteY33" fmla="*/ 0 h 496921"/>
              <a:gd name="connsiteX34" fmla="*/ 224149 w 516922"/>
              <a:gd name="connsiteY34" fmla="*/ 27965 h 496921"/>
              <a:gd name="connsiteX35" fmla="*/ 224149 w 516922"/>
              <a:gd name="connsiteY35" fmla="*/ 466805 h 496921"/>
              <a:gd name="connsiteX36" fmla="*/ 196130 w 516922"/>
              <a:gd name="connsiteY36" fmla="*/ 496921 h 496921"/>
              <a:gd name="connsiteX37" fmla="*/ 28019 w 516922"/>
              <a:gd name="connsiteY37" fmla="*/ 496921 h 496921"/>
              <a:gd name="connsiteX38" fmla="*/ 0 w 516922"/>
              <a:gd name="connsiteY38" fmla="*/ 466805 h 496921"/>
              <a:gd name="connsiteX39" fmla="*/ 0 w 516922"/>
              <a:gd name="connsiteY39" fmla="*/ 27965 h 496921"/>
              <a:gd name="connsiteX40" fmla="*/ 28019 w 516922"/>
              <a:gd name="connsiteY40" fmla="*/ 0 h 496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922" h="496921">
                <a:moveTo>
                  <a:pt x="241391" y="466920"/>
                </a:moveTo>
                <a:lnTo>
                  <a:pt x="374792" y="466920"/>
                </a:lnTo>
                <a:lnTo>
                  <a:pt x="394157" y="492438"/>
                </a:lnTo>
                <a:lnTo>
                  <a:pt x="241391" y="492438"/>
                </a:lnTo>
                <a:close/>
                <a:moveTo>
                  <a:pt x="45175" y="266910"/>
                </a:moveTo>
                <a:lnTo>
                  <a:pt x="178975" y="266910"/>
                </a:lnTo>
                <a:lnTo>
                  <a:pt x="178975" y="312085"/>
                </a:lnTo>
                <a:lnTo>
                  <a:pt x="45175" y="312085"/>
                </a:lnTo>
                <a:close/>
                <a:moveTo>
                  <a:pt x="45175" y="167939"/>
                </a:moveTo>
                <a:lnTo>
                  <a:pt x="178975" y="167939"/>
                </a:lnTo>
                <a:lnTo>
                  <a:pt x="178975" y="213114"/>
                </a:lnTo>
                <a:lnTo>
                  <a:pt x="45175" y="213114"/>
                </a:lnTo>
                <a:close/>
                <a:moveTo>
                  <a:pt x="254150" y="92418"/>
                </a:moveTo>
                <a:lnTo>
                  <a:pt x="497537" y="92418"/>
                </a:lnTo>
                <a:cubicBezTo>
                  <a:pt x="508307" y="92418"/>
                  <a:pt x="516922" y="101027"/>
                  <a:pt x="516922" y="111788"/>
                </a:cubicBezTo>
                <a:lnTo>
                  <a:pt x="516922" y="402340"/>
                </a:lnTo>
                <a:cubicBezTo>
                  <a:pt x="516922" y="413101"/>
                  <a:pt x="508307" y="421710"/>
                  <a:pt x="497537" y="421710"/>
                </a:cubicBezTo>
                <a:lnTo>
                  <a:pt x="359690" y="421710"/>
                </a:lnTo>
                <a:lnTo>
                  <a:pt x="359690" y="458298"/>
                </a:lnTo>
                <a:lnTo>
                  <a:pt x="254150" y="458298"/>
                </a:lnTo>
                <a:lnTo>
                  <a:pt x="254150" y="382970"/>
                </a:lnTo>
                <a:lnTo>
                  <a:pt x="478152" y="382970"/>
                </a:lnTo>
                <a:lnTo>
                  <a:pt x="478152" y="131158"/>
                </a:lnTo>
                <a:lnTo>
                  <a:pt x="254150" y="131158"/>
                </a:lnTo>
                <a:close/>
                <a:moveTo>
                  <a:pt x="45175" y="75176"/>
                </a:moveTo>
                <a:lnTo>
                  <a:pt x="178975" y="75176"/>
                </a:lnTo>
                <a:lnTo>
                  <a:pt x="178975" y="120351"/>
                </a:lnTo>
                <a:lnTo>
                  <a:pt x="45175" y="120351"/>
                </a:lnTo>
                <a:close/>
                <a:moveTo>
                  <a:pt x="28019" y="27965"/>
                </a:moveTo>
                <a:lnTo>
                  <a:pt x="28019" y="466805"/>
                </a:lnTo>
                <a:lnTo>
                  <a:pt x="196130" y="466805"/>
                </a:lnTo>
                <a:lnTo>
                  <a:pt x="196130" y="27965"/>
                </a:lnTo>
                <a:close/>
                <a:moveTo>
                  <a:pt x="28019" y="0"/>
                </a:moveTo>
                <a:lnTo>
                  <a:pt x="196130" y="0"/>
                </a:lnTo>
                <a:cubicBezTo>
                  <a:pt x="211217" y="0"/>
                  <a:pt x="224149" y="12907"/>
                  <a:pt x="224149" y="27965"/>
                </a:cubicBezTo>
                <a:lnTo>
                  <a:pt x="224149" y="466805"/>
                </a:lnTo>
                <a:cubicBezTo>
                  <a:pt x="224149" y="484014"/>
                  <a:pt x="211217" y="496921"/>
                  <a:pt x="196130" y="496921"/>
                </a:cubicBezTo>
                <a:lnTo>
                  <a:pt x="28019" y="496921"/>
                </a:lnTo>
                <a:cubicBezTo>
                  <a:pt x="12932" y="496921"/>
                  <a:pt x="0" y="484014"/>
                  <a:pt x="0" y="466805"/>
                </a:cubicBezTo>
                <a:lnTo>
                  <a:pt x="0" y="27965"/>
                </a:lnTo>
                <a:cubicBezTo>
                  <a:pt x="0" y="12907"/>
                  <a:pt x="12932" y="0"/>
                  <a:pt x="280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 name="圆角矩形 12"/>
          <p:cNvSpPr/>
          <p:nvPr userDrawn="1"/>
        </p:nvSpPr>
        <p:spPr>
          <a:xfrm>
            <a:off x="11106520" y="6328162"/>
            <a:ext cx="136314" cy="127602"/>
          </a:xfrm>
          <a:custGeom>
            <a:avLst/>
            <a:gdLst>
              <a:gd name="connsiteX0" fmla="*/ 243883 w 600653"/>
              <a:gd name="connsiteY0" fmla="*/ 476473 h 562265"/>
              <a:gd name="connsiteX1" fmla="*/ 243883 w 600653"/>
              <a:gd name="connsiteY1" fmla="*/ 521100 h 562265"/>
              <a:gd name="connsiteX2" fmla="*/ 356770 w 600653"/>
              <a:gd name="connsiteY2" fmla="*/ 521100 h 562265"/>
              <a:gd name="connsiteX3" fmla="*/ 356770 w 600653"/>
              <a:gd name="connsiteY3" fmla="*/ 476473 h 562265"/>
              <a:gd name="connsiteX4" fmla="*/ 38528 w 600653"/>
              <a:gd name="connsiteY4" fmla="*/ 381063 h 562265"/>
              <a:gd name="connsiteX5" fmla="*/ 38528 w 600653"/>
              <a:gd name="connsiteY5" fmla="*/ 418766 h 562265"/>
              <a:gd name="connsiteX6" fmla="*/ 57792 w 600653"/>
              <a:gd name="connsiteY6" fmla="*/ 438001 h 562265"/>
              <a:gd name="connsiteX7" fmla="*/ 542861 w 600653"/>
              <a:gd name="connsiteY7" fmla="*/ 438001 h 562265"/>
              <a:gd name="connsiteX8" fmla="*/ 562125 w 600653"/>
              <a:gd name="connsiteY8" fmla="*/ 418766 h 562265"/>
              <a:gd name="connsiteX9" fmla="*/ 562125 w 600653"/>
              <a:gd name="connsiteY9" fmla="*/ 381063 h 562265"/>
              <a:gd name="connsiteX10" fmla="*/ 300326 w 600653"/>
              <a:gd name="connsiteY10" fmla="*/ 210426 h 562265"/>
              <a:gd name="connsiteX11" fmla="*/ 315710 w 600653"/>
              <a:gd name="connsiteY11" fmla="*/ 225826 h 562265"/>
              <a:gd name="connsiteX12" fmla="*/ 315710 w 600653"/>
              <a:gd name="connsiteY12" fmla="*/ 251620 h 562265"/>
              <a:gd name="connsiteX13" fmla="*/ 300326 w 600653"/>
              <a:gd name="connsiteY13" fmla="*/ 267019 h 562265"/>
              <a:gd name="connsiteX14" fmla="*/ 284943 w 600653"/>
              <a:gd name="connsiteY14" fmla="*/ 251620 h 562265"/>
              <a:gd name="connsiteX15" fmla="*/ 284943 w 600653"/>
              <a:gd name="connsiteY15" fmla="*/ 225826 h 562265"/>
              <a:gd name="connsiteX16" fmla="*/ 300326 w 600653"/>
              <a:gd name="connsiteY16" fmla="*/ 210426 h 562265"/>
              <a:gd name="connsiteX17" fmla="*/ 253291 w 600653"/>
              <a:gd name="connsiteY17" fmla="*/ 184466 h 562265"/>
              <a:gd name="connsiteX18" fmla="*/ 243081 w 600653"/>
              <a:gd name="connsiteY18" fmla="*/ 194851 h 562265"/>
              <a:gd name="connsiteX19" fmla="*/ 243081 w 600653"/>
              <a:gd name="connsiteY19" fmla="*/ 281397 h 562265"/>
              <a:gd name="connsiteX20" fmla="*/ 253291 w 600653"/>
              <a:gd name="connsiteY20" fmla="*/ 291782 h 562265"/>
              <a:gd name="connsiteX21" fmla="*/ 347292 w 600653"/>
              <a:gd name="connsiteY21" fmla="*/ 291782 h 562265"/>
              <a:gd name="connsiteX22" fmla="*/ 357502 w 600653"/>
              <a:gd name="connsiteY22" fmla="*/ 281397 h 562265"/>
              <a:gd name="connsiteX23" fmla="*/ 357502 w 600653"/>
              <a:gd name="connsiteY23" fmla="*/ 194851 h 562265"/>
              <a:gd name="connsiteX24" fmla="*/ 347292 w 600653"/>
              <a:gd name="connsiteY24" fmla="*/ 184466 h 562265"/>
              <a:gd name="connsiteX25" fmla="*/ 300292 w 600653"/>
              <a:gd name="connsiteY25" fmla="*/ 100420 h 562265"/>
              <a:gd name="connsiteX26" fmla="*/ 258299 w 600653"/>
              <a:gd name="connsiteY26" fmla="*/ 142347 h 562265"/>
              <a:gd name="connsiteX27" fmla="*/ 258299 w 600653"/>
              <a:gd name="connsiteY27" fmla="*/ 153694 h 562265"/>
              <a:gd name="connsiteX28" fmla="*/ 342477 w 600653"/>
              <a:gd name="connsiteY28" fmla="*/ 153694 h 562265"/>
              <a:gd name="connsiteX29" fmla="*/ 342477 w 600653"/>
              <a:gd name="connsiteY29" fmla="*/ 142347 h 562265"/>
              <a:gd name="connsiteX30" fmla="*/ 300292 w 600653"/>
              <a:gd name="connsiteY30" fmla="*/ 100420 h 562265"/>
              <a:gd name="connsiteX31" fmla="*/ 300292 w 600653"/>
              <a:gd name="connsiteY31" fmla="*/ 69648 h 562265"/>
              <a:gd name="connsiteX32" fmla="*/ 373297 w 600653"/>
              <a:gd name="connsiteY32" fmla="*/ 142347 h 562265"/>
              <a:gd name="connsiteX33" fmla="*/ 373297 w 600653"/>
              <a:gd name="connsiteY33" fmla="*/ 161964 h 562265"/>
              <a:gd name="connsiteX34" fmla="*/ 373104 w 600653"/>
              <a:gd name="connsiteY34" fmla="*/ 162925 h 562265"/>
              <a:gd name="connsiteX35" fmla="*/ 388322 w 600653"/>
              <a:gd name="connsiteY35" fmla="*/ 194851 h 562265"/>
              <a:gd name="connsiteX36" fmla="*/ 388322 w 600653"/>
              <a:gd name="connsiteY36" fmla="*/ 281397 h 562265"/>
              <a:gd name="connsiteX37" fmla="*/ 347292 w 600653"/>
              <a:gd name="connsiteY37" fmla="*/ 322554 h 562265"/>
              <a:gd name="connsiteX38" fmla="*/ 253291 w 600653"/>
              <a:gd name="connsiteY38" fmla="*/ 322554 h 562265"/>
              <a:gd name="connsiteX39" fmla="*/ 212261 w 600653"/>
              <a:gd name="connsiteY39" fmla="*/ 281397 h 562265"/>
              <a:gd name="connsiteX40" fmla="*/ 212261 w 600653"/>
              <a:gd name="connsiteY40" fmla="*/ 194851 h 562265"/>
              <a:gd name="connsiteX41" fmla="*/ 227479 w 600653"/>
              <a:gd name="connsiteY41" fmla="*/ 162925 h 562265"/>
              <a:gd name="connsiteX42" fmla="*/ 227479 w 600653"/>
              <a:gd name="connsiteY42" fmla="*/ 161964 h 562265"/>
              <a:gd name="connsiteX43" fmla="*/ 227479 w 600653"/>
              <a:gd name="connsiteY43" fmla="*/ 142347 h 562265"/>
              <a:gd name="connsiteX44" fmla="*/ 300292 w 600653"/>
              <a:gd name="connsiteY44" fmla="*/ 69648 h 562265"/>
              <a:gd name="connsiteX45" fmla="*/ 57792 w 600653"/>
              <a:gd name="connsiteY45" fmla="*/ 38472 h 562265"/>
              <a:gd name="connsiteX46" fmla="*/ 38528 w 600653"/>
              <a:gd name="connsiteY46" fmla="*/ 57708 h 562265"/>
              <a:gd name="connsiteX47" fmla="*/ 38528 w 600653"/>
              <a:gd name="connsiteY47" fmla="*/ 342591 h 562265"/>
              <a:gd name="connsiteX48" fmla="*/ 562125 w 600653"/>
              <a:gd name="connsiteY48" fmla="*/ 342591 h 562265"/>
              <a:gd name="connsiteX49" fmla="*/ 562125 w 600653"/>
              <a:gd name="connsiteY49" fmla="*/ 57708 h 562265"/>
              <a:gd name="connsiteX50" fmla="*/ 542861 w 600653"/>
              <a:gd name="connsiteY50" fmla="*/ 38472 h 562265"/>
              <a:gd name="connsiteX51" fmla="*/ 57792 w 600653"/>
              <a:gd name="connsiteY51" fmla="*/ 0 h 562265"/>
              <a:gd name="connsiteX52" fmla="*/ 542861 w 600653"/>
              <a:gd name="connsiteY52" fmla="*/ 0 h 562265"/>
              <a:gd name="connsiteX53" fmla="*/ 600653 w 600653"/>
              <a:gd name="connsiteY53" fmla="*/ 57708 h 562265"/>
              <a:gd name="connsiteX54" fmla="*/ 600653 w 600653"/>
              <a:gd name="connsiteY54" fmla="*/ 418766 h 562265"/>
              <a:gd name="connsiteX55" fmla="*/ 542861 w 600653"/>
              <a:gd name="connsiteY55" fmla="*/ 476473 h 562265"/>
              <a:gd name="connsiteX56" fmla="*/ 395298 w 600653"/>
              <a:gd name="connsiteY56" fmla="*/ 476473 h 562265"/>
              <a:gd name="connsiteX57" fmla="*/ 395298 w 600653"/>
              <a:gd name="connsiteY57" fmla="*/ 523793 h 562265"/>
              <a:gd name="connsiteX58" fmla="*/ 460411 w 600653"/>
              <a:gd name="connsiteY58" fmla="*/ 523793 h 562265"/>
              <a:gd name="connsiteX59" fmla="*/ 479675 w 600653"/>
              <a:gd name="connsiteY59" fmla="*/ 543029 h 562265"/>
              <a:gd name="connsiteX60" fmla="*/ 460411 w 600653"/>
              <a:gd name="connsiteY60" fmla="*/ 562265 h 562265"/>
              <a:gd name="connsiteX61" fmla="*/ 140435 w 600653"/>
              <a:gd name="connsiteY61" fmla="*/ 562265 h 562265"/>
              <a:gd name="connsiteX62" fmla="*/ 121171 w 600653"/>
              <a:gd name="connsiteY62" fmla="*/ 543029 h 562265"/>
              <a:gd name="connsiteX63" fmla="*/ 140435 w 600653"/>
              <a:gd name="connsiteY63" fmla="*/ 523793 h 562265"/>
              <a:gd name="connsiteX64" fmla="*/ 205355 w 600653"/>
              <a:gd name="connsiteY64" fmla="*/ 523793 h 562265"/>
              <a:gd name="connsiteX65" fmla="*/ 205355 w 600653"/>
              <a:gd name="connsiteY65" fmla="*/ 476473 h 562265"/>
              <a:gd name="connsiteX66" fmla="*/ 57792 w 600653"/>
              <a:gd name="connsiteY66" fmla="*/ 476473 h 562265"/>
              <a:gd name="connsiteX67" fmla="*/ 0 w 600653"/>
              <a:gd name="connsiteY67" fmla="*/ 418766 h 562265"/>
              <a:gd name="connsiteX68" fmla="*/ 0 w 600653"/>
              <a:gd name="connsiteY68" fmla="*/ 57708 h 562265"/>
              <a:gd name="connsiteX69" fmla="*/ 57792 w 600653"/>
              <a:gd name="connsiteY69" fmla="*/ 0 h 56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0653" h="562265">
                <a:moveTo>
                  <a:pt x="243883" y="476473"/>
                </a:moveTo>
                <a:lnTo>
                  <a:pt x="243883" y="521100"/>
                </a:lnTo>
                <a:lnTo>
                  <a:pt x="356770" y="521100"/>
                </a:lnTo>
                <a:lnTo>
                  <a:pt x="356770" y="476473"/>
                </a:lnTo>
                <a:close/>
                <a:moveTo>
                  <a:pt x="38528" y="381063"/>
                </a:moveTo>
                <a:lnTo>
                  <a:pt x="38528" y="418766"/>
                </a:lnTo>
                <a:cubicBezTo>
                  <a:pt x="38528" y="429345"/>
                  <a:pt x="47197" y="438001"/>
                  <a:pt x="57792" y="438001"/>
                </a:cubicBezTo>
                <a:lnTo>
                  <a:pt x="542861" y="438001"/>
                </a:lnTo>
                <a:cubicBezTo>
                  <a:pt x="553649" y="438001"/>
                  <a:pt x="562125" y="429345"/>
                  <a:pt x="562125" y="418766"/>
                </a:cubicBezTo>
                <a:lnTo>
                  <a:pt x="562125" y="381063"/>
                </a:lnTo>
                <a:close/>
                <a:moveTo>
                  <a:pt x="300326" y="210426"/>
                </a:moveTo>
                <a:cubicBezTo>
                  <a:pt x="308787" y="210426"/>
                  <a:pt x="315710" y="217356"/>
                  <a:pt x="315710" y="225826"/>
                </a:cubicBezTo>
                <a:lnTo>
                  <a:pt x="315710" y="251620"/>
                </a:lnTo>
                <a:cubicBezTo>
                  <a:pt x="315710" y="260089"/>
                  <a:pt x="308787" y="267019"/>
                  <a:pt x="300326" y="267019"/>
                </a:cubicBezTo>
                <a:cubicBezTo>
                  <a:pt x="291866" y="267019"/>
                  <a:pt x="284943" y="260089"/>
                  <a:pt x="284943" y="251620"/>
                </a:cubicBezTo>
                <a:lnTo>
                  <a:pt x="284943" y="225826"/>
                </a:lnTo>
                <a:cubicBezTo>
                  <a:pt x="284943" y="217356"/>
                  <a:pt x="291866" y="210426"/>
                  <a:pt x="300326" y="210426"/>
                </a:cubicBezTo>
                <a:close/>
                <a:moveTo>
                  <a:pt x="253291" y="184466"/>
                </a:moveTo>
                <a:cubicBezTo>
                  <a:pt x="247897" y="184466"/>
                  <a:pt x="243081" y="189274"/>
                  <a:pt x="243081" y="194851"/>
                </a:cubicBezTo>
                <a:lnTo>
                  <a:pt x="243081" y="281397"/>
                </a:lnTo>
                <a:cubicBezTo>
                  <a:pt x="243081" y="286974"/>
                  <a:pt x="247897" y="291782"/>
                  <a:pt x="253291" y="291782"/>
                </a:cubicBezTo>
                <a:lnTo>
                  <a:pt x="347292" y="291782"/>
                </a:lnTo>
                <a:cubicBezTo>
                  <a:pt x="352879" y="291782"/>
                  <a:pt x="357502" y="286974"/>
                  <a:pt x="357502" y="281397"/>
                </a:cubicBezTo>
                <a:lnTo>
                  <a:pt x="357502" y="194851"/>
                </a:lnTo>
                <a:cubicBezTo>
                  <a:pt x="357502" y="189274"/>
                  <a:pt x="352879" y="184466"/>
                  <a:pt x="347292" y="184466"/>
                </a:cubicBezTo>
                <a:close/>
                <a:moveTo>
                  <a:pt x="300292" y="100420"/>
                </a:moveTo>
                <a:cubicBezTo>
                  <a:pt x="277176" y="100420"/>
                  <a:pt x="258299" y="119268"/>
                  <a:pt x="258299" y="142347"/>
                </a:cubicBezTo>
                <a:lnTo>
                  <a:pt x="258299" y="153694"/>
                </a:lnTo>
                <a:lnTo>
                  <a:pt x="342477" y="153694"/>
                </a:lnTo>
                <a:lnTo>
                  <a:pt x="342477" y="142347"/>
                </a:lnTo>
                <a:cubicBezTo>
                  <a:pt x="342477" y="119268"/>
                  <a:pt x="323599" y="100420"/>
                  <a:pt x="300292" y="100420"/>
                </a:cubicBezTo>
                <a:close/>
                <a:moveTo>
                  <a:pt x="300292" y="69648"/>
                </a:moveTo>
                <a:cubicBezTo>
                  <a:pt x="340551" y="69648"/>
                  <a:pt x="373297" y="102343"/>
                  <a:pt x="373297" y="142347"/>
                </a:cubicBezTo>
                <a:lnTo>
                  <a:pt x="373297" y="161964"/>
                </a:lnTo>
                <a:cubicBezTo>
                  <a:pt x="373297" y="162348"/>
                  <a:pt x="373104" y="162541"/>
                  <a:pt x="373104" y="162925"/>
                </a:cubicBezTo>
                <a:cubicBezTo>
                  <a:pt x="382351" y="170426"/>
                  <a:pt x="388322" y="181965"/>
                  <a:pt x="388322" y="194851"/>
                </a:cubicBezTo>
                <a:lnTo>
                  <a:pt x="388322" y="281397"/>
                </a:lnTo>
                <a:cubicBezTo>
                  <a:pt x="388322" y="304091"/>
                  <a:pt x="370022" y="322554"/>
                  <a:pt x="347292" y="322554"/>
                </a:cubicBezTo>
                <a:lnTo>
                  <a:pt x="253291" y="322554"/>
                </a:lnTo>
                <a:cubicBezTo>
                  <a:pt x="230753" y="322554"/>
                  <a:pt x="212261" y="304091"/>
                  <a:pt x="212261" y="281397"/>
                </a:cubicBezTo>
                <a:lnTo>
                  <a:pt x="212261" y="194851"/>
                </a:lnTo>
                <a:cubicBezTo>
                  <a:pt x="212261" y="181965"/>
                  <a:pt x="218232" y="170426"/>
                  <a:pt x="227479" y="162925"/>
                </a:cubicBezTo>
                <a:cubicBezTo>
                  <a:pt x="227479" y="162541"/>
                  <a:pt x="227479" y="162348"/>
                  <a:pt x="227479" y="161964"/>
                </a:cubicBezTo>
                <a:lnTo>
                  <a:pt x="227479" y="142347"/>
                </a:lnTo>
                <a:cubicBezTo>
                  <a:pt x="227479" y="102343"/>
                  <a:pt x="260225" y="69648"/>
                  <a:pt x="300292" y="69648"/>
                </a:cubicBezTo>
                <a:close/>
                <a:moveTo>
                  <a:pt x="57792" y="38472"/>
                </a:moveTo>
                <a:cubicBezTo>
                  <a:pt x="47197" y="38472"/>
                  <a:pt x="38528" y="47128"/>
                  <a:pt x="38528" y="57708"/>
                </a:cubicBezTo>
                <a:lnTo>
                  <a:pt x="38528" y="342591"/>
                </a:lnTo>
                <a:lnTo>
                  <a:pt x="562125" y="342591"/>
                </a:lnTo>
                <a:lnTo>
                  <a:pt x="562125" y="57708"/>
                </a:lnTo>
                <a:cubicBezTo>
                  <a:pt x="562125" y="47128"/>
                  <a:pt x="553649" y="38472"/>
                  <a:pt x="542861" y="38472"/>
                </a:cubicBezTo>
                <a:close/>
                <a:moveTo>
                  <a:pt x="57792" y="0"/>
                </a:moveTo>
                <a:lnTo>
                  <a:pt x="542861" y="0"/>
                </a:lnTo>
                <a:cubicBezTo>
                  <a:pt x="574839" y="0"/>
                  <a:pt x="600653" y="25776"/>
                  <a:pt x="600653" y="57708"/>
                </a:cubicBezTo>
                <a:lnTo>
                  <a:pt x="600653" y="418766"/>
                </a:lnTo>
                <a:cubicBezTo>
                  <a:pt x="600653" y="450505"/>
                  <a:pt x="574839" y="476473"/>
                  <a:pt x="542861" y="476473"/>
                </a:cubicBezTo>
                <a:lnTo>
                  <a:pt x="395298" y="476473"/>
                </a:lnTo>
                <a:lnTo>
                  <a:pt x="395298" y="523793"/>
                </a:lnTo>
                <a:lnTo>
                  <a:pt x="460411" y="523793"/>
                </a:lnTo>
                <a:cubicBezTo>
                  <a:pt x="471006" y="523793"/>
                  <a:pt x="479675" y="532257"/>
                  <a:pt x="479675" y="543029"/>
                </a:cubicBezTo>
                <a:cubicBezTo>
                  <a:pt x="479675" y="553609"/>
                  <a:pt x="471006" y="562265"/>
                  <a:pt x="460411" y="562265"/>
                </a:cubicBezTo>
                <a:lnTo>
                  <a:pt x="140435" y="562265"/>
                </a:lnTo>
                <a:cubicBezTo>
                  <a:pt x="129840" y="562265"/>
                  <a:pt x="121171" y="553609"/>
                  <a:pt x="121171" y="543029"/>
                </a:cubicBezTo>
                <a:cubicBezTo>
                  <a:pt x="121171" y="532257"/>
                  <a:pt x="129840" y="523793"/>
                  <a:pt x="140435" y="523793"/>
                </a:cubicBezTo>
                <a:lnTo>
                  <a:pt x="205355" y="523793"/>
                </a:lnTo>
                <a:lnTo>
                  <a:pt x="205355" y="476473"/>
                </a:lnTo>
                <a:lnTo>
                  <a:pt x="57792" y="476473"/>
                </a:lnTo>
                <a:cubicBezTo>
                  <a:pt x="26006" y="476473"/>
                  <a:pt x="0" y="450505"/>
                  <a:pt x="0" y="418766"/>
                </a:cubicBezTo>
                <a:lnTo>
                  <a:pt x="0" y="57708"/>
                </a:lnTo>
                <a:cubicBezTo>
                  <a:pt x="0" y="25776"/>
                  <a:pt x="26006" y="0"/>
                  <a:pt x="577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 name="圆角矩形 15"/>
          <p:cNvSpPr/>
          <p:nvPr userDrawn="1"/>
        </p:nvSpPr>
        <p:spPr>
          <a:xfrm>
            <a:off x="11515986" y="6323807"/>
            <a:ext cx="113458" cy="136314"/>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9085" y="59404"/>
            <a:ext cx="1796463" cy="76991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cstate="print">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254" r="31913" b="62380"/>
          <a:stretch>
            <a:fillRect/>
          </a:stretch>
        </p:blipFill>
        <p:spPr>
          <a:xfrm rot="10800000">
            <a:off x="9324516" y="4636288"/>
            <a:ext cx="2867483" cy="2249873"/>
          </a:xfrm>
          <a:prstGeom prst="rect">
            <a:avLst/>
          </a:prstGeom>
        </p:spPr>
      </p:pic>
      <p:pic>
        <p:nvPicPr>
          <p:cNvPr id="2"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49085" y="59404"/>
            <a:ext cx="1796463" cy="769913"/>
          </a:xfrm>
          <a:prstGeom prst="rect">
            <a:avLst/>
          </a:prstGeom>
        </p:spPr>
      </p:pic>
      <p:pic>
        <p:nvPicPr>
          <p:cNvPr id="3" name="图片 2"/>
          <p:cNvPicPr>
            <a:picLocks noChangeAspect="1"/>
          </p:cNvPicPr>
          <p:nvPr userDrawn="1"/>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0" y="560155"/>
            <a:ext cx="5691499" cy="674334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7" name="直接连接符 6"/>
          <p:cNvCxnSpPr/>
          <p:nvPr userDrawn="1"/>
        </p:nvCxnSpPr>
        <p:spPr>
          <a:xfrm flipH="1">
            <a:off x="1354775" y="797121"/>
            <a:ext cx="9847979"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9" name="Picture 3" descr="C:\Users\Administrator\Desktop\微立体创业计划\005.png"/>
          <p:cNvPicPr>
            <a:picLocks noChangeAspect="1" noChangeArrowheads="1"/>
          </p:cNvPicPr>
          <p:nvPr userDrawn="1"/>
        </p:nvPicPr>
        <p:blipFill>
          <a:blip r:embed="rId2" cstate="print">
            <a:duotone>
              <a:prstClr val="black"/>
              <a:srgbClr val="0070C0">
                <a:tint val="45000"/>
                <a:satMod val="400000"/>
              </a:srgbClr>
            </a:duotone>
            <a:extLst>
              <a:ext uri="{BEBA8EAE-BF5A-486C-A8C5-ECC9F3942E4B}">
                <a14:imgProps xmlns:a14="http://schemas.microsoft.com/office/drawing/2010/main">
                  <a14:imgLayer r:embed="rId3">
                    <a14:imgEffect>
                      <a14:artisticPhotocopy trans="30000" detail="2"/>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extLst>
            <a:ext uri="{909E8E84-426E-40DD-AFC4-6F175D3DCCD1}">
              <a14:hiddenFill xmlns:a14="http://schemas.microsoft.com/office/drawing/2010/main">
                <a:solidFill>
                  <a:srgbClr val="FFFFFF"/>
                </a:solidFill>
              </a14:hiddenFill>
            </a:ext>
          </a:extLst>
        </p:spPr>
      </p:pic>
      <p:pic>
        <p:nvPicPr>
          <p:cNvPr id="10" name="Picture 4" descr="C:\Users\Administrator\Desktop\微立体创业计划\004.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6" name="标题占位符 1"/>
          <p:cNvSpPr>
            <a:spLocks noGrp="1"/>
          </p:cNvSpPr>
          <p:nvPr>
            <p:ph type="title"/>
          </p:nvPr>
        </p:nvSpPr>
        <p:spPr>
          <a:xfrm>
            <a:off x="1157536" y="87103"/>
            <a:ext cx="9142061" cy="609592"/>
          </a:xfrm>
          <a:prstGeom prst="rect">
            <a:avLst/>
          </a:prstGeom>
        </p:spPr>
        <p:txBody>
          <a:bodyPr vert="horz" lIns="91440" tIns="45720" rIns="91440" bIns="45720" rtlCol="0" anchor="ctr">
            <a:normAutofit/>
          </a:bodyPr>
          <a:lstStyle>
            <a:lvl1pPr>
              <a:defRPr sz="200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pic>
        <p:nvPicPr>
          <p:cNvPr id="2" name="图片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49085" y="59404"/>
            <a:ext cx="1796463" cy="76991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cxnSp>
        <p:nvCxnSpPr>
          <p:cNvPr id="15" name="直接连接符 14"/>
          <p:cNvCxnSpPr/>
          <p:nvPr userDrawn="1"/>
        </p:nvCxnSpPr>
        <p:spPr>
          <a:xfrm flipH="1">
            <a:off x="1354775" y="797121"/>
            <a:ext cx="9847979"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7" name="Picture 3" descr="C:\Users\Administrator\Desktop\微立体创业计划\005.png"/>
          <p:cNvPicPr>
            <a:picLocks noChangeAspect="1" noChangeArrowheads="1"/>
          </p:cNvPicPr>
          <p:nvPr userDrawn="1"/>
        </p:nvPicPr>
        <p:blipFill>
          <a:blip r:embed="rId2" cstate="print">
            <a:duotone>
              <a:prstClr val="black"/>
              <a:srgbClr val="0070C0">
                <a:tint val="45000"/>
                <a:satMod val="400000"/>
              </a:srgbClr>
            </a:duotone>
            <a:extLst>
              <a:ext uri="{BEBA8EAE-BF5A-486C-A8C5-ECC9F3942E4B}">
                <a14:imgProps xmlns:a14="http://schemas.microsoft.com/office/drawing/2010/main">
                  <a14:imgLayer r:embed="rId3">
                    <a14:imgEffect>
                      <a14:artisticPhotocopy trans="30000" detail="2"/>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extLst>
            <a:ext uri="{909E8E84-426E-40DD-AFC4-6F175D3DCCD1}">
              <a14:hiddenFill xmlns:a14="http://schemas.microsoft.com/office/drawing/2010/main">
                <a:solidFill>
                  <a:srgbClr val="FFFFFF"/>
                </a:solidFill>
              </a14:hiddenFill>
            </a:ext>
          </a:extLst>
        </p:spPr>
      </p:pic>
      <p:pic>
        <p:nvPicPr>
          <p:cNvPr id="18" name="Picture 4" descr="C:\Users\Administrator\Desktop\微立体创业计划\004.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49085" y="59404"/>
            <a:ext cx="1796463" cy="76991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cxnSp>
        <p:nvCxnSpPr>
          <p:cNvPr id="7" name="直接连接符 6"/>
          <p:cNvCxnSpPr/>
          <p:nvPr userDrawn="1"/>
        </p:nvCxnSpPr>
        <p:spPr>
          <a:xfrm flipH="1">
            <a:off x="1354775" y="797121"/>
            <a:ext cx="9847979"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9" name="Picture 3" descr="C:\Users\Administrator\Desktop\微立体创业计划\005.png"/>
          <p:cNvPicPr>
            <a:picLocks noChangeAspect="1" noChangeArrowheads="1"/>
          </p:cNvPicPr>
          <p:nvPr userDrawn="1"/>
        </p:nvPicPr>
        <p:blipFill>
          <a:blip r:embed="rId2" cstate="print">
            <a:duotone>
              <a:prstClr val="black"/>
              <a:srgbClr val="0070C0">
                <a:tint val="45000"/>
                <a:satMod val="400000"/>
              </a:srgbClr>
            </a:duotone>
            <a:extLst>
              <a:ext uri="{BEBA8EAE-BF5A-486C-A8C5-ECC9F3942E4B}">
                <a14:imgProps xmlns:a14="http://schemas.microsoft.com/office/drawing/2010/main">
                  <a14:imgLayer r:embed="rId3">
                    <a14:imgEffect>
                      <a14:artisticPhotocopy trans="30000" detail="2"/>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extLst>
            <a:ext uri="{909E8E84-426E-40DD-AFC4-6F175D3DCCD1}">
              <a14:hiddenFill xmlns:a14="http://schemas.microsoft.com/office/drawing/2010/main">
                <a:solidFill>
                  <a:srgbClr val="FFFFFF"/>
                </a:solidFill>
              </a14:hiddenFill>
            </a:ext>
          </a:extLst>
        </p:spPr>
      </p:pic>
      <p:pic>
        <p:nvPicPr>
          <p:cNvPr id="10" name="Picture 4" descr="C:\Users\Administrator\Desktop\微立体创业计划\004.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49085" y="59404"/>
            <a:ext cx="1796463" cy="7699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146900-846C-4C28-8DDC-A92CF721DD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5F7CA3-3116-44E8-98BB-F30D79FD2A9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468AA-9677-4748-9F52-41489EF0AF29}"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1BF4E-20CB-45D4-B39F-7BB2C083DD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microsoft.com/office/2007/relationships/hdphoto" Target="../media/image7.wdp"/><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microsoft.com/office/2007/relationships/hdphoto" Target="../media/image7.wdp"/><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5" Type="http://schemas.openxmlformats.org/officeDocument/2006/relationships/slideLayout" Target="../slideLayouts/slideLayout3.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microsoft.com/office/2007/relationships/hdphoto" Target="../media/image7.wdp"/><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microsoft.com/office/2007/relationships/hdphoto" Target="../media/image7.wdp"/><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microsoft.com/office/2007/relationships/hdphoto" Target="../media/image7.wdp"/><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无标题"/>
          <p:cNvPicPr>
            <a:picLocks noChangeAspect="1"/>
          </p:cNvPicPr>
          <p:nvPr/>
        </p:nvPicPr>
        <p:blipFill>
          <a:blip r:embed="rId1"/>
          <a:stretch>
            <a:fillRect/>
          </a:stretch>
        </p:blipFill>
        <p:spPr>
          <a:xfrm>
            <a:off x="8408670" y="730885"/>
            <a:ext cx="2955925" cy="2952115"/>
          </a:xfrm>
          <a:prstGeom prst="rect">
            <a:avLst/>
          </a:prstGeom>
          <a:noFill/>
          <a:effectLst>
            <a:softEdge rad="12700"/>
          </a:effectLst>
        </p:spPr>
      </p:pic>
      <p:sp>
        <p:nvSpPr>
          <p:cNvPr id="3" name="文本框 2"/>
          <p:cNvSpPr txBox="1"/>
          <p:nvPr/>
        </p:nvSpPr>
        <p:spPr>
          <a:xfrm>
            <a:off x="9042726" y="5706198"/>
            <a:ext cx="2792477" cy="368300"/>
          </a:xfrm>
          <a:prstGeom prst="rect">
            <a:avLst/>
          </a:prstGeom>
          <a:noFill/>
        </p:spPr>
        <p:txBody>
          <a:bodyPr wrap="square" rtlCol="0">
            <a:spAutoFit/>
          </a:bodyPr>
          <a:lstStyle/>
          <a:p>
            <a:pPr algn="ctr"/>
            <a:r>
              <a:rPr kumimoji="1" lang="zh-CN" altLang="en-US" b="1" dirty="0">
                <a:solidFill>
                  <a:srgbClr val="0094D5"/>
                </a:solidFill>
                <a:latin typeface="微软雅黑" panose="020B0503020204020204" charset="-122"/>
                <a:ea typeface="微软雅黑" panose="020B0503020204020204" charset="-122"/>
                <a:cs typeface="微软雅黑" panose="020B0503020204020204" charset="-122"/>
              </a:rPr>
              <a:t>智慧工厂解决方案领导者</a:t>
            </a:r>
            <a:endParaRPr kumimoji="1" lang="zh-CN" altLang="en-US" sz="1400" b="1" dirty="0">
              <a:solidFill>
                <a:srgbClr val="0094D5"/>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206367" y="4838733"/>
            <a:ext cx="5792853" cy="645160"/>
          </a:xfrm>
          <a:prstGeom prst="rect">
            <a:avLst/>
          </a:prstGeom>
          <a:noFill/>
        </p:spPr>
        <p:txBody>
          <a:bodyPr wrap="square" rtlCol="0">
            <a:spAutoFit/>
          </a:bodyPr>
          <a:lstStyle/>
          <a:p>
            <a:r>
              <a:rPr kumimoji="1" lang="zh-CN" altLang="en-US" sz="3600" b="1" dirty="0">
                <a:solidFill>
                  <a:schemeClr val="bg1">
                    <a:lumMod val="65000"/>
                  </a:schemeClr>
                </a:solidFill>
                <a:latin typeface="微软雅黑" panose="020B0503020204020204" charset="-122"/>
                <a:ea typeface="微软雅黑" panose="020B0503020204020204" charset="-122"/>
                <a:cs typeface="微软雅黑" panose="020B0503020204020204" charset="-122"/>
              </a:rPr>
              <a:t>江苏泰治科技股份有限公司</a:t>
            </a:r>
            <a:endParaRPr kumimoji="1" lang="zh-CN" altLang="en-US" sz="2800" b="1"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41080" y="1617345"/>
            <a:ext cx="2491105" cy="1198880"/>
          </a:xfrm>
          <a:prstGeom prst="rect">
            <a:avLst/>
          </a:prstGeom>
          <a:noFill/>
        </p:spPr>
        <p:txBody>
          <a:bodyPr wrap="square" rtlCol="0">
            <a:spAutoFit/>
          </a:bodyPr>
          <a:p>
            <a:r>
              <a:rPr lang="en-US" altLang="zh-CN" sz="7200">
                <a:solidFill>
                  <a:schemeClr val="accent5"/>
                </a:solidFill>
                <a:latin typeface="微软雅黑" panose="020B0503020204020204" charset="-122"/>
                <a:ea typeface="微软雅黑" panose="020B0503020204020204" charset="-122"/>
              </a:rPr>
              <a:t>2022</a:t>
            </a:r>
            <a:endParaRPr lang="en-US" altLang="zh-CN" sz="7200">
              <a:solidFill>
                <a:schemeClr val="accent5"/>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61070"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2800" dirty="0">
                <a:solidFill>
                  <a:srgbClr val="6195CA"/>
                </a:solidFill>
                <a:latin typeface="微软雅黑" panose="020B0503020204020204" charset="-122"/>
                <a:ea typeface="微软雅黑" panose="020B0503020204020204" charset="-122"/>
                <a:cs typeface="+mn-ea"/>
                <a:sym typeface="+mn-lt"/>
              </a:rPr>
              <a:t>新产品导入</a:t>
            </a:r>
            <a:r>
              <a:rPr lang="en-US" altLang="zh-CN" sz="2800" dirty="0">
                <a:solidFill>
                  <a:srgbClr val="6195CA"/>
                </a:solidFill>
                <a:latin typeface="微软雅黑" panose="020B0503020204020204" charset="-122"/>
                <a:ea typeface="微软雅黑" panose="020B0503020204020204" charset="-122"/>
                <a:cs typeface="+mn-ea"/>
                <a:sym typeface="+mn-lt"/>
              </a:rPr>
              <a:t>Step</a:t>
            </a:r>
            <a:r>
              <a:rPr lang="zh-CN" altLang="en-US" sz="2800" dirty="0">
                <a:solidFill>
                  <a:srgbClr val="6195CA"/>
                </a:solidFill>
                <a:latin typeface="微软雅黑" panose="020B0503020204020204" charset="-122"/>
                <a:ea typeface="微软雅黑" panose="020B0503020204020204" charset="-122"/>
                <a:cs typeface="+mn-ea"/>
                <a:sym typeface="+mn-lt"/>
              </a:rPr>
              <a:t>差异化设定</a:t>
            </a:r>
            <a:endParaRPr lang="zh-CN" altLang="en-US" sz="2800" dirty="0">
              <a:solidFill>
                <a:srgbClr val="6195CA"/>
              </a:solidFill>
              <a:latin typeface="微软雅黑" panose="020B0503020204020204" charset="-122"/>
              <a:ea typeface="微软雅黑" panose="020B0503020204020204" charset="-122"/>
              <a:cs typeface="+mn-ea"/>
              <a:sym typeface="+mn-lt"/>
            </a:endParaRPr>
          </a:p>
        </p:txBody>
      </p:sp>
      <p:sp>
        <p:nvSpPr>
          <p:cNvPr id="6" name="文本框 5"/>
          <p:cNvSpPr txBox="1"/>
          <p:nvPr/>
        </p:nvSpPr>
        <p:spPr>
          <a:xfrm>
            <a:off x="1416050" y="1135380"/>
            <a:ext cx="9436735" cy="1198880"/>
          </a:xfrm>
          <a:prstGeom prst="rect">
            <a:avLst/>
          </a:prstGeom>
          <a:noFill/>
        </p:spPr>
        <p:txBody>
          <a:bodyPr wrap="square" rtlCol="0">
            <a:spAutoFit/>
          </a:bodyPr>
          <a:p>
            <a:r>
              <a:rPr lang="en-US" altLang="zh-CN">
                <a:sym typeface="+mn-ea"/>
              </a:rPr>
              <a:t>1.</a:t>
            </a:r>
            <a:r>
              <a:rPr lang="zh-CN" altLang="en-US">
                <a:sym typeface="+mn-ea"/>
              </a:rPr>
              <a:t>新产品导入</a:t>
            </a:r>
            <a:r>
              <a:rPr lang="en-US" altLang="zh-CN">
                <a:sym typeface="+mn-ea"/>
              </a:rPr>
              <a:t>--</a:t>
            </a:r>
            <a:r>
              <a:rPr lang="zh-CN" altLang="en-US">
                <a:sym typeface="+mn-ea"/>
              </a:rPr>
              <a:t>产品业务模型，修改产品下的</a:t>
            </a:r>
            <a:r>
              <a:rPr lang="en-US" altLang="zh-CN">
                <a:sym typeface="+mn-ea"/>
              </a:rPr>
              <a:t>Step</a:t>
            </a:r>
            <a:r>
              <a:rPr lang="zh-CN" altLang="en-US">
                <a:sym typeface="+mn-ea"/>
              </a:rPr>
              <a:t>差异化设置会将原有</a:t>
            </a:r>
            <a:r>
              <a:rPr lang="en-US" altLang="zh-CN">
                <a:sym typeface="+mn-ea"/>
              </a:rPr>
              <a:t>Step</a:t>
            </a:r>
            <a:r>
              <a:rPr lang="zh-CN" altLang="en-US">
                <a:sym typeface="+mn-ea"/>
              </a:rPr>
              <a:t>下的设置删除的</a:t>
            </a:r>
            <a:r>
              <a:rPr lang="en-US" altLang="zh-CN">
                <a:sym typeface="+mn-ea"/>
              </a:rPr>
              <a:t>bug </a:t>
            </a:r>
            <a:endParaRPr lang="en-US" altLang="zh-CN"/>
          </a:p>
          <a:p>
            <a:r>
              <a:rPr lang="en-US" altLang="zh-CN">
                <a:sym typeface="+mn-ea"/>
              </a:rPr>
              <a:t>2.</a:t>
            </a:r>
            <a:r>
              <a:rPr lang="zh-CN" altLang="en-US">
                <a:sym typeface="+mn-ea"/>
              </a:rPr>
              <a:t>生产工作台</a:t>
            </a:r>
            <a:r>
              <a:rPr lang="en-US" altLang="zh-CN">
                <a:sym typeface="+mn-ea"/>
              </a:rPr>
              <a:t>--</a:t>
            </a:r>
            <a:r>
              <a:rPr lang="zh-CN" altLang="en-US">
                <a:sym typeface="+mn-ea"/>
              </a:rPr>
              <a:t>工治具待上机设备需要首先查产品下</a:t>
            </a:r>
            <a:r>
              <a:rPr lang="en-US" altLang="zh-CN">
                <a:sym typeface="+mn-ea"/>
              </a:rPr>
              <a:t>Step</a:t>
            </a:r>
            <a:r>
              <a:rPr lang="zh-CN" altLang="en-US">
                <a:sym typeface="+mn-ea"/>
              </a:rPr>
              <a:t>的设定，没有再查原</a:t>
            </a:r>
            <a:r>
              <a:rPr lang="en-US" altLang="zh-CN">
                <a:sym typeface="+mn-ea"/>
              </a:rPr>
              <a:t>Step</a:t>
            </a:r>
            <a:r>
              <a:rPr lang="zh-CN" altLang="en-US">
                <a:sym typeface="+mn-ea"/>
              </a:rPr>
              <a:t>的</a:t>
            </a:r>
            <a:endParaRPr lang="zh-CN" altLang="en-US"/>
          </a:p>
          <a:p>
            <a:endParaRPr lang="zh-CN" altLang="en-US"/>
          </a:p>
        </p:txBody>
      </p:sp>
      <p:pic>
        <p:nvPicPr>
          <p:cNvPr id="7" name="图片 6" descr="1647003550335"/>
          <p:cNvPicPr>
            <a:picLocks noChangeAspect="1"/>
          </p:cNvPicPr>
          <p:nvPr/>
        </p:nvPicPr>
        <p:blipFill>
          <a:blip r:embed="rId1"/>
          <a:stretch>
            <a:fillRect/>
          </a:stretch>
        </p:blipFill>
        <p:spPr>
          <a:xfrm>
            <a:off x="1416050" y="2334260"/>
            <a:ext cx="4775200" cy="3002915"/>
          </a:xfrm>
          <a:prstGeom prst="rect">
            <a:avLst/>
          </a:prstGeom>
        </p:spPr>
      </p:pic>
      <p:pic>
        <p:nvPicPr>
          <p:cNvPr id="8" name="图片 7" descr="1647003613063"/>
          <p:cNvPicPr>
            <a:picLocks noChangeAspect="1"/>
          </p:cNvPicPr>
          <p:nvPr/>
        </p:nvPicPr>
        <p:blipFill>
          <a:blip r:embed="rId2"/>
          <a:stretch>
            <a:fillRect/>
          </a:stretch>
        </p:blipFill>
        <p:spPr>
          <a:xfrm>
            <a:off x="6384290" y="2151380"/>
            <a:ext cx="4929505" cy="4451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61070"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sz="2800" dirty="0">
                <a:solidFill>
                  <a:srgbClr val="6195CA"/>
                </a:solidFill>
                <a:latin typeface="微软雅黑" panose="020B0503020204020204" charset="-122"/>
                <a:ea typeface="微软雅黑" panose="020B0503020204020204" charset="-122"/>
                <a:cs typeface="+mn-ea"/>
                <a:sym typeface="+mn-lt"/>
              </a:rPr>
              <a:t>人员上下工</a:t>
            </a:r>
            <a:endParaRPr lang="zh-CN" sz="2800" dirty="0">
              <a:solidFill>
                <a:srgbClr val="6195CA"/>
              </a:solidFill>
              <a:latin typeface="微软雅黑" panose="020B0503020204020204" charset="-122"/>
              <a:ea typeface="微软雅黑" panose="020B0503020204020204" charset="-122"/>
              <a:cs typeface="+mn-ea"/>
              <a:sym typeface="+mn-lt"/>
            </a:endParaRPr>
          </a:p>
        </p:txBody>
      </p:sp>
      <p:sp>
        <p:nvSpPr>
          <p:cNvPr id="6" name="文本框 5"/>
          <p:cNvSpPr txBox="1"/>
          <p:nvPr/>
        </p:nvSpPr>
        <p:spPr>
          <a:xfrm>
            <a:off x="1377950" y="1155065"/>
            <a:ext cx="9436735" cy="368300"/>
          </a:xfrm>
          <a:prstGeom prst="rect">
            <a:avLst/>
          </a:prstGeom>
          <a:noFill/>
        </p:spPr>
        <p:txBody>
          <a:bodyPr wrap="square" rtlCol="0">
            <a:spAutoFit/>
          </a:bodyPr>
          <a:p>
            <a:r>
              <a:rPr lang="zh-CN" altLang="en-US"/>
              <a:t>当前登录人在有操作权限的机台上岗、离岗</a:t>
            </a:r>
            <a:endParaRPr lang="zh-CN" altLang="en-US"/>
          </a:p>
        </p:txBody>
      </p:sp>
      <p:pic>
        <p:nvPicPr>
          <p:cNvPr id="2" name="图片 1" descr="人员上下工"/>
          <p:cNvPicPr>
            <a:picLocks noChangeAspect="1"/>
          </p:cNvPicPr>
          <p:nvPr/>
        </p:nvPicPr>
        <p:blipFill>
          <a:blip r:embed="rId1"/>
          <a:stretch>
            <a:fillRect/>
          </a:stretch>
        </p:blipFill>
        <p:spPr>
          <a:xfrm>
            <a:off x="1377950" y="1840865"/>
            <a:ext cx="10144125" cy="4314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61070"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sz="2800" dirty="0">
                <a:solidFill>
                  <a:srgbClr val="6195CA"/>
                </a:solidFill>
                <a:latin typeface="微软雅黑" panose="020B0503020204020204" charset="-122"/>
                <a:ea typeface="微软雅黑" panose="020B0503020204020204" charset="-122"/>
                <a:cs typeface="+mn-ea"/>
                <a:sym typeface="+mn-lt"/>
              </a:rPr>
              <a:t>批次检验</a:t>
            </a:r>
            <a:endParaRPr lang="zh-CN" sz="2800" dirty="0">
              <a:solidFill>
                <a:srgbClr val="6195CA"/>
              </a:solidFill>
              <a:latin typeface="微软雅黑" panose="020B0503020204020204" charset="-122"/>
              <a:ea typeface="微软雅黑" panose="020B0503020204020204" charset="-122"/>
              <a:cs typeface="+mn-ea"/>
              <a:sym typeface="+mn-lt"/>
            </a:endParaRPr>
          </a:p>
        </p:txBody>
      </p:sp>
      <p:sp>
        <p:nvSpPr>
          <p:cNvPr id="6" name="文本框 5"/>
          <p:cNvSpPr txBox="1"/>
          <p:nvPr/>
        </p:nvSpPr>
        <p:spPr>
          <a:xfrm>
            <a:off x="1377950" y="1155065"/>
            <a:ext cx="9436735" cy="368300"/>
          </a:xfrm>
          <a:prstGeom prst="rect">
            <a:avLst/>
          </a:prstGeom>
          <a:noFill/>
        </p:spPr>
        <p:txBody>
          <a:bodyPr wrap="square" rtlCol="0">
            <a:spAutoFit/>
          </a:bodyPr>
          <a:p>
            <a:r>
              <a:rPr lang="zh-CN" altLang="en-US"/>
              <a:t>生产操作台上对批次进行检验，采集数据样本</a:t>
            </a:r>
            <a:endParaRPr lang="zh-CN" altLang="en-US"/>
          </a:p>
        </p:txBody>
      </p:sp>
      <p:pic>
        <p:nvPicPr>
          <p:cNvPr id="3" name="图片 2" descr="1647242005993"/>
          <p:cNvPicPr>
            <a:picLocks noChangeAspect="1"/>
          </p:cNvPicPr>
          <p:nvPr/>
        </p:nvPicPr>
        <p:blipFill>
          <a:blip r:embed="rId1"/>
          <a:stretch>
            <a:fillRect/>
          </a:stretch>
        </p:blipFill>
        <p:spPr>
          <a:xfrm>
            <a:off x="1261110" y="1613535"/>
            <a:ext cx="10863580" cy="4345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61070"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sz="2800" dirty="0">
                <a:solidFill>
                  <a:srgbClr val="6195CA"/>
                </a:solidFill>
                <a:latin typeface="微软雅黑" panose="020B0503020204020204" charset="-122"/>
                <a:ea typeface="微软雅黑" panose="020B0503020204020204" charset="-122"/>
                <a:cs typeface="+mn-ea"/>
                <a:sym typeface="+mn-lt"/>
              </a:rPr>
              <a:t>机台资讯、机台注解</a:t>
            </a:r>
            <a:endParaRPr lang="zh-CN" sz="2800" dirty="0">
              <a:solidFill>
                <a:srgbClr val="6195CA"/>
              </a:solidFill>
              <a:latin typeface="微软雅黑" panose="020B0503020204020204" charset="-122"/>
              <a:ea typeface="微软雅黑" panose="020B0503020204020204" charset="-122"/>
              <a:cs typeface="+mn-ea"/>
              <a:sym typeface="+mn-lt"/>
            </a:endParaRPr>
          </a:p>
        </p:txBody>
      </p:sp>
      <p:pic>
        <p:nvPicPr>
          <p:cNvPr id="3" name="图片 2" descr="机台资讯"/>
          <p:cNvPicPr>
            <a:picLocks noChangeAspect="1"/>
          </p:cNvPicPr>
          <p:nvPr/>
        </p:nvPicPr>
        <p:blipFill>
          <a:blip r:embed="rId1"/>
          <a:stretch>
            <a:fillRect/>
          </a:stretch>
        </p:blipFill>
        <p:spPr>
          <a:xfrm>
            <a:off x="1196975" y="1301115"/>
            <a:ext cx="10042525" cy="4797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61070"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sz="2800" dirty="0">
                <a:solidFill>
                  <a:srgbClr val="6195CA"/>
                </a:solidFill>
                <a:latin typeface="微软雅黑" panose="020B0503020204020204" charset="-122"/>
                <a:ea typeface="微软雅黑" panose="020B0503020204020204" charset="-122"/>
                <a:cs typeface="+mn-ea"/>
                <a:sym typeface="+mn-lt"/>
              </a:rPr>
              <a:t>批货扣留和释放</a:t>
            </a:r>
            <a:endParaRPr lang="zh-CN" sz="2800" dirty="0">
              <a:solidFill>
                <a:srgbClr val="6195CA"/>
              </a:solidFill>
              <a:latin typeface="微软雅黑" panose="020B0503020204020204" charset="-122"/>
              <a:ea typeface="微软雅黑" panose="020B0503020204020204" charset="-122"/>
              <a:cs typeface="+mn-ea"/>
              <a:sym typeface="+mn-lt"/>
            </a:endParaRPr>
          </a:p>
        </p:txBody>
      </p:sp>
      <p:sp>
        <p:nvSpPr>
          <p:cNvPr id="6" name="文本框 5"/>
          <p:cNvSpPr txBox="1"/>
          <p:nvPr/>
        </p:nvSpPr>
        <p:spPr>
          <a:xfrm>
            <a:off x="1377315" y="1224915"/>
            <a:ext cx="9436735" cy="368300"/>
          </a:xfrm>
          <a:prstGeom prst="rect">
            <a:avLst/>
          </a:prstGeom>
          <a:noFill/>
        </p:spPr>
        <p:txBody>
          <a:bodyPr wrap="square" rtlCol="0">
            <a:spAutoFit/>
          </a:bodyPr>
          <a:p>
            <a:r>
              <a:rPr lang="zh-CN" altLang="en-US"/>
              <a:t>针对在已投料和生产中批次进行扣留，扣留后支持解除扣留</a:t>
            </a:r>
            <a:endParaRPr lang="zh-CN" altLang="en-US"/>
          </a:p>
        </p:txBody>
      </p:sp>
      <p:pic>
        <p:nvPicPr>
          <p:cNvPr id="3" name="图片 2" descr="1647241495131"/>
          <p:cNvPicPr>
            <a:picLocks noChangeAspect="1"/>
          </p:cNvPicPr>
          <p:nvPr/>
        </p:nvPicPr>
        <p:blipFill>
          <a:blip r:embed="rId1"/>
          <a:stretch>
            <a:fillRect/>
          </a:stretch>
        </p:blipFill>
        <p:spPr>
          <a:xfrm>
            <a:off x="1377315" y="1715770"/>
            <a:ext cx="9736455" cy="48444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61070"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2800" dirty="0">
                <a:solidFill>
                  <a:srgbClr val="6195CA"/>
                </a:solidFill>
                <a:latin typeface="微软雅黑" panose="020B0503020204020204" charset="-122"/>
                <a:ea typeface="微软雅黑" panose="020B0503020204020204" charset="-122"/>
                <a:cs typeface="+mn-ea"/>
                <a:sym typeface="+mn-lt"/>
              </a:rPr>
              <a:t>包装标签打印</a:t>
            </a:r>
            <a:endParaRPr lang="zh-CN" altLang="en-US" sz="2800" dirty="0">
              <a:solidFill>
                <a:srgbClr val="6195CA"/>
              </a:solidFill>
              <a:latin typeface="微软雅黑" panose="020B0503020204020204" charset="-122"/>
              <a:ea typeface="微软雅黑" panose="020B0503020204020204" charset="-122"/>
              <a:cs typeface="+mn-ea"/>
              <a:sym typeface="+mn-lt"/>
            </a:endParaRPr>
          </a:p>
        </p:txBody>
      </p:sp>
      <p:pic>
        <p:nvPicPr>
          <p:cNvPr id="2" name="图片 1" descr="1647239305199"/>
          <p:cNvPicPr>
            <a:picLocks noChangeAspect="1"/>
          </p:cNvPicPr>
          <p:nvPr>
            <p:custDataLst>
              <p:tags r:id="rId1"/>
            </p:custDataLst>
          </p:nvPr>
        </p:nvPicPr>
        <p:blipFill>
          <a:blip r:embed="rId2"/>
          <a:stretch>
            <a:fillRect/>
          </a:stretch>
        </p:blipFill>
        <p:spPr>
          <a:xfrm>
            <a:off x="393700" y="2576830"/>
            <a:ext cx="5486400" cy="2962275"/>
          </a:xfrm>
          <a:prstGeom prst="rect">
            <a:avLst/>
          </a:prstGeom>
        </p:spPr>
      </p:pic>
      <p:pic>
        <p:nvPicPr>
          <p:cNvPr id="3" name="图片 2" descr="1647239335351"/>
          <p:cNvPicPr>
            <a:picLocks noChangeAspect="1"/>
          </p:cNvPicPr>
          <p:nvPr/>
        </p:nvPicPr>
        <p:blipFill>
          <a:blip r:embed="rId3"/>
          <a:stretch>
            <a:fillRect/>
          </a:stretch>
        </p:blipFill>
        <p:spPr>
          <a:xfrm>
            <a:off x="6341745" y="2456180"/>
            <a:ext cx="5316220" cy="4076065"/>
          </a:xfrm>
          <a:prstGeom prst="rect">
            <a:avLst/>
          </a:prstGeom>
        </p:spPr>
      </p:pic>
      <p:sp>
        <p:nvSpPr>
          <p:cNvPr id="4" name="文本框 3"/>
          <p:cNvSpPr txBox="1"/>
          <p:nvPr/>
        </p:nvSpPr>
        <p:spPr>
          <a:xfrm>
            <a:off x="1009650" y="1099185"/>
            <a:ext cx="8627745" cy="645160"/>
          </a:xfrm>
          <a:prstGeom prst="rect">
            <a:avLst/>
          </a:prstGeom>
          <a:noFill/>
        </p:spPr>
        <p:txBody>
          <a:bodyPr wrap="square" rtlCol="0">
            <a:spAutoFit/>
          </a:bodyPr>
          <a:p>
            <a:r>
              <a:rPr lang="en-US" altLang="zh-CN"/>
              <a:t>1.</a:t>
            </a:r>
            <a:r>
              <a:rPr lang="zh-CN" altLang="en-US"/>
              <a:t>按照包装规范定义的编码规则生成包装号</a:t>
            </a:r>
            <a:endParaRPr lang="en-US" altLang="zh-CN"/>
          </a:p>
          <a:p>
            <a:r>
              <a:rPr lang="en-US" altLang="zh-CN"/>
              <a:t>2.</a:t>
            </a:r>
            <a:r>
              <a:rPr lang="zh-CN" altLang="en-US"/>
              <a:t>根据选定的标签模板生成打印标签</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224872" y="2561928"/>
            <a:ext cx="1711265" cy="1645305"/>
          </a:xfrm>
          <a:prstGeom prst="rect">
            <a:avLst/>
          </a:prstGeom>
          <a:noFill/>
          <a:ln w="57150">
            <a:solidFill>
              <a:schemeClr val="bg1"/>
            </a:solidFill>
          </a:ln>
          <a:effectLst>
            <a:outerShdw blurRad="63500" sx="102000" sy="102000" algn="ctr" rotWithShape="0">
              <a:prstClr val="black">
                <a:alpha val="40000"/>
              </a:prstClr>
            </a:outerShdw>
          </a:effectLst>
        </p:spPr>
        <p:txBody>
          <a:bodyPr wrap="square" lIns="0" tIns="0" rIns="0" bIns="0" rtlCol="0" anchor="ctr" anchorCtr="0">
            <a:noAutofit/>
          </a:bodyPr>
          <a:lstStyle/>
          <a:p>
            <a:pPr algn="ctr"/>
            <a:r>
              <a:rPr lang="en-US" altLang="zh-CN" sz="8800" dirty="0">
                <a:solidFill>
                  <a:srgbClr val="3975BB"/>
                </a:solidFill>
                <a:latin typeface="思源黑体 CN Light" panose="020B0300000000000000" pitchFamily="34" charset="-122"/>
                <a:ea typeface="思源黑体 CN Light" panose="020B0300000000000000" pitchFamily="34" charset="-122"/>
              </a:rPr>
              <a:t>03</a:t>
            </a:r>
            <a:endParaRPr lang="zh-CN" altLang="en-US" sz="8800" dirty="0">
              <a:solidFill>
                <a:srgbClr val="3975BB"/>
              </a:solidFill>
              <a:latin typeface="思源黑体 CN Light" panose="020B0300000000000000" pitchFamily="34" charset="-122"/>
              <a:ea typeface="思源黑体 CN Light" panose="020B0300000000000000" pitchFamily="34" charset="-122"/>
            </a:endParaRPr>
          </a:p>
        </p:txBody>
      </p:sp>
      <p:sp>
        <p:nvSpPr>
          <p:cNvPr id="7" name="TextBox 6"/>
          <p:cNvSpPr txBox="1"/>
          <p:nvPr/>
        </p:nvSpPr>
        <p:spPr>
          <a:xfrm>
            <a:off x="7731295" y="2899071"/>
            <a:ext cx="2864001" cy="829945"/>
          </a:xfrm>
          <a:prstGeom prst="rect">
            <a:avLst/>
          </a:prstGeom>
          <a:noFill/>
        </p:spPr>
        <p:txBody>
          <a:bodyPr wrap="square" rtlCol="0">
            <a:spAutoFit/>
          </a:bodyPr>
          <a:lstStyle/>
          <a:p>
            <a:pPr algn="ctr">
              <a:lnSpc>
                <a:spcPct val="150000"/>
              </a:lnSpc>
              <a:buClr>
                <a:schemeClr val="bg1">
                  <a:lumMod val="50000"/>
                </a:schemeClr>
              </a:buClr>
            </a:pPr>
            <a:r>
              <a:rPr lang="zh-CN" altLang="en-US" sz="3200" b="1" spc="400" dirty="0">
                <a:solidFill>
                  <a:schemeClr val="bg1">
                    <a:lumMod val="75000"/>
                  </a:schemeClr>
                </a:solidFill>
                <a:latin typeface="微软雅黑" panose="020B0503020204020204" charset="-122"/>
                <a:ea typeface="微软雅黑" panose="020B0503020204020204" charset="-122"/>
              </a:rPr>
              <a:t>学习成长 </a:t>
            </a:r>
            <a:endParaRPr lang="zh-CN" altLang="en-US" sz="3200" b="1" spc="400" dirty="0">
              <a:solidFill>
                <a:schemeClr val="bg1">
                  <a:lumMod val="7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duotone>
              <a:prstClr val="black"/>
              <a:schemeClr val="tx2">
                <a:tint val="45000"/>
                <a:satMod val="400000"/>
              </a:schemeClr>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0" y="560155"/>
            <a:ext cx="5691499" cy="6743346"/>
          </a:xfrm>
          <a:prstGeom prst="rect">
            <a:avLst/>
          </a:prstGeom>
          <a:noFill/>
          <a:ln>
            <a:noFill/>
          </a:ln>
        </p:spPr>
      </p:pic>
      <p:cxnSp>
        <p:nvCxnSpPr>
          <p:cNvPr id="4" name="直接连接符 3"/>
          <p:cNvCxnSpPr/>
          <p:nvPr/>
        </p:nvCxnSpPr>
        <p:spPr>
          <a:xfrm>
            <a:off x="7248088" y="3808602"/>
            <a:ext cx="399316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Freeform 5"/>
          <p:cNvSpPr/>
          <p:nvPr/>
        </p:nvSpPr>
        <p:spPr>
          <a:xfrm>
            <a:off x="3561069" y="1618064"/>
            <a:ext cx="4799136" cy="4424438"/>
          </a:xfrm>
          <a:custGeom>
            <a:avLst/>
            <a:gdLst/>
            <a:ahLst/>
            <a:cxnLst>
              <a:cxn ang="0">
                <a:pos x="wd2" y="hd2"/>
              </a:cxn>
              <a:cxn ang="5400000">
                <a:pos x="wd2" y="hd2"/>
              </a:cxn>
              <a:cxn ang="10800000">
                <a:pos x="wd2" y="hd2"/>
              </a:cxn>
              <a:cxn ang="16200000">
                <a:pos x="wd2" y="hd2"/>
              </a:cxn>
            </a:cxnLst>
            <a:rect l="0" t="0" r="r" b="b"/>
            <a:pathLst>
              <a:path w="21600" h="21600" extrusionOk="0">
                <a:moveTo>
                  <a:pt x="10880" y="9501"/>
                </a:moveTo>
                <a:cubicBezTo>
                  <a:pt x="10897" y="9501"/>
                  <a:pt x="10917" y="9501"/>
                  <a:pt x="10937" y="9501"/>
                </a:cubicBezTo>
                <a:cubicBezTo>
                  <a:pt x="12575" y="9501"/>
                  <a:pt x="13906" y="10947"/>
                  <a:pt x="13906" y="12727"/>
                </a:cubicBezTo>
                <a:cubicBezTo>
                  <a:pt x="13906" y="13345"/>
                  <a:pt x="13746" y="13923"/>
                  <a:pt x="13472" y="14410"/>
                </a:cubicBezTo>
                <a:lnTo>
                  <a:pt x="13472" y="14413"/>
                </a:lnTo>
                <a:lnTo>
                  <a:pt x="13482" y="14402"/>
                </a:lnTo>
                <a:cubicBezTo>
                  <a:pt x="13445" y="14471"/>
                  <a:pt x="13408" y="14540"/>
                  <a:pt x="13371" y="14610"/>
                </a:cubicBezTo>
                <a:cubicBezTo>
                  <a:pt x="13120" y="15082"/>
                  <a:pt x="12756" y="15492"/>
                  <a:pt x="12288" y="15787"/>
                </a:cubicBezTo>
                <a:cubicBezTo>
                  <a:pt x="10867" y="16677"/>
                  <a:pt x="9051" y="16146"/>
                  <a:pt x="8229" y="14606"/>
                </a:cubicBezTo>
                <a:lnTo>
                  <a:pt x="8232" y="14620"/>
                </a:lnTo>
                <a:cubicBezTo>
                  <a:pt x="8195" y="14548"/>
                  <a:pt x="8159" y="14475"/>
                  <a:pt x="8122" y="14406"/>
                </a:cubicBezTo>
                <a:lnTo>
                  <a:pt x="8128" y="14413"/>
                </a:lnTo>
                <a:lnTo>
                  <a:pt x="8128" y="14410"/>
                </a:lnTo>
                <a:cubicBezTo>
                  <a:pt x="7851" y="13923"/>
                  <a:pt x="7690" y="13345"/>
                  <a:pt x="7690" y="12727"/>
                </a:cubicBezTo>
                <a:cubicBezTo>
                  <a:pt x="7690" y="10947"/>
                  <a:pt x="9021" y="9501"/>
                  <a:pt x="10663" y="9501"/>
                </a:cubicBezTo>
                <a:cubicBezTo>
                  <a:pt x="10680" y="9501"/>
                  <a:pt x="10700" y="9501"/>
                  <a:pt x="10720" y="9501"/>
                </a:cubicBezTo>
                <a:lnTo>
                  <a:pt x="10716" y="9501"/>
                </a:lnTo>
                <a:cubicBezTo>
                  <a:pt x="10743" y="9501"/>
                  <a:pt x="10773" y="9501"/>
                  <a:pt x="10800" y="9501"/>
                </a:cubicBezTo>
                <a:cubicBezTo>
                  <a:pt x="10827" y="9501"/>
                  <a:pt x="10853" y="9501"/>
                  <a:pt x="10880" y="9501"/>
                </a:cubicBezTo>
                <a:close/>
                <a:moveTo>
                  <a:pt x="17083" y="12103"/>
                </a:moveTo>
                <a:lnTo>
                  <a:pt x="17086" y="12099"/>
                </a:lnTo>
                <a:cubicBezTo>
                  <a:pt x="15444" y="12099"/>
                  <a:pt x="14114" y="10656"/>
                  <a:pt x="14114" y="8873"/>
                </a:cubicBezTo>
                <a:cubicBezTo>
                  <a:pt x="14114" y="8291"/>
                  <a:pt x="14257" y="7746"/>
                  <a:pt x="14505" y="7274"/>
                </a:cubicBezTo>
                <a:cubicBezTo>
                  <a:pt x="14926" y="6544"/>
                  <a:pt x="15173" y="5679"/>
                  <a:pt x="15173" y="4749"/>
                </a:cubicBezTo>
                <a:cubicBezTo>
                  <a:pt x="15173" y="2125"/>
                  <a:pt x="13214" y="0"/>
                  <a:pt x="10800" y="0"/>
                </a:cubicBezTo>
                <a:cubicBezTo>
                  <a:pt x="8386" y="0"/>
                  <a:pt x="6430" y="2125"/>
                  <a:pt x="6430" y="4749"/>
                </a:cubicBezTo>
                <a:cubicBezTo>
                  <a:pt x="6430" y="5668"/>
                  <a:pt x="6671" y="6529"/>
                  <a:pt x="7085" y="7256"/>
                </a:cubicBezTo>
                <a:lnTo>
                  <a:pt x="7082" y="7252"/>
                </a:lnTo>
                <a:cubicBezTo>
                  <a:pt x="7336" y="7728"/>
                  <a:pt x="7483" y="8280"/>
                  <a:pt x="7483" y="8873"/>
                </a:cubicBezTo>
                <a:cubicBezTo>
                  <a:pt x="7483" y="10656"/>
                  <a:pt x="6152" y="12099"/>
                  <a:pt x="4514" y="12099"/>
                </a:cubicBezTo>
                <a:lnTo>
                  <a:pt x="4517" y="12103"/>
                </a:lnTo>
                <a:cubicBezTo>
                  <a:pt x="4467" y="12099"/>
                  <a:pt x="4420" y="12099"/>
                  <a:pt x="4370" y="12099"/>
                </a:cubicBezTo>
                <a:cubicBezTo>
                  <a:pt x="1956" y="12099"/>
                  <a:pt x="0" y="14224"/>
                  <a:pt x="0" y="16848"/>
                </a:cubicBezTo>
                <a:cubicBezTo>
                  <a:pt x="0" y="19471"/>
                  <a:pt x="1956" y="21600"/>
                  <a:pt x="4370" y="21600"/>
                </a:cubicBezTo>
                <a:cubicBezTo>
                  <a:pt x="6019" y="21600"/>
                  <a:pt x="7450" y="20612"/>
                  <a:pt x="8199" y="19151"/>
                </a:cubicBezTo>
                <a:lnTo>
                  <a:pt x="8195" y="19162"/>
                </a:lnTo>
                <a:cubicBezTo>
                  <a:pt x="8449" y="18657"/>
                  <a:pt x="8827" y="18217"/>
                  <a:pt x="9319" y="17909"/>
                </a:cubicBezTo>
                <a:cubicBezTo>
                  <a:pt x="10723" y="17029"/>
                  <a:pt x="12515" y="17538"/>
                  <a:pt x="13348" y="19042"/>
                </a:cubicBezTo>
                <a:cubicBezTo>
                  <a:pt x="14077" y="20561"/>
                  <a:pt x="15541" y="21600"/>
                  <a:pt x="17230" y="21600"/>
                </a:cubicBezTo>
                <a:cubicBezTo>
                  <a:pt x="19644" y="21600"/>
                  <a:pt x="21600" y="19471"/>
                  <a:pt x="21600" y="16848"/>
                </a:cubicBezTo>
                <a:cubicBezTo>
                  <a:pt x="21600" y="14224"/>
                  <a:pt x="19644" y="12099"/>
                  <a:pt x="17230" y="12099"/>
                </a:cubicBezTo>
                <a:cubicBezTo>
                  <a:pt x="17180" y="12099"/>
                  <a:pt x="17130" y="12099"/>
                  <a:pt x="17083" y="12103"/>
                </a:cubicBezTo>
                <a:close/>
              </a:path>
            </a:pathLst>
          </a:custGeom>
          <a:solidFill>
            <a:schemeClr val="tx1">
              <a:lumMod val="65000"/>
              <a:lumOff val="35000"/>
            </a:schemeClr>
          </a:solidFill>
          <a:ln w="12700">
            <a:miter lim="400000"/>
          </a:ln>
        </p:spPr>
        <p:txBody>
          <a:bodyPr lIns="48175" tIns="48175" rIns="48175" bIns="48175"/>
          <a:lstStyle/>
          <a:p>
            <a:pPr defTabSz="963295">
              <a:defRPr sz="2400"/>
            </a:pPr>
          </a:p>
        </p:txBody>
      </p:sp>
      <p:sp>
        <p:nvSpPr>
          <p:cNvPr id="939" name="TextBox 29"/>
          <p:cNvSpPr/>
          <p:nvPr/>
        </p:nvSpPr>
        <p:spPr>
          <a:xfrm>
            <a:off x="7416800" y="1635760"/>
            <a:ext cx="2945765" cy="1602740"/>
          </a:xfrm>
          <a:prstGeom prst="rect">
            <a:avLst/>
          </a:prstGeom>
          <a:ln w="12700">
            <a:miter lim="400000"/>
          </a:ln>
        </p:spPr>
        <p:txBody>
          <a:bodyPr wrap="square"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indent="0">
              <a:buFont typeface="Wingdings" panose="05000000000000000000" pitchFamily="2" charset="2"/>
              <a:buNone/>
            </a:pPr>
            <a:endParaRPr lang="zh-CN" dirty="0">
              <a:solidFill>
                <a:schemeClr val="tx1">
                  <a:lumMod val="65000"/>
                  <a:lumOff val="35000"/>
                </a:schemeClr>
              </a:solidFill>
              <a:sym typeface="+mn-ea"/>
            </a:endParaRPr>
          </a:p>
          <a:p>
            <a:pPr marL="285750" indent="-285750">
              <a:buFont typeface="Wingdings" panose="05000000000000000000" pitchFamily="2" charset="2"/>
              <a:buChar char="l"/>
            </a:pPr>
            <a:r>
              <a:rPr lang="zh-CN" dirty="0">
                <a:solidFill>
                  <a:schemeClr val="tx1">
                    <a:lumMod val="65000"/>
                    <a:lumOff val="35000"/>
                  </a:schemeClr>
                </a:solidFill>
                <a:sym typeface="+mn-ea"/>
              </a:rPr>
              <a:t>跑业务流程，分析数据结构</a:t>
            </a:r>
            <a:endParaRPr lang="zh-CN" dirty="0">
              <a:solidFill>
                <a:schemeClr val="tx1">
                  <a:lumMod val="65000"/>
                  <a:lumOff val="35000"/>
                </a:schemeClr>
              </a:solidFill>
              <a:sym typeface="+mn-ea"/>
            </a:endParaRPr>
          </a:p>
          <a:p>
            <a:pPr marL="285750" indent="-285750">
              <a:buFont typeface="Wingdings" panose="05000000000000000000" pitchFamily="2" charset="2"/>
              <a:buChar char="l"/>
            </a:pPr>
            <a:r>
              <a:rPr lang="zh-CN" altLang="en-US" dirty="0">
                <a:solidFill>
                  <a:schemeClr val="tx1">
                    <a:lumMod val="65000"/>
                    <a:lumOff val="35000"/>
                  </a:schemeClr>
                </a:solidFill>
                <a:sym typeface="+mn-ea"/>
              </a:rPr>
              <a:t>思考，提问</a:t>
            </a:r>
            <a:endParaRPr lang="zh-CN" dirty="0">
              <a:solidFill>
                <a:schemeClr val="tx1">
                  <a:lumMod val="65000"/>
                  <a:lumOff val="35000"/>
                </a:schemeClr>
              </a:solidFill>
              <a:sym typeface="+mn-ea"/>
            </a:endParaRPr>
          </a:p>
          <a:p>
            <a:pPr indent="0">
              <a:buFont typeface="Wingdings" panose="05000000000000000000" pitchFamily="2" charset="2"/>
              <a:buNone/>
            </a:pPr>
            <a:endParaRPr lang="zh-CN" altLang="en-US" dirty="0">
              <a:solidFill>
                <a:schemeClr val="tx1">
                  <a:lumMod val="65000"/>
                  <a:lumOff val="35000"/>
                </a:schemeClr>
              </a:solidFill>
            </a:endParaRPr>
          </a:p>
          <a:p>
            <a:pPr indent="0">
              <a:buFont typeface="Wingdings" panose="05000000000000000000" pitchFamily="2" charset="2"/>
              <a:buNone/>
            </a:pPr>
            <a:endParaRPr lang="zh-CN" altLang="en-US" dirty="0">
              <a:solidFill>
                <a:schemeClr val="tx1">
                  <a:lumMod val="65000"/>
                  <a:lumOff val="35000"/>
                </a:schemeClr>
              </a:solidFill>
            </a:endParaRPr>
          </a:p>
        </p:txBody>
      </p:sp>
      <p:sp>
        <p:nvSpPr>
          <p:cNvPr id="940" name="TextBox 29"/>
          <p:cNvSpPr/>
          <p:nvPr/>
        </p:nvSpPr>
        <p:spPr>
          <a:xfrm>
            <a:off x="8737148" y="4335826"/>
            <a:ext cx="2807459" cy="289310"/>
          </a:xfrm>
          <a:prstGeom prst="rect">
            <a:avLst/>
          </a:prstGeom>
          <a:ln w="12700">
            <a:miter lim="400000"/>
          </a:ln>
        </p:spPr>
        <p:txBody>
          <a:bodyPr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solidFill>
                <a:schemeClr val="tx1">
                  <a:lumMod val="65000"/>
                  <a:lumOff val="35000"/>
                </a:schemeClr>
              </a:solidFill>
            </a:endParaRPr>
          </a:p>
        </p:txBody>
      </p:sp>
      <p:sp>
        <p:nvSpPr>
          <p:cNvPr id="941" name="TextBox 29"/>
          <p:cNvSpPr/>
          <p:nvPr/>
        </p:nvSpPr>
        <p:spPr>
          <a:xfrm>
            <a:off x="1574800" y="3999865"/>
            <a:ext cx="1986280" cy="961390"/>
          </a:xfrm>
          <a:prstGeom prst="rect">
            <a:avLst/>
          </a:prstGeom>
          <a:ln w="12700">
            <a:miter lim="400000"/>
          </a:ln>
        </p:spPr>
        <p:txBody>
          <a:bodyPr wrap="square"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285750" indent="-285750">
              <a:buFont typeface="Wingdings" panose="05000000000000000000" pitchFamily="2" charset="2"/>
              <a:buChar char="l"/>
            </a:pPr>
            <a:r>
              <a:rPr lang="zh-CN" altLang="en-US" dirty="0">
                <a:solidFill>
                  <a:schemeClr val="tx1">
                    <a:lumMod val="65000"/>
                    <a:lumOff val="35000"/>
                  </a:schemeClr>
                </a:solidFill>
                <a:sym typeface="+mn-ea"/>
              </a:rPr>
              <a:t>有效协作</a:t>
            </a:r>
            <a:endParaRPr lang="zh-CN" altLang="en-US" dirty="0">
              <a:solidFill>
                <a:schemeClr val="tx1">
                  <a:lumMod val="65000"/>
                  <a:lumOff val="35000"/>
                </a:schemeClr>
              </a:solidFill>
              <a:sym typeface="+mn-ea"/>
            </a:endParaRPr>
          </a:p>
          <a:p>
            <a:pPr marL="285750" indent="-285750">
              <a:buFont typeface="Wingdings" panose="05000000000000000000" pitchFamily="2" charset="2"/>
              <a:buChar char="l"/>
            </a:pPr>
            <a:r>
              <a:rPr lang="zh-CN" altLang="en-US" dirty="0">
                <a:solidFill>
                  <a:schemeClr val="tx1">
                    <a:lumMod val="65000"/>
                    <a:lumOff val="35000"/>
                  </a:schemeClr>
                </a:solidFill>
                <a:sym typeface="+mn-ea"/>
              </a:rPr>
              <a:t>相互帮助</a:t>
            </a:r>
            <a:endParaRPr lang="zh-CN" altLang="en-US"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sym typeface="+mn-ea"/>
              </a:rPr>
              <a:t>共同达成目标</a:t>
            </a:r>
            <a:endParaRPr lang="en-US" altLang="zh-CN" dirty="0">
              <a:solidFill>
                <a:schemeClr val="tx1">
                  <a:lumMod val="65000"/>
                  <a:lumOff val="35000"/>
                </a:schemeClr>
              </a:solidFill>
            </a:endParaRPr>
          </a:p>
        </p:txBody>
      </p:sp>
      <p:sp>
        <p:nvSpPr>
          <p:cNvPr id="942" name="等腰三角形 14"/>
          <p:cNvSpPr/>
          <p:nvPr/>
        </p:nvSpPr>
        <p:spPr>
          <a:xfrm rot="18781069">
            <a:off x="3527074" y="4154890"/>
            <a:ext cx="252857" cy="217982"/>
          </a:xfrm>
          <a:prstGeom prst="triangle">
            <a:avLst/>
          </a:prstGeom>
          <a:solidFill>
            <a:schemeClr val="accent4">
              <a:lumMod val="75000"/>
            </a:schemeClr>
          </a:solidFill>
          <a:ln w="12700">
            <a:miter lim="400000"/>
          </a:ln>
        </p:spPr>
        <p:txBody>
          <a:bodyPr lIns="48175" tIns="48175" rIns="48175" bIns="48175" anchor="ctr"/>
          <a:lstStyle/>
          <a:p>
            <a:pPr algn="ctr" defTabSz="963295">
              <a:defRPr sz="2400">
                <a:solidFill>
                  <a:srgbClr val="FFFFFF"/>
                </a:solidFill>
              </a:defRPr>
            </a:pPr>
          </a:p>
        </p:txBody>
      </p:sp>
      <p:sp>
        <p:nvSpPr>
          <p:cNvPr id="943" name="等腰三角形 15"/>
          <p:cNvSpPr/>
          <p:nvPr/>
        </p:nvSpPr>
        <p:spPr>
          <a:xfrm rot="4492240">
            <a:off x="6978347" y="2167238"/>
            <a:ext cx="252858" cy="217982"/>
          </a:xfrm>
          <a:prstGeom prst="triangle">
            <a:avLst/>
          </a:prstGeom>
          <a:solidFill>
            <a:schemeClr val="accent4">
              <a:lumMod val="75000"/>
            </a:schemeClr>
          </a:solidFill>
          <a:ln w="12700">
            <a:miter lim="400000"/>
          </a:ln>
        </p:spPr>
        <p:txBody>
          <a:bodyPr lIns="48175" tIns="48175" rIns="48175" bIns="48175" anchor="ctr"/>
          <a:lstStyle/>
          <a:p>
            <a:pPr algn="ctr" defTabSz="963295">
              <a:defRPr sz="2400">
                <a:solidFill>
                  <a:srgbClr val="FFFFFF"/>
                </a:solidFill>
              </a:defRPr>
            </a:pPr>
          </a:p>
        </p:txBody>
      </p:sp>
      <p:sp>
        <p:nvSpPr>
          <p:cNvPr id="944" name="等腰三角形 16"/>
          <p:cNvSpPr/>
          <p:nvPr/>
        </p:nvSpPr>
        <p:spPr>
          <a:xfrm rot="5996743">
            <a:off x="8451562" y="5145869"/>
            <a:ext cx="252857" cy="217982"/>
          </a:xfrm>
          <a:prstGeom prst="triangle">
            <a:avLst/>
          </a:prstGeom>
          <a:solidFill>
            <a:schemeClr val="accent4">
              <a:lumMod val="75000"/>
            </a:schemeClr>
          </a:solidFill>
          <a:ln w="12700">
            <a:miter lim="400000"/>
          </a:ln>
        </p:spPr>
        <p:txBody>
          <a:bodyPr lIns="48175" tIns="48175" rIns="48175" bIns="48175" anchor="ctr"/>
          <a:lstStyle/>
          <a:p>
            <a:pPr algn="ctr" defTabSz="963295">
              <a:defRPr sz="2400">
                <a:solidFill>
                  <a:srgbClr val="FFFFFF"/>
                </a:solidFill>
              </a:defRPr>
            </a:pPr>
          </a:p>
        </p:txBody>
      </p:sp>
      <p:sp>
        <p:nvSpPr>
          <p:cNvPr id="945" name="Oval 6"/>
          <p:cNvSpPr/>
          <p:nvPr/>
        </p:nvSpPr>
        <p:spPr>
          <a:xfrm>
            <a:off x="5128441" y="1765793"/>
            <a:ext cx="1664394" cy="1667740"/>
          </a:xfrm>
          <a:prstGeom prst="ellipse">
            <a:avLst/>
          </a:prstGeom>
          <a:solidFill>
            <a:schemeClr val="accent4">
              <a:lumMod val="75000"/>
            </a:schemeClr>
          </a:solidFill>
          <a:ln w="12700">
            <a:miter lim="400000"/>
          </a:ln>
        </p:spPr>
        <p:txBody>
          <a:bodyPr lIns="48175" tIns="48175" rIns="48175" bIns="48175"/>
          <a:lstStyle/>
          <a:p>
            <a:pPr defTabSz="963295">
              <a:defRPr sz="2400"/>
            </a:pPr>
          </a:p>
        </p:txBody>
      </p:sp>
      <p:sp>
        <p:nvSpPr>
          <p:cNvPr id="946" name="Oval 7"/>
          <p:cNvSpPr/>
          <p:nvPr/>
        </p:nvSpPr>
        <p:spPr>
          <a:xfrm>
            <a:off x="3699910" y="4235924"/>
            <a:ext cx="1664393" cy="1667740"/>
          </a:xfrm>
          <a:prstGeom prst="ellipse">
            <a:avLst/>
          </a:prstGeom>
          <a:solidFill>
            <a:schemeClr val="accent4">
              <a:lumMod val="75000"/>
            </a:schemeClr>
          </a:solidFill>
          <a:ln w="12700">
            <a:miter lim="400000"/>
          </a:ln>
        </p:spPr>
        <p:txBody>
          <a:bodyPr lIns="48175" tIns="48175" rIns="48175" bIns="48175"/>
          <a:lstStyle/>
          <a:p>
            <a:pPr defTabSz="963295">
              <a:defRPr sz="2400"/>
            </a:pPr>
          </a:p>
        </p:txBody>
      </p:sp>
      <p:sp>
        <p:nvSpPr>
          <p:cNvPr id="947" name="Oval 8"/>
          <p:cNvSpPr/>
          <p:nvPr/>
        </p:nvSpPr>
        <p:spPr>
          <a:xfrm>
            <a:off x="6555300" y="4235924"/>
            <a:ext cx="1666067" cy="1667740"/>
          </a:xfrm>
          <a:prstGeom prst="ellipse">
            <a:avLst/>
          </a:prstGeom>
          <a:solidFill>
            <a:schemeClr val="accent4">
              <a:lumMod val="75000"/>
            </a:schemeClr>
          </a:solidFill>
          <a:ln w="12700">
            <a:miter lim="400000"/>
          </a:ln>
        </p:spPr>
        <p:txBody>
          <a:bodyPr lIns="48175" tIns="48175" rIns="48175" bIns="48175"/>
          <a:lstStyle/>
          <a:p>
            <a:pPr defTabSz="963295">
              <a:defRPr sz="2400"/>
            </a:pPr>
          </a:p>
        </p:txBody>
      </p:sp>
      <p:sp>
        <p:nvSpPr>
          <p:cNvPr id="948" name="TextBox 30"/>
          <p:cNvSpPr/>
          <p:nvPr/>
        </p:nvSpPr>
        <p:spPr>
          <a:xfrm>
            <a:off x="5435600" y="2186940"/>
            <a:ext cx="1119505" cy="861695"/>
          </a:xfrm>
          <a:prstGeom prst="rect">
            <a:avLst/>
          </a:prstGeom>
          <a:ln w="12700">
            <a:miter lim="400000"/>
          </a:ln>
        </p:spPr>
        <p:txBody>
          <a:bodyPr wrap="square" lIns="0" tIns="0" rIns="0" bIns="0">
            <a:spAutoFit/>
          </a:bodyPr>
          <a:lstStyle>
            <a:lvl1pPr algn="ctr" defTabSz="963295">
              <a:defRPr sz="2800" b="1">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dirty="0">
                <a:solidFill>
                  <a:schemeClr val="tx1">
                    <a:lumMod val="65000"/>
                    <a:lumOff val="35000"/>
                  </a:schemeClr>
                </a:solidFill>
              </a:rPr>
              <a:t>业务</a:t>
            </a:r>
            <a:endParaRPr lang="zh-CN" dirty="0">
              <a:solidFill>
                <a:schemeClr val="tx1">
                  <a:lumMod val="65000"/>
                  <a:lumOff val="35000"/>
                </a:schemeClr>
              </a:solidFill>
            </a:endParaRPr>
          </a:p>
          <a:p>
            <a:r>
              <a:rPr lang="zh-CN" dirty="0">
                <a:solidFill>
                  <a:schemeClr val="tx1">
                    <a:lumMod val="65000"/>
                    <a:lumOff val="35000"/>
                  </a:schemeClr>
                </a:solidFill>
              </a:rPr>
              <a:t>理解</a:t>
            </a:r>
            <a:endParaRPr lang="zh-CN" dirty="0">
              <a:solidFill>
                <a:schemeClr val="tx1">
                  <a:lumMod val="65000"/>
                  <a:lumOff val="35000"/>
                </a:schemeClr>
              </a:solidFill>
            </a:endParaRPr>
          </a:p>
        </p:txBody>
      </p:sp>
      <p:sp>
        <p:nvSpPr>
          <p:cNvPr id="949" name="TextBox 30"/>
          <p:cNvSpPr/>
          <p:nvPr/>
        </p:nvSpPr>
        <p:spPr>
          <a:xfrm>
            <a:off x="6966737" y="4639166"/>
            <a:ext cx="910502" cy="861695"/>
          </a:xfrm>
          <a:prstGeom prst="rect">
            <a:avLst/>
          </a:prstGeom>
          <a:ln w="12700">
            <a:miter lim="400000"/>
          </a:ln>
        </p:spPr>
        <p:txBody>
          <a:bodyPr lIns="0" tIns="0" rIns="0" bIns="0">
            <a:spAutoFit/>
          </a:bodyPr>
          <a:lstStyle>
            <a:lvl1pPr algn="ctr" defTabSz="963295">
              <a:defRPr sz="2800" b="1">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solidFill>
                  <a:schemeClr val="tx1">
                    <a:lumMod val="65000"/>
                    <a:lumOff val="35000"/>
                  </a:schemeClr>
                </a:solidFill>
              </a:rPr>
              <a:t>技术能力</a:t>
            </a:r>
            <a:endParaRPr dirty="0">
              <a:solidFill>
                <a:schemeClr val="tx1">
                  <a:lumMod val="65000"/>
                  <a:lumOff val="35000"/>
                </a:schemeClr>
              </a:solidFill>
            </a:endParaRPr>
          </a:p>
        </p:txBody>
      </p:sp>
      <p:sp>
        <p:nvSpPr>
          <p:cNvPr id="950" name="TextBox 30"/>
          <p:cNvSpPr/>
          <p:nvPr/>
        </p:nvSpPr>
        <p:spPr>
          <a:xfrm>
            <a:off x="4013353" y="4625293"/>
            <a:ext cx="910502" cy="861695"/>
          </a:xfrm>
          <a:prstGeom prst="rect">
            <a:avLst/>
          </a:prstGeom>
          <a:ln w="12700">
            <a:miter lim="400000"/>
          </a:ln>
        </p:spPr>
        <p:txBody>
          <a:bodyPr lIns="0" tIns="0" rIns="0" bIns="0">
            <a:spAutoFit/>
          </a:bodyPr>
          <a:lstStyle>
            <a:lvl1pPr algn="ctr" defTabSz="963295">
              <a:defRPr sz="2800" b="1">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solidFill>
                  <a:schemeClr val="tx1">
                    <a:lumMod val="65000"/>
                    <a:lumOff val="35000"/>
                  </a:schemeClr>
                </a:solidFill>
              </a:rPr>
              <a:t>团队协作</a:t>
            </a:r>
            <a:endParaRPr dirty="0">
              <a:solidFill>
                <a:schemeClr val="tx1">
                  <a:lumMod val="65000"/>
                  <a:lumOff val="35000"/>
                </a:schemeClr>
              </a:solidFill>
            </a:endParaRPr>
          </a:p>
        </p:txBody>
      </p:sp>
      <p:sp>
        <p:nvSpPr>
          <p:cNvPr id="2" name="9"/>
          <p:cNvSpPr txBox="1"/>
          <p:nvPr/>
        </p:nvSpPr>
        <p:spPr>
          <a:xfrm>
            <a:off x="472362" y="401812"/>
            <a:ext cx="3435256" cy="430530"/>
          </a:xfrm>
          <a:prstGeom prst="rect">
            <a:avLst/>
          </a:prstGeom>
          <a:noFill/>
        </p:spPr>
        <p:txBody>
          <a:bodyPr wrap="square" lIns="0" tIns="0" rIns="0" bIns="0" rtlCol="0">
            <a:spAutoFit/>
          </a:bodyPr>
          <a:lstStyle/>
          <a:p>
            <a:pPr marL="0" lvl="1"/>
            <a:r>
              <a:rPr lang="zh-CN" sz="2800" dirty="0">
                <a:solidFill>
                  <a:srgbClr val="6195CA"/>
                </a:solidFill>
                <a:latin typeface="微软雅黑" panose="020B0503020204020204" charset="-122"/>
                <a:ea typeface="微软雅黑" panose="020B0503020204020204" charset="-122"/>
                <a:cs typeface="+mn-ea"/>
                <a:sym typeface="+mn-lt"/>
              </a:rPr>
              <a:t>学习成长</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cxnSp>
        <p:nvCxnSpPr>
          <p:cNvPr id="3" name="品 11"/>
          <p:cNvCxnSpPr/>
          <p:nvPr>
            <p:custDataLst>
              <p:tags r:id="rId1"/>
            </p:custDataLst>
          </p:nvPr>
        </p:nvCxnSpPr>
        <p:spPr>
          <a:xfrm>
            <a:off x="-21961" y="999132"/>
            <a:ext cx="6110515" cy="0"/>
          </a:xfrm>
          <a:prstGeom prst="line">
            <a:avLst/>
          </a:prstGeom>
        </p:spPr>
        <p:style>
          <a:lnRef idx="3">
            <a:schemeClr val="accent4"/>
          </a:lnRef>
          <a:fillRef idx="0">
            <a:schemeClr val="accent4"/>
          </a:fillRef>
          <a:effectRef idx="2">
            <a:schemeClr val="accent4"/>
          </a:effectRef>
          <a:fontRef idx="minor">
            <a:schemeClr val="tx1"/>
          </a:fontRef>
        </p:style>
      </p:cxnSp>
      <p:sp>
        <p:nvSpPr>
          <p:cNvPr id="17" name="TextBox 29"/>
          <p:cNvSpPr/>
          <p:nvPr/>
        </p:nvSpPr>
        <p:spPr>
          <a:xfrm>
            <a:off x="8795109" y="4997854"/>
            <a:ext cx="3191677" cy="961390"/>
          </a:xfrm>
          <a:prstGeom prst="rect">
            <a:avLst/>
          </a:prstGeom>
          <a:ln w="12700">
            <a:miter lim="400000"/>
          </a:ln>
        </p:spPr>
        <p:txBody>
          <a:bodyPr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285750" indent="-285750">
              <a:buFont typeface="Wingdings" panose="05000000000000000000" pitchFamily="2" charset="2"/>
              <a:buChar char="l"/>
            </a:pPr>
            <a:r>
              <a:rPr lang="en-US" altLang="zh-CN" dirty="0">
                <a:solidFill>
                  <a:schemeClr val="tx1">
                    <a:lumMod val="65000"/>
                    <a:lumOff val="35000"/>
                  </a:schemeClr>
                </a:solidFill>
                <a:sym typeface="+mn-ea"/>
              </a:rPr>
              <a:t>nacos</a:t>
            </a:r>
            <a:endParaRPr lang="en-US" altLang="zh-CN" dirty="0">
              <a:solidFill>
                <a:schemeClr val="tx1">
                  <a:lumMod val="65000"/>
                  <a:lumOff val="35000"/>
                </a:schemeClr>
              </a:solidFill>
              <a:sym typeface="+mn-ea"/>
            </a:endParaRPr>
          </a:p>
          <a:p>
            <a:pPr marL="285750" indent="-285750">
              <a:buFont typeface="Wingdings" panose="05000000000000000000" pitchFamily="2" charset="2"/>
              <a:buChar char="l"/>
            </a:pPr>
            <a:r>
              <a:rPr lang="en-US" altLang="zh-CN" dirty="0">
                <a:solidFill>
                  <a:schemeClr val="tx1">
                    <a:lumMod val="65000"/>
                    <a:lumOff val="35000"/>
                  </a:schemeClr>
                </a:solidFill>
              </a:rPr>
              <a:t>oracle</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打印标签</a:t>
            </a:r>
            <a:endParaRPr lang="zh-CN" altLang="en-US" dirty="0">
              <a:solidFill>
                <a:schemeClr val="tx1">
                  <a:lumMod val="65000"/>
                  <a:lumOff val="35000"/>
                </a:schemeClr>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224872" y="2561928"/>
            <a:ext cx="1711265" cy="1645305"/>
          </a:xfrm>
          <a:prstGeom prst="rect">
            <a:avLst/>
          </a:prstGeom>
          <a:noFill/>
          <a:ln w="57150">
            <a:solidFill>
              <a:schemeClr val="bg1"/>
            </a:solidFill>
          </a:ln>
          <a:effectLst>
            <a:outerShdw blurRad="63500" sx="102000" sy="102000" algn="ctr" rotWithShape="0">
              <a:prstClr val="black">
                <a:alpha val="40000"/>
              </a:prstClr>
            </a:outerShdw>
          </a:effectLst>
        </p:spPr>
        <p:txBody>
          <a:bodyPr wrap="square" lIns="0" tIns="0" rIns="0" bIns="0" rtlCol="0" anchor="ctr" anchorCtr="0">
            <a:noAutofit/>
          </a:bodyPr>
          <a:lstStyle/>
          <a:p>
            <a:pPr algn="ctr"/>
            <a:r>
              <a:rPr lang="en-US" altLang="zh-CN" sz="8800" dirty="0">
                <a:solidFill>
                  <a:srgbClr val="3975BB"/>
                </a:solidFill>
                <a:latin typeface="思源黑体 CN Light" panose="020B0300000000000000" pitchFamily="34" charset="-122"/>
                <a:ea typeface="思源黑体 CN Light" panose="020B0300000000000000" pitchFamily="34" charset="-122"/>
              </a:rPr>
              <a:t>04</a:t>
            </a:r>
            <a:endParaRPr lang="zh-CN" altLang="en-US" sz="8800" dirty="0">
              <a:solidFill>
                <a:srgbClr val="3975BB"/>
              </a:solidFill>
              <a:latin typeface="思源黑体 CN Light" panose="020B0300000000000000" pitchFamily="34" charset="-122"/>
              <a:ea typeface="思源黑体 CN Light" panose="020B0300000000000000" pitchFamily="34" charset="-122"/>
            </a:endParaRPr>
          </a:p>
        </p:txBody>
      </p:sp>
      <p:sp>
        <p:nvSpPr>
          <p:cNvPr id="7" name="TextBox 6"/>
          <p:cNvSpPr txBox="1"/>
          <p:nvPr/>
        </p:nvSpPr>
        <p:spPr>
          <a:xfrm>
            <a:off x="7731295" y="2899071"/>
            <a:ext cx="2864001" cy="829945"/>
          </a:xfrm>
          <a:prstGeom prst="rect">
            <a:avLst/>
          </a:prstGeom>
          <a:noFill/>
        </p:spPr>
        <p:txBody>
          <a:bodyPr wrap="square" rtlCol="0">
            <a:spAutoFit/>
          </a:bodyPr>
          <a:lstStyle/>
          <a:p>
            <a:pPr algn="ctr">
              <a:lnSpc>
                <a:spcPct val="150000"/>
              </a:lnSpc>
              <a:buClr>
                <a:schemeClr val="bg1">
                  <a:lumMod val="50000"/>
                </a:schemeClr>
              </a:buClr>
            </a:pPr>
            <a:r>
              <a:rPr lang="zh-CN" altLang="en-US" sz="3200" b="1" spc="400" dirty="0">
                <a:solidFill>
                  <a:schemeClr val="bg1">
                    <a:lumMod val="75000"/>
                  </a:schemeClr>
                </a:solidFill>
                <a:latin typeface="微软雅黑" panose="020B0503020204020204" charset="-122"/>
                <a:ea typeface="微软雅黑" panose="020B0503020204020204" charset="-122"/>
              </a:rPr>
              <a:t>未来规划</a:t>
            </a:r>
            <a:endParaRPr lang="zh-CN" altLang="en-US" sz="3200" b="1" spc="400" dirty="0">
              <a:solidFill>
                <a:schemeClr val="bg1">
                  <a:lumMod val="7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duotone>
              <a:prstClr val="black"/>
              <a:schemeClr val="tx2">
                <a:tint val="45000"/>
                <a:satMod val="400000"/>
              </a:schemeClr>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0" y="560155"/>
            <a:ext cx="5691499" cy="6743346"/>
          </a:xfrm>
          <a:prstGeom prst="rect">
            <a:avLst/>
          </a:prstGeom>
          <a:noFill/>
          <a:ln>
            <a:noFill/>
          </a:ln>
        </p:spPr>
      </p:pic>
      <p:cxnSp>
        <p:nvCxnSpPr>
          <p:cNvPr id="4" name="直接连接符 3"/>
          <p:cNvCxnSpPr/>
          <p:nvPr/>
        </p:nvCxnSpPr>
        <p:spPr>
          <a:xfrm>
            <a:off x="7248088" y="3808602"/>
            <a:ext cx="399316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custDataLst>
              <p:tags r:id="rId1"/>
            </p:custDataLst>
          </p:nvPr>
        </p:nvGrpSpPr>
        <p:grpSpPr>
          <a:xfrm>
            <a:off x="7095041" y="3732664"/>
            <a:ext cx="557530" cy="557530"/>
            <a:chOff x="9050" y="4700"/>
            <a:chExt cx="878" cy="878"/>
          </a:xfrm>
        </p:grpSpPr>
        <p:sp>
          <p:nvSpPr>
            <p:cNvPr id="40" name="椭圆 39"/>
            <p:cNvSpPr/>
            <p:nvPr userDrawn="1">
              <p:custDataLst>
                <p:tags r:id="rId2"/>
              </p:custDataLst>
            </p:nvPr>
          </p:nvSpPr>
          <p:spPr>
            <a:xfrm>
              <a:off x="9050" y="4700"/>
              <a:ext cx="879" cy="87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41" name="燕尾形 40"/>
            <p:cNvSpPr/>
            <p:nvPr userDrawn="1">
              <p:custDataLst>
                <p:tags r:id="rId3"/>
              </p:custDataLst>
            </p:nvPr>
          </p:nvSpPr>
          <p:spPr>
            <a:xfrm>
              <a:off x="9365" y="4941"/>
              <a:ext cx="311" cy="41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7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45" name="组合 44"/>
          <p:cNvGrpSpPr/>
          <p:nvPr>
            <p:custDataLst>
              <p:tags r:id="rId4"/>
            </p:custDataLst>
          </p:nvPr>
        </p:nvGrpSpPr>
        <p:grpSpPr>
          <a:xfrm>
            <a:off x="3912843" y="3732664"/>
            <a:ext cx="558165" cy="558165"/>
            <a:chOff x="3029585" y="3138805"/>
            <a:chExt cx="558165" cy="558165"/>
          </a:xfrm>
        </p:grpSpPr>
        <p:sp>
          <p:nvSpPr>
            <p:cNvPr id="46" name="椭圆 45"/>
            <p:cNvSpPr/>
            <p:nvPr userDrawn="1">
              <p:custDataLst>
                <p:tags r:id="rId5"/>
              </p:custDataLst>
            </p:nvPr>
          </p:nvSpPr>
          <p:spPr>
            <a:xfrm>
              <a:off x="3029585" y="3138805"/>
              <a:ext cx="558165" cy="55816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47" name="燕尾形 46"/>
            <p:cNvSpPr/>
            <p:nvPr userDrawn="1">
              <p:custDataLst>
                <p:tags r:id="rId6"/>
              </p:custDataLst>
            </p:nvPr>
          </p:nvSpPr>
          <p:spPr>
            <a:xfrm>
              <a:off x="3229610" y="3291840"/>
              <a:ext cx="197485" cy="26479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7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9" name="文本占位符 12"/>
          <p:cNvSpPr txBox="1"/>
          <p:nvPr>
            <p:custDataLst>
              <p:tags r:id="rId7"/>
            </p:custDataLst>
          </p:nvPr>
        </p:nvSpPr>
        <p:spPr>
          <a:xfrm>
            <a:off x="1450819" y="1487722"/>
            <a:ext cx="2296531" cy="747232"/>
          </a:xfrm>
          <a:prstGeom prst="rect">
            <a:avLst/>
          </a:prstGeom>
          <a:solidFill>
            <a:schemeClr val="accent4">
              <a:lumMod val="75000"/>
            </a:schemeClr>
          </a:solidFill>
          <a:ln>
            <a:solidFill>
              <a:schemeClr val="bg1">
                <a:lumMod val="85000"/>
              </a:schemeClr>
            </a:solidFill>
            <a:prstDash val="sysDash"/>
          </a:ln>
        </p:spPr>
        <p:txBody>
          <a:bodyPr vert="horz" lIns="91440" tIns="45720" rIns="91440" bIns="45720" rtlCol="0" anchor="b"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微软雅黑" panose="020B0503020204020204" charset="-122"/>
                <a:ea typeface="微软雅黑" panose="020B0503020204020204" charset="-122"/>
                <a:cs typeface="+mj-cs"/>
              </a:rPr>
              <a:t>近期</a:t>
            </a:r>
            <a:endParaRPr lang="zh-CN" altLang="en-US" sz="2400" dirty="0">
              <a:solidFill>
                <a:schemeClr val="bg1"/>
              </a:solidFill>
              <a:latin typeface="微软雅黑" panose="020B0503020204020204" charset="-122"/>
              <a:ea typeface="微软雅黑" panose="020B0503020204020204" charset="-122"/>
              <a:cs typeface="+mj-cs"/>
            </a:endParaRPr>
          </a:p>
        </p:txBody>
      </p:sp>
      <p:sp>
        <p:nvSpPr>
          <p:cNvPr id="20" name="文本占位符 14"/>
          <p:cNvSpPr txBox="1"/>
          <p:nvPr>
            <p:custDataLst>
              <p:tags r:id="rId8"/>
            </p:custDataLst>
          </p:nvPr>
        </p:nvSpPr>
        <p:spPr>
          <a:xfrm>
            <a:off x="1450819" y="2247580"/>
            <a:ext cx="2307170" cy="4086498"/>
          </a:xfrm>
          <a:prstGeom prst="rect">
            <a:avLst/>
          </a:prstGeom>
          <a:solidFill>
            <a:schemeClr val="tx1">
              <a:lumMod val="65000"/>
              <a:lumOff val="35000"/>
            </a:schemeClr>
          </a:solidFill>
          <a:ln>
            <a:noFill/>
            <a:prstDash val="sysDash"/>
          </a:ln>
        </p:spPr>
        <p:txBody>
          <a:bodyPr vert="horz" lIns="91440" tIns="45720" rIns="91440" bIns="45720" rtlCol="0" anchor="ctr" anchorCtr="0">
            <a:normAutofit lnSpcReduction="20000"/>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sz="1800" dirty="0">
                <a:solidFill>
                  <a:schemeClr val="bg1"/>
                </a:solidFill>
                <a:latin typeface="微软雅黑" panose="020B0503020204020204" charset="-122"/>
                <a:ea typeface="微软雅黑" panose="020B0503020204020204" charset="-122"/>
              </a:rPr>
              <a:t>深入了解爱康</a:t>
            </a:r>
            <a:r>
              <a:rPr lang="en-US" altLang="zh-CN" sz="1800" dirty="0">
                <a:solidFill>
                  <a:schemeClr val="bg1"/>
                </a:solidFill>
                <a:latin typeface="微软雅黑" panose="020B0503020204020204" charset="-122"/>
                <a:ea typeface="微软雅黑" panose="020B0503020204020204" charset="-122"/>
              </a:rPr>
              <a:t>MES</a:t>
            </a:r>
            <a:r>
              <a:rPr lang="zh-CN" altLang="en-US" sz="1800" dirty="0">
                <a:solidFill>
                  <a:schemeClr val="bg1"/>
                </a:solidFill>
                <a:latin typeface="微软雅黑" panose="020B0503020204020204" charset="-122"/>
                <a:ea typeface="微软雅黑" panose="020B0503020204020204" charset="-122"/>
              </a:rPr>
              <a:t>的业务逻辑，努力做到清楚各个业务细节，对整个项目有全局理解，更好的完成功能的开发，全力支持项目交付上线。</a:t>
            </a:r>
            <a:endParaRPr lang="zh-CN" altLang="en-US" sz="1800" dirty="0">
              <a:solidFill>
                <a:schemeClr val="bg1"/>
              </a:solidFill>
              <a:latin typeface="微软雅黑" panose="020B0503020204020204" charset="-122"/>
              <a:ea typeface="微软雅黑" panose="020B0503020204020204" charset="-122"/>
            </a:endParaRPr>
          </a:p>
        </p:txBody>
      </p:sp>
      <p:sp>
        <p:nvSpPr>
          <p:cNvPr id="21" name="文本占位符 3"/>
          <p:cNvSpPr txBox="1"/>
          <p:nvPr>
            <p:custDataLst>
              <p:tags r:id="rId9"/>
            </p:custDataLst>
          </p:nvPr>
        </p:nvSpPr>
        <p:spPr>
          <a:xfrm>
            <a:off x="4608512" y="1491328"/>
            <a:ext cx="2349499" cy="743626"/>
          </a:xfrm>
          <a:prstGeom prst="rect">
            <a:avLst/>
          </a:prstGeom>
          <a:solidFill>
            <a:schemeClr val="accent4">
              <a:lumMod val="75000"/>
            </a:schemeClr>
          </a:solidFill>
          <a:ln>
            <a:solidFill>
              <a:schemeClr val="bg1">
                <a:lumMod val="85000"/>
              </a:schemeClr>
            </a:solidFill>
            <a:prstDash val="sysDash"/>
          </a:ln>
        </p:spPr>
        <p:txBody>
          <a:bodyPr vert="horz" lIns="91440" tIns="45720" rIns="91440" bIns="45720" rtlCol="0" anchor="b"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微软雅黑" panose="020B0503020204020204" charset="-122"/>
                <a:ea typeface="微软雅黑" panose="020B0503020204020204" charset="-122"/>
                <a:cs typeface="+mj-cs"/>
              </a:rPr>
              <a:t>中期</a:t>
            </a:r>
            <a:endParaRPr lang="zh-CN" altLang="en-US" sz="2400" dirty="0">
              <a:solidFill>
                <a:schemeClr val="bg1"/>
              </a:solidFill>
              <a:latin typeface="微软雅黑" panose="020B0503020204020204" charset="-122"/>
              <a:ea typeface="微软雅黑" panose="020B0503020204020204" charset="-122"/>
              <a:cs typeface="+mj-cs"/>
            </a:endParaRPr>
          </a:p>
        </p:txBody>
      </p:sp>
      <p:sp>
        <p:nvSpPr>
          <p:cNvPr id="22" name="文本占位符 7"/>
          <p:cNvSpPr txBox="1"/>
          <p:nvPr>
            <p:custDataLst>
              <p:tags r:id="rId10"/>
            </p:custDataLst>
          </p:nvPr>
        </p:nvSpPr>
        <p:spPr>
          <a:xfrm>
            <a:off x="4623970" y="2234954"/>
            <a:ext cx="2349579" cy="4099124"/>
          </a:xfrm>
          <a:prstGeom prst="rect">
            <a:avLst/>
          </a:prstGeom>
          <a:solidFill>
            <a:schemeClr val="tx1">
              <a:lumMod val="65000"/>
              <a:lumOff val="35000"/>
            </a:schemeClr>
          </a:solidFill>
          <a:ln>
            <a:no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1800" dirty="0">
                <a:solidFill>
                  <a:schemeClr val="bg1"/>
                </a:solidFill>
                <a:latin typeface="微软雅黑" panose="020B0503020204020204" charset="-122"/>
                <a:ea typeface="微软雅黑" panose="020B0503020204020204" charset="-122"/>
              </a:rPr>
              <a:t>提高自身的编码能力，和个人技能。稳定提升，持续学习更多知识，能够独挡一面</a:t>
            </a:r>
            <a:endParaRPr lang="zh-CN" altLang="en-US" sz="1800" dirty="0">
              <a:solidFill>
                <a:schemeClr val="bg1"/>
              </a:solidFill>
              <a:latin typeface="微软雅黑" panose="020B0503020204020204" charset="-122"/>
              <a:ea typeface="微软雅黑" panose="020B0503020204020204" charset="-122"/>
            </a:endParaRPr>
          </a:p>
        </p:txBody>
      </p:sp>
      <p:sp>
        <p:nvSpPr>
          <p:cNvPr id="23" name="文本占位符 2"/>
          <p:cNvSpPr txBox="1"/>
          <p:nvPr>
            <p:custDataLst>
              <p:tags r:id="rId11"/>
            </p:custDataLst>
          </p:nvPr>
        </p:nvSpPr>
        <p:spPr>
          <a:xfrm>
            <a:off x="7774064" y="1487560"/>
            <a:ext cx="2346961" cy="738504"/>
          </a:xfrm>
          <a:prstGeom prst="rect">
            <a:avLst/>
          </a:prstGeom>
          <a:solidFill>
            <a:schemeClr val="accent4">
              <a:lumMod val="75000"/>
            </a:schemeClr>
          </a:solidFill>
          <a:ln>
            <a:solidFill>
              <a:schemeClr val="bg1">
                <a:lumMod val="85000"/>
              </a:schemeClr>
            </a:solidFill>
            <a:prstDash val="sysDash"/>
          </a:ln>
        </p:spPr>
        <p:txBody>
          <a:bodyPr vert="horz" lIns="91440" tIns="45720" rIns="91440" bIns="45720" rtlCol="0" anchor="b"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微软雅黑" panose="020B0503020204020204" charset="-122"/>
                <a:ea typeface="微软雅黑" panose="020B0503020204020204" charset="-122"/>
                <a:cs typeface="+mj-cs"/>
              </a:rPr>
              <a:t> 长远</a:t>
            </a:r>
            <a:endParaRPr lang="zh-CN" altLang="en-US" sz="2400" dirty="0">
              <a:solidFill>
                <a:schemeClr val="bg1"/>
              </a:solidFill>
              <a:latin typeface="微软雅黑" panose="020B0503020204020204" charset="-122"/>
              <a:ea typeface="微软雅黑" panose="020B0503020204020204" charset="-122"/>
              <a:cs typeface="+mj-cs"/>
            </a:endParaRPr>
          </a:p>
        </p:txBody>
      </p:sp>
      <p:sp>
        <p:nvSpPr>
          <p:cNvPr id="24" name="文本占位符 5"/>
          <p:cNvSpPr txBox="1"/>
          <p:nvPr>
            <p:custDataLst>
              <p:tags r:id="rId12"/>
            </p:custDataLst>
          </p:nvPr>
        </p:nvSpPr>
        <p:spPr>
          <a:xfrm>
            <a:off x="7774063" y="2234954"/>
            <a:ext cx="2346961" cy="4086498"/>
          </a:xfrm>
          <a:prstGeom prst="rect">
            <a:avLst/>
          </a:prstGeom>
          <a:solidFill>
            <a:schemeClr val="tx1">
              <a:lumMod val="65000"/>
              <a:lumOff val="35000"/>
            </a:schemeClr>
          </a:solidFill>
          <a:ln>
            <a:no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1800" dirty="0">
                <a:solidFill>
                  <a:schemeClr val="bg1"/>
                </a:solidFill>
                <a:latin typeface="微软雅黑" panose="020B0503020204020204" charset="-122"/>
                <a:ea typeface="微软雅黑" panose="020B0503020204020204" charset="-122"/>
              </a:rPr>
              <a:t>学习管理知识，提高自己的领导能力和沟通协调能力，从技术向业务过渡</a:t>
            </a:r>
            <a:endParaRPr lang="zh-CN" altLang="en-US" sz="1800" dirty="0">
              <a:solidFill>
                <a:schemeClr val="bg1"/>
              </a:solidFill>
              <a:latin typeface="微软雅黑" panose="020B0503020204020204" charset="-122"/>
              <a:ea typeface="微软雅黑" panose="020B0503020204020204" charset="-122"/>
            </a:endParaRPr>
          </a:p>
        </p:txBody>
      </p:sp>
      <p:sp>
        <p:nvSpPr>
          <p:cNvPr id="2" name="9"/>
          <p:cNvSpPr txBox="1"/>
          <p:nvPr/>
        </p:nvSpPr>
        <p:spPr>
          <a:xfrm>
            <a:off x="472362" y="401812"/>
            <a:ext cx="3435256" cy="861695"/>
          </a:xfrm>
          <a:prstGeom prst="rect">
            <a:avLst/>
          </a:prstGeom>
          <a:noFill/>
        </p:spPr>
        <p:txBody>
          <a:bodyPr wrap="square" lIns="0" tIns="0" rIns="0" bIns="0" rtlCol="0">
            <a:spAutoFit/>
          </a:bodyPr>
          <a:lstStyle/>
          <a:p>
            <a:pPr marL="0" lvl="1"/>
            <a:r>
              <a:rPr lang="zh-CN" sz="2800" dirty="0">
                <a:solidFill>
                  <a:srgbClr val="6195CA"/>
                </a:solidFill>
                <a:latin typeface="微软雅黑" panose="020B0503020204020204" charset="-122"/>
                <a:ea typeface="微软雅黑" panose="020B0503020204020204" charset="-122"/>
                <a:cs typeface="+mn-ea"/>
                <a:sym typeface="+mn-lt"/>
              </a:rPr>
              <a:t>工作规划</a:t>
            </a:r>
            <a:endParaRPr lang="zh-CN" sz="2800" dirty="0">
              <a:solidFill>
                <a:srgbClr val="6195CA"/>
              </a:solidFill>
              <a:latin typeface="微软雅黑" panose="020B0503020204020204" charset="-122"/>
              <a:ea typeface="微软雅黑" panose="020B0503020204020204" charset="-122"/>
              <a:cs typeface="+mn-ea"/>
              <a:sym typeface="+mn-lt"/>
            </a:endParaRPr>
          </a:p>
          <a:p>
            <a:pPr marL="0" lvl="1"/>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cxnSp>
        <p:nvCxnSpPr>
          <p:cNvPr id="3" name="品 11"/>
          <p:cNvCxnSpPr/>
          <p:nvPr>
            <p:custDataLst>
              <p:tags r:id="rId13"/>
            </p:custDataLst>
          </p:nvPr>
        </p:nvCxnSpPr>
        <p:spPr>
          <a:xfrm>
            <a:off x="-21961" y="999132"/>
            <a:ext cx="6110515" cy="0"/>
          </a:xfrm>
          <a:prstGeom prst="line">
            <a:avLst/>
          </a:prstGeom>
        </p:spPr>
        <p:style>
          <a:lnRef idx="3">
            <a:schemeClr val="accent4"/>
          </a:lnRef>
          <a:fillRef idx="0">
            <a:schemeClr val="accent4"/>
          </a:fillRef>
          <a:effectRef idx="2">
            <a:schemeClr val="accent4"/>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76527" y="2705174"/>
            <a:ext cx="660284" cy="521970"/>
          </a:xfrm>
          <a:prstGeom prst="rect">
            <a:avLst/>
          </a:prstGeom>
          <a:noFill/>
        </p:spPr>
        <p:txBody>
          <a:bodyPr wrap="square">
            <a:spAutoFit/>
          </a:bodyPr>
          <a:lstStyle/>
          <a:p>
            <a:pPr algn="ctr"/>
            <a:r>
              <a:rPr lang="en-US" altLang="zh-CN" sz="2800" dirty="0">
                <a:solidFill>
                  <a:schemeClr val="bg1"/>
                </a:solidFill>
                <a:latin typeface="思源黑体 CN Light" panose="020B0300000000000000" pitchFamily="34" charset="-122"/>
                <a:ea typeface="思源黑体 CN Light" panose="020B0300000000000000" pitchFamily="34" charset="-122"/>
              </a:rPr>
              <a:t>02</a:t>
            </a:r>
            <a:endParaRPr lang="zh-CN" altLang="en-US" sz="2800" dirty="0">
              <a:solidFill>
                <a:schemeClr val="bg1"/>
              </a:solidFill>
              <a:latin typeface="思源黑体 CN Light" panose="020B0300000000000000" pitchFamily="34" charset="-122"/>
              <a:ea typeface="思源黑体 CN Light" panose="020B0300000000000000" pitchFamily="34" charset="-122"/>
            </a:endParaRPr>
          </a:p>
        </p:txBody>
      </p:sp>
      <p:sp>
        <p:nvSpPr>
          <p:cNvPr id="5" name="文本框 4"/>
          <p:cNvSpPr txBox="1"/>
          <p:nvPr/>
        </p:nvSpPr>
        <p:spPr>
          <a:xfrm>
            <a:off x="5976514" y="4543149"/>
            <a:ext cx="726348" cy="521970"/>
          </a:xfrm>
          <a:prstGeom prst="rect">
            <a:avLst/>
          </a:prstGeom>
          <a:noFill/>
        </p:spPr>
        <p:txBody>
          <a:bodyPr wrap="square">
            <a:spAutoFit/>
          </a:bodyPr>
          <a:lstStyle/>
          <a:p>
            <a:pPr algn="ctr"/>
            <a:r>
              <a:rPr lang="en-US" altLang="zh-CN" sz="2800" dirty="0">
                <a:solidFill>
                  <a:schemeClr val="bg1"/>
                </a:solidFill>
                <a:latin typeface="思源黑体 CN Light" panose="020B0300000000000000" pitchFamily="34" charset="-122"/>
                <a:ea typeface="思源黑体 CN Light" panose="020B0300000000000000" pitchFamily="34" charset="-122"/>
              </a:rPr>
              <a:t>05</a:t>
            </a:r>
            <a:endParaRPr lang="zh-CN" altLang="en-US" sz="2800" dirty="0">
              <a:solidFill>
                <a:schemeClr val="bg1"/>
              </a:solidFill>
              <a:latin typeface="思源黑体 CN Light" panose="020B0300000000000000" pitchFamily="34" charset="-122"/>
              <a:ea typeface="思源黑体 CN Light" panose="020B0300000000000000" pitchFamily="34" charset="-122"/>
            </a:endParaRPr>
          </a:p>
        </p:txBody>
      </p:sp>
      <p:sp>
        <p:nvSpPr>
          <p:cNvPr id="12" name="Rectangle 6"/>
          <p:cNvSpPr>
            <a:spLocks noChangeArrowheads="1"/>
          </p:cNvSpPr>
          <p:nvPr/>
        </p:nvSpPr>
        <p:spPr bwMode="auto">
          <a:xfrm>
            <a:off x="6824345" y="4595495"/>
            <a:ext cx="13779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sz="2000" b="1" dirty="0">
                <a:solidFill>
                  <a:schemeClr val="bg1"/>
                </a:solidFill>
                <a:latin typeface="微软雅黑" panose="020B0503020204020204" charset="-122"/>
                <a:ea typeface="微软雅黑" panose="020B0503020204020204" charset="-122"/>
              </a:rPr>
              <a:t>改进建议</a:t>
            </a:r>
            <a:endParaRPr lang="zh-CN" sz="800" b="1" spc="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13" name="Rectangle 6"/>
          <p:cNvSpPr>
            <a:spLocks noChangeArrowheads="1"/>
          </p:cNvSpPr>
          <p:nvPr/>
        </p:nvSpPr>
        <p:spPr bwMode="auto">
          <a:xfrm>
            <a:off x="6824345" y="2766695"/>
            <a:ext cx="12998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chemeClr val="bg1"/>
                </a:solidFill>
                <a:latin typeface="微软雅黑" panose="020B0503020204020204" charset="-122"/>
                <a:ea typeface="微软雅黑" panose="020B0503020204020204" charset="-122"/>
              </a:rPr>
              <a:t>工作业绩</a:t>
            </a:r>
            <a:endParaRPr lang="zh-CN" altLang="zh-CN" sz="20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5976527" y="2092399"/>
            <a:ext cx="660284" cy="523220"/>
          </a:xfrm>
          <a:prstGeom prst="rect">
            <a:avLst/>
          </a:prstGeom>
          <a:noFill/>
        </p:spPr>
        <p:txBody>
          <a:bodyPr wrap="square">
            <a:spAutoFit/>
          </a:bodyPr>
          <a:lstStyle/>
          <a:p>
            <a:pPr algn="ctr"/>
            <a:r>
              <a:rPr lang="en-US" altLang="zh-CN" sz="2800" dirty="0">
                <a:solidFill>
                  <a:schemeClr val="bg1"/>
                </a:solidFill>
                <a:latin typeface="思源黑体 CN Light" panose="020B0300000000000000" pitchFamily="34" charset="-122"/>
                <a:ea typeface="思源黑体 CN Light" panose="020B0300000000000000" pitchFamily="34" charset="-122"/>
              </a:rPr>
              <a:t>01</a:t>
            </a:r>
            <a:endParaRPr lang="zh-CN" altLang="en-US" sz="2800" dirty="0">
              <a:solidFill>
                <a:schemeClr val="bg1"/>
              </a:solidFill>
              <a:latin typeface="思源黑体 CN Light" panose="020B0300000000000000" pitchFamily="34" charset="-122"/>
              <a:ea typeface="思源黑体 CN Light" panose="020B0300000000000000" pitchFamily="34" charset="-122"/>
            </a:endParaRPr>
          </a:p>
        </p:txBody>
      </p:sp>
      <p:sp>
        <p:nvSpPr>
          <p:cNvPr id="6" name="Rectangle 6"/>
          <p:cNvSpPr>
            <a:spLocks noChangeArrowheads="1"/>
          </p:cNvSpPr>
          <p:nvPr/>
        </p:nvSpPr>
        <p:spPr bwMode="auto">
          <a:xfrm>
            <a:off x="6824345" y="2157095"/>
            <a:ext cx="14484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chemeClr val="bg1"/>
                </a:solidFill>
                <a:latin typeface="微软雅黑" panose="020B0503020204020204" charset="-122"/>
                <a:ea typeface="微软雅黑" panose="020B0503020204020204" charset="-122"/>
              </a:rPr>
              <a:t>自我介绍</a:t>
            </a:r>
            <a:endParaRPr lang="zh-CN" altLang="zh-CN" sz="2000" b="1"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5976527" y="3316679"/>
            <a:ext cx="660284" cy="521970"/>
          </a:xfrm>
          <a:prstGeom prst="rect">
            <a:avLst/>
          </a:prstGeom>
          <a:noFill/>
        </p:spPr>
        <p:txBody>
          <a:bodyPr wrap="square">
            <a:spAutoFit/>
          </a:bodyPr>
          <a:lstStyle/>
          <a:p>
            <a:pPr algn="ctr"/>
            <a:r>
              <a:rPr lang="en-US" altLang="zh-CN" sz="2800" dirty="0">
                <a:solidFill>
                  <a:schemeClr val="bg1"/>
                </a:solidFill>
                <a:latin typeface="思源黑体 CN Light" panose="020B0300000000000000" pitchFamily="34" charset="-122"/>
                <a:ea typeface="思源黑体 CN Light" panose="020B0300000000000000" pitchFamily="34" charset="-122"/>
              </a:rPr>
              <a:t>03</a:t>
            </a:r>
            <a:endParaRPr lang="zh-CN" altLang="en-US" sz="2800" dirty="0">
              <a:solidFill>
                <a:schemeClr val="bg1"/>
              </a:solidFill>
              <a:latin typeface="思源黑体 CN Light" panose="020B0300000000000000" pitchFamily="34" charset="-122"/>
              <a:ea typeface="思源黑体 CN Light" panose="020B0300000000000000" pitchFamily="34" charset="-122"/>
            </a:endParaRPr>
          </a:p>
        </p:txBody>
      </p:sp>
      <p:sp>
        <p:nvSpPr>
          <p:cNvPr id="8" name="Rectangle 6"/>
          <p:cNvSpPr>
            <a:spLocks noChangeArrowheads="1"/>
          </p:cNvSpPr>
          <p:nvPr/>
        </p:nvSpPr>
        <p:spPr bwMode="auto">
          <a:xfrm>
            <a:off x="6824345" y="3376295"/>
            <a:ext cx="1325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sz="2000" b="1" dirty="0">
                <a:solidFill>
                  <a:schemeClr val="bg1"/>
                </a:solidFill>
                <a:latin typeface="微软雅黑" panose="020B0503020204020204" charset="-122"/>
                <a:ea typeface="微软雅黑" panose="020B0503020204020204" charset="-122"/>
              </a:rPr>
              <a:t>学习成长</a:t>
            </a:r>
            <a:endParaRPr lang="zh-CN" sz="2000" b="1"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5976527" y="3930089"/>
            <a:ext cx="660284" cy="521970"/>
          </a:xfrm>
          <a:prstGeom prst="rect">
            <a:avLst/>
          </a:prstGeom>
          <a:noFill/>
        </p:spPr>
        <p:txBody>
          <a:bodyPr wrap="square">
            <a:spAutoFit/>
          </a:bodyPr>
          <a:lstStyle/>
          <a:p>
            <a:pPr algn="ctr"/>
            <a:r>
              <a:rPr lang="en-US" altLang="zh-CN" sz="2800" dirty="0">
                <a:solidFill>
                  <a:schemeClr val="bg1"/>
                </a:solidFill>
                <a:latin typeface="思源黑体 CN Light" panose="020B0300000000000000" pitchFamily="34" charset="-122"/>
                <a:ea typeface="思源黑体 CN Light" panose="020B0300000000000000" pitchFamily="34" charset="-122"/>
              </a:rPr>
              <a:t>04</a:t>
            </a:r>
            <a:endParaRPr lang="zh-CN" altLang="en-US" sz="2800" dirty="0">
              <a:solidFill>
                <a:schemeClr val="bg1"/>
              </a:solidFill>
              <a:latin typeface="思源黑体 CN Light" panose="020B0300000000000000" pitchFamily="34" charset="-122"/>
              <a:ea typeface="思源黑体 CN Light" panose="020B0300000000000000" pitchFamily="34" charset="-122"/>
            </a:endParaRPr>
          </a:p>
        </p:txBody>
      </p:sp>
      <p:sp>
        <p:nvSpPr>
          <p:cNvPr id="15" name="Rectangle 6"/>
          <p:cNvSpPr>
            <a:spLocks noChangeArrowheads="1"/>
          </p:cNvSpPr>
          <p:nvPr/>
        </p:nvSpPr>
        <p:spPr bwMode="auto">
          <a:xfrm>
            <a:off x="6824345" y="3985895"/>
            <a:ext cx="133477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sz="2000" b="1" dirty="0">
                <a:solidFill>
                  <a:schemeClr val="bg1"/>
                </a:solidFill>
                <a:latin typeface="微软雅黑" panose="020B0503020204020204" charset="-122"/>
                <a:ea typeface="微软雅黑" panose="020B0503020204020204" charset="-122"/>
              </a:rPr>
              <a:t>未来规划</a:t>
            </a:r>
            <a:endParaRPr lang="zh-CN" sz="20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224872" y="2561928"/>
            <a:ext cx="1711265" cy="1645305"/>
          </a:xfrm>
          <a:prstGeom prst="rect">
            <a:avLst/>
          </a:prstGeom>
          <a:noFill/>
          <a:ln w="57150">
            <a:solidFill>
              <a:schemeClr val="bg1"/>
            </a:solidFill>
          </a:ln>
          <a:effectLst>
            <a:outerShdw blurRad="63500" sx="102000" sy="102000" algn="ctr" rotWithShape="0">
              <a:prstClr val="black">
                <a:alpha val="40000"/>
              </a:prstClr>
            </a:outerShdw>
          </a:effectLst>
        </p:spPr>
        <p:txBody>
          <a:bodyPr wrap="square" lIns="0" tIns="0" rIns="0" bIns="0" rtlCol="0" anchor="ctr" anchorCtr="0">
            <a:noAutofit/>
          </a:bodyPr>
          <a:lstStyle/>
          <a:p>
            <a:pPr algn="ctr"/>
            <a:r>
              <a:rPr lang="en-US" altLang="zh-CN" sz="8800" dirty="0">
                <a:solidFill>
                  <a:srgbClr val="3975BB"/>
                </a:solidFill>
                <a:latin typeface="思源黑体 CN Light" panose="020B0300000000000000" pitchFamily="34" charset="-122"/>
                <a:ea typeface="思源黑体 CN Light" panose="020B0300000000000000" pitchFamily="34" charset="-122"/>
              </a:rPr>
              <a:t>05</a:t>
            </a:r>
            <a:endParaRPr lang="zh-CN" altLang="en-US" sz="8800" dirty="0">
              <a:solidFill>
                <a:srgbClr val="3975BB"/>
              </a:solidFill>
              <a:latin typeface="思源黑体 CN Light" panose="020B0300000000000000" pitchFamily="34" charset="-122"/>
              <a:ea typeface="思源黑体 CN Light" panose="020B0300000000000000" pitchFamily="34" charset="-122"/>
            </a:endParaRPr>
          </a:p>
        </p:txBody>
      </p:sp>
      <p:sp>
        <p:nvSpPr>
          <p:cNvPr id="7" name="TextBox 6"/>
          <p:cNvSpPr txBox="1"/>
          <p:nvPr/>
        </p:nvSpPr>
        <p:spPr>
          <a:xfrm>
            <a:off x="7731295" y="2899071"/>
            <a:ext cx="2864001" cy="829945"/>
          </a:xfrm>
          <a:prstGeom prst="rect">
            <a:avLst/>
          </a:prstGeom>
          <a:noFill/>
        </p:spPr>
        <p:txBody>
          <a:bodyPr wrap="square" rtlCol="0">
            <a:spAutoFit/>
          </a:bodyPr>
          <a:lstStyle/>
          <a:p>
            <a:pPr algn="ctr">
              <a:lnSpc>
                <a:spcPct val="150000"/>
              </a:lnSpc>
              <a:buClr>
                <a:schemeClr val="bg1">
                  <a:lumMod val="50000"/>
                </a:schemeClr>
              </a:buClr>
            </a:pPr>
            <a:r>
              <a:rPr lang="zh-CN" altLang="en-US" sz="3200" b="1" spc="400" dirty="0">
                <a:solidFill>
                  <a:schemeClr val="bg1">
                    <a:lumMod val="75000"/>
                  </a:schemeClr>
                </a:solidFill>
                <a:latin typeface="微软雅黑" panose="020B0503020204020204" charset="-122"/>
                <a:ea typeface="微软雅黑" panose="020B0503020204020204" charset="-122"/>
              </a:rPr>
              <a:t>改进建议</a:t>
            </a:r>
            <a:endParaRPr lang="zh-CN" altLang="en-US" sz="3200" b="1" spc="400" dirty="0">
              <a:solidFill>
                <a:schemeClr val="bg1">
                  <a:lumMod val="7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duotone>
              <a:prstClr val="black"/>
              <a:schemeClr val="tx2">
                <a:tint val="45000"/>
                <a:satMod val="400000"/>
              </a:schemeClr>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0" y="560155"/>
            <a:ext cx="5691499" cy="6743346"/>
          </a:xfrm>
          <a:prstGeom prst="rect">
            <a:avLst/>
          </a:prstGeom>
          <a:noFill/>
          <a:ln>
            <a:noFill/>
          </a:ln>
        </p:spPr>
      </p:pic>
      <p:cxnSp>
        <p:nvCxnSpPr>
          <p:cNvPr id="4" name="直接连接符 3"/>
          <p:cNvCxnSpPr/>
          <p:nvPr/>
        </p:nvCxnSpPr>
        <p:spPr>
          <a:xfrm>
            <a:off x="7248088" y="3808602"/>
            <a:ext cx="399316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0" name="组合 7"/>
          <p:cNvGrpSpPr/>
          <p:nvPr/>
        </p:nvGrpSpPr>
        <p:grpSpPr>
          <a:xfrm>
            <a:off x="3567299" y="1535309"/>
            <a:ext cx="4550449" cy="4573027"/>
            <a:chOff x="-1" y="-1"/>
            <a:chExt cx="4385748" cy="4390302"/>
          </a:xfrm>
        </p:grpSpPr>
        <p:sp>
          <p:nvSpPr>
            <p:cNvPr id="1028" name="任意多边形 9"/>
            <p:cNvSpPr/>
            <p:nvPr/>
          </p:nvSpPr>
          <p:spPr>
            <a:xfrm>
              <a:off x="10769" y="-1"/>
              <a:ext cx="2195152"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29" name="任意多边形 11"/>
            <p:cNvSpPr/>
            <p:nvPr/>
          </p:nvSpPr>
          <p:spPr>
            <a:xfrm flipH="1">
              <a:off x="2186767" y="-1"/>
              <a:ext cx="2195151"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accent4">
                <a:lumMod val="7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0" name="任意多边形 13"/>
            <p:cNvSpPr/>
            <p:nvPr/>
          </p:nvSpPr>
          <p:spPr>
            <a:xfrm rot="10800000" flipH="1">
              <a:off x="-1" y="2195150"/>
              <a:ext cx="2195152"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accent4">
                <a:lumMod val="7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1" name="任意多边形 14"/>
            <p:cNvSpPr/>
            <p:nvPr/>
          </p:nvSpPr>
          <p:spPr>
            <a:xfrm rot="10800000">
              <a:off x="2190596" y="2195150"/>
              <a:ext cx="2195151"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2" name="文本框 15"/>
            <p:cNvSpPr/>
            <p:nvPr/>
          </p:nvSpPr>
          <p:spPr>
            <a:xfrm rot="18900000">
              <a:off x="345596" y="503821"/>
              <a:ext cx="857711" cy="578951"/>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rPr>
                <a:t>01</a:t>
              </a:r>
              <a:endPar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endParaRPr>
            </a:p>
          </p:txBody>
        </p:sp>
        <p:sp>
          <p:nvSpPr>
            <p:cNvPr id="1033" name="文本框 16"/>
            <p:cNvSpPr/>
            <p:nvPr/>
          </p:nvSpPr>
          <p:spPr>
            <a:xfrm rot="18900000">
              <a:off x="129204" y="855911"/>
              <a:ext cx="1957823" cy="357242"/>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lang="zh-CN"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开放接口文档</a:t>
              </a:r>
              <a:endParaRPr kumimoji="0" lang="zh-CN"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34" name="文本框 32"/>
            <p:cNvSpPr/>
            <p:nvPr/>
          </p:nvSpPr>
          <p:spPr>
            <a:xfrm rot="2700000">
              <a:off x="3246652" y="522821"/>
              <a:ext cx="857711"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rPr>
                <a:t>02</a:t>
              </a:r>
              <a:endPar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endParaRPr>
            </a:p>
          </p:txBody>
        </p:sp>
        <p:sp>
          <p:nvSpPr>
            <p:cNvPr id="1035" name="文本框 33"/>
            <p:cNvSpPr/>
            <p:nvPr/>
          </p:nvSpPr>
          <p:spPr>
            <a:xfrm rot="2700000">
              <a:off x="2347581" y="955197"/>
              <a:ext cx="1957823" cy="358642"/>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rPr>
                <a:t>项目架构技术选型</a:t>
              </a:r>
              <a:endParaRPr kumimoji="0" lang="zh-CN" altLang="en-US"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36" name="文本框 34"/>
            <p:cNvSpPr/>
            <p:nvPr/>
          </p:nvSpPr>
          <p:spPr>
            <a:xfrm rot="2700000">
              <a:off x="171146" y="3042429"/>
              <a:ext cx="1957823" cy="625481"/>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lang="zh-CN"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rPr>
                <a:t>多团队开发</a:t>
              </a:r>
              <a:r>
                <a:rPr kumimoji="0" lang="en-US" altLang="zh-CN"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rPr>
                <a:t>DDL</a:t>
              </a:r>
              <a:r>
                <a:rPr kumimoji="0" lang="zh-CN" altLang="en-US"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rPr>
                <a:t>处理</a:t>
              </a:r>
              <a:endParaRPr kumimoji="0" lang="zh-CN" altLang="en-US"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37" name="文本框 35"/>
            <p:cNvSpPr/>
            <p:nvPr/>
          </p:nvSpPr>
          <p:spPr>
            <a:xfrm rot="2700000">
              <a:off x="342721" y="3288434"/>
              <a:ext cx="857710"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rPr>
                <a:t>03</a:t>
              </a:r>
              <a:endPar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endParaRPr>
            </a:p>
          </p:txBody>
        </p:sp>
        <p:sp>
          <p:nvSpPr>
            <p:cNvPr id="1038" name="文本框 36"/>
            <p:cNvSpPr/>
            <p:nvPr/>
          </p:nvSpPr>
          <p:spPr>
            <a:xfrm rot="18900000">
              <a:off x="3267895" y="3183994"/>
              <a:ext cx="857712"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rPr>
                <a:t>04</a:t>
              </a:r>
              <a:endPar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endParaRPr>
            </a:p>
          </p:txBody>
        </p:sp>
        <p:sp>
          <p:nvSpPr>
            <p:cNvPr id="1039" name="文本框 37"/>
            <p:cNvSpPr/>
            <p:nvPr/>
          </p:nvSpPr>
          <p:spPr>
            <a:xfrm rot="18900000">
              <a:off x="2382207" y="3038836"/>
              <a:ext cx="1957822" cy="357242"/>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Coding Review</a:t>
              </a:r>
              <a:endParaRPr kumimoji="0" lang="en-US" altLang="zh-CN"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2" name="9"/>
          <p:cNvSpPr txBox="1"/>
          <p:nvPr/>
        </p:nvSpPr>
        <p:spPr>
          <a:xfrm>
            <a:off x="472362" y="401812"/>
            <a:ext cx="3435256" cy="430530"/>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sz="2800" dirty="0">
                <a:solidFill>
                  <a:srgbClr val="6195CA"/>
                </a:solidFill>
                <a:latin typeface="微软雅黑" panose="020B0503020204020204" charset="-122"/>
                <a:ea typeface="微软雅黑" panose="020B0503020204020204" charset="-122"/>
                <a:cs typeface="+mn-ea"/>
                <a:sym typeface="+mn-lt"/>
              </a:rPr>
              <a:t>改进建议</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endParaRPr>
          </a:p>
        </p:txBody>
      </p:sp>
      <p:cxnSp>
        <p:nvCxnSpPr>
          <p:cNvPr id="3" name="品 11"/>
          <p:cNvCxnSpPr/>
          <p:nvPr>
            <p:custDataLst>
              <p:tags r:id="rId1"/>
            </p:custDataLst>
          </p:nvPr>
        </p:nvCxnSpPr>
        <p:spPr>
          <a:xfrm>
            <a:off x="-21961" y="999132"/>
            <a:ext cx="6110515" cy="0"/>
          </a:xfrm>
          <a:prstGeom prst="line">
            <a:avLst/>
          </a:prstGeom>
        </p:spPr>
        <p:style>
          <a:lnRef idx="3">
            <a:schemeClr val="accent4"/>
          </a:lnRef>
          <a:fillRef idx="0">
            <a:schemeClr val="accent4"/>
          </a:fillRef>
          <a:effectRef idx="2">
            <a:schemeClr val="accent4"/>
          </a:effectRef>
          <a:fontRef idx="minor">
            <a:schemeClr val="tx1"/>
          </a:fontRef>
        </p:style>
      </p:cxn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59"/>
          <p:cNvSpPr>
            <a:spLocks noChangeArrowheads="1"/>
          </p:cNvSpPr>
          <p:nvPr/>
        </p:nvSpPr>
        <p:spPr bwMode="auto">
          <a:xfrm>
            <a:off x="2828004" y="4035410"/>
            <a:ext cx="640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buNone/>
            </a:pPr>
            <a:r>
              <a:rPr lang="zh-CN" altLang="en-US" sz="1800" dirty="0">
                <a:solidFill>
                  <a:schemeClr val="bg1">
                    <a:lumMod val="50000"/>
                  </a:schemeClr>
                </a:solidFill>
                <a:cs typeface="+mn-ea"/>
              </a:rPr>
              <a:t>江苏泰治科技股份有限公司</a:t>
            </a:r>
            <a:endParaRPr lang="zh-CN" altLang="en-US" sz="1800" dirty="0">
              <a:solidFill>
                <a:schemeClr val="bg1">
                  <a:lumMod val="50000"/>
                </a:schemeClr>
              </a:solidFill>
              <a:cs typeface="+mn-ea"/>
            </a:endParaRPr>
          </a:p>
        </p:txBody>
      </p:sp>
      <p:sp>
        <p:nvSpPr>
          <p:cNvPr id="3" name="文本框 2"/>
          <p:cNvSpPr txBox="1"/>
          <p:nvPr/>
        </p:nvSpPr>
        <p:spPr>
          <a:xfrm>
            <a:off x="5127635" y="4404742"/>
            <a:ext cx="1801535" cy="307777"/>
          </a:xfrm>
          <a:prstGeom prst="rect">
            <a:avLst/>
          </a:prstGeom>
          <a:noFill/>
        </p:spPr>
        <p:txBody>
          <a:bodyPr wrap="square">
            <a:spAutoFit/>
          </a:bodyPr>
          <a:lstStyle/>
          <a:p>
            <a:r>
              <a:rPr kumimoji="1" lang="en-US" altLang="zh-CN" sz="1400" dirty="0">
                <a:solidFill>
                  <a:schemeClr val="bg1">
                    <a:lumMod val="75000"/>
                  </a:schemeClr>
                </a:solidFill>
                <a:latin typeface="Arial" panose="020B0604020202020204" pitchFamily="34" charset="0"/>
                <a:ea typeface="微软雅黑" panose="020B0503020204020204" charset="-122"/>
                <a:cs typeface="Arial" panose="020B0604020202020204" pitchFamily="34" charset="0"/>
              </a:rPr>
              <a:t>www.taizhitech.com</a:t>
            </a:r>
            <a:endParaRPr kumimoji="1" lang="zh-CN" altLang="en-US" sz="1400" dirty="0">
              <a:solidFill>
                <a:schemeClr val="bg1">
                  <a:lumMod val="75000"/>
                </a:schemeClr>
              </a:solidFill>
              <a:latin typeface="Arial" panose="020B0604020202020204" pitchFamily="34" charset="0"/>
              <a:ea typeface="微软雅黑" panose="020B0503020204020204" charset="-122"/>
              <a:cs typeface="Arial" panose="020B0604020202020204" pitchFamily="34" charset="0"/>
            </a:endParaRPr>
          </a:p>
        </p:txBody>
      </p:sp>
      <p:sp>
        <p:nvSpPr>
          <p:cNvPr id="9" name="菱形 8"/>
          <p:cNvSpPr/>
          <p:nvPr/>
        </p:nvSpPr>
        <p:spPr>
          <a:xfrm rot="2700000">
            <a:off x="2870200" y="203200"/>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2617591" y="2465750"/>
            <a:ext cx="6821625" cy="1569660"/>
          </a:xfrm>
          <a:prstGeom prst="rect">
            <a:avLst/>
          </a:prstGeom>
          <a:noFill/>
        </p:spPr>
        <p:txBody>
          <a:bodyPr wrap="square" rtlCol="0">
            <a:spAutoFit/>
          </a:bodyPr>
          <a:lstStyle/>
          <a:p>
            <a:pPr algn="ctr"/>
            <a:r>
              <a:rPr lang="en-US" altLang="zh-CN" sz="9600" spc="600" dirty="0">
                <a:gradFill flip="none" rotWithShape="1">
                  <a:gsLst>
                    <a:gs pos="0">
                      <a:srgbClr val="3A7ABD"/>
                    </a:gs>
                    <a:gs pos="91623">
                      <a:srgbClr val="3876BB"/>
                    </a:gs>
                    <a:gs pos="51000">
                      <a:srgbClr val="56BDE1"/>
                    </a:gs>
                  </a:gsLst>
                  <a:lin ang="0" scaled="1"/>
                  <a:tileRect/>
                </a:gradFill>
                <a:latin typeface="思源黑体 CN Bold" panose="020B0800000000000000" pitchFamily="34" charset="-122"/>
                <a:ea typeface="思源黑体 CN Bold" panose="020B0800000000000000" pitchFamily="34" charset="-122"/>
              </a:rPr>
              <a:t>THANKS</a:t>
            </a:r>
            <a:endParaRPr lang="zh-CN" altLang="en-US" sz="9600" spc="600" dirty="0">
              <a:gradFill flip="none" rotWithShape="1">
                <a:gsLst>
                  <a:gs pos="0">
                    <a:srgbClr val="3A7ABD"/>
                  </a:gs>
                  <a:gs pos="91623">
                    <a:srgbClr val="3876BB"/>
                  </a:gs>
                  <a:gs pos="51000">
                    <a:srgbClr val="56BDE1"/>
                  </a:gs>
                </a:gsLst>
                <a:lin ang="0" scaled="1"/>
                <a:tileRect/>
              </a:gradFill>
              <a:latin typeface="思源黑体 CN Bold" panose="020B0800000000000000" pitchFamily="34" charset="-122"/>
              <a:ea typeface="思源黑体 CN Bold" panose="020B0800000000000000" pitchFamily="34" charset="-122"/>
            </a:endParaRPr>
          </a:p>
        </p:txBody>
      </p:sp>
      <p:pic>
        <p:nvPicPr>
          <p:cNvPr id="5" name="图片 4"/>
          <p:cNvPicPr>
            <a:picLocks noChangeAspect="1"/>
          </p:cNvPicPr>
          <p:nvPr/>
        </p:nvPicPr>
        <p:blipFill>
          <a:blip r:embed="rId1">
            <a:duotone>
              <a:prstClr val="black"/>
              <a:schemeClr val="tx2">
                <a:tint val="45000"/>
                <a:satMod val="400000"/>
              </a:schemeClr>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0" y="560155"/>
            <a:ext cx="5691499" cy="674334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3"/>
          <p:cNvSpPr txBox="1"/>
          <p:nvPr/>
        </p:nvSpPr>
        <p:spPr>
          <a:xfrm>
            <a:off x="5224872" y="2561928"/>
            <a:ext cx="1711265" cy="1645305"/>
          </a:xfrm>
          <a:prstGeom prst="rect">
            <a:avLst/>
          </a:prstGeom>
          <a:noFill/>
          <a:ln w="57150">
            <a:solidFill>
              <a:schemeClr val="bg1"/>
            </a:solidFill>
          </a:ln>
          <a:effectLst>
            <a:outerShdw blurRad="63500" sx="102000" sy="102000" algn="ctr" rotWithShape="0">
              <a:prstClr val="black">
                <a:alpha val="40000"/>
              </a:prstClr>
            </a:outerShdw>
          </a:effectLst>
        </p:spPr>
        <p:txBody>
          <a:bodyPr wrap="square" lIns="0" tIns="0" rIns="0" bIns="0" rtlCol="0" anchor="ctr" anchorCtr="0">
            <a:noAutofit/>
          </a:bodyPr>
          <a:lstStyle/>
          <a:p>
            <a:pPr algn="ctr"/>
            <a:r>
              <a:rPr lang="en-US" altLang="zh-CN" sz="8800" dirty="0">
                <a:solidFill>
                  <a:srgbClr val="3975BB"/>
                </a:solidFill>
                <a:latin typeface="思源黑体 CN Light" panose="020B0300000000000000" pitchFamily="34" charset="-122"/>
                <a:ea typeface="思源黑体 CN Light" panose="020B0300000000000000" pitchFamily="34" charset="-122"/>
              </a:rPr>
              <a:t>01</a:t>
            </a:r>
            <a:endParaRPr lang="zh-CN" altLang="en-US" sz="8800" dirty="0">
              <a:solidFill>
                <a:srgbClr val="3975BB"/>
              </a:solidFill>
              <a:latin typeface="思源黑体 CN Light" panose="020B0300000000000000" pitchFamily="34" charset="-122"/>
              <a:ea typeface="思源黑体 CN Light" panose="020B0300000000000000" pitchFamily="34" charset="-122"/>
            </a:endParaRPr>
          </a:p>
        </p:txBody>
      </p:sp>
      <p:sp>
        <p:nvSpPr>
          <p:cNvPr id="7" name="TextBox 6"/>
          <p:cNvSpPr txBox="1"/>
          <p:nvPr/>
        </p:nvSpPr>
        <p:spPr>
          <a:xfrm>
            <a:off x="7731295" y="2899071"/>
            <a:ext cx="2864001" cy="829945"/>
          </a:xfrm>
          <a:prstGeom prst="rect">
            <a:avLst/>
          </a:prstGeom>
          <a:noFill/>
        </p:spPr>
        <p:txBody>
          <a:bodyPr wrap="square" rtlCol="0">
            <a:spAutoFit/>
          </a:bodyPr>
          <a:lstStyle/>
          <a:p>
            <a:pPr algn="ctr">
              <a:lnSpc>
                <a:spcPct val="150000"/>
              </a:lnSpc>
              <a:buClr>
                <a:schemeClr val="bg1">
                  <a:lumMod val="50000"/>
                </a:schemeClr>
              </a:buClr>
            </a:pPr>
            <a:r>
              <a:rPr lang="zh-CN" altLang="en-US" sz="3200" b="1" spc="400" dirty="0">
                <a:solidFill>
                  <a:schemeClr val="bg1">
                    <a:lumMod val="75000"/>
                  </a:schemeClr>
                </a:solidFill>
                <a:latin typeface="微软雅黑" panose="020B0503020204020204" charset="-122"/>
                <a:ea typeface="微软雅黑" panose="020B0503020204020204" charset="-122"/>
              </a:rPr>
              <a:t>自我介绍</a:t>
            </a:r>
            <a:endParaRPr lang="zh-CN" altLang="en-US" sz="3200" b="1" spc="400" dirty="0">
              <a:solidFill>
                <a:schemeClr val="bg1">
                  <a:lumMod val="75000"/>
                </a:schemeClr>
              </a:solidFill>
              <a:uFillTx/>
              <a:latin typeface="Arial" panose="020B0604020202020204" pitchFamily="34" charset="0"/>
              <a:ea typeface="微软雅黑 Light" panose="020B0502040204020203" pitchFamily="34" charset="-122"/>
              <a:cs typeface="Arial" panose="020B0604020202020204" pitchFamily="34" charset="0"/>
            </a:endParaRPr>
          </a:p>
        </p:txBody>
      </p:sp>
      <p:cxnSp>
        <p:nvCxnSpPr>
          <p:cNvPr id="4" name="直接连接符 3"/>
          <p:cNvCxnSpPr/>
          <p:nvPr/>
        </p:nvCxnSpPr>
        <p:spPr>
          <a:xfrm>
            <a:off x="7248088" y="3808602"/>
            <a:ext cx="399316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a:spLocks noChangeArrowheads="1"/>
          </p:cNvSpPr>
          <p:nvPr/>
        </p:nvSpPr>
        <p:spPr bwMode="auto">
          <a:xfrm>
            <a:off x="1266785"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sz="2800" dirty="0">
                <a:solidFill>
                  <a:srgbClr val="6195CA"/>
                </a:solidFill>
                <a:latin typeface="微软雅黑" panose="020B0503020204020204" charset="-122"/>
                <a:ea typeface="微软雅黑" panose="020B0503020204020204" charset="-122"/>
                <a:cs typeface="+mn-ea"/>
                <a:sym typeface="+mn-lt"/>
              </a:rPr>
              <a:t>自我介绍</a:t>
            </a:r>
            <a:endParaRPr lang="zh-CN" sz="2800" dirty="0">
              <a:solidFill>
                <a:srgbClr val="6195CA"/>
              </a:solidFill>
              <a:latin typeface="微软雅黑" panose="020B0503020204020204" charset="-122"/>
              <a:ea typeface="微软雅黑" panose="020B0503020204020204" charset="-122"/>
              <a:cs typeface="+mn-ea"/>
              <a:sym typeface="+mn-lt"/>
            </a:endParaRPr>
          </a:p>
        </p:txBody>
      </p:sp>
      <p:sp>
        <p:nvSpPr>
          <p:cNvPr id="6" name="Freeform 5"/>
          <p:cNvSpPr>
            <a:spLocks noEditPoints="1"/>
          </p:cNvSpPr>
          <p:nvPr/>
        </p:nvSpPr>
        <p:spPr bwMode="auto">
          <a:xfrm flipV="1">
            <a:off x="4401069" y="3131329"/>
            <a:ext cx="700872" cy="1069963"/>
          </a:xfrm>
          <a:custGeom>
            <a:avLst/>
            <a:gdLst>
              <a:gd name="T0" fmla="*/ 34 w 34"/>
              <a:gd name="T1" fmla="*/ 18 h 52"/>
              <a:gd name="T2" fmla="*/ 17 w 34"/>
              <a:gd name="T3" fmla="*/ 1 h 52"/>
              <a:gd name="T4" fmla="*/ 0 w 34"/>
              <a:gd name="T5" fmla="*/ 18 h 52"/>
              <a:gd name="T6" fmla="*/ 2 w 34"/>
              <a:gd name="T7" fmla="*/ 26 h 52"/>
              <a:gd name="T8" fmla="*/ 2 w 34"/>
              <a:gd name="T9" fmla="*/ 26 h 52"/>
              <a:gd name="T10" fmla="*/ 17 w 34"/>
              <a:gd name="T11" fmla="*/ 52 h 52"/>
              <a:gd name="T12" fmla="*/ 32 w 34"/>
              <a:gd name="T13" fmla="*/ 26 h 52"/>
              <a:gd name="T14" fmla="*/ 32 w 34"/>
              <a:gd name="T15" fmla="*/ 26 h 52"/>
              <a:gd name="T16" fmla="*/ 34 w 34"/>
              <a:gd name="T17" fmla="*/ 18 h 52"/>
              <a:gd name="T18" fmla="*/ 17 w 34"/>
              <a:gd name="T19" fmla="*/ 32 h 52"/>
              <a:gd name="T20" fmla="*/ 3 w 34"/>
              <a:gd name="T21" fmla="*/ 18 h 52"/>
              <a:gd name="T22" fmla="*/ 17 w 34"/>
              <a:gd name="T23" fmla="*/ 3 h 52"/>
              <a:gd name="T24" fmla="*/ 31 w 34"/>
              <a:gd name="T25" fmla="*/ 18 h 52"/>
              <a:gd name="T26" fmla="*/ 17 w 34"/>
              <a:gd name="T2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2">
                <a:moveTo>
                  <a:pt x="34" y="18"/>
                </a:moveTo>
                <a:cubicBezTo>
                  <a:pt x="34" y="8"/>
                  <a:pt x="27" y="1"/>
                  <a:pt x="17" y="1"/>
                </a:cubicBezTo>
                <a:cubicBezTo>
                  <a:pt x="8" y="0"/>
                  <a:pt x="0" y="8"/>
                  <a:pt x="0" y="18"/>
                </a:cubicBezTo>
                <a:cubicBezTo>
                  <a:pt x="0" y="21"/>
                  <a:pt x="1" y="24"/>
                  <a:pt x="2" y="26"/>
                </a:cubicBezTo>
                <a:cubicBezTo>
                  <a:pt x="2" y="26"/>
                  <a:pt x="2" y="26"/>
                  <a:pt x="2" y="26"/>
                </a:cubicBezTo>
                <a:cubicBezTo>
                  <a:pt x="17" y="52"/>
                  <a:pt x="17" y="52"/>
                  <a:pt x="17" y="52"/>
                </a:cubicBezTo>
                <a:cubicBezTo>
                  <a:pt x="32" y="26"/>
                  <a:pt x="32" y="26"/>
                  <a:pt x="32" y="26"/>
                </a:cubicBezTo>
                <a:cubicBezTo>
                  <a:pt x="32" y="26"/>
                  <a:pt x="32" y="26"/>
                  <a:pt x="32" y="26"/>
                </a:cubicBezTo>
                <a:cubicBezTo>
                  <a:pt x="33" y="24"/>
                  <a:pt x="34" y="21"/>
                  <a:pt x="34" y="18"/>
                </a:cubicBezTo>
                <a:close/>
                <a:moveTo>
                  <a:pt x="17" y="32"/>
                </a:moveTo>
                <a:cubicBezTo>
                  <a:pt x="9" y="32"/>
                  <a:pt x="3" y="26"/>
                  <a:pt x="3" y="18"/>
                </a:cubicBezTo>
                <a:cubicBezTo>
                  <a:pt x="3" y="10"/>
                  <a:pt x="9" y="3"/>
                  <a:pt x="17" y="3"/>
                </a:cubicBezTo>
                <a:cubicBezTo>
                  <a:pt x="25" y="3"/>
                  <a:pt x="31" y="10"/>
                  <a:pt x="31" y="18"/>
                </a:cubicBezTo>
                <a:cubicBezTo>
                  <a:pt x="31" y="26"/>
                  <a:pt x="25" y="32"/>
                  <a:pt x="17" y="32"/>
                </a:cubicBezTo>
                <a:close/>
              </a:path>
            </a:pathLst>
          </a:custGeom>
          <a:solidFill>
            <a:srgbClr val="6295B7"/>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p>
            <a:pPr defTabSz="914400"/>
            <a:endParaRPr lang="zh-CN" altLang="en-US" sz="1900">
              <a:solidFill>
                <a:prstClr val="black"/>
              </a:solidFill>
            </a:endParaRPr>
          </a:p>
        </p:txBody>
      </p:sp>
      <p:sp>
        <p:nvSpPr>
          <p:cNvPr id="8" name="Freeform 7"/>
          <p:cNvSpPr>
            <a:spLocks noEditPoints="1"/>
          </p:cNvSpPr>
          <p:nvPr/>
        </p:nvSpPr>
        <p:spPr bwMode="auto">
          <a:xfrm rot="3656314">
            <a:off x="1560693" y="1769849"/>
            <a:ext cx="1030931" cy="761143"/>
          </a:xfrm>
          <a:custGeom>
            <a:avLst/>
            <a:gdLst>
              <a:gd name="T0" fmla="*/ 29 w 50"/>
              <a:gd name="T1" fmla="*/ 4 h 37"/>
              <a:gd name="T2" fmla="*/ 5 w 50"/>
              <a:gd name="T3" fmla="*/ 11 h 37"/>
              <a:gd name="T4" fmla="*/ 11 w 50"/>
              <a:gd name="T5" fmla="*/ 34 h 37"/>
              <a:gd name="T6" fmla="*/ 20 w 50"/>
              <a:gd name="T7" fmla="*/ 37 h 37"/>
              <a:gd name="T8" fmla="*/ 20 w 50"/>
              <a:gd name="T9" fmla="*/ 37 h 37"/>
              <a:gd name="T10" fmla="*/ 50 w 50"/>
              <a:gd name="T11" fmla="*/ 37 h 37"/>
              <a:gd name="T12" fmla="*/ 35 w 50"/>
              <a:gd name="T13" fmla="*/ 11 h 37"/>
              <a:gd name="T14" fmla="*/ 35 w 50"/>
              <a:gd name="T15" fmla="*/ 11 h 37"/>
              <a:gd name="T16" fmla="*/ 29 w 50"/>
              <a:gd name="T17" fmla="*/ 4 h 37"/>
              <a:gd name="T18" fmla="*/ 32 w 50"/>
              <a:gd name="T19" fmla="*/ 26 h 37"/>
              <a:gd name="T20" fmla="*/ 13 w 50"/>
              <a:gd name="T21" fmla="*/ 32 h 37"/>
              <a:gd name="T22" fmla="*/ 8 w 50"/>
              <a:gd name="T23" fmla="*/ 12 h 37"/>
              <a:gd name="T24" fmla="*/ 27 w 50"/>
              <a:gd name="T25" fmla="*/ 7 h 37"/>
              <a:gd name="T26" fmla="*/ 32 w 50"/>
              <a:gd name="T27"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29" y="4"/>
                </a:moveTo>
                <a:cubicBezTo>
                  <a:pt x="20" y="0"/>
                  <a:pt x="10" y="2"/>
                  <a:pt x="5" y="11"/>
                </a:cubicBezTo>
                <a:cubicBezTo>
                  <a:pt x="0" y="19"/>
                  <a:pt x="3" y="29"/>
                  <a:pt x="11" y="34"/>
                </a:cubicBezTo>
                <a:cubicBezTo>
                  <a:pt x="14" y="36"/>
                  <a:pt x="17" y="37"/>
                  <a:pt x="20" y="37"/>
                </a:cubicBezTo>
                <a:cubicBezTo>
                  <a:pt x="20" y="37"/>
                  <a:pt x="20" y="37"/>
                  <a:pt x="20" y="37"/>
                </a:cubicBezTo>
                <a:cubicBezTo>
                  <a:pt x="50" y="37"/>
                  <a:pt x="50" y="37"/>
                  <a:pt x="50" y="37"/>
                </a:cubicBezTo>
                <a:cubicBezTo>
                  <a:pt x="35" y="11"/>
                  <a:pt x="35" y="11"/>
                  <a:pt x="35" y="11"/>
                </a:cubicBezTo>
                <a:cubicBezTo>
                  <a:pt x="35" y="11"/>
                  <a:pt x="35" y="11"/>
                  <a:pt x="35" y="11"/>
                </a:cubicBezTo>
                <a:cubicBezTo>
                  <a:pt x="34" y="8"/>
                  <a:pt x="31" y="6"/>
                  <a:pt x="29" y="4"/>
                </a:cubicBezTo>
                <a:close/>
                <a:moveTo>
                  <a:pt x="32" y="26"/>
                </a:moveTo>
                <a:cubicBezTo>
                  <a:pt x="28" y="33"/>
                  <a:pt x="20" y="36"/>
                  <a:pt x="13" y="32"/>
                </a:cubicBezTo>
                <a:cubicBezTo>
                  <a:pt x="6" y="28"/>
                  <a:pt x="4" y="19"/>
                  <a:pt x="8" y="12"/>
                </a:cubicBezTo>
                <a:cubicBezTo>
                  <a:pt x="12" y="5"/>
                  <a:pt x="20" y="3"/>
                  <a:pt x="27" y="7"/>
                </a:cubicBezTo>
                <a:cubicBezTo>
                  <a:pt x="34" y="11"/>
                  <a:pt x="36" y="20"/>
                  <a:pt x="32" y="26"/>
                </a:cubicBezTo>
                <a:close/>
              </a:path>
            </a:pathLst>
          </a:custGeom>
          <a:solidFill>
            <a:srgbClr val="6295B7"/>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p>
            <a:pPr defTabSz="914400"/>
            <a:endParaRPr lang="zh-CN" altLang="en-US" sz="1900">
              <a:solidFill>
                <a:prstClr val="black"/>
              </a:solidFill>
            </a:endParaRPr>
          </a:p>
        </p:txBody>
      </p:sp>
      <p:cxnSp>
        <p:nvCxnSpPr>
          <p:cNvPr id="10" name="直接连接符 9"/>
          <p:cNvCxnSpPr/>
          <p:nvPr/>
        </p:nvCxnSpPr>
        <p:spPr>
          <a:xfrm>
            <a:off x="334963" y="2937613"/>
            <a:ext cx="11269663" cy="2707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865694" y="2812132"/>
            <a:ext cx="277901" cy="277901"/>
          </a:xfrm>
          <a:prstGeom prst="ellipse">
            <a:avLst/>
          </a:prstGeom>
          <a:solidFill>
            <a:srgbClr val="6295B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defTabSz="914400"/>
            <a:endParaRPr lang="zh-CN" altLang="en-US" sz="1900">
              <a:solidFill>
                <a:prstClr val="white"/>
              </a:solidFill>
            </a:endParaRPr>
          </a:p>
        </p:txBody>
      </p:sp>
      <p:sp>
        <p:nvSpPr>
          <p:cNvPr id="18" name="文本框 17"/>
          <p:cNvSpPr txBox="1"/>
          <p:nvPr/>
        </p:nvSpPr>
        <p:spPr>
          <a:xfrm>
            <a:off x="1816735" y="1784350"/>
            <a:ext cx="376555" cy="520700"/>
          </a:xfrm>
          <a:prstGeom prst="rect">
            <a:avLst/>
          </a:prstGeom>
          <a:noFill/>
        </p:spPr>
        <p:txBody>
          <a:bodyPr wrap="square" lIns="91438" tIns="45719" rIns="91438" bIns="45719" rtlCol="0">
            <a:spAutoFit/>
          </a:bodyPr>
          <a:p>
            <a:pPr defTabSz="914400"/>
            <a:r>
              <a:rPr lang="en-US" altLang="zh-CN" sz="2800" b="1" dirty="0">
                <a:solidFill>
                  <a:srgbClr val="558AB5"/>
                </a:solidFill>
                <a:latin typeface="BatangChe" panose="02030609000101010101" pitchFamily="49" charset="-127"/>
                <a:ea typeface="BatangChe" panose="02030609000101010101" pitchFamily="49" charset="-127"/>
              </a:rPr>
              <a:t>1</a:t>
            </a:r>
            <a:endParaRPr lang="zh-CN" altLang="en-US" sz="2800" b="1" dirty="0">
              <a:solidFill>
                <a:srgbClr val="558AB5"/>
              </a:solidFill>
              <a:latin typeface="BatangChe" panose="02030609000101010101" pitchFamily="49" charset="-127"/>
              <a:ea typeface="BatangChe" panose="02030609000101010101" pitchFamily="49" charset="-127"/>
            </a:endParaRPr>
          </a:p>
        </p:txBody>
      </p:sp>
      <p:sp>
        <p:nvSpPr>
          <p:cNvPr id="34" name="文本框 33"/>
          <p:cNvSpPr txBox="1"/>
          <p:nvPr/>
        </p:nvSpPr>
        <p:spPr>
          <a:xfrm>
            <a:off x="4533900" y="3597275"/>
            <a:ext cx="436245" cy="520700"/>
          </a:xfrm>
          <a:prstGeom prst="rect">
            <a:avLst/>
          </a:prstGeom>
          <a:noFill/>
        </p:spPr>
        <p:txBody>
          <a:bodyPr wrap="square" lIns="91438" tIns="45719" rIns="91438" bIns="45719" rtlCol="0">
            <a:spAutoFit/>
          </a:bodyPr>
          <a:p>
            <a:pPr defTabSz="914400"/>
            <a:r>
              <a:rPr lang="en-US" altLang="zh-CN" sz="2800" b="1" dirty="0">
                <a:solidFill>
                  <a:srgbClr val="558AB5"/>
                </a:solidFill>
                <a:latin typeface="BatangChe" panose="02030609000101010101" pitchFamily="49" charset="-127"/>
                <a:ea typeface="BatangChe" panose="02030609000101010101" pitchFamily="49" charset="-127"/>
              </a:rPr>
              <a:t>2</a:t>
            </a:r>
            <a:endParaRPr lang="en-US" altLang="zh-CN" sz="2800" b="1" dirty="0">
              <a:solidFill>
                <a:srgbClr val="558AB5"/>
              </a:solidFill>
              <a:latin typeface="BatangChe" panose="02030609000101010101" pitchFamily="49" charset="-127"/>
              <a:ea typeface="BatangChe" panose="02030609000101010101" pitchFamily="49" charset="-127"/>
            </a:endParaRPr>
          </a:p>
        </p:txBody>
      </p:sp>
      <p:sp>
        <p:nvSpPr>
          <p:cNvPr id="36" name="矩形 35"/>
          <p:cNvSpPr/>
          <p:nvPr/>
        </p:nvSpPr>
        <p:spPr>
          <a:xfrm>
            <a:off x="776605" y="3234055"/>
            <a:ext cx="2455545" cy="967105"/>
          </a:xfrm>
          <a:prstGeom prst="rect">
            <a:avLst/>
          </a:prstGeom>
        </p:spPr>
        <p:txBody>
          <a:bodyPr wrap="square" lIns="91438" tIns="45719" rIns="91438" bIns="45719">
            <a:spAutoFit/>
          </a:bodyPr>
          <a:p>
            <a:pPr algn="ctr" defTabSz="914400"/>
            <a:r>
              <a:rPr lang="en-US" altLang="zh-CN" sz="1900" dirty="0">
                <a:solidFill>
                  <a:prstClr val="black"/>
                </a:solidFill>
                <a:latin typeface="微软雅黑" panose="020B0503020204020204" charset="-122"/>
                <a:ea typeface="微软雅黑" panose="020B0503020204020204" charset="-122"/>
              </a:rPr>
              <a:t>2015.09-2019.06</a:t>
            </a:r>
            <a:br>
              <a:rPr lang="en-US" altLang="zh-CN" sz="1900" dirty="0">
                <a:solidFill>
                  <a:prstClr val="black"/>
                </a:solidFill>
                <a:latin typeface="微软雅黑" panose="020B0503020204020204" charset="-122"/>
                <a:ea typeface="微软雅黑" panose="020B0503020204020204" charset="-122"/>
              </a:rPr>
            </a:br>
            <a:r>
              <a:rPr lang="zh-CN" altLang="en-US" sz="1900" dirty="0">
                <a:solidFill>
                  <a:prstClr val="black"/>
                </a:solidFill>
                <a:latin typeface="微软雅黑" panose="020B0503020204020204" charset="-122"/>
                <a:ea typeface="微软雅黑" panose="020B0503020204020204" charset="-122"/>
              </a:rPr>
              <a:t>南京航空航天大学金城学院</a:t>
            </a:r>
            <a:endParaRPr lang="zh-CN" altLang="en-US" sz="1900" dirty="0">
              <a:solidFill>
                <a:prstClr val="black"/>
              </a:solidFill>
              <a:latin typeface="微软雅黑" panose="020B0503020204020204" charset="-122"/>
              <a:ea typeface="微软雅黑" panose="020B0503020204020204" charset="-122"/>
            </a:endParaRPr>
          </a:p>
        </p:txBody>
      </p:sp>
      <p:sp>
        <p:nvSpPr>
          <p:cNvPr id="46" name="矩形 45"/>
          <p:cNvSpPr/>
          <p:nvPr/>
        </p:nvSpPr>
        <p:spPr>
          <a:xfrm>
            <a:off x="3170555" y="1701165"/>
            <a:ext cx="3106420" cy="967105"/>
          </a:xfrm>
          <a:prstGeom prst="rect">
            <a:avLst/>
          </a:prstGeom>
        </p:spPr>
        <p:txBody>
          <a:bodyPr wrap="square" lIns="91438" tIns="45719" rIns="91438" bIns="45719">
            <a:spAutoFit/>
          </a:bodyPr>
          <a:p>
            <a:pPr algn="ctr" defTabSz="914400"/>
            <a:r>
              <a:rPr lang="en-US" altLang="zh-CN" sz="1900" dirty="0">
                <a:solidFill>
                  <a:prstClr val="black"/>
                </a:solidFill>
                <a:latin typeface="微软雅黑" panose="020B0503020204020204" charset="-122"/>
                <a:ea typeface="微软雅黑" panose="020B0503020204020204" charset="-122"/>
              </a:rPr>
              <a:t>2019.09-2019.12</a:t>
            </a:r>
            <a:br>
              <a:rPr lang="en-US" altLang="zh-CN" sz="1900" dirty="0">
                <a:solidFill>
                  <a:prstClr val="black"/>
                </a:solidFill>
                <a:latin typeface="微软雅黑" panose="020B0503020204020204" charset="-122"/>
                <a:ea typeface="微软雅黑" panose="020B0503020204020204" charset="-122"/>
              </a:rPr>
            </a:br>
            <a:r>
              <a:rPr lang="zh-CN" sz="1900" dirty="0">
                <a:solidFill>
                  <a:prstClr val="black"/>
                </a:solidFill>
                <a:latin typeface="微软雅黑" panose="020B0503020204020204" charset="-122"/>
                <a:ea typeface="微软雅黑" panose="020B0503020204020204" charset="-122"/>
              </a:rPr>
              <a:t>南京佳一软件有限公司</a:t>
            </a:r>
            <a:endParaRPr lang="zh-CN" sz="1900" dirty="0">
              <a:solidFill>
                <a:prstClr val="black"/>
              </a:solidFill>
              <a:latin typeface="微软雅黑" panose="020B0503020204020204" charset="-122"/>
              <a:ea typeface="微软雅黑" panose="020B0503020204020204" charset="-122"/>
            </a:endParaRPr>
          </a:p>
          <a:p>
            <a:pPr algn="ctr" defTabSz="914400"/>
            <a:r>
              <a:rPr lang="en-US" altLang="zh-CN" sz="1900" dirty="0">
                <a:solidFill>
                  <a:prstClr val="black"/>
                </a:solidFill>
                <a:latin typeface="微软雅黑" panose="020B0503020204020204" charset="-122"/>
                <a:ea typeface="微软雅黑" panose="020B0503020204020204" charset="-122"/>
              </a:rPr>
              <a:t>Java</a:t>
            </a:r>
            <a:r>
              <a:rPr lang="zh-CN" altLang="en-US" sz="1900" dirty="0">
                <a:solidFill>
                  <a:prstClr val="black"/>
                </a:solidFill>
                <a:latin typeface="微软雅黑" panose="020B0503020204020204" charset="-122"/>
                <a:ea typeface="微软雅黑" panose="020B0503020204020204" charset="-122"/>
              </a:rPr>
              <a:t>开发实习生</a:t>
            </a:r>
            <a:endParaRPr lang="zh-CN" altLang="en-US" sz="1900" dirty="0">
              <a:solidFill>
                <a:prstClr val="black"/>
              </a:solidFill>
              <a:latin typeface="微软雅黑" panose="020B0503020204020204" charset="-122"/>
              <a:ea typeface="微软雅黑" panose="020B0503020204020204" charset="-122"/>
            </a:endParaRPr>
          </a:p>
        </p:txBody>
      </p:sp>
      <p:sp>
        <p:nvSpPr>
          <p:cNvPr id="12" name="椭圆 11"/>
          <p:cNvSpPr/>
          <p:nvPr/>
        </p:nvSpPr>
        <p:spPr>
          <a:xfrm>
            <a:off x="10048304" y="2812132"/>
            <a:ext cx="277901" cy="277901"/>
          </a:xfrm>
          <a:prstGeom prst="ellipse">
            <a:avLst/>
          </a:prstGeom>
          <a:solidFill>
            <a:srgbClr val="6295B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defTabSz="914400"/>
            <a:endParaRPr lang="zh-CN" altLang="en-US" sz="1900">
              <a:solidFill>
                <a:prstClr val="white"/>
              </a:solidFill>
            </a:endParaRPr>
          </a:p>
        </p:txBody>
      </p:sp>
      <p:sp>
        <p:nvSpPr>
          <p:cNvPr id="19" name="文本框 18"/>
          <p:cNvSpPr txBox="1"/>
          <p:nvPr/>
        </p:nvSpPr>
        <p:spPr>
          <a:xfrm>
            <a:off x="9999345" y="3597275"/>
            <a:ext cx="327025" cy="520700"/>
          </a:xfrm>
          <a:prstGeom prst="rect">
            <a:avLst/>
          </a:prstGeom>
          <a:noFill/>
        </p:spPr>
        <p:txBody>
          <a:bodyPr wrap="square" lIns="91438" tIns="45719" rIns="91438" bIns="45719" rtlCol="0">
            <a:spAutoFit/>
          </a:bodyPr>
          <a:p>
            <a:pPr defTabSz="914400"/>
            <a:r>
              <a:rPr lang="en-US" altLang="zh-CN" sz="2800" b="1" dirty="0">
                <a:solidFill>
                  <a:srgbClr val="558AB5"/>
                </a:solidFill>
                <a:latin typeface="BatangChe" panose="02030609000101010101" pitchFamily="49" charset="-127"/>
                <a:ea typeface="BatangChe" panose="02030609000101010101" pitchFamily="49" charset="-127"/>
              </a:rPr>
              <a:t>4</a:t>
            </a:r>
            <a:endParaRPr lang="en-US" altLang="zh-CN" sz="2800" b="1" dirty="0">
              <a:solidFill>
                <a:srgbClr val="558AB5"/>
              </a:solidFill>
              <a:latin typeface="BatangChe" panose="02030609000101010101" pitchFamily="49" charset="-127"/>
              <a:ea typeface="BatangChe" panose="02030609000101010101" pitchFamily="49" charset="-127"/>
            </a:endParaRPr>
          </a:p>
        </p:txBody>
      </p:sp>
      <p:sp>
        <p:nvSpPr>
          <p:cNvPr id="20" name="Freeform 7"/>
          <p:cNvSpPr>
            <a:spLocks noEditPoints="1"/>
          </p:cNvSpPr>
          <p:nvPr/>
        </p:nvSpPr>
        <p:spPr bwMode="auto">
          <a:xfrm rot="3656314">
            <a:off x="7227433" y="1755244"/>
            <a:ext cx="1030931" cy="761143"/>
          </a:xfrm>
          <a:custGeom>
            <a:avLst/>
            <a:gdLst>
              <a:gd name="T0" fmla="*/ 29 w 50"/>
              <a:gd name="T1" fmla="*/ 4 h 37"/>
              <a:gd name="T2" fmla="*/ 5 w 50"/>
              <a:gd name="T3" fmla="*/ 11 h 37"/>
              <a:gd name="T4" fmla="*/ 11 w 50"/>
              <a:gd name="T5" fmla="*/ 34 h 37"/>
              <a:gd name="T6" fmla="*/ 20 w 50"/>
              <a:gd name="T7" fmla="*/ 37 h 37"/>
              <a:gd name="T8" fmla="*/ 20 w 50"/>
              <a:gd name="T9" fmla="*/ 37 h 37"/>
              <a:gd name="T10" fmla="*/ 50 w 50"/>
              <a:gd name="T11" fmla="*/ 37 h 37"/>
              <a:gd name="T12" fmla="*/ 35 w 50"/>
              <a:gd name="T13" fmla="*/ 11 h 37"/>
              <a:gd name="T14" fmla="*/ 35 w 50"/>
              <a:gd name="T15" fmla="*/ 11 h 37"/>
              <a:gd name="T16" fmla="*/ 29 w 50"/>
              <a:gd name="T17" fmla="*/ 4 h 37"/>
              <a:gd name="T18" fmla="*/ 32 w 50"/>
              <a:gd name="T19" fmla="*/ 26 h 37"/>
              <a:gd name="T20" fmla="*/ 13 w 50"/>
              <a:gd name="T21" fmla="*/ 32 h 37"/>
              <a:gd name="T22" fmla="*/ 8 w 50"/>
              <a:gd name="T23" fmla="*/ 12 h 37"/>
              <a:gd name="T24" fmla="*/ 27 w 50"/>
              <a:gd name="T25" fmla="*/ 7 h 37"/>
              <a:gd name="T26" fmla="*/ 32 w 50"/>
              <a:gd name="T27"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29" y="4"/>
                </a:moveTo>
                <a:cubicBezTo>
                  <a:pt x="20" y="0"/>
                  <a:pt x="10" y="2"/>
                  <a:pt x="5" y="11"/>
                </a:cubicBezTo>
                <a:cubicBezTo>
                  <a:pt x="0" y="19"/>
                  <a:pt x="3" y="29"/>
                  <a:pt x="11" y="34"/>
                </a:cubicBezTo>
                <a:cubicBezTo>
                  <a:pt x="14" y="36"/>
                  <a:pt x="17" y="37"/>
                  <a:pt x="20" y="37"/>
                </a:cubicBezTo>
                <a:cubicBezTo>
                  <a:pt x="20" y="37"/>
                  <a:pt x="20" y="37"/>
                  <a:pt x="20" y="37"/>
                </a:cubicBezTo>
                <a:cubicBezTo>
                  <a:pt x="50" y="37"/>
                  <a:pt x="50" y="37"/>
                  <a:pt x="50" y="37"/>
                </a:cubicBezTo>
                <a:cubicBezTo>
                  <a:pt x="35" y="11"/>
                  <a:pt x="35" y="11"/>
                  <a:pt x="35" y="11"/>
                </a:cubicBezTo>
                <a:cubicBezTo>
                  <a:pt x="35" y="11"/>
                  <a:pt x="35" y="11"/>
                  <a:pt x="35" y="11"/>
                </a:cubicBezTo>
                <a:cubicBezTo>
                  <a:pt x="34" y="8"/>
                  <a:pt x="31" y="6"/>
                  <a:pt x="29" y="4"/>
                </a:cubicBezTo>
                <a:close/>
                <a:moveTo>
                  <a:pt x="32" y="26"/>
                </a:moveTo>
                <a:cubicBezTo>
                  <a:pt x="28" y="33"/>
                  <a:pt x="20" y="36"/>
                  <a:pt x="13" y="32"/>
                </a:cubicBezTo>
                <a:cubicBezTo>
                  <a:pt x="6" y="28"/>
                  <a:pt x="4" y="19"/>
                  <a:pt x="8" y="12"/>
                </a:cubicBezTo>
                <a:cubicBezTo>
                  <a:pt x="12" y="5"/>
                  <a:pt x="20" y="3"/>
                  <a:pt x="27" y="7"/>
                </a:cubicBezTo>
                <a:cubicBezTo>
                  <a:pt x="34" y="11"/>
                  <a:pt x="36" y="20"/>
                  <a:pt x="32" y="26"/>
                </a:cubicBezTo>
                <a:close/>
              </a:path>
            </a:pathLst>
          </a:custGeom>
          <a:solidFill>
            <a:srgbClr val="6295B7"/>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p>
            <a:pPr defTabSz="914400"/>
            <a:endParaRPr lang="zh-CN" altLang="en-US" sz="1900">
              <a:solidFill>
                <a:prstClr val="black"/>
              </a:solidFill>
            </a:endParaRPr>
          </a:p>
        </p:txBody>
      </p:sp>
      <p:sp>
        <p:nvSpPr>
          <p:cNvPr id="21" name="矩形 20"/>
          <p:cNvSpPr/>
          <p:nvPr/>
        </p:nvSpPr>
        <p:spPr>
          <a:xfrm>
            <a:off x="8733790" y="1638935"/>
            <a:ext cx="3106420" cy="967105"/>
          </a:xfrm>
          <a:prstGeom prst="rect">
            <a:avLst/>
          </a:prstGeom>
        </p:spPr>
        <p:txBody>
          <a:bodyPr wrap="square" lIns="91438" tIns="45719" rIns="91438" bIns="45719">
            <a:spAutoFit/>
          </a:bodyPr>
          <a:p>
            <a:pPr algn="ctr" defTabSz="914400"/>
            <a:r>
              <a:rPr lang="en-US" altLang="zh-CN" sz="1900" dirty="0">
                <a:solidFill>
                  <a:prstClr val="black"/>
                </a:solidFill>
                <a:latin typeface="微软雅黑" panose="020B0503020204020204" charset="-122"/>
                <a:ea typeface="微软雅黑" panose="020B0503020204020204" charset="-122"/>
              </a:rPr>
              <a:t>2021.12</a:t>
            </a:r>
            <a:r>
              <a:rPr lang="en-US" sz="1900" dirty="0">
                <a:solidFill>
                  <a:prstClr val="black"/>
                </a:solidFill>
                <a:latin typeface="微软雅黑" panose="020B0503020204020204" charset="-122"/>
                <a:ea typeface="微软雅黑" panose="020B0503020204020204" charset="-122"/>
              </a:rPr>
              <a:t>.10</a:t>
            </a:r>
            <a:r>
              <a:rPr lang="zh-CN" altLang="en-US" sz="1900" dirty="0">
                <a:solidFill>
                  <a:prstClr val="black"/>
                </a:solidFill>
                <a:latin typeface="微软雅黑" panose="020B0503020204020204" charset="-122"/>
                <a:ea typeface="微软雅黑" panose="020B0503020204020204" charset="-122"/>
              </a:rPr>
              <a:t>入职</a:t>
            </a:r>
            <a:r>
              <a:rPr lang="en-US" altLang="zh-CN" sz="1900" dirty="0">
                <a:solidFill>
                  <a:prstClr val="black"/>
                </a:solidFill>
                <a:latin typeface="微软雅黑" panose="020B0503020204020204" charset="-122"/>
                <a:ea typeface="微软雅黑" panose="020B0503020204020204" charset="-122"/>
              </a:rPr>
              <a:t>-</a:t>
            </a:r>
            <a:r>
              <a:rPr lang="zh-CN" altLang="en-US" sz="1900" dirty="0">
                <a:solidFill>
                  <a:prstClr val="black"/>
                </a:solidFill>
                <a:latin typeface="微软雅黑" panose="020B0503020204020204" charset="-122"/>
                <a:ea typeface="微软雅黑" panose="020B0503020204020204" charset="-122"/>
              </a:rPr>
              <a:t>至今</a:t>
            </a:r>
            <a:br>
              <a:rPr lang="zh-CN" altLang="en-US" sz="1900" dirty="0">
                <a:solidFill>
                  <a:prstClr val="black"/>
                </a:solidFill>
                <a:latin typeface="微软雅黑" panose="020B0503020204020204" charset="-122"/>
                <a:ea typeface="微软雅黑" panose="020B0503020204020204" charset="-122"/>
              </a:rPr>
            </a:br>
            <a:r>
              <a:rPr lang="zh-CN" altLang="en-US" sz="1900" dirty="0">
                <a:solidFill>
                  <a:prstClr val="black"/>
                </a:solidFill>
                <a:latin typeface="微软雅黑" panose="020B0503020204020204" charset="-122"/>
                <a:ea typeface="微软雅黑" panose="020B0503020204020204" charset="-122"/>
              </a:rPr>
              <a:t>江苏泰治科技股份有限公司</a:t>
            </a:r>
            <a:br>
              <a:rPr lang="zh-CN" altLang="en-US" sz="1900" dirty="0">
                <a:solidFill>
                  <a:prstClr val="black"/>
                </a:solidFill>
                <a:latin typeface="微软雅黑" panose="020B0503020204020204" charset="-122"/>
                <a:ea typeface="微软雅黑" panose="020B0503020204020204" charset="-122"/>
              </a:rPr>
            </a:br>
            <a:r>
              <a:rPr lang="en-US" altLang="zh-CN" sz="1900" dirty="0">
                <a:solidFill>
                  <a:prstClr val="black"/>
                </a:solidFill>
                <a:latin typeface="微软雅黑" panose="020B0503020204020204" charset="-122"/>
                <a:ea typeface="微软雅黑" panose="020B0503020204020204" charset="-122"/>
              </a:rPr>
              <a:t>Java</a:t>
            </a:r>
            <a:r>
              <a:rPr lang="zh-CN" altLang="en-US" sz="1900" dirty="0">
                <a:solidFill>
                  <a:prstClr val="black"/>
                </a:solidFill>
                <a:latin typeface="微软雅黑" panose="020B0503020204020204" charset="-122"/>
                <a:ea typeface="微软雅黑" panose="020B0503020204020204" charset="-122"/>
              </a:rPr>
              <a:t>开发</a:t>
            </a:r>
            <a:endParaRPr lang="zh-CN" altLang="en-US" sz="1900" dirty="0">
              <a:solidFill>
                <a:prstClr val="black"/>
              </a:solidFill>
              <a:latin typeface="微软雅黑" panose="020B0503020204020204" charset="-122"/>
              <a:ea typeface="微软雅黑" panose="020B0503020204020204" charset="-122"/>
            </a:endParaRPr>
          </a:p>
        </p:txBody>
      </p:sp>
      <p:sp>
        <p:nvSpPr>
          <p:cNvPr id="3" name="椭圆 2"/>
          <p:cNvSpPr/>
          <p:nvPr/>
        </p:nvSpPr>
        <p:spPr>
          <a:xfrm>
            <a:off x="7508154" y="2812220"/>
            <a:ext cx="277901" cy="277901"/>
          </a:xfrm>
          <a:prstGeom prst="ellipse">
            <a:avLst/>
          </a:prstGeom>
          <a:solidFill>
            <a:srgbClr val="6295B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defTabSz="914400"/>
            <a:endParaRPr lang="zh-CN" altLang="en-US" sz="1900">
              <a:solidFill>
                <a:prstClr val="white"/>
              </a:solidFill>
            </a:endParaRPr>
          </a:p>
        </p:txBody>
      </p:sp>
      <p:sp>
        <p:nvSpPr>
          <p:cNvPr id="4" name="椭圆 3"/>
          <p:cNvSpPr/>
          <p:nvPr/>
        </p:nvSpPr>
        <p:spPr>
          <a:xfrm>
            <a:off x="4612554" y="2812220"/>
            <a:ext cx="277901" cy="277901"/>
          </a:xfrm>
          <a:prstGeom prst="ellipse">
            <a:avLst/>
          </a:prstGeom>
          <a:solidFill>
            <a:srgbClr val="6295B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defTabSz="914400"/>
            <a:endParaRPr lang="zh-CN" altLang="en-US" sz="1900">
              <a:solidFill>
                <a:prstClr val="white"/>
              </a:solidFill>
            </a:endParaRPr>
          </a:p>
        </p:txBody>
      </p:sp>
      <p:sp>
        <p:nvSpPr>
          <p:cNvPr id="5" name="Freeform 5"/>
          <p:cNvSpPr>
            <a:spLocks noEditPoints="1"/>
          </p:cNvSpPr>
          <p:nvPr/>
        </p:nvSpPr>
        <p:spPr bwMode="auto">
          <a:xfrm flipV="1">
            <a:off x="9837304" y="3150379"/>
            <a:ext cx="700872" cy="1069963"/>
          </a:xfrm>
          <a:custGeom>
            <a:avLst/>
            <a:gdLst>
              <a:gd name="T0" fmla="*/ 34 w 34"/>
              <a:gd name="T1" fmla="*/ 18 h 52"/>
              <a:gd name="T2" fmla="*/ 17 w 34"/>
              <a:gd name="T3" fmla="*/ 1 h 52"/>
              <a:gd name="T4" fmla="*/ 0 w 34"/>
              <a:gd name="T5" fmla="*/ 18 h 52"/>
              <a:gd name="T6" fmla="*/ 2 w 34"/>
              <a:gd name="T7" fmla="*/ 26 h 52"/>
              <a:gd name="T8" fmla="*/ 2 w 34"/>
              <a:gd name="T9" fmla="*/ 26 h 52"/>
              <a:gd name="T10" fmla="*/ 17 w 34"/>
              <a:gd name="T11" fmla="*/ 52 h 52"/>
              <a:gd name="T12" fmla="*/ 32 w 34"/>
              <a:gd name="T13" fmla="*/ 26 h 52"/>
              <a:gd name="T14" fmla="*/ 32 w 34"/>
              <a:gd name="T15" fmla="*/ 26 h 52"/>
              <a:gd name="T16" fmla="*/ 34 w 34"/>
              <a:gd name="T17" fmla="*/ 18 h 52"/>
              <a:gd name="T18" fmla="*/ 17 w 34"/>
              <a:gd name="T19" fmla="*/ 32 h 52"/>
              <a:gd name="T20" fmla="*/ 3 w 34"/>
              <a:gd name="T21" fmla="*/ 18 h 52"/>
              <a:gd name="T22" fmla="*/ 17 w 34"/>
              <a:gd name="T23" fmla="*/ 3 h 52"/>
              <a:gd name="T24" fmla="*/ 31 w 34"/>
              <a:gd name="T25" fmla="*/ 18 h 52"/>
              <a:gd name="T26" fmla="*/ 17 w 34"/>
              <a:gd name="T2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2">
                <a:moveTo>
                  <a:pt x="34" y="18"/>
                </a:moveTo>
                <a:cubicBezTo>
                  <a:pt x="34" y="8"/>
                  <a:pt x="27" y="1"/>
                  <a:pt x="17" y="1"/>
                </a:cubicBezTo>
                <a:cubicBezTo>
                  <a:pt x="8" y="0"/>
                  <a:pt x="0" y="8"/>
                  <a:pt x="0" y="18"/>
                </a:cubicBezTo>
                <a:cubicBezTo>
                  <a:pt x="0" y="21"/>
                  <a:pt x="1" y="24"/>
                  <a:pt x="2" y="26"/>
                </a:cubicBezTo>
                <a:cubicBezTo>
                  <a:pt x="2" y="26"/>
                  <a:pt x="2" y="26"/>
                  <a:pt x="2" y="26"/>
                </a:cubicBezTo>
                <a:cubicBezTo>
                  <a:pt x="17" y="52"/>
                  <a:pt x="17" y="52"/>
                  <a:pt x="17" y="52"/>
                </a:cubicBezTo>
                <a:cubicBezTo>
                  <a:pt x="32" y="26"/>
                  <a:pt x="32" y="26"/>
                  <a:pt x="32" y="26"/>
                </a:cubicBezTo>
                <a:cubicBezTo>
                  <a:pt x="32" y="26"/>
                  <a:pt x="32" y="26"/>
                  <a:pt x="32" y="26"/>
                </a:cubicBezTo>
                <a:cubicBezTo>
                  <a:pt x="33" y="24"/>
                  <a:pt x="34" y="21"/>
                  <a:pt x="34" y="18"/>
                </a:cubicBezTo>
                <a:close/>
                <a:moveTo>
                  <a:pt x="17" y="32"/>
                </a:moveTo>
                <a:cubicBezTo>
                  <a:pt x="9" y="32"/>
                  <a:pt x="3" y="26"/>
                  <a:pt x="3" y="18"/>
                </a:cubicBezTo>
                <a:cubicBezTo>
                  <a:pt x="3" y="10"/>
                  <a:pt x="9" y="3"/>
                  <a:pt x="17" y="3"/>
                </a:cubicBezTo>
                <a:cubicBezTo>
                  <a:pt x="25" y="3"/>
                  <a:pt x="31" y="10"/>
                  <a:pt x="31" y="18"/>
                </a:cubicBezTo>
                <a:cubicBezTo>
                  <a:pt x="31" y="26"/>
                  <a:pt x="25" y="32"/>
                  <a:pt x="17" y="32"/>
                </a:cubicBezTo>
                <a:close/>
              </a:path>
            </a:pathLst>
          </a:custGeom>
          <a:solidFill>
            <a:srgbClr val="6295B7"/>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p>
            <a:pPr defTabSz="914400"/>
            <a:endParaRPr lang="zh-CN" altLang="en-US" sz="1900">
              <a:solidFill>
                <a:prstClr val="black"/>
              </a:solidFill>
            </a:endParaRPr>
          </a:p>
        </p:txBody>
      </p:sp>
      <p:sp>
        <p:nvSpPr>
          <p:cNvPr id="7" name="文本框 6"/>
          <p:cNvSpPr txBox="1"/>
          <p:nvPr/>
        </p:nvSpPr>
        <p:spPr>
          <a:xfrm>
            <a:off x="7508240" y="1784350"/>
            <a:ext cx="327025" cy="520700"/>
          </a:xfrm>
          <a:prstGeom prst="rect">
            <a:avLst/>
          </a:prstGeom>
          <a:noFill/>
        </p:spPr>
        <p:txBody>
          <a:bodyPr wrap="square" lIns="91438" tIns="45719" rIns="91438" bIns="45719" rtlCol="0">
            <a:spAutoFit/>
          </a:bodyPr>
          <a:p>
            <a:pPr defTabSz="914400"/>
            <a:r>
              <a:rPr lang="en-US" altLang="zh-CN" sz="2800" b="1" dirty="0">
                <a:solidFill>
                  <a:srgbClr val="558AB5"/>
                </a:solidFill>
                <a:latin typeface="BatangChe" panose="02030609000101010101" pitchFamily="49" charset="-127"/>
                <a:ea typeface="BatangChe" panose="02030609000101010101" pitchFamily="49" charset="-127"/>
              </a:rPr>
              <a:t>3</a:t>
            </a:r>
            <a:endParaRPr lang="en-US" altLang="zh-CN" sz="2800" b="1" dirty="0">
              <a:solidFill>
                <a:srgbClr val="558AB5"/>
              </a:solidFill>
              <a:latin typeface="BatangChe" panose="02030609000101010101" pitchFamily="49" charset="-127"/>
              <a:ea typeface="BatangChe" panose="02030609000101010101" pitchFamily="49" charset="-127"/>
            </a:endParaRPr>
          </a:p>
        </p:txBody>
      </p:sp>
      <p:sp>
        <p:nvSpPr>
          <p:cNvPr id="11" name="矩形 10"/>
          <p:cNvSpPr/>
          <p:nvPr/>
        </p:nvSpPr>
        <p:spPr>
          <a:xfrm>
            <a:off x="6316980" y="3383280"/>
            <a:ext cx="3106420" cy="1259205"/>
          </a:xfrm>
          <a:prstGeom prst="rect">
            <a:avLst/>
          </a:prstGeom>
        </p:spPr>
        <p:txBody>
          <a:bodyPr wrap="square" lIns="91438" tIns="45719" rIns="91438" bIns="45719">
            <a:spAutoFit/>
          </a:bodyPr>
          <a:p>
            <a:pPr algn="ctr" defTabSz="914400"/>
            <a:r>
              <a:rPr lang="en-US" altLang="zh-CN" sz="1900" dirty="0">
                <a:solidFill>
                  <a:prstClr val="black"/>
                </a:solidFill>
                <a:latin typeface="微软雅黑" panose="020B0503020204020204" charset="-122"/>
                <a:ea typeface="微软雅黑" panose="020B0503020204020204" charset="-122"/>
              </a:rPr>
              <a:t>2019.12-2021.10</a:t>
            </a:r>
            <a:endParaRPr lang="en-US" altLang="zh-CN" sz="1900" dirty="0">
              <a:solidFill>
                <a:prstClr val="black"/>
              </a:solidFill>
              <a:latin typeface="微软雅黑" panose="020B0503020204020204" charset="-122"/>
              <a:ea typeface="微软雅黑" panose="020B0503020204020204" charset="-122"/>
            </a:endParaRPr>
          </a:p>
          <a:p>
            <a:pPr algn="ctr" defTabSz="914400"/>
            <a:r>
              <a:rPr lang="zh-CN" altLang="en-US" sz="1900" dirty="0">
                <a:solidFill>
                  <a:prstClr val="black"/>
                </a:solidFill>
                <a:latin typeface="微软雅黑" panose="020B0503020204020204" charset="-122"/>
                <a:ea typeface="微软雅黑" panose="020B0503020204020204" charset="-122"/>
              </a:rPr>
              <a:t>南京慧智芯信息科技有限公司</a:t>
            </a:r>
            <a:br>
              <a:rPr lang="zh-CN" altLang="en-US" sz="1900" dirty="0">
                <a:solidFill>
                  <a:prstClr val="black"/>
                </a:solidFill>
                <a:latin typeface="微软雅黑" panose="020B0503020204020204" charset="-122"/>
                <a:ea typeface="微软雅黑" panose="020B0503020204020204" charset="-122"/>
              </a:rPr>
            </a:br>
            <a:r>
              <a:rPr lang="en-US" altLang="zh-CN" sz="1900" dirty="0">
                <a:solidFill>
                  <a:prstClr val="black"/>
                </a:solidFill>
                <a:latin typeface="微软雅黑" panose="020B0503020204020204" charset="-122"/>
                <a:ea typeface="微软雅黑" panose="020B0503020204020204" charset="-122"/>
              </a:rPr>
              <a:t>Java</a:t>
            </a:r>
            <a:r>
              <a:rPr lang="zh-CN" altLang="en-US" sz="1900" dirty="0">
                <a:solidFill>
                  <a:prstClr val="black"/>
                </a:solidFill>
                <a:latin typeface="微软雅黑" panose="020B0503020204020204" charset="-122"/>
                <a:ea typeface="微软雅黑" panose="020B0503020204020204" charset="-122"/>
              </a:rPr>
              <a:t>开发</a:t>
            </a:r>
            <a:endParaRPr lang="zh-CN" altLang="en-US" sz="1900" dirty="0">
              <a:solidFill>
                <a:prstClr val="black"/>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224872" y="2561928"/>
            <a:ext cx="1711265" cy="1645305"/>
          </a:xfrm>
          <a:prstGeom prst="rect">
            <a:avLst/>
          </a:prstGeom>
          <a:noFill/>
          <a:ln w="57150">
            <a:solidFill>
              <a:schemeClr val="bg1"/>
            </a:solidFill>
          </a:ln>
          <a:effectLst>
            <a:outerShdw blurRad="63500" sx="102000" sy="102000" algn="ctr" rotWithShape="0">
              <a:prstClr val="black">
                <a:alpha val="40000"/>
              </a:prstClr>
            </a:outerShdw>
          </a:effectLst>
        </p:spPr>
        <p:txBody>
          <a:bodyPr wrap="square" lIns="0" tIns="0" rIns="0" bIns="0" rtlCol="0" anchor="ctr" anchorCtr="0">
            <a:noAutofit/>
          </a:bodyPr>
          <a:lstStyle/>
          <a:p>
            <a:pPr algn="ctr"/>
            <a:r>
              <a:rPr lang="en-US" altLang="zh-CN" sz="8800" dirty="0">
                <a:solidFill>
                  <a:srgbClr val="3975BB"/>
                </a:solidFill>
                <a:latin typeface="思源黑体 CN Light" panose="020B0300000000000000" pitchFamily="34" charset="-122"/>
                <a:ea typeface="思源黑体 CN Light" panose="020B0300000000000000" pitchFamily="34" charset="-122"/>
              </a:rPr>
              <a:t>02</a:t>
            </a:r>
            <a:endParaRPr lang="zh-CN" altLang="en-US" sz="8800" dirty="0">
              <a:solidFill>
                <a:srgbClr val="3975BB"/>
              </a:solidFill>
              <a:latin typeface="思源黑体 CN Light" panose="020B0300000000000000" pitchFamily="34" charset="-122"/>
              <a:ea typeface="思源黑体 CN Light" panose="020B0300000000000000" pitchFamily="34" charset="-122"/>
            </a:endParaRPr>
          </a:p>
        </p:txBody>
      </p:sp>
      <p:sp>
        <p:nvSpPr>
          <p:cNvPr id="7" name="TextBox 6"/>
          <p:cNvSpPr txBox="1"/>
          <p:nvPr/>
        </p:nvSpPr>
        <p:spPr>
          <a:xfrm>
            <a:off x="7731295" y="2899071"/>
            <a:ext cx="2864001" cy="829945"/>
          </a:xfrm>
          <a:prstGeom prst="rect">
            <a:avLst/>
          </a:prstGeom>
          <a:noFill/>
        </p:spPr>
        <p:txBody>
          <a:bodyPr wrap="square" rtlCol="0">
            <a:spAutoFit/>
          </a:bodyPr>
          <a:lstStyle/>
          <a:p>
            <a:pPr algn="ctr">
              <a:lnSpc>
                <a:spcPct val="150000"/>
              </a:lnSpc>
              <a:buClr>
                <a:schemeClr val="bg1">
                  <a:lumMod val="50000"/>
                </a:schemeClr>
              </a:buClr>
            </a:pPr>
            <a:r>
              <a:rPr lang="zh-CN" altLang="en-US" sz="3200" b="1" spc="400" dirty="0">
                <a:solidFill>
                  <a:schemeClr val="bg1">
                    <a:lumMod val="75000"/>
                  </a:schemeClr>
                </a:solidFill>
                <a:latin typeface="微软雅黑" panose="020B0503020204020204" charset="-122"/>
                <a:ea typeface="微软雅黑" panose="020B0503020204020204" charset="-122"/>
              </a:rPr>
              <a:t>工作业绩</a:t>
            </a:r>
            <a:endParaRPr lang="zh-CN" altLang="en-US" sz="3200" b="1" spc="400" dirty="0">
              <a:solidFill>
                <a:schemeClr val="bg1">
                  <a:lumMod val="7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duotone>
              <a:prstClr val="black"/>
              <a:schemeClr val="tx2">
                <a:tint val="45000"/>
                <a:satMod val="400000"/>
              </a:schemeClr>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0" y="560155"/>
            <a:ext cx="5691499" cy="6743346"/>
          </a:xfrm>
          <a:prstGeom prst="rect">
            <a:avLst/>
          </a:prstGeom>
          <a:noFill/>
          <a:ln>
            <a:noFill/>
          </a:ln>
        </p:spPr>
      </p:pic>
      <p:cxnSp>
        <p:nvCxnSpPr>
          <p:cNvPr id="4" name="直接连接符 3"/>
          <p:cNvCxnSpPr/>
          <p:nvPr/>
        </p:nvCxnSpPr>
        <p:spPr>
          <a:xfrm>
            <a:off x="7248088" y="3808602"/>
            <a:ext cx="399316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66785"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2800" dirty="0">
                <a:solidFill>
                  <a:srgbClr val="6195CA"/>
                </a:solidFill>
                <a:latin typeface="微软雅黑" panose="020B0503020204020204" charset="-122"/>
                <a:ea typeface="微软雅黑" panose="020B0503020204020204" charset="-122"/>
                <a:cs typeface="+mn-ea"/>
                <a:sym typeface="+mn-lt"/>
              </a:rPr>
              <a:t>依据维保计划触发维保工单</a:t>
            </a:r>
            <a:endParaRPr lang="zh-CN" altLang="en-US" sz="2800" dirty="0">
              <a:solidFill>
                <a:srgbClr val="6195CA"/>
              </a:solidFill>
              <a:latin typeface="微软雅黑" panose="020B0503020204020204" charset="-122"/>
              <a:ea typeface="微软雅黑" panose="020B0503020204020204" charset="-122"/>
              <a:cs typeface="+mn-ea"/>
              <a:sym typeface="+mn-lt"/>
            </a:endParaRPr>
          </a:p>
        </p:txBody>
      </p:sp>
      <p:sp>
        <p:nvSpPr>
          <p:cNvPr id="2" name="文本框 1"/>
          <p:cNvSpPr txBox="1"/>
          <p:nvPr/>
        </p:nvSpPr>
        <p:spPr>
          <a:xfrm>
            <a:off x="1161415" y="1019175"/>
            <a:ext cx="10457180" cy="1753235"/>
          </a:xfrm>
          <a:prstGeom prst="rect">
            <a:avLst/>
          </a:prstGeom>
          <a:noFill/>
        </p:spPr>
        <p:txBody>
          <a:bodyPr wrap="square" rtlCol="0">
            <a:spAutoFit/>
          </a:bodyPr>
          <a:p>
            <a:r>
              <a:rPr lang="en-US" altLang="zh-CN"/>
              <a:t>1.</a:t>
            </a:r>
            <a:r>
              <a:rPr lang="zh-CN" altLang="en-US"/>
              <a:t>增加</a:t>
            </a:r>
            <a:r>
              <a:rPr lang="zh-CN" altLang="en-US">
                <a:sym typeface="+mn-ea"/>
              </a:rPr>
              <a:t>在养护工单对相同设备相同养护项目设置不同周期的计划在同一天触发时，依照系统参数配置的去重规则进行去重</a:t>
            </a:r>
            <a:endParaRPr lang="zh-CN" altLang="en-US">
              <a:sym typeface="+mn-ea"/>
            </a:endParaRPr>
          </a:p>
          <a:p>
            <a:r>
              <a:rPr lang="en-US" altLang="zh-CN">
                <a:sym typeface="+mn-ea"/>
              </a:rPr>
              <a:t>2.</a:t>
            </a:r>
            <a:r>
              <a:rPr lang="zh-CN" altLang="en-US">
                <a:sym typeface="+mn-ea"/>
              </a:rPr>
              <a:t>增加养护工单触发非周期触发功能（按照上次完工时间叠加周期去触发），并支持通过系统参数实时</a:t>
            </a:r>
            <a:r>
              <a:rPr lang="zh-CN" altLang="en-US">
                <a:sym typeface="+mn-ea"/>
              </a:rPr>
              <a:t>切换</a:t>
            </a:r>
            <a:r>
              <a:rPr lang="zh-CN" altLang="en-US">
                <a:sym typeface="+mn-ea"/>
              </a:rPr>
              <a:t>非周期和周期</a:t>
            </a:r>
            <a:r>
              <a:rPr lang="zh-CN" altLang="en-US">
                <a:sym typeface="+mn-ea"/>
              </a:rPr>
              <a:t>触发</a:t>
            </a:r>
            <a:r>
              <a:rPr lang="zh-CN" altLang="en-US">
                <a:sym typeface="+mn-ea"/>
              </a:rPr>
              <a:t>模式</a:t>
            </a:r>
            <a:endParaRPr lang="zh-CN" altLang="en-US">
              <a:sym typeface="+mn-ea"/>
            </a:endParaRPr>
          </a:p>
          <a:p>
            <a:r>
              <a:rPr lang="en-US" altLang="zh-CN"/>
              <a:t>3.</a:t>
            </a:r>
            <a:r>
              <a:rPr lang="zh-CN" altLang="en-US"/>
              <a:t>修改原有周期性触发</a:t>
            </a:r>
            <a:r>
              <a:rPr lang="en-US" altLang="zh-CN"/>
              <a:t>bug</a:t>
            </a:r>
            <a:r>
              <a:rPr lang="zh-CN" altLang="en-US"/>
              <a:t>，解决云天</a:t>
            </a:r>
            <a:r>
              <a:rPr lang="en-US" altLang="zh-CN"/>
              <a:t>EMS</a:t>
            </a:r>
            <a:r>
              <a:rPr lang="zh-CN" altLang="en-US"/>
              <a:t>现场问题</a:t>
            </a:r>
            <a:endParaRPr lang="zh-CN" altLang="en-US"/>
          </a:p>
          <a:p>
            <a:endParaRPr lang="en-US" altLang="zh-CN"/>
          </a:p>
        </p:txBody>
      </p:sp>
      <p:pic>
        <p:nvPicPr>
          <p:cNvPr id="6" name="图片 5" descr="1646995446918"/>
          <p:cNvPicPr>
            <a:picLocks noChangeAspect="1"/>
          </p:cNvPicPr>
          <p:nvPr/>
        </p:nvPicPr>
        <p:blipFill>
          <a:blip r:embed="rId1"/>
          <a:stretch>
            <a:fillRect/>
          </a:stretch>
        </p:blipFill>
        <p:spPr>
          <a:xfrm>
            <a:off x="1266825" y="2519680"/>
            <a:ext cx="10257155" cy="40963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44560"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2800" dirty="0">
                <a:solidFill>
                  <a:srgbClr val="6195CA"/>
                </a:solidFill>
                <a:latin typeface="微软雅黑" panose="020B0503020204020204" charset="-122"/>
                <a:ea typeface="微软雅黑" panose="020B0503020204020204" charset="-122"/>
                <a:cs typeface="+mn-ea"/>
                <a:sym typeface="+mn-lt"/>
              </a:rPr>
              <a:t>库存管理</a:t>
            </a:r>
            <a:endParaRPr lang="zh-CN" altLang="en-US" sz="2800" dirty="0">
              <a:solidFill>
                <a:srgbClr val="6195CA"/>
              </a:solidFill>
              <a:latin typeface="微软雅黑" panose="020B0503020204020204" charset="-122"/>
              <a:ea typeface="微软雅黑" panose="020B0503020204020204" charset="-122"/>
              <a:cs typeface="+mn-ea"/>
              <a:sym typeface="+mn-lt"/>
            </a:endParaRPr>
          </a:p>
        </p:txBody>
      </p:sp>
      <p:sp>
        <p:nvSpPr>
          <p:cNvPr id="3" name="文本框 2"/>
          <p:cNvSpPr txBox="1"/>
          <p:nvPr/>
        </p:nvSpPr>
        <p:spPr>
          <a:xfrm>
            <a:off x="1360170" y="1068070"/>
            <a:ext cx="9789160" cy="922020"/>
          </a:xfrm>
          <a:prstGeom prst="rect">
            <a:avLst/>
          </a:prstGeom>
          <a:noFill/>
        </p:spPr>
        <p:txBody>
          <a:bodyPr wrap="square" rtlCol="0">
            <a:spAutoFit/>
          </a:bodyPr>
          <a:p>
            <a:r>
              <a:rPr lang="en-US" altLang="zh-CN">
                <a:sym typeface="+mn-ea"/>
              </a:rPr>
              <a:t>1.</a:t>
            </a:r>
            <a:r>
              <a:rPr lang="zh-CN" altLang="en-US">
                <a:sym typeface="+mn-ea"/>
              </a:rPr>
              <a:t>记录备品部件库存数量；处理入库，出库，维修、保养换配件等操作导致的库存变动</a:t>
            </a:r>
            <a:endParaRPr lang="zh-CN" altLang="en-US">
              <a:sym typeface="+mn-ea"/>
            </a:endParaRPr>
          </a:p>
          <a:p>
            <a:r>
              <a:rPr lang="en-US" altLang="zh-CN">
                <a:sym typeface="+mn-ea"/>
              </a:rPr>
              <a:t>2.</a:t>
            </a:r>
            <a:r>
              <a:rPr lang="zh-CN" altLang="en-US">
                <a:sym typeface="+mn-ea"/>
              </a:rPr>
              <a:t>记录库存变动日志，以备后续追溯和统计</a:t>
            </a:r>
            <a:endParaRPr lang="zh-CN" altLang="en-US">
              <a:sym typeface="+mn-ea"/>
            </a:endParaRPr>
          </a:p>
          <a:p>
            <a:r>
              <a:rPr lang="en-US" altLang="zh-CN"/>
              <a:t>3.</a:t>
            </a:r>
            <a:r>
              <a:rPr lang="zh-CN" altLang="en-US"/>
              <a:t>库存扣留、释放、报废操作</a:t>
            </a:r>
            <a:endParaRPr lang="zh-CN" altLang="en-US"/>
          </a:p>
        </p:txBody>
      </p:sp>
      <p:pic>
        <p:nvPicPr>
          <p:cNvPr id="6" name="图片 5" descr="1646996467241"/>
          <p:cNvPicPr>
            <a:picLocks noChangeAspect="1"/>
          </p:cNvPicPr>
          <p:nvPr/>
        </p:nvPicPr>
        <p:blipFill>
          <a:blip r:embed="rId1"/>
          <a:stretch>
            <a:fillRect/>
          </a:stretch>
        </p:blipFill>
        <p:spPr>
          <a:xfrm>
            <a:off x="1360805" y="2038350"/>
            <a:ext cx="9789160" cy="4213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61070"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2800" dirty="0">
                <a:solidFill>
                  <a:srgbClr val="6195CA"/>
                </a:solidFill>
                <a:latin typeface="微软雅黑" panose="020B0503020204020204" charset="-122"/>
                <a:ea typeface="微软雅黑" panose="020B0503020204020204" charset="-122"/>
                <a:cs typeface="+mn-ea"/>
                <a:sym typeface="+mn-lt"/>
              </a:rPr>
              <a:t>Buyoff</a:t>
            </a:r>
            <a:r>
              <a:rPr lang="zh-CN" altLang="en-US" sz="2800" dirty="0">
                <a:solidFill>
                  <a:srgbClr val="6195CA"/>
                </a:solidFill>
                <a:latin typeface="微软雅黑" panose="020B0503020204020204" charset="-122"/>
                <a:ea typeface="微软雅黑" panose="020B0503020204020204" charset="-122"/>
                <a:cs typeface="+mn-ea"/>
                <a:sym typeface="+mn-lt"/>
              </a:rPr>
              <a:t>检验</a:t>
            </a:r>
            <a:endParaRPr lang="zh-CN" altLang="en-US" sz="2800" dirty="0">
              <a:solidFill>
                <a:srgbClr val="6195CA"/>
              </a:solidFill>
              <a:latin typeface="微软雅黑" panose="020B0503020204020204" charset="-122"/>
              <a:ea typeface="微软雅黑" panose="020B0503020204020204" charset="-122"/>
              <a:cs typeface="+mn-ea"/>
              <a:sym typeface="+mn-lt"/>
            </a:endParaRPr>
          </a:p>
        </p:txBody>
      </p:sp>
      <p:pic>
        <p:nvPicPr>
          <p:cNvPr id="2" name="图片 1" descr="1647003079873"/>
          <p:cNvPicPr>
            <a:picLocks noChangeAspect="1"/>
          </p:cNvPicPr>
          <p:nvPr/>
        </p:nvPicPr>
        <p:blipFill>
          <a:blip r:embed="rId1"/>
          <a:stretch>
            <a:fillRect/>
          </a:stretch>
        </p:blipFill>
        <p:spPr>
          <a:xfrm>
            <a:off x="1075055" y="2061845"/>
            <a:ext cx="10307955" cy="4796155"/>
          </a:xfrm>
          <a:prstGeom prst="rect">
            <a:avLst/>
          </a:prstGeom>
        </p:spPr>
      </p:pic>
      <p:sp>
        <p:nvSpPr>
          <p:cNvPr id="3" name="文本框 2"/>
          <p:cNvSpPr txBox="1"/>
          <p:nvPr/>
        </p:nvSpPr>
        <p:spPr>
          <a:xfrm>
            <a:off x="1075055" y="944880"/>
            <a:ext cx="9710420" cy="645160"/>
          </a:xfrm>
          <a:prstGeom prst="rect">
            <a:avLst/>
          </a:prstGeom>
          <a:noFill/>
        </p:spPr>
        <p:txBody>
          <a:bodyPr wrap="square" rtlCol="0">
            <a:spAutoFit/>
          </a:bodyPr>
          <a:p>
            <a:r>
              <a:rPr lang="zh-CN" altLang="en-US">
                <a:sym typeface="+mn-ea"/>
              </a:rPr>
              <a:t>检验项目，检验模板，检验记录。修改原先编辑检验模板会丢失</a:t>
            </a:r>
            <a:r>
              <a:rPr lang="en-US" altLang="zh-CN">
                <a:sym typeface="+mn-ea"/>
              </a:rPr>
              <a:t>bug</a:t>
            </a:r>
            <a:r>
              <a:rPr lang="zh-CN" altLang="en-US">
                <a:sym typeface="+mn-ea"/>
              </a:rPr>
              <a:t>，检验记录已验收记录保存不会随检验模板变化而变化</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261070" y="222100"/>
            <a:ext cx="501012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2800" dirty="0">
                <a:solidFill>
                  <a:srgbClr val="6195CA"/>
                </a:solidFill>
                <a:latin typeface="微软雅黑" panose="020B0503020204020204" charset="-122"/>
                <a:ea typeface="微软雅黑" panose="020B0503020204020204" charset="-122"/>
                <a:cs typeface="+mn-ea"/>
                <a:sym typeface="+mn-lt"/>
              </a:rPr>
              <a:t>编码规则</a:t>
            </a:r>
            <a:endParaRPr lang="en-US" altLang="zh-CN" sz="2800" dirty="0">
              <a:solidFill>
                <a:srgbClr val="6195CA"/>
              </a:solidFill>
              <a:latin typeface="微软雅黑" panose="020B0503020204020204" charset="-122"/>
              <a:ea typeface="微软雅黑" panose="020B0503020204020204" charset="-122"/>
              <a:cs typeface="+mn-ea"/>
              <a:sym typeface="+mn-lt"/>
            </a:endParaRPr>
          </a:p>
        </p:txBody>
      </p:sp>
      <p:sp>
        <p:nvSpPr>
          <p:cNvPr id="2" name="文本框 1"/>
          <p:cNvSpPr txBox="1"/>
          <p:nvPr/>
        </p:nvSpPr>
        <p:spPr>
          <a:xfrm>
            <a:off x="1261110" y="1118870"/>
            <a:ext cx="9917430" cy="645160"/>
          </a:xfrm>
          <a:prstGeom prst="rect">
            <a:avLst/>
          </a:prstGeom>
          <a:noFill/>
        </p:spPr>
        <p:txBody>
          <a:bodyPr wrap="square" rtlCol="0">
            <a:spAutoFit/>
          </a:bodyPr>
          <a:p>
            <a:r>
              <a:rPr lang="zh-CN" altLang="en-US">
                <a:sym typeface="+mn-ea"/>
              </a:rPr>
              <a:t>编码规则功能移入，并且将原代码中多模块生成随机数做编码改为编码规则配置，避免批量新增会因</a:t>
            </a:r>
            <a:r>
              <a:rPr lang="zh-CN" altLang="en-US">
                <a:sym typeface="+mn-ea"/>
              </a:rPr>
              <a:t>生成</a:t>
            </a:r>
            <a:r>
              <a:rPr lang="zh-CN" altLang="en-US">
                <a:sym typeface="+mn-ea"/>
              </a:rPr>
              <a:t>自动编码重复而导致的无法插入数据</a:t>
            </a:r>
            <a:endParaRPr lang="zh-CN" altLang="en-US"/>
          </a:p>
        </p:txBody>
      </p:sp>
      <p:pic>
        <p:nvPicPr>
          <p:cNvPr id="6" name="图片 5" descr="1647240064722"/>
          <p:cNvPicPr>
            <a:picLocks noChangeAspect="1"/>
          </p:cNvPicPr>
          <p:nvPr/>
        </p:nvPicPr>
        <p:blipFill>
          <a:blip r:embed="rId1"/>
          <a:stretch>
            <a:fillRect/>
          </a:stretch>
        </p:blipFill>
        <p:spPr>
          <a:xfrm>
            <a:off x="1189355" y="1936750"/>
            <a:ext cx="9989185" cy="44640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665,&quot;width&quot;:8640}"/>
</p:tagLst>
</file>

<file path=ppt/tags/tag10.xml><?xml version="1.0" encoding="utf-8"?>
<p:tagLst xmlns:p="http://schemas.openxmlformats.org/presentationml/2006/main">
  <p:tag name="KSO_WM_TAG_VERSION" val="1.0"/>
  <p:tag name="KSO_WM_TEMPLATE_CATEGORY" val="preset"/>
  <p:tag name="KSO_WM_TEMPLATE_INDEX" val="1"/>
  <p:tag name="KSO_WM_UNIT_TYPE" val="m_h_a"/>
  <p:tag name="KSO_WM_UNIT_INDEX" val="1_1_1"/>
  <p:tag name="KSO_WM_UNIT_ID" val="150995269*m_h_a*1_1_1"/>
  <p:tag name="KSO_WM_UNIT_CLEAR" val="1"/>
  <p:tag name="KSO_WM_UNIT_LAYERLEVEL" val="1_1_1"/>
  <p:tag name="KSO_WM_UNIT_VALUE" val="12"/>
  <p:tag name="KSO_WM_UNIT_HIGHLIGHT" val="0"/>
  <p:tag name="KSO_WM_UNIT_COMPATIBLE" val="0"/>
  <p:tag name="KSO_WM_UNIT_PRESET_TEXT" val="添加小标题"/>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1.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69*m_h_f*1_1_1"/>
  <p:tag name="KSO_WM_UNIT_CLEAR" val="1"/>
  <p:tag name="KSO_WM_UNIT_LAYERLEVEL" val="1_1_1"/>
  <p:tag name="KSO_WM_UNIT_VALUE" val="48"/>
  <p:tag name="KSO_WM_UNIT_HIGHLIGHT" val="0"/>
  <p:tag name="KSO_WM_UNIT_COMPATIBLE" val="0"/>
  <p:tag name="KSO_WM_UNIT_PRESET_TEXT" val="请在此处添加文本"/>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KSO_WM_TAG_VERSION" val="1.0"/>
  <p:tag name="KSO_WM_TEMPLATE_CATEGORY" val="preset"/>
  <p:tag name="KSO_WM_TEMPLATE_INDEX" val="1"/>
  <p:tag name="KSO_WM_UNIT_TYPE" val="m_h_a"/>
  <p:tag name="KSO_WM_UNIT_INDEX" val="1_2_1"/>
  <p:tag name="KSO_WM_UNIT_ID" val="150995269*m_h_a*1_2_1"/>
  <p:tag name="KSO_WM_UNIT_CLEAR" val="1"/>
  <p:tag name="KSO_WM_UNIT_LAYERLEVEL" val="1_1_1"/>
  <p:tag name="KSO_WM_UNIT_VALUE" val="12"/>
  <p:tag name="KSO_WM_UNIT_HIGHLIGHT" val="0"/>
  <p:tag name="KSO_WM_UNIT_COMPATIBLE" val="0"/>
  <p:tag name="KSO_WM_UNIT_PRESET_TEXT" val="添加小标题"/>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3.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69*m_h_f*1_2_1"/>
  <p:tag name="KSO_WM_UNIT_CLEAR" val="1"/>
  <p:tag name="KSO_WM_UNIT_LAYERLEVEL" val="1_1_1"/>
  <p:tag name="KSO_WM_UNIT_VALUE" val="48"/>
  <p:tag name="KSO_WM_UNIT_HIGHLIGHT" val="0"/>
  <p:tag name="KSO_WM_UNIT_COMPATIBLE" val="0"/>
  <p:tag name="KSO_WM_UNIT_PRESET_TEXT" val="请在此处添加文本"/>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4.xml><?xml version="1.0" encoding="utf-8"?>
<p:tagLst xmlns:p="http://schemas.openxmlformats.org/presentationml/2006/main">
  <p:tag name="KSO_WM_TAG_VERSION" val="1.0"/>
  <p:tag name="KSO_WM_TEMPLATE_CATEGORY" val="preset"/>
  <p:tag name="KSO_WM_TEMPLATE_INDEX" val="1"/>
  <p:tag name="KSO_WM_UNIT_TYPE" val="m_h_a"/>
  <p:tag name="KSO_WM_UNIT_INDEX" val="1_3_1"/>
  <p:tag name="KSO_WM_UNIT_ID" val="150995269*m_h_a*1_3_1"/>
  <p:tag name="KSO_WM_UNIT_CLEAR" val="1"/>
  <p:tag name="KSO_WM_UNIT_LAYERLEVEL" val="1_1_1"/>
  <p:tag name="KSO_WM_UNIT_VALUE" val="12"/>
  <p:tag name="KSO_WM_UNIT_HIGHLIGHT" val="0"/>
  <p:tag name="KSO_WM_UNIT_COMPATIBLE" val="0"/>
  <p:tag name="KSO_WM_UNIT_PRESET_TEXT" val="添加小标题"/>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5.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69*m_h_f*1_3_1"/>
  <p:tag name="KSO_WM_UNIT_CLEAR" val="1"/>
  <p:tag name="KSO_WM_UNIT_LAYERLEVEL" val="1_1_1"/>
  <p:tag name="KSO_WM_UNIT_VALUE" val="48"/>
  <p:tag name="KSO_WM_UNIT_HIGHLIGHT" val="0"/>
  <p:tag name="KSO_WM_UNIT_COMPATIBLE" val="0"/>
  <p:tag name="KSO_WM_UNIT_PRESET_TEXT" val="请在此处添加文本"/>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KSO_WM_SLIDE_ID" val="150995269"/>
  <p:tag name="KSO_WM_SLIDE_INDEX" val="30"/>
  <p:tag name="KSO_WM_SLIDE_ITEM_CNT" val="4"/>
  <p:tag name="KSO_WM_SLIDE_LAYOUT" val="m"/>
  <p:tag name="KSO_WM_SLIDE_LAYOUT_CNT" val="1"/>
  <p:tag name="KSO_WM_SLIDE_TYPE" val="text"/>
  <p:tag name="KSO_WM_BEAUTIFY_FLAG" val="#wm#"/>
  <p:tag name="KSO_WM_SLIDE_POSITION" val="59*115"/>
  <p:tag name="KSO_WM_SLIDE_SIZE" val="844*298"/>
  <p:tag name="KSO_WM_TEMPLATE_CATEGORY" val="preset"/>
  <p:tag name="KSO_WM_TEMPLATE_INDEX" val="1"/>
  <p:tag name="KSO_WM_TAG_VERSION" val="1.0"/>
  <p:tag name="KSO_WM_DIAGRAM_GROUP_CODE" val="第九组"/>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KSO_WM_BEAUTIFY_FLAG" val="#wm#"/>
  <p:tag name="KSO_WM_TEMPLATE_CATEGORY" val="preset"/>
  <p:tag name="KSO_WM_TEMPLATE_INDEX" val="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ISPRING_PRESENTATION_TITLE" val="简约商务通用模板"/>
  <p:tag name="COMMONDATA" val="eyJoZGlkIjoiMjIwYjkzNmQzMWE4MDBkOWY2OWI4M2ZkNDQ4YTNhMTQifQ=="/>
</p:tagLst>
</file>

<file path=ppt/tags/tag3.xml><?xml version="1.0" encoding="utf-8"?>
<p:tagLst xmlns:p="http://schemas.openxmlformats.org/presentationml/2006/main">
  <p:tag name="KSO_WM_BEAUTIFY_FLAG" val="#wm#"/>
  <p:tag name="KSO_WM_TEMPLATE_CATEGORY" val="preset"/>
  <p:tag name="KSO_WM_TEMPLATE_INDEX" val="1"/>
</p:tagLst>
</file>

<file path=ppt/tags/tag4.xml><?xml version="1.0" encoding="utf-8"?>
<p:tagLst xmlns:p="http://schemas.openxmlformats.org/presentationml/2006/main">
  <p:tag name="KSO_WM_TAG_VERSION" val="1.0"/>
  <p:tag name="KSO_WM_BEAUTIFY_FLAG" val="#wm#"/>
  <p:tag name="KSO_WM_UNIT_TYPE" val="i"/>
  <p:tag name="KSO_WM_UNIT_ID" val="150995269*i*0"/>
  <p:tag name="KSO_WM_TEMPLATE_CATEGORY" val="preset"/>
  <p:tag name="KSO_WM_TEMPLATE_INDEX" val="1"/>
</p:tagLst>
</file>

<file path=ppt/tags/tag5.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69*m_i*1_1"/>
  <p:tag name="KSO_WM_UNIT_CLEAR" val="1"/>
  <p:tag name="KSO_WM_UNIT_LAYERLEVEL" val="1_1"/>
  <p:tag name="KSO_WM_BEAUTIFY_FLAG" val="#wm#"/>
  <p:tag name="KSO_WM_DIAGRAM_GROUP_CODE" val="第九组"/>
  <p:tag name="KSO_WM_UNIT_FILL_FORE_SCHEMECOLOR_INDEX" val="16"/>
  <p:tag name="KSO_WM_UNIT_FILL_TYPE" val="1"/>
  <p:tag name="KSO_WM_UNIT_TEXT_FILL_FORE_SCHEMECOLOR_INDEX" val="2"/>
  <p:tag name="KSO_WM_UNIT_TEXT_FILL_TYPE" val="1"/>
  <p:tag name="KSO_WM_UNIT_USESOURCEFORMAT_APPLY" val="0"/>
</p:tagLst>
</file>

<file path=ppt/tags/tag6.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69*m_i*1_2"/>
  <p:tag name="KSO_WM_UNIT_CLEAR" val="1"/>
  <p:tag name="KSO_WM_UNIT_LAYERLEVEL" val="1_1"/>
  <p:tag name="KSO_WM_BEAUTIFY_FLAG" val="#wm#"/>
  <p:tag name="KSO_WM_DIAGRAM_GROUP_CODE" val="第九组"/>
  <p:tag name="KSO_WM_UNIT_FILL_FORE_SCHEMECOLOR_INDEX" val="14"/>
  <p:tag name="KSO_WM_UNIT_FILL_TYPE" val="1"/>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TAG_VERSION" val="1.0"/>
  <p:tag name="KSO_WM_BEAUTIFY_FLAG" val="#wm#"/>
  <p:tag name="KSO_WM_UNIT_TYPE" val="i"/>
  <p:tag name="KSO_WM_UNIT_ID" val="150995269*i*10"/>
  <p:tag name="KSO_WM_TEMPLATE_CATEGORY" val="preset"/>
  <p:tag name="KSO_WM_TEMPLATE_INDEX" val="1"/>
</p:tagLst>
</file>

<file path=ppt/tags/tag8.xml><?xml version="1.0" encoding="utf-8"?>
<p:tagLst xmlns:p="http://schemas.openxmlformats.org/presentationml/2006/main">
  <p:tag name="KSO_WM_TAG_VERSION" val="1.0"/>
  <p:tag name="KSO_WM_TEMPLATE_CATEGORY" val="preset"/>
  <p:tag name="KSO_WM_TEMPLATE_INDEX" val="1"/>
  <p:tag name="KSO_WM_UNIT_TYPE" val="m_i"/>
  <p:tag name="KSO_WM_UNIT_INDEX" val="1_5"/>
  <p:tag name="KSO_WM_UNIT_ID" val="150995269*m_i*1_5"/>
  <p:tag name="KSO_WM_UNIT_CLEAR" val="1"/>
  <p:tag name="KSO_WM_UNIT_LAYERLEVEL" val="1_1"/>
  <p:tag name="KSO_WM_BEAUTIFY_FLAG" val="#wm#"/>
  <p:tag name="KSO_WM_DIAGRAM_GROUP_CODE" val="第九组"/>
  <p:tag name="KSO_WM_UNIT_FILL_FORE_SCHEMECOLOR_INDEX" val="16"/>
  <p:tag name="KSO_WM_UNIT_FILL_TYPE" val="1"/>
  <p:tag name="KSO_WM_UNIT_TEXT_FILL_FORE_SCHEMECOLOR_INDEX" val="2"/>
  <p:tag name="KSO_WM_UNIT_TEXT_FILL_TYPE" val="1"/>
  <p:tag name="KSO_WM_UNIT_USESOURCEFORMAT_APPLY" val="0"/>
</p:tagLst>
</file>

<file path=ppt/tags/tag9.xml><?xml version="1.0" encoding="utf-8"?>
<p:tagLst xmlns:p="http://schemas.openxmlformats.org/presentationml/2006/main">
  <p:tag name="KSO_WM_TAG_VERSION" val="1.0"/>
  <p:tag name="KSO_WM_TEMPLATE_CATEGORY" val="preset"/>
  <p:tag name="KSO_WM_TEMPLATE_INDEX" val="1"/>
  <p:tag name="KSO_WM_UNIT_TYPE" val="m_i"/>
  <p:tag name="KSO_WM_UNIT_INDEX" val="1_6"/>
  <p:tag name="KSO_WM_UNIT_ID" val="150995269*m_i*1_6"/>
  <p:tag name="KSO_WM_UNIT_CLEAR" val="1"/>
  <p:tag name="KSO_WM_UNIT_LAYERLEVEL" val="1_1"/>
  <p:tag name="KSO_WM_BEAUTIFY_FLAG" val="#wm#"/>
  <p:tag name="KSO_WM_DIAGRAM_GROUP_CODE" val="第九组"/>
  <p:tag name="KSO_WM_UNIT_FILL_FORE_SCHEMECOLOR_INDEX" val="14"/>
  <p:tag name="KSO_WM_UNIT_FILL_TYPE" val="1"/>
  <p:tag name="KSO_WM_UNIT_TEXT_FILL_FORE_SCHEMECOLOR_INDEX" val="13"/>
  <p:tag name="KSO_WM_UNIT_TEXT_FILL_TYPE" val="1"/>
  <p:tag name="KSO_WM_UNIT_USESOURCEFORMAT_APPLY" val="0"/>
</p:tagLst>
</file>

<file path=ppt/theme/theme1.xml><?xml version="1.0" encoding="utf-8"?>
<a:theme xmlns:a="http://schemas.openxmlformats.org/drawingml/2006/main" name="www.33ppt.com​​">
  <a:themeElements>
    <a:clrScheme name="自定义 1">
      <a:dk1>
        <a:sysClr val="windowText" lastClr="000000"/>
      </a:dk1>
      <a:lt1>
        <a:sysClr val="window" lastClr="FFFFFF"/>
      </a:lt1>
      <a:dk2>
        <a:srgbClr val="39302A"/>
      </a:dk2>
      <a:lt2>
        <a:srgbClr val="E5DEDB"/>
      </a:lt2>
      <a:accent1>
        <a:srgbClr val="002060"/>
      </a:accent1>
      <a:accent2>
        <a:srgbClr val="D4EAF9"/>
      </a:accent2>
      <a:accent3>
        <a:srgbClr val="A9D5F3"/>
      </a:accent3>
      <a:accent4>
        <a:srgbClr val="7EC1EE"/>
      </a:accent4>
      <a:accent5>
        <a:srgbClr val="1773B1"/>
      </a:accent5>
      <a:accent6>
        <a:srgbClr val="0F4C76"/>
      </a:accent6>
      <a:hlink>
        <a:srgbClr val="2998E3"/>
      </a:hlink>
      <a:folHlink>
        <a:srgbClr val="7F723D"/>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otalTime>0</TotalTime>
  <Words>1113</Words>
  <Application>WPS 演示</Application>
  <PresentationFormat>宽屏</PresentationFormat>
  <Paragraphs>173</Paragraphs>
  <Slides>22</Slides>
  <Notes>6</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22</vt:i4>
      </vt:variant>
    </vt:vector>
  </HeadingPairs>
  <TitlesOfParts>
    <vt:vector size="42" baseType="lpstr">
      <vt:lpstr>Arial</vt:lpstr>
      <vt:lpstr>宋体</vt:lpstr>
      <vt:lpstr>Wingdings</vt:lpstr>
      <vt:lpstr>Impact</vt:lpstr>
      <vt:lpstr>微软雅黑</vt:lpstr>
      <vt:lpstr>微软雅黑 Light</vt:lpstr>
      <vt:lpstr>Calibri</vt:lpstr>
      <vt:lpstr>思源黑体 CN Light</vt:lpstr>
      <vt:lpstr>黑体</vt:lpstr>
      <vt:lpstr>Open Sans</vt:lpstr>
      <vt:lpstr>冬青黑体简体中文 W3</vt:lpstr>
      <vt:lpstr>BatangChe</vt:lpstr>
      <vt:lpstr>Malgun Gothic</vt:lpstr>
      <vt:lpstr>Arial Unicode MS</vt:lpstr>
      <vt:lpstr>Arial Black</vt:lpstr>
      <vt:lpstr>等线</vt:lpstr>
      <vt:lpstr>Calibri</vt:lpstr>
      <vt:lpstr>方正姚体</vt:lpstr>
      <vt:lpstr>思源黑体 CN Bold</vt:lpstr>
      <vt:lpstr>www.33ppt.com​​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简约商务通用模板</dc:title>
  <dc:creator>Regina x230i</dc:creator>
  <dc:subject>www.33ppt.com</dc:subject>
  <cp:lastModifiedBy>开洲</cp:lastModifiedBy>
  <cp:revision>859</cp:revision>
  <dcterms:created xsi:type="dcterms:W3CDTF">2016-11-26T04:20:00Z</dcterms:created>
  <dcterms:modified xsi:type="dcterms:W3CDTF">2022-05-16T06:54:21Z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8C53ABEE19C24713A592D740175C1B31</vt:lpwstr>
  </property>
  <property fmtid="{D5CDD505-2E9C-101B-9397-08002B2CF9AE}" pid="3" name="KSOProductBuildVer">
    <vt:lpwstr>2052-11.1.0.11365</vt:lpwstr>
  </property>
</Properties>
</file>