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476c2234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476c223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476c2234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476c223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476c2234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476c2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476c223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476c2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476c2234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476c223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Arbres de decision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175425" y="933250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458525" y="2335950"/>
            <a:ext cx="28080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L’algorithm: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425" y="84913"/>
            <a:ext cx="6756026" cy="49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175425" y="933250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289200" y="2335950"/>
            <a:ext cx="28080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300" y="717650"/>
            <a:ext cx="5741999" cy="232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000" y="2908073"/>
            <a:ext cx="5742001" cy="101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Présenter par: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ZAZA Zakaria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Noamane EL Affane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à</a:t>
            </a:r>
            <a:r>
              <a:rPr lang="en" sz="1400"/>
              <a:t> : Mme. Zineb EL Akkaoui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&amp; class AMOA 2021</a:t>
            </a:r>
            <a:endParaRPr sz="1400"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775" y="-159375"/>
            <a:ext cx="5870225" cy="57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Decision tree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classificateurs d'arbres de décision sont des modèles attractifs si l'on préoccupe de leur interprétabilité.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comme le nom l'indique, nous pouvons considérer ce modèle opère en créant des décompositions de notre base de données.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5807" l="0" r="0" t="3640"/>
          <a:stretch/>
        </p:blipFill>
        <p:spPr>
          <a:xfrm>
            <a:off x="1191938" y="1941325"/>
            <a:ext cx="6782025" cy="320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d’Intro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Considérons l'exemple suivant dans lequel nous utilisons un arbre de décision pour décider 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une activité un jour donné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735625"/>
            <a:ext cx="5805122" cy="36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Maximiser le gain d'information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 de diviser les nœuds au niveau des caractéristiques les plus informatives, nous devons définir une fonction objective que nous voulons optimiser via l'algorithme  'apprentissage de l'arbre. Ici, notre </a:t>
            </a:r>
            <a:r>
              <a:rPr lang="en"/>
              <a:t>objectif</a:t>
            </a:r>
            <a:r>
              <a:rPr lang="en"/>
              <a:t> est de maximiser le gain d'information à chaque fractionnement, que nous définissons comme suit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00" y="2209800"/>
            <a:ext cx="30861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787931"/>
            <a:ext cx="4492175" cy="84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es trois mesures d'impureté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624450"/>
            <a:ext cx="29325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Maintenant, les trois mesures d'impureté ou critères de segmentation qui sont couramment utilisés dans les arbres de décision sont l'impureté de Gini, l'entropie, et la classification erreur.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075" y="743401"/>
            <a:ext cx="4652957" cy="12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075" y="2457822"/>
            <a:ext cx="5797925" cy="104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075" y="3830943"/>
            <a:ext cx="3288739" cy="9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281700" y="22860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'entropie: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l'impureté de Gini,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la classification erreur,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950" y="-42100"/>
            <a:ext cx="4988251" cy="14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0" y="1613930"/>
            <a:ext cx="1579513" cy="40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963" y="2030624"/>
            <a:ext cx="1585075" cy="27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7975" y="1613925"/>
            <a:ext cx="1728699" cy="2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5425" y="4508173"/>
            <a:ext cx="1946250" cy="5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425" y="1613925"/>
            <a:ext cx="2140200" cy="25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877" y="4153559"/>
            <a:ext cx="1108700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55408" l="347" r="32852" t="37046"/>
          <a:stretch/>
        </p:blipFill>
        <p:spPr>
          <a:xfrm>
            <a:off x="3579475" y="3066450"/>
            <a:ext cx="1855375" cy="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9">
            <a:alphaModFix/>
          </a:blip>
          <a:srcRect b="3" l="0" r="0" t="62796"/>
          <a:stretch/>
        </p:blipFill>
        <p:spPr>
          <a:xfrm>
            <a:off x="410300" y="4499072"/>
            <a:ext cx="1670443" cy="4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385950" y="4469875"/>
            <a:ext cx="1670400" cy="400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893825" y="4508175"/>
            <a:ext cx="2007900" cy="504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8">
            <a:alphaModFix/>
          </a:blip>
          <a:srcRect b="27710" l="0" r="52038" t="62954"/>
          <a:stretch/>
        </p:blipFill>
        <p:spPr>
          <a:xfrm>
            <a:off x="175425" y="3066450"/>
            <a:ext cx="1895800" cy="4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168400" y="3122600"/>
            <a:ext cx="2063100" cy="400500"/>
          </a:xfrm>
          <a:prstGeom prst="roundRect">
            <a:avLst>
              <a:gd fmla="val 490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537550" y="3115050"/>
            <a:ext cx="1728600" cy="295800"/>
          </a:xfrm>
          <a:prstGeom prst="roundRect">
            <a:avLst>
              <a:gd fmla="val 490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7092275" y="2955175"/>
            <a:ext cx="1700100" cy="357900"/>
          </a:xfrm>
          <a:prstGeom prst="roundRect">
            <a:avLst>
              <a:gd fmla="val 490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0800" y="1362200"/>
            <a:ext cx="8523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latin typeface="Comic Sans MS"/>
                <a:ea typeface="Comic Sans MS"/>
                <a:cs typeface="Comic Sans MS"/>
                <a:sym typeface="Comic Sans MS"/>
              </a:rPr>
              <a:t>L'entropie:					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       </a:t>
            </a:r>
            <a:r>
              <a:rPr lang="en" sz="1200" u="sng">
                <a:latin typeface="Comic Sans MS"/>
                <a:ea typeface="Comic Sans MS"/>
                <a:cs typeface="Comic Sans MS"/>
                <a:sym typeface="Comic Sans MS"/>
              </a:rPr>
              <a:t>la classification erreur:</a:t>
            </a:r>
            <a:r>
              <a:rPr lang="en" sz="1200" u="sng">
                <a:latin typeface="Comic Sans MS"/>
                <a:ea typeface="Comic Sans MS"/>
                <a:cs typeface="Comic Sans MS"/>
                <a:sym typeface="Comic Sans MS"/>
              </a:rPr>
              <a:t>   			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   </a:t>
            </a:r>
            <a:r>
              <a:rPr lang="en" sz="1200" u="sng">
                <a:latin typeface="Comic Sans MS"/>
                <a:ea typeface="Comic Sans MS"/>
                <a:cs typeface="Comic Sans MS"/>
                <a:sym typeface="Comic Sans MS"/>
              </a:rPr>
              <a:t>l'impureté de Gini:</a:t>
            </a:r>
            <a:endParaRPr sz="12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5">
            <a:alphaModFix/>
          </a:blip>
          <a:srcRect b="1038" l="-4004" r="0" t="77720"/>
          <a:stretch/>
        </p:blipFill>
        <p:spPr>
          <a:xfrm>
            <a:off x="3579225" y="4314953"/>
            <a:ext cx="1648575" cy="5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3601850" y="4459900"/>
            <a:ext cx="1670400" cy="400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075" y="28075"/>
            <a:ext cx="5782825" cy="511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75425" y="933250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289200" y="2335950"/>
            <a:ext cx="28080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CHAID vs CART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