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0" r:id="rId7"/>
    <p:sldId id="274" r:id="rId8"/>
    <p:sldId id="275" r:id="rId9"/>
    <p:sldId id="276" r:id="rId10"/>
    <p:sldId id="263" r:id="rId11"/>
    <p:sldId id="277" r:id="rId12"/>
    <p:sldId id="271" r:id="rId13"/>
    <p:sldId id="278" r:id="rId14"/>
    <p:sldId id="272" r:id="rId15"/>
    <p:sldId id="261" r:id="rId16"/>
    <p:sldId id="279" r:id="rId17"/>
    <p:sldId id="26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-76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9A9F-D7C4-430E-BA15-4633D0AD5A38}" type="datetimeFigureOut">
              <a:rPr lang="fr-FR" smtClean="0"/>
              <a:t>21/09/2019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B1590-1567-4652-96B0-5F962C5F69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51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83f32431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83f32431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83f3243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83f3243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83f3243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83f3243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62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83f3243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83f3243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0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83f3243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83f3243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143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83f3243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83f3243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2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83f3243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83f3243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83f3243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83f3243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377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e83f3243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e83f3243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83f3243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83f3243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83f3243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83f3243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83f3243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83f3243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97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83f3243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83f3243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83f3243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83f3243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975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83f3243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83f3243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17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83f3243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e83f3243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19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000" cy="1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200" y="0"/>
            <a:ext cx="6316800" cy="68580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000" cy="4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6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400" cy="2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4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400" cy="3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1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200" y="1"/>
            <a:ext cx="6316800" cy="6857420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0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5"/>
            <a:ext cx="63680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1" y="5504763"/>
            <a:ext cx="931900" cy="912876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1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400" y="673"/>
            <a:ext cx="2191600" cy="219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654"/>
            <a:ext cx="6871607" cy="6845865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1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2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1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3129100" y="695567"/>
            <a:ext cx="5938272" cy="2733408"/>
          </a:xfrm>
          <a:prstGeom prst="flowChartDocumen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7861667" y="5550567"/>
            <a:ext cx="92480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GB" dirty="0">
                <a:solidFill>
                  <a:schemeClr val="accent6"/>
                </a:solidFill>
              </a:rPr>
              <a:t>Presented to :</a:t>
            </a:r>
            <a:endParaRPr dirty="0">
              <a:solidFill>
                <a:schemeClr val="accent6"/>
              </a:solidFill>
            </a:endParaRPr>
          </a:p>
          <a:p>
            <a:pPr marL="0" indent="609585"/>
            <a:r>
              <a:rPr lang="en-GB" dirty="0"/>
              <a:t> </a:t>
            </a:r>
            <a:r>
              <a:rPr lang="en-GB" sz="24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Mr Karim Amor</a:t>
            </a:r>
            <a:endParaRPr sz="24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609585"/>
            <a:r>
              <a:rPr lang="en-GB" sz="24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Mr Jamal BENHAMO</a:t>
            </a:r>
            <a:r>
              <a:rPr lang="en-GB" sz="2400" dirty="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</a:p>
          <a:p>
            <a:pPr marL="0" indent="609585"/>
            <a:r>
              <a:rPr lang="en-GB" sz="24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Mr. TAMTAOUI Ahmed</a:t>
            </a:r>
            <a:endParaRPr sz="2400" dirty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/>
            <a:endParaRPr sz="2200" dirty="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117633" y="695567"/>
            <a:ext cx="5961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SoulChain</a:t>
            </a:r>
            <a:endParaRPr sz="40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endParaRPr sz="40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endParaRPr sz="1600" b="1" dirty="0">
              <a:solidFill>
                <a:schemeClr val="lt1"/>
              </a:solidFill>
            </a:endParaRPr>
          </a:p>
          <a:p>
            <a:pPr marL="609585" algn="ctr"/>
            <a:r>
              <a:rPr lang="en-GB" sz="1600" b="1" dirty="0">
                <a:solidFill>
                  <a:schemeClr val="lt1"/>
                </a:solidFill>
              </a:rPr>
              <a:t>-Articles &amp; Videos recommendation system 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429567" y="1105467"/>
            <a:ext cx="57584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8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918533" y="5294967"/>
            <a:ext cx="75288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supervised by :</a:t>
            </a:r>
            <a:endParaRPr sz="1733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609585"/>
            <a:r>
              <a:rPr lang="en-GB" sz="24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Mme Imane BELLA</a:t>
            </a:r>
            <a:endParaRPr sz="24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3"/>
          <p:cNvCxnSpPr/>
          <p:nvPr/>
        </p:nvCxnSpPr>
        <p:spPr>
          <a:xfrm>
            <a:off x="25200" y="4881217"/>
            <a:ext cx="12141600" cy="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3"/>
          <p:cNvCxnSpPr/>
          <p:nvPr/>
        </p:nvCxnSpPr>
        <p:spPr>
          <a:xfrm>
            <a:off x="25200" y="4985267"/>
            <a:ext cx="12141600" cy="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3"/>
          <p:cNvCxnSpPr/>
          <p:nvPr/>
        </p:nvCxnSpPr>
        <p:spPr>
          <a:xfrm>
            <a:off x="25200" y="4861217"/>
            <a:ext cx="12141600" cy="2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2" name="Google Shape;1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768" y="3106201"/>
            <a:ext cx="1775033" cy="177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1" y="2911801"/>
            <a:ext cx="1949433" cy="194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Target update</a:t>
            </a:r>
            <a:endParaRPr dirty="0"/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1730000" y="2191667"/>
            <a:ext cx="9385200" cy="38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94728" indent="0">
              <a:buNone/>
            </a:pPr>
            <a:r>
              <a:rPr lang="en-GB" dirty="0"/>
              <a:t>-&gt; Inference ML with TensorFlow.js on state-of-the-art models:</a:t>
            </a:r>
            <a:endParaRPr dirty="0"/>
          </a:p>
          <a:p>
            <a:pPr marL="194728" indent="0">
              <a:spcBef>
                <a:spcPts val="2133"/>
              </a:spcBef>
              <a:buNone/>
            </a:pPr>
            <a:r>
              <a:rPr lang="fr-FR" dirty="0"/>
              <a:t>	-</a:t>
            </a:r>
            <a:r>
              <a:rPr lang="fr-FR" dirty="0" err="1"/>
              <a:t>Polyvore</a:t>
            </a:r>
            <a:r>
              <a:rPr lang="fr-FR" dirty="0"/>
              <a:t> :  Node-</a:t>
            </a:r>
            <a:r>
              <a:rPr lang="fr-FR" dirty="0" err="1"/>
              <a:t>wise</a:t>
            </a:r>
            <a:r>
              <a:rPr lang="fr-FR" dirty="0"/>
              <a:t> Graph NN 			78,13% </a:t>
            </a:r>
            <a:r>
              <a:rPr lang="fr-FR" dirty="0" err="1"/>
              <a:t>accuracy</a:t>
            </a:r>
            <a:endParaRPr lang="fr-FR" dirty="0"/>
          </a:p>
          <a:p>
            <a:pPr marL="194728" indent="0">
              <a:spcBef>
                <a:spcPts val="2133"/>
              </a:spcBef>
              <a:buNone/>
            </a:pPr>
            <a:r>
              <a:rPr lang="fr-FR" dirty="0"/>
              <a:t>	-Click-</a:t>
            </a:r>
            <a:r>
              <a:rPr lang="fr-FR" dirty="0" err="1"/>
              <a:t>through</a:t>
            </a:r>
            <a:r>
              <a:rPr lang="fr-FR" dirty="0"/>
              <a:t> Rate </a:t>
            </a:r>
            <a:r>
              <a:rPr lang="fr-FR" dirty="0" err="1"/>
              <a:t>Prediction</a:t>
            </a:r>
            <a:r>
              <a:rPr lang="fr-FR" dirty="0"/>
              <a:t>			--</a:t>
            </a:r>
          </a:p>
          <a:p>
            <a:pPr marL="194728" indent="0">
              <a:spcBef>
                <a:spcPts val="2133"/>
              </a:spcBef>
              <a:buNone/>
            </a:pPr>
            <a:r>
              <a:rPr lang="fr-FR" dirty="0"/>
              <a:t>	-</a:t>
            </a:r>
            <a:r>
              <a:rPr lang="fr-FR" dirty="0" err="1"/>
              <a:t>xDeepFM</a:t>
            </a:r>
            <a:r>
              <a:rPr lang="fr-FR" dirty="0"/>
              <a:t> : </a:t>
            </a:r>
            <a:r>
              <a:rPr lang="fr-FR" dirty="0" err="1"/>
              <a:t>Combining</a:t>
            </a:r>
            <a:r>
              <a:rPr lang="fr-FR" dirty="0"/>
              <a:t> Explicit &amp; </a:t>
            </a:r>
            <a:r>
              <a:rPr lang="fr-FR" dirty="0" err="1"/>
              <a:t>Implicit</a:t>
            </a:r>
            <a:r>
              <a:rPr lang="fr-FR" dirty="0"/>
              <a:t> Interaction	84,00% </a:t>
            </a:r>
            <a:r>
              <a:rPr lang="fr-FR" dirty="0" err="1"/>
              <a:t>accuracy</a:t>
            </a:r>
            <a:endParaRPr lang="fr-FR" dirty="0"/>
          </a:p>
          <a:p>
            <a:pPr marL="194728" indent="0">
              <a:spcBef>
                <a:spcPts val="2133"/>
              </a:spcBef>
              <a:buNone/>
            </a:pPr>
            <a:r>
              <a:rPr lang="fr-FR" dirty="0"/>
              <a:t>-&gt; No </a:t>
            </a:r>
            <a:r>
              <a:rPr lang="fr-FR" dirty="0" err="1"/>
              <a:t>need</a:t>
            </a:r>
            <a:r>
              <a:rPr lang="fr-FR" dirty="0"/>
              <a:t> for a </a:t>
            </a:r>
            <a:r>
              <a:rPr lang="fr-FR" dirty="0" err="1"/>
              <a:t>Chatbot</a:t>
            </a:r>
            <a:endParaRPr lang="fr-FR" dirty="0"/>
          </a:p>
          <a:p>
            <a:pPr marL="194728" indent="0">
              <a:spcBef>
                <a:spcPts val="2133"/>
              </a:spcBef>
              <a:buNone/>
            </a:pPr>
            <a:r>
              <a:rPr lang="fr-FR" dirty="0"/>
              <a:t>-&gt;</a:t>
            </a:r>
            <a:r>
              <a:rPr lang="fr-FR" dirty="0" err="1"/>
              <a:t>Privacy</a:t>
            </a:r>
            <a:r>
              <a:rPr lang="fr-FR" dirty="0"/>
              <a:t> </a:t>
            </a:r>
            <a:r>
              <a:rPr lang="fr-FR" dirty="0" err="1"/>
              <a:t>friendly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PRE-</a:t>
            </a:r>
            <a:r>
              <a:rPr lang="fr-FR" dirty="0" err="1"/>
              <a:t>encription</a:t>
            </a:r>
            <a:endParaRPr lang="fr-FR" dirty="0"/>
          </a:p>
          <a:p>
            <a:pPr marL="194728" indent="0">
              <a:spcBef>
                <a:spcPts val="2133"/>
              </a:spcBef>
              <a:buNone/>
            </a:pPr>
            <a:r>
              <a:rPr lang="fr-FR" dirty="0"/>
              <a:t>-&gt;Per user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760000" y="51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Final Architecture</a:t>
            </a:r>
            <a:endParaRPr dirty="0"/>
          </a:p>
        </p:txBody>
      </p:sp>
      <p:sp>
        <p:nvSpPr>
          <p:cNvPr id="161" name="Google Shape;161;p16"/>
          <p:cNvSpPr/>
          <p:nvPr/>
        </p:nvSpPr>
        <p:spPr>
          <a:xfrm>
            <a:off x="952021" y="2325833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rgbClr val="FFFFFF"/>
                </a:solidFill>
              </a:rPr>
              <a:t>Interests</a:t>
            </a:r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952021" y="1796000"/>
            <a:ext cx="9996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Person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2921455" y="2290833"/>
            <a:ext cx="899600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prof</a:t>
            </a:r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981681" y="2280600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Indeed jobs extraction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968308" y="227055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Job offers treatment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9663355" y="227055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1;p16">
            <a:extLst>
              <a:ext uri="{FF2B5EF4-FFF2-40B4-BE49-F238E27FC236}">
                <a16:creationId xmlns:a16="http://schemas.microsoft.com/office/drawing/2014/main" id="{BE3808F5-67BD-4800-AB79-811E5C58EF67}"/>
              </a:ext>
            </a:extLst>
          </p:cNvPr>
          <p:cNvSpPr/>
          <p:nvPr/>
        </p:nvSpPr>
        <p:spPr>
          <a:xfrm>
            <a:off x="4068595" y="2325833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7" name="Google Shape;161;p16">
            <a:extLst>
              <a:ext uri="{FF2B5EF4-FFF2-40B4-BE49-F238E27FC236}">
                <a16:creationId xmlns:a16="http://schemas.microsoft.com/office/drawing/2014/main" id="{E1E61D5E-1C37-4BFD-B7AE-897CA4E53ABE}"/>
              </a:ext>
            </a:extLst>
          </p:cNvPr>
          <p:cNvSpPr/>
          <p:nvPr/>
        </p:nvSpPr>
        <p:spPr>
          <a:xfrm>
            <a:off x="6931451" y="2345675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8" name="Google Shape;161;p16">
            <a:extLst>
              <a:ext uri="{FF2B5EF4-FFF2-40B4-BE49-F238E27FC236}">
                <a16:creationId xmlns:a16="http://schemas.microsoft.com/office/drawing/2014/main" id="{498233DF-C087-43E0-827E-DE601F7677DF}"/>
              </a:ext>
            </a:extLst>
          </p:cNvPr>
          <p:cNvSpPr/>
          <p:nvPr/>
        </p:nvSpPr>
        <p:spPr>
          <a:xfrm>
            <a:off x="9692543" y="2320768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9" name="Google Shape;170;p16">
            <a:extLst>
              <a:ext uri="{FF2B5EF4-FFF2-40B4-BE49-F238E27FC236}">
                <a16:creationId xmlns:a16="http://schemas.microsoft.com/office/drawing/2014/main" id="{083B2674-17A2-4906-AAE9-11E1E7351A03}"/>
              </a:ext>
            </a:extLst>
          </p:cNvPr>
          <p:cNvSpPr/>
          <p:nvPr/>
        </p:nvSpPr>
        <p:spPr>
          <a:xfrm>
            <a:off x="9378957" y="224383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0" name="Google Shape;170;p16">
            <a:extLst>
              <a:ext uri="{FF2B5EF4-FFF2-40B4-BE49-F238E27FC236}">
                <a16:creationId xmlns:a16="http://schemas.microsoft.com/office/drawing/2014/main" id="{5FDF24BC-9241-48A9-9B59-ED913EEBE599}"/>
              </a:ext>
            </a:extLst>
          </p:cNvPr>
          <p:cNvSpPr/>
          <p:nvPr/>
        </p:nvSpPr>
        <p:spPr>
          <a:xfrm>
            <a:off x="6585309" y="224383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2" name="Google Shape;169;p16">
            <a:extLst>
              <a:ext uri="{FF2B5EF4-FFF2-40B4-BE49-F238E27FC236}">
                <a16:creationId xmlns:a16="http://schemas.microsoft.com/office/drawing/2014/main" id="{8A21723D-ECA0-4B5C-8D07-B2C5EC87937D}"/>
              </a:ext>
            </a:extLst>
          </p:cNvPr>
          <p:cNvSpPr txBox="1"/>
          <p:nvPr/>
        </p:nvSpPr>
        <p:spPr>
          <a:xfrm>
            <a:off x="9869389" y="3306565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Articles dataset</a:t>
            </a:r>
          </a:p>
        </p:txBody>
      </p:sp>
      <p:sp>
        <p:nvSpPr>
          <p:cNvPr id="23" name="Google Shape;164;p16">
            <a:extLst>
              <a:ext uri="{FF2B5EF4-FFF2-40B4-BE49-F238E27FC236}">
                <a16:creationId xmlns:a16="http://schemas.microsoft.com/office/drawing/2014/main" id="{0EA74D21-69D2-4B1E-A7C2-405C72347BF7}"/>
              </a:ext>
            </a:extLst>
          </p:cNvPr>
          <p:cNvSpPr/>
          <p:nvPr/>
        </p:nvSpPr>
        <p:spPr>
          <a:xfrm rot="5400000">
            <a:off x="10578989" y="2809201"/>
            <a:ext cx="432616" cy="562113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24" name="Google Shape;169;p16">
            <a:extLst>
              <a:ext uri="{FF2B5EF4-FFF2-40B4-BE49-F238E27FC236}">
                <a16:creationId xmlns:a16="http://schemas.microsoft.com/office/drawing/2014/main" id="{7C1F88B2-2713-492C-B32D-773380CEE377}"/>
              </a:ext>
            </a:extLst>
          </p:cNvPr>
          <p:cNvSpPr txBox="1"/>
          <p:nvPr/>
        </p:nvSpPr>
        <p:spPr>
          <a:xfrm>
            <a:off x="10514240" y="283687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0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URLs</a:t>
            </a:r>
            <a:endParaRPr lang="en-GB"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169;p16">
            <a:extLst>
              <a:ext uri="{FF2B5EF4-FFF2-40B4-BE49-F238E27FC236}">
                <a16:creationId xmlns:a16="http://schemas.microsoft.com/office/drawing/2014/main" id="{B6D76CBA-9907-4481-AA7A-5523E4A83D6B}"/>
              </a:ext>
            </a:extLst>
          </p:cNvPr>
          <p:cNvSpPr txBox="1"/>
          <p:nvPr/>
        </p:nvSpPr>
        <p:spPr>
          <a:xfrm>
            <a:off x="909611" y="3201076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Users dataset</a:t>
            </a:r>
          </a:p>
        </p:txBody>
      </p:sp>
      <p:sp>
        <p:nvSpPr>
          <p:cNvPr id="27" name="Google Shape;170;p16">
            <a:extLst>
              <a:ext uri="{FF2B5EF4-FFF2-40B4-BE49-F238E27FC236}">
                <a16:creationId xmlns:a16="http://schemas.microsoft.com/office/drawing/2014/main" id="{BEA7029E-CC3E-4F6E-A524-1EBD55422B15}"/>
              </a:ext>
            </a:extLst>
          </p:cNvPr>
          <p:cNvSpPr/>
          <p:nvPr/>
        </p:nvSpPr>
        <p:spPr>
          <a:xfrm rot="5400000">
            <a:off x="1628421" y="276004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0" name="Google Shape;161;p16">
            <a:extLst>
              <a:ext uri="{FF2B5EF4-FFF2-40B4-BE49-F238E27FC236}">
                <a16:creationId xmlns:a16="http://schemas.microsoft.com/office/drawing/2014/main" id="{8168B6F3-D422-4156-A61F-7E3CD8B8188C}"/>
              </a:ext>
            </a:extLst>
          </p:cNvPr>
          <p:cNvSpPr/>
          <p:nvPr/>
        </p:nvSpPr>
        <p:spPr>
          <a:xfrm>
            <a:off x="668068" y="3255743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31" name="Google Shape;161;p16">
            <a:extLst>
              <a:ext uri="{FF2B5EF4-FFF2-40B4-BE49-F238E27FC236}">
                <a16:creationId xmlns:a16="http://schemas.microsoft.com/office/drawing/2014/main" id="{A2C7722B-3060-4CCD-9541-A55FB42608E8}"/>
              </a:ext>
            </a:extLst>
          </p:cNvPr>
          <p:cNvSpPr/>
          <p:nvPr/>
        </p:nvSpPr>
        <p:spPr>
          <a:xfrm>
            <a:off x="9571544" y="3356516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3A7AF589-7E8A-421B-B3E1-564761305A53}"/>
              </a:ext>
            </a:extLst>
          </p:cNvPr>
          <p:cNvSpPr/>
          <p:nvPr/>
        </p:nvSpPr>
        <p:spPr>
          <a:xfrm rot="5400000">
            <a:off x="5982512" y="998552"/>
            <a:ext cx="567768" cy="5569464"/>
          </a:xfrm>
          <a:prstGeom prst="rightArrowCallout">
            <a:avLst>
              <a:gd name="adj1" fmla="val 18482"/>
              <a:gd name="adj2" fmla="val 23095"/>
              <a:gd name="adj3" fmla="val 25000"/>
              <a:gd name="adj4" fmla="val 8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C1EE8-D928-422A-8F68-0C3B300F10FE}"/>
              </a:ext>
            </a:extLst>
          </p:cNvPr>
          <p:cNvSpPr/>
          <p:nvPr/>
        </p:nvSpPr>
        <p:spPr>
          <a:xfrm>
            <a:off x="5173188" y="3127331"/>
            <a:ext cx="230383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data pre-processing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3E54712-A60E-42B0-AFAB-B29AC2056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" t="19648" r="2258"/>
          <a:stretch/>
        </p:blipFill>
        <p:spPr>
          <a:xfrm>
            <a:off x="3735612" y="4201482"/>
            <a:ext cx="5089824" cy="1893927"/>
          </a:xfrm>
          <a:prstGeom prst="rect">
            <a:avLst/>
          </a:prstGeom>
        </p:spPr>
      </p:pic>
      <p:sp>
        <p:nvSpPr>
          <p:cNvPr id="33" name="Google Shape;178;p17">
            <a:extLst>
              <a:ext uri="{FF2B5EF4-FFF2-40B4-BE49-F238E27FC236}">
                <a16:creationId xmlns:a16="http://schemas.microsoft.com/office/drawing/2014/main" id="{1F87DFE6-942A-4DC0-839B-489AF320A354}"/>
              </a:ext>
            </a:extLst>
          </p:cNvPr>
          <p:cNvSpPr txBox="1">
            <a:spLocks/>
          </p:cNvSpPr>
          <p:nvPr/>
        </p:nvSpPr>
        <p:spPr>
          <a:xfrm>
            <a:off x="909612" y="4213529"/>
            <a:ext cx="5089825" cy="168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Char char="+"/>
            </a:pPr>
            <a:r>
              <a:rPr lang="en-GB" sz="1733" dirty="0"/>
              <a:t>Autonomous</a:t>
            </a:r>
          </a:p>
          <a:p>
            <a:pPr>
              <a:spcBef>
                <a:spcPts val="2133"/>
              </a:spcBef>
              <a:buFont typeface="Lato"/>
              <a:buChar char="+"/>
            </a:pPr>
            <a:r>
              <a:rPr lang="en-GB" sz="1733" dirty="0"/>
              <a:t>Flexible</a:t>
            </a:r>
          </a:p>
          <a:p>
            <a:pPr>
              <a:spcBef>
                <a:spcPts val="2133"/>
              </a:spcBef>
              <a:buFont typeface="Lato"/>
              <a:buChar char="+"/>
            </a:pPr>
            <a:r>
              <a:rPr lang="en-GB" sz="1733" dirty="0"/>
              <a:t>Always relevant</a:t>
            </a:r>
          </a:p>
          <a:p>
            <a:pPr>
              <a:spcBef>
                <a:spcPts val="2133"/>
              </a:spcBef>
              <a:buFont typeface="Lato"/>
              <a:buChar char="+"/>
            </a:pPr>
            <a:endParaRPr lang="en-GB" sz="1733" dirty="0"/>
          </a:p>
        </p:txBody>
      </p:sp>
      <p:sp>
        <p:nvSpPr>
          <p:cNvPr id="34" name="Google Shape;178;p17">
            <a:extLst>
              <a:ext uri="{FF2B5EF4-FFF2-40B4-BE49-F238E27FC236}">
                <a16:creationId xmlns:a16="http://schemas.microsoft.com/office/drawing/2014/main" id="{73F21BB8-DE33-4B43-9786-307115B3B643}"/>
              </a:ext>
            </a:extLst>
          </p:cNvPr>
          <p:cNvSpPr txBox="1">
            <a:spLocks/>
          </p:cNvSpPr>
          <p:nvPr/>
        </p:nvSpPr>
        <p:spPr>
          <a:xfrm>
            <a:off x="9201036" y="4200474"/>
            <a:ext cx="5089825" cy="168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Char char="+"/>
            </a:pPr>
            <a:r>
              <a:rPr lang="en-GB" sz="1733" dirty="0"/>
              <a:t>Explicit, implicit</a:t>
            </a:r>
          </a:p>
          <a:p>
            <a:pPr>
              <a:buFont typeface="Lato"/>
              <a:buChar char="+"/>
            </a:pPr>
            <a:endParaRPr lang="en-GB" sz="1733" dirty="0"/>
          </a:p>
          <a:p>
            <a:pPr>
              <a:buFont typeface="Lato"/>
              <a:buChar char="+"/>
            </a:pPr>
            <a:r>
              <a:rPr lang="en-GB" sz="1733" dirty="0"/>
              <a:t>Collaborative </a:t>
            </a:r>
          </a:p>
          <a:p>
            <a:pPr>
              <a:buFont typeface="Lato"/>
              <a:buChar char="+"/>
            </a:pPr>
            <a:endParaRPr lang="en-GB" sz="1733" dirty="0"/>
          </a:p>
          <a:p>
            <a:pPr>
              <a:buFont typeface="Lato"/>
              <a:buChar char="+"/>
            </a:pPr>
            <a:r>
              <a:rPr lang="en-GB" sz="1733" dirty="0"/>
              <a:t>Easy to </a:t>
            </a:r>
            <a:r>
              <a:rPr lang="en-GB" sz="1733" dirty="0" err="1"/>
              <a:t>manupilate</a:t>
            </a:r>
            <a:endParaRPr lang="en-GB" sz="173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BFD6D-84C5-4B90-A425-8A26202066A5}"/>
              </a:ext>
            </a:extLst>
          </p:cNvPr>
          <p:cNvSpPr/>
          <p:nvPr/>
        </p:nvSpPr>
        <p:spPr>
          <a:xfrm>
            <a:off x="4514740" y="4428817"/>
            <a:ext cx="3640612" cy="1231106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72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Dataset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1A900DD-3267-42F2-895E-B6DF0C0E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" t="19648" r="2258"/>
          <a:stretch/>
        </p:blipFill>
        <p:spPr>
          <a:xfrm>
            <a:off x="3735611" y="4431262"/>
            <a:ext cx="5089824" cy="189392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B94B76F-35DD-407B-9E16-30E6752E09B0}"/>
              </a:ext>
            </a:extLst>
          </p:cNvPr>
          <p:cNvSpPr/>
          <p:nvPr/>
        </p:nvSpPr>
        <p:spPr>
          <a:xfrm>
            <a:off x="4514739" y="4658597"/>
            <a:ext cx="3640612" cy="1231106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7200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802DA-D176-4F51-B497-06CC2A632232}"/>
              </a:ext>
            </a:extLst>
          </p:cNvPr>
          <p:cNvSpPr/>
          <p:nvPr/>
        </p:nvSpPr>
        <p:spPr>
          <a:xfrm>
            <a:off x="5632025" y="3552754"/>
            <a:ext cx="1247457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333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Target update</a:t>
            </a:r>
          </a:p>
        </p:txBody>
      </p:sp>
    </p:spTree>
    <p:extLst>
      <p:ext uri="{BB962C8B-B14F-4D97-AF65-F5344CB8AC3E}">
        <p14:creationId xmlns:p14="http://schemas.microsoft.com/office/powerpoint/2010/main" val="34184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Traitement objectifs</a:t>
            </a:r>
            <a:br>
              <a:rPr lang="fr-FR" dirty="0"/>
            </a:br>
            <a:endParaRPr dirty="0"/>
          </a:p>
        </p:txBody>
      </p:sp>
      <p:sp>
        <p:nvSpPr>
          <p:cNvPr id="178" name="Google Shape;178;p17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+"/>
            </a:pPr>
            <a:r>
              <a:rPr lang="fr-FR" dirty="0"/>
              <a:t>«  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juice</a:t>
            </a:r>
            <a:r>
              <a:rPr lang="fr-FR" dirty="0"/>
              <a:t> of the </a:t>
            </a:r>
            <a:r>
              <a:rPr lang="fr-FR" dirty="0" err="1"/>
              <a:t>juice</a:t>
            </a:r>
            <a:r>
              <a:rPr lang="fr-FR" dirty="0"/>
              <a:t> »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>
              <a:spcBef>
                <a:spcPts val="2133"/>
              </a:spcBef>
              <a:buChar char="+"/>
            </a:pPr>
            <a:r>
              <a:rPr lang="fr-FR" dirty="0"/>
              <a:t>«  At the right time »</a:t>
            </a:r>
          </a:p>
          <a:p>
            <a:pPr>
              <a:spcBef>
                <a:spcPts val="2133"/>
              </a:spcBef>
              <a:buChar char="+"/>
            </a:pPr>
            <a:endParaRPr lang="fr-FR" dirty="0"/>
          </a:p>
          <a:p>
            <a:pPr>
              <a:spcBef>
                <a:spcPts val="2133"/>
              </a:spcBef>
              <a:buChar char="+"/>
            </a:pPr>
            <a:r>
              <a:rPr lang="fr-FR" dirty="0"/>
              <a:t>« For </a:t>
            </a:r>
            <a:r>
              <a:rPr lang="fr-FR" dirty="0" err="1"/>
              <a:t>every</a:t>
            </a:r>
            <a:r>
              <a:rPr lang="fr-FR" dirty="0"/>
              <a:t> one  »</a:t>
            </a:r>
          </a:p>
        </p:txBody>
      </p:sp>
    </p:spTree>
    <p:extLst>
      <p:ext uri="{BB962C8B-B14F-4D97-AF65-F5344CB8AC3E}">
        <p14:creationId xmlns:p14="http://schemas.microsoft.com/office/powerpoint/2010/main" val="253996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760000" y="51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How does it work ?</a:t>
            </a:r>
            <a:endParaRPr dirty="0"/>
          </a:p>
        </p:txBody>
      </p:sp>
      <p:sp>
        <p:nvSpPr>
          <p:cNvPr id="161" name="Google Shape;161;p16"/>
          <p:cNvSpPr/>
          <p:nvPr/>
        </p:nvSpPr>
        <p:spPr>
          <a:xfrm>
            <a:off x="176375" y="3741176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69631" y="3645552"/>
            <a:ext cx="1093088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2227130" y="3671176"/>
            <a:ext cx="1483025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Update</a:t>
            </a:r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9102711" y="2259161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UX feedback </a:t>
            </a:r>
            <a:r>
              <a:rPr lang="fr-FR" sz="1867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fr-FR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tensorFlow.js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3846309" y="1952883"/>
            <a:ext cx="1483025" cy="25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867" dirty="0">
                <a:solidFill>
                  <a:schemeClr val="lt1"/>
                </a:solidFill>
              </a:rPr>
              <a:t>Predictive Model</a:t>
            </a:r>
          </a:p>
          <a:p>
            <a:endParaRPr lang="en-US" sz="1200" b="1" dirty="0">
              <a:solidFill>
                <a:schemeClr val="lt1"/>
              </a:solidFill>
            </a:endParaRPr>
          </a:p>
          <a:p>
            <a:endParaRPr lang="en-US" sz="1200" b="1" dirty="0">
              <a:solidFill>
                <a:schemeClr val="lt1"/>
              </a:solidFill>
            </a:endParaRPr>
          </a:p>
          <a:p>
            <a:endParaRPr lang="en-US" sz="1200" b="1" dirty="0">
              <a:solidFill>
                <a:schemeClr val="lt1"/>
              </a:solidFill>
            </a:endParaRPr>
          </a:p>
          <a:p>
            <a:endParaRPr lang="en-US" sz="1200" b="1" dirty="0">
              <a:solidFill>
                <a:schemeClr val="lt1"/>
              </a:solidFill>
            </a:endParaRPr>
          </a:p>
          <a:p>
            <a:endParaRPr lang="en-US" sz="1200" b="1" dirty="0">
              <a:solidFill>
                <a:schemeClr val="lt1"/>
              </a:solidFill>
            </a:endParaRPr>
          </a:p>
          <a:p>
            <a:r>
              <a:rPr lang="en-US" sz="933" b="1" dirty="0">
                <a:solidFill>
                  <a:schemeClr val="bg2">
                    <a:lumMod val="90000"/>
                  </a:schemeClr>
                </a:solidFill>
              </a:rPr>
              <a:t>using </a:t>
            </a:r>
            <a:r>
              <a:rPr lang="en-US" sz="933" b="1" dirty="0" err="1">
                <a:solidFill>
                  <a:schemeClr val="bg2">
                    <a:lumMod val="90000"/>
                  </a:schemeClr>
                </a:solidFill>
              </a:rPr>
              <a:t>Tensorflow</a:t>
            </a:r>
            <a:r>
              <a:rPr lang="en-US" sz="933" b="1" dirty="0">
                <a:solidFill>
                  <a:schemeClr val="bg2">
                    <a:lumMod val="90000"/>
                  </a:schemeClr>
                </a:solidFill>
              </a:rPr>
              <a:t> &amp; </a:t>
            </a:r>
            <a:r>
              <a:rPr lang="en-US" sz="933" b="1" dirty="0" err="1">
                <a:solidFill>
                  <a:schemeClr val="bg2">
                    <a:lumMod val="90000"/>
                  </a:schemeClr>
                </a:solidFill>
              </a:rPr>
              <a:t>Keras</a:t>
            </a:r>
            <a:endParaRPr lang="en-US" sz="933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095999" y="2239793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Pre-Recommendation process</a:t>
            </a:r>
          </a:p>
          <a:p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5674487" y="2355857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2" name="Google Shape;172;p16"/>
          <p:cNvSpPr/>
          <p:nvPr/>
        </p:nvSpPr>
        <p:spPr>
          <a:xfrm rot="-5400000">
            <a:off x="4353009" y="204500"/>
            <a:ext cx="671999" cy="8827408"/>
          </a:xfrm>
          <a:prstGeom prst="bentArrow">
            <a:avLst>
              <a:gd name="adj1" fmla="val 7685"/>
              <a:gd name="adj2" fmla="val 8439"/>
              <a:gd name="adj3" fmla="val 12735"/>
              <a:gd name="adj4" fmla="val 761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5" name="Google Shape;171;p16">
            <a:extLst>
              <a:ext uri="{FF2B5EF4-FFF2-40B4-BE49-F238E27FC236}">
                <a16:creationId xmlns:a16="http://schemas.microsoft.com/office/drawing/2014/main" id="{A5D48744-177F-4641-837A-44A9AE568E29}"/>
              </a:ext>
            </a:extLst>
          </p:cNvPr>
          <p:cNvSpPr/>
          <p:nvPr/>
        </p:nvSpPr>
        <p:spPr>
          <a:xfrm>
            <a:off x="8722701" y="2355857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" name="Google Shape;167;p16">
            <a:extLst>
              <a:ext uri="{FF2B5EF4-FFF2-40B4-BE49-F238E27FC236}">
                <a16:creationId xmlns:a16="http://schemas.microsoft.com/office/drawing/2014/main" id="{F4E0FDA0-7B61-418E-9AA4-7960B97F679E}"/>
              </a:ext>
            </a:extLst>
          </p:cNvPr>
          <p:cNvSpPr txBox="1"/>
          <p:nvPr/>
        </p:nvSpPr>
        <p:spPr>
          <a:xfrm>
            <a:off x="9179209" y="4352801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Target  Update</a:t>
            </a:r>
          </a:p>
          <a:p>
            <a:endParaRPr lang="fr-FR"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fr-FR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Content Update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71;p16">
            <a:extLst>
              <a:ext uri="{FF2B5EF4-FFF2-40B4-BE49-F238E27FC236}">
                <a16:creationId xmlns:a16="http://schemas.microsoft.com/office/drawing/2014/main" id="{C3B7EE7D-982E-432A-AD40-1B112B6EA3C4}"/>
              </a:ext>
            </a:extLst>
          </p:cNvPr>
          <p:cNvSpPr/>
          <p:nvPr/>
        </p:nvSpPr>
        <p:spPr>
          <a:xfrm rot="5400000">
            <a:off x="9780432" y="3528809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19" name="Google Shape;161;p16">
            <a:extLst>
              <a:ext uri="{FF2B5EF4-FFF2-40B4-BE49-F238E27FC236}">
                <a16:creationId xmlns:a16="http://schemas.microsoft.com/office/drawing/2014/main" id="{D5F39C7C-A093-45C6-A811-A84188F6C830}"/>
              </a:ext>
            </a:extLst>
          </p:cNvPr>
          <p:cNvSpPr/>
          <p:nvPr/>
        </p:nvSpPr>
        <p:spPr>
          <a:xfrm>
            <a:off x="191291" y="2493447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20" name="Google Shape;162;p16">
            <a:extLst>
              <a:ext uri="{FF2B5EF4-FFF2-40B4-BE49-F238E27FC236}">
                <a16:creationId xmlns:a16="http://schemas.microsoft.com/office/drawing/2014/main" id="{5AC3CC8F-652A-422E-BA03-21CFDD081116}"/>
              </a:ext>
            </a:extLst>
          </p:cNvPr>
          <p:cNvSpPr txBox="1"/>
          <p:nvPr/>
        </p:nvSpPr>
        <p:spPr>
          <a:xfrm>
            <a:off x="694471" y="2401831"/>
            <a:ext cx="1093088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164;p16">
            <a:extLst>
              <a:ext uri="{FF2B5EF4-FFF2-40B4-BE49-F238E27FC236}">
                <a16:creationId xmlns:a16="http://schemas.microsoft.com/office/drawing/2014/main" id="{C146CFB7-8275-45E5-9239-B706807F39AB}"/>
              </a:ext>
            </a:extLst>
          </p:cNvPr>
          <p:cNvSpPr/>
          <p:nvPr/>
        </p:nvSpPr>
        <p:spPr>
          <a:xfrm>
            <a:off x="2286785" y="2458447"/>
            <a:ext cx="1483025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Use</a:t>
            </a:r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25" name="Google Shape;168;p16">
            <a:extLst>
              <a:ext uri="{FF2B5EF4-FFF2-40B4-BE49-F238E27FC236}">
                <a16:creationId xmlns:a16="http://schemas.microsoft.com/office/drawing/2014/main" id="{48C02584-DF95-4715-866C-E4728EBA34EC}"/>
              </a:ext>
            </a:extLst>
          </p:cNvPr>
          <p:cNvSpPr/>
          <p:nvPr/>
        </p:nvSpPr>
        <p:spPr>
          <a:xfrm>
            <a:off x="9102711" y="4343959"/>
            <a:ext cx="2121795" cy="115704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6" name="Google Shape;168;p16">
            <a:extLst>
              <a:ext uri="{FF2B5EF4-FFF2-40B4-BE49-F238E27FC236}">
                <a16:creationId xmlns:a16="http://schemas.microsoft.com/office/drawing/2014/main" id="{41F36222-544C-4C32-A0A8-904933C6A90B}"/>
              </a:ext>
            </a:extLst>
          </p:cNvPr>
          <p:cNvSpPr/>
          <p:nvPr/>
        </p:nvSpPr>
        <p:spPr>
          <a:xfrm>
            <a:off x="9102712" y="2252487"/>
            <a:ext cx="2121795" cy="8050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9" name="Google Shape;168;p16">
            <a:extLst>
              <a:ext uri="{FF2B5EF4-FFF2-40B4-BE49-F238E27FC236}">
                <a16:creationId xmlns:a16="http://schemas.microsoft.com/office/drawing/2014/main" id="{331F3CD3-5E05-4912-BFD8-7BFF07FA92C6}"/>
              </a:ext>
            </a:extLst>
          </p:cNvPr>
          <p:cNvSpPr/>
          <p:nvPr/>
        </p:nvSpPr>
        <p:spPr>
          <a:xfrm>
            <a:off x="6077919" y="2270828"/>
            <a:ext cx="2511541" cy="8050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30" name="Google Shape;172;p16">
            <a:extLst>
              <a:ext uri="{FF2B5EF4-FFF2-40B4-BE49-F238E27FC236}">
                <a16:creationId xmlns:a16="http://schemas.microsoft.com/office/drawing/2014/main" id="{9C79D7E8-C543-4001-9AE8-83CABBA5DC63}"/>
              </a:ext>
            </a:extLst>
          </p:cNvPr>
          <p:cNvSpPr/>
          <p:nvPr/>
        </p:nvSpPr>
        <p:spPr>
          <a:xfrm rot="-5400000">
            <a:off x="7257418" y="3108909"/>
            <a:ext cx="1816551" cy="1874035"/>
          </a:xfrm>
          <a:prstGeom prst="bentArrow">
            <a:avLst>
              <a:gd name="adj1" fmla="val 3021"/>
              <a:gd name="adj2" fmla="val 3459"/>
              <a:gd name="adj3" fmla="val 3642"/>
              <a:gd name="adj4" fmla="val 752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24550-15F4-4C27-9FBC-10CF20FF560A}"/>
              </a:ext>
            </a:extLst>
          </p:cNvPr>
          <p:cNvSpPr/>
          <p:nvPr/>
        </p:nvSpPr>
        <p:spPr>
          <a:xfrm>
            <a:off x="2867501" y="2283839"/>
            <a:ext cx="6096000" cy="24622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>
            <a:spAutoFit/>
          </a:bodyPr>
          <a:lstStyle/>
          <a:p>
            <a:r>
              <a:rPr lang="fr-FR" dirty="0" err="1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r>
              <a:rPr lang="fr-FR" dirty="0" err="1">
                <a:solidFill>
                  <a:srgbClr val="DCDCAA"/>
                </a:solidFill>
                <a:latin typeface="Courier New" panose="02070309020205020404" pitchFamily="49" charset="0"/>
              </a:rPr>
              <a:t>get_compiled_model</a:t>
            </a: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()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model = </a:t>
            </a:r>
            <a:r>
              <a:rPr lang="fr-FR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tf.keras.Sequential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tf.keras.layers.Dense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 activation=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'relu'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tf.keras.layers.Dense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urier New" panose="02070309020205020404" pitchFamily="49" charset="0"/>
              </a:rPr>
              <a:t>10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 activation=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'relu'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D4D4D4"/>
                </a:solidFill>
                <a:latin typeface="Courier New" panose="02070309020205020404" pitchFamily="49" charset="0"/>
              </a:rPr>
              <a:t>tf.keras.layers.Dense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 activation=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fr-FR" dirty="0" err="1">
                <a:solidFill>
                  <a:srgbClr val="CE9178"/>
                </a:solidFill>
                <a:latin typeface="Courier New" panose="02070309020205020404" pitchFamily="49" charset="0"/>
              </a:rPr>
              <a:t>sigmoid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fr-FR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model.</a:t>
            </a:r>
            <a:r>
              <a:rPr lang="fr-FR" dirty="0" err="1">
                <a:solidFill>
                  <a:srgbClr val="DCDCAA"/>
                </a:solidFill>
                <a:latin typeface="Courier New" panose="02070309020205020404" pitchFamily="49" charset="0"/>
              </a:rPr>
              <a:t>compile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dirty="0" err="1">
                <a:solidFill>
                  <a:srgbClr val="D4D4D4"/>
                </a:solidFill>
                <a:latin typeface="Courier New" panose="02070309020205020404" pitchFamily="49" charset="0"/>
              </a:rPr>
              <a:t>optimizer</a:t>
            </a: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fr-FR" dirty="0" err="1">
                <a:solidFill>
                  <a:srgbClr val="CE9178"/>
                </a:solidFill>
                <a:latin typeface="Courier New" panose="02070309020205020404" pitchFamily="49" charset="0"/>
              </a:rPr>
              <a:t>adam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D4D4D4"/>
                </a:solidFill>
                <a:latin typeface="Courier New" panose="02070309020205020404" pitchFamily="49" charset="0"/>
              </a:rPr>
              <a:t>loss</a:t>
            </a: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fr-FR" dirty="0" err="1">
                <a:solidFill>
                  <a:srgbClr val="CE9178"/>
                </a:solidFill>
                <a:latin typeface="Courier New" panose="02070309020205020404" pitchFamily="49" charset="0"/>
              </a:rPr>
              <a:t>binary_crossentropy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dirty="0" err="1">
                <a:solidFill>
                  <a:srgbClr val="D4D4D4"/>
                </a:solidFill>
                <a:latin typeface="Courier New" panose="02070309020205020404" pitchFamily="49" charset="0"/>
              </a:rPr>
              <a:t>metrics</a:t>
            </a: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fr-FR" dirty="0" err="1">
                <a:solidFill>
                  <a:srgbClr val="CE9178"/>
                </a:solidFill>
                <a:latin typeface="Courier New" panose="02070309020205020404" pitchFamily="49" charset="0"/>
              </a:rPr>
              <a:t>accuracy</a:t>
            </a:r>
            <a:r>
              <a:rPr lang="fr-F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fr-FR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fr-F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D4D4D4"/>
                </a:solidFill>
                <a:latin typeface="Courier New" panose="02070309020205020404" pitchFamily="49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1460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ldTgt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4207104" y="598743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 err="1">
                <a:solidFill>
                  <a:srgbClr val="FFFF00"/>
                </a:solidFill>
                <a:latin typeface="Lato"/>
                <a:sym typeface="Arial"/>
              </a:rPr>
              <a:t>PreRecommendation</a:t>
            </a:r>
            <a:endParaRPr sz="1867" dirty="0">
              <a:solidFill>
                <a:srgbClr val="FFFF00"/>
              </a:solidFill>
              <a:latin typeface="Lato"/>
              <a:sym typeface="Arial"/>
            </a:endParaRPr>
          </a:p>
        </p:txBody>
      </p:sp>
      <p:sp>
        <p:nvSpPr>
          <p:cNvPr id="4" name="Google Shape;168;p16">
            <a:extLst>
              <a:ext uri="{FF2B5EF4-FFF2-40B4-BE49-F238E27FC236}">
                <a16:creationId xmlns:a16="http://schemas.microsoft.com/office/drawing/2014/main" id="{14BE0FFF-1C07-4408-A687-53E1CB5F4A22}"/>
              </a:ext>
            </a:extLst>
          </p:cNvPr>
          <p:cNvSpPr/>
          <p:nvPr/>
        </p:nvSpPr>
        <p:spPr>
          <a:xfrm>
            <a:off x="3878112" y="531600"/>
            <a:ext cx="4743373" cy="8050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5" name="Google Shape;171;p16">
            <a:extLst>
              <a:ext uri="{FF2B5EF4-FFF2-40B4-BE49-F238E27FC236}">
                <a16:creationId xmlns:a16="http://schemas.microsoft.com/office/drawing/2014/main" id="{6CE0B22B-1CB9-45CC-B8B3-ED993CFD8D8B}"/>
              </a:ext>
            </a:extLst>
          </p:cNvPr>
          <p:cNvSpPr/>
          <p:nvPr/>
        </p:nvSpPr>
        <p:spPr>
          <a:xfrm>
            <a:off x="3374795" y="664672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81FD87C0-A044-442D-8E73-12F566AF8EF3}"/>
              </a:ext>
            </a:extLst>
          </p:cNvPr>
          <p:cNvSpPr/>
          <p:nvPr/>
        </p:nvSpPr>
        <p:spPr>
          <a:xfrm>
            <a:off x="1403507" y="508607"/>
            <a:ext cx="1772100" cy="805072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7" name="Google Shape;162;p16">
            <a:extLst>
              <a:ext uri="{FF2B5EF4-FFF2-40B4-BE49-F238E27FC236}">
                <a16:creationId xmlns:a16="http://schemas.microsoft.com/office/drawing/2014/main" id="{069078B1-47AB-4C96-9176-DA0825B5FE9E}"/>
              </a:ext>
            </a:extLst>
          </p:cNvPr>
          <p:cNvSpPr txBox="1"/>
          <p:nvPr/>
        </p:nvSpPr>
        <p:spPr>
          <a:xfrm>
            <a:off x="1795092" y="477913"/>
            <a:ext cx="1093088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Article</a:t>
            </a:r>
          </a:p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71;p16">
            <a:extLst>
              <a:ext uri="{FF2B5EF4-FFF2-40B4-BE49-F238E27FC236}">
                <a16:creationId xmlns:a16="http://schemas.microsoft.com/office/drawing/2014/main" id="{3F0F6A57-306B-475C-921E-EA46F8A8A95F}"/>
              </a:ext>
            </a:extLst>
          </p:cNvPr>
          <p:cNvSpPr/>
          <p:nvPr/>
        </p:nvSpPr>
        <p:spPr>
          <a:xfrm>
            <a:off x="8992180" y="61414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11" name="Google Shape;161;p16">
            <a:extLst>
              <a:ext uri="{FF2B5EF4-FFF2-40B4-BE49-F238E27FC236}">
                <a16:creationId xmlns:a16="http://schemas.microsoft.com/office/drawing/2014/main" id="{FDA16C47-8AA5-4869-A1A8-14F6A55DFA91}"/>
              </a:ext>
            </a:extLst>
          </p:cNvPr>
          <p:cNvSpPr/>
          <p:nvPr/>
        </p:nvSpPr>
        <p:spPr>
          <a:xfrm>
            <a:off x="9429608" y="686837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2" name="Google Shape;162;p16">
            <a:extLst>
              <a:ext uri="{FF2B5EF4-FFF2-40B4-BE49-F238E27FC236}">
                <a16:creationId xmlns:a16="http://schemas.microsoft.com/office/drawing/2014/main" id="{E7965FC1-F327-4E00-9BFC-9AEC70C8A163}"/>
              </a:ext>
            </a:extLst>
          </p:cNvPr>
          <p:cNvSpPr txBox="1"/>
          <p:nvPr/>
        </p:nvSpPr>
        <p:spPr>
          <a:xfrm>
            <a:off x="9631356" y="664672"/>
            <a:ext cx="1486345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Information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4AAE73-105B-4B10-AC39-4AD51088D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986581"/>
          </a:xfrm>
        </p:spPr>
        <p:txBody>
          <a:bodyPr/>
          <a:lstStyle/>
          <a:p>
            <a:endParaRPr lang="fr-FR" dirty="0"/>
          </a:p>
          <a:p>
            <a:pPr marL="194728" indent="0">
              <a:buNone/>
            </a:pPr>
            <a:endParaRPr lang="fr-FR" dirty="0"/>
          </a:p>
          <a:p>
            <a:pPr marL="194728" indent="0">
              <a:buNone/>
            </a:pPr>
            <a:endParaRPr lang="fr-FR" dirty="0"/>
          </a:p>
          <a:p>
            <a:pPr marL="194728" indent="0">
              <a:buNone/>
            </a:pPr>
            <a:endParaRPr lang="fr-FR" dirty="0"/>
          </a:p>
          <a:p>
            <a:pPr marL="194728" indent="0">
              <a:buNone/>
            </a:pPr>
            <a:endParaRPr lang="fr-FR" dirty="0"/>
          </a:p>
          <a:p>
            <a:pPr marL="194728" indent="0">
              <a:buNone/>
            </a:pPr>
            <a:r>
              <a:rPr lang="fr-FR" dirty="0"/>
              <a:t>	If </a:t>
            </a:r>
            <a:r>
              <a:rPr lang="fr-FR" dirty="0" err="1"/>
              <a:t>input.type</a:t>
            </a:r>
            <a:r>
              <a:rPr lang="fr-FR" dirty="0"/>
              <a:t>() </a:t>
            </a:r>
            <a:r>
              <a:rPr lang="fr-FR" dirty="0" err="1"/>
              <a:t>is</a:t>
            </a:r>
            <a:r>
              <a:rPr lang="fr-FR" dirty="0"/>
              <a:t> article</a:t>
            </a:r>
          </a:p>
          <a:p>
            <a:pPr marL="194728" indent="0">
              <a:buNone/>
            </a:pPr>
            <a:r>
              <a:rPr lang="fr-FR" dirty="0"/>
              <a:t>		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return </a:t>
            </a:r>
            <a:r>
              <a:rPr lang="fr-FR" dirty="0" err="1"/>
              <a:t>Text_summarizer</a:t>
            </a:r>
            <a:r>
              <a:rPr lang="fr-FR" dirty="0"/>
              <a:t>(input)</a:t>
            </a:r>
          </a:p>
          <a:p>
            <a:pPr marL="194728" indent="0">
              <a:buNone/>
            </a:pPr>
            <a:endParaRPr lang="fr-FR" dirty="0"/>
          </a:p>
          <a:p>
            <a:pPr marL="194728" indent="0">
              <a:buNone/>
            </a:pPr>
            <a:r>
              <a:rPr lang="fr-FR" dirty="0"/>
              <a:t>	</a:t>
            </a:r>
            <a:r>
              <a:rPr lang="fr-FR" dirty="0" err="1"/>
              <a:t>else</a:t>
            </a:r>
            <a:r>
              <a:rPr lang="fr-FR" dirty="0"/>
              <a:t> if </a:t>
            </a:r>
            <a:r>
              <a:rPr lang="fr-FR" dirty="0" err="1"/>
              <a:t>input.type</a:t>
            </a:r>
            <a:r>
              <a:rPr lang="fr-FR" dirty="0"/>
              <a:t>()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video</a:t>
            </a:r>
            <a:endParaRPr lang="fr-FR" dirty="0"/>
          </a:p>
          <a:p>
            <a:pPr marL="194728" indent="0">
              <a:buNone/>
            </a:pPr>
            <a:r>
              <a:rPr lang="fr-FR" dirty="0"/>
              <a:t>		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return </a:t>
            </a:r>
            <a:r>
              <a:rPr lang="fr-FR" dirty="0" err="1"/>
              <a:t>Video_summarizer</a:t>
            </a:r>
            <a:r>
              <a:rPr lang="fr-FR" dirty="0"/>
              <a:t>(input)</a:t>
            </a:r>
          </a:p>
          <a:p>
            <a:pPr marL="194728" indent="0">
              <a:buNone/>
            </a:pPr>
            <a:endParaRPr lang="fr-FR" dirty="0"/>
          </a:p>
          <a:p>
            <a:pPr marL="194728" indent="0">
              <a:buNone/>
            </a:pP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0B66A-07AE-4B0E-98FB-6D4C708D572C}"/>
              </a:ext>
            </a:extLst>
          </p:cNvPr>
          <p:cNvSpPr txBox="1"/>
          <p:nvPr/>
        </p:nvSpPr>
        <p:spPr>
          <a:xfrm>
            <a:off x="7700211" y="3311090"/>
            <a:ext cx="385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BertSumExt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Text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Summarizatiohn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with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Pretrained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Encoders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BCC87-BE90-409C-A4F7-7367AD1A7898}"/>
              </a:ext>
            </a:extLst>
          </p:cNvPr>
          <p:cNvSpPr txBox="1"/>
          <p:nvPr/>
        </p:nvSpPr>
        <p:spPr>
          <a:xfrm>
            <a:off x="7700211" y="3964004"/>
            <a:ext cx="426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TvSum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: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methode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CSNet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Discriminative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Feature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Learning for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Unsuperviser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Video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Summarization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440740" y="396465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ALL in one</a:t>
            </a:r>
            <a:endParaRPr dirty="0"/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0726DE44-1E3B-4D61-A391-DB6CF101B98A}"/>
              </a:ext>
            </a:extLst>
          </p:cNvPr>
          <p:cNvSpPr/>
          <p:nvPr/>
        </p:nvSpPr>
        <p:spPr>
          <a:xfrm>
            <a:off x="286984" y="1925428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rgbClr val="FFFFFF"/>
                </a:solidFill>
              </a:rPr>
              <a:t>Interests</a:t>
            </a:r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7" name="Google Shape;162;p16">
            <a:extLst>
              <a:ext uri="{FF2B5EF4-FFF2-40B4-BE49-F238E27FC236}">
                <a16:creationId xmlns:a16="http://schemas.microsoft.com/office/drawing/2014/main" id="{77AA64E7-BA18-4F38-B010-070F3E126036}"/>
              </a:ext>
            </a:extLst>
          </p:cNvPr>
          <p:cNvSpPr txBox="1"/>
          <p:nvPr/>
        </p:nvSpPr>
        <p:spPr>
          <a:xfrm>
            <a:off x="286984" y="1507428"/>
            <a:ext cx="9996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Users</a:t>
            </a:r>
          </a:p>
          <a:p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64;p16">
            <a:extLst>
              <a:ext uri="{FF2B5EF4-FFF2-40B4-BE49-F238E27FC236}">
                <a16:creationId xmlns:a16="http://schemas.microsoft.com/office/drawing/2014/main" id="{BD22FDFC-CB39-4F98-973C-5B5A8C482E9B}"/>
              </a:ext>
            </a:extLst>
          </p:cNvPr>
          <p:cNvSpPr/>
          <p:nvPr/>
        </p:nvSpPr>
        <p:spPr>
          <a:xfrm>
            <a:off x="2256417" y="1890428"/>
            <a:ext cx="899600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prof</a:t>
            </a:r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9" name="Google Shape;165;p16">
            <a:extLst>
              <a:ext uri="{FF2B5EF4-FFF2-40B4-BE49-F238E27FC236}">
                <a16:creationId xmlns:a16="http://schemas.microsoft.com/office/drawing/2014/main" id="{8A28AE60-5A7B-4ECB-9766-C2A181A7F1D1}"/>
              </a:ext>
            </a:extLst>
          </p:cNvPr>
          <p:cNvSpPr txBox="1"/>
          <p:nvPr/>
        </p:nvSpPr>
        <p:spPr>
          <a:xfrm>
            <a:off x="3316644" y="1880195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Indeed jobs extraction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67;p16">
            <a:extLst>
              <a:ext uri="{FF2B5EF4-FFF2-40B4-BE49-F238E27FC236}">
                <a16:creationId xmlns:a16="http://schemas.microsoft.com/office/drawing/2014/main" id="{7F841206-47B2-4011-BD33-82DB35219D1A}"/>
              </a:ext>
            </a:extLst>
          </p:cNvPr>
          <p:cNvSpPr txBox="1"/>
          <p:nvPr/>
        </p:nvSpPr>
        <p:spPr>
          <a:xfrm>
            <a:off x="6303271" y="1870153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Job offers treatment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69;p16">
            <a:extLst>
              <a:ext uri="{FF2B5EF4-FFF2-40B4-BE49-F238E27FC236}">
                <a16:creationId xmlns:a16="http://schemas.microsoft.com/office/drawing/2014/main" id="{1135075E-A693-498E-BBE5-C15B4D77EBD9}"/>
              </a:ext>
            </a:extLst>
          </p:cNvPr>
          <p:cNvSpPr txBox="1"/>
          <p:nvPr/>
        </p:nvSpPr>
        <p:spPr>
          <a:xfrm>
            <a:off x="8998317" y="1870153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61;p16">
            <a:extLst>
              <a:ext uri="{FF2B5EF4-FFF2-40B4-BE49-F238E27FC236}">
                <a16:creationId xmlns:a16="http://schemas.microsoft.com/office/drawing/2014/main" id="{30749C07-2A62-42D9-B772-04C184BC8A63}"/>
              </a:ext>
            </a:extLst>
          </p:cNvPr>
          <p:cNvSpPr/>
          <p:nvPr/>
        </p:nvSpPr>
        <p:spPr>
          <a:xfrm>
            <a:off x="3403557" y="1925428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3" name="Google Shape;161;p16">
            <a:extLst>
              <a:ext uri="{FF2B5EF4-FFF2-40B4-BE49-F238E27FC236}">
                <a16:creationId xmlns:a16="http://schemas.microsoft.com/office/drawing/2014/main" id="{6C334016-CD19-4A50-BC82-EAB721D2BE2E}"/>
              </a:ext>
            </a:extLst>
          </p:cNvPr>
          <p:cNvSpPr/>
          <p:nvPr/>
        </p:nvSpPr>
        <p:spPr>
          <a:xfrm>
            <a:off x="6266413" y="1945269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4" name="Google Shape;161;p16">
            <a:extLst>
              <a:ext uri="{FF2B5EF4-FFF2-40B4-BE49-F238E27FC236}">
                <a16:creationId xmlns:a16="http://schemas.microsoft.com/office/drawing/2014/main" id="{F2AD90CB-27AE-45BE-9884-C48CE809DD2A}"/>
              </a:ext>
            </a:extLst>
          </p:cNvPr>
          <p:cNvSpPr/>
          <p:nvPr/>
        </p:nvSpPr>
        <p:spPr>
          <a:xfrm>
            <a:off x="9027505" y="1920363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5" name="Google Shape;170;p16">
            <a:extLst>
              <a:ext uri="{FF2B5EF4-FFF2-40B4-BE49-F238E27FC236}">
                <a16:creationId xmlns:a16="http://schemas.microsoft.com/office/drawing/2014/main" id="{BC5A2211-B5C9-4119-AD59-54887E25C146}"/>
              </a:ext>
            </a:extLst>
          </p:cNvPr>
          <p:cNvSpPr/>
          <p:nvPr/>
        </p:nvSpPr>
        <p:spPr>
          <a:xfrm>
            <a:off x="8713920" y="1843428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" name="Google Shape;170;p16">
            <a:extLst>
              <a:ext uri="{FF2B5EF4-FFF2-40B4-BE49-F238E27FC236}">
                <a16:creationId xmlns:a16="http://schemas.microsoft.com/office/drawing/2014/main" id="{D83914B5-DA1E-4F05-89CC-4F96B9F26DD9}"/>
              </a:ext>
            </a:extLst>
          </p:cNvPr>
          <p:cNvSpPr/>
          <p:nvPr/>
        </p:nvSpPr>
        <p:spPr>
          <a:xfrm>
            <a:off x="5920272" y="1843428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" name="Google Shape;169;p16">
            <a:extLst>
              <a:ext uri="{FF2B5EF4-FFF2-40B4-BE49-F238E27FC236}">
                <a16:creationId xmlns:a16="http://schemas.microsoft.com/office/drawing/2014/main" id="{6E8AF092-3254-402D-8737-566B5F928AB2}"/>
              </a:ext>
            </a:extLst>
          </p:cNvPr>
          <p:cNvSpPr txBox="1"/>
          <p:nvPr/>
        </p:nvSpPr>
        <p:spPr>
          <a:xfrm>
            <a:off x="9204352" y="2906160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Articles dataset</a:t>
            </a:r>
          </a:p>
        </p:txBody>
      </p:sp>
      <p:sp>
        <p:nvSpPr>
          <p:cNvPr id="18" name="Google Shape;164;p16">
            <a:extLst>
              <a:ext uri="{FF2B5EF4-FFF2-40B4-BE49-F238E27FC236}">
                <a16:creationId xmlns:a16="http://schemas.microsoft.com/office/drawing/2014/main" id="{A48F7A5A-152A-44E9-B7AA-D70A8B624220}"/>
              </a:ext>
            </a:extLst>
          </p:cNvPr>
          <p:cNvSpPr/>
          <p:nvPr/>
        </p:nvSpPr>
        <p:spPr>
          <a:xfrm rot="5400000">
            <a:off x="9913952" y="2408796"/>
            <a:ext cx="432616" cy="562113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19" name="Google Shape;169;p16">
            <a:extLst>
              <a:ext uri="{FF2B5EF4-FFF2-40B4-BE49-F238E27FC236}">
                <a16:creationId xmlns:a16="http://schemas.microsoft.com/office/drawing/2014/main" id="{16FA7AF5-FB59-42B3-9727-10E3DE8EDCDC}"/>
              </a:ext>
            </a:extLst>
          </p:cNvPr>
          <p:cNvSpPr txBox="1"/>
          <p:nvPr/>
        </p:nvSpPr>
        <p:spPr>
          <a:xfrm>
            <a:off x="9876617" y="244299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0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URLs</a:t>
            </a:r>
            <a:endParaRPr lang="en-GB"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169;p16">
            <a:extLst>
              <a:ext uri="{FF2B5EF4-FFF2-40B4-BE49-F238E27FC236}">
                <a16:creationId xmlns:a16="http://schemas.microsoft.com/office/drawing/2014/main" id="{0FDFB036-6BAB-43C7-8F71-D3D41DE70E10}"/>
              </a:ext>
            </a:extLst>
          </p:cNvPr>
          <p:cNvSpPr txBox="1"/>
          <p:nvPr/>
        </p:nvSpPr>
        <p:spPr>
          <a:xfrm>
            <a:off x="388013" y="2756741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Users dataset</a:t>
            </a:r>
          </a:p>
        </p:txBody>
      </p:sp>
      <p:sp>
        <p:nvSpPr>
          <p:cNvPr id="21" name="Google Shape;170;p16">
            <a:extLst>
              <a:ext uri="{FF2B5EF4-FFF2-40B4-BE49-F238E27FC236}">
                <a16:creationId xmlns:a16="http://schemas.microsoft.com/office/drawing/2014/main" id="{9B4E0196-A456-4750-B7D7-D2D55AC073A8}"/>
              </a:ext>
            </a:extLst>
          </p:cNvPr>
          <p:cNvSpPr/>
          <p:nvPr/>
        </p:nvSpPr>
        <p:spPr>
          <a:xfrm rot="5400000">
            <a:off x="963384" y="2359637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2" name="Google Shape;161;p16">
            <a:extLst>
              <a:ext uri="{FF2B5EF4-FFF2-40B4-BE49-F238E27FC236}">
                <a16:creationId xmlns:a16="http://schemas.microsoft.com/office/drawing/2014/main" id="{1033D394-FEB5-49F1-B188-E6393703982B}"/>
              </a:ext>
            </a:extLst>
          </p:cNvPr>
          <p:cNvSpPr/>
          <p:nvPr/>
        </p:nvSpPr>
        <p:spPr>
          <a:xfrm>
            <a:off x="286984" y="2852031"/>
            <a:ext cx="1866133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23" name="Google Shape;161;p16">
            <a:extLst>
              <a:ext uri="{FF2B5EF4-FFF2-40B4-BE49-F238E27FC236}">
                <a16:creationId xmlns:a16="http://schemas.microsoft.com/office/drawing/2014/main" id="{03FE714D-9BAA-4CB6-9391-22723E9611BB}"/>
              </a:ext>
            </a:extLst>
          </p:cNvPr>
          <p:cNvSpPr/>
          <p:nvPr/>
        </p:nvSpPr>
        <p:spPr>
          <a:xfrm>
            <a:off x="9106509" y="2943180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0F2EEEB1-178D-4B58-B581-6CF80C05F24A}"/>
              </a:ext>
            </a:extLst>
          </p:cNvPr>
          <p:cNvSpPr/>
          <p:nvPr/>
        </p:nvSpPr>
        <p:spPr>
          <a:xfrm rot="5400000">
            <a:off x="5317475" y="598147"/>
            <a:ext cx="567768" cy="5569464"/>
          </a:xfrm>
          <a:prstGeom prst="rightArrowCallout">
            <a:avLst>
              <a:gd name="adj1" fmla="val 18482"/>
              <a:gd name="adj2" fmla="val 23095"/>
              <a:gd name="adj3" fmla="val 25000"/>
              <a:gd name="adj4" fmla="val 8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F82978-13F9-48A5-AC53-C47B5611A6B7}"/>
              </a:ext>
            </a:extLst>
          </p:cNvPr>
          <p:cNvSpPr/>
          <p:nvPr/>
        </p:nvSpPr>
        <p:spPr>
          <a:xfrm>
            <a:off x="4508151" y="2726925"/>
            <a:ext cx="230383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data pre-processing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F2299B-352F-4EF1-8DA2-CAFD0C3DE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" t="19648" r="2258"/>
          <a:stretch/>
        </p:blipFill>
        <p:spPr>
          <a:xfrm>
            <a:off x="4440741" y="3742350"/>
            <a:ext cx="2167183" cy="806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701E250-866B-4834-8795-FF95DFC0A78F}"/>
              </a:ext>
            </a:extLst>
          </p:cNvPr>
          <p:cNvSpPr/>
          <p:nvPr/>
        </p:nvSpPr>
        <p:spPr>
          <a:xfrm>
            <a:off x="4405534" y="3771607"/>
            <a:ext cx="2167183" cy="69756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3733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Dataset</a:t>
            </a:r>
          </a:p>
        </p:txBody>
      </p:sp>
      <p:sp>
        <p:nvSpPr>
          <p:cNvPr id="49" name="Google Shape;162;p16">
            <a:extLst>
              <a:ext uri="{FF2B5EF4-FFF2-40B4-BE49-F238E27FC236}">
                <a16:creationId xmlns:a16="http://schemas.microsoft.com/office/drawing/2014/main" id="{5E04314A-1002-4C9A-BF6F-6A25A6813116}"/>
              </a:ext>
            </a:extLst>
          </p:cNvPr>
          <p:cNvSpPr txBox="1"/>
          <p:nvPr/>
        </p:nvSpPr>
        <p:spPr>
          <a:xfrm>
            <a:off x="2559840" y="7306664"/>
            <a:ext cx="1093088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168;p16">
            <a:extLst>
              <a:ext uri="{FF2B5EF4-FFF2-40B4-BE49-F238E27FC236}">
                <a16:creationId xmlns:a16="http://schemas.microsoft.com/office/drawing/2014/main" id="{5DCA7196-DE40-41E6-83F3-88C9C7C22ABF}"/>
              </a:ext>
            </a:extLst>
          </p:cNvPr>
          <p:cNvSpPr/>
          <p:nvPr/>
        </p:nvSpPr>
        <p:spPr>
          <a:xfrm>
            <a:off x="4187223" y="5443003"/>
            <a:ext cx="2674216" cy="8050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867" dirty="0">
                <a:solidFill>
                  <a:schemeClr val="lt1"/>
                </a:solidFill>
              </a:rPr>
              <a:t>Predictive NN Model</a:t>
            </a:r>
          </a:p>
        </p:txBody>
      </p:sp>
      <p:sp>
        <p:nvSpPr>
          <p:cNvPr id="52" name="Google Shape;169;p16">
            <a:extLst>
              <a:ext uri="{FF2B5EF4-FFF2-40B4-BE49-F238E27FC236}">
                <a16:creationId xmlns:a16="http://schemas.microsoft.com/office/drawing/2014/main" id="{F77FB41F-5350-423A-91B8-EA912F7EE15A}"/>
              </a:ext>
            </a:extLst>
          </p:cNvPr>
          <p:cNvSpPr txBox="1"/>
          <p:nvPr/>
        </p:nvSpPr>
        <p:spPr>
          <a:xfrm>
            <a:off x="7404604" y="5477305"/>
            <a:ext cx="2656093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Pre-Recommendation process</a:t>
            </a:r>
          </a:p>
          <a:p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71;p16">
            <a:extLst>
              <a:ext uri="{FF2B5EF4-FFF2-40B4-BE49-F238E27FC236}">
                <a16:creationId xmlns:a16="http://schemas.microsoft.com/office/drawing/2014/main" id="{8EA66EC6-4955-4354-8EE6-1EA0170C6ECB}"/>
              </a:ext>
            </a:extLst>
          </p:cNvPr>
          <p:cNvSpPr/>
          <p:nvPr/>
        </p:nvSpPr>
        <p:spPr>
          <a:xfrm>
            <a:off x="6983092" y="5593369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5" name="Google Shape;171;p16">
            <a:extLst>
              <a:ext uri="{FF2B5EF4-FFF2-40B4-BE49-F238E27FC236}">
                <a16:creationId xmlns:a16="http://schemas.microsoft.com/office/drawing/2014/main" id="{4161F64E-23D4-4265-8999-498D1BE170B1}"/>
              </a:ext>
            </a:extLst>
          </p:cNvPr>
          <p:cNvSpPr/>
          <p:nvPr/>
        </p:nvSpPr>
        <p:spPr>
          <a:xfrm>
            <a:off x="10031307" y="5593369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6" name="Google Shape;171;p16">
            <a:extLst>
              <a:ext uri="{FF2B5EF4-FFF2-40B4-BE49-F238E27FC236}">
                <a16:creationId xmlns:a16="http://schemas.microsoft.com/office/drawing/2014/main" id="{F9A039C3-D116-4FC5-B464-1F016A78C532}"/>
              </a:ext>
            </a:extLst>
          </p:cNvPr>
          <p:cNvSpPr/>
          <p:nvPr/>
        </p:nvSpPr>
        <p:spPr>
          <a:xfrm rot="15986734">
            <a:off x="11050719" y="4980365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0" name="Google Shape;168;p16">
            <a:extLst>
              <a:ext uri="{FF2B5EF4-FFF2-40B4-BE49-F238E27FC236}">
                <a16:creationId xmlns:a16="http://schemas.microsoft.com/office/drawing/2014/main" id="{08DE7C34-F124-4C7F-9570-3589142C5DF7}"/>
              </a:ext>
            </a:extLst>
          </p:cNvPr>
          <p:cNvSpPr/>
          <p:nvPr/>
        </p:nvSpPr>
        <p:spPr>
          <a:xfrm>
            <a:off x="9675316" y="3877310"/>
            <a:ext cx="2121795" cy="115704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61" name="Google Shape;168;p16">
            <a:extLst>
              <a:ext uri="{FF2B5EF4-FFF2-40B4-BE49-F238E27FC236}">
                <a16:creationId xmlns:a16="http://schemas.microsoft.com/office/drawing/2014/main" id="{B438F4E9-81BA-48CE-98AE-0FBA0F8834B7}"/>
              </a:ext>
            </a:extLst>
          </p:cNvPr>
          <p:cNvSpPr/>
          <p:nvPr/>
        </p:nvSpPr>
        <p:spPr>
          <a:xfrm>
            <a:off x="10411317" y="5489999"/>
            <a:ext cx="1619035" cy="8050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62" name="Google Shape;168;p16">
            <a:extLst>
              <a:ext uri="{FF2B5EF4-FFF2-40B4-BE49-F238E27FC236}">
                <a16:creationId xmlns:a16="http://schemas.microsoft.com/office/drawing/2014/main" id="{9E66B737-3B07-4E0E-ADF0-6098CC42A81C}"/>
              </a:ext>
            </a:extLst>
          </p:cNvPr>
          <p:cNvSpPr/>
          <p:nvPr/>
        </p:nvSpPr>
        <p:spPr>
          <a:xfrm>
            <a:off x="7386524" y="5508340"/>
            <a:ext cx="2511541" cy="8050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63" name="Google Shape;172;p16">
            <a:extLst>
              <a:ext uri="{FF2B5EF4-FFF2-40B4-BE49-F238E27FC236}">
                <a16:creationId xmlns:a16="http://schemas.microsoft.com/office/drawing/2014/main" id="{7214C87C-19ED-4E02-82D6-6F8F81AA81BA}"/>
              </a:ext>
            </a:extLst>
          </p:cNvPr>
          <p:cNvSpPr/>
          <p:nvPr/>
        </p:nvSpPr>
        <p:spPr>
          <a:xfrm rot="-5400000">
            <a:off x="8040124" y="2884626"/>
            <a:ext cx="1367472" cy="1902917"/>
          </a:xfrm>
          <a:prstGeom prst="bentArrow">
            <a:avLst>
              <a:gd name="adj1" fmla="val 3021"/>
              <a:gd name="adj2" fmla="val 3459"/>
              <a:gd name="adj3" fmla="val 3642"/>
              <a:gd name="adj4" fmla="val 752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5" name="Google Shape;170;p16">
            <a:extLst>
              <a:ext uri="{FF2B5EF4-FFF2-40B4-BE49-F238E27FC236}">
                <a16:creationId xmlns:a16="http://schemas.microsoft.com/office/drawing/2014/main" id="{B6D2FD02-BA07-4D75-9A60-BBB5780EED55}"/>
              </a:ext>
            </a:extLst>
          </p:cNvPr>
          <p:cNvSpPr/>
          <p:nvPr/>
        </p:nvSpPr>
        <p:spPr>
          <a:xfrm rot="5400000">
            <a:off x="5403931" y="4845357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A62A48-7D09-4B57-BD1E-47C83BD8203E}"/>
              </a:ext>
            </a:extLst>
          </p:cNvPr>
          <p:cNvSpPr/>
          <p:nvPr/>
        </p:nvSpPr>
        <p:spPr>
          <a:xfrm>
            <a:off x="5113833" y="4654843"/>
            <a:ext cx="91563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67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update</a:t>
            </a:r>
            <a:endParaRPr lang="fr-FR" sz="133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Google Shape;161;p16">
            <a:extLst>
              <a:ext uri="{FF2B5EF4-FFF2-40B4-BE49-F238E27FC236}">
                <a16:creationId xmlns:a16="http://schemas.microsoft.com/office/drawing/2014/main" id="{E091FCC0-F724-4903-93D2-2A9E0E7D9FDF}"/>
              </a:ext>
            </a:extLst>
          </p:cNvPr>
          <p:cNvSpPr/>
          <p:nvPr/>
        </p:nvSpPr>
        <p:spPr>
          <a:xfrm>
            <a:off x="293431" y="5618885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69" name="Google Shape;162;p16">
            <a:extLst>
              <a:ext uri="{FF2B5EF4-FFF2-40B4-BE49-F238E27FC236}">
                <a16:creationId xmlns:a16="http://schemas.microsoft.com/office/drawing/2014/main" id="{B8571B5B-8299-4B7F-8E2D-6FBFA3389322}"/>
              </a:ext>
            </a:extLst>
          </p:cNvPr>
          <p:cNvSpPr txBox="1"/>
          <p:nvPr/>
        </p:nvSpPr>
        <p:spPr>
          <a:xfrm>
            <a:off x="796611" y="5527269"/>
            <a:ext cx="1093088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164;p16">
            <a:extLst>
              <a:ext uri="{FF2B5EF4-FFF2-40B4-BE49-F238E27FC236}">
                <a16:creationId xmlns:a16="http://schemas.microsoft.com/office/drawing/2014/main" id="{6F951A37-6D9E-4822-A1B1-F49C825C34F9}"/>
              </a:ext>
            </a:extLst>
          </p:cNvPr>
          <p:cNvSpPr/>
          <p:nvPr/>
        </p:nvSpPr>
        <p:spPr>
          <a:xfrm>
            <a:off x="2388925" y="5583885"/>
            <a:ext cx="1483025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Use</a:t>
            </a:r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94190-36DB-445A-8D5A-A67019265F2D}"/>
              </a:ext>
            </a:extLst>
          </p:cNvPr>
          <p:cNvSpPr/>
          <p:nvPr/>
        </p:nvSpPr>
        <p:spPr>
          <a:xfrm>
            <a:off x="10436468" y="5647484"/>
            <a:ext cx="21217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UX feedback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A5363-743F-4093-AA1E-470FCB64465B}"/>
              </a:ext>
            </a:extLst>
          </p:cNvPr>
          <p:cNvSpPr/>
          <p:nvPr/>
        </p:nvSpPr>
        <p:spPr>
          <a:xfrm>
            <a:off x="9774257" y="4118831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Target  Update</a:t>
            </a:r>
          </a:p>
          <a:p>
            <a:pPr lvl="0"/>
            <a:r>
              <a:rPr lang="fr-FR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Content Update</a:t>
            </a:r>
          </a:p>
        </p:txBody>
      </p:sp>
      <p:sp>
        <p:nvSpPr>
          <p:cNvPr id="75" name="Google Shape;172;p16">
            <a:extLst>
              <a:ext uri="{FF2B5EF4-FFF2-40B4-BE49-F238E27FC236}">
                <a16:creationId xmlns:a16="http://schemas.microsoft.com/office/drawing/2014/main" id="{5F622042-4854-4F7E-B9AD-04ED65654674}"/>
              </a:ext>
            </a:extLst>
          </p:cNvPr>
          <p:cNvSpPr/>
          <p:nvPr/>
        </p:nvSpPr>
        <p:spPr>
          <a:xfrm rot="5400000" flipH="1" flipV="1">
            <a:off x="4500341" y="2876385"/>
            <a:ext cx="671999" cy="7099508"/>
          </a:xfrm>
          <a:prstGeom prst="bentArrow">
            <a:avLst>
              <a:gd name="adj1" fmla="val 10698"/>
              <a:gd name="adj2" fmla="val 9129"/>
              <a:gd name="adj3" fmla="val 16871"/>
              <a:gd name="adj4" fmla="val 752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" name="Google Shape;172;p16">
            <a:extLst>
              <a:ext uri="{FF2B5EF4-FFF2-40B4-BE49-F238E27FC236}">
                <a16:creationId xmlns:a16="http://schemas.microsoft.com/office/drawing/2014/main" id="{5487A44B-D3BF-4E33-99B6-21688D6446DE}"/>
              </a:ext>
            </a:extLst>
          </p:cNvPr>
          <p:cNvSpPr/>
          <p:nvPr/>
        </p:nvSpPr>
        <p:spPr>
          <a:xfrm rot="10800000">
            <a:off x="7356388" y="6330363"/>
            <a:ext cx="1367472" cy="431775"/>
          </a:xfrm>
          <a:prstGeom prst="bentArrow">
            <a:avLst>
              <a:gd name="adj1" fmla="val 14670"/>
              <a:gd name="adj2" fmla="val 7335"/>
              <a:gd name="adj3" fmla="val 50000"/>
              <a:gd name="adj4" fmla="val 752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61;p16">
            <a:extLst>
              <a:ext uri="{FF2B5EF4-FFF2-40B4-BE49-F238E27FC236}">
                <a16:creationId xmlns:a16="http://schemas.microsoft.com/office/drawing/2014/main" id="{BB79884A-6106-4FB0-9BC2-A52A01563B7E}"/>
              </a:ext>
            </a:extLst>
          </p:cNvPr>
          <p:cNvSpPr/>
          <p:nvPr/>
        </p:nvSpPr>
        <p:spPr>
          <a:xfrm>
            <a:off x="10391787" y="5468345"/>
            <a:ext cx="1638565" cy="822023"/>
          </a:xfrm>
          <a:prstGeom prst="roundRect">
            <a:avLst>
              <a:gd name="adj" fmla="val 15064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58" name="Google Shape;161;p16">
            <a:extLst>
              <a:ext uri="{FF2B5EF4-FFF2-40B4-BE49-F238E27FC236}">
                <a16:creationId xmlns:a16="http://schemas.microsoft.com/office/drawing/2014/main" id="{7420764E-C9E0-44C0-B70D-D2FC674C4DB9}"/>
              </a:ext>
            </a:extLst>
          </p:cNvPr>
          <p:cNvSpPr/>
          <p:nvPr/>
        </p:nvSpPr>
        <p:spPr>
          <a:xfrm>
            <a:off x="7363102" y="5508340"/>
            <a:ext cx="2548525" cy="822023"/>
          </a:xfrm>
          <a:prstGeom prst="roundRect">
            <a:avLst>
              <a:gd name="adj" fmla="val 25196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59" name="Google Shape;161;p16">
            <a:extLst>
              <a:ext uri="{FF2B5EF4-FFF2-40B4-BE49-F238E27FC236}">
                <a16:creationId xmlns:a16="http://schemas.microsoft.com/office/drawing/2014/main" id="{58F6741A-B9AD-4ADC-9FE7-E5D2158EFD01}"/>
              </a:ext>
            </a:extLst>
          </p:cNvPr>
          <p:cNvSpPr/>
          <p:nvPr/>
        </p:nvSpPr>
        <p:spPr>
          <a:xfrm>
            <a:off x="4175770" y="5415946"/>
            <a:ext cx="2697502" cy="832129"/>
          </a:xfrm>
          <a:prstGeom prst="roundRect">
            <a:avLst>
              <a:gd name="adj" fmla="val 2519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64" name="Google Shape;161;p16">
            <a:extLst>
              <a:ext uri="{FF2B5EF4-FFF2-40B4-BE49-F238E27FC236}">
                <a16:creationId xmlns:a16="http://schemas.microsoft.com/office/drawing/2014/main" id="{D68FC7CE-9D2F-4C36-9F15-B4AAA6812B79}"/>
              </a:ext>
            </a:extLst>
          </p:cNvPr>
          <p:cNvSpPr/>
          <p:nvPr/>
        </p:nvSpPr>
        <p:spPr>
          <a:xfrm>
            <a:off x="9096983" y="2948741"/>
            <a:ext cx="2447507" cy="430000"/>
          </a:xfrm>
          <a:prstGeom prst="roundRect">
            <a:avLst>
              <a:gd name="adj" fmla="val 21561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48" name="Google Shape;161;p16">
            <a:extLst>
              <a:ext uri="{FF2B5EF4-FFF2-40B4-BE49-F238E27FC236}">
                <a16:creationId xmlns:a16="http://schemas.microsoft.com/office/drawing/2014/main" id="{4FE37EB6-1AC8-4ACD-A83F-514E46F552C6}"/>
              </a:ext>
            </a:extLst>
          </p:cNvPr>
          <p:cNvSpPr/>
          <p:nvPr/>
        </p:nvSpPr>
        <p:spPr>
          <a:xfrm>
            <a:off x="293432" y="2861954"/>
            <a:ext cx="1859686" cy="430000"/>
          </a:xfrm>
          <a:prstGeom prst="roundRect">
            <a:avLst>
              <a:gd name="adj" fmla="val 2519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50" name="Google Shape;161;p16">
            <a:extLst>
              <a:ext uri="{FF2B5EF4-FFF2-40B4-BE49-F238E27FC236}">
                <a16:creationId xmlns:a16="http://schemas.microsoft.com/office/drawing/2014/main" id="{1252FC57-87D9-43AA-B636-55E5E6E33008}"/>
              </a:ext>
            </a:extLst>
          </p:cNvPr>
          <p:cNvSpPr/>
          <p:nvPr/>
        </p:nvSpPr>
        <p:spPr>
          <a:xfrm>
            <a:off x="296344" y="5618885"/>
            <a:ext cx="1876688" cy="430000"/>
          </a:xfrm>
          <a:prstGeom prst="roundRect">
            <a:avLst>
              <a:gd name="adj" fmla="val 25196"/>
            </a:avLst>
          </a:pr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54" name="Google Shape;161;p16">
            <a:extLst>
              <a:ext uri="{FF2B5EF4-FFF2-40B4-BE49-F238E27FC236}">
                <a16:creationId xmlns:a16="http://schemas.microsoft.com/office/drawing/2014/main" id="{42EF67B3-E299-45C6-9AA4-72C8CE0F24EC}"/>
              </a:ext>
            </a:extLst>
          </p:cNvPr>
          <p:cNvSpPr/>
          <p:nvPr/>
        </p:nvSpPr>
        <p:spPr>
          <a:xfrm>
            <a:off x="9049858" y="1920246"/>
            <a:ext cx="2447507" cy="430000"/>
          </a:xfrm>
          <a:prstGeom prst="roundRect">
            <a:avLst>
              <a:gd name="adj" fmla="val 25196"/>
            </a:avLst>
          </a:pr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45" name="Google Shape;161;p16">
            <a:extLst>
              <a:ext uri="{FF2B5EF4-FFF2-40B4-BE49-F238E27FC236}">
                <a16:creationId xmlns:a16="http://schemas.microsoft.com/office/drawing/2014/main" id="{AD8C8F90-0377-41B5-B608-4FC931B66167}"/>
              </a:ext>
            </a:extLst>
          </p:cNvPr>
          <p:cNvSpPr/>
          <p:nvPr/>
        </p:nvSpPr>
        <p:spPr>
          <a:xfrm>
            <a:off x="9675316" y="3893853"/>
            <a:ext cx="2121795" cy="1140504"/>
          </a:xfrm>
          <a:prstGeom prst="roundRect">
            <a:avLst>
              <a:gd name="adj" fmla="val 16288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46" name="Google Shape;161;p16">
            <a:extLst>
              <a:ext uri="{FF2B5EF4-FFF2-40B4-BE49-F238E27FC236}">
                <a16:creationId xmlns:a16="http://schemas.microsoft.com/office/drawing/2014/main" id="{9EB8C40D-971F-44CC-8254-1C9D26D74945}"/>
              </a:ext>
            </a:extLst>
          </p:cNvPr>
          <p:cNvSpPr/>
          <p:nvPr/>
        </p:nvSpPr>
        <p:spPr>
          <a:xfrm>
            <a:off x="6276353" y="1948205"/>
            <a:ext cx="2447507" cy="430000"/>
          </a:xfrm>
          <a:prstGeom prst="roundRect">
            <a:avLst>
              <a:gd name="adj" fmla="val 25196"/>
            </a:avLst>
          </a:pr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44" name="Google Shape;161;p16">
            <a:extLst>
              <a:ext uri="{FF2B5EF4-FFF2-40B4-BE49-F238E27FC236}">
                <a16:creationId xmlns:a16="http://schemas.microsoft.com/office/drawing/2014/main" id="{9B2B2B7A-3F65-449C-B85C-12C4FA5025F3}"/>
              </a:ext>
            </a:extLst>
          </p:cNvPr>
          <p:cNvSpPr/>
          <p:nvPr/>
        </p:nvSpPr>
        <p:spPr>
          <a:xfrm>
            <a:off x="3408930" y="1914853"/>
            <a:ext cx="2447506" cy="432404"/>
          </a:xfrm>
          <a:prstGeom prst="roundRect">
            <a:avLst>
              <a:gd name="adj" fmla="val 25196"/>
            </a:avLst>
          </a:prstGeom>
          <a:solidFill>
            <a:schemeClr val="tx2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440740" y="396465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ALL in one</a:t>
            </a:r>
            <a:endParaRPr dirty="0"/>
          </a:p>
        </p:txBody>
      </p:sp>
      <p:sp>
        <p:nvSpPr>
          <p:cNvPr id="6" name="Google Shape;161;p16">
            <a:extLst>
              <a:ext uri="{FF2B5EF4-FFF2-40B4-BE49-F238E27FC236}">
                <a16:creationId xmlns:a16="http://schemas.microsoft.com/office/drawing/2014/main" id="{0726DE44-1E3B-4D61-A391-DB6CF101B98A}"/>
              </a:ext>
            </a:extLst>
          </p:cNvPr>
          <p:cNvSpPr/>
          <p:nvPr/>
        </p:nvSpPr>
        <p:spPr>
          <a:xfrm>
            <a:off x="286984" y="1925428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rgbClr val="FFFFFF"/>
                </a:solidFill>
              </a:rPr>
              <a:t>Interests</a:t>
            </a:r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7" name="Google Shape;162;p16">
            <a:extLst>
              <a:ext uri="{FF2B5EF4-FFF2-40B4-BE49-F238E27FC236}">
                <a16:creationId xmlns:a16="http://schemas.microsoft.com/office/drawing/2014/main" id="{77AA64E7-BA18-4F38-B010-070F3E126036}"/>
              </a:ext>
            </a:extLst>
          </p:cNvPr>
          <p:cNvSpPr txBox="1"/>
          <p:nvPr/>
        </p:nvSpPr>
        <p:spPr>
          <a:xfrm>
            <a:off x="286984" y="1507428"/>
            <a:ext cx="9996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Person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64;p16">
            <a:extLst>
              <a:ext uri="{FF2B5EF4-FFF2-40B4-BE49-F238E27FC236}">
                <a16:creationId xmlns:a16="http://schemas.microsoft.com/office/drawing/2014/main" id="{BD22FDFC-CB39-4F98-973C-5B5A8C482E9B}"/>
              </a:ext>
            </a:extLst>
          </p:cNvPr>
          <p:cNvSpPr/>
          <p:nvPr/>
        </p:nvSpPr>
        <p:spPr>
          <a:xfrm>
            <a:off x="2256417" y="1890428"/>
            <a:ext cx="899600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prof</a:t>
            </a:r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9" name="Google Shape;165;p16">
            <a:extLst>
              <a:ext uri="{FF2B5EF4-FFF2-40B4-BE49-F238E27FC236}">
                <a16:creationId xmlns:a16="http://schemas.microsoft.com/office/drawing/2014/main" id="{8A28AE60-5A7B-4ECB-9766-C2A181A7F1D1}"/>
              </a:ext>
            </a:extLst>
          </p:cNvPr>
          <p:cNvSpPr txBox="1"/>
          <p:nvPr/>
        </p:nvSpPr>
        <p:spPr>
          <a:xfrm>
            <a:off x="3316644" y="1880195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Indeed jobs extraction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67;p16">
            <a:extLst>
              <a:ext uri="{FF2B5EF4-FFF2-40B4-BE49-F238E27FC236}">
                <a16:creationId xmlns:a16="http://schemas.microsoft.com/office/drawing/2014/main" id="{7F841206-47B2-4011-BD33-82DB35219D1A}"/>
              </a:ext>
            </a:extLst>
          </p:cNvPr>
          <p:cNvSpPr txBox="1"/>
          <p:nvPr/>
        </p:nvSpPr>
        <p:spPr>
          <a:xfrm>
            <a:off x="6303271" y="1870153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Job offers treatment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69;p16">
            <a:extLst>
              <a:ext uri="{FF2B5EF4-FFF2-40B4-BE49-F238E27FC236}">
                <a16:creationId xmlns:a16="http://schemas.microsoft.com/office/drawing/2014/main" id="{1135075E-A693-498E-BBE5-C15B4D77EBD9}"/>
              </a:ext>
            </a:extLst>
          </p:cNvPr>
          <p:cNvSpPr txBox="1"/>
          <p:nvPr/>
        </p:nvSpPr>
        <p:spPr>
          <a:xfrm>
            <a:off x="8998317" y="1870153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61;p16">
            <a:extLst>
              <a:ext uri="{FF2B5EF4-FFF2-40B4-BE49-F238E27FC236}">
                <a16:creationId xmlns:a16="http://schemas.microsoft.com/office/drawing/2014/main" id="{30749C07-2A62-42D9-B772-04C184BC8A63}"/>
              </a:ext>
            </a:extLst>
          </p:cNvPr>
          <p:cNvSpPr/>
          <p:nvPr/>
        </p:nvSpPr>
        <p:spPr>
          <a:xfrm>
            <a:off x="3403557" y="1925428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3" name="Google Shape;161;p16">
            <a:extLst>
              <a:ext uri="{FF2B5EF4-FFF2-40B4-BE49-F238E27FC236}">
                <a16:creationId xmlns:a16="http://schemas.microsoft.com/office/drawing/2014/main" id="{6C334016-CD19-4A50-BC82-EAB721D2BE2E}"/>
              </a:ext>
            </a:extLst>
          </p:cNvPr>
          <p:cNvSpPr/>
          <p:nvPr/>
        </p:nvSpPr>
        <p:spPr>
          <a:xfrm>
            <a:off x="6266413" y="1945269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4" name="Google Shape;161;p16">
            <a:extLst>
              <a:ext uri="{FF2B5EF4-FFF2-40B4-BE49-F238E27FC236}">
                <a16:creationId xmlns:a16="http://schemas.microsoft.com/office/drawing/2014/main" id="{F2AD90CB-27AE-45BE-9884-C48CE809DD2A}"/>
              </a:ext>
            </a:extLst>
          </p:cNvPr>
          <p:cNvSpPr/>
          <p:nvPr/>
        </p:nvSpPr>
        <p:spPr>
          <a:xfrm>
            <a:off x="9027505" y="1920363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5" name="Google Shape;170;p16">
            <a:extLst>
              <a:ext uri="{FF2B5EF4-FFF2-40B4-BE49-F238E27FC236}">
                <a16:creationId xmlns:a16="http://schemas.microsoft.com/office/drawing/2014/main" id="{BC5A2211-B5C9-4119-AD59-54887E25C146}"/>
              </a:ext>
            </a:extLst>
          </p:cNvPr>
          <p:cNvSpPr/>
          <p:nvPr/>
        </p:nvSpPr>
        <p:spPr>
          <a:xfrm>
            <a:off x="8713920" y="1843428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6" name="Google Shape;170;p16">
            <a:extLst>
              <a:ext uri="{FF2B5EF4-FFF2-40B4-BE49-F238E27FC236}">
                <a16:creationId xmlns:a16="http://schemas.microsoft.com/office/drawing/2014/main" id="{D83914B5-DA1E-4F05-89CC-4F96B9F26DD9}"/>
              </a:ext>
            </a:extLst>
          </p:cNvPr>
          <p:cNvSpPr/>
          <p:nvPr/>
        </p:nvSpPr>
        <p:spPr>
          <a:xfrm>
            <a:off x="5920272" y="1843428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" name="Google Shape;169;p16">
            <a:extLst>
              <a:ext uri="{FF2B5EF4-FFF2-40B4-BE49-F238E27FC236}">
                <a16:creationId xmlns:a16="http://schemas.microsoft.com/office/drawing/2014/main" id="{6E8AF092-3254-402D-8737-566B5F928AB2}"/>
              </a:ext>
            </a:extLst>
          </p:cNvPr>
          <p:cNvSpPr txBox="1"/>
          <p:nvPr/>
        </p:nvSpPr>
        <p:spPr>
          <a:xfrm>
            <a:off x="9156199" y="2898513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Articles dataset</a:t>
            </a:r>
          </a:p>
        </p:txBody>
      </p:sp>
      <p:sp>
        <p:nvSpPr>
          <p:cNvPr id="18" name="Google Shape;164;p16">
            <a:extLst>
              <a:ext uri="{FF2B5EF4-FFF2-40B4-BE49-F238E27FC236}">
                <a16:creationId xmlns:a16="http://schemas.microsoft.com/office/drawing/2014/main" id="{A48F7A5A-152A-44E9-B7AA-D70A8B624220}"/>
              </a:ext>
            </a:extLst>
          </p:cNvPr>
          <p:cNvSpPr/>
          <p:nvPr/>
        </p:nvSpPr>
        <p:spPr>
          <a:xfrm rot="5400000">
            <a:off x="9913952" y="2408796"/>
            <a:ext cx="432616" cy="562113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19" name="Google Shape;169;p16">
            <a:extLst>
              <a:ext uri="{FF2B5EF4-FFF2-40B4-BE49-F238E27FC236}">
                <a16:creationId xmlns:a16="http://schemas.microsoft.com/office/drawing/2014/main" id="{16FA7AF5-FB59-42B3-9727-10E3DE8EDCDC}"/>
              </a:ext>
            </a:extLst>
          </p:cNvPr>
          <p:cNvSpPr txBox="1"/>
          <p:nvPr/>
        </p:nvSpPr>
        <p:spPr>
          <a:xfrm>
            <a:off x="9876617" y="244299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0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URLs</a:t>
            </a:r>
            <a:endParaRPr lang="en-GB"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169;p16">
            <a:extLst>
              <a:ext uri="{FF2B5EF4-FFF2-40B4-BE49-F238E27FC236}">
                <a16:creationId xmlns:a16="http://schemas.microsoft.com/office/drawing/2014/main" id="{0FDFB036-6BAB-43C7-8F71-D3D41DE70E10}"/>
              </a:ext>
            </a:extLst>
          </p:cNvPr>
          <p:cNvSpPr txBox="1"/>
          <p:nvPr/>
        </p:nvSpPr>
        <p:spPr>
          <a:xfrm>
            <a:off x="330017" y="2775964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Users dataset</a:t>
            </a:r>
          </a:p>
        </p:txBody>
      </p:sp>
      <p:sp>
        <p:nvSpPr>
          <p:cNvPr id="21" name="Google Shape;170;p16">
            <a:extLst>
              <a:ext uri="{FF2B5EF4-FFF2-40B4-BE49-F238E27FC236}">
                <a16:creationId xmlns:a16="http://schemas.microsoft.com/office/drawing/2014/main" id="{9B4E0196-A456-4750-B7D7-D2D55AC073A8}"/>
              </a:ext>
            </a:extLst>
          </p:cNvPr>
          <p:cNvSpPr/>
          <p:nvPr/>
        </p:nvSpPr>
        <p:spPr>
          <a:xfrm rot="5400000">
            <a:off x="963384" y="2359637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2" name="Google Shape;161;p16">
            <a:extLst>
              <a:ext uri="{FF2B5EF4-FFF2-40B4-BE49-F238E27FC236}">
                <a16:creationId xmlns:a16="http://schemas.microsoft.com/office/drawing/2014/main" id="{1033D394-FEB5-49F1-B188-E6393703982B}"/>
              </a:ext>
            </a:extLst>
          </p:cNvPr>
          <p:cNvSpPr/>
          <p:nvPr/>
        </p:nvSpPr>
        <p:spPr>
          <a:xfrm>
            <a:off x="286984" y="2852031"/>
            <a:ext cx="1866133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23" name="Google Shape;161;p16">
            <a:extLst>
              <a:ext uri="{FF2B5EF4-FFF2-40B4-BE49-F238E27FC236}">
                <a16:creationId xmlns:a16="http://schemas.microsoft.com/office/drawing/2014/main" id="{03FE714D-9BAA-4CB6-9391-22723E9611BB}"/>
              </a:ext>
            </a:extLst>
          </p:cNvPr>
          <p:cNvSpPr/>
          <p:nvPr/>
        </p:nvSpPr>
        <p:spPr>
          <a:xfrm>
            <a:off x="9106509" y="2943180"/>
            <a:ext cx="2447507" cy="430000"/>
          </a:xfrm>
          <a:prstGeom prst="roundRect">
            <a:avLst>
              <a:gd name="adj" fmla="val 10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0F2EEEB1-178D-4B58-B581-6CF80C05F24A}"/>
              </a:ext>
            </a:extLst>
          </p:cNvPr>
          <p:cNvSpPr/>
          <p:nvPr/>
        </p:nvSpPr>
        <p:spPr>
          <a:xfrm rot="5400000">
            <a:off x="5317475" y="598147"/>
            <a:ext cx="567768" cy="5569464"/>
          </a:xfrm>
          <a:prstGeom prst="rightArrowCallout">
            <a:avLst>
              <a:gd name="adj1" fmla="val 18482"/>
              <a:gd name="adj2" fmla="val 23095"/>
              <a:gd name="adj3" fmla="val 25000"/>
              <a:gd name="adj4" fmla="val 8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F82978-13F9-48A5-AC53-C47B5611A6B7}"/>
              </a:ext>
            </a:extLst>
          </p:cNvPr>
          <p:cNvSpPr/>
          <p:nvPr/>
        </p:nvSpPr>
        <p:spPr>
          <a:xfrm>
            <a:off x="4508151" y="2726925"/>
            <a:ext cx="230383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data pre-processing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F2299B-352F-4EF1-8DA2-CAFD0C3DE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" t="19648" r="2258"/>
          <a:stretch/>
        </p:blipFill>
        <p:spPr>
          <a:xfrm>
            <a:off x="4440741" y="3742350"/>
            <a:ext cx="2167183" cy="806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701E250-866B-4834-8795-FF95DFC0A78F}"/>
              </a:ext>
            </a:extLst>
          </p:cNvPr>
          <p:cNvSpPr/>
          <p:nvPr/>
        </p:nvSpPr>
        <p:spPr>
          <a:xfrm>
            <a:off x="4405534" y="3771607"/>
            <a:ext cx="2167183" cy="697563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3733" b="1" spc="67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Dataset</a:t>
            </a:r>
          </a:p>
        </p:txBody>
      </p:sp>
      <p:sp>
        <p:nvSpPr>
          <p:cNvPr id="49" name="Google Shape;162;p16">
            <a:extLst>
              <a:ext uri="{FF2B5EF4-FFF2-40B4-BE49-F238E27FC236}">
                <a16:creationId xmlns:a16="http://schemas.microsoft.com/office/drawing/2014/main" id="{5E04314A-1002-4C9A-BF6F-6A25A6813116}"/>
              </a:ext>
            </a:extLst>
          </p:cNvPr>
          <p:cNvSpPr txBox="1"/>
          <p:nvPr/>
        </p:nvSpPr>
        <p:spPr>
          <a:xfrm>
            <a:off x="2559840" y="7306664"/>
            <a:ext cx="1093088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168;p16">
            <a:extLst>
              <a:ext uri="{FF2B5EF4-FFF2-40B4-BE49-F238E27FC236}">
                <a16:creationId xmlns:a16="http://schemas.microsoft.com/office/drawing/2014/main" id="{5DCA7196-DE40-41E6-83F3-88C9C7C22ABF}"/>
              </a:ext>
            </a:extLst>
          </p:cNvPr>
          <p:cNvSpPr/>
          <p:nvPr/>
        </p:nvSpPr>
        <p:spPr>
          <a:xfrm>
            <a:off x="4187223" y="5443003"/>
            <a:ext cx="2674216" cy="8050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867" dirty="0">
                <a:solidFill>
                  <a:schemeClr val="lt1"/>
                </a:solidFill>
              </a:rPr>
              <a:t>Predictive NN Model</a:t>
            </a:r>
          </a:p>
        </p:txBody>
      </p:sp>
      <p:sp>
        <p:nvSpPr>
          <p:cNvPr id="52" name="Google Shape;169;p16">
            <a:extLst>
              <a:ext uri="{FF2B5EF4-FFF2-40B4-BE49-F238E27FC236}">
                <a16:creationId xmlns:a16="http://schemas.microsoft.com/office/drawing/2014/main" id="{F77FB41F-5350-423A-91B8-EA912F7EE15A}"/>
              </a:ext>
            </a:extLst>
          </p:cNvPr>
          <p:cNvSpPr txBox="1"/>
          <p:nvPr/>
        </p:nvSpPr>
        <p:spPr>
          <a:xfrm>
            <a:off x="7404604" y="5477305"/>
            <a:ext cx="2656093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Pre-Recommendation process</a:t>
            </a:r>
          </a:p>
          <a:p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171;p16">
            <a:extLst>
              <a:ext uri="{FF2B5EF4-FFF2-40B4-BE49-F238E27FC236}">
                <a16:creationId xmlns:a16="http://schemas.microsoft.com/office/drawing/2014/main" id="{8EA66EC6-4955-4354-8EE6-1EA0170C6ECB}"/>
              </a:ext>
            </a:extLst>
          </p:cNvPr>
          <p:cNvSpPr/>
          <p:nvPr/>
        </p:nvSpPr>
        <p:spPr>
          <a:xfrm>
            <a:off x="6983092" y="5593369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5" name="Google Shape;171;p16">
            <a:extLst>
              <a:ext uri="{FF2B5EF4-FFF2-40B4-BE49-F238E27FC236}">
                <a16:creationId xmlns:a16="http://schemas.microsoft.com/office/drawing/2014/main" id="{4161F64E-23D4-4265-8999-498D1BE170B1}"/>
              </a:ext>
            </a:extLst>
          </p:cNvPr>
          <p:cNvSpPr/>
          <p:nvPr/>
        </p:nvSpPr>
        <p:spPr>
          <a:xfrm>
            <a:off x="10031307" y="5593369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6" name="Google Shape;171;p16">
            <a:extLst>
              <a:ext uri="{FF2B5EF4-FFF2-40B4-BE49-F238E27FC236}">
                <a16:creationId xmlns:a16="http://schemas.microsoft.com/office/drawing/2014/main" id="{F9A039C3-D116-4FC5-B464-1F016A78C532}"/>
              </a:ext>
            </a:extLst>
          </p:cNvPr>
          <p:cNvSpPr/>
          <p:nvPr/>
        </p:nvSpPr>
        <p:spPr>
          <a:xfrm rot="15986734">
            <a:off x="11050719" y="4980365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0" name="Google Shape;168;p16">
            <a:extLst>
              <a:ext uri="{FF2B5EF4-FFF2-40B4-BE49-F238E27FC236}">
                <a16:creationId xmlns:a16="http://schemas.microsoft.com/office/drawing/2014/main" id="{08DE7C34-F124-4C7F-9570-3589142C5DF7}"/>
              </a:ext>
            </a:extLst>
          </p:cNvPr>
          <p:cNvSpPr/>
          <p:nvPr/>
        </p:nvSpPr>
        <p:spPr>
          <a:xfrm>
            <a:off x="9675316" y="3877310"/>
            <a:ext cx="2121795" cy="115704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61" name="Google Shape;168;p16">
            <a:extLst>
              <a:ext uri="{FF2B5EF4-FFF2-40B4-BE49-F238E27FC236}">
                <a16:creationId xmlns:a16="http://schemas.microsoft.com/office/drawing/2014/main" id="{B438F4E9-81BA-48CE-98AE-0FBA0F8834B7}"/>
              </a:ext>
            </a:extLst>
          </p:cNvPr>
          <p:cNvSpPr/>
          <p:nvPr/>
        </p:nvSpPr>
        <p:spPr>
          <a:xfrm>
            <a:off x="10411317" y="5489999"/>
            <a:ext cx="1619035" cy="8050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62" name="Google Shape;168;p16">
            <a:extLst>
              <a:ext uri="{FF2B5EF4-FFF2-40B4-BE49-F238E27FC236}">
                <a16:creationId xmlns:a16="http://schemas.microsoft.com/office/drawing/2014/main" id="{9E66B737-3B07-4E0E-ADF0-6098CC42A81C}"/>
              </a:ext>
            </a:extLst>
          </p:cNvPr>
          <p:cNvSpPr/>
          <p:nvPr/>
        </p:nvSpPr>
        <p:spPr>
          <a:xfrm>
            <a:off x="7386524" y="5508340"/>
            <a:ext cx="2511541" cy="80507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63" name="Google Shape;172;p16">
            <a:extLst>
              <a:ext uri="{FF2B5EF4-FFF2-40B4-BE49-F238E27FC236}">
                <a16:creationId xmlns:a16="http://schemas.microsoft.com/office/drawing/2014/main" id="{7214C87C-19ED-4E02-82D6-6F8F81AA81BA}"/>
              </a:ext>
            </a:extLst>
          </p:cNvPr>
          <p:cNvSpPr/>
          <p:nvPr/>
        </p:nvSpPr>
        <p:spPr>
          <a:xfrm rot="-5400000">
            <a:off x="8040124" y="2884626"/>
            <a:ext cx="1367472" cy="1902917"/>
          </a:xfrm>
          <a:prstGeom prst="bentArrow">
            <a:avLst>
              <a:gd name="adj1" fmla="val 3021"/>
              <a:gd name="adj2" fmla="val 3459"/>
              <a:gd name="adj3" fmla="val 3642"/>
              <a:gd name="adj4" fmla="val 752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5" name="Google Shape;170;p16">
            <a:extLst>
              <a:ext uri="{FF2B5EF4-FFF2-40B4-BE49-F238E27FC236}">
                <a16:creationId xmlns:a16="http://schemas.microsoft.com/office/drawing/2014/main" id="{B6D2FD02-BA07-4D75-9A60-BBB5780EED55}"/>
              </a:ext>
            </a:extLst>
          </p:cNvPr>
          <p:cNvSpPr/>
          <p:nvPr/>
        </p:nvSpPr>
        <p:spPr>
          <a:xfrm rot="5400000">
            <a:off x="5403931" y="4845357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A62A48-7D09-4B57-BD1E-47C83BD8203E}"/>
              </a:ext>
            </a:extLst>
          </p:cNvPr>
          <p:cNvSpPr/>
          <p:nvPr/>
        </p:nvSpPr>
        <p:spPr>
          <a:xfrm>
            <a:off x="5113833" y="4654843"/>
            <a:ext cx="91563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67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update</a:t>
            </a:r>
            <a:endParaRPr lang="fr-FR" sz="1333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Google Shape;161;p16">
            <a:extLst>
              <a:ext uri="{FF2B5EF4-FFF2-40B4-BE49-F238E27FC236}">
                <a16:creationId xmlns:a16="http://schemas.microsoft.com/office/drawing/2014/main" id="{E091FCC0-F724-4903-93D2-2A9E0E7D9FDF}"/>
              </a:ext>
            </a:extLst>
          </p:cNvPr>
          <p:cNvSpPr/>
          <p:nvPr/>
        </p:nvSpPr>
        <p:spPr>
          <a:xfrm>
            <a:off x="293431" y="5618885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69" name="Google Shape;162;p16">
            <a:extLst>
              <a:ext uri="{FF2B5EF4-FFF2-40B4-BE49-F238E27FC236}">
                <a16:creationId xmlns:a16="http://schemas.microsoft.com/office/drawing/2014/main" id="{B8571B5B-8299-4B7F-8E2D-6FBFA3389322}"/>
              </a:ext>
            </a:extLst>
          </p:cNvPr>
          <p:cNvSpPr txBox="1"/>
          <p:nvPr/>
        </p:nvSpPr>
        <p:spPr>
          <a:xfrm>
            <a:off x="796611" y="5527269"/>
            <a:ext cx="1093088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164;p16">
            <a:extLst>
              <a:ext uri="{FF2B5EF4-FFF2-40B4-BE49-F238E27FC236}">
                <a16:creationId xmlns:a16="http://schemas.microsoft.com/office/drawing/2014/main" id="{6F951A37-6D9E-4822-A1B1-F49C825C34F9}"/>
              </a:ext>
            </a:extLst>
          </p:cNvPr>
          <p:cNvSpPr/>
          <p:nvPr/>
        </p:nvSpPr>
        <p:spPr>
          <a:xfrm>
            <a:off x="2388925" y="5583885"/>
            <a:ext cx="1483025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Use</a:t>
            </a:r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94190-36DB-445A-8D5A-A67019265F2D}"/>
              </a:ext>
            </a:extLst>
          </p:cNvPr>
          <p:cNvSpPr/>
          <p:nvPr/>
        </p:nvSpPr>
        <p:spPr>
          <a:xfrm>
            <a:off x="10436468" y="5647484"/>
            <a:ext cx="212179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UX feedback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A5363-743F-4093-AA1E-470FCB64465B}"/>
              </a:ext>
            </a:extLst>
          </p:cNvPr>
          <p:cNvSpPr/>
          <p:nvPr/>
        </p:nvSpPr>
        <p:spPr>
          <a:xfrm>
            <a:off x="9774257" y="4118831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fr-FR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Target  Update</a:t>
            </a:r>
          </a:p>
          <a:p>
            <a:pPr lvl="0"/>
            <a:r>
              <a:rPr lang="fr-FR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Content Update</a:t>
            </a:r>
          </a:p>
        </p:txBody>
      </p:sp>
      <p:sp>
        <p:nvSpPr>
          <p:cNvPr id="75" name="Google Shape;172;p16">
            <a:extLst>
              <a:ext uri="{FF2B5EF4-FFF2-40B4-BE49-F238E27FC236}">
                <a16:creationId xmlns:a16="http://schemas.microsoft.com/office/drawing/2014/main" id="{5F622042-4854-4F7E-B9AD-04ED65654674}"/>
              </a:ext>
            </a:extLst>
          </p:cNvPr>
          <p:cNvSpPr/>
          <p:nvPr/>
        </p:nvSpPr>
        <p:spPr>
          <a:xfrm rot="5400000" flipH="1" flipV="1">
            <a:off x="4500341" y="2876385"/>
            <a:ext cx="671999" cy="7099508"/>
          </a:xfrm>
          <a:prstGeom prst="bentArrow">
            <a:avLst>
              <a:gd name="adj1" fmla="val 10698"/>
              <a:gd name="adj2" fmla="val 9129"/>
              <a:gd name="adj3" fmla="val 16871"/>
              <a:gd name="adj4" fmla="val 752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" name="Google Shape;172;p16">
            <a:extLst>
              <a:ext uri="{FF2B5EF4-FFF2-40B4-BE49-F238E27FC236}">
                <a16:creationId xmlns:a16="http://schemas.microsoft.com/office/drawing/2014/main" id="{5487A44B-D3BF-4E33-99B6-21688D6446DE}"/>
              </a:ext>
            </a:extLst>
          </p:cNvPr>
          <p:cNvSpPr/>
          <p:nvPr/>
        </p:nvSpPr>
        <p:spPr>
          <a:xfrm rot="10800000">
            <a:off x="7356388" y="6330363"/>
            <a:ext cx="1367472" cy="431775"/>
          </a:xfrm>
          <a:prstGeom prst="bentArrow">
            <a:avLst>
              <a:gd name="adj1" fmla="val 14670"/>
              <a:gd name="adj2" fmla="val 7335"/>
              <a:gd name="adj3" fmla="val 50000"/>
              <a:gd name="adj4" fmla="val 7525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057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 animBg="1"/>
      <p:bldP spid="59" grpId="0" animBg="1"/>
      <p:bldP spid="64" grpId="0" animBg="1"/>
      <p:bldP spid="48" grpId="0" animBg="1"/>
      <p:bldP spid="50" grpId="0" animBg="1"/>
      <p:bldP spid="54" grpId="0" animBg="1"/>
      <p:bldP spid="45" grpId="0" animBg="1"/>
      <p:bldP spid="46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-71133" y="1936600"/>
            <a:ext cx="8438800" cy="298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>
            <a:spLocks noGrp="1"/>
          </p:cNvSpPr>
          <p:nvPr>
            <p:ph type="ctrTitle"/>
          </p:nvPr>
        </p:nvSpPr>
        <p:spPr>
          <a:xfrm>
            <a:off x="3975101" y="2218833"/>
            <a:ext cx="7988299" cy="2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Articles &amp; Videos recommender system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600" cy="6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GB"/>
              <a:t>By ZAZA Zakaria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Recap</a:t>
            </a:r>
            <a:endParaRPr dirty="0"/>
          </a:p>
        </p:txBody>
      </p:sp>
      <p:sp>
        <p:nvSpPr>
          <p:cNvPr id="5" name="Google Shape;178;p17">
            <a:extLst>
              <a:ext uri="{FF2B5EF4-FFF2-40B4-BE49-F238E27FC236}">
                <a16:creationId xmlns:a16="http://schemas.microsoft.com/office/drawing/2014/main" id="{5D1E2839-B551-4E7A-AF5C-3A3357D82645}"/>
              </a:ext>
            </a:extLst>
          </p:cNvPr>
          <p:cNvSpPr txBox="1">
            <a:spLocks/>
          </p:cNvSpPr>
          <p:nvPr/>
        </p:nvSpPr>
        <p:spPr>
          <a:xfrm>
            <a:off x="4801269" y="2090067"/>
            <a:ext cx="9385200" cy="38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Char char="+"/>
            </a:pPr>
            <a:r>
              <a:rPr lang="en-GB" sz="1733" dirty="0"/>
              <a:t>Always relevant</a:t>
            </a:r>
          </a:p>
          <a:p>
            <a:pPr marL="0" indent="0">
              <a:spcBef>
                <a:spcPts val="2133"/>
              </a:spcBef>
              <a:buNone/>
            </a:pPr>
            <a:endParaRPr lang="en-GB" sz="1733" dirty="0"/>
          </a:p>
          <a:p>
            <a:pPr>
              <a:spcBef>
                <a:spcPts val="2133"/>
              </a:spcBef>
              <a:buFont typeface="Lato"/>
              <a:buChar char="+"/>
            </a:pPr>
            <a:r>
              <a:rPr lang="en-GB" sz="1733" dirty="0"/>
              <a:t>generate Data</a:t>
            </a:r>
          </a:p>
          <a:p>
            <a:pPr marL="0" indent="0">
              <a:spcBef>
                <a:spcPts val="2133"/>
              </a:spcBef>
              <a:buNone/>
            </a:pPr>
            <a:endParaRPr lang="en-GB" sz="1733" dirty="0"/>
          </a:p>
          <a:p>
            <a:pPr>
              <a:spcBef>
                <a:spcPts val="2133"/>
              </a:spcBef>
              <a:buFont typeface="Lato"/>
              <a:buChar char="+"/>
            </a:pPr>
            <a:r>
              <a:rPr lang="en-GB" sz="1733" dirty="0"/>
              <a:t>autonomous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760000" y="51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/>
              <a:t>How does it work ?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849767" y="2709200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>
                <a:solidFill>
                  <a:srgbClr val="FFFFFF"/>
                </a:solidFill>
              </a:rPr>
              <a:t>Interests</a:t>
            </a:r>
            <a:endParaRPr sz="1867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849767" y="2179367"/>
            <a:ext cx="9996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Person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3858867" y="2579233"/>
            <a:ext cx="2459200" cy="25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Extract relevant relative job offers</a:t>
            </a:r>
            <a:endParaRPr sz="1867" dirty="0">
              <a:solidFill>
                <a:schemeClr val="lt1"/>
              </a:solidFill>
            </a:endParaRPr>
          </a:p>
          <a:p>
            <a:endParaRPr sz="1867" dirty="0"/>
          </a:p>
          <a:p>
            <a:r>
              <a:rPr lang="en-GB" sz="1600" dirty="0">
                <a:solidFill>
                  <a:schemeClr val="dk2"/>
                </a:solidFill>
              </a:rPr>
              <a:t>Up to 3000 job offers by interest</a:t>
            </a:r>
            <a:endParaRPr sz="1600" dirty="0">
              <a:solidFill>
                <a:schemeClr val="dk2"/>
              </a:solidFill>
            </a:endParaRPr>
          </a:p>
          <a:p>
            <a:endParaRPr sz="1867" dirty="0"/>
          </a:p>
          <a:p>
            <a:endParaRPr sz="1867" dirty="0"/>
          </a:p>
          <a:p>
            <a:r>
              <a:rPr lang="en-GB" sz="1200" b="1" dirty="0">
                <a:solidFill>
                  <a:schemeClr val="accent5"/>
                </a:solidFill>
              </a:rPr>
              <a:t>Via web scraping with </a:t>
            </a:r>
            <a:r>
              <a:rPr lang="en-GB" sz="1200" b="1" dirty="0" err="1">
                <a:solidFill>
                  <a:schemeClr val="accent5"/>
                </a:solidFill>
              </a:rPr>
              <a:t>beautifulsoup</a:t>
            </a:r>
            <a:endParaRPr sz="1200" b="1" dirty="0">
              <a:solidFill>
                <a:schemeClr val="accent5"/>
              </a:solidFill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2819200" y="2674200"/>
            <a:ext cx="899600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>
                <a:solidFill>
                  <a:schemeClr val="lt1"/>
                </a:solidFill>
              </a:rPr>
              <a:t>prof</a:t>
            </a:r>
            <a:endParaRPr sz="1867">
              <a:solidFill>
                <a:schemeClr val="lt1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808633" y="2117167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Indeed jobs extraction</a:t>
            </a:r>
            <a:endParaRPr sz="1867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6684867" y="2579233"/>
            <a:ext cx="2459200" cy="25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>
                <a:solidFill>
                  <a:schemeClr val="lt1"/>
                </a:solidFill>
              </a:rPr>
              <a:t>Didue relevant skills to that interest</a:t>
            </a:r>
            <a:endParaRPr sz="1867">
              <a:solidFill>
                <a:schemeClr val="lt1"/>
              </a:solidFill>
            </a:endParaRPr>
          </a:p>
          <a:p>
            <a:endParaRPr sz="1867"/>
          </a:p>
          <a:p>
            <a:endParaRPr sz="1867"/>
          </a:p>
          <a:p>
            <a:endParaRPr sz="1867"/>
          </a:p>
          <a:p>
            <a:r>
              <a:rPr lang="en-GB" sz="1200" b="1">
                <a:solidFill>
                  <a:schemeClr val="accent5"/>
                </a:solidFill>
              </a:rPr>
              <a:t>Via NLP with NLTK &amp; WordNet</a:t>
            </a:r>
            <a:endParaRPr sz="1200" b="1">
              <a:solidFill>
                <a:schemeClr val="accent5"/>
              </a:solidFill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634633" y="2117167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Job offers treatment</a:t>
            </a:r>
            <a:endParaRPr sz="1867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9561100" y="2579233"/>
            <a:ext cx="2459200" cy="25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>
                <a:solidFill>
                  <a:schemeClr val="lt1"/>
                </a:solidFill>
              </a:rPr>
              <a:t>Recommend articles and courses related to each skill</a:t>
            </a:r>
            <a:endParaRPr sz="1867">
              <a:solidFill>
                <a:schemeClr val="lt1"/>
              </a:solidFill>
            </a:endParaRPr>
          </a:p>
          <a:p>
            <a:endParaRPr sz="1867"/>
          </a:p>
          <a:p>
            <a:endParaRPr sz="1867"/>
          </a:p>
          <a:p>
            <a:endParaRPr sz="1867"/>
          </a:p>
          <a:p>
            <a:r>
              <a:rPr lang="en-GB" sz="1200" b="1">
                <a:solidFill>
                  <a:schemeClr val="accent5"/>
                </a:solidFill>
              </a:rPr>
              <a:t>Via Google CSE API</a:t>
            </a:r>
            <a:endParaRPr sz="1200" b="1">
              <a:solidFill>
                <a:schemeClr val="accent5"/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9510867" y="2117167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endParaRPr sz="1867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381067" y="354183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1" name="Google Shape;171;p16"/>
          <p:cNvSpPr/>
          <p:nvPr/>
        </p:nvSpPr>
        <p:spPr>
          <a:xfrm>
            <a:off x="9232184" y="354183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72" name="Google Shape;172;p16"/>
          <p:cNvSpPr/>
          <p:nvPr/>
        </p:nvSpPr>
        <p:spPr>
          <a:xfrm rot="-5400000">
            <a:off x="4844000" y="309100"/>
            <a:ext cx="2504000" cy="9115600"/>
          </a:xfrm>
          <a:prstGeom prst="bentArrow">
            <a:avLst>
              <a:gd name="adj1" fmla="val 7685"/>
              <a:gd name="adj2" fmla="val 8439"/>
              <a:gd name="adj3" fmla="val 12735"/>
              <a:gd name="adj4" fmla="val 7612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760000" y="51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fr-FR" dirty="0"/>
              <a:t>New </a:t>
            </a:r>
            <a:r>
              <a:rPr lang="en-US" dirty="0"/>
              <a:t>architecture</a:t>
            </a:r>
          </a:p>
        </p:txBody>
      </p:sp>
      <p:sp>
        <p:nvSpPr>
          <p:cNvPr id="161" name="Google Shape;161;p16"/>
          <p:cNvSpPr/>
          <p:nvPr/>
        </p:nvSpPr>
        <p:spPr>
          <a:xfrm>
            <a:off x="952021" y="2325833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>
                <a:solidFill>
                  <a:srgbClr val="FFFFFF"/>
                </a:solidFill>
              </a:rPr>
              <a:t>Interests</a:t>
            </a:r>
            <a:endParaRPr sz="1867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952021" y="1796000"/>
            <a:ext cx="9996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Person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2921455" y="2290833"/>
            <a:ext cx="899600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prof</a:t>
            </a:r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981681" y="2280600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Indeed jobs extraction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968308" y="227055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Job offers treatment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9663355" y="227055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1;p16">
            <a:extLst>
              <a:ext uri="{FF2B5EF4-FFF2-40B4-BE49-F238E27FC236}">
                <a16:creationId xmlns:a16="http://schemas.microsoft.com/office/drawing/2014/main" id="{BE3808F5-67BD-4800-AB79-811E5C58EF67}"/>
              </a:ext>
            </a:extLst>
          </p:cNvPr>
          <p:cNvSpPr/>
          <p:nvPr/>
        </p:nvSpPr>
        <p:spPr>
          <a:xfrm>
            <a:off x="4068595" y="2325833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7" name="Google Shape;161;p16">
            <a:extLst>
              <a:ext uri="{FF2B5EF4-FFF2-40B4-BE49-F238E27FC236}">
                <a16:creationId xmlns:a16="http://schemas.microsoft.com/office/drawing/2014/main" id="{E1E61D5E-1C37-4BFD-B7AE-897CA4E53ABE}"/>
              </a:ext>
            </a:extLst>
          </p:cNvPr>
          <p:cNvSpPr/>
          <p:nvPr/>
        </p:nvSpPr>
        <p:spPr>
          <a:xfrm>
            <a:off x="6931451" y="2345675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8" name="Google Shape;161;p16">
            <a:extLst>
              <a:ext uri="{FF2B5EF4-FFF2-40B4-BE49-F238E27FC236}">
                <a16:creationId xmlns:a16="http://schemas.microsoft.com/office/drawing/2014/main" id="{498233DF-C087-43E0-827E-DE601F7677DF}"/>
              </a:ext>
            </a:extLst>
          </p:cNvPr>
          <p:cNvSpPr/>
          <p:nvPr/>
        </p:nvSpPr>
        <p:spPr>
          <a:xfrm>
            <a:off x="9692543" y="2320768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9" name="Google Shape;170;p16">
            <a:extLst>
              <a:ext uri="{FF2B5EF4-FFF2-40B4-BE49-F238E27FC236}">
                <a16:creationId xmlns:a16="http://schemas.microsoft.com/office/drawing/2014/main" id="{083B2674-17A2-4906-AAE9-11E1E7351A03}"/>
              </a:ext>
            </a:extLst>
          </p:cNvPr>
          <p:cNvSpPr/>
          <p:nvPr/>
        </p:nvSpPr>
        <p:spPr>
          <a:xfrm>
            <a:off x="9378957" y="224383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0" name="Google Shape;170;p16">
            <a:extLst>
              <a:ext uri="{FF2B5EF4-FFF2-40B4-BE49-F238E27FC236}">
                <a16:creationId xmlns:a16="http://schemas.microsoft.com/office/drawing/2014/main" id="{5FDF24BC-9241-48A9-9B59-ED913EEBE599}"/>
              </a:ext>
            </a:extLst>
          </p:cNvPr>
          <p:cNvSpPr/>
          <p:nvPr/>
        </p:nvSpPr>
        <p:spPr>
          <a:xfrm>
            <a:off x="6585309" y="224383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1" name="Google Shape;168;p16">
            <a:extLst>
              <a:ext uri="{FF2B5EF4-FFF2-40B4-BE49-F238E27FC236}">
                <a16:creationId xmlns:a16="http://schemas.microsoft.com/office/drawing/2014/main" id="{7879C253-C03F-45F4-8A85-38AB222F8E4A}"/>
              </a:ext>
            </a:extLst>
          </p:cNvPr>
          <p:cNvSpPr/>
          <p:nvPr/>
        </p:nvSpPr>
        <p:spPr>
          <a:xfrm>
            <a:off x="9619757" y="3641117"/>
            <a:ext cx="2459200" cy="25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1867" dirty="0">
                <a:solidFill>
                  <a:schemeClr val="lt1"/>
                </a:solidFill>
              </a:rPr>
              <a:t>Analyse the output articles </a:t>
            </a:r>
            <a:endParaRPr sz="1867" dirty="0">
              <a:solidFill>
                <a:schemeClr val="lt1"/>
              </a:solidFill>
            </a:endParaRPr>
          </a:p>
          <a:p>
            <a:endParaRPr sz="1867" dirty="0"/>
          </a:p>
          <a:p>
            <a:endParaRPr sz="1867" dirty="0"/>
          </a:p>
          <a:p>
            <a:endParaRPr sz="1867" dirty="0"/>
          </a:p>
          <a:p>
            <a:r>
              <a:rPr lang="en-GB" sz="1200" b="1" dirty="0">
                <a:solidFill>
                  <a:schemeClr val="accent5"/>
                </a:solidFill>
              </a:rPr>
              <a:t>Via newspaper3k</a:t>
            </a:r>
            <a:endParaRPr sz="1200" b="1" dirty="0">
              <a:solidFill>
                <a:schemeClr val="accent5"/>
              </a:solidFill>
            </a:endParaRPr>
          </a:p>
        </p:txBody>
      </p:sp>
      <p:sp>
        <p:nvSpPr>
          <p:cNvPr id="22" name="Google Shape;169;p16">
            <a:extLst>
              <a:ext uri="{FF2B5EF4-FFF2-40B4-BE49-F238E27FC236}">
                <a16:creationId xmlns:a16="http://schemas.microsoft.com/office/drawing/2014/main" id="{8A21723D-ECA0-4B5C-8D07-B2C5EC87937D}"/>
              </a:ext>
            </a:extLst>
          </p:cNvPr>
          <p:cNvSpPr txBox="1"/>
          <p:nvPr/>
        </p:nvSpPr>
        <p:spPr>
          <a:xfrm>
            <a:off x="9868425" y="317287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Articles analysis</a:t>
            </a:r>
          </a:p>
        </p:txBody>
      </p:sp>
      <p:sp>
        <p:nvSpPr>
          <p:cNvPr id="23" name="Google Shape;164;p16">
            <a:extLst>
              <a:ext uri="{FF2B5EF4-FFF2-40B4-BE49-F238E27FC236}">
                <a16:creationId xmlns:a16="http://schemas.microsoft.com/office/drawing/2014/main" id="{0EA74D21-69D2-4B1E-A7C2-405C72347BF7}"/>
              </a:ext>
            </a:extLst>
          </p:cNvPr>
          <p:cNvSpPr/>
          <p:nvPr/>
        </p:nvSpPr>
        <p:spPr>
          <a:xfrm rot="5400000">
            <a:off x="10578989" y="2809201"/>
            <a:ext cx="432616" cy="562113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24" name="Google Shape;169;p16">
            <a:extLst>
              <a:ext uri="{FF2B5EF4-FFF2-40B4-BE49-F238E27FC236}">
                <a16:creationId xmlns:a16="http://schemas.microsoft.com/office/drawing/2014/main" id="{7C1F88B2-2713-492C-B32D-773380CEE377}"/>
              </a:ext>
            </a:extLst>
          </p:cNvPr>
          <p:cNvSpPr txBox="1"/>
          <p:nvPr/>
        </p:nvSpPr>
        <p:spPr>
          <a:xfrm>
            <a:off x="10514240" y="283687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0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URLs</a:t>
            </a:r>
            <a:endParaRPr lang="en-GB"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159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23A407-BDD6-4481-AA33-9F27E6D2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459"/>
            <a:ext cx="12192000" cy="56350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1760000" y="515000"/>
            <a:ext cx="9385200" cy="121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dirty="0"/>
              <a:t>How does it work ?</a:t>
            </a:r>
            <a:endParaRPr dirty="0"/>
          </a:p>
        </p:txBody>
      </p:sp>
      <p:sp>
        <p:nvSpPr>
          <p:cNvPr id="161" name="Google Shape;161;p16"/>
          <p:cNvSpPr/>
          <p:nvPr/>
        </p:nvSpPr>
        <p:spPr>
          <a:xfrm>
            <a:off x="952021" y="2325833"/>
            <a:ext cx="1879600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>
                <a:solidFill>
                  <a:srgbClr val="FFFFFF"/>
                </a:solidFill>
              </a:rPr>
              <a:t>Interests</a:t>
            </a:r>
            <a:endParaRPr sz="1867">
              <a:solidFill>
                <a:srgbClr val="FFFFFF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952021" y="1796000"/>
            <a:ext cx="9996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Person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2921455" y="2290833"/>
            <a:ext cx="899600" cy="500000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1867" dirty="0">
                <a:solidFill>
                  <a:schemeClr val="lt1"/>
                </a:solidFill>
              </a:rPr>
              <a:t>prof</a:t>
            </a:r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981681" y="2280600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Indeed jobs extraction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968308" y="227055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Job offers treatment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9663355" y="227055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endParaRPr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1;p16">
            <a:extLst>
              <a:ext uri="{FF2B5EF4-FFF2-40B4-BE49-F238E27FC236}">
                <a16:creationId xmlns:a16="http://schemas.microsoft.com/office/drawing/2014/main" id="{BE3808F5-67BD-4800-AB79-811E5C58EF67}"/>
              </a:ext>
            </a:extLst>
          </p:cNvPr>
          <p:cNvSpPr/>
          <p:nvPr/>
        </p:nvSpPr>
        <p:spPr>
          <a:xfrm>
            <a:off x="4068595" y="2325833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7" name="Google Shape;161;p16">
            <a:extLst>
              <a:ext uri="{FF2B5EF4-FFF2-40B4-BE49-F238E27FC236}">
                <a16:creationId xmlns:a16="http://schemas.microsoft.com/office/drawing/2014/main" id="{E1E61D5E-1C37-4BFD-B7AE-897CA4E53ABE}"/>
              </a:ext>
            </a:extLst>
          </p:cNvPr>
          <p:cNvSpPr/>
          <p:nvPr/>
        </p:nvSpPr>
        <p:spPr>
          <a:xfrm>
            <a:off x="6931451" y="2345675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8" name="Google Shape;161;p16">
            <a:extLst>
              <a:ext uri="{FF2B5EF4-FFF2-40B4-BE49-F238E27FC236}">
                <a16:creationId xmlns:a16="http://schemas.microsoft.com/office/drawing/2014/main" id="{498233DF-C087-43E0-827E-DE601F7677DF}"/>
              </a:ext>
            </a:extLst>
          </p:cNvPr>
          <p:cNvSpPr/>
          <p:nvPr/>
        </p:nvSpPr>
        <p:spPr>
          <a:xfrm>
            <a:off x="9692543" y="2320768"/>
            <a:ext cx="2447507" cy="430000"/>
          </a:xfrm>
          <a:prstGeom prst="roundRect">
            <a:avLst>
              <a:gd name="adj" fmla="val 25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rgbClr val="FFFFFF"/>
              </a:solidFill>
            </a:endParaRPr>
          </a:p>
        </p:txBody>
      </p:sp>
      <p:sp>
        <p:nvSpPr>
          <p:cNvPr id="19" name="Google Shape;170;p16">
            <a:extLst>
              <a:ext uri="{FF2B5EF4-FFF2-40B4-BE49-F238E27FC236}">
                <a16:creationId xmlns:a16="http://schemas.microsoft.com/office/drawing/2014/main" id="{083B2674-17A2-4906-AAE9-11E1E7351A03}"/>
              </a:ext>
            </a:extLst>
          </p:cNvPr>
          <p:cNvSpPr/>
          <p:nvPr/>
        </p:nvSpPr>
        <p:spPr>
          <a:xfrm>
            <a:off x="9378957" y="224383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0" name="Google Shape;170;p16">
            <a:extLst>
              <a:ext uri="{FF2B5EF4-FFF2-40B4-BE49-F238E27FC236}">
                <a16:creationId xmlns:a16="http://schemas.microsoft.com/office/drawing/2014/main" id="{5FDF24BC-9241-48A9-9B59-ED913EEBE599}"/>
              </a:ext>
            </a:extLst>
          </p:cNvPr>
          <p:cNvSpPr/>
          <p:nvPr/>
        </p:nvSpPr>
        <p:spPr>
          <a:xfrm>
            <a:off x="6585309" y="224383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21" name="Google Shape;168;p16">
            <a:extLst>
              <a:ext uri="{FF2B5EF4-FFF2-40B4-BE49-F238E27FC236}">
                <a16:creationId xmlns:a16="http://schemas.microsoft.com/office/drawing/2014/main" id="{7879C253-C03F-45F4-8A85-38AB222F8E4A}"/>
              </a:ext>
            </a:extLst>
          </p:cNvPr>
          <p:cNvSpPr/>
          <p:nvPr/>
        </p:nvSpPr>
        <p:spPr>
          <a:xfrm>
            <a:off x="9619757" y="3641117"/>
            <a:ext cx="2459200" cy="25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1867" dirty="0">
                <a:solidFill>
                  <a:schemeClr val="lt1"/>
                </a:solidFill>
              </a:rPr>
              <a:t>Analyse the output articles </a:t>
            </a:r>
            <a:endParaRPr sz="1867" dirty="0">
              <a:solidFill>
                <a:schemeClr val="lt1"/>
              </a:solidFill>
            </a:endParaRPr>
          </a:p>
          <a:p>
            <a:endParaRPr sz="1867" dirty="0"/>
          </a:p>
          <a:p>
            <a:endParaRPr sz="1867" dirty="0"/>
          </a:p>
          <a:p>
            <a:endParaRPr sz="1867" dirty="0"/>
          </a:p>
          <a:p>
            <a:r>
              <a:rPr lang="en-GB" sz="1200" b="1" dirty="0">
                <a:solidFill>
                  <a:schemeClr val="accent5"/>
                </a:solidFill>
              </a:rPr>
              <a:t>Via newspaper3k &amp; </a:t>
            </a:r>
            <a:r>
              <a:rPr lang="en-GB" sz="1200" b="1" dirty="0" err="1">
                <a:solidFill>
                  <a:schemeClr val="accent5"/>
                </a:solidFill>
              </a:rPr>
              <a:t>numpy</a:t>
            </a:r>
            <a:endParaRPr sz="1200" b="1" dirty="0">
              <a:solidFill>
                <a:schemeClr val="accent5"/>
              </a:solidFill>
            </a:endParaRPr>
          </a:p>
        </p:txBody>
      </p:sp>
      <p:sp>
        <p:nvSpPr>
          <p:cNvPr id="22" name="Google Shape;169;p16">
            <a:extLst>
              <a:ext uri="{FF2B5EF4-FFF2-40B4-BE49-F238E27FC236}">
                <a16:creationId xmlns:a16="http://schemas.microsoft.com/office/drawing/2014/main" id="{8A21723D-ECA0-4B5C-8D07-B2C5EC87937D}"/>
              </a:ext>
            </a:extLst>
          </p:cNvPr>
          <p:cNvSpPr txBox="1"/>
          <p:nvPr/>
        </p:nvSpPr>
        <p:spPr>
          <a:xfrm>
            <a:off x="9868425" y="317287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Articles dataset</a:t>
            </a:r>
          </a:p>
        </p:txBody>
      </p:sp>
      <p:sp>
        <p:nvSpPr>
          <p:cNvPr id="23" name="Google Shape;164;p16">
            <a:extLst>
              <a:ext uri="{FF2B5EF4-FFF2-40B4-BE49-F238E27FC236}">
                <a16:creationId xmlns:a16="http://schemas.microsoft.com/office/drawing/2014/main" id="{0EA74D21-69D2-4B1E-A7C2-405C72347BF7}"/>
              </a:ext>
            </a:extLst>
          </p:cNvPr>
          <p:cNvSpPr/>
          <p:nvPr/>
        </p:nvSpPr>
        <p:spPr>
          <a:xfrm rot="5400000">
            <a:off x="10578989" y="2809201"/>
            <a:ext cx="432616" cy="562113"/>
          </a:xfrm>
          <a:prstGeom prst="stripedRightArrow">
            <a:avLst>
              <a:gd name="adj1" fmla="val 54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>
              <a:solidFill>
                <a:schemeClr val="lt1"/>
              </a:solidFill>
            </a:endParaRPr>
          </a:p>
        </p:txBody>
      </p:sp>
      <p:sp>
        <p:nvSpPr>
          <p:cNvPr id="24" name="Google Shape;169;p16">
            <a:extLst>
              <a:ext uri="{FF2B5EF4-FFF2-40B4-BE49-F238E27FC236}">
                <a16:creationId xmlns:a16="http://schemas.microsoft.com/office/drawing/2014/main" id="{7C1F88B2-2713-492C-B32D-773380CEE377}"/>
              </a:ext>
            </a:extLst>
          </p:cNvPr>
          <p:cNvSpPr txBox="1"/>
          <p:nvPr/>
        </p:nvSpPr>
        <p:spPr>
          <a:xfrm>
            <a:off x="10514240" y="2836879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0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URLs</a:t>
            </a:r>
            <a:endParaRPr lang="en-GB" sz="1867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168;p16">
            <a:extLst>
              <a:ext uri="{FF2B5EF4-FFF2-40B4-BE49-F238E27FC236}">
                <a16:creationId xmlns:a16="http://schemas.microsoft.com/office/drawing/2014/main" id="{6478F968-4E1B-4C06-A163-540E8F4F5C20}"/>
              </a:ext>
            </a:extLst>
          </p:cNvPr>
          <p:cNvSpPr/>
          <p:nvPr/>
        </p:nvSpPr>
        <p:spPr>
          <a:xfrm>
            <a:off x="647319" y="3560281"/>
            <a:ext cx="2459200" cy="25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1867" dirty="0">
                <a:solidFill>
                  <a:schemeClr val="lt1"/>
                </a:solidFill>
              </a:rPr>
              <a:t>For </a:t>
            </a:r>
            <a:r>
              <a:rPr lang="fr-FR" sz="1867" dirty="0" err="1">
                <a:solidFill>
                  <a:schemeClr val="lt1"/>
                </a:solidFill>
              </a:rPr>
              <a:t>testing</a:t>
            </a:r>
            <a:r>
              <a:rPr lang="fr-FR" sz="1867" dirty="0">
                <a:solidFill>
                  <a:schemeClr val="lt1"/>
                </a:solidFill>
              </a:rPr>
              <a:t> I </a:t>
            </a:r>
            <a:r>
              <a:rPr lang="fr-FR" sz="1867" dirty="0" err="1">
                <a:solidFill>
                  <a:schemeClr val="lt1"/>
                </a:solidFill>
              </a:rPr>
              <a:t>generated</a:t>
            </a:r>
            <a:r>
              <a:rPr lang="fr-FR" sz="1867" dirty="0">
                <a:solidFill>
                  <a:schemeClr val="lt1"/>
                </a:solidFill>
              </a:rPr>
              <a:t> a </a:t>
            </a:r>
            <a:r>
              <a:rPr lang="fr-FR" sz="1867" dirty="0" err="1">
                <a:solidFill>
                  <a:schemeClr val="lt1"/>
                </a:solidFill>
              </a:rPr>
              <a:t>dummy</a:t>
            </a:r>
            <a:r>
              <a:rPr lang="fr-FR" sz="1867" dirty="0">
                <a:solidFill>
                  <a:schemeClr val="lt1"/>
                </a:solidFill>
              </a:rPr>
              <a:t> </a:t>
            </a:r>
            <a:r>
              <a:rPr lang="fr-FR" sz="1867" dirty="0" err="1">
                <a:solidFill>
                  <a:schemeClr val="lt1"/>
                </a:solidFill>
              </a:rPr>
              <a:t>dataset</a:t>
            </a:r>
            <a:r>
              <a:rPr lang="fr-FR" sz="1867" dirty="0">
                <a:solidFill>
                  <a:schemeClr val="lt1"/>
                </a:solidFill>
              </a:rPr>
              <a:t>  </a:t>
            </a:r>
            <a:endParaRPr sz="1867" dirty="0">
              <a:solidFill>
                <a:schemeClr val="lt1"/>
              </a:solidFill>
            </a:endParaRPr>
          </a:p>
          <a:p>
            <a:endParaRPr sz="1867" dirty="0"/>
          </a:p>
          <a:p>
            <a:endParaRPr sz="1867" dirty="0"/>
          </a:p>
          <a:p>
            <a:endParaRPr sz="1867" dirty="0"/>
          </a:p>
          <a:p>
            <a:r>
              <a:rPr lang="en-GB" sz="1200" b="1" dirty="0">
                <a:solidFill>
                  <a:schemeClr val="accent5"/>
                </a:solidFill>
              </a:rPr>
              <a:t>Via </a:t>
            </a:r>
            <a:r>
              <a:rPr lang="en-GB" sz="1200" b="1" dirty="0" err="1">
                <a:solidFill>
                  <a:schemeClr val="accent5"/>
                </a:solidFill>
              </a:rPr>
              <a:t>Numpy</a:t>
            </a:r>
            <a:r>
              <a:rPr lang="en-GB" sz="1200" b="1" dirty="0">
                <a:solidFill>
                  <a:schemeClr val="accent5"/>
                </a:solidFill>
              </a:rPr>
              <a:t> &amp; Pandas</a:t>
            </a:r>
            <a:endParaRPr sz="1200" b="1" dirty="0">
              <a:solidFill>
                <a:schemeClr val="accent5"/>
              </a:solidFill>
            </a:endParaRPr>
          </a:p>
        </p:txBody>
      </p:sp>
      <p:sp>
        <p:nvSpPr>
          <p:cNvPr id="26" name="Google Shape;169;p16">
            <a:extLst>
              <a:ext uri="{FF2B5EF4-FFF2-40B4-BE49-F238E27FC236}">
                <a16:creationId xmlns:a16="http://schemas.microsoft.com/office/drawing/2014/main" id="{B6D76CBA-9907-4481-AA7A-5523E4A83D6B}"/>
              </a:ext>
            </a:extLst>
          </p:cNvPr>
          <p:cNvSpPr txBox="1"/>
          <p:nvPr/>
        </p:nvSpPr>
        <p:spPr>
          <a:xfrm>
            <a:off x="895987" y="3092043"/>
            <a:ext cx="282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GB" sz="1867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Users dataset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91CC13-DCED-481A-ADAF-FFDA8B10F0BC}"/>
              </a:ext>
            </a:extLst>
          </p:cNvPr>
          <p:cNvSpPr/>
          <p:nvPr/>
        </p:nvSpPr>
        <p:spPr>
          <a:xfrm>
            <a:off x="5634122" y="3175805"/>
            <a:ext cx="86273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</a:rPr>
              <a:t>How</a:t>
            </a:r>
            <a:r>
              <a:rPr lang="en-GB" sz="1867" dirty="0"/>
              <a:t> ?</a:t>
            </a:r>
            <a:endParaRPr lang="fr-FR" sz="1867" dirty="0"/>
          </a:p>
        </p:txBody>
      </p:sp>
      <p:sp>
        <p:nvSpPr>
          <p:cNvPr id="29" name="Google Shape;178;p17">
            <a:extLst>
              <a:ext uri="{FF2B5EF4-FFF2-40B4-BE49-F238E27FC236}">
                <a16:creationId xmlns:a16="http://schemas.microsoft.com/office/drawing/2014/main" id="{45EB6156-B044-4A78-AD12-A4CC9C039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10203" y="3688083"/>
            <a:ext cx="3371595" cy="29742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+"/>
            </a:pPr>
            <a:r>
              <a:rPr lang="fr-FR" dirty="0"/>
              <a:t>Target :</a:t>
            </a:r>
          </a:p>
          <a:p>
            <a:pPr lvl="1" indent="-414856">
              <a:spcBef>
                <a:spcPts val="0"/>
              </a:spcBef>
              <a:buSzPts val="1300"/>
              <a:buChar char="+"/>
            </a:pPr>
            <a:r>
              <a:rPr lang="fr-FR" dirty="0"/>
              <a:t>Explicit rating</a:t>
            </a:r>
          </a:p>
          <a:p>
            <a:pPr lvl="1" indent="-414856">
              <a:spcBef>
                <a:spcPts val="0"/>
              </a:spcBef>
              <a:buSzPts val="1300"/>
              <a:buChar char="+"/>
            </a:pPr>
            <a:r>
              <a:rPr lang="fr-FR" dirty="0"/>
              <a:t>Implicite feedback</a:t>
            </a:r>
            <a:endParaRPr dirty="0"/>
          </a:p>
          <a:p>
            <a:pPr>
              <a:spcBef>
                <a:spcPts val="2133"/>
              </a:spcBef>
              <a:buChar char="+"/>
            </a:pPr>
            <a:r>
              <a:rPr lang="fr-FR" dirty="0"/>
              <a:t>Collaborative </a:t>
            </a:r>
            <a:r>
              <a:rPr lang="fr-FR" dirty="0" err="1"/>
              <a:t>learning</a:t>
            </a:r>
            <a:r>
              <a:rPr lang="fr-FR" dirty="0"/>
              <a:t>:</a:t>
            </a:r>
          </a:p>
          <a:p>
            <a:pPr lvl="1" indent="-414856">
              <a:buSzPts val="1300"/>
              <a:buChar char="+"/>
            </a:pPr>
            <a:r>
              <a:rPr lang="fr-FR" dirty="0"/>
              <a:t>Collaborative </a:t>
            </a:r>
            <a:r>
              <a:rPr lang="fr-FR" dirty="0" err="1"/>
              <a:t>filtering</a:t>
            </a:r>
            <a:endParaRPr dirty="0"/>
          </a:p>
          <a:p>
            <a:pPr marL="194728" indent="0">
              <a:spcBef>
                <a:spcPts val="2133"/>
              </a:spcBef>
              <a:buNone/>
            </a:pP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-&gt; Reinforcement learning &amp;   Cartesian product.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Google Shape;170;p16">
            <a:extLst>
              <a:ext uri="{FF2B5EF4-FFF2-40B4-BE49-F238E27FC236}">
                <a16:creationId xmlns:a16="http://schemas.microsoft.com/office/drawing/2014/main" id="{16CB2E98-705C-4546-B315-327C951A2992}"/>
              </a:ext>
            </a:extLst>
          </p:cNvPr>
          <p:cNvSpPr/>
          <p:nvPr/>
        </p:nvSpPr>
        <p:spPr>
          <a:xfrm rot="5400000">
            <a:off x="1628421" y="2760043"/>
            <a:ext cx="240800" cy="594000"/>
          </a:xfrm>
          <a:prstGeom prst="chevron">
            <a:avLst>
              <a:gd name="adj" fmla="val 729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4719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C0202-B828-4C7B-A35E-701344A8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095"/>
            <a:ext cx="12192000" cy="543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4CC8D-5C71-4245-81D3-FA3C7D367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009"/>
            <a:ext cx="12192000" cy="53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5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CC5A514-A92D-47F2-90A5-C678D4C6C5E5}" vid="{1E2FBA2F-CF10-4EFC-B7D8-436575877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1434</TotalTime>
  <Words>408</Words>
  <Application>Microsoft Office PowerPoint</Application>
  <PresentationFormat>Widescreen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Georgia</vt:lpstr>
      <vt:lpstr>Lato</vt:lpstr>
      <vt:lpstr>Montserrat</vt:lpstr>
      <vt:lpstr>Roboto</vt:lpstr>
      <vt:lpstr>Theme1</vt:lpstr>
      <vt:lpstr>PowerPoint Presentation</vt:lpstr>
      <vt:lpstr>Articles &amp; Videos recommender system</vt:lpstr>
      <vt:lpstr>Recap</vt:lpstr>
      <vt:lpstr>How does it work ?</vt:lpstr>
      <vt:lpstr>New architecture</vt:lpstr>
      <vt:lpstr>PowerPoint Presentation</vt:lpstr>
      <vt:lpstr>How does it work ?</vt:lpstr>
      <vt:lpstr>PowerPoint Presentation</vt:lpstr>
      <vt:lpstr>PowerPoint Presentation</vt:lpstr>
      <vt:lpstr>Target update</vt:lpstr>
      <vt:lpstr>Final Architecture</vt:lpstr>
      <vt:lpstr>Traitement objectifs </vt:lpstr>
      <vt:lpstr>How does it work ?</vt:lpstr>
      <vt:lpstr>PreRecommendation</vt:lpstr>
      <vt:lpstr>ALL in one</vt:lpstr>
      <vt:lpstr>ALL in one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ZAZA</dc:creator>
  <cp:lastModifiedBy>Zakaria ZAZA</cp:lastModifiedBy>
  <cp:revision>12</cp:revision>
  <dcterms:created xsi:type="dcterms:W3CDTF">2019-09-21T09:25:50Z</dcterms:created>
  <dcterms:modified xsi:type="dcterms:W3CDTF">2019-09-22T09:19:28Z</dcterms:modified>
</cp:coreProperties>
</file>