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67" r:id="rId5"/>
    <p:sldId id="268" r:id="rId6"/>
    <p:sldId id="258" r:id="rId7"/>
    <p:sldId id="259" r:id="rId8"/>
    <p:sldId id="269" r:id="rId9"/>
    <p:sldId id="270" r:id="rId10"/>
    <p:sldId id="273" r:id="rId11"/>
    <p:sldId id="271" r:id="rId12"/>
    <p:sldId id="260" r:id="rId13"/>
    <p:sldId id="272" r:id="rId14"/>
    <p:sldId id="261" r:id="rId15"/>
    <p:sldId id="262"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CEP Timeline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Week</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Sheet1!$A$2:$A$6</c:f>
              <c:strCache>
                <c:ptCount val="5"/>
                <c:pt idx="0">
                  <c:v>Presentation/Report</c:v>
                </c:pt>
                <c:pt idx="1">
                  <c:v>Progress 3</c:v>
                </c:pt>
                <c:pt idx="2">
                  <c:v>Progress 2</c:v>
                </c:pt>
                <c:pt idx="3">
                  <c:v>Progress 1</c:v>
                </c:pt>
                <c:pt idx="4">
                  <c:v>Proposal</c:v>
                </c:pt>
              </c:strCache>
            </c:strRef>
          </c:cat>
          <c:val>
            <c:numRef>
              <c:f>Sheet1!$B$2:$B$6</c:f>
              <c:numCache>
                <c:formatCode>General</c:formatCode>
                <c:ptCount val="5"/>
                <c:pt idx="0">
                  <c:v>8</c:v>
                </c:pt>
                <c:pt idx="1">
                  <c:v>7</c:v>
                </c:pt>
                <c:pt idx="2">
                  <c:v>6</c:v>
                </c:pt>
                <c:pt idx="3">
                  <c:v>4</c:v>
                </c:pt>
                <c:pt idx="4">
                  <c:v>0</c:v>
                </c:pt>
              </c:numCache>
            </c:numRef>
          </c:val>
          <c:extLst>
            <c:ext xmlns:c16="http://schemas.microsoft.com/office/drawing/2014/chart" uri="{C3380CC4-5D6E-409C-BE32-E72D297353CC}">
              <c16:uniqueId val="{00000000-0DB7-4FDF-B867-3BB60C9AE744}"/>
            </c:ext>
          </c:extLst>
        </c:ser>
        <c:dLbls>
          <c:showLegendKey val="0"/>
          <c:showVal val="0"/>
          <c:showCatName val="0"/>
          <c:showSerName val="0"/>
          <c:showPercent val="0"/>
          <c:showBubbleSize val="0"/>
        </c:dLbls>
        <c:gapWidth val="150"/>
        <c:overlap val="100"/>
        <c:axId val="443795208"/>
        <c:axId val="443795536"/>
      </c:barChart>
      <c:catAx>
        <c:axId val="4437952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3795536"/>
        <c:crosses val="autoZero"/>
        <c:auto val="1"/>
        <c:lblAlgn val="ctr"/>
        <c:lblOffset val="100"/>
        <c:noMultiLvlLbl val="0"/>
      </c:catAx>
      <c:valAx>
        <c:axId val="44379553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3795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41BACA4-C98F-4570-B69E-F7F6C0707883}" type="datetimeFigureOut">
              <a:rPr lang="en-US" smtClean="0"/>
              <a:t>1/12/2023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181911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1BACA4-C98F-4570-B69E-F7F6C0707883}"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418099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41BACA4-C98F-4570-B69E-F7F6C070788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219172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41BACA4-C98F-4570-B69E-F7F6C070788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3409169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BACA4-C98F-4570-B69E-F7F6C070788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289816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1BACA4-C98F-4570-B69E-F7F6C0707883}"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2748492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1BACA4-C98F-4570-B69E-F7F6C0707883}" type="datetimeFigureOut">
              <a:rPr lang="en-US" smtClean="0"/>
              <a:t>1/12/2023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3924869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41BACA4-C98F-4570-B69E-F7F6C070788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3141152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41BACA4-C98F-4570-B69E-F7F6C070788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219598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1BACA4-C98F-4570-B69E-F7F6C070788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4184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BACA4-C98F-4570-B69E-F7F6C0707883}"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278698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1BACA4-C98F-4570-B69E-F7F6C0707883}"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89948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1BACA4-C98F-4570-B69E-F7F6C0707883}"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347328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1BACA4-C98F-4570-B69E-F7F6C0707883}"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20793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BACA4-C98F-4570-B69E-F7F6C0707883}"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372770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1BACA4-C98F-4570-B69E-F7F6C0707883}"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271470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1BACA4-C98F-4570-B69E-F7F6C0707883}"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91DF46-83C2-4943-806B-646D6B607F07}" type="slidenum">
              <a:rPr lang="en-US" smtClean="0"/>
              <a:t>‹#›</a:t>
            </a:fld>
            <a:endParaRPr lang="en-US"/>
          </a:p>
        </p:txBody>
      </p:sp>
    </p:spTree>
    <p:extLst>
      <p:ext uri="{BB962C8B-B14F-4D97-AF65-F5344CB8AC3E}">
        <p14:creationId xmlns:p14="http://schemas.microsoft.com/office/powerpoint/2010/main" val="778053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41BACA4-C98F-4570-B69E-F7F6C0707883}" type="datetimeFigureOut">
              <a:rPr lang="en-US" smtClean="0"/>
              <a:t>1/12/2023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91DF46-83C2-4943-806B-646D6B607F07}" type="slidenum">
              <a:rPr lang="en-US" smtClean="0"/>
              <a:t>‹#›</a:t>
            </a:fld>
            <a:endParaRPr lang="en-US"/>
          </a:p>
        </p:txBody>
      </p:sp>
    </p:spTree>
    <p:extLst>
      <p:ext uri="{BB962C8B-B14F-4D97-AF65-F5344CB8AC3E}">
        <p14:creationId xmlns:p14="http://schemas.microsoft.com/office/powerpoint/2010/main" val="249545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7792" y="1321810"/>
            <a:ext cx="6465708" cy="1121139"/>
          </a:xfrm>
        </p:spPr>
        <p:txBody>
          <a:bodyPr/>
          <a:lstStyle/>
          <a:p>
            <a:r>
              <a:rPr lang="en-US" sz="4800" b="1" dirty="0" smtClean="0">
                <a:solidFill>
                  <a:schemeClr val="bg1"/>
                </a:solidFill>
              </a:rPr>
              <a:t>    Coffee Maker</a:t>
            </a:r>
            <a:r>
              <a:rPr lang="en-US" sz="3600" b="1" dirty="0">
                <a:solidFill>
                  <a:schemeClr val="bg1"/>
                </a:solidFill>
              </a:rPr>
              <a:t/>
            </a:r>
            <a:br>
              <a:rPr lang="en-US" sz="3600" b="1" dirty="0">
                <a:solidFill>
                  <a:schemeClr val="bg1"/>
                </a:solidFill>
              </a:rPr>
            </a:br>
            <a:endParaRPr lang="en-US" sz="3600" b="1" dirty="0">
              <a:solidFill>
                <a:schemeClr val="bg1"/>
              </a:solidFill>
            </a:endParaRPr>
          </a:p>
        </p:txBody>
      </p:sp>
      <p:sp>
        <p:nvSpPr>
          <p:cNvPr id="3" name="Subtitle 2"/>
          <p:cNvSpPr>
            <a:spLocks noGrp="1"/>
          </p:cNvSpPr>
          <p:nvPr>
            <p:ph type="subTitle" idx="1"/>
          </p:nvPr>
        </p:nvSpPr>
        <p:spPr>
          <a:xfrm>
            <a:off x="2730321" y="3456920"/>
            <a:ext cx="8825658" cy="1725769"/>
          </a:xfrm>
        </p:spPr>
        <p:txBody>
          <a:bodyPr/>
          <a:lstStyle/>
          <a:p>
            <a:r>
              <a:rPr lang="en-US" sz="2400" b="1" dirty="0" smtClean="0">
                <a:solidFill>
                  <a:schemeClr val="bg1"/>
                </a:solidFill>
              </a:rPr>
              <a:t>Syed Zulfiqar Ali                      FA20-EEE-059</a:t>
            </a:r>
          </a:p>
          <a:p>
            <a:endParaRPr lang="en-US" sz="2400" b="1" dirty="0" smtClean="0">
              <a:solidFill>
                <a:schemeClr val="bg1"/>
              </a:solidFill>
            </a:endParaRPr>
          </a:p>
          <a:p>
            <a:r>
              <a:rPr lang="en-US" sz="2400" b="1" dirty="0" smtClean="0">
                <a:solidFill>
                  <a:schemeClr val="bg1"/>
                </a:solidFill>
              </a:rPr>
              <a:t>SYED HASNAT ALI     			      FA20-EEE-058</a:t>
            </a:r>
          </a:p>
          <a:p>
            <a:endParaRPr lang="en-US" sz="2400" b="1" dirty="0" smtClean="0">
              <a:solidFill>
                <a:schemeClr val="bg1"/>
              </a:solidFill>
            </a:endParaRPr>
          </a:p>
          <a:p>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90537" y="476997"/>
            <a:ext cx="2239784" cy="2227565"/>
          </a:xfrm>
          <a:prstGeom prst="ellipse">
            <a:avLst/>
          </a:prstGeom>
          <a:ln>
            <a:noFill/>
          </a:ln>
          <a:effectLst>
            <a:softEdge rad="112500"/>
          </a:effectLst>
        </p:spPr>
      </p:pic>
    </p:spTree>
    <p:extLst>
      <p:ext uri="{BB962C8B-B14F-4D97-AF65-F5344CB8AC3E}">
        <p14:creationId xmlns:p14="http://schemas.microsoft.com/office/powerpoint/2010/main" val="1926716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p:cNvPicPr>
            <a:picLocks noGrp="1"/>
          </p:cNvPicPr>
          <p:nvPr>
            <p:ph idx="1"/>
          </p:nvPr>
        </p:nvPicPr>
        <p:blipFill>
          <a:blip r:embed="rId2"/>
          <a:stretch>
            <a:fillRect/>
          </a:stretch>
        </p:blipFill>
        <p:spPr>
          <a:xfrm>
            <a:off x="1392072" y="2497540"/>
            <a:ext cx="9144000" cy="4162567"/>
          </a:xfrm>
          <a:prstGeom prst="rect">
            <a:avLst/>
          </a:prstGeom>
        </p:spPr>
      </p:pic>
    </p:spTree>
    <p:extLst>
      <p:ext uri="{BB962C8B-B14F-4D97-AF65-F5344CB8AC3E}">
        <p14:creationId xmlns:p14="http://schemas.microsoft.com/office/powerpoint/2010/main" val="333836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diagram</a:t>
            </a:r>
          </a:p>
        </p:txBody>
      </p:sp>
      <p:pic>
        <p:nvPicPr>
          <p:cNvPr id="5" name="Picture 4"/>
          <p:cNvPicPr/>
          <p:nvPr/>
        </p:nvPicPr>
        <p:blipFill>
          <a:blip r:embed="rId2"/>
          <a:stretch>
            <a:fillRect/>
          </a:stretch>
        </p:blipFill>
        <p:spPr>
          <a:xfrm>
            <a:off x="2606722" y="2251882"/>
            <a:ext cx="7206018" cy="4606118"/>
          </a:xfrm>
          <a:prstGeom prst="rect">
            <a:avLst/>
          </a:prstGeom>
        </p:spPr>
      </p:pic>
    </p:spTree>
    <p:extLst>
      <p:ext uri="{BB962C8B-B14F-4D97-AF65-F5344CB8AC3E}">
        <p14:creationId xmlns:p14="http://schemas.microsoft.com/office/powerpoint/2010/main" val="1208621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827408" y="2132490"/>
            <a:ext cx="8825659" cy="3416300"/>
          </a:xfrm>
        </p:spPr>
        <p:txBody>
          <a:bodyPr>
            <a:normAutofit/>
          </a:bodyPr>
          <a:lstStyle/>
          <a:p>
            <a:r>
              <a:rPr lang="en-US" sz="2000" b="1" dirty="0" smtClean="0"/>
              <a:t>Simulation</a:t>
            </a:r>
          </a:p>
          <a:p>
            <a:pPr marL="0" indent="0">
              <a:buNone/>
            </a:pPr>
            <a:endParaRPr lang="en-US" sz="2000" b="1" dirty="0"/>
          </a:p>
        </p:txBody>
      </p:sp>
      <p:pic>
        <p:nvPicPr>
          <p:cNvPr id="4" name="Picture 3"/>
          <p:cNvPicPr>
            <a:picLocks noChangeAspect="1"/>
          </p:cNvPicPr>
          <p:nvPr/>
        </p:nvPicPr>
        <p:blipFill>
          <a:blip r:embed="rId2"/>
          <a:stretch>
            <a:fillRect/>
          </a:stretch>
        </p:blipFill>
        <p:spPr>
          <a:xfrm>
            <a:off x="8721314" y="515423"/>
            <a:ext cx="2390105" cy="2282368"/>
          </a:xfrm>
          <a:prstGeom prst="rect">
            <a:avLst/>
          </a:prstGeom>
        </p:spPr>
      </p:pic>
      <p:pic>
        <p:nvPicPr>
          <p:cNvPr id="6" name="Picture 5"/>
          <p:cNvPicPr/>
          <p:nvPr/>
        </p:nvPicPr>
        <p:blipFill>
          <a:blip r:embed="rId3"/>
          <a:stretch>
            <a:fillRect/>
          </a:stretch>
        </p:blipFill>
        <p:spPr>
          <a:xfrm>
            <a:off x="2088107" y="2497540"/>
            <a:ext cx="7564960" cy="4360459"/>
          </a:xfrm>
          <a:prstGeom prst="rect">
            <a:avLst/>
          </a:prstGeom>
        </p:spPr>
      </p:pic>
    </p:spTree>
    <p:extLst>
      <p:ext uri="{BB962C8B-B14F-4D97-AF65-F5344CB8AC3E}">
        <p14:creationId xmlns:p14="http://schemas.microsoft.com/office/powerpoint/2010/main" val="666761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Discussion</a:t>
            </a:r>
            <a:endParaRPr lang="en-US" b="1" dirty="0"/>
          </a:p>
          <a:p>
            <a:r>
              <a:rPr lang="en-US" dirty="0"/>
              <a:t>This project can be enhanced with many features like different options can be added in coffee maker. We can add multiple flavours that can attract customers. Project can be launched in the proper way as a proper vending coffee machine as a business. A great homework is required to build the vending coffee machine in practical like better controllers can be selected with multiple options and with our programming logic we can add multiple features in this project</a:t>
            </a:r>
          </a:p>
        </p:txBody>
      </p:sp>
    </p:spTree>
    <p:extLst>
      <p:ext uri="{BB962C8B-B14F-4D97-AF65-F5344CB8AC3E}">
        <p14:creationId xmlns:p14="http://schemas.microsoft.com/office/powerpoint/2010/main" val="1501472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Work </a:t>
            </a:r>
            <a:endParaRPr lang="en-US" dirty="0"/>
          </a:p>
        </p:txBody>
      </p:sp>
      <p:pic>
        <p:nvPicPr>
          <p:cNvPr id="4" name="Picture 3"/>
          <p:cNvPicPr>
            <a:picLocks noChangeAspect="1"/>
          </p:cNvPicPr>
          <p:nvPr/>
        </p:nvPicPr>
        <p:blipFill>
          <a:blip r:embed="rId2"/>
          <a:stretch>
            <a:fillRect/>
          </a:stretch>
        </p:blipFill>
        <p:spPr>
          <a:xfrm>
            <a:off x="8087931" y="452728"/>
            <a:ext cx="2299985" cy="2248989"/>
          </a:xfrm>
          <a:prstGeom prst="rect">
            <a:avLst/>
          </a:prstGeom>
        </p:spPr>
      </p:pic>
      <p:sp>
        <p:nvSpPr>
          <p:cNvPr id="6" name="Content Placeholder 5"/>
          <p:cNvSpPr>
            <a:spLocks noGrp="1"/>
          </p:cNvSpPr>
          <p:nvPr>
            <p:ph idx="1"/>
          </p:nvPr>
        </p:nvSpPr>
        <p:spPr/>
        <p:txBody>
          <a:bodyPr>
            <a:normAutofit lnSpcReduction="10000"/>
          </a:bodyPr>
          <a:lstStyle/>
          <a:p>
            <a:r>
              <a:rPr lang="en-US" dirty="0" smtClean="0"/>
              <a:t>The Whole project was  equally  distributed among all the group members. First we go through of proper research about the project </a:t>
            </a:r>
            <a:endParaRPr lang="en-US" dirty="0"/>
          </a:p>
          <a:p>
            <a:r>
              <a:rPr lang="en-US" dirty="0" smtClean="0"/>
              <a:t>First, we draw a block diagram for the project according to selected project then we started to make our project code</a:t>
            </a:r>
          </a:p>
          <a:p>
            <a:r>
              <a:rPr lang="en-US" dirty="0" smtClean="0"/>
              <a:t>We simulate the project using proteus.</a:t>
            </a:r>
          </a:p>
          <a:p>
            <a:r>
              <a:rPr lang="en-US" dirty="0" smtClean="0"/>
              <a:t>Calculated the concern mathematical calculations .</a:t>
            </a:r>
          </a:p>
          <a:p>
            <a:r>
              <a:rPr lang="en-US" dirty="0" smtClean="0"/>
              <a:t>After Simulation we Implemented the main part of the project on Hardware. </a:t>
            </a:r>
          </a:p>
          <a:p>
            <a:r>
              <a:rPr lang="en-US" dirty="0" smtClean="0"/>
              <a:t>Then we made CEP project report and presentation according to given pattern . </a:t>
            </a:r>
            <a:endParaRPr lang="en-US" dirty="0"/>
          </a:p>
        </p:txBody>
      </p:sp>
    </p:spTree>
    <p:extLst>
      <p:ext uri="{BB962C8B-B14F-4D97-AF65-F5344CB8AC3E}">
        <p14:creationId xmlns:p14="http://schemas.microsoft.com/office/powerpoint/2010/main" val="1885813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pic>
        <p:nvPicPr>
          <p:cNvPr id="4" name="Picture 3"/>
          <p:cNvPicPr>
            <a:picLocks noChangeAspect="1"/>
          </p:cNvPicPr>
          <p:nvPr/>
        </p:nvPicPr>
        <p:blipFill>
          <a:blip r:embed="rId2"/>
          <a:stretch>
            <a:fillRect/>
          </a:stretch>
        </p:blipFill>
        <p:spPr>
          <a:xfrm>
            <a:off x="7760297" y="328729"/>
            <a:ext cx="2645833" cy="2274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Content Placeholder 4">
            <a:extLst>
              <a:ext uri="{FF2B5EF4-FFF2-40B4-BE49-F238E27FC236}">
                <a16:creationId xmlns:a16="http://schemas.microsoft.com/office/drawing/2014/main" id="{E8812022-B638-4595-9AF8-42C3D462DE57}"/>
              </a:ext>
            </a:extLst>
          </p:cNvPr>
          <p:cNvGraphicFramePr>
            <a:graphicFrameLocks noGrp="1"/>
          </p:cNvGraphicFramePr>
          <p:nvPr>
            <p:ph idx="1"/>
            <p:extLst>
              <p:ext uri="{D42A27DB-BD31-4B8C-83A1-F6EECF244321}">
                <p14:modId xmlns:p14="http://schemas.microsoft.com/office/powerpoint/2010/main" val="1787738025"/>
              </p:ext>
            </p:extLst>
          </p:nvPr>
        </p:nvGraphicFramePr>
        <p:xfrm>
          <a:off x="704850" y="2719388"/>
          <a:ext cx="8824913" cy="341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8568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Impact </a:t>
            </a:r>
            <a:endParaRPr lang="en-US" dirty="0"/>
          </a:p>
        </p:txBody>
      </p:sp>
      <p:sp>
        <p:nvSpPr>
          <p:cNvPr id="3" name="Content Placeholder 2"/>
          <p:cNvSpPr>
            <a:spLocks noGrp="1"/>
          </p:cNvSpPr>
          <p:nvPr>
            <p:ph idx="1"/>
          </p:nvPr>
        </p:nvSpPr>
        <p:spPr>
          <a:xfrm>
            <a:off x="549647" y="2421228"/>
            <a:ext cx="8825659" cy="4069723"/>
          </a:xfrm>
        </p:spPr>
        <p:txBody>
          <a:bodyPr>
            <a:normAutofit/>
          </a:bodyPr>
          <a:lstStyle/>
          <a:p>
            <a:r>
              <a:rPr lang="en-US" b="1" dirty="0"/>
              <a:t>Benefits </a:t>
            </a:r>
            <a:r>
              <a:rPr lang="en-US" b="1" dirty="0" smtClean="0"/>
              <a:t>of Coffee Maker</a:t>
            </a:r>
          </a:p>
          <a:p>
            <a:pPr>
              <a:buFont typeface="Wingdings" panose="05000000000000000000" pitchFamily="2" charset="2"/>
              <a:buChar char="q"/>
            </a:pPr>
            <a:r>
              <a:rPr lang="en-US" dirty="0" smtClean="0"/>
              <a:t>Portable</a:t>
            </a:r>
          </a:p>
          <a:p>
            <a:pPr>
              <a:buFont typeface="Wingdings" panose="05000000000000000000" pitchFamily="2" charset="2"/>
              <a:buChar char="q"/>
            </a:pPr>
            <a:r>
              <a:rPr lang="en-US" dirty="0" smtClean="0"/>
              <a:t>Choice of multiple flavours of coffee are available in one machine</a:t>
            </a:r>
          </a:p>
          <a:p>
            <a:pPr>
              <a:buFont typeface="Wingdings" panose="05000000000000000000" pitchFamily="2" charset="2"/>
              <a:buChar char="q"/>
            </a:pPr>
            <a:r>
              <a:rPr lang="en-US" dirty="0" smtClean="0"/>
              <a:t>Reduces human effort or Labour cost if you setup your business using this machine.</a:t>
            </a:r>
          </a:p>
          <a:p>
            <a:pPr>
              <a:buFont typeface="Wingdings" panose="05000000000000000000" pitchFamily="2" charset="2"/>
              <a:buChar char="q"/>
            </a:pPr>
            <a:r>
              <a:rPr lang="en-US" dirty="0" smtClean="0"/>
              <a:t>Requires less time to serve many persons at a time.</a:t>
            </a:r>
          </a:p>
          <a:p>
            <a:r>
              <a:rPr lang="en-US" b="1" dirty="0" smtClean="0"/>
              <a:t>Drawbacks </a:t>
            </a:r>
            <a:r>
              <a:rPr lang="en-US" b="1" dirty="0"/>
              <a:t>of </a:t>
            </a:r>
            <a:r>
              <a:rPr lang="en-US" b="1" dirty="0" smtClean="0"/>
              <a:t>Coffee Maker</a:t>
            </a:r>
          </a:p>
          <a:p>
            <a:pPr>
              <a:buFont typeface="Wingdings" panose="05000000000000000000" pitchFamily="2" charset="2"/>
              <a:buChar char="q"/>
            </a:pPr>
            <a:r>
              <a:rPr lang="en-US" dirty="0" smtClean="0"/>
              <a:t>Expensive</a:t>
            </a:r>
          </a:p>
          <a:p>
            <a:pPr>
              <a:buFont typeface="Wingdings" panose="05000000000000000000" pitchFamily="2" charset="2"/>
              <a:buChar char="q"/>
            </a:pPr>
            <a:r>
              <a:rPr lang="en-US" dirty="0" smtClean="0"/>
              <a:t>Difficult to maintain</a:t>
            </a:r>
          </a:p>
          <a:p>
            <a:pPr>
              <a:buFont typeface="Wingdings" panose="05000000000000000000" pitchFamily="2" charset="2"/>
              <a:buChar char="q"/>
            </a:pPr>
            <a:r>
              <a:rPr lang="en-US" dirty="0" smtClean="0"/>
              <a:t>Taste Variations</a:t>
            </a:r>
            <a:endParaRPr lang="en-US" dirty="0"/>
          </a:p>
          <a:p>
            <a:endParaRPr lang="en-US" dirty="0"/>
          </a:p>
          <a:p>
            <a:endParaRPr lang="en-US"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artisticGlowEdges/>
                    </a14:imgEffect>
                  </a14:imgLayer>
                </a14:imgProps>
              </a:ext>
            </a:extLst>
          </a:blip>
          <a:srcRect r="53052" b="50570"/>
          <a:stretch/>
        </p:blipFill>
        <p:spPr>
          <a:xfrm>
            <a:off x="7944729" y="280144"/>
            <a:ext cx="2452910" cy="2262185"/>
          </a:xfrm>
          <a:prstGeom prst="ellipse">
            <a:avLst/>
          </a:prstGeom>
          <a:ln>
            <a:noFill/>
          </a:ln>
          <a:effectLst>
            <a:softEdge rad="112500"/>
          </a:effectLst>
        </p:spPr>
      </p:pic>
    </p:spTree>
    <p:extLst>
      <p:ext uri="{BB962C8B-B14F-4D97-AF65-F5344CB8AC3E}">
        <p14:creationId xmlns:p14="http://schemas.microsoft.com/office/powerpoint/2010/main" val="864007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t>
            </a:r>
            <a:endParaRPr lang="en-US" dirty="0"/>
          </a:p>
        </p:txBody>
      </p:sp>
      <p:sp>
        <p:nvSpPr>
          <p:cNvPr id="3" name="Content Placeholder 2"/>
          <p:cNvSpPr>
            <a:spLocks noGrp="1"/>
          </p:cNvSpPr>
          <p:nvPr>
            <p:ph idx="1"/>
          </p:nvPr>
        </p:nvSpPr>
        <p:spPr>
          <a:xfrm>
            <a:off x="273866" y="2526226"/>
            <a:ext cx="8825659" cy="3416300"/>
          </a:xfrm>
        </p:spPr>
        <p:txBody>
          <a:bodyPr/>
          <a:lstStyle/>
          <a:p>
            <a:pPr marL="0" indent="0">
              <a:buNone/>
            </a:pPr>
            <a:endParaRPr lang="en-US" dirty="0"/>
          </a:p>
          <a:p>
            <a:r>
              <a:rPr lang="en-US" dirty="0" smtClean="0"/>
              <a:t>This project is Environmental Friendly. </a:t>
            </a:r>
          </a:p>
          <a:p>
            <a:r>
              <a:rPr lang="en-US" dirty="0" smtClean="0"/>
              <a:t>It does not cause any type of Pollution that is Harmful to our Environment.</a:t>
            </a:r>
          </a:p>
          <a:p>
            <a:r>
              <a:rPr lang="en-US" dirty="0" smtClean="0"/>
              <a:t>No Harmful impact on Human Life.</a:t>
            </a:r>
          </a:p>
          <a:p>
            <a:r>
              <a:rPr lang="en-US" dirty="0" smtClean="0"/>
              <a:t>The one factors that can be harmful is that after drinking the coffee from coffee machine people use to throw cups publically that causes pollution in environment but its responsibility of individual person that we should fulfill  our responsibility to save our environment. </a:t>
            </a:r>
          </a:p>
          <a:p>
            <a:endParaRPr lang="en-US" dirty="0" smtClean="0"/>
          </a:p>
        </p:txBody>
      </p:sp>
      <p:pic>
        <p:nvPicPr>
          <p:cNvPr id="6" name="Picture 5"/>
          <p:cNvPicPr>
            <a:picLocks noChangeAspect="1"/>
          </p:cNvPicPr>
          <p:nvPr/>
        </p:nvPicPr>
        <p:blipFill>
          <a:blip r:embed="rId2"/>
          <a:stretch>
            <a:fillRect/>
          </a:stretch>
        </p:blipFill>
        <p:spPr>
          <a:xfrm>
            <a:off x="9415009" y="2166779"/>
            <a:ext cx="2776991" cy="2915840"/>
          </a:xfrm>
          <a:prstGeom prst="ellipse">
            <a:avLst/>
          </a:prstGeom>
          <a:ln>
            <a:noFill/>
          </a:ln>
          <a:effectLst>
            <a:softEdge rad="112500"/>
          </a:effectLst>
        </p:spPr>
      </p:pic>
    </p:spTree>
    <p:extLst>
      <p:ext uri="{BB962C8B-B14F-4D97-AF65-F5344CB8AC3E}">
        <p14:creationId xmlns:p14="http://schemas.microsoft.com/office/powerpoint/2010/main" val="531422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a:xfrm>
            <a:off x="756224" y="2459865"/>
            <a:ext cx="8825659" cy="3624330"/>
          </a:xfrm>
        </p:spPr>
        <p:txBody>
          <a:bodyPr/>
          <a:lstStyle/>
          <a:p>
            <a:r>
              <a:rPr lang="en-US" b="1" dirty="0" smtClean="0"/>
              <a:t>We have learned a lot of thing from this project like:</a:t>
            </a:r>
          </a:p>
          <a:p>
            <a:r>
              <a:rPr lang="en-US" dirty="0" smtClean="0"/>
              <a:t>Team Work </a:t>
            </a:r>
          </a:p>
          <a:p>
            <a:r>
              <a:rPr lang="en-US" dirty="0" smtClean="0"/>
              <a:t>How to fulfill your responsibility </a:t>
            </a:r>
          </a:p>
          <a:p>
            <a:r>
              <a:rPr lang="en-US" dirty="0" smtClean="0"/>
              <a:t>How to deal the pressure to complete the task on time</a:t>
            </a:r>
          </a:p>
          <a:p>
            <a:r>
              <a:rPr lang="en-US" dirty="0" smtClean="0"/>
              <a:t>Time Management </a:t>
            </a:r>
          </a:p>
          <a:p>
            <a:r>
              <a:rPr lang="en-US" dirty="0" smtClean="0"/>
              <a:t>How to build Logic and its practical implementation. </a:t>
            </a:r>
          </a:p>
          <a:p>
            <a:r>
              <a:rPr lang="en-US" dirty="0" smtClean="0"/>
              <a:t>How to design a project model </a:t>
            </a:r>
          </a:p>
          <a:p>
            <a:r>
              <a:rPr lang="en-US" dirty="0" smtClean="0"/>
              <a:t>We learn how to code in microcontroller and how to implement it practically. We learnt about the burning process of microcontroller.</a:t>
            </a:r>
            <a:endParaRPr lang="en-US" dirty="0"/>
          </a:p>
        </p:txBody>
      </p:sp>
      <p:pic>
        <p:nvPicPr>
          <p:cNvPr id="5" name="Picture 4"/>
          <p:cNvPicPr>
            <a:picLocks noChangeAspect="1"/>
          </p:cNvPicPr>
          <p:nvPr/>
        </p:nvPicPr>
        <p:blipFill>
          <a:blip r:embed="rId2"/>
          <a:stretch>
            <a:fillRect/>
          </a:stretch>
        </p:blipFill>
        <p:spPr>
          <a:xfrm>
            <a:off x="9581883" y="2356834"/>
            <a:ext cx="2727272" cy="2799751"/>
          </a:xfrm>
          <a:prstGeom prst="ellipse">
            <a:avLst/>
          </a:prstGeom>
          <a:ln>
            <a:noFill/>
          </a:ln>
          <a:effectLst>
            <a:softEdge rad="112500"/>
          </a:effectLst>
        </p:spPr>
      </p:pic>
    </p:spTree>
    <p:extLst>
      <p:ext uri="{BB962C8B-B14F-4D97-AF65-F5344CB8AC3E}">
        <p14:creationId xmlns:p14="http://schemas.microsoft.com/office/powerpoint/2010/main" val="1404001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a:xfrm>
            <a:off x="1090708" y="2919278"/>
            <a:ext cx="8825659" cy="3017883"/>
          </a:xfrm>
        </p:spPr>
        <p:txBody>
          <a:bodyPr/>
          <a:lstStyle/>
          <a:p>
            <a:r>
              <a:rPr lang="en-US" dirty="0"/>
              <a:t> In this project, we have designed and developed a mini tea and coffee making machine that is software based which is capable of dispensing the required quality (taste) of beverage in less time. </a:t>
            </a:r>
            <a:endParaRPr lang="en-US" dirty="0" smtClean="0"/>
          </a:p>
          <a:p>
            <a:r>
              <a:rPr lang="en-US" dirty="0" smtClean="0"/>
              <a:t>Two flavours are currently available in this coffee machine.</a:t>
            </a:r>
          </a:p>
          <a:p>
            <a:r>
              <a:rPr lang="en-US" dirty="0" smtClean="0"/>
              <a:t>We can add multiple options in this project like multiple flavours off coffee can be add with Tea as well and can be practically implemented as coffee vending machine as our business.</a:t>
            </a:r>
            <a:endParaRPr lang="en-US" dirty="0"/>
          </a:p>
        </p:txBody>
      </p:sp>
      <p:pic>
        <p:nvPicPr>
          <p:cNvPr id="1026" name="Picture 2" descr="Copyright © 2014 Levi Rainey - Transparent Conclusion, HD Png Download -  1600x524(#17897) - PngFind"/>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79594" y="89098"/>
            <a:ext cx="4198849" cy="278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29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a:xfrm>
            <a:off x="1154954" y="2330544"/>
            <a:ext cx="8825659" cy="4097551"/>
          </a:xfrm>
        </p:spPr>
        <p:txBody>
          <a:bodyPr>
            <a:normAutofit lnSpcReduction="10000"/>
          </a:bodyPr>
          <a:lstStyle/>
          <a:p>
            <a:r>
              <a:rPr lang="en-US" sz="2000" b="1" dirty="0" smtClean="0"/>
              <a:t>Introduction</a:t>
            </a:r>
          </a:p>
          <a:p>
            <a:r>
              <a:rPr lang="en-US" sz="2000" b="1" dirty="0" smtClean="0"/>
              <a:t>Literature Review</a:t>
            </a:r>
          </a:p>
          <a:p>
            <a:r>
              <a:rPr lang="en-US" sz="2000" b="1" dirty="0" smtClean="0"/>
              <a:t>Methodology</a:t>
            </a:r>
          </a:p>
          <a:p>
            <a:r>
              <a:rPr lang="en-US" sz="2000" b="1" dirty="0" smtClean="0"/>
              <a:t>Results</a:t>
            </a:r>
          </a:p>
          <a:p>
            <a:r>
              <a:rPr lang="en-US" sz="2000" b="1" dirty="0" smtClean="0"/>
              <a:t>Teamwork</a:t>
            </a:r>
          </a:p>
          <a:p>
            <a:r>
              <a:rPr lang="en-US" sz="2000" b="1" dirty="0" smtClean="0"/>
              <a:t>Timeline</a:t>
            </a:r>
          </a:p>
          <a:p>
            <a:r>
              <a:rPr lang="en-US" sz="2000" b="1" dirty="0" smtClean="0"/>
              <a:t>Societal Impact</a:t>
            </a:r>
          </a:p>
          <a:p>
            <a:r>
              <a:rPr lang="en-US" sz="2000" b="1" dirty="0" smtClean="0"/>
              <a:t>Environmental Impact</a:t>
            </a:r>
          </a:p>
          <a:p>
            <a:r>
              <a:rPr lang="en-US" sz="2000" b="1" dirty="0" smtClean="0"/>
              <a:t>Learning</a:t>
            </a:r>
          </a:p>
          <a:p>
            <a:r>
              <a:rPr lang="en-US" sz="2000" b="1" dirty="0" smtClean="0"/>
              <a:t>Conclusion</a:t>
            </a:r>
          </a:p>
          <a:p>
            <a:endParaRPr lang="en-US" dirty="0"/>
          </a:p>
        </p:txBody>
      </p:sp>
    </p:spTree>
    <p:extLst>
      <p:ext uri="{BB962C8B-B14F-4D97-AF65-F5344CB8AC3E}">
        <p14:creationId xmlns:p14="http://schemas.microsoft.com/office/powerpoint/2010/main" val="229639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1154954" y="2603499"/>
            <a:ext cx="8825659" cy="4070255"/>
          </a:xfrm>
        </p:spPr>
        <p:txBody>
          <a:bodyPr>
            <a:normAutofit/>
          </a:bodyPr>
          <a:lstStyle/>
          <a:p>
            <a:pPr marL="0" lvl="0" indent="0">
              <a:buNone/>
            </a:pPr>
            <a:r>
              <a:rPr lang="en-US" sz="2000" b="1" dirty="0"/>
              <a:t>Brief introduction to the CEP </a:t>
            </a:r>
            <a:endParaRPr lang="en-US" sz="2000" b="1" dirty="0" smtClean="0"/>
          </a:p>
          <a:p>
            <a:pPr lvl="0">
              <a:buFont typeface="Wingdings" panose="05000000000000000000" pitchFamily="2" charset="2"/>
              <a:buChar char="Ø"/>
            </a:pPr>
            <a:r>
              <a:rPr lang="en-US" dirty="0"/>
              <a:t>Beverages like tea and coffee have become a part of a daily routine of people around the world</a:t>
            </a:r>
            <a:r>
              <a:rPr lang="en-US" dirty="0" smtClean="0"/>
              <a:t>.</a:t>
            </a:r>
          </a:p>
          <a:p>
            <a:pPr lvl="0">
              <a:buFont typeface="Wingdings" panose="05000000000000000000" pitchFamily="2" charset="2"/>
              <a:buChar char="Ø"/>
            </a:pPr>
            <a:r>
              <a:rPr lang="en-US" dirty="0"/>
              <a:t>A coffee maker is described as a plug in appliance that pushes hot water through coffee beans to create coffee</a:t>
            </a:r>
            <a:r>
              <a:rPr lang="en-US" dirty="0" smtClean="0"/>
              <a:t>.</a:t>
            </a:r>
          </a:p>
          <a:p>
            <a:pPr>
              <a:buFont typeface="Wingdings" panose="05000000000000000000" pitchFamily="2" charset="2"/>
              <a:buChar char="Ø"/>
            </a:pPr>
            <a:r>
              <a:rPr lang="en-US" dirty="0" smtClean="0"/>
              <a:t>A </a:t>
            </a:r>
            <a:r>
              <a:rPr lang="en-US" dirty="0"/>
              <a:t>coffee maker is composed of a heating plate on the bottom, a glass pitcher to catch the coffee in, a water reserve tank, a cup of to hold coffee grounds, and a tube to tie this all together. The water from the reserve tank flows through the heating plate, boils, and then is sent up the tube to wash down through the beans. After it has seeped through the beans, it goes into the glass pitcher which holds it until the user is ready to use it.</a:t>
            </a:r>
          </a:p>
          <a:p>
            <a:pPr lvl="0">
              <a:buFont typeface="Wingdings" panose="05000000000000000000" pitchFamily="2" charset="2"/>
              <a:buChar char="Ø"/>
            </a:pPr>
            <a:endParaRPr lang="en-US" sz="2000" b="1" dirty="0" smtClean="0"/>
          </a:p>
        </p:txBody>
      </p:sp>
    </p:spTree>
    <p:extLst>
      <p:ext uri="{BB962C8B-B14F-4D97-AF65-F5344CB8AC3E}">
        <p14:creationId xmlns:p14="http://schemas.microsoft.com/office/powerpoint/2010/main" val="2199304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a:t>
            </a:r>
            <a:r>
              <a:rPr lang="en-US" b="1" dirty="0" smtClean="0">
                <a:solidFill>
                  <a:schemeClr val="bg1"/>
                </a:solidFill>
              </a:rPr>
              <a:t>pplications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Coffee make is implemented </a:t>
            </a:r>
            <a:r>
              <a:rPr lang="en-US" dirty="0"/>
              <a:t>o</a:t>
            </a:r>
            <a:r>
              <a:rPr lang="en-US" dirty="0" smtClean="0"/>
              <a:t>n different places like</a:t>
            </a:r>
          </a:p>
          <a:p>
            <a:pPr>
              <a:buFont typeface="Wingdings" panose="05000000000000000000" pitchFamily="2" charset="2"/>
              <a:buChar char="q"/>
            </a:pPr>
            <a:r>
              <a:rPr lang="en-US" dirty="0" smtClean="0"/>
              <a:t>Universities</a:t>
            </a:r>
          </a:p>
          <a:p>
            <a:pPr>
              <a:buFont typeface="Wingdings" panose="05000000000000000000" pitchFamily="2" charset="2"/>
              <a:buChar char="q"/>
            </a:pPr>
            <a:r>
              <a:rPr lang="en-US" dirty="0" smtClean="0"/>
              <a:t>Colleges</a:t>
            </a:r>
          </a:p>
          <a:p>
            <a:pPr>
              <a:buFont typeface="Wingdings" panose="05000000000000000000" pitchFamily="2" charset="2"/>
              <a:buChar char="q"/>
            </a:pPr>
            <a:r>
              <a:rPr lang="en-US" dirty="0" smtClean="0"/>
              <a:t>Hospitals</a:t>
            </a:r>
          </a:p>
          <a:p>
            <a:pPr>
              <a:buFont typeface="Wingdings" panose="05000000000000000000" pitchFamily="2" charset="2"/>
              <a:buChar char="q"/>
            </a:pPr>
            <a:r>
              <a:rPr lang="en-US" dirty="0" smtClean="0"/>
              <a:t>Hotels</a:t>
            </a:r>
          </a:p>
          <a:p>
            <a:pPr>
              <a:buFont typeface="Wingdings" panose="05000000000000000000" pitchFamily="2" charset="2"/>
              <a:buChar char="q"/>
            </a:pPr>
            <a:r>
              <a:rPr lang="en-US" dirty="0" smtClean="0"/>
              <a:t>Small scale industries</a:t>
            </a:r>
          </a:p>
          <a:p>
            <a:pPr>
              <a:buFont typeface="Wingdings" panose="05000000000000000000" pitchFamily="2" charset="2"/>
              <a:buChar char="q"/>
            </a:pPr>
            <a:r>
              <a:rPr lang="en-US" dirty="0" smtClean="0"/>
              <a:t>Coffee vending machines are placed on road side as  many people run their business  using these coffee machines.</a:t>
            </a:r>
          </a:p>
          <a:p>
            <a:pPr>
              <a:buFont typeface="Wingdings" panose="05000000000000000000" pitchFamily="2" charset="2"/>
              <a:buChar char="q"/>
            </a:pPr>
            <a:endParaRPr lang="en-US" dirty="0" smtClean="0"/>
          </a:p>
          <a:p>
            <a:endParaRPr lang="en-US" dirty="0"/>
          </a:p>
        </p:txBody>
      </p:sp>
    </p:spTree>
    <p:extLst>
      <p:ext uri="{BB962C8B-B14F-4D97-AF65-F5344CB8AC3E}">
        <p14:creationId xmlns:p14="http://schemas.microsoft.com/office/powerpoint/2010/main" val="1502840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73457"/>
            <a:ext cx="8761413" cy="793527"/>
          </a:xfrm>
        </p:spPr>
        <p:txBody>
          <a:bodyPr/>
          <a:lstStyle/>
          <a:p>
            <a:pPr lvl="0"/>
            <a:r>
              <a:rPr lang="en-US" b="1" dirty="0">
                <a:solidFill>
                  <a:schemeClr val="bg1"/>
                </a:solidFill>
                <a:latin typeface="+mn-lt"/>
              </a:rPr>
              <a:t>O</a:t>
            </a:r>
            <a:r>
              <a:rPr lang="en-US" b="1" dirty="0" smtClean="0">
                <a:solidFill>
                  <a:schemeClr val="bg1"/>
                </a:solidFill>
                <a:latin typeface="+mn-lt"/>
              </a:rPr>
              <a:t>bjectives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objective of the project is to design and develop a mini tea and coffee making machine, which dispenses the beverage of required quality in less time. The machine uses readily available tea and coffee premix powder to prepare the beverage. The machine offers options like:</a:t>
            </a:r>
          </a:p>
          <a:p>
            <a:r>
              <a:rPr lang="en-US" dirty="0"/>
              <a:t>Cappuccino</a:t>
            </a:r>
          </a:p>
          <a:p>
            <a:r>
              <a:rPr lang="en-US" dirty="0"/>
              <a:t>Espresso</a:t>
            </a:r>
          </a:p>
          <a:p>
            <a:r>
              <a:rPr lang="en-US" dirty="0"/>
              <a:t>Mild Tea/Coffee</a:t>
            </a:r>
          </a:p>
          <a:p>
            <a:r>
              <a:rPr lang="en-US" dirty="0"/>
              <a:t>Sugar free </a:t>
            </a:r>
            <a:r>
              <a:rPr lang="en-US" dirty="0" smtClean="0"/>
              <a:t>Tea/Coffee</a:t>
            </a:r>
            <a:endParaRPr lang="en-US" dirty="0"/>
          </a:p>
        </p:txBody>
      </p:sp>
    </p:spTree>
    <p:extLst>
      <p:ext uri="{BB962C8B-B14F-4D97-AF65-F5344CB8AC3E}">
        <p14:creationId xmlns:p14="http://schemas.microsoft.com/office/powerpoint/2010/main" val="1347789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Review </a:t>
            </a:r>
            <a:endParaRPr lang="en-US" b="1" dirty="0"/>
          </a:p>
        </p:txBody>
      </p:sp>
      <p:sp>
        <p:nvSpPr>
          <p:cNvPr id="3" name="Content Placeholder 2"/>
          <p:cNvSpPr>
            <a:spLocks noGrp="1"/>
          </p:cNvSpPr>
          <p:nvPr>
            <p:ph idx="1"/>
          </p:nvPr>
        </p:nvSpPr>
        <p:spPr>
          <a:xfrm>
            <a:off x="1090708" y="2727496"/>
            <a:ext cx="8825659" cy="3918964"/>
          </a:xfrm>
        </p:spPr>
        <p:txBody>
          <a:bodyPr/>
          <a:lstStyle/>
          <a:p>
            <a:r>
              <a:rPr lang="en-US" dirty="0" smtClean="0"/>
              <a:t>A coffee machines is the one that automatically makes a tasty coffee following a complete process. It consist of different chambers that are divided for quantity of powder, sugar, hot water and milk.</a:t>
            </a:r>
          </a:p>
          <a:p>
            <a:r>
              <a:rPr lang="en-US" dirty="0"/>
              <a:t>The appliance consists of a container made of plastic in which tea or coffee premix powder is placed according to the requirement of the user. The appliance consists of a reservoir for storing water, this reservoir is connected to the heater.</a:t>
            </a:r>
            <a:endParaRPr lang="en-US" dirty="0" smtClean="0"/>
          </a:p>
          <a:p>
            <a:r>
              <a:rPr lang="en-US" dirty="0" smtClean="0"/>
              <a:t>The machines works on the base of programming for every chamber time is set that water valve will on for a few seconds and powder chamber will be </a:t>
            </a:r>
            <a:r>
              <a:rPr lang="en-US" dirty="0"/>
              <a:t>o</a:t>
            </a:r>
            <a:r>
              <a:rPr lang="en-US" dirty="0" smtClean="0"/>
              <a:t>pen for few seconds. We have to just place the cup and enjoy your coffee.</a:t>
            </a:r>
          </a:p>
          <a:p>
            <a:endParaRPr lang="en-US" dirty="0" smtClean="0"/>
          </a:p>
          <a:p>
            <a:endParaRPr lang="en-US" dirty="0" smtClean="0"/>
          </a:p>
          <a:p>
            <a:endParaRPr lang="en-US" dirty="0"/>
          </a:p>
        </p:txBody>
      </p:sp>
      <p:pic>
        <p:nvPicPr>
          <p:cNvPr id="2050" name="Picture 2" descr="Literature Review Icon@4x - Graphic Design, HD Png Download -  1000x1000(#6369996) - PngFi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9752" y="457109"/>
            <a:ext cx="2116384" cy="175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779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a:xfrm>
            <a:off x="1154954" y="2603499"/>
            <a:ext cx="8825659" cy="3874573"/>
          </a:xfrm>
        </p:spPr>
        <p:txBody>
          <a:bodyPr>
            <a:normAutofit/>
          </a:bodyPr>
          <a:lstStyle/>
          <a:p>
            <a:r>
              <a:rPr lang="en-US" sz="2400" b="1" dirty="0"/>
              <a:t>Mathematical model</a:t>
            </a:r>
          </a:p>
          <a:p>
            <a:pPr marL="0" indent="0">
              <a:buNone/>
            </a:pPr>
            <a:endParaRPr lang="en-US" dirty="0"/>
          </a:p>
        </p:txBody>
      </p:sp>
      <p:pic>
        <p:nvPicPr>
          <p:cNvPr id="4" name="Picture 3"/>
          <p:cNvPicPr>
            <a:picLocks noChangeAspect="1"/>
          </p:cNvPicPr>
          <p:nvPr/>
        </p:nvPicPr>
        <p:blipFill>
          <a:blip r:embed="rId2"/>
          <a:stretch>
            <a:fillRect/>
          </a:stretch>
        </p:blipFill>
        <p:spPr>
          <a:xfrm>
            <a:off x="7433794" y="458950"/>
            <a:ext cx="2984701" cy="20146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182" y="2988340"/>
            <a:ext cx="7223635" cy="3869659"/>
          </a:xfrm>
          <a:prstGeom prst="rect">
            <a:avLst/>
          </a:prstGeom>
        </p:spPr>
      </p:pic>
    </p:spTree>
    <p:extLst>
      <p:ext uri="{BB962C8B-B14F-4D97-AF65-F5344CB8AC3E}">
        <p14:creationId xmlns:p14="http://schemas.microsoft.com/office/powerpoint/2010/main" val="3366121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6" name="Picture 5"/>
          <p:cNvPicPr>
            <a:picLocks noChangeAspect="1"/>
          </p:cNvPicPr>
          <p:nvPr/>
        </p:nvPicPr>
        <p:blipFill>
          <a:blip r:embed="rId2"/>
          <a:stretch>
            <a:fillRect/>
          </a:stretch>
        </p:blipFill>
        <p:spPr>
          <a:xfrm>
            <a:off x="2361063" y="1680632"/>
            <a:ext cx="7697337" cy="5165679"/>
          </a:xfrm>
          <a:prstGeom prst="rect">
            <a:avLst/>
          </a:prstGeom>
        </p:spPr>
      </p:pic>
    </p:spTree>
    <p:extLst>
      <p:ext uri="{BB962C8B-B14F-4D97-AF65-F5344CB8AC3E}">
        <p14:creationId xmlns:p14="http://schemas.microsoft.com/office/powerpoint/2010/main" val="4083209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r>
              <a:rPr lang="en-US" dirty="0"/>
              <a:t>model</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99685" y="2429301"/>
            <a:ext cx="6835384" cy="4312693"/>
          </a:xfrm>
          <a:prstGeom prst="rect">
            <a:avLst/>
          </a:prstGeom>
        </p:spPr>
      </p:pic>
    </p:spTree>
    <p:extLst>
      <p:ext uri="{BB962C8B-B14F-4D97-AF65-F5344CB8AC3E}">
        <p14:creationId xmlns:p14="http://schemas.microsoft.com/office/powerpoint/2010/main" val="27272519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634</TotalTime>
  <Words>854</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Ion Boardroom</vt:lpstr>
      <vt:lpstr>    Coffee Maker </vt:lpstr>
      <vt:lpstr>Outline</vt:lpstr>
      <vt:lpstr>Introduction</vt:lpstr>
      <vt:lpstr>Applications </vt:lpstr>
      <vt:lpstr>Objectives </vt:lpstr>
      <vt:lpstr>Literature Review </vt:lpstr>
      <vt:lpstr>Methodology </vt:lpstr>
      <vt:lpstr>Flow Chart</vt:lpstr>
      <vt:lpstr>Hardware model</vt:lpstr>
      <vt:lpstr>Block Diagram</vt:lpstr>
      <vt:lpstr>Circuit diagram</vt:lpstr>
      <vt:lpstr>Result</vt:lpstr>
      <vt:lpstr>Result</vt:lpstr>
      <vt:lpstr>Team Work </vt:lpstr>
      <vt:lpstr>Timeline</vt:lpstr>
      <vt:lpstr>Social Impact </vt:lpstr>
      <vt:lpstr>Environmental Impact </vt:lpstr>
      <vt:lpstr>Learning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12V DC to 220V AC        Inverter</dc:title>
  <dc:creator>Syed Zulfiqar Ali</dc:creator>
  <cp:lastModifiedBy>Syed Zulfiqar Ali</cp:lastModifiedBy>
  <cp:revision>53</cp:revision>
  <dcterms:created xsi:type="dcterms:W3CDTF">2022-08-03T04:39:34Z</dcterms:created>
  <dcterms:modified xsi:type="dcterms:W3CDTF">2023-01-12T13:54:10Z</dcterms:modified>
</cp:coreProperties>
</file>