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8" r:id="rId3"/>
    <p:sldId id="425" r:id="rId4"/>
    <p:sldId id="259" r:id="rId5"/>
    <p:sldId id="426" r:id="rId6"/>
    <p:sldId id="427" r:id="rId7"/>
    <p:sldId id="260" r:id="rId8"/>
    <p:sldId id="262" r:id="rId9"/>
    <p:sldId id="263" r:id="rId10"/>
    <p:sldId id="264" r:id="rId11"/>
    <p:sldId id="265" r:id="rId12"/>
    <p:sldId id="419" r:id="rId13"/>
    <p:sldId id="433" r:id="rId14"/>
    <p:sldId id="434" r:id="rId15"/>
    <p:sldId id="435" r:id="rId16"/>
    <p:sldId id="436" r:id="rId17"/>
    <p:sldId id="437" r:id="rId18"/>
    <p:sldId id="438" r:id="rId19"/>
    <p:sldId id="420" r:id="rId20"/>
    <p:sldId id="421" r:id="rId21"/>
    <p:sldId id="422" r:id="rId22"/>
    <p:sldId id="423" r:id="rId23"/>
    <p:sldId id="424" r:id="rId24"/>
    <p:sldId id="266" r:id="rId25"/>
    <p:sldId id="428" r:id="rId26"/>
    <p:sldId id="429" r:id="rId27"/>
    <p:sldId id="430" r:id="rId28"/>
    <p:sldId id="431" r:id="rId29"/>
    <p:sldId id="432"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8" roundtripDataSignature="AMtx7miWpkPtfsJ0JYtVrESR9ErSSqPr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6" d="100"/>
          <a:sy n="76" d="100"/>
        </p:scale>
        <p:origin x="-12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17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170"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168" Type="http://customschemas.google.com/relationships/presentationmetadata" Target="metadata"/><Relationship Id="rId17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102031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smtClean="0"/>
              <a:t>University of Sciences and Technology HOUARI </a:t>
            </a:r>
          </a:p>
          <a:p>
            <a:pPr marL="0" lvl="0" indent="0" algn="l" rtl="0">
              <a:spcBef>
                <a:spcPts val="0"/>
              </a:spcBef>
              <a:spcAft>
                <a:spcPts val="0"/>
              </a:spcAft>
              <a:buNone/>
            </a:pPr>
            <a:r>
              <a:rPr lang="en-US" dirty="0" smtClean="0"/>
              <a:t>BOUMEDIENE</a:t>
            </a: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309340A-3E4B-442C-AAEE-24092359BC4A}" type="slidenum">
              <a:rPr lang="fr-FR" smtClean="0"/>
              <a:pPr/>
              <a:t>19</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309340A-3E4B-442C-AAEE-24092359BC4A}" type="slidenum">
              <a:rPr lang="fr-FR" smtClean="0"/>
              <a:pPr/>
              <a:t>20</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309340A-3E4B-442C-AAEE-24092359BC4A}" type="slidenum">
              <a:rPr lang="fr-FR" smtClean="0"/>
              <a:pPr/>
              <a:t>21</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309340A-3E4B-442C-AAEE-24092359BC4A}" type="slidenum">
              <a:rPr lang="fr-FR" smtClean="0"/>
              <a:pPr/>
              <a:t>22</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309340A-3E4B-442C-AAEE-24092359BC4A}" type="slidenum">
              <a:rPr lang="fr-FR" smtClean="0"/>
              <a:pPr/>
              <a:t>23</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solidFill>
                <a:schemeClr val="dk1"/>
              </a:solidFill>
            </a:endParaRPr>
          </a:p>
        </p:txBody>
      </p:sp>
      <p:sp>
        <p:nvSpPr>
          <p:cNvPr id="121" name="Google Shape;12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32500" lnSpcReduction="20000"/>
          </a:bodyPr>
          <a:lstStyle/>
          <a:p>
            <a:endParaRPr lang="en-US" dirty="0"/>
          </a:p>
        </p:txBody>
      </p:sp>
      <p:sp>
        <p:nvSpPr>
          <p:cNvPr id="4" name="Espace réservé du numéro de diapositive 3"/>
          <p:cNvSpPr>
            <a:spLocks noGrp="1"/>
          </p:cNvSpPr>
          <p:nvPr>
            <p:ph type="sldNum" sz="quarter" idx="10"/>
          </p:nvPr>
        </p:nvSpPr>
        <p:spPr/>
        <p:txBody>
          <a:bodyPr/>
          <a:lstStyle/>
          <a:p>
            <a:fld id="{993C5957-6925-46CF-86C2-3B69A36599B3}"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Petabytes" TargetMode="External"/><Relationship Id="rId3" Type="http://schemas.openxmlformats.org/officeDocument/2006/relationships/hyperlink" Target="https://en.wikipedia.org/wiki/Exabytes" TargetMode="External"/><Relationship Id="rId7" Type="http://schemas.openxmlformats.org/officeDocument/2006/relationships/hyperlink" Target="https://en.wikipedia.org/wiki/Telecommunic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Zettabytes" TargetMode="External"/><Relationship Id="rId5" Type="http://schemas.openxmlformats.org/officeDocument/2006/relationships/hyperlink" Target="https://en.wikipedia.org/wiki/Broadcast" TargetMode="External"/><Relationship Id="rId4" Type="http://schemas.openxmlformats.org/officeDocument/2006/relationships/hyperlink" Target="https://en.wikipedia.org/wiki/Zettabyte_Er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ennis_Stevenson,_Baron_Stevenson_of_Coddenham" TargetMode="External"/><Relationship Id="rId7" Type="http://schemas.openxmlformats.org/officeDocument/2006/relationships/hyperlink" Target="https://en.wikipedia.org/wiki/Computer_programm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Computing" TargetMode="External"/><Relationship Id="rId5" Type="http://schemas.openxmlformats.org/officeDocument/2006/relationships/hyperlink" Target="https://en.wikipedia.org/wiki/Royal_Society" TargetMode="External"/><Relationship Id="rId4" Type="http://schemas.openxmlformats.org/officeDocument/2006/relationships/hyperlink" Target="https://en.wikipedia.org/wiki/National_Curriculum_(England,_Wales_and_Northern_Ireland)"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736948" y="2751551"/>
            <a:ext cx="7772400" cy="2108548"/>
          </a:xfrm>
          <a:prstGeom prst="rect">
            <a:avLst/>
          </a:prstGeom>
          <a:noFill/>
          <a:ln>
            <a:noFill/>
          </a:ln>
        </p:spPr>
        <p:txBody>
          <a:bodyPr spcFirstLastPara="1" wrap="square" lIns="91425" tIns="45700" rIns="91425" bIns="45700" anchor="ctr" anchorCtr="0">
            <a:normAutofit fontScale="90000"/>
          </a:bodyPr>
          <a:lstStyle/>
          <a:p>
            <a:pPr>
              <a:lnSpc>
                <a:spcPct val="107000"/>
              </a:lnSpc>
              <a:spcAft>
                <a:spcPts val="800"/>
              </a:spcAft>
            </a:pPr>
            <a:r>
              <a:rPr lang="fr-FR" sz="4000" b="1" dirty="0" smtClean="0">
                <a:latin typeface="Calibri" pitchFamily="34" charset="0"/>
                <a:cs typeface="Arial"/>
              </a:rPr>
              <a:t/>
            </a:r>
            <a:br>
              <a:rPr lang="fr-FR" sz="4000" b="1" dirty="0" smtClean="0">
                <a:latin typeface="Calibri" pitchFamily="34" charset="0"/>
                <a:cs typeface="Arial"/>
              </a:rPr>
            </a:br>
            <a:r>
              <a:rPr lang="fr-FR" sz="4000" b="1" dirty="0" smtClean="0">
                <a:latin typeface="Calibri" pitchFamily="34" charset="0"/>
                <a:cs typeface="Arial"/>
              </a:rPr>
              <a:t/>
            </a:r>
            <a:br>
              <a:rPr lang="fr-FR" sz="4000" b="1" dirty="0" smtClean="0">
                <a:latin typeface="Calibri" pitchFamily="34" charset="0"/>
                <a:cs typeface="Arial"/>
              </a:rPr>
            </a:br>
            <a:r>
              <a:rPr lang="fr-FR" sz="4000" b="1" dirty="0" smtClean="0">
                <a:latin typeface="Calibri" pitchFamily="34" charset="0"/>
                <a:cs typeface="Arial"/>
              </a:rPr>
              <a:t/>
            </a:r>
            <a:br>
              <a:rPr lang="fr-FR" sz="4000" b="1" dirty="0" smtClean="0">
                <a:latin typeface="Calibri" pitchFamily="34" charset="0"/>
                <a:cs typeface="Arial"/>
              </a:rPr>
            </a:br>
            <a:r>
              <a:rPr lang="fr-FR" sz="4000" b="1" dirty="0" smtClean="0">
                <a:latin typeface="Calibri" pitchFamily="34" charset="0"/>
                <a:cs typeface="Arial"/>
              </a:rPr>
              <a:t>Information And Communication Technologies And Technologies </a:t>
            </a:r>
            <a:r>
              <a:rPr lang="fr-FR" sz="3600" b="1" dirty="0" err="1" smtClean="0">
                <a:latin typeface="Calibri" pitchFamily="34" charset="0"/>
                <a:cs typeface="Arial"/>
              </a:rPr>
              <a:t>R</a:t>
            </a:r>
            <a:r>
              <a:rPr lang="fr-FR" sz="4000" b="1" dirty="0" err="1" smtClean="0">
                <a:latin typeface="Calibri" pitchFamily="34" charset="0"/>
                <a:cs typeface="Arial"/>
              </a:rPr>
              <a:t>elated</a:t>
            </a:r>
            <a:r>
              <a:rPr lang="fr-FR" sz="4000" b="1" dirty="0" smtClean="0">
                <a:latin typeface="Calibri" pitchFamily="34" charset="0"/>
                <a:cs typeface="Arial"/>
              </a:rPr>
              <a:t> To TIC</a:t>
            </a:r>
            <a:r>
              <a:rPr lang="fr-FR" sz="2000" dirty="0" smtClean="0">
                <a:latin typeface="Calibri" pitchFamily="34" charset="0"/>
                <a:cs typeface="Arial"/>
              </a:rPr>
              <a:t/>
            </a:r>
            <a:br>
              <a:rPr lang="fr-FR" sz="2000" dirty="0" smtClean="0">
                <a:latin typeface="Calibri" pitchFamily="34" charset="0"/>
                <a:cs typeface="Arial"/>
              </a:rPr>
            </a:br>
            <a:r>
              <a:rPr lang="fr-FR" sz="4000" dirty="0" smtClean="0">
                <a:latin typeface="Calibri" pitchFamily="34" charset="0"/>
              </a:rPr>
              <a:t/>
            </a:r>
            <a:br>
              <a:rPr lang="fr-FR" sz="4000" dirty="0" smtClean="0">
                <a:latin typeface="Calibri" pitchFamily="34" charset="0"/>
              </a:rPr>
            </a:br>
            <a:endParaRPr sz="3959" b="1" i="1">
              <a:latin typeface="Calibri" pitchFamily="34" charset="0"/>
            </a:endParaRPr>
          </a:p>
        </p:txBody>
      </p:sp>
      <p:sp>
        <p:nvSpPr>
          <p:cNvPr id="90" name="Google Shape;90;p1"/>
          <p:cNvSpPr txBox="1">
            <a:spLocks noGrp="1"/>
          </p:cNvSpPr>
          <p:nvPr>
            <p:ph type="subTitle" idx="1"/>
          </p:nvPr>
        </p:nvSpPr>
        <p:spPr>
          <a:xfrm>
            <a:off x="3721273" y="5898714"/>
            <a:ext cx="3856973" cy="959285"/>
          </a:xfrm>
          <a:prstGeom prst="rect">
            <a:avLst/>
          </a:prstGeom>
          <a:noFill/>
          <a:ln>
            <a:noFill/>
          </a:ln>
        </p:spPr>
        <p:txBody>
          <a:bodyPr spcFirstLastPara="1" wrap="square" lIns="91425" tIns="45700" rIns="91425" bIns="45700" anchor="t" anchorCtr="0">
            <a:noAutofit/>
          </a:bodyPr>
          <a:lstStyle/>
          <a:p>
            <a:r>
              <a:rPr lang="fr-FR" sz="2000" b="1" dirty="0" err="1" smtClean="0"/>
              <a:t>Presented</a:t>
            </a:r>
            <a:r>
              <a:rPr lang="fr-FR" sz="2000" b="1" dirty="0" smtClean="0"/>
              <a:t> by :</a:t>
            </a:r>
          </a:p>
          <a:p>
            <a:r>
              <a:rPr lang="fr-FR" sz="2000" b="1" dirty="0" smtClean="0">
                <a:solidFill>
                  <a:schemeClr val="bg1">
                    <a:lumMod val="65000"/>
                  </a:schemeClr>
                </a:solidFill>
              </a:rPr>
              <a:t>Mr : ZAAF Mohamed </a:t>
            </a:r>
            <a:r>
              <a:rPr lang="fr-FR" sz="2000" b="1" dirty="0" err="1" smtClean="0">
                <a:solidFill>
                  <a:schemeClr val="bg1">
                    <a:lumMod val="65000"/>
                  </a:schemeClr>
                </a:solidFill>
              </a:rPr>
              <a:t>Ishak</a:t>
            </a:r>
            <a:endParaRPr lang="fr-FR" sz="2000" dirty="0">
              <a:solidFill>
                <a:schemeClr val="bg1">
                  <a:lumMod val="65000"/>
                </a:schemeClr>
              </a:solidFill>
            </a:endParaRPr>
          </a:p>
        </p:txBody>
      </p:sp>
      <p:sp>
        <p:nvSpPr>
          <p:cNvPr id="91" name="Google Shape;91;p1"/>
          <p:cNvSpPr txBox="1">
            <a:spLocks noGrp="1"/>
          </p:cNvSpPr>
          <p:nvPr>
            <p:ph type="dt" idx="10"/>
          </p:nvPr>
        </p:nvSpPr>
        <p:spPr>
          <a:xfrm>
            <a:off x="482252" y="6050072"/>
            <a:ext cx="2133600" cy="576196"/>
          </a:xfrm>
          <a:prstGeom prst="rect">
            <a:avLst/>
          </a:prstGeom>
          <a:noFill/>
          <a:ln>
            <a:noFill/>
          </a:ln>
        </p:spPr>
        <p:txBody>
          <a:bodyPr spcFirstLastPara="1" wrap="square" lIns="91425" tIns="45700" rIns="91425" bIns="45700" anchor="ctr" anchorCtr="0">
            <a:noAutofit/>
          </a:bodyPr>
          <a:lstStyle/>
          <a:p>
            <a:r>
              <a:rPr lang="fr-FR" sz="1600" b="1" u="sng" dirty="0" err="1" smtClean="0"/>
              <a:t>Academic</a:t>
            </a:r>
            <a:r>
              <a:rPr lang="fr-FR" sz="1600" b="1" u="sng" dirty="0" smtClean="0"/>
              <a:t> </a:t>
            </a:r>
            <a:r>
              <a:rPr lang="fr-FR" sz="1600" b="1" u="sng" dirty="0" err="1" smtClean="0"/>
              <a:t>year</a:t>
            </a:r>
            <a:r>
              <a:rPr lang="fr-FR" sz="1600" b="1" u="sng" dirty="0" smtClean="0"/>
              <a:t> 2023/2024</a:t>
            </a:r>
            <a:endParaRPr lang="fr-FR" sz="1600" dirty="0" smtClean="0"/>
          </a:p>
          <a:p>
            <a:r>
              <a:rPr lang="fr-FR" b="1" u="sng" dirty="0" smtClean="0"/>
              <a:t/>
            </a:r>
            <a:br>
              <a:rPr lang="fr-FR" b="1" u="sng" dirty="0" smtClean="0"/>
            </a:br>
            <a:endParaRPr/>
          </a:p>
        </p:txBody>
      </p:sp>
      <p:sp>
        <p:nvSpPr>
          <p:cNvPr id="92" name="Google Shape;9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smtClean="0">
                <a:solidFill>
                  <a:schemeClr val="tx1"/>
                </a:solidFill>
              </a:rPr>
              <a:pPr marL="0" lvl="0" indent="0" algn="r" rtl="0">
                <a:spcBef>
                  <a:spcPts val="0"/>
                </a:spcBef>
                <a:spcAft>
                  <a:spcPts val="0"/>
                </a:spcAft>
                <a:buNone/>
              </a:pPr>
              <a:t>1</a:t>
            </a:fld>
            <a:endParaRPr>
              <a:solidFill>
                <a:schemeClr val="tx1"/>
              </a:solidFill>
            </a:endParaRPr>
          </a:p>
        </p:txBody>
      </p:sp>
      <p:sp>
        <p:nvSpPr>
          <p:cNvPr id="94" name="Google Shape;94;p1"/>
          <p:cNvSpPr/>
          <p:nvPr/>
        </p:nvSpPr>
        <p:spPr>
          <a:xfrm>
            <a:off x="2666999" y="762000"/>
            <a:ext cx="5086611" cy="784790"/>
          </a:xfrm>
          <a:prstGeom prst="rect">
            <a:avLst/>
          </a:prstGeom>
          <a:noFill/>
          <a:ln>
            <a:noFill/>
          </a:ln>
        </p:spPr>
        <p:txBody>
          <a:bodyPr spcFirstLastPara="1" wrap="square" lIns="91425" tIns="45700" rIns="91425" bIns="45700" anchor="t" anchorCtr="0">
            <a:spAutoFit/>
          </a:bodyPr>
          <a:lstStyle/>
          <a:p>
            <a:pPr algn="ctr">
              <a:lnSpc>
                <a:spcPct val="150000"/>
              </a:lnSpc>
            </a:pPr>
            <a:r>
              <a:rPr lang="fr-FR" sz="1800" b="1" dirty="0" err="1" smtClean="0">
                <a:latin typeface="Times New Roman"/>
                <a:ea typeface="Calibri"/>
              </a:rPr>
              <a:t>University</a:t>
            </a:r>
            <a:r>
              <a:rPr lang="fr-FR" sz="1800" b="1" dirty="0" smtClean="0">
                <a:latin typeface="Times New Roman"/>
                <a:ea typeface="Calibri"/>
              </a:rPr>
              <a:t> of Sciences and </a:t>
            </a:r>
            <a:r>
              <a:rPr lang="fr-FR" sz="1800" b="1" dirty="0" err="1" smtClean="0">
                <a:latin typeface="Times New Roman"/>
                <a:ea typeface="Calibri"/>
              </a:rPr>
              <a:t>Technology</a:t>
            </a:r>
            <a:r>
              <a:rPr lang="fr-FR" sz="1800" b="1" dirty="0" smtClean="0">
                <a:latin typeface="Times New Roman"/>
                <a:ea typeface="Calibri"/>
              </a:rPr>
              <a:t> HOUARI </a:t>
            </a:r>
            <a:endParaRPr lang="fr-FR" sz="1600" b="1" dirty="0" smtClean="0">
              <a:latin typeface="Calibri"/>
              <a:ea typeface="Calibri"/>
            </a:endParaRPr>
          </a:p>
          <a:p>
            <a:pPr algn="ctr"/>
            <a:r>
              <a:rPr lang="fr-FR" sz="1800" b="1" dirty="0" smtClean="0">
                <a:latin typeface="Times New Roman"/>
                <a:ea typeface="Calibri"/>
              </a:rPr>
              <a:t>BOUMEDIENE</a:t>
            </a:r>
            <a:endParaRPr sz="1800" b="1">
              <a:solidFill>
                <a:schemeClr val="dk1"/>
              </a:solidFill>
              <a:latin typeface="Georgia"/>
              <a:ea typeface="Georgia"/>
              <a:cs typeface="Georgia"/>
              <a:sym typeface="Georgia"/>
            </a:endParaRPr>
          </a:p>
        </p:txBody>
      </p:sp>
      <p:pic>
        <p:nvPicPr>
          <p:cNvPr id="8" name="Image 7"/>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388150" y="351025"/>
            <a:ext cx="1303020" cy="11455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r>
              <a:rPr lang="fr-FR" sz="4000" b="1" dirty="0" smtClean="0"/>
              <a:t>The </a:t>
            </a:r>
            <a:r>
              <a:rPr lang="fr-FR" sz="4000" b="1" dirty="0" smtClean="0"/>
              <a:t>technologies </a:t>
            </a:r>
            <a:r>
              <a:rPr lang="fr-FR" sz="4000" b="1" dirty="0" err="1" smtClean="0"/>
              <a:t>included</a:t>
            </a:r>
            <a:r>
              <a:rPr lang="fr-FR" sz="4000" b="1" dirty="0" smtClean="0"/>
              <a:t> in TIC</a:t>
            </a:r>
            <a:endParaRPr lang="fr-FR" sz="4000" dirty="0"/>
          </a:p>
        </p:txBody>
      </p:sp>
      <p:sp>
        <p:nvSpPr>
          <p:cNvPr id="156" name="Google Shape;156;p9"/>
          <p:cNvSpPr txBox="1">
            <a:spLocks noGrp="1"/>
          </p:cNvSpPr>
          <p:nvPr>
            <p:ph type="body" idx="1"/>
          </p:nvPr>
        </p:nvSpPr>
        <p:spPr>
          <a:xfrm>
            <a:off x="457200" y="1828800"/>
            <a:ext cx="8229600" cy="4572000"/>
          </a:xfrm>
          <a:prstGeom prst="rect">
            <a:avLst/>
          </a:prstGeom>
          <a:noFill/>
          <a:ln>
            <a:noFill/>
          </a:ln>
        </p:spPr>
        <p:txBody>
          <a:bodyPr spcFirstLastPara="1" wrap="square" lIns="91425" tIns="45700" rIns="91425" bIns="45700" anchor="t" anchorCtr="0">
            <a:normAutofit/>
          </a:bodyPr>
          <a:lstStyle/>
          <a:p>
            <a:r>
              <a:rPr lang="fr-FR" sz="2000" b="1" dirty="0" err="1" smtClean="0"/>
              <a:t>Any</a:t>
            </a:r>
            <a:r>
              <a:rPr lang="fr-FR" sz="2000" b="1" dirty="0" smtClean="0"/>
              <a:t>  </a:t>
            </a:r>
            <a:r>
              <a:rPr lang="fr-FR" sz="2000" b="1" dirty="0" err="1" smtClean="0"/>
              <a:t>technology</a:t>
            </a:r>
            <a:r>
              <a:rPr lang="fr-FR" sz="2000" dirty="0" smtClean="0"/>
              <a:t>, </a:t>
            </a:r>
            <a:r>
              <a:rPr lang="fr-FR" sz="2000" b="1" dirty="0" smtClean="0"/>
              <a:t>infrastructure</a:t>
            </a:r>
            <a:r>
              <a:rPr lang="fr-FR" sz="2000" dirty="0" smtClean="0"/>
              <a:t> </a:t>
            </a:r>
            <a:r>
              <a:rPr lang="fr-FR" sz="2000" dirty="0" err="1" smtClean="0"/>
              <a:t>like</a:t>
            </a:r>
            <a:r>
              <a:rPr lang="fr-FR" sz="2000" dirty="0" smtClean="0"/>
              <a:t> </a:t>
            </a:r>
            <a:r>
              <a:rPr lang="fr-FR" sz="2000" b="1" dirty="0" smtClean="0">
                <a:solidFill>
                  <a:srgbClr val="FF0000"/>
                </a:solidFill>
              </a:rPr>
              <a:t>computers</a:t>
            </a:r>
            <a:r>
              <a:rPr lang="fr-FR" sz="2000" dirty="0" smtClean="0"/>
              <a:t>, </a:t>
            </a:r>
            <a:r>
              <a:rPr lang="fr-FR" sz="2000" b="1" dirty="0" err="1" smtClean="0">
                <a:solidFill>
                  <a:schemeClr val="bg2">
                    <a:lumMod val="60000"/>
                    <a:lumOff val="40000"/>
                  </a:schemeClr>
                </a:solidFill>
              </a:rPr>
              <a:t>laptops</a:t>
            </a:r>
            <a:r>
              <a:rPr lang="fr-FR" sz="2000" dirty="0" smtClean="0"/>
              <a:t>, </a:t>
            </a:r>
            <a:r>
              <a:rPr lang="fr-FR" sz="2000" b="1" dirty="0" smtClean="0">
                <a:solidFill>
                  <a:schemeClr val="accent2"/>
                </a:solidFill>
              </a:rPr>
              <a:t>printers</a:t>
            </a:r>
            <a:r>
              <a:rPr lang="fr-FR" sz="2000" dirty="0" smtClean="0"/>
              <a:t>, </a:t>
            </a:r>
            <a:r>
              <a:rPr lang="fr-FR" sz="2000" b="1" dirty="0" smtClean="0">
                <a:solidFill>
                  <a:schemeClr val="tx1">
                    <a:lumMod val="50000"/>
                    <a:lumOff val="50000"/>
                  </a:schemeClr>
                </a:solidFill>
              </a:rPr>
              <a:t>scanners</a:t>
            </a:r>
            <a:r>
              <a:rPr lang="fr-FR" sz="2000" dirty="0" smtClean="0"/>
              <a:t>, </a:t>
            </a:r>
            <a:r>
              <a:rPr lang="fr-FR" sz="2000" b="1" dirty="0" smtClean="0">
                <a:solidFill>
                  <a:schemeClr val="accent6">
                    <a:lumMod val="75000"/>
                  </a:schemeClr>
                </a:solidFill>
              </a:rPr>
              <a:t>software programs</a:t>
            </a:r>
            <a:r>
              <a:rPr lang="fr-FR" sz="2000" dirty="0" smtClean="0"/>
              <a:t>, </a:t>
            </a:r>
            <a:r>
              <a:rPr lang="fr-FR" sz="2000" b="1" dirty="0" smtClean="0">
                <a:solidFill>
                  <a:schemeClr val="accent3">
                    <a:lumMod val="50000"/>
                  </a:schemeClr>
                </a:solidFill>
              </a:rPr>
              <a:t>data </a:t>
            </a:r>
            <a:r>
              <a:rPr lang="fr-FR" sz="2000" b="1" dirty="0" err="1" smtClean="0">
                <a:solidFill>
                  <a:schemeClr val="accent3">
                    <a:lumMod val="50000"/>
                  </a:schemeClr>
                </a:solidFill>
              </a:rPr>
              <a:t>projectors</a:t>
            </a:r>
            <a:r>
              <a:rPr lang="fr-FR" sz="2000" dirty="0" smtClean="0"/>
              <a:t>, and </a:t>
            </a:r>
            <a:r>
              <a:rPr lang="fr-FR" sz="2000" b="1" dirty="0" smtClean="0">
                <a:solidFill>
                  <a:schemeClr val="bg2"/>
                </a:solidFill>
              </a:rPr>
              <a:t>interactive </a:t>
            </a:r>
            <a:r>
              <a:rPr lang="fr-FR" sz="2000" b="1" dirty="0" err="1" smtClean="0">
                <a:solidFill>
                  <a:schemeClr val="bg2"/>
                </a:solidFill>
              </a:rPr>
              <a:t>teaching</a:t>
            </a:r>
            <a:r>
              <a:rPr lang="fr-FR" sz="2000" b="1" dirty="0" smtClean="0">
                <a:solidFill>
                  <a:schemeClr val="bg2"/>
                </a:solidFill>
              </a:rPr>
              <a:t> box</a:t>
            </a:r>
            <a:r>
              <a:rPr lang="fr-FR" sz="2000" dirty="0" smtClean="0"/>
              <a:t>, </a:t>
            </a:r>
            <a:r>
              <a:rPr lang="fr-FR" sz="2000" b="1" dirty="0" smtClean="0"/>
              <a:t>component</a:t>
            </a:r>
            <a:r>
              <a:rPr lang="fr-FR" sz="2000" dirty="0" smtClean="0"/>
              <a:t>, </a:t>
            </a:r>
            <a:r>
              <a:rPr lang="fr-FR" sz="2000" b="1" dirty="0" smtClean="0"/>
              <a:t>or </a:t>
            </a:r>
            <a:r>
              <a:rPr lang="fr-FR" sz="2000" b="1" dirty="0" err="1" smtClean="0"/>
              <a:t>device</a:t>
            </a:r>
            <a:r>
              <a:rPr lang="fr-FR" sz="2000" b="1" dirty="0" smtClean="0"/>
              <a:t> </a:t>
            </a:r>
            <a:r>
              <a:rPr lang="fr-FR" sz="2000" b="1" dirty="0" err="1" smtClean="0"/>
              <a:t>that</a:t>
            </a:r>
            <a:r>
              <a:rPr lang="fr-FR" sz="2000" b="1" dirty="0" smtClean="0"/>
              <a:t> </a:t>
            </a:r>
            <a:r>
              <a:rPr lang="fr-FR" sz="2000" b="1" dirty="0" err="1" smtClean="0"/>
              <a:t>enables</a:t>
            </a:r>
            <a:r>
              <a:rPr lang="fr-FR" sz="2000" b="1" dirty="0" smtClean="0"/>
              <a:t> communications</a:t>
            </a:r>
            <a:r>
              <a:rPr lang="fr-FR" sz="2000" dirty="0" smtClean="0"/>
              <a:t>, </a:t>
            </a:r>
            <a:r>
              <a:rPr lang="fr-FR" sz="2000" b="1" dirty="0" smtClean="0"/>
              <a:t>data sharing</a:t>
            </a:r>
            <a:r>
              <a:rPr lang="fr-FR" sz="2000" dirty="0" smtClean="0"/>
              <a:t>, and </a:t>
            </a:r>
            <a:r>
              <a:rPr lang="fr-FR" sz="2000" b="1" dirty="0" smtClean="0"/>
              <a:t>global </a:t>
            </a:r>
            <a:r>
              <a:rPr lang="fr-FR" sz="2000" b="1" dirty="0" err="1" smtClean="0"/>
              <a:t>connectivity</a:t>
            </a:r>
            <a:r>
              <a:rPr lang="fr-FR" sz="2000" b="1" dirty="0" smtClean="0"/>
              <a:t> </a:t>
            </a:r>
            <a:r>
              <a:rPr lang="fr-FR" sz="2000" b="1" dirty="0" err="1" smtClean="0"/>
              <a:t>between</a:t>
            </a:r>
            <a:r>
              <a:rPr lang="fr-FR" sz="2000" b="1" dirty="0" smtClean="0"/>
              <a:t> </a:t>
            </a:r>
            <a:r>
              <a:rPr lang="fr-FR" sz="2000" b="1" dirty="0" err="1" smtClean="0"/>
              <a:t>humans</a:t>
            </a:r>
            <a:r>
              <a:rPr lang="fr-FR" sz="2000" b="1" dirty="0" smtClean="0"/>
              <a:t> and </a:t>
            </a:r>
            <a:r>
              <a:rPr lang="fr-FR" sz="2000" b="1" dirty="0" err="1" smtClean="0"/>
              <a:t>between</a:t>
            </a:r>
            <a:r>
              <a:rPr lang="fr-FR" sz="2000" b="1" dirty="0" smtClean="0"/>
              <a:t> </a:t>
            </a:r>
            <a:r>
              <a:rPr lang="fr-FR" sz="2000" b="1" dirty="0" err="1" smtClean="0"/>
              <a:t>humans</a:t>
            </a:r>
            <a:r>
              <a:rPr lang="fr-FR" sz="2000" b="1" dirty="0" smtClean="0"/>
              <a:t> and machines </a:t>
            </a:r>
            <a:r>
              <a:rPr lang="fr-FR" sz="2000" b="1" dirty="0" err="1" smtClean="0"/>
              <a:t>is</a:t>
            </a:r>
            <a:r>
              <a:rPr lang="fr-FR" sz="2000" b="1" dirty="0" smtClean="0"/>
              <a:t> </a:t>
            </a:r>
            <a:r>
              <a:rPr lang="fr-FR" sz="2000" b="1" dirty="0" err="1" smtClean="0"/>
              <a:t>included</a:t>
            </a:r>
            <a:r>
              <a:rPr lang="fr-FR" sz="2000" b="1" dirty="0" smtClean="0"/>
              <a:t> </a:t>
            </a:r>
            <a:r>
              <a:rPr lang="fr-FR" sz="2000" b="1" u="sng" dirty="0" smtClean="0"/>
              <a:t>in the </a:t>
            </a:r>
            <a:r>
              <a:rPr lang="fr-FR" sz="2000" b="1" u="sng" dirty="0" err="1" smtClean="0"/>
              <a:t>umbrella</a:t>
            </a:r>
            <a:r>
              <a:rPr lang="fr-FR" sz="2000" b="1" u="sng" dirty="0" smtClean="0"/>
              <a:t> </a:t>
            </a:r>
            <a:r>
              <a:rPr lang="fr-FR" sz="2000" b="1" u="sng" dirty="0" err="1" smtClean="0"/>
              <a:t>term</a:t>
            </a:r>
            <a:r>
              <a:rPr lang="fr-FR" sz="2000" b="1" u="sng" dirty="0" smtClean="0"/>
              <a:t> TIC</a:t>
            </a:r>
            <a:r>
              <a:rPr lang="fr-FR" sz="2000" dirty="0" smtClean="0"/>
              <a:t>.</a:t>
            </a:r>
          </a:p>
          <a:p>
            <a:pPr marL="342900" lvl="0" indent="-215900" algn="l" rtl="0">
              <a:spcBef>
                <a:spcPts val="400"/>
              </a:spcBef>
              <a:spcAft>
                <a:spcPts val="0"/>
              </a:spcAft>
              <a:buClr>
                <a:schemeClr val="dk1"/>
              </a:buClr>
              <a:buSzPts val="2000"/>
              <a:buNone/>
            </a:pPr>
            <a:endParaRPr sz="2000"/>
          </a:p>
        </p:txBody>
      </p:sp>
      <p:sp>
        <p:nvSpPr>
          <p:cNvPr id="158" name="Google Shape;15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10</a:t>
            </a:fld>
            <a:endParaRPr/>
          </a:p>
        </p:txBody>
      </p:sp>
      <p:pic>
        <p:nvPicPr>
          <p:cNvPr id="6" name="Image 5" descr="C:\Users\lenovo\Desktop\1.jpg"/>
          <p:cNvPicPr/>
          <p:nvPr/>
        </p:nvPicPr>
        <p:blipFill>
          <a:blip r:embed="rId3"/>
          <a:srcRect/>
          <a:stretch>
            <a:fillRect/>
          </a:stretch>
        </p:blipFill>
        <p:spPr bwMode="auto">
          <a:xfrm>
            <a:off x="939453" y="3533840"/>
            <a:ext cx="7189940" cy="2892012"/>
          </a:xfrm>
          <a:prstGeom prst="rect">
            <a:avLst/>
          </a:prstGeom>
          <a:noFill/>
          <a:ln w="9525">
            <a:noFill/>
            <a:miter lim="800000"/>
            <a:headEnd/>
            <a:tailEnd/>
          </a:ln>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Effect transition="in" filter="wipe(down)">
                                      <p:cBhvr>
                                        <p:cTn id="7" dur="500"/>
                                        <p:tgtEl>
                                          <p:spTgt spid="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lvl="0">
              <a:buSzPts val="3959"/>
            </a:pPr>
            <a:r>
              <a:rPr lang="fr-FR" sz="4000" b="1" dirty="0" smtClean="0"/>
              <a:t>ICT Tools</a:t>
            </a:r>
            <a:endParaRPr sz="3959" b="1"/>
          </a:p>
        </p:txBody>
      </p:sp>
      <p:sp>
        <p:nvSpPr>
          <p:cNvPr id="166" name="Google Shape;16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11</a:t>
            </a:fld>
            <a:endParaRPr/>
          </a:p>
        </p:txBody>
      </p:sp>
      <p:sp>
        <p:nvSpPr>
          <p:cNvPr id="6" name="Espace réservé du texte 5"/>
          <p:cNvSpPr>
            <a:spLocks noGrp="1"/>
          </p:cNvSpPr>
          <p:nvPr>
            <p:ph type="body" idx="1"/>
          </p:nvPr>
        </p:nvSpPr>
        <p:spPr/>
        <p:txBody>
          <a:bodyPr/>
          <a:lstStyle/>
          <a:p>
            <a:endParaRPr lang="fr-FR" dirty="0"/>
          </a:p>
        </p:txBody>
      </p:sp>
      <p:pic>
        <p:nvPicPr>
          <p:cNvPr id="7" name="Image 6" descr="C:\Users\lenovo\Desktop\ict-tools.png"/>
          <p:cNvPicPr/>
          <p:nvPr/>
        </p:nvPicPr>
        <p:blipFill>
          <a:blip r:embed="rId3"/>
          <a:srcRect/>
          <a:stretch>
            <a:fillRect/>
          </a:stretch>
        </p:blipFill>
        <p:spPr bwMode="auto">
          <a:xfrm>
            <a:off x="363255" y="1553227"/>
            <a:ext cx="8780745" cy="4546948"/>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2461" y="5423769"/>
            <a:ext cx="8229600" cy="578393"/>
          </a:xfrm>
        </p:spPr>
        <p:txBody>
          <a:bodyPr>
            <a:normAutofit/>
          </a:bodyPr>
          <a:lstStyle/>
          <a:p>
            <a:r>
              <a:rPr lang="fr-FR" sz="1600" dirty="0" smtClean="0"/>
              <a:t>This table identifie </a:t>
            </a:r>
            <a:r>
              <a:rPr lang="fr-FR" sz="1600" dirty="0" err="1" smtClean="0"/>
              <a:t>some</a:t>
            </a:r>
            <a:r>
              <a:rPr lang="fr-FR" sz="1600" dirty="0" smtClean="0"/>
              <a:t> type of ICT Tools.</a:t>
            </a:r>
            <a:endParaRPr lang="en-US" sz="1600" dirty="0"/>
          </a:p>
        </p:txBody>
      </p:sp>
      <p:sp>
        <p:nvSpPr>
          <p:cNvPr id="3" name="Espace réservé du contenu 2"/>
          <p:cNvSpPr>
            <a:spLocks noGrp="1"/>
          </p:cNvSpPr>
          <p:nvPr>
            <p:ph idx="1"/>
          </p:nvPr>
        </p:nvSpPr>
        <p:spPr>
          <a:xfrm>
            <a:off x="533400" y="2133600"/>
            <a:ext cx="8229600" cy="3200400"/>
          </a:xfrm>
        </p:spPr>
        <p:txBody>
          <a:bodyPr>
            <a:normAutofit/>
          </a:bodyPr>
          <a:lstStyle/>
          <a:p>
            <a:pPr lvl="0" algn="just"/>
            <a:endParaRPr lang="fr-FR" sz="2800" b="1" dirty="0" smtClean="0">
              <a:solidFill>
                <a:srgbClr val="002060"/>
              </a:solidFill>
            </a:endParaRPr>
          </a:p>
          <a:p>
            <a:endParaRPr lang="en-US" sz="2800" dirty="0"/>
          </a:p>
        </p:txBody>
      </p:sp>
      <p:sp>
        <p:nvSpPr>
          <p:cNvPr id="5" name="Espace réservé du numéro de diapositive 4"/>
          <p:cNvSpPr>
            <a:spLocks noGrp="1"/>
          </p:cNvSpPr>
          <p:nvPr>
            <p:ph type="sldNum" sz="quarter" idx="12"/>
          </p:nvPr>
        </p:nvSpPr>
        <p:spPr/>
        <p:txBody>
          <a:bodyPr/>
          <a:lstStyle/>
          <a:p>
            <a:fld id="{26EA2456-4818-44AC-84AD-326E15BF92C7}" type="slidenum">
              <a:rPr lang="en-US" smtClean="0"/>
              <a:pPr/>
              <a:t>12</a:t>
            </a:fld>
            <a:endParaRPr lang="en-US"/>
          </a:p>
        </p:txBody>
      </p:sp>
      <p:pic>
        <p:nvPicPr>
          <p:cNvPr id="6" name="Image 5" descr="C:\Users\lenovo\Desktop\Types-of-ICT-tools-and-examples.png"/>
          <p:cNvPicPr/>
          <p:nvPr/>
        </p:nvPicPr>
        <p:blipFill>
          <a:blip r:embed="rId3"/>
          <a:srcRect/>
          <a:stretch>
            <a:fillRect/>
          </a:stretch>
        </p:blipFill>
        <p:spPr bwMode="auto">
          <a:xfrm>
            <a:off x="839244" y="701459"/>
            <a:ext cx="7928974" cy="4258848"/>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What</a:t>
            </a:r>
            <a:r>
              <a:rPr lang="fr-FR" b="1" dirty="0" smtClean="0"/>
              <a:t> Is the Internet?</a:t>
            </a:r>
            <a:endParaRPr lang="fr-FR" dirty="0"/>
          </a:p>
        </p:txBody>
      </p:sp>
      <p:sp>
        <p:nvSpPr>
          <p:cNvPr id="3" name="Espace réservé du texte 2"/>
          <p:cNvSpPr>
            <a:spLocks noGrp="1"/>
          </p:cNvSpPr>
          <p:nvPr>
            <p:ph type="body" idx="1"/>
          </p:nvPr>
        </p:nvSpPr>
        <p:spPr/>
        <p:txBody>
          <a:bodyPr/>
          <a:lstStyle/>
          <a:p>
            <a:pPr>
              <a:buNone/>
            </a:pPr>
            <a:r>
              <a:rPr lang="fr-FR" sz="2000" dirty="0" smtClean="0"/>
              <a:t>The </a:t>
            </a:r>
            <a:r>
              <a:rPr lang="fr-FR" sz="2000" dirty="0" smtClean="0"/>
              <a:t>internet </a:t>
            </a:r>
            <a:r>
              <a:rPr lang="fr-FR" sz="2000" dirty="0" err="1" smtClean="0"/>
              <a:t>is</a:t>
            </a:r>
            <a:r>
              <a:rPr lang="fr-FR" sz="2000" dirty="0" smtClean="0"/>
              <a:t> a global network of </a:t>
            </a:r>
            <a:r>
              <a:rPr lang="fr-FR" sz="2000" dirty="0" err="1" smtClean="0"/>
              <a:t>interconnected</a:t>
            </a:r>
            <a:r>
              <a:rPr lang="fr-FR" sz="2000" dirty="0" smtClean="0"/>
              <a:t> computers, servers, phones, and </a:t>
            </a:r>
            <a:r>
              <a:rPr lang="fr-FR" sz="2000" dirty="0" smtClean="0"/>
              <a:t>smart </a:t>
            </a:r>
            <a:r>
              <a:rPr lang="fr-FR" sz="2000" dirty="0" err="1" smtClean="0"/>
              <a:t>appliances</a:t>
            </a:r>
            <a:r>
              <a:rPr lang="fr-FR" sz="2000" dirty="0" smtClean="0"/>
              <a:t> </a:t>
            </a:r>
            <a:r>
              <a:rPr lang="fr-FR" sz="2000" dirty="0" err="1" smtClean="0"/>
              <a:t>that</a:t>
            </a:r>
            <a:r>
              <a:rPr lang="fr-FR" sz="2000" dirty="0" smtClean="0"/>
              <a:t> </a:t>
            </a:r>
            <a:r>
              <a:rPr lang="fr-FR" sz="2000" dirty="0" err="1" smtClean="0"/>
              <a:t>communicate</a:t>
            </a:r>
            <a:r>
              <a:rPr lang="fr-FR" sz="2000" dirty="0" smtClean="0"/>
              <a:t> </a:t>
            </a:r>
            <a:r>
              <a:rPr lang="fr-FR" sz="2000" dirty="0" err="1" smtClean="0"/>
              <a:t>with</a:t>
            </a:r>
            <a:r>
              <a:rPr lang="fr-FR" sz="2000" dirty="0" smtClean="0"/>
              <a:t> </a:t>
            </a:r>
            <a:r>
              <a:rPr lang="fr-FR" sz="2000" dirty="0" err="1" smtClean="0"/>
              <a:t>each</a:t>
            </a:r>
            <a:r>
              <a:rPr lang="fr-FR" sz="2000" dirty="0" smtClean="0"/>
              <a:t> </a:t>
            </a:r>
            <a:r>
              <a:rPr lang="fr-FR" sz="2000" dirty="0" err="1" smtClean="0"/>
              <a:t>other</a:t>
            </a:r>
            <a:r>
              <a:rPr lang="fr-FR" sz="2000" dirty="0" smtClean="0"/>
              <a:t> </a:t>
            </a:r>
            <a:r>
              <a:rPr lang="fr-FR" sz="2000" dirty="0" err="1" smtClean="0"/>
              <a:t>using</a:t>
            </a:r>
            <a:r>
              <a:rPr lang="fr-FR" sz="2000" dirty="0" smtClean="0"/>
              <a:t> the transmission control </a:t>
            </a:r>
            <a:r>
              <a:rPr lang="fr-FR" sz="2000" dirty="0" err="1" smtClean="0"/>
              <a:t>protocol</a:t>
            </a:r>
            <a:r>
              <a:rPr lang="fr-FR" sz="2000" dirty="0" smtClean="0"/>
              <a:t> (TCP) standard to </a:t>
            </a:r>
            <a:r>
              <a:rPr lang="fr-FR" sz="2000" dirty="0" err="1" smtClean="0"/>
              <a:t>enable</a:t>
            </a:r>
            <a:r>
              <a:rPr lang="fr-FR" sz="2000" dirty="0" smtClean="0"/>
              <a:t> a </a:t>
            </a:r>
            <a:r>
              <a:rPr lang="fr-FR" sz="2000" dirty="0" err="1" smtClean="0"/>
              <a:t>fast</a:t>
            </a:r>
            <a:r>
              <a:rPr lang="fr-FR" sz="2000" dirty="0" smtClean="0"/>
              <a:t> exchange of information and files, </a:t>
            </a:r>
            <a:r>
              <a:rPr lang="fr-FR" sz="2000" dirty="0" err="1" smtClean="0"/>
              <a:t>along</a:t>
            </a:r>
            <a:r>
              <a:rPr lang="fr-FR" sz="2000" dirty="0" smtClean="0"/>
              <a:t> </a:t>
            </a:r>
            <a:r>
              <a:rPr lang="fr-FR" sz="2000" dirty="0" err="1" smtClean="0"/>
              <a:t>with</a:t>
            </a:r>
            <a:r>
              <a:rPr lang="fr-FR" sz="2000" dirty="0" smtClean="0"/>
              <a:t> </a:t>
            </a:r>
            <a:r>
              <a:rPr lang="fr-FR" sz="2000" dirty="0" err="1" smtClean="0"/>
              <a:t>other</a:t>
            </a:r>
            <a:r>
              <a:rPr lang="fr-FR" sz="2000" dirty="0" smtClean="0"/>
              <a:t> types of services.  </a:t>
            </a:r>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13</a:t>
            </a:fld>
            <a:endParaRPr lang="fr-FR"/>
          </a:p>
        </p:txBody>
      </p:sp>
      <p:pic>
        <p:nvPicPr>
          <p:cNvPr id="5" name="Image 4" descr="C:\Users\lenovo\Desktop\How-Internet-Works.png"/>
          <p:cNvPicPr/>
          <p:nvPr/>
        </p:nvPicPr>
        <p:blipFill>
          <a:blip r:embed="rId2"/>
          <a:srcRect/>
          <a:stretch>
            <a:fillRect/>
          </a:stretch>
        </p:blipFill>
        <p:spPr bwMode="auto">
          <a:xfrm>
            <a:off x="313151" y="3068877"/>
            <a:ext cx="8480120" cy="3553216"/>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t>Key features of the internet</a:t>
            </a:r>
            <a:endParaRPr lang="fr-FR" b="1" dirty="0"/>
          </a:p>
        </p:txBody>
      </p:sp>
      <p:sp>
        <p:nvSpPr>
          <p:cNvPr id="3" name="Espace réservé du texte 2"/>
          <p:cNvSpPr>
            <a:spLocks noGrp="1"/>
          </p:cNvSpPr>
          <p:nvPr>
            <p:ph type="body" idx="1"/>
          </p:nvPr>
        </p:nvSpPr>
        <p:spPr/>
        <p:txBody>
          <a:bodyPr>
            <a:normAutofit lnSpcReduction="10000"/>
          </a:bodyPr>
          <a:lstStyle/>
          <a:p>
            <a:pPr lvl="0">
              <a:buFont typeface="Wingdings" pitchFamily="2" charset="2"/>
              <a:buChar char="ü"/>
            </a:pPr>
            <a:r>
              <a:rPr lang="fr-FR" dirty="0" err="1" smtClean="0"/>
              <a:t>Globally</a:t>
            </a:r>
            <a:r>
              <a:rPr lang="fr-FR" dirty="0" smtClean="0"/>
              <a:t> </a:t>
            </a:r>
            <a:r>
              <a:rPr lang="fr-FR" dirty="0" err="1" smtClean="0"/>
              <a:t>available</a:t>
            </a:r>
            <a:endParaRPr lang="fr-FR" dirty="0" smtClean="0"/>
          </a:p>
          <a:p>
            <a:pPr lvl="0">
              <a:buFont typeface="Wingdings" pitchFamily="2" charset="2"/>
              <a:buChar char="ü"/>
            </a:pPr>
            <a:endParaRPr lang="fr-FR" dirty="0" smtClean="0"/>
          </a:p>
          <a:p>
            <a:pPr lvl="0">
              <a:buFont typeface="Wingdings" pitchFamily="2" charset="2"/>
              <a:buChar char="ü"/>
            </a:pPr>
            <a:r>
              <a:rPr lang="fr-FR" dirty="0" err="1" smtClean="0"/>
              <a:t>Easy</a:t>
            </a:r>
            <a:r>
              <a:rPr lang="fr-FR" dirty="0" smtClean="0"/>
              <a:t> to </a:t>
            </a:r>
            <a:r>
              <a:rPr lang="fr-FR" dirty="0" smtClean="0"/>
              <a:t>use</a:t>
            </a:r>
          </a:p>
          <a:p>
            <a:pPr lvl="0">
              <a:buFont typeface="Wingdings" pitchFamily="2" charset="2"/>
              <a:buChar char="ü"/>
            </a:pPr>
            <a:endParaRPr lang="fr-FR" dirty="0" smtClean="0"/>
          </a:p>
          <a:p>
            <a:pPr lvl="0">
              <a:buFont typeface="Wingdings" pitchFamily="2" charset="2"/>
              <a:buChar char="ü"/>
            </a:pPr>
            <a:r>
              <a:rPr lang="fr-FR" dirty="0" smtClean="0"/>
              <a:t>Compatible </a:t>
            </a:r>
            <a:r>
              <a:rPr lang="fr-FR" dirty="0" err="1" smtClean="0"/>
              <a:t>with</a:t>
            </a:r>
            <a:r>
              <a:rPr lang="fr-FR" dirty="0" smtClean="0"/>
              <a:t> </a:t>
            </a:r>
            <a:r>
              <a:rPr lang="fr-FR" dirty="0" err="1" smtClean="0"/>
              <a:t>other</a:t>
            </a:r>
            <a:r>
              <a:rPr lang="fr-FR" dirty="0" smtClean="0"/>
              <a:t> types of </a:t>
            </a:r>
            <a:r>
              <a:rPr lang="fr-FR" dirty="0" smtClean="0"/>
              <a:t>media</a:t>
            </a:r>
          </a:p>
          <a:p>
            <a:pPr lvl="0">
              <a:buFont typeface="Wingdings" pitchFamily="2" charset="2"/>
              <a:buChar char="ü"/>
            </a:pPr>
            <a:endParaRPr lang="fr-FR" dirty="0" smtClean="0"/>
          </a:p>
          <a:p>
            <a:pPr lvl="0">
              <a:buFont typeface="Wingdings" pitchFamily="2" charset="2"/>
              <a:buChar char="ü"/>
            </a:pPr>
            <a:r>
              <a:rPr lang="fr-FR" dirty="0" err="1" smtClean="0"/>
              <a:t>Affordable</a:t>
            </a:r>
            <a:endParaRPr lang="fr-FR" dirty="0" smtClean="0"/>
          </a:p>
          <a:p>
            <a:pPr lvl="0">
              <a:buFont typeface="Wingdings" pitchFamily="2" charset="2"/>
              <a:buChar char="ü"/>
            </a:pPr>
            <a:endParaRPr lang="fr-FR" dirty="0" smtClean="0"/>
          </a:p>
          <a:p>
            <a:pPr>
              <a:buFont typeface="Wingdings" pitchFamily="2" charset="2"/>
              <a:buChar char="ü"/>
            </a:pPr>
            <a:r>
              <a:rPr lang="fr-FR" dirty="0" smtClean="0"/>
              <a:t>Flexible</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14</a:t>
            </a:fld>
            <a:endParaRPr lang="fr-F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Types of Internet Services</a:t>
            </a:r>
            <a:endParaRPr lang="fr-FR" dirty="0"/>
          </a:p>
        </p:txBody>
      </p:sp>
      <p:sp>
        <p:nvSpPr>
          <p:cNvPr id="3" name="Espace réservé du texte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15</a:t>
            </a:fld>
            <a:endParaRPr lang="fr-FR"/>
          </a:p>
        </p:txBody>
      </p:sp>
      <p:pic>
        <p:nvPicPr>
          <p:cNvPr id="5" name="Image 4" descr="C:\Users\lenovo\Desktop\Types-of-Internet-Services-1024x574.png"/>
          <p:cNvPicPr/>
          <p:nvPr/>
        </p:nvPicPr>
        <p:blipFill>
          <a:blip r:embed="rId2"/>
          <a:srcRect/>
          <a:stretch>
            <a:fillRect/>
          </a:stretch>
        </p:blipFill>
        <p:spPr bwMode="auto">
          <a:xfrm>
            <a:off x="438411" y="1540701"/>
            <a:ext cx="8442542" cy="45720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Search</a:t>
            </a:r>
            <a:r>
              <a:rPr lang="fr-FR" b="1" dirty="0" smtClean="0"/>
              <a:t> </a:t>
            </a:r>
            <a:r>
              <a:rPr lang="fr-FR" b="1" dirty="0" err="1" smtClean="0"/>
              <a:t>engine</a:t>
            </a:r>
            <a:endParaRPr lang="fr-FR" b="1" dirty="0"/>
          </a:p>
        </p:txBody>
      </p:sp>
      <p:sp>
        <p:nvSpPr>
          <p:cNvPr id="3" name="Espace réservé du texte 2"/>
          <p:cNvSpPr>
            <a:spLocks noGrp="1"/>
          </p:cNvSpPr>
          <p:nvPr>
            <p:ph type="body" idx="1"/>
          </p:nvPr>
        </p:nvSpPr>
        <p:spPr/>
        <p:txBody>
          <a:bodyPr>
            <a:normAutofit/>
          </a:bodyPr>
          <a:lstStyle/>
          <a:p>
            <a:pPr>
              <a:buNone/>
            </a:pPr>
            <a:r>
              <a:rPr lang="en-US" b="1" dirty="0" smtClean="0">
                <a:solidFill>
                  <a:srgbClr val="FF0000"/>
                </a:solidFill>
              </a:rPr>
              <a:t>Definition</a:t>
            </a:r>
            <a:r>
              <a:rPr lang="en-US" b="1" dirty="0" smtClean="0">
                <a:solidFill>
                  <a:srgbClr val="FF0000"/>
                </a:solidFill>
              </a:rPr>
              <a:t>:</a:t>
            </a:r>
          </a:p>
          <a:p>
            <a:pPr>
              <a:buNone/>
            </a:pPr>
            <a:endParaRPr lang="fr-FR" b="1" dirty="0" smtClean="0">
              <a:solidFill>
                <a:srgbClr val="FF0000"/>
              </a:solidFill>
            </a:endParaRPr>
          </a:p>
          <a:p>
            <a:pPr>
              <a:buNone/>
            </a:pPr>
            <a:r>
              <a:rPr lang="en-US" sz="2200" dirty="0" smtClean="0"/>
              <a:t>A </a:t>
            </a:r>
            <a:r>
              <a:rPr lang="en-US" sz="2200" dirty="0" smtClean="0"/>
              <a:t>search engine is a software program that helps people find </a:t>
            </a:r>
            <a:r>
              <a:rPr lang="en-US" sz="2200" dirty="0" smtClean="0"/>
              <a:t>the</a:t>
            </a:r>
          </a:p>
          <a:p>
            <a:pPr>
              <a:buNone/>
            </a:pPr>
            <a:r>
              <a:rPr lang="en-US" sz="2200" dirty="0" smtClean="0"/>
              <a:t>information</a:t>
            </a:r>
            <a:r>
              <a:rPr lang="en-US" sz="2200" b="1" dirty="0" smtClean="0"/>
              <a:t> </a:t>
            </a:r>
            <a:r>
              <a:rPr lang="en-US" sz="2200" dirty="0" smtClean="0"/>
              <a:t>they are looking for online using keywords or phrases</a:t>
            </a:r>
            <a:r>
              <a:rPr lang="en-US" sz="2200" dirty="0" smtClean="0"/>
              <a:t>.</a:t>
            </a:r>
          </a:p>
          <a:p>
            <a:pPr>
              <a:buNone/>
            </a:pPr>
            <a:endParaRPr lang="fr-FR" sz="2200" b="1" dirty="0" smtClean="0"/>
          </a:p>
          <a:p>
            <a:pPr>
              <a:buNone/>
            </a:pPr>
            <a:endParaRPr lang="fr-FR" sz="2200" b="1" dirty="0" smtClean="0"/>
          </a:p>
          <a:p>
            <a:pPr algn="just">
              <a:buNone/>
            </a:pPr>
            <a:r>
              <a:rPr lang="en-US" sz="2200" dirty="0" smtClean="0"/>
              <a:t>Search engines are able to return results quickly—even with </a:t>
            </a:r>
            <a:r>
              <a:rPr lang="en-US" sz="2200" dirty="0" smtClean="0"/>
              <a:t>millions of </a:t>
            </a:r>
            <a:r>
              <a:rPr lang="en-US" sz="2200" dirty="0" smtClean="0"/>
              <a:t>websites online—by scanning the Internet continuously and indexing every page they find.</a:t>
            </a:r>
            <a:endParaRPr lang="fr-FR" sz="2200" b="1" dirty="0" smtClean="0"/>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16</a:t>
            </a:fld>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Types Of </a:t>
            </a:r>
            <a:r>
              <a:rPr lang="fr-FR" b="1" dirty="0" err="1" smtClean="0"/>
              <a:t>Search</a:t>
            </a:r>
            <a:r>
              <a:rPr lang="fr-FR" b="1" dirty="0" smtClean="0"/>
              <a:t> </a:t>
            </a:r>
            <a:r>
              <a:rPr lang="fr-FR" b="1" dirty="0" err="1" smtClean="0"/>
              <a:t>Engines</a:t>
            </a:r>
            <a:r>
              <a:rPr lang="fr-FR" b="1" dirty="0" smtClean="0"/>
              <a:t> In The Internet World</a:t>
            </a:r>
            <a:endParaRPr lang="fr-FR" b="1" dirty="0"/>
          </a:p>
        </p:txBody>
      </p:sp>
      <p:sp>
        <p:nvSpPr>
          <p:cNvPr id="3" name="Espace réservé du texte 2"/>
          <p:cNvSpPr>
            <a:spLocks noGrp="1"/>
          </p:cNvSpPr>
          <p:nvPr>
            <p:ph type="body" idx="1"/>
          </p:nvPr>
        </p:nvSpPr>
        <p:spPr>
          <a:xfrm>
            <a:off x="457200" y="1478072"/>
            <a:ext cx="8229600" cy="5160723"/>
          </a:xfrm>
        </p:spPr>
        <p:txBody>
          <a:bodyPr>
            <a:normAutofit fontScale="92500" lnSpcReduction="20000"/>
          </a:bodyPr>
          <a:lstStyle/>
          <a:p>
            <a:pPr>
              <a:buFont typeface="Wingdings" pitchFamily="2" charset="2"/>
              <a:buChar char="Ø"/>
            </a:pPr>
            <a:r>
              <a:rPr lang="fr-FR" sz="2800" dirty="0" smtClean="0"/>
              <a:t>1. General </a:t>
            </a:r>
            <a:r>
              <a:rPr lang="fr-FR" sz="2800" dirty="0" err="1" smtClean="0"/>
              <a:t>Search</a:t>
            </a:r>
            <a:r>
              <a:rPr lang="fr-FR" sz="2800" dirty="0" smtClean="0"/>
              <a:t> </a:t>
            </a:r>
            <a:r>
              <a:rPr lang="fr-FR" sz="2800" dirty="0" err="1" smtClean="0"/>
              <a:t>Engines</a:t>
            </a:r>
            <a:endParaRPr lang="fr-FR" sz="2800" dirty="0" smtClean="0"/>
          </a:p>
          <a:p>
            <a:pPr>
              <a:buFont typeface="Wingdings" pitchFamily="2" charset="2"/>
              <a:buChar char="Ø"/>
            </a:pPr>
            <a:endParaRPr lang="fr-FR" sz="2800" dirty="0" smtClean="0"/>
          </a:p>
          <a:p>
            <a:pPr>
              <a:buFont typeface="Wingdings" pitchFamily="2" charset="2"/>
              <a:buChar char="Ø"/>
            </a:pPr>
            <a:r>
              <a:rPr lang="fr-FR" sz="2800" dirty="0" smtClean="0"/>
              <a:t>2</a:t>
            </a:r>
            <a:r>
              <a:rPr lang="fr-FR" sz="2800" dirty="0" smtClean="0"/>
              <a:t>. Vertical </a:t>
            </a:r>
            <a:r>
              <a:rPr lang="fr-FR" sz="2800" dirty="0" err="1" smtClean="0"/>
              <a:t>Search</a:t>
            </a:r>
            <a:r>
              <a:rPr lang="fr-FR" sz="2800" dirty="0" smtClean="0"/>
              <a:t> </a:t>
            </a:r>
            <a:r>
              <a:rPr lang="fr-FR" sz="2800" dirty="0" err="1" smtClean="0"/>
              <a:t>Engine</a:t>
            </a:r>
            <a:endParaRPr lang="fr-FR" sz="2800" dirty="0" smtClean="0"/>
          </a:p>
          <a:p>
            <a:pPr>
              <a:buFont typeface="Wingdings" pitchFamily="2" charset="2"/>
              <a:buChar char="Ø"/>
            </a:pPr>
            <a:endParaRPr lang="fr-FR" sz="2800" dirty="0" smtClean="0"/>
          </a:p>
          <a:p>
            <a:pPr>
              <a:buFont typeface="Wingdings" pitchFamily="2" charset="2"/>
              <a:buChar char="Ø"/>
            </a:pPr>
            <a:r>
              <a:rPr lang="fr-FR" sz="2800" dirty="0" smtClean="0"/>
              <a:t>3</a:t>
            </a:r>
            <a:r>
              <a:rPr lang="fr-FR" sz="2800" dirty="0" smtClean="0"/>
              <a:t>. </a:t>
            </a:r>
            <a:r>
              <a:rPr lang="fr-FR" sz="2800" dirty="0" err="1" smtClean="0"/>
              <a:t>Hybrid</a:t>
            </a:r>
            <a:r>
              <a:rPr lang="fr-FR" sz="2800" dirty="0" smtClean="0"/>
              <a:t> </a:t>
            </a:r>
            <a:r>
              <a:rPr lang="fr-FR" sz="2800" dirty="0" err="1" smtClean="0"/>
              <a:t>Search</a:t>
            </a:r>
            <a:r>
              <a:rPr lang="fr-FR" sz="2800" dirty="0" smtClean="0"/>
              <a:t> </a:t>
            </a:r>
            <a:r>
              <a:rPr lang="fr-FR" sz="2800" dirty="0" err="1" smtClean="0"/>
              <a:t>Engine</a:t>
            </a:r>
            <a:endParaRPr lang="fr-FR" sz="2800" dirty="0" smtClean="0"/>
          </a:p>
          <a:p>
            <a:pPr>
              <a:buFont typeface="Wingdings" pitchFamily="2" charset="2"/>
              <a:buChar char="Ø"/>
            </a:pPr>
            <a:endParaRPr lang="fr-FR" sz="2800" dirty="0" smtClean="0"/>
          </a:p>
          <a:p>
            <a:pPr>
              <a:buFont typeface="Wingdings" pitchFamily="2" charset="2"/>
              <a:buChar char="Ø"/>
            </a:pPr>
            <a:r>
              <a:rPr lang="fr-FR" sz="2800" dirty="0" smtClean="0"/>
              <a:t>4</a:t>
            </a:r>
            <a:r>
              <a:rPr lang="fr-FR" sz="2800" dirty="0" smtClean="0"/>
              <a:t>. Meta </a:t>
            </a:r>
            <a:r>
              <a:rPr lang="fr-FR" sz="2800" dirty="0" err="1" smtClean="0"/>
              <a:t>Search</a:t>
            </a:r>
            <a:r>
              <a:rPr lang="fr-FR" sz="2800" dirty="0" smtClean="0"/>
              <a:t> </a:t>
            </a:r>
            <a:r>
              <a:rPr lang="fr-FR" sz="2800" dirty="0" err="1" smtClean="0"/>
              <a:t>Engine</a:t>
            </a:r>
            <a:endParaRPr lang="fr-FR" sz="2800" dirty="0" smtClean="0"/>
          </a:p>
          <a:p>
            <a:pPr>
              <a:buFont typeface="Wingdings" pitchFamily="2" charset="2"/>
              <a:buChar char="Ø"/>
            </a:pPr>
            <a:endParaRPr lang="fr-FR" sz="2800" dirty="0" smtClean="0"/>
          </a:p>
          <a:p>
            <a:pPr>
              <a:buFont typeface="Wingdings" pitchFamily="2" charset="2"/>
              <a:buChar char="Ø"/>
            </a:pPr>
            <a:r>
              <a:rPr lang="fr-FR" sz="2800" dirty="0" smtClean="0"/>
              <a:t>5. Web </a:t>
            </a:r>
            <a:r>
              <a:rPr lang="fr-FR" sz="2800" dirty="0" err="1" smtClean="0"/>
              <a:t>Search</a:t>
            </a:r>
            <a:r>
              <a:rPr lang="fr-FR" sz="2800" dirty="0" smtClean="0"/>
              <a:t> </a:t>
            </a:r>
            <a:r>
              <a:rPr lang="fr-FR" sz="2800" dirty="0" err="1" smtClean="0"/>
              <a:t>Engines</a:t>
            </a:r>
            <a:endParaRPr lang="fr-FR" sz="2800" dirty="0" smtClean="0"/>
          </a:p>
          <a:p>
            <a:pPr>
              <a:buFont typeface="Wingdings" pitchFamily="2" charset="2"/>
              <a:buChar char="Ø"/>
            </a:pPr>
            <a:endParaRPr lang="fr-FR" sz="2800" dirty="0" smtClean="0"/>
          </a:p>
          <a:p>
            <a:pPr>
              <a:buFont typeface="Wingdings" pitchFamily="2" charset="2"/>
              <a:buChar char="Ø"/>
            </a:pPr>
            <a:r>
              <a:rPr lang="fr-FR" sz="2800" dirty="0" smtClean="0"/>
              <a:t>6. Image </a:t>
            </a:r>
            <a:r>
              <a:rPr lang="fr-FR" sz="2800" dirty="0" err="1" smtClean="0"/>
              <a:t>Search</a:t>
            </a:r>
            <a:r>
              <a:rPr lang="fr-FR" sz="2800" dirty="0" smtClean="0"/>
              <a:t> </a:t>
            </a:r>
            <a:r>
              <a:rPr lang="fr-FR" sz="2800" dirty="0" err="1" smtClean="0"/>
              <a:t>Engines</a:t>
            </a:r>
            <a:endParaRPr lang="fr-FR" sz="2800" dirty="0" smtClean="0"/>
          </a:p>
          <a:p>
            <a:pPr>
              <a:buFont typeface="Wingdings" pitchFamily="2" charset="2"/>
              <a:buChar char="Ø"/>
            </a:pPr>
            <a:endParaRPr lang="fr-FR" sz="2800" dirty="0" smtClean="0"/>
          </a:p>
          <a:p>
            <a:pPr>
              <a:buFont typeface="Wingdings" pitchFamily="2" charset="2"/>
              <a:buChar char="Ø"/>
            </a:pPr>
            <a:r>
              <a:rPr lang="fr-FR" sz="2800" dirty="0" smtClean="0"/>
              <a:t>7</a:t>
            </a:r>
            <a:r>
              <a:rPr lang="fr-FR" sz="2800" dirty="0" smtClean="0"/>
              <a:t>. </a:t>
            </a:r>
            <a:r>
              <a:rPr lang="fr-FR" sz="2800" dirty="0" err="1" smtClean="0"/>
              <a:t>Video</a:t>
            </a:r>
            <a:r>
              <a:rPr lang="fr-FR" sz="2800" dirty="0" smtClean="0"/>
              <a:t> </a:t>
            </a:r>
            <a:r>
              <a:rPr lang="fr-FR" sz="2800" dirty="0" err="1" smtClean="0"/>
              <a:t>Search</a:t>
            </a:r>
            <a:r>
              <a:rPr lang="fr-FR" sz="2800" dirty="0" smtClean="0"/>
              <a:t> </a:t>
            </a:r>
            <a:r>
              <a:rPr lang="fr-FR" sz="2800" dirty="0" err="1" smtClean="0"/>
              <a:t>Engines</a:t>
            </a:r>
            <a:endParaRPr lang="fr-FR" sz="2800"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17</a:t>
            </a:fld>
            <a:endParaRPr lang="fr-F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Most </a:t>
            </a:r>
            <a:r>
              <a:rPr lang="fr-FR" b="1" dirty="0" err="1" smtClean="0"/>
              <a:t>Popular</a:t>
            </a:r>
            <a:r>
              <a:rPr lang="fr-FR" b="1" dirty="0" smtClean="0"/>
              <a:t> </a:t>
            </a:r>
            <a:r>
              <a:rPr lang="fr-FR" b="1" dirty="0" err="1" smtClean="0"/>
              <a:t>Search</a:t>
            </a:r>
            <a:r>
              <a:rPr lang="fr-FR" b="1" dirty="0" smtClean="0"/>
              <a:t> </a:t>
            </a:r>
            <a:r>
              <a:rPr lang="fr-FR" b="1" dirty="0" err="1" smtClean="0"/>
              <a:t>Engines</a:t>
            </a:r>
            <a:endParaRPr lang="fr-FR" b="1" dirty="0"/>
          </a:p>
        </p:txBody>
      </p:sp>
      <p:sp>
        <p:nvSpPr>
          <p:cNvPr id="3" name="Espace réservé du texte 2"/>
          <p:cNvSpPr>
            <a:spLocks noGrp="1"/>
          </p:cNvSpPr>
          <p:nvPr>
            <p:ph type="body" idx="1"/>
          </p:nvPr>
        </p:nvSpPr>
        <p:spPr/>
        <p:txBody>
          <a:bodyPr>
            <a:normAutofit fontScale="92500" lnSpcReduction="20000"/>
          </a:bodyPr>
          <a:lstStyle/>
          <a:p>
            <a:pPr>
              <a:buNone/>
            </a:pPr>
            <a:endParaRPr lang="fr-FR" b="1" dirty="0" smtClean="0"/>
          </a:p>
          <a:p>
            <a:pPr>
              <a:buFont typeface="Wingdings" pitchFamily="2" charset="2"/>
              <a:buChar char="v"/>
            </a:pPr>
            <a:r>
              <a:rPr lang="fr-FR" b="1" dirty="0" smtClean="0">
                <a:solidFill>
                  <a:srgbClr val="FF0000"/>
                </a:solidFill>
              </a:rPr>
              <a:t>Google</a:t>
            </a:r>
            <a:r>
              <a:rPr lang="fr-FR" dirty="0" smtClean="0"/>
              <a:t> </a:t>
            </a:r>
            <a:r>
              <a:rPr lang="fr-FR" dirty="0" err="1" smtClean="0"/>
              <a:t>is</a:t>
            </a:r>
            <a:r>
              <a:rPr lang="fr-FR" dirty="0" smtClean="0"/>
              <a:t> the </a:t>
            </a:r>
            <a:r>
              <a:rPr lang="fr-FR" dirty="0" err="1" smtClean="0"/>
              <a:t>largest</a:t>
            </a:r>
            <a:r>
              <a:rPr lang="fr-FR" dirty="0" smtClean="0"/>
              <a:t> and </a:t>
            </a:r>
            <a:r>
              <a:rPr lang="fr-FR" dirty="0" err="1" smtClean="0"/>
              <a:t>most</a:t>
            </a:r>
            <a:r>
              <a:rPr lang="fr-FR" dirty="0" smtClean="0"/>
              <a:t> </a:t>
            </a:r>
            <a:r>
              <a:rPr lang="fr-FR" dirty="0" err="1" smtClean="0"/>
              <a:t>popular</a:t>
            </a:r>
            <a:r>
              <a:rPr lang="fr-FR" dirty="0" smtClean="0"/>
              <a:t> </a:t>
            </a:r>
            <a:r>
              <a:rPr lang="fr-FR" dirty="0" err="1" smtClean="0"/>
              <a:t>search</a:t>
            </a:r>
            <a:r>
              <a:rPr lang="fr-FR" dirty="0" smtClean="0"/>
              <a:t> </a:t>
            </a:r>
            <a:r>
              <a:rPr lang="fr-FR" dirty="0" err="1" smtClean="0"/>
              <a:t>engine</a:t>
            </a:r>
            <a:r>
              <a:rPr lang="fr-FR" dirty="0" smtClean="0"/>
              <a:t>, </a:t>
            </a:r>
            <a:r>
              <a:rPr lang="fr-FR" dirty="0" err="1" smtClean="0"/>
              <a:t>handling</a:t>
            </a:r>
            <a:r>
              <a:rPr lang="fr-FR" dirty="0" smtClean="0"/>
              <a:t> over </a:t>
            </a:r>
            <a:r>
              <a:rPr lang="fr-FR" b="1" dirty="0" smtClean="0">
                <a:solidFill>
                  <a:schemeClr val="bg2"/>
                </a:solidFill>
              </a:rPr>
              <a:t>3 billion </a:t>
            </a:r>
            <a:r>
              <a:rPr lang="fr-FR" b="1" dirty="0" err="1" smtClean="0">
                <a:solidFill>
                  <a:schemeClr val="bg2"/>
                </a:solidFill>
              </a:rPr>
              <a:t>daily</a:t>
            </a:r>
            <a:r>
              <a:rPr lang="fr-FR" b="1" dirty="0" smtClean="0">
                <a:solidFill>
                  <a:schemeClr val="bg2"/>
                </a:solidFill>
              </a:rPr>
              <a:t> </a:t>
            </a:r>
            <a:r>
              <a:rPr lang="fr-FR" b="1" dirty="0" err="1" smtClean="0">
                <a:solidFill>
                  <a:schemeClr val="bg2"/>
                </a:solidFill>
              </a:rPr>
              <a:t>searches</a:t>
            </a:r>
            <a:r>
              <a:rPr lang="fr-FR" dirty="0" smtClean="0"/>
              <a:t>. </a:t>
            </a:r>
            <a:endParaRPr lang="fr-FR" dirty="0" smtClean="0"/>
          </a:p>
          <a:p>
            <a:endParaRPr lang="fr-FR" b="1" dirty="0" smtClean="0"/>
          </a:p>
          <a:p>
            <a:endParaRPr lang="fr-FR" b="1" dirty="0" smtClean="0"/>
          </a:p>
          <a:p>
            <a:pPr>
              <a:buFont typeface="Wingdings" pitchFamily="2" charset="2"/>
              <a:buChar char="v"/>
            </a:pPr>
            <a:r>
              <a:rPr lang="fr-FR" dirty="0" smtClean="0"/>
              <a:t>Bing </a:t>
            </a:r>
            <a:r>
              <a:rPr lang="fr-FR" dirty="0" err="1" smtClean="0"/>
              <a:t>is</a:t>
            </a:r>
            <a:r>
              <a:rPr lang="fr-FR" dirty="0" smtClean="0"/>
              <a:t> </a:t>
            </a:r>
            <a:r>
              <a:rPr lang="fr-FR" b="1" dirty="0" err="1" smtClean="0">
                <a:solidFill>
                  <a:srgbClr val="FF0000"/>
                </a:solidFill>
              </a:rPr>
              <a:t>Microsoft’s</a:t>
            </a:r>
            <a:r>
              <a:rPr lang="fr-FR" b="1" dirty="0" smtClean="0">
                <a:solidFill>
                  <a:srgbClr val="FF0000"/>
                </a:solidFill>
              </a:rPr>
              <a:t> </a:t>
            </a:r>
            <a:r>
              <a:rPr lang="fr-FR" b="1" dirty="0" err="1" smtClean="0">
                <a:solidFill>
                  <a:srgbClr val="FF0000"/>
                </a:solidFill>
              </a:rPr>
              <a:t>search</a:t>
            </a:r>
            <a:r>
              <a:rPr lang="fr-FR" b="1" dirty="0" smtClean="0">
                <a:solidFill>
                  <a:srgbClr val="FF0000"/>
                </a:solidFill>
              </a:rPr>
              <a:t> </a:t>
            </a:r>
            <a:r>
              <a:rPr lang="fr-FR" b="1" dirty="0" err="1" smtClean="0">
                <a:solidFill>
                  <a:srgbClr val="FF0000"/>
                </a:solidFill>
              </a:rPr>
              <a:t>engine</a:t>
            </a:r>
            <a:r>
              <a:rPr lang="fr-FR" dirty="0" smtClean="0"/>
              <a:t>, </a:t>
            </a:r>
            <a:r>
              <a:rPr lang="fr-FR" dirty="0" err="1" smtClean="0"/>
              <a:t>handling</a:t>
            </a:r>
            <a:r>
              <a:rPr lang="fr-FR" dirty="0" smtClean="0"/>
              <a:t> </a:t>
            </a:r>
            <a:r>
              <a:rPr lang="fr-FR" dirty="0" err="1" smtClean="0"/>
              <a:t>around</a:t>
            </a:r>
            <a:r>
              <a:rPr lang="fr-FR" dirty="0" smtClean="0"/>
              <a:t> </a:t>
            </a:r>
            <a:r>
              <a:rPr lang="fr-FR" b="1" dirty="0" smtClean="0">
                <a:solidFill>
                  <a:schemeClr val="bg2"/>
                </a:solidFill>
              </a:rPr>
              <a:t>2.5 billion </a:t>
            </a:r>
            <a:r>
              <a:rPr lang="fr-FR" b="1" dirty="0" err="1" smtClean="0">
                <a:solidFill>
                  <a:schemeClr val="bg2"/>
                </a:solidFill>
              </a:rPr>
              <a:t>daily</a:t>
            </a:r>
            <a:r>
              <a:rPr lang="fr-FR" b="1" dirty="0" smtClean="0">
                <a:solidFill>
                  <a:schemeClr val="bg2"/>
                </a:solidFill>
              </a:rPr>
              <a:t> </a:t>
            </a:r>
            <a:r>
              <a:rPr lang="fr-FR" b="1" dirty="0" err="1" smtClean="0">
                <a:solidFill>
                  <a:schemeClr val="bg2"/>
                </a:solidFill>
              </a:rPr>
              <a:t>searches</a:t>
            </a:r>
            <a:r>
              <a:rPr lang="fr-FR" dirty="0" smtClean="0"/>
              <a:t>. </a:t>
            </a:r>
            <a:endParaRPr lang="fr-FR" dirty="0" smtClean="0"/>
          </a:p>
          <a:p>
            <a:endParaRPr lang="fr-FR" b="1" dirty="0" smtClean="0"/>
          </a:p>
          <a:p>
            <a:pPr>
              <a:buFont typeface="Wingdings" pitchFamily="2" charset="2"/>
              <a:buChar char="v"/>
            </a:pPr>
            <a:r>
              <a:rPr lang="fr-FR" b="1" dirty="0" smtClean="0">
                <a:solidFill>
                  <a:srgbClr val="FF0000"/>
                </a:solidFill>
              </a:rPr>
              <a:t>Yahoo</a:t>
            </a:r>
            <a:r>
              <a:rPr lang="fr-FR" dirty="0" smtClean="0"/>
              <a:t> </a:t>
            </a:r>
            <a:r>
              <a:rPr lang="fr-FR" dirty="0" err="1" smtClean="0"/>
              <a:t>is</a:t>
            </a:r>
            <a:r>
              <a:rPr lang="fr-FR" dirty="0" smtClean="0"/>
              <a:t> the </a:t>
            </a:r>
            <a:r>
              <a:rPr lang="fr-FR" dirty="0" err="1" smtClean="0"/>
              <a:t>third</a:t>
            </a:r>
            <a:r>
              <a:rPr lang="fr-FR" dirty="0" smtClean="0"/>
              <a:t> </a:t>
            </a:r>
            <a:r>
              <a:rPr lang="fr-FR" dirty="0" err="1" smtClean="0"/>
              <a:t>largest</a:t>
            </a:r>
            <a:r>
              <a:rPr lang="fr-FR" dirty="0" smtClean="0"/>
              <a:t> </a:t>
            </a:r>
            <a:r>
              <a:rPr lang="fr-FR" dirty="0" err="1" smtClean="0"/>
              <a:t>search</a:t>
            </a:r>
            <a:r>
              <a:rPr lang="fr-FR" dirty="0" smtClean="0"/>
              <a:t> </a:t>
            </a:r>
            <a:r>
              <a:rPr lang="fr-FR" dirty="0" err="1" smtClean="0"/>
              <a:t>engine</a:t>
            </a:r>
            <a:r>
              <a:rPr lang="fr-FR" dirty="0" smtClean="0"/>
              <a:t>, </a:t>
            </a:r>
            <a:r>
              <a:rPr lang="fr-FR" dirty="0" err="1" smtClean="0"/>
              <a:t>handling</a:t>
            </a:r>
            <a:r>
              <a:rPr lang="fr-FR" dirty="0" smtClean="0"/>
              <a:t> </a:t>
            </a:r>
            <a:r>
              <a:rPr lang="fr-FR" dirty="0" err="1" smtClean="0"/>
              <a:t>around</a:t>
            </a:r>
            <a:r>
              <a:rPr lang="fr-FR" dirty="0" smtClean="0"/>
              <a:t> </a:t>
            </a:r>
            <a:r>
              <a:rPr lang="fr-FR" b="1" dirty="0" smtClean="0">
                <a:solidFill>
                  <a:schemeClr val="bg2"/>
                </a:solidFill>
              </a:rPr>
              <a:t>1 billion </a:t>
            </a:r>
            <a:r>
              <a:rPr lang="fr-FR" b="1" dirty="0" err="1" smtClean="0">
                <a:solidFill>
                  <a:schemeClr val="bg2"/>
                </a:solidFill>
              </a:rPr>
              <a:t>daily</a:t>
            </a:r>
            <a:r>
              <a:rPr lang="fr-FR" dirty="0" smtClean="0">
                <a:solidFill>
                  <a:schemeClr val="bg2"/>
                </a:solidFill>
              </a:rPr>
              <a:t> </a:t>
            </a:r>
            <a:r>
              <a:rPr lang="fr-FR" dirty="0" err="1" smtClean="0">
                <a:solidFill>
                  <a:schemeClr val="bg2"/>
                </a:solidFill>
              </a:rPr>
              <a:t>searches</a:t>
            </a:r>
            <a:r>
              <a:rPr lang="fr-FR" dirty="0" smtClean="0"/>
              <a:t>. </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18</a:t>
            </a:fld>
            <a:endParaRPr lang="fr-F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09600" y="225468"/>
            <a:ext cx="7772400" cy="1244557"/>
          </a:xfrm>
        </p:spPr>
        <p:txBody>
          <a:bodyPr>
            <a:normAutofit fontScale="90000"/>
          </a:bodyPr>
          <a:lstStyle/>
          <a:p>
            <a:r>
              <a:rPr lang="fr-FR" sz="4000" b="1" dirty="0" smtClean="0"/>
              <a:t/>
            </a:r>
            <a:br>
              <a:rPr lang="fr-FR" sz="4000" b="1" dirty="0" smtClean="0"/>
            </a:br>
            <a:r>
              <a:rPr lang="en-US" sz="4000" b="1" dirty="0" smtClean="0"/>
              <a:t> </a:t>
            </a:r>
            <a:r>
              <a:rPr lang="en-US" sz="4000" b="1" dirty="0" smtClean="0"/>
              <a:t>GOOGLE’S PRODUCTS AND SERVICES</a:t>
            </a:r>
            <a:endParaRPr lang="fr-FR" sz="4000" b="1" dirty="0"/>
          </a:p>
        </p:txBody>
      </p:sp>
      <p:sp>
        <p:nvSpPr>
          <p:cNvPr id="28674" name="AutoShape 2" descr="Olivetti Programma 101 - Museo scienza e tecnologia Milano.jpg"/>
          <p:cNvSpPr>
            <a:spLocks noChangeAspect="1" noChangeArrowheads="1"/>
          </p:cNvSpPr>
          <p:nvPr/>
        </p:nvSpPr>
        <p:spPr bwMode="auto">
          <a:xfrm>
            <a:off x="155575" y="-784225"/>
            <a:ext cx="2476500" cy="1647825"/>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 name="Sous-titre 6"/>
          <p:cNvSpPr>
            <a:spLocks noGrp="1"/>
          </p:cNvSpPr>
          <p:nvPr>
            <p:ph type="subTitle" idx="1"/>
          </p:nvPr>
        </p:nvSpPr>
        <p:spPr>
          <a:xfrm>
            <a:off x="613774" y="1752600"/>
            <a:ext cx="7628673" cy="4347575"/>
          </a:xfrm>
        </p:spPr>
        <p:txBody>
          <a:bodyPr>
            <a:normAutofit/>
          </a:bodyPr>
          <a:lstStyle/>
          <a:p>
            <a:pPr algn="l"/>
            <a:endParaRPr lang="fr-FR" dirty="0">
              <a:solidFill>
                <a:schemeClr val="tx1"/>
              </a:solidFill>
            </a:endParaRPr>
          </a:p>
        </p:txBody>
      </p:sp>
      <p:pic>
        <p:nvPicPr>
          <p:cNvPr id="5" name="Image 4"/>
          <p:cNvPicPr/>
          <p:nvPr/>
        </p:nvPicPr>
        <p:blipFill>
          <a:blip r:embed="rId3" cstate="print"/>
          <a:stretch>
            <a:fillRect/>
          </a:stretch>
        </p:blipFill>
        <p:spPr>
          <a:xfrm>
            <a:off x="688932" y="1791222"/>
            <a:ext cx="7503090" cy="4121064"/>
          </a:xfrm>
          <a:prstGeom prst="rect">
            <a:avLst/>
          </a:prstGeom>
        </p:spPr>
      </p:pic>
    </p:spTree>
    <p:extLst>
      <p:ext uri="{BB962C8B-B14F-4D97-AF65-F5344CB8AC3E}">
        <p14:creationId xmlns:p14="http://schemas.microsoft.com/office/powerpoint/2010/main" xmlns="" val="78314714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r>
              <a:rPr lang="fr-FR" b="1" dirty="0" smtClean="0"/>
              <a:t>TABLE OF CONTENTS</a:t>
            </a:r>
            <a:endParaRPr lang="fr-FR" dirty="0"/>
          </a:p>
        </p:txBody>
      </p:sp>
      <p:sp>
        <p:nvSpPr>
          <p:cNvPr id="108" name="Google Shape;108;p3"/>
          <p:cNvSpPr txBox="1">
            <a:spLocks noGrp="1"/>
          </p:cNvSpPr>
          <p:nvPr>
            <p:ph type="body" idx="1"/>
          </p:nvPr>
        </p:nvSpPr>
        <p:spPr>
          <a:xfrm>
            <a:off x="457200" y="1177447"/>
            <a:ext cx="8229600" cy="5298509"/>
          </a:xfrm>
          <a:prstGeom prst="rect">
            <a:avLst/>
          </a:prstGeom>
          <a:noFill/>
          <a:ln>
            <a:noFill/>
          </a:ln>
        </p:spPr>
        <p:txBody>
          <a:bodyPr spcFirstLastPara="1" wrap="square" lIns="91425" tIns="45700" rIns="91425" bIns="45700" anchor="t" anchorCtr="0">
            <a:noAutofit/>
          </a:bodyPr>
          <a:lstStyle/>
          <a:p>
            <a:pPr lvl="0">
              <a:spcBef>
                <a:spcPts val="0"/>
              </a:spcBef>
              <a:buChar char="❖"/>
            </a:pPr>
            <a:r>
              <a:rPr lang="fr-FR" sz="2400" dirty="0" smtClean="0"/>
              <a:t>Introduction</a:t>
            </a:r>
          </a:p>
          <a:p>
            <a:pPr lvl="0">
              <a:spcBef>
                <a:spcPts val="0"/>
              </a:spcBef>
              <a:buChar char="❖"/>
            </a:pPr>
            <a:r>
              <a:rPr lang="en-US" sz="2400" dirty="0" smtClean="0"/>
              <a:t>What is </a:t>
            </a:r>
            <a:r>
              <a:rPr lang="fr-FR" sz="2400" dirty="0" smtClean="0"/>
              <a:t>TIC</a:t>
            </a:r>
            <a:endParaRPr sz="2400"/>
          </a:p>
          <a:p>
            <a:pPr lvl="0">
              <a:spcBef>
                <a:spcPts val="0"/>
              </a:spcBef>
              <a:buChar char="❖"/>
            </a:pPr>
            <a:r>
              <a:rPr lang="en-US" sz="2400" dirty="0" smtClean="0"/>
              <a:t>Definition</a:t>
            </a:r>
          </a:p>
          <a:p>
            <a:pPr lvl="0">
              <a:spcBef>
                <a:spcPts val="0"/>
              </a:spcBef>
              <a:buChar char="❖"/>
            </a:pPr>
            <a:r>
              <a:rPr lang="fr-FR" sz="2400" dirty="0" err="1" smtClean="0"/>
              <a:t>Etymology</a:t>
            </a:r>
            <a:endParaRPr lang="fr-FR" sz="2400" dirty="0" smtClean="0"/>
          </a:p>
          <a:p>
            <a:pPr lvl="0">
              <a:spcBef>
                <a:spcPts val="0"/>
              </a:spcBef>
              <a:buChar char="❖"/>
            </a:pPr>
            <a:r>
              <a:rPr lang="en-US" sz="2400" dirty="0" smtClean="0"/>
              <a:t>(</a:t>
            </a:r>
            <a:r>
              <a:rPr lang="fr-FR" sz="2400" dirty="0" smtClean="0"/>
              <a:t>TIC</a:t>
            </a:r>
            <a:r>
              <a:rPr lang="en-US" sz="2400" dirty="0" smtClean="0"/>
              <a:t>) </a:t>
            </a:r>
            <a:r>
              <a:rPr lang="fr-FR" sz="2400" dirty="0" smtClean="0"/>
              <a:t>vs (IT)</a:t>
            </a:r>
          </a:p>
          <a:p>
            <a:pPr lvl="0">
              <a:spcBef>
                <a:spcPts val="0"/>
              </a:spcBef>
              <a:buChar char="❖"/>
            </a:pPr>
            <a:r>
              <a:rPr lang="fr-FR" sz="2400" dirty="0" smtClean="0"/>
              <a:t>The technologies </a:t>
            </a:r>
            <a:r>
              <a:rPr lang="fr-FR" sz="2400" dirty="0" err="1" smtClean="0"/>
              <a:t>included</a:t>
            </a:r>
            <a:r>
              <a:rPr lang="fr-FR" sz="2400" dirty="0" smtClean="0"/>
              <a:t> in </a:t>
            </a:r>
            <a:r>
              <a:rPr lang="fr-FR" sz="2400" dirty="0" smtClean="0"/>
              <a:t>TIC</a:t>
            </a:r>
          </a:p>
          <a:p>
            <a:r>
              <a:rPr lang="fr-FR" sz="2400" dirty="0" err="1" smtClean="0"/>
              <a:t>What</a:t>
            </a:r>
            <a:r>
              <a:rPr lang="fr-FR" sz="2400" dirty="0" smtClean="0"/>
              <a:t> Is the Internet</a:t>
            </a:r>
            <a:r>
              <a:rPr lang="fr-FR" sz="2400" dirty="0" smtClean="0"/>
              <a:t>?</a:t>
            </a:r>
            <a:endParaRPr lang="fr-FR" sz="2400" dirty="0" smtClean="0"/>
          </a:p>
          <a:p>
            <a:r>
              <a:rPr lang="fr-FR" sz="2400" dirty="0" smtClean="0"/>
              <a:t>Key </a:t>
            </a:r>
            <a:r>
              <a:rPr lang="fr-FR" sz="2400" dirty="0" err="1" smtClean="0"/>
              <a:t>features</a:t>
            </a:r>
            <a:r>
              <a:rPr lang="fr-FR" sz="2400" dirty="0" smtClean="0"/>
              <a:t> of the </a:t>
            </a:r>
            <a:r>
              <a:rPr lang="fr-FR" sz="2400" dirty="0" smtClean="0"/>
              <a:t>internet</a:t>
            </a:r>
            <a:endParaRPr lang="fr-FR" sz="2400" dirty="0" smtClean="0"/>
          </a:p>
          <a:p>
            <a:r>
              <a:rPr lang="fr-FR" sz="2400" dirty="0" smtClean="0"/>
              <a:t>Types </a:t>
            </a:r>
            <a:r>
              <a:rPr lang="fr-FR" sz="2400" dirty="0" smtClean="0"/>
              <a:t>of Internet </a:t>
            </a:r>
            <a:r>
              <a:rPr lang="fr-FR" sz="2400" dirty="0" smtClean="0"/>
              <a:t>Services</a:t>
            </a:r>
            <a:r>
              <a:rPr lang="en-US" sz="2400" dirty="0" smtClean="0"/>
              <a:t> </a:t>
            </a:r>
            <a:endParaRPr lang="fr-FR" sz="2400" dirty="0" smtClean="0"/>
          </a:p>
          <a:p>
            <a:r>
              <a:rPr lang="en-US" sz="2400" dirty="0" smtClean="0"/>
              <a:t>Search engine</a:t>
            </a:r>
            <a:endParaRPr lang="fr-FR" sz="2400" dirty="0" smtClean="0"/>
          </a:p>
          <a:p>
            <a:r>
              <a:rPr lang="en-US" sz="2400" dirty="0" smtClean="0"/>
              <a:t> Definition</a:t>
            </a:r>
            <a:endParaRPr lang="fr-FR" sz="2400" dirty="0" smtClean="0"/>
          </a:p>
          <a:p>
            <a:r>
              <a:rPr lang="fr-FR" sz="2400" dirty="0" smtClean="0"/>
              <a:t>Types </a:t>
            </a:r>
            <a:r>
              <a:rPr lang="fr-FR" sz="2400" dirty="0" smtClean="0"/>
              <a:t>Of </a:t>
            </a:r>
            <a:r>
              <a:rPr lang="fr-FR" sz="2400" dirty="0" err="1" smtClean="0"/>
              <a:t>Search</a:t>
            </a:r>
            <a:r>
              <a:rPr lang="fr-FR" sz="2400" dirty="0" smtClean="0"/>
              <a:t> </a:t>
            </a:r>
            <a:r>
              <a:rPr lang="fr-FR" sz="2400" dirty="0" err="1" smtClean="0"/>
              <a:t>Engines</a:t>
            </a:r>
            <a:r>
              <a:rPr lang="fr-FR" sz="2400" dirty="0" smtClean="0"/>
              <a:t> In The Internet </a:t>
            </a:r>
            <a:r>
              <a:rPr lang="fr-FR" sz="2400" dirty="0" smtClean="0"/>
              <a:t>World</a:t>
            </a:r>
            <a:endParaRPr lang="fr-FR" sz="2400" dirty="0" smtClean="0"/>
          </a:p>
          <a:p>
            <a:r>
              <a:rPr lang="fr-FR" sz="2400" dirty="0" smtClean="0"/>
              <a:t>Most </a:t>
            </a:r>
            <a:r>
              <a:rPr lang="fr-FR" sz="2400" dirty="0" err="1" smtClean="0"/>
              <a:t>Popular</a:t>
            </a:r>
            <a:r>
              <a:rPr lang="fr-FR" sz="2400" dirty="0" smtClean="0"/>
              <a:t> </a:t>
            </a:r>
            <a:r>
              <a:rPr lang="fr-FR" sz="2400" dirty="0" err="1" smtClean="0"/>
              <a:t>Search</a:t>
            </a:r>
            <a:r>
              <a:rPr lang="fr-FR" sz="2400" dirty="0" smtClean="0"/>
              <a:t> </a:t>
            </a:r>
            <a:r>
              <a:rPr lang="fr-FR" sz="2400" dirty="0" err="1" smtClean="0"/>
              <a:t>Engines</a:t>
            </a:r>
            <a:endParaRPr lang="fr-FR" sz="2400" dirty="0" smtClean="0"/>
          </a:p>
        </p:txBody>
      </p:sp>
      <p:sp>
        <p:nvSpPr>
          <p:cNvPr id="110" name="Google Shape;11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a:t>
            </a:fld>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 calcmode="lin" valueType="num">
                                      <p:cBhvr additive="base">
                                        <p:cTn id="7" dur="500" fill="hold"/>
                                        <p:tgtEl>
                                          <p:spTgt spid="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
                                            <p:txEl>
                                              <p:pRg st="1" end="1"/>
                                            </p:txEl>
                                          </p:spTgt>
                                        </p:tgtEl>
                                        <p:attrNameLst>
                                          <p:attrName>style.visibility</p:attrName>
                                        </p:attrNameLst>
                                      </p:cBhvr>
                                      <p:to>
                                        <p:strVal val="visible"/>
                                      </p:to>
                                    </p:set>
                                    <p:anim calcmode="lin" valueType="num">
                                      <p:cBhvr additive="base">
                                        <p:cTn id="13" dur="500" fill="hold"/>
                                        <p:tgtEl>
                                          <p:spTgt spid="1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
                                            <p:txEl>
                                              <p:pRg st="2" end="2"/>
                                            </p:txEl>
                                          </p:spTgt>
                                        </p:tgtEl>
                                        <p:attrNameLst>
                                          <p:attrName>style.visibility</p:attrName>
                                        </p:attrNameLst>
                                      </p:cBhvr>
                                      <p:to>
                                        <p:strVal val="visible"/>
                                      </p:to>
                                    </p:set>
                                    <p:anim calcmode="lin" valueType="num">
                                      <p:cBhvr additive="base">
                                        <p:cTn id="19" dur="500" fill="hold"/>
                                        <p:tgtEl>
                                          <p:spTgt spid="1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
                                            <p:txEl>
                                              <p:pRg st="3" end="3"/>
                                            </p:txEl>
                                          </p:spTgt>
                                        </p:tgtEl>
                                        <p:attrNameLst>
                                          <p:attrName>style.visibility</p:attrName>
                                        </p:attrNameLst>
                                      </p:cBhvr>
                                      <p:to>
                                        <p:strVal val="visible"/>
                                      </p:to>
                                    </p:set>
                                    <p:anim calcmode="lin" valueType="num">
                                      <p:cBhvr additive="base">
                                        <p:cTn id="25" dur="500" fill="hold"/>
                                        <p:tgtEl>
                                          <p:spTgt spid="1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8">
                                            <p:txEl>
                                              <p:pRg st="4" end="4"/>
                                            </p:txEl>
                                          </p:spTgt>
                                        </p:tgtEl>
                                        <p:attrNameLst>
                                          <p:attrName>style.visibility</p:attrName>
                                        </p:attrNameLst>
                                      </p:cBhvr>
                                      <p:to>
                                        <p:strVal val="visible"/>
                                      </p:to>
                                    </p:set>
                                    <p:anim calcmode="lin" valueType="num">
                                      <p:cBhvr additive="base">
                                        <p:cTn id="31" dur="500" fill="hold"/>
                                        <p:tgtEl>
                                          <p:spTgt spid="1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
                                            <p:txEl>
                                              <p:pRg st="5" end="5"/>
                                            </p:txEl>
                                          </p:spTgt>
                                        </p:tgtEl>
                                        <p:attrNameLst>
                                          <p:attrName>style.visibility</p:attrName>
                                        </p:attrNameLst>
                                      </p:cBhvr>
                                      <p:to>
                                        <p:strVal val="visible"/>
                                      </p:to>
                                    </p:set>
                                    <p:anim calcmode="lin" valueType="num">
                                      <p:cBhvr additive="base">
                                        <p:cTn id="37" dur="500" fill="hold"/>
                                        <p:tgtEl>
                                          <p:spTgt spid="10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
                                            <p:txEl>
                                              <p:pRg st="6" end="6"/>
                                            </p:txEl>
                                          </p:spTgt>
                                        </p:tgtEl>
                                        <p:attrNameLst>
                                          <p:attrName>style.visibility</p:attrName>
                                        </p:attrNameLst>
                                      </p:cBhvr>
                                      <p:to>
                                        <p:strVal val="visible"/>
                                      </p:to>
                                    </p:set>
                                    <p:anim calcmode="lin" valueType="num">
                                      <p:cBhvr additive="base">
                                        <p:cTn id="43" dur="5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8">
                                            <p:txEl>
                                              <p:pRg st="7" end="7"/>
                                            </p:txEl>
                                          </p:spTgt>
                                        </p:tgtEl>
                                        <p:attrNameLst>
                                          <p:attrName>style.visibility</p:attrName>
                                        </p:attrNameLst>
                                      </p:cBhvr>
                                      <p:to>
                                        <p:strVal val="visible"/>
                                      </p:to>
                                    </p:set>
                                    <p:anim calcmode="lin" valueType="num">
                                      <p:cBhvr additive="base">
                                        <p:cTn id="49" dur="500" fill="hold"/>
                                        <p:tgtEl>
                                          <p:spTgt spid="10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8">
                                            <p:txEl>
                                              <p:pRg st="8" end="8"/>
                                            </p:txEl>
                                          </p:spTgt>
                                        </p:tgtEl>
                                        <p:attrNameLst>
                                          <p:attrName>style.visibility</p:attrName>
                                        </p:attrNameLst>
                                      </p:cBhvr>
                                      <p:to>
                                        <p:strVal val="visible"/>
                                      </p:to>
                                    </p:set>
                                    <p:anim calcmode="lin" valueType="num">
                                      <p:cBhvr additive="base">
                                        <p:cTn id="55" dur="500" fill="hold"/>
                                        <p:tgtEl>
                                          <p:spTgt spid="10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8">
                                            <p:txEl>
                                              <p:pRg st="9" end="9"/>
                                            </p:txEl>
                                          </p:spTgt>
                                        </p:tgtEl>
                                        <p:attrNameLst>
                                          <p:attrName>style.visibility</p:attrName>
                                        </p:attrNameLst>
                                      </p:cBhvr>
                                      <p:to>
                                        <p:strVal val="visible"/>
                                      </p:to>
                                    </p:set>
                                    <p:anim calcmode="lin" valueType="num">
                                      <p:cBhvr additive="base">
                                        <p:cTn id="61" dur="500" fill="hold"/>
                                        <p:tgtEl>
                                          <p:spTgt spid="10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8">
                                            <p:txEl>
                                              <p:pRg st="10" end="10"/>
                                            </p:txEl>
                                          </p:spTgt>
                                        </p:tgtEl>
                                        <p:attrNameLst>
                                          <p:attrName>style.visibility</p:attrName>
                                        </p:attrNameLst>
                                      </p:cBhvr>
                                      <p:to>
                                        <p:strVal val="visible"/>
                                      </p:to>
                                    </p:set>
                                    <p:anim calcmode="lin" valueType="num">
                                      <p:cBhvr additive="base">
                                        <p:cTn id="67" dur="500" fill="hold"/>
                                        <p:tgtEl>
                                          <p:spTgt spid="10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8">
                                            <p:txEl>
                                              <p:pRg st="11" end="11"/>
                                            </p:txEl>
                                          </p:spTgt>
                                        </p:tgtEl>
                                        <p:attrNameLst>
                                          <p:attrName>style.visibility</p:attrName>
                                        </p:attrNameLst>
                                      </p:cBhvr>
                                      <p:to>
                                        <p:strVal val="visible"/>
                                      </p:to>
                                    </p:set>
                                    <p:anim calcmode="lin" valueType="num">
                                      <p:cBhvr additive="base">
                                        <p:cTn id="73" dur="500" fill="hold"/>
                                        <p:tgtEl>
                                          <p:spTgt spid="10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8">
                                            <p:txEl>
                                              <p:pRg st="12" end="12"/>
                                            </p:txEl>
                                          </p:spTgt>
                                        </p:tgtEl>
                                        <p:attrNameLst>
                                          <p:attrName>style.visibility</p:attrName>
                                        </p:attrNameLst>
                                      </p:cBhvr>
                                      <p:to>
                                        <p:strVal val="visible"/>
                                      </p:to>
                                    </p:set>
                                    <p:anim calcmode="lin" valueType="num">
                                      <p:cBhvr additive="base">
                                        <p:cTn id="79" dur="500" fill="hold"/>
                                        <p:tgtEl>
                                          <p:spTgt spid="10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Olivetti Programma 101 - Museo scienza e tecnologia Milano.jpg"/>
          <p:cNvSpPr>
            <a:spLocks noChangeAspect="1" noChangeArrowheads="1"/>
          </p:cNvSpPr>
          <p:nvPr/>
        </p:nvSpPr>
        <p:spPr bwMode="auto">
          <a:xfrm>
            <a:off x="155575" y="-784225"/>
            <a:ext cx="2476500" cy="1647825"/>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 name="Sous-titre 6"/>
          <p:cNvSpPr>
            <a:spLocks noGrp="1"/>
          </p:cNvSpPr>
          <p:nvPr>
            <p:ph type="subTitle" idx="1"/>
          </p:nvPr>
        </p:nvSpPr>
        <p:spPr>
          <a:xfrm>
            <a:off x="187891" y="304800"/>
            <a:ext cx="8580328" cy="4931079"/>
          </a:xfrm>
        </p:spPr>
        <p:txBody>
          <a:bodyPr>
            <a:normAutofit/>
          </a:bodyPr>
          <a:lstStyle/>
          <a:p>
            <a:pPr algn="l"/>
            <a:endParaRPr lang="fr-FR" sz="2000" b="1" dirty="0" smtClean="0">
              <a:solidFill>
                <a:schemeClr val="tx1"/>
              </a:solidFill>
            </a:endParaRPr>
          </a:p>
        </p:txBody>
      </p:sp>
      <p:sp>
        <p:nvSpPr>
          <p:cNvPr id="9" name="Titre 1"/>
          <p:cNvSpPr>
            <a:spLocks noGrp="1"/>
          </p:cNvSpPr>
          <p:nvPr>
            <p:ph type="ctrTitle"/>
          </p:nvPr>
        </p:nvSpPr>
        <p:spPr>
          <a:xfrm>
            <a:off x="626302" y="5448822"/>
            <a:ext cx="7555282" cy="463463"/>
          </a:xfrm>
        </p:spPr>
        <p:txBody>
          <a:bodyPr>
            <a:normAutofit/>
          </a:bodyPr>
          <a:lstStyle/>
          <a:p>
            <a:r>
              <a:rPr lang="fr-FR" sz="1800" dirty="0" err="1" smtClean="0"/>
              <a:t>GoogleAdSense</a:t>
            </a:r>
            <a:endParaRPr lang="fr-FR" sz="1800" dirty="0"/>
          </a:p>
        </p:txBody>
      </p:sp>
      <p:pic>
        <p:nvPicPr>
          <p:cNvPr id="15" name="Image 14"/>
          <p:cNvPicPr/>
          <p:nvPr/>
        </p:nvPicPr>
        <p:blipFill>
          <a:blip r:embed="rId3" cstate="print"/>
          <a:stretch>
            <a:fillRect/>
          </a:stretch>
        </p:blipFill>
        <p:spPr>
          <a:xfrm>
            <a:off x="338203" y="388306"/>
            <a:ext cx="8329808" cy="4540881"/>
          </a:xfrm>
          <a:prstGeom prst="rect">
            <a:avLst/>
          </a:prstGeom>
        </p:spPr>
      </p:pic>
    </p:spTree>
    <p:extLst>
      <p:ext uri="{BB962C8B-B14F-4D97-AF65-F5344CB8AC3E}">
        <p14:creationId xmlns:p14="http://schemas.microsoft.com/office/powerpoint/2010/main" xmlns="" val="3498840589"/>
      </p:ext>
    </p:extLst>
  </p:cSld>
  <p:clrMapOvr>
    <a:masterClrMapping/>
  </p:clrMapOvr>
  <p:transition spd="med">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Olivetti Programma 101 - Museo scienza e tecnologia Milano.jpg"/>
          <p:cNvSpPr>
            <a:spLocks noChangeAspect="1" noChangeArrowheads="1"/>
          </p:cNvSpPr>
          <p:nvPr/>
        </p:nvSpPr>
        <p:spPr bwMode="auto">
          <a:xfrm>
            <a:off x="155575" y="-784225"/>
            <a:ext cx="2476500" cy="1647825"/>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 name="Sous-titre 6"/>
          <p:cNvSpPr>
            <a:spLocks noGrp="1"/>
          </p:cNvSpPr>
          <p:nvPr>
            <p:ph type="subTitle" idx="1"/>
          </p:nvPr>
        </p:nvSpPr>
        <p:spPr>
          <a:xfrm>
            <a:off x="539552" y="1219200"/>
            <a:ext cx="7632848" cy="5090120"/>
          </a:xfrm>
        </p:spPr>
        <p:txBody>
          <a:bodyPr>
            <a:normAutofit/>
          </a:bodyPr>
          <a:lstStyle/>
          <a:p>
            <a:pPr algn="l"/>
            <a:r>
              <a:rPr lang="fr-FR" sz="2000" dirty="0" smtClean="0">
                <a:solidFill>
                  <a:schemeClr val="tx1"/>
                </a:solidFill>
              </a:rPr>
              <a:t> </a:t>
            </a:r>
            <a:endParaRPr lang="fr-FR" sz="2000" dirty="0">
              <a:solidFill>
                <a:schemeClr val="tx1"/>
              </a:solidFill>
            </a:endParaRPr>
          </a:p>
        </p:txBody>
      </p:sp>
      <p:sp>
        <p:nvSpPr>
          <p:cNvPr id="9" name="Titre 1"/>
          <p:cNvSpPr>
            <a:spLocks noGrp="1"/>
          </p:cNvSpPr>
          <p:nvPr>
            <p:ph type="ctrTitle"/>
          </p:nvPr>
        </p:nvSpPr>
        <p:spPr>
          <a:xfrm>
            <a:off x="421710" y="4221272"/>
            <a:ext cx="7772400" cy="876822"/>
          </a:xfrm>
        </p:spPr>
        <p:txBody>
          <a:bodyPr>
            <a:normAutofit fontScale="90000"/>
          </a:bodyPr>
          <a:lstStyle/>
          <a:p>
            <a:r>
              <a:rPr lang="en-US" sz="1600" dirty="0" smtClean="0"/>
              <a:t>Google Toolbar Plug-in for Web Browser</a:t>
            </a:r>
            <a:r>
              <a:rPr lang="fr-FR" sz="4000" dirty="0" smtClean="0"/>
              <a:t/>
            </a:r>
            <a:br>
              <a:rPr lang="fr-FR" sz="4000" dirty="0" smtClean="0"/>
            </a:br>
            <a:r>
              <a:rPr lang="en-US" sz="4000" dirty="0" smtClean="0"/>
              <a:t> </a:t>
            </a:r>
            <a:endParaRPr lang="fr-FR" sz="4000" dirty="0"/>
          </a:p>
        </p:txBody>
      </p:sp>
      <p:pic>
        <p:nvPicPr>
          <p:cNvPr id="8" name="Image 7"/>
          <p:cNvPicPr/>
          <p:nvPr/>
        </p:nvPicPr>
        <p:blipFill>
          <a:blip r:embed="rId3" cstate="print"/>
          <a:stretch>
            <a:fillRect/>
          </a:stretch>
        </p:blipFill>
        <p:spPr>
          <a:xfrm>
            <a:off x="563671" y="1553227"/>
            <a:ext cx="8016658" cy="2432985"/>
          </a:xfrm>
          <a:prstGeom prst="rect">
            <a:avLst/>
          </a:prstGeom>
        </p:spPr>
      </p:pic>
    </p:spTree>
    <p:extLst>
      <p:ext uri="{BB962C8B-B14F-4D97-AF65-F5344CB8AC3E}">
        <p14:creationId xmlns:p14="http://schemas.microsoft.com/office/powerpoint/2010/main" xmlns="" val="3498840589"/>
      </p:ext>
    </p:extLst>
  </p:cSld>
  <p:clrMapOvr>
    <a:masterClrMapping/>
  </p:clrMapOvr>
  <p:transition spd="med">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Olivetti Programma 101 - Museo scienza e tecnologia Milano.jpg"/>
          <p:cNvSpPr>
            <a:spLocks noChangeAspect="1" noChangeArrowheads="1"/>
          </p:cNvSpPr>
          <p:nvPr/>
        </p:nvSpPr>
        <p:spPr bwMode="auto">
          <a:xfrm>
            <a:off x="155575" y="-784225"/>
            <a:ext cx="2476500" cy="1647825"/>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 name="Sous-titre 6"/>
          <p:cNvSpPr>
            <a:spLocks noGrp="1"/>
          </p:cNvSpPr>
          <p:nvPr>
            <p:ph type="subTitle" idx="1"/>
          </p:nvPr>
        </p:nvSpPr>
        <p:spPr>
          <a:xfrm>
            <a:off x="275573" y="1565752"/>
            <a:ext cx="8680537" cy="4960307"/>
          </a:xfrm>
        </p:spPr>
        <p:txBody>
          <a:bodyPr>
            <a:normAutofit/>
          </a:bodyPr>
          <a:lstStyle/>
          <a:p>
            <a:pPr algn="l"/>
            <a:endParaRPr lang="fr-FR" sz="2000" b="1" i="1" dirty="0">
              <a:solidFill>
                <a:schemeClr val="tx1"/>
              </a:solidFill>
            </a:endParaRPr>
          </a:p>
        </p:txBody>
      </p:sp>
      <p:sp>
        <p:nvSpPr>
          <p:cNvPr id="9" name="Titre 1"/>
          <p:cNvSpPr>
            <a:spLocks noGrp="1"/>
          </p:cNvSpPr>
          <p:nvPr>
            <p:ph type="ctrTitle"/>
          </p:nvPr>
        </p:nvSpPr>
        <p:spPr>
          <a:xfrm>
            <a:off x="609600" y="187889"/>
            <a:ext cx="7772400" cy="1031311"/>
          </a:xfrm>
        </p:spPr>
        <p:txBody>
          <a:bodyPr>
            <a:normAutofit fontScale="90000"/>
          </a:bodyPr>
          <a:lstStyle/>
          <a:p>
            <a:r>
              <a:rPr lang="fr-FR" sz="4000" b="1" dirty="0" smtClean="0"/>
              <a:t> </a:t>
            </a:r>
            <a:r>
              <a:rPr lang="fr-FR" sz="4000" b="1" dirty="0" smtClean="0"/>
              <a:t>Microsoft Tools and services</a:t>
            </a:r>
            <a:r>
              <a:rPr lang="fr-FR" sz="4000" dirty="0" smtClean="0"/>
              <a:t/>
            </a:r>
            <a:br>
              <a:rPr lang="fr-FR" sz="4000" dirty="0" smtClean="0"/>
            </a:br>
            <a:endParaRPr lang="fr-FR" sz="4000" dirty="0"/>
          </a:p>
        </p:txBody>
      </p:sp>
      <p:pic>
        <p:nvPicPr>
          <p:cNvPr id="6" name="Image 5" descr="C:\Users\lenovo\Desktop\Microsoft-Office-365-01.png"/>
          <p:cNvPicPr/>
          <p:nvPr/>
        </p:nvPicPr>
        <p:blipFill>
          <a:blip r:embed="rId3" cstate="print"/>
          <a:srcRect/>
          <a:stretch>
            <a:fillRect/>
          </a:stretch>
        </p:blipFill>
        <p:spPr bwMode="auto">
          <a:xfrm>
            <a:off x="187890" y="1114816"/>
            <a:ext cx="8956109" cy="5411244"/>
          </a:xfrm>
          <a:prstGeom prst="rect">
            <a:avLst/>
          </a:prstGeom>
          <a:noFill/>
          <a:ln w="9525">
            <a:noFill/>
            <a:miter lim="800000"/>
            <a:headEnd/>
            <a:tailEnd/>
          </a:ln>
        </p:spPr>
      </p:pic>
    </p:spTree>
    <p:extLst>
      <p:ext uri="{BB962C8B-B14F-4D97-AF65-F5344CB8AC3E}">
        <p14:creationId xmlns:p14="http://schemas.microsoft.com/office/powerpoint/2010/main" xmlns="" val="3498840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Olivetti Programma 101 - Museo scienza e tecnologia Milano.jpg"/>
          <p:cNvSpPr>
            <a:spLocks noChangeAspect="1" noChangeArrowheads="1"/>
          </p:cNvSpPr>
          <p:nvPr/>
        </p:nvSpPr>
        <p:spPr bwMode="auto">
          <a:xfrm>
            <a:off x="155575" y="-784225"/>
            <a:ext cx="2476500" cy="1647825"/>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Titre 1"/>
          <p:cNvSpPr>
            <a:spLocks noGrp="1"/>
          </p:cNvSpPr>
          <p:nvPr>
            <p:ph type="ctrTitle"/>
          </p:nvPr>
        </p:nvSpPr>
        <p:spPr>
          <a:xfrm>
            <a:off x="609600" y="212941"/>
            <a:ext cx="7772400" cy="1006259"/>
          </a:xfrm>
        </p:spPr>
        <p:txBody>
          <a:bodyPr>
            <a:normAutofit fontScale="90000"/>
          </a:bodyPr>
          <a:lstStyle/>
          <a:p>
            <a:r>
              <a:rPr lang="fr-FR" sz="4000" b="1" dirty="0" smtClean="0"/>
              <a:t> </a:t>
            </a:r>
            <a:r>
              <a:rPr lang="fr-FR" sz="4000" b="1" dirty="0" smtClean="0"/>
              <a:t>Avantages of TIC Technologies And Tools </a:t>
            </a:r>
            <a:endParaRPr lang="fr-FR" sz="4000" dirty="0"/>
          </a:p>
        </p:txBody>
      </p:sp>
      <p:sp>
        <p:nvSpPr>
          <p:cNvPr id="14" name="Rectangle 13"/>
          <p:cNvSpPr/>
          <p:nvPr/>
        </p:nvSpPr>
        <p:spPr>
          <a:xfrm>
            <a:off x="508348" y="1102289"/>
            <a:ext cx="8229600" cy="2862322"/>
          </a:xfrm>
          <a:prstGeom prst="rect">
            <a:avLst/>
          </a:prstGeom>
        </p:spPr>
        <p:txBody>
          <a:bodyPr wrap="square">
            <a:spAutoFit/>
          </a:bodyPr>
          <a:lstStyle/>
          <a:p>
            <a:r>
              <a:rPr lang="fr-FR" sz="2000" b="1" dirty="0" smtClean="0"/>
              <a:t> </a:t>
            </a:r>
            <a:endParaRPr lang="fr-FR" sz="2000" dirty="0" smtClean="0">
              <a:solidFill>
                <a:srgbClr val="FF0000"/>
              </a:solidFill>
            </a:endParaRPr>
          </a:p>
          <a:p>
            <a:pPr lvl="0">
              <a:buFont typeface="Wingdings" pitchFamily="2" charset="2"/>
              <a:buChar char="q"/>
            </a:pPr>
            <a:r>
              <a:rPr lang="fr-FR" sz="2000" dirty="0" smtClean="0"/>
              <a:t> </a:t>
            </a:r>
            <a:r>
              <a:rPr lang="fr-FR" sz="2000" dirty="0" err="1" smtClean="0">
                <a:latin typeface="Calibri" pitchFamily="34" charset="0"/>
                <a:cs typeface="Calibri" pitchFamily="34" charset="0"/>
              </a:rPr>
              <a:t>Provide</a:t>
            </a:r>
            <a:r>
              <a:rPr lang="fr-FR" sz="2000" dirty="0" smtClean="0">
                <a:latin typeface="Calibri" pitchFamily="34" charset="0"/>
                <a:cs typeface="Calibri" pitchFamily="34" charset="0"/>
              </a:rPr>
              <a:t> the </a:t>
            </a:r>
            <a:r>
              <a:rPr lang="fr-FR" sz="2000" dirty="0" err="1" smtClean="0">
                <a:latin typeface="Calibri" pitchFamily="34" charset="0"/>
                <a:cs typeface="Calibri" pitchFamily="34" charset="0"/>
              </a:rPr>
              <a:t>facility</a:t>
            </a:r>
            <a:r>
              <a:rPr lang="fr-FR" sz="2000" dirty="0" smtClean="0">
                <a:latin typeface="Calibri" pitchFamily="34" charset="0"/>
                <a:cs typeface="Calibri" pitchFamily="34" charset="0"/>
              </a:rPr>
              <a:t> for </a:t>
            </a:r>
            <a:r>
              <a:rPr lang="fr-FR" sz="2000" dirty="0" err="1" smtClean="0">
                <a:latin typeface="Calibri" pitchFamily="34" charset="0"/>
                <a:cs typeface="Calibri" pitchFamily="34" charset="0"/>
              </a:rPr>
              <a:t>easy</a:t>
            </a: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student</a:t>
            </a:r>
            <a:r>
              <a:rPr lang="fr-FR" sz="2000" dirty="0" smtClean="0">
                <a:latin typeface="Calibri" pitchFamily="34" charset="0"/>
                <a:cs typeface="Calibri" pitchFamily="34" charset="0"/>
              </a:rPr>
              <a:t> management</a:t>
            </a:r>
          </a:p>
          <a:p>
            <a:pPr lvl="0">
              <a:buFont typeface="Wingdings" pitchFamily="2" charset="2"/>
              <a:buChar char="q"/>
            </a:pPr>
            <a:r>
              <a:rPr lang="fr-FR" sz="2000" dirty="0" smtClean="0">
                <a:latin typeface="Calibri" pitchFamily="34" charset="0"/>
                <a:cs typeface="Calibri" pitchFamily="34" charset="0"/>
              </a:rPr>
              <a:t> Direct </a:t>
            </a:r>
            <a:r>
              <a:rPr lang="fr-FR" sz="2000" dirty="0" err="1" smtClean="0">
                <a:latin typeface="Calibri" pitchFamily="34" charset="0"/>
                <a:cs typeface="Calibri" pitchFamily="34" charset="0"/>
              </a:rPr>
              <a:t>classroom</a:t>
            </a: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teaching</a:t>
            </a:r>
            <a:endParaRPr lang="fr-FR" sz="2000" dirty="0" smtClean="0">
              <a:latin typeface="Calibri" pitchFamily="34" charset="0"/>
              <a:cs typeface="Calibri" pitchFamily="34" charset="0"/>
            </a:endParaRPr>
          </a:p>
          <a:p>
            <a:pPr lvl="0">
              <a:buFont typeface="Wingdings" pitchFamily="2" charset="2"/>
              <a:buChar char="q"/>
            </a:pP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Improved</a:t>
            </a:r>
            <a:r>
              <a:rPr lang="fr-FR" sz="2000" dirty="0" smtClean="0">
                <a:latin typeface="Calibri" pitchFamily="34" charset="0"/>
                <a:cs typeface="Calibri" pitchFamily="34" charset="0"/>
              </a:rPr>
              <a:t> modes of communication</a:t>
            </a:r>
          </a:p>
          <a:p>
            <a:pPr lvl="0">
              <a:buFont typeface="Wingdings" pitchFamily="2" charset="2"/>
              <a:buChar char="q"/>
            </a:pPr>
            <a:r>
              <a:rPr lang="fr-FR" sz="2000" dirty="0" smtClean="0">
                <a:latin typeface="Calibri" pitchFamily="34" charset="0"/>
                <a:cs typeface="Calibri" pitchFamily="34" charset="0"/>
              </a:rPr>
              <a:t> Eco-</a:t>
            </a:r>
            <a:r>
              <a:rPr lang="fr-FR" sz="2000" dirty="0" err="1" smtClean="0">
                <a:latin typeface="Calibri" pitchFamily="34" charset="0"/>
                <a:cs typeface="Calibri" pitchFamily="34" charset="0"/>
              </a:rPr>
              <a:t>friendly</a:t>
            </a:r>
            <a:r>
              <a:rPr lang="fr-FR" sz="2000" dirty="0" smtClean="0">
                <a:latin typeface="Calibri" pitchFamily="34" charset="0"/>
                <a:cs typeface="Calibri" pitchFamily="34" charset="0"/>
              </a:rPr>
              <a:t>-</a:t>
            </a:r>
            <a:r>
              <a:rPr lang="fr-FR" sz="2000" dirty="0" err="1" smtClean="0">
                <a:latin typeface="Calibri" pitchFamily="34" charset="0"/>
                <a:cs typeface="Calibri" pitchFamily="34" charset="0"/>
              </a:rPr>
              <a:t>Eliminate</a:t>
            </a:r>
            <a:r>
              <a:rPr lang="fr-FR" sz="2000" dirty="0" smtClean="0">
                <a:latin typeface="Calibri" pitchFamily="34" charset="0"/>
                <a:cs typeface="Calibri" pitchFamily="34" charset="0"/>
              </a:rPr>
              <a:t> the usage of </a:t>
            </a:r>
            <a:r>
              <a:rPr lang="fr-FR" sz="2000" dirty="0" err="1" smtClean="0">
                <a:latin typeface="Calibri" pitchFamily="34" charset="0"/>
                <a:cs typeface="Calibri" pitchFamily="34" charset="0"/>
              </a:rPr>
              <a:t>paper</a:t>
            </a:r>
            <a:endParaRPr lang="fr-FR" sz="2000" dirty="0" smtClean="0">
              <a:latin typeface="Calibri" pitchFamily="34" charset="0"/>
              <a:cs typeface="Calibri" pitchFamily="34" charset="0"/>
            </a:endParaRPr>
          </a:p>
          <a:p>
            <a:pPr lvl="0">
              <a:buFont typeface="Wingdings" pitchFamily="2" charset="2"/>
              <a:buChar char="q"/>
            </a:pPr>
            <a:r>
              <a:rPr lang="fr-FR" sz="2000" dirty="0" smtClean="0">
                <a:latin typeface="Calibri" pitchFamily="34" charset="0"/>
                <a:cs typeface="Calibri" pitchFamily="34" charset="0"/>
              </a:rPr>
              <a:t> Direct </a:t>
            </a:r>
            <a:r>
              <a:rPr lang="fr-FR" sz="2000" dirty="0" err="1" smtClean="0">
                <a:latin typeface="Calibri" pitchFamily="34" charset="0"/>
                <a:cs typeface="Calibri" pitchFamily="34" charset="0"/>
              </a:rPr>
              <a:t>classroom</a:t>
            </a: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teaching</a:t>
            </a:r>
            <a:endParaRPr lang="fr-FR" sz="2000" dirty="0" smtClean="0">
              <a:latin typeface="Calibri" pitchFamily="34" charset="0"/>
              <a:cs typeface="Calibri" pitchFamily="34" charset="0"/>
            </a:endParaRPr>
          </a:p>
          <a:p>
            <a:pPr lvl="0">
              <a:buFont typeface="Wingdings" pitchFamily="2" charset="2"/>
              <a:buChar char="q"/>
            </a:pP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Minimize</a:t>
            </a: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cost</a:t>
            </a:r>
            <a:r>
              <a:rPr lang="fr-FR" sz="2000" dirty="0" smtClean="0">
                <a:latin typeface="Calibri" pitchFamily="34" charset="0"/>
                <a:cs typeface="Calibri" pitchFamily="34" charset="0"/>
              </a:rPr>
              <a:t> and </a:t>
            </a:r>
            <a:r>
              <a:rPr lang="fr-FR" sz="2000" dirty="0" err="1" smtClean="0">
                <a:latin typeface="Calibri" pitchFamily="34" charset="0"/>
                <a:cs typeface="Calibri" pitchFamily="34" charset="0"/>
              </a:rPr>
              <a:t>saves</a:t>
            </a:r>
            <a:r>
              <a:rPr lang="fr-FR" sz="2000" dirty="0" smtClean="0">
                <a:latin typeface="Calibri" pitchFamily="34" charset="0"/>
                <a:cs typeface="Calibri" pitchFamily="34" charset="0"/>
              </a:rPr>
              <a:t> time</a:t>
            </a:r>
          </a:p>
          <a:p>
            <a:pPr lvl="0">
              <a:buFont typeface="Wingdings" pitchFamily="2" charset="2"/>
              <a:buChar char="q"/>
            </a:pP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Improved</a:t>
            </a:r>
            <a:r>
              <a:rPr lang="fr-FR" sz="2000" dirty="0" smtClean="0">
                <a:latin typeface="Calibri" pitchFamily="34" charset="0"/>
                <a:cs typeface="Calibri" pitchFamily="34" charset="0"/>
              </a:rPr>
              <a:t> data and information </a:t>
            </a:r>
            <a:r>
              <a:rPr lang="fr-FR" sz="2000" dirty="0" err="1" smtClean="0">
                <a:latin typeface="Calibri" pitchFamily="34" charset="0"/>
                <a:cs typeface="Calibri" pitchFamily="34" charset="0"/>
              </a:rPr>
              <a:t>security</a:t>
            </a:r>
            <a:endParaRPr lang="fr-FR" sz="2000" dirty="0" smtClean="0">
              <a:latin typeface="Calibri" pitchFamily="34" charset="0"/>
              <a:cs typeface="Calibri" pitchFamily="34" charset="0"/>
            </a:endParaRPr>
          </a:p>
          <a:p>
            <a:endParaRPr lang="fr-FR" sz="2000" b="1" dirty="0"/>
          </a:p>
        </p:txBody>
      </p:sp>
      <p:sp>
        <p:nvSpPr>
          <p:cNvPr id="8" name="Rectangle 7"/>
          <p:cNvSpPr/>
          <p:nvPr/>
        </p:nvSpPr>
        <p:spPr>
          <a:xfrm>
            <a:off x="435280" y="4336092"/>
            <a:ext cx="8229600" cy="400110"/>
          </a:xfrm>
          <a:prstGeom prst="rect">
            <a:avLst/>
          </a:prstGeom>
        </p:spPr>
        <p:txBody>
          <a:bodyPr wrap="square">
            <a:spAutoFit/>
          </a:bodyPr>
          <a:lstStyle/>
          <a:p>
            <a:r>
              <a:rPr lang="fr-FR" sz="2000" b="1" dirty="0" smtClean="0"/>
              <a:t> </a:t>
            </a:r>
            <a:endParaRPr lang="fr-FR" sz="2000" dirty="0" smtClean="0">
              <a:solidFill>
                <a:srgbClr val="FF0000"/>
              </a:solidFill>
            </a:endParaRPr>
          </a:p>
        </p:txBody>
      </p:sp>
      <p:pic>
        <p:nvPicPr>
          <p:cNvPr id="10" name="Image 9" descr="C:\Users\lenovo\Desktop\5-Table1-1.png"/>
          <p:cNvPicPr/>
          <p:nvPr/>
        </p:nvPicPr>
        <p:blipFill>
          <a:blip r:embed="rId3"/>
          <a:srcRect/>
          <a:stretch>
            <a:fillRect/>
          </a:stretch>
        </p:blipFill>
        <p:spPr bwMode="auto">
          <a:xfrm>
            <a:off x="288099" y="3670126"/>
            <a:ext cx="8680537" cy="3032846"/>
          </a:xfrm>
          <a:prstGeom prst="rect">
            <a:avLst/>
          </a:prstGeom>
          <a:noFill/>
          <a:ln w="9525">
            <a:noFill/>
            <a:miter lim="800000"/>
            <a:headEnd/>
            <a:tailEnd/>
          </a:ln>
        </p:spPr>
      </p:pic>
    </p:spTree>
    <p:extLst>
      <p:ext uri="{BB962C8B-B14F-4D97-AF65-F5344CB8AC3E}">
        <p14:creationId xmlns:p14="http://schemas.microsoft.com/office/powerpoint/2010/main" xmlns="" val="349884058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20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20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20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20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20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20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r>
              <a:rPr lang="fr-FR" b="1" dirty="0" smtClean="0"/>
              <a:t> </a:t>
            </a:r>
            <a:r>
              <a:rPr lang="fr-FR" b="1" dirty="0" err="1" smtClean="0"/>
              <a:t>Technological</a:t>
            </a:r>
            <a:r>
              <a:rPr lang="fr-FR" b="1" dirty="0" smtClean="0"/>
              <a:t> </a:t>
            </a:r>
            <a:r>
              <a:rPr lang="fr-FR" b="1" dirty="0" err="1" smtClean="0"/>
              <a:t>capacity</a:t>
            </a:r>
            <a:endParaRPr lang="fr-FR" dirty="0"/>
          </a:p>
        </p:txBody>
      </p:sp>
      <p:sp>
        <p:nvSpPr>
          <p:cNvPr id="172" name="Google Shape;172;p11"/>
          <p:cNvSpPr txBox="1">
            <a:spLocks noGrp="1"/>
          </p:cNvSpPr>
          <p:nvPr>
            <p:ph type="body" idx="1"/>
          </p:nvPr>
        </p:nvSpPr>
        <p:spPr>
          <a:xfrm>
            <a:off x="263047" y="1287050"/>
            <a:ext cx="8448805" cy="5376798"/>
          </a:xfrm>
          <a:prstGeom prst="rect">
            <a:avLst/>
          </a:prstGeom>
          <a:noFill/>
          <a:ln>
            <a:noFill/>
          </a:ln>
        </p:spPr>
        <p:txBody>
          <a:bodyPr spcFirstLastPara="1" wrap="square" lIns="91425" tIns="45700" rIns="91425" bIns="45700" anchor="t" anchorCtr="0">
            <a:noAutofit/>
          </a:bodyPr>
          <a:lstStyle/>
          <a:p>
            <a:pPr>
              <a:buFont typeface="Wingdings" pitchFamily="2" charset="2"/>
              <a:buChar char="Ø"/>
            </a:pPr>
            <a:r>
              <a:rPr lang="fr-FR" sz="2000" dirty="0" smtClean="0"/>
              <a:t>The </a:t>
            </a:r>
            <a:r>
              <a:rPr lang="fr-FR" sz="2000" dirty="0" err="1" smtClean="0"/>
              <a:t>world's</a:t>
            </a:r>
            <a:r>
              <a:rPr lang="fr-FR" sz="2000" dirty="0" smtClean="0"/>
              <a:t> </a:t>
            </a:r>
            <a:r>
              <a:rPr lang="fr-FR" sz="2000" dirty="0" err="1" smtClean="0"/>
              <a:t>technological</a:t>
            </a:r>
            <a:r>
              <a:rPr lang="fr-FR" sz="2000" dirty="0" smtClean="0"/>
              <a:t> </a:t>
            </a:r>
            <a:r>
              <a:rPr lang="fr-FR" sz="2000" dirty="0" err="1" smtClean="0"/>
              <a:t>capacity</a:t>
            </a:r>
            <a:r>
              <a:rPr lang="fr-FR" sz="2000" dirty="0" smtClean="0"/>
              <a:t> to store information </a:t>
            </a:r>
            <a:r>
              <a:rPr lang="fr-FR" sz="2000" b="1" dirty="0" err="1" smtClean="0"/>
              <a:t>grew</a:t>
            </a:r>
            <a:r>
              <a:rPr lang="fr-FR" sz="2000" b="1" dirty="0" smtClean="0"/>
              <a:t> </a:t>
            </a:r>
            <a:r>
              <a:rPr lang="fr-FR" sz="2000" b="1" dirty="0" err="1" smtClean="0"/>
              <a:t>from</a:t>
            </a:r>
            <a:r>
              <a:rPr lang="fr-FR" sz="2000" b="1" dirty="0" smtClean="0"/>
              <a:t> 2.6 </a:t>
            </a:r>
            <a:r>
              <a:rPr lang="fr-FR" sz="2000" dirty="0" smtClean="0"/>
              <a:t>(</a:t>
            </a:r>
            <a:r>
              <a:rPr lang="fr-FR" sz="2000" dirty="0" err="1" smtClean="0"/>
              <a:t>optimally</a:t>
            </a:r>
            <a:r>
              <a:rPr lang="fr-FR" sz="2000" dirty="0" smtClean="0"/>
              <a:t> </a:t>
            </a:r>
            <a:r>
              <a:rPr lang="fr-FR" sz="2000" dirty="0" err="1" smtClean="0"/>
              <a:t>compressed</a:t>
            </a:r>
            <a:r>
              <a:rPr lang="fr-FR" sz="2000" dirty="0" smtClean="0"/>
              <a:t>) </a:t>
            </a:r>
            <a:r>
              <a:rPr lang="fr-FR" sz="2000" u="sng" dirty="0" err="1" smtClean="0">
                <a:hlinkClick r:id="rId3" tooltip="Exabytes"/>
              </a:rPr>
              <a:t>exabytes</a:t>
            </a:r>
            <a:r>
              <a:rPr lang="fr-FR" sz="2000" dirty="0" smtClean="0"/>
              <a:t> </a:t>
            </a:r>
            <a:r>
              <a:rPr lang="fr-FR" sz="2000" b="1" dirty="0" smtClean="0"/>
              <a:t>in 1986 </a:t>
            </a:r>
            <a:r>
              <a:rPr lang="fr-FR" sz="2000" dirty="0" smtClean="0"/>
              <a:t>to </a:t>
            </a:r>
            <a:r>
              <a:rPr lang="fr-FR" sz="2000" b="1" dirty="0" smtClean="0"/>
              <a:t>15.8 in 1993</a:t>
            </a:r>
            <a:r>
              <a:rPr lang="fr-FR" sz="2000" dirty="0" smtClean="0"/>
              <a:t>, over </a:t>
            </a:r>
            <a:r>
              <a:rPr lang="fr-FR" sz="2000" b="1" dirty="0" smtClean="0"/>
              <a:t>54.5 in 2000</a:t>
            </a:r>
            <a:r>
              <a:rPr lang="fr-FR" sz="2000" dirty="0" smtClean="0"/>
              <a:t>, and to</a:t>
            </a:r>
            <a:r>
              <a:rPr lang="fr-FR" sz="2000" b="1" dirty="0" smtClean="0"/>
              <a:t> 295 </a:t>
            </a:r>
            <a:r>
              <a:rPr lang="fr-FR" sz="2000" dirty="0" smtClean="0"/>
              <a:t>(</a:t>
            </a:r>
            <a:r>
              <a:rPr lang="fr-FR" sz="2000" dirty="0" err="1" smtClean="0"/>
              <a:t>optimally</a:t>
            </a:r>
            <a:r>
              <a:rPr lang="fr-FR" sz="2000" dirty="0" smtClean="0"/>
              <a:t> </a:t>
            </a:r>
            <a:r>
              <a:rPr lang="fr-FR" sz="2000" dirty="0" err="1" smtClean="0"/>
              <a:t>compressed</a:t>
            </a:r>
            <a:r>
              <a:rPr lang="fr-FR" sz="2000" dirty="0" smtClean="0"/>
              <a:t>) </a:t>
            </a:r>
            <a:r>
              <a:rPr lang="fr-FR" sz="2000" u="sng" dirty="0" err="1" smtClean="0">
                <a:hlinkClick r:id="rId3" tooltip="Exabytes"/>
              </a:rPr>
              <a:t>exabytes</a:t>
            </a:r>
            <a:r>
              <a:rPr lang="fr-FR" sz="2000" dirty="0" smtClean="0"/>
              <a:t> </a:t>
            </a:r>
            <a:r>
              <a:rPr lang="fr-FR" sz="2000" b="1" dirty="0" smtClean="0"/>
              <a:t>in 2007</a:t>
            </a:r>
            <a:r>
              <a:rPr lang="fr-FR" sz="2000" dirty="0" smtClean="0"/>
              <a:t>, and </a:t>
            </a:r>
            <a:r>
              <a:rPr lang="fr-FR" sz="2000" dirty="0" err="1" smtClean="0"/>
              <a:t>some</a:t>
            </a:r>
            <a:r>
              <a:rPr lang="fr-FR" sz="2000" dirty="0" smtClean="0"/>
              <a:t> </a:t>
            </a:r>
            <a:r>
              <a:rPr lang="fr-FR" sz="2000" b="1" dirty="0" smtClean="0"/>
              <a:t>5 </a:t>
            </a:r>
            <a:r>
              <a:rPr lang="fr-FR" sz="2000" b="1" u="sng" dirty="0" err="1" smtClean="0">
                <a:hlinkClick r:id="rId4" tooltip="Zettabyte Era"/>
              </a:rPr>
              <a:t>z</a:t>
            </a:r>
            <a:r>
              <a:rPr lang="fr-FR" sz="2000" u="sng" dirty="0" err="1" smtClean="0">
                <a:hlinkClick r:id="rId4" tooltip="Zettabyte Era"/>
              </a:rPr>
              <a:t>etta</a:t>
            </a:r>
            <a:r>
              <a:rPr lang="fr-FR" sz="2000" u="sng" dirty="0" smtClean="0">
                <a:hlinkClick r:id="rId4" tooltip="Zettabyte Era"/>
              </a:rPr>
              <a:t> </a:t>
            </a:r>
            <a:r>
              <a:rPr lang="fr-FR" sz="2000" u="sng" dirty="0" err="1" smtClean="0">
                <a:hlinkClick r:id="rId4" tooltip="Zettabyte Era"/>
              </a:rPr>
              <a:t>bytes</a:t>
            </a:r>
            <a:r>
              <a:rPr lang="fr-FR" sz="2000" dirty="0" smtClean="0"/>
              <a:t> in </a:t>
            </a:r>
            <a:r>
              <a:rPr lang="fr-FR" sz="2000" b="1" dirty="0" smtClean="0"/>
              <a:t>2014</a:t>
            </a:r>
            <a:r>
              <a:rPr lang="fr-FR" sz="2000" dirty="0" smtClean="0"/>
              <a:t>. </a:t>
            </a:r>
          </a:p>
          <a:p>
            <a:pPr>
              <a:buFont typeface="Wingdings" pitchFamily="2" charset="2"/>
              <a:buChar char="Ø"/>
            </a:pPr>
            <a:endParaRPr lang="fr-FR" sz="2000" dirty="0" smtClean="0"/>
          </a:p>
          <a:p>
            <a:pPr>
              <a:buFont typeface="Wingdings" pitchFamily="2" charset="2"/>
              <a:buChar char="Ø"/>
            </a:pPr>
            <a:r>
              <a:rPr lang="fr-FR" sz="2000" dirty="0" smtClean="0"/>
              <a:t>The </a:t>
            </a:r>
            <a:r>
              <a:rPr lang="fr-FR" sz="2000" dirty="0" err="1" smtClean="0"/>
              <a:t>world's</a:t>
            </a:r>
            <a:r>
              <a:rPr lang="fr-FR" sz="2000" dirty="0" smtClean="0"/>
              <a:t> </a:t>
            </a:r>
            <a:r>
              <a:rPr lang="fr-FR" sz="2000" dirty="0" err="1" smtClean="0"/>
              <a:t>technological</a:t>
            </a:r>
            <a:r>
              <a:rPr lang="fr-FR" sz="2000" dirty="0" smtClean="0"/>
              <a:t> </a:t>
            </a:r>
            <a:r>
              <a:rPr lang="fr-FR" sz="2000" dirty="0" err="1" smtClean="0"/>
              <a:t>capacity</a:t>
            </a:r>
            <a:r>
              <a:rPr lang="fr-FR" sz="2000" dirty="0" smtClean="0"/>
              <a:t> to </a:t>
            </a:r>
            <a:r>
              <a:rPr lang="fr-FR" sz="2000" dirty="0" err="1" smtClean="0"/>
              <a:t>receive</a:t>
            </a:r>
            <a:r>
              <a:rPr lang="fr-FR" sz="2000" dirty="0" smtClean="0"/>
              <a:t> information </a:t>
            </a:r>
            <a:r>
              <a:rPr lang="fr-FR" sz="2000" dirty="0" err="1" smtClean="0"/>
              <a:t>through</a:t>
            </a:r>
            <a:r>
              <a:rPr lang="fr-FR" sz="2000" dirty="0" smtClean="0"/>
              <a:t> one-</a:t>
            </a:r>
            <a:r>
              <a:rPr lang="fr-FR" sz="2000" dirty="0" err="1" smtClean="0"/>
              <a:t>way</a:t>
            </a:r>
            <a:r>
              <a:rPr lang="fr-FR" sz="2000" dirty="0" smtClean="0"/>
              <a:t> </a:t>
            </a:r>
            <a:r>
              <a:rPr lang="fr-FR" sz="2000" u="sng" dirty="0" err="1" smtClean="0">
                <a:hlinkClick r:id="rId5" tooltip="Broadcast"/>
              </a:rPr>
              <a:t>broadcast</a:t>
            </a:r>
            <a:r>
              <a:rPr lang="fr-FR" sz="2000" dirty="0" smtClean="0"/>
              <a:t> networks </a:t>
            </a:r>
            <a:r>
              <a:rPr lang="fr-FR" sz="2000" dirty="0" err="1" smtClean="0"/>
              <a:t>was</a:t>
            </a:r>
            <a:r>
              <a:rPr lang="fr-FR" sz="2000" dirty="0" smtClean="0"/>
              <a:t> </a:t>
            </a:r>
            <a:r>
              <a:rPr lang="fr-FR" sz="2000" b="1" dirty="0" smtClean="0"/>
              <a:t>432</a:t>
            </a:r>
            <a:r>
              <a:rPr lang="fr-FR" sz="2000" dirty="0" smtClean="0"/>
              <a:t> </a:t>
            </a:r>
            <a:r>
              <a:rPr lang="fr-FR" sz="2000" u="sng" dirty="0" err="1" smtClean="0">
                <a:hlinkClick r:id="rId3" tooltip="Exabytes"/>
              </a:rPr>
              <a:t>exabytes</a:t>
            </a:r>
            <a:r>
              <a:rPr lang="fr-FR" sz="2000" dirty="0" smtClean="0"/>
              <a:t> of (</a:t>
            </a:r>
            <a:r>
              <a:rPr lang="fr-FR" sz="2000" dirty="0" err="1" smtClean="0"/>
              <a:t>optimally</a:t>
            </a:r>
            <a:r>
              <a:rPr lang="fr-FR" sz="2000" dirty="0" smtClean="0"/>
              <a:t> </a:t>
            </a:r>
            <a:r>
              <a:rPr lang="fr-FR" sz="2000" dirty="0" err="1" smtClean="0"/>
              <a:t>compressed</a:t>
            </a:r>
            <a:r>
              <a:rPr lang="fr-FR" sz="2000" dirty="0" smtClean="0"/>
              <a:t>) information in </a:t>
            </a:r>
            <a:r>
              <a:rPr lang="fr-FR" sz="2000" b="1" dirty="0" smtClean="0"/>
              <a:t>1986</a:t>
            </a:r>
            <a:r>
              <a:rPr lang="fr-FR" sz="2000" dirty="0" smtClean="0"/>
              <a:t>, </a:t>
            </a:r>
            <a:r>
              <a:rPr lang="fr-FR" sz="2000" b="1" dirty="0" smtClean="0"/>
              <a:t>715</a:t>
            </a:r>
            <a:r>
              <a:rPr lang="fr-FR" sz="2000" dirty="0" smtClean="0"/>
              <a:t> (</a:t>
            </a:r>
            <a:r>
              <a:rPr lang="fr-FR" sz="2000" dirty="0" err="1" smtClean="0"/>
              <a:t>optimally</a:t>
            </a:r>
            <a:r>
              <a:rPr lang="fr-FR" sz="2000" dirty="0" smtClean="0"/>
              <a:t> </a:t>
            </a:r>
            <a:r>
              <a:rPr lang="fr-FR" sz="2000" dirty="0" err="1" smtClean="0"/>
              <a:t>compressed</a:t>
            </a:r>
            <a:r>
              <a:rPr lang="fr-FR" sz="2000" dirty="0" smtClean="0"/>
              <a:t>) </a:t>
            </a:r>
            <a:r>
              <a:rPr lang="fr-FR" sz="2000" u="sng" dirty="0" err="1" smtClean="0">
                <a:hlinkClick r:id="rId3" tooltip="Exabytes"/>
              </a:rPr>
              <a:t>exabytes</a:t>
            </a:r>
            <a:r>
              <a:rPr lang="fr-FR" sz="2000" dirty="0" smtClean="0"/>
              <a:t> in </a:t>
            </a:r>
            <a:r>
              <a:rPr lang="fr-FR" sz="2000" b="1" dirty="0" smtClean="0"/>
              <a:t>1993</a:t>
            </a:r>
            <a:r>
              <a:rPr lang="fr-FR" sz="2000" dirty="0" smtClean="0"/>
              <a:t>, </a:t>
            </a:r>
            <a:r>
              <a:rPr lang="fr-FR" sz="2000" b="1" dirty="0" smtClean="0"/>
              <a:t>1.2 </a:t>
            </a:r>
            <a:r>
              <a:rPr lang="fr-FR" sz="2000" dirty="0" smtClean="0"/>
              <a:t>(</a:t>
            </a:r>
            <a:r>
              <a:rPr lang="fr-FR" sz="2000" dirty="0" err="1" smtClean="0"/>
              <a:t>optimally</a:t>
            </a:r>
            <a:r>
              <a:rPr lang="fr-FR" sz="2000" dirty="0" smtClean="0"/>
              <a:t> </a:t>
            </a:r>
            <a:r>
              <a:rPr lang="fr-FR" sz="2000" dirty="0" err="1" smtClean="0"/>
              <a:t>compressed</a:t>
            </a:r>
            <a:r>
              <a:rPr lang="fr-FR" sz="2000" dirty="0" smtClean="0"/>
              <a:t>) </a:t>
            </a:r>
            <a:r>
              <a:rPr lang="fr-FR" sz="2000" u="sng" dirty="0" err="1" smtClean="0">
                <a:hlinkClick r:id="rId6" tooltip="Zettabytes"/>
              </a:rPr>
              <a:t>zettabytes</a:t>
            </a:r>
            <a:r>
              <a:rPr lang="fr-FR" sz="2000" dirty="0" smtClean="0"/>
              <a:t> </a:t>
            </a:r>
            <a:r>
              <a:rPr lang="fr-FR" sz="2000" b="1" dirty="0" smtClean="0"/>
              <a:t>in 2000</a:t>
            </a:r>
            <a:r>
              <a:rPr lang="fr-FR" sz="2000" dirty="0" smtClean="0"/>
              <a:t>, and </a:t>
            </a:r>
            <a:r>
              <a:rPr lang="fr-FR" sz="2000" b="1" dirty="0" smtClean="0"/>
              <a:t>1.9</a:t>
            </a:r>
            <a:r>
              <a:rPr lang="fr-FR" sz="2000" dirty="0" smtClean="0"/>
              <a:t> </a:t>
            </a:r>
            <a:r>
              <a:rPr lang="fr-FR" sz="2000" u="sng" dirty="0" err="1" smtClean="0">
                <a:hlinkClick r:id="rId6" tooltip="Zettabytes"/>
              </a:rPr>
              <a:t>zettabytes</a:t>
            </a:r>
            <a:r>
              <a:rPr lang="fr-FR" sz="2000" dirty="0" smtClean="0"/>
              <a:t> in </a:t>
            </a:r>
            <a:r>
              <a:rPr lang="fr-FR" sz="2000" b="1" dirty="0" smtClean="0"/>
              <a:t>2007</a:t>
            </a:r>
            <a:r>
              <a:rPr lang="fr-FR" sz="2000" dirty="0" smtClean="0"/>
              <a:t>.</a:t>
            </a:r>
          </a:p>
          <a:p>
            <a:pPr>
              <a:buFont typeface="Wingdings" pitchFamily="2" charset="2"/>
              <a:buChar char="Ø"/>
            </a:pPr>
            <a:endParaRPr lang="fr-FR" sz="2000" dirty="0" smtClean="0"/>
          </a:p>
          <a:p>
            <a:pPr>
              <a:buFont typeface="Wingdings" pitchFamily="2" charset="2"/>
              <a:buChar char="Ø"/>
            </a:pPr>
            <a:r>
              <a:rPr lang="fr-FR" sz="2000" dirty="0" smtClean="0"/>
              <a:t> The </a:t>
            </a:r>
            <a:r>
              <a:rPr lang="fr-FR" sz="2000" dirty="0" err="1" smtClean="0"/>
              <a:t>world's</a:t>
            </a:r>
            <a:r>
              <a:rPr lang="fr-FR" sz="2000" dirty="0" smtClean="0"/>
              <a:t> effective </a:t>
            </a:r>
            <a:r>
              <a:rPr lang="fr-FR" sz="2000" dirty="0" err="1" smtClean="0"/>
              <a:t>capacity</a:t>
            </a:r>
            <a:r>
              <a:rPr lang="fr-FR" sz="2000" dirty="0" smtClean="0"/>
              <a:t> to exchange information </a:t>
            </a:r>
            <a:r>
              <a:rPr lang="fr-FR" sz="2000" dirty="0" err="1" smtClean="0"/>
              <a:t>through</a:t>
            </a:r>
            <a:r>
              <a:rPr lang="fr-FR" sz="2000" dirty="0" smtClean="0"/>
              <a:t> </a:t>
            </a:r>
            <a:r>
              <a:rPr lang="fr-FR" sz="2000" dirty="0" err="1" smtClean="0"/>
              <a:t>two</a:t>
            </a:r>
            <a:r>
              <a:rPr lang="fr-FR" sz="2000" dirty="0" smtClean="0"/>
              <a:t>-</a:t>
            </a:r>
            <a:r>
              <a:rPr lang="fr-FR" sz="2000" dirty="0" err="1" smtClean="0"/>
              <a:t>way</a:t>
            </a:r>
            <a:r>
              <a:rPr lang="fr-FR" sz="2000" dirty="0" smtClean="0"/>
              <a:t> </a:t>
            </a:r>
            <a:r>
              <a:rPr lang="fr-FR" sz="2000" u="sng" dirty="0" err="1" smtClean="0">
                <a:hlinkClick r:id="rId7" tooltip="Telecommunication"/>
              </a:rPr>
              <a:t>telecommunication</a:t>
            </a:r>
            <a:r>
              <a:rPr lang="fr-FR" sz="2000" dirty="0" smtClean="0"/>
              <a:t> networks </a:t>
            </a:r>
            <a:r>
              <a:rPr lang="fr-FR" sz="2000" dirty="0" err="1" smtClean="0"/>
              <a:t>was</a:t>
            </a:r>
            <a:r>
              <a:rPr lang="fr-FR" sz="2000" dirty="0" smtClean="0"/>
              <a:t> </a:t>
            </a:r>
            <a:r>
              <a:rPr lang="fr-FR" sz="2000" b="1" dirty="0" smtClean="0"/>
              <a:t>281</a:t>
            </a:r>
            <a:r>
              <a:rPr lang="fr-FR" sz="2000" dirty="0" smtClean="0"/>
              <a:t> </a:t>
            </a:r>
            <a:r>
              <a:rPr lang="fr-FR" sz="2000" u="sng" dirty="0" err="1" smtClean="0">
                <a:hlinkClick r:id="rId8" tooltip="Petabytes"/>
              </a:rPr>
              <a:t>petabytes</a:t>
            </a:r>
            <a:r>
              <a:rPr lang="fr-FR" sz="2000" dirty="0" smtClean="0"/>
              <a:t> of (</a:t>
            </a:r>
            <a:r>
              <a:rPr lang="fr-FR" sz="2000" dirty="0" err="1" smtClean="0"/>
              <a:t>optimally</a:t>
            </a:r>
            <a:r>
              <a:rPr lang="fr-FR" sz="2000" dirty="0" smtClean="0"/>
              <a:t> </a:t>
            </a:r>
            <a:r>
              <a:rPr lang="fr-FR" sz="2000" dirty="0" err="1" smtClean="0"/>
              <a:t>compressed</a:t>
            </a:r>
            <a:r>
              <a:rPr lang="fr-FR" sz="2000" dirty="0" smtClean="0"/>
              <a:t>) information </a:t>
            </a:r>
            <a:r>
              <a:rPr lang="fr-FR" sz="2000" b="1" dirty="0" smtClean="0"/>
              <a:t>in 1986</a:t>
            </a:r>
            <a:r>
              <a:rPr lang="fr-FR" sz="2000" dirty="0" smtClean="0"/>
              <a:t>, </a:t>
            </a:r>
            <a:r>
              <a:rPr lang="fr-FR" sz="2000" b="1" dirty="0" smtClean="0"/>
              <a:t>471</a:t>
            </a:r>
            <a:r>
              <a:rPr lang="fr-FR" sz="2000" dirty="0" smtClean="0"/>
              <a:t> </a:t>
            </a:r>
            <a:r>
              <a:rPr lang="fr-FR" sz="2000" u="sng" dirty="0" err="1" smtClean="0">
                <a:hlinkClick r:id="rId8" tooltip="Petabytes"/>
              </a:rPr>
              <a:t>petabytes</a:t>
            </a:r>
            <a:r>
              <a:rPr lang="fr-FR" sz="2000" dirty="0" smtClean="0"/>
              <a:t> in </a:t>
            </a:r>
            <a:r>
              <a:rPr lang="fr-FR" sz="2000" b="1" dirty="0" smtClean="0"/>
              <a:t>1993, 2.2 </a:t>
            </a:r>
            <a:r>
              <a:rPr lang="fr-FR" sz="2000" dirty="0" smtClean="0"/>
              <a:t>(</a:t>
            </a:r>
            <a:r>
              <a:rPr lang="fr-FR" sz="2000" dirty="0" err="1" smtClean="0"/>
              <a:t>optimally</a:t>
            </a:r>
            <a:r>
              <a:rPr lang="fr-FR" sz="2000" dirty="0" smtClean="0"/>
              <a:t> </a:t>
            </a:r>
            <a:r>
              <a:rPr lang="fr-FR" sz="2000" dirty="0" err="1" smtClean="0"/>
              <a:t>compressed</a:t>
            </a:r>
            <a:r>
              <a:rPr lang="fr-FR" sz="2000" dirty="0" smtClean="0"/>
              <a:t>) </a:t>
            </a:r>
            <a:r>
              <a:rPr lang="fr-FR" sz="2000" u="sng" dirty="0" err="1" smtClean="0">
                <a:hlinkClick r:id="rId3" tooltip="Exabytes"/>
              </a:rPr>
              <a:t>exabytes</a:t>
            </a:r>
            <a:r>
              <a:rPr lang="fr-FR" sz="2000" dirty="0" smtClean="0"/>
              <a:t> in </a:t>
            </a:r>
            <a:r>
              <a:rPr lang="fr-FR" sz="2000" b="1" dirty="0" smtClean="0"/>
              <a:t>2000</a:t>
            </a:r>
            <a:r>
              <a:rPr lang="fr-FR" sz="2000" dirty="0" smtClean="0"/>
              <a:t>, </a:t>
            </a:r>
            <a:r>
              <a:rPr lang="fr-FR" sz="2000" b="1" dirty="0" smtClean="0"/>
              <a:t>65</a:t>
            </a:r>
            <a:r>
              <a:rPr lang="fr-FR" sz="2000" dirty="0" smtClean="0"/>
              <a:t> (</a:t>
            </a:r>
            <a:r>
              <a:rPr lang="fr-FR" sz="2000" dirty="0" err="1" smtClean="0"/>
              <a:t>optimally</a:t>
            </a:r>
            <a:r>
              <a:rPr lang="fr-FR" sz="2000" dirty="0" smtClean="0"/>
              <a:t> </a:t>
            </a:r>
            <a:r>
              <a:rPr lang="fr-FR" sz="2000" dirty="0" err="1" smtClean="0"/>
              <a:t>compressed</a:t>
            </a:r>
            <a:r>
              <a:rPr lang="fr-FR" sz="2000" dirty="0" smtClean="0"/>
              <a:t>) </a:t>
            </a:r>
            <a:r>
              <a:rPr lang="fr-FR" sz="2000" u="sng" dirty="0" err="1" smtClean="0">
                <a:hlinkClick r:id="rId3" tooltip="Exabytes"/>
              </a:rPr>
              <a:t>exabytes</a:t>
            </a:r>
            <a:r>
              <a:rPr lang="fr-FR" sz="2000" dirty="0" smtClean="0"/>
              <a:t> in </a:t>
            </a:r>
            <a:r>
              <a:rPr lang="fr-FR" sz="2000" b="1" dirty="0" smtClean="0"/>
              <a:t>2007</a:t>
            </a:r>
            <a:r>
              <a:rPr lang="fr-FR" sz="2000" dirty="0" smtClean="0"/>
              <a:t>  and </a:t>
            </a:r>
            <a:r>
              <a:rPr lang="fr-FR" sz="2000" dirty="0" err="1" smtClean="0"/>
              <a:t>some</a:t>
            </a:r>
            <a:r>
              <a:rPr lang="fr-FR" sz="2000" dirty="0" smtClean="0"/>
              <a:t> </a:t>
            </a:r>
            <a:r>
              <a:rPr lang="fr-FR" sz="2000" b="1" dirty="0" smtClean="0"/>
              <a:t>100</a:t>
            </a:r>
            <a:r>
              <a:rPr lang="fr-FR" sz="2000" dirty="0" smtClean="0"/>
              <a:t> </a:t>
            </a:r>
            <a:r>
              <a:rPr lang="fr-FR" sz="2000" u="sng" dirty="0" err="1" smtClean="0">
                <a:hlinkClick r:id="rId3"/>
              </a:rPr>
              <a:t>exabytes</a:t>
            </a:r>
            <a:r>
              <a:rPr lang="fr-FR" sz="2000" dirty="0" smtClean="0"/>
              <a:t> in </a:t>
            </a:r>
            <a:r>
              <a:rPr lang="fr-FR" sz="2000" b="1" dirty="0" smtClean="0"/>
              <a:t>2014</a:t>
            </a:r>
            <a:r>
              <a:rPr lang="fr-FR" sz="2000" dirty="0" smtClean="0"/>
              <a:t>. </a:t>
            </a:r>
          </a:p>
        </p:txBody>
      </p:sp>
      <p:sp>
        <p:nvSpPr>
          <p:cNvPr id="174" name="Google Shape;17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24</a:t>
            </a:fld>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2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2">
                                            <p:txEl>
                                              <p:pRg st="2" end="2"/>
                                            </p:txEl>
                                          </p:spTgt>
                                        </p:tgtEl>
                                        <p:attrNameLst>
                                          <p:attrName>style.visibility</p:attrName>
                                        </p:attrNameLst>
                                      </p:cBhvr>
                                      <p:to>
                                        <p:strVal val="visible"/>
                                      </p:to>
                                    </p:set>
                                    <p:animEffect transition="in" filter="fade">
                                      <p:cBhvr>
                                        <p:cTn id="12" dur="2000"/>
                                        <p:tgtEl>
                                          <p:spTgt spid="1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2">
                                            <p:txEl>
                                              <p:pRg st="4" end="4"/>
                                            </p:txEl>
                                          </p:spTgt>
                                        </p:tgtEl>
                                        <p:attrNameLst>
                                          <p:attrName>style.visibility</p:attrName>
                                        </p:attrNameLst>
                                      </p:cBhvr>
                                      <p:to>
                                        <p:strVal val="visible"/>
                                      </p:to>
                                    </p:set>
                                    <p:animEffect transition="in" filter="fade">
                                      <p:cBhvr>
                                        <p:cTn id="17" dur="2000"/>
                                        <p:tgtEl>
                                          <p:spTgt spid="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Aims</a:t>
            </a:r>
            <a:r>
              <a:rPr lang="fr-FR" b="1" dirty="0" smtClean="0"/>
              <a:t> &amp; Objective </a:t>
            </a:r>
            <a:endParaRPr lang="fr-FR" dirty="0"/>
          </a:p>
        </p:txBody>
      </p:sp>
      <p:sp>
        <p:nvSpPr>
          <p:cNvPr id="3" name="Espace réservé du texte 2"/>
          <p:cNvSpPr>
            <a:spLocks noGrp="1"/>
          </p:cNvSpPr>
          <p:nvPr>
            <p:ph type="body" idx="1"/>
          </p:nvPr>
        </p:nvSpPr>
        <p:spPr>
          <a:xfrm>
            <a:off x="457200" y="1265129"/>
            <a:ext cx="8229600" cy="5285983"/>
          </a:xfrm>
        </p:spPr>
        <p:txBody>
          <a:bodyPr>
            <a:normAutofit fontScale="70000" lnSpcReduction="20000"/>
          </a:bodyPr>
          <a:lstStyle/>
          <a:p>
            <a:r>
              <a:rPr lang="fr-FR" sz="2900" dirty="0" smtClean="0"/>
              <a:t> (TIC) has </a:t>
            </a:r>
            <a:r>
              <a:rPr lang="fr-FR" sz="2900" dirty="0" err="1" smtClean="0"/>
              <a:t>become</a:t>
            </a:r>
            <a:r>
              <a:rPr lang="fr-FR" sz="2900" dirty="0" smtClean="0"/>
              <a:t>, </a:t>
            </a:r>
            <a:r>
              <a:rPr lang="fr-FR" sz="2900" dirty="0" err="1" smtClean="0"/>
              <a:t>within</a:t>
            </a:r>
            <a:r>
              <a:rPr lang="fr-FR" sz="2900" dirty="0" smtClean="0"/>
              <a:t> a </a:t>
            </a:r>
            <a:r>
              <a:rPr lang="fr-FR" sz="2900" dirty="0" err="1" smtClean="0"/>
              <a:t>very</a:t>
            </a:r>
            <a:r>
              <a:rPr lang="fr-FR" sz="2900" dirty="0" smtClean="0"/>
              <a:t> short time, </a:t>
            </a:r>
            <a:r>
              <a:rPr lang="fr-FR" sz="2900" b="1" dirty="0" smtClean="0">
                <a:solidFill>
                  <a:srgbClr val="FF0000"/>
                </a:solidFill>
              </a:rPr>
              <a:t>one of the basic building blocks of modern society</a:t>
            </a:r>
            <a:r>
              <a:rPr lang="fr-FR" sz="2900" dirty="0" smtClean="0"/>
              <a:t>. </a:t>
            </a:r>
            <a:r>
              <a:rPr lang="fr-FR" sz="2900" dirty="0" err="1" smtClean="0"/>
              <a:t>Many</a:t>
            </a:r>
            <a:r>
              <a:rPr lang="fr-FR" sz="2900" dirty="0" smtClean="0"/>
              <a:t> countries </a:t>
            </a:r>
            <a:r>
              <a:rPr lang="fr-FR" sz="2900" dirty="0" err="1" smtClean="0"/>
              <a:t>now</a:t>
            </a:r>
            <a:r>
              <a:rPr lang="fr-FR" sz="2900" dirty="0" smtClean="0"/>
              <a:t> regard </a:t>
            </a:r>
            <a:r>
              <a:rPr lang="fr-FR" sz="2900" dirty="0" err="1" smtClean="0"/>
              <a:t>understanding</a:t>
            </a:r>
            <a:r>
              <a:rPr lang="fr-FR" sz="2900" dirty="0" smtClean="0"/>
              <a:t> TIC and </a:t>
            </a:r>
            <a:r>
              <a:rPr lang="fr-FR" sz="2900" dirty="0" err="1" smtClean="0"/>
              <a:t>mastering</a:t>
            </a:r>
            <a:r>
              <a:rPr lang="fr-FR" sz="2900" dirty="0" smtClean="0"/>
              <a:t> the basic </a:t>
            </a:r>
            <a:r>
              <a:rPr lang="fr-FR" sz="2900" dirty="0" err="1" smtClean="0"/>
              <a:t>skills</a:t>
            </a:r>
            <a:r>
              <a:rPr lang="fr-FR" sz="2900" dirty="0" smtClean="0"/>
              <a:t> and concepts of TIC as part of the </a:t>
            </a:r>
            <a:r>
              <a:rPr lang="fr-FR" sz="2900" dirty="0" err="1" smtClean="0"/>
              <a:t>core</a:t>
            </a:r>
            <a:r>
              <a:rPr lang="fr-FR" sz="2900" dirty="0" smtClean="0"/>
              <a:t> of </a:t>
            </a:r>
            <a:r>
              <a:rPr lang="fr-FR" sz="2900" dirty="0" err="1" smtClean="0">
                <a:solidFill>
                  <a:schemeClr val="accent5"/>
                </a:solidFill>
              </a:rPr>
              <a:t>education</a:t>
            </a:r>
            <a:r>
              <a:rPr lang="fr-FR" sz="2900" dirty="0" smtClean="0"/>
              <a:t>, </a:t>
            </a:r>
            <a:r>
              <a:rPr lang="fr-FR" sz="2900" dirty="0" err="1" smtClean="0">
                <a:solidFill>
                  <a:schemeClr val="bg1">
                    <a:lumMod val="50000"/>
                  </a:schemeClr>
                </a:solidFill>
              </a:rPr>
              <a:t>alongside</a:t>
            </a:r>
            <a:r>
              <a:rPr lang="fr-FR" sz="2900" dirty="0" smtClean="0"/>
              <a:t> </a:t>
            </a:r>
            <a:r>
              <a:rPr lang="fr-FR" sz="2900" dirty="0" err="1" smtClean="0">
                <a:solidFill>
                  <a:schemeClr val="bg1">
                    <a:lumMod val="50000"/>
                  </a:schemeClr>
                </a:solidFill>
              </a:rPr>
              <a:t>reading</a:t>
            </a:r>
            <a:r>
              <a:rPr lang="fr-FR" sz="2900" dirty="0" smtClean="0"/>
              <a:t>, </a:t>
            </a:r>
            <a:r>
              <a:rPr lang="fr-FR" sz="2900" dirty="0" err="1" smtClean="0">
                <a:solidFill>
                  <a:schemeClr val="accent2"/>
                </a:solidFill>
              </a:rPr>
              <a:t>writing</a:t>
            </a:r>
            <a:r>
              <a:rPr lang="fr-FR" sz="2900" dirty="0" smtClean="0"/>
              <a:t> and </a:t>
            </a:r>
            <a:r>
              <a:rPr lang="fr-FR" sz="2900" dirty="0" err="1" smtClean="0">
                <a:solidFill>
                  <a:schemeClr val="bg2"/>
                </a:solidFill>
              </a:rPr>
              <a:t>numeracy</a:t>
            </a:r>
            <a:r>
              <a:rPr lang="fr-FR" sz="2900" dirty="0" smtClean="0"/>
              <a:t>. </a:t>
            </a:r>
          </a:p>
          <a:p>
            <a:endParaRPr lang="fr-FR" sz="2900" dirty="0" smtClean="0"/>
          </a:p>
          <a:p>
            <a:r>
              <a:rPr lang="fr-FR" sz="2900" b="1" dirty="0" smtClean="0"/>
              <a:t>UNESCO</a:t>
            </a:r>
            <a:r>
              <a:rPr lang="fr-FR" sz="2900" dirty="0" smtClean="0"/>
              <a:t> </a:t>
            </a:r>
            <a:r>
              <a:rPr lang="fr-FR" sz="2900" dirty="0" err="1" smtClean="0"/>
              <a:t>aims</a:t>
            </a:r>
            <a:r>
              <a:rPr lang="fr-FR" sz="2900" dirty="0" smtClean="0"/>
              <a:t> to </a:t>
            </a:r>
            <a:r>
              <a:rPr lang="fr-FR" sz="2900" dirty="0" err="1" smtClean="0"/>
              <a:t>ensure</a:t>
            </a:r>
            <a:r>
              <a:rPr lang="fr-FR" sz="2900" dirty="0" smtClean="0"/>
              <a:t> </a:t>
            </a:r>
            <a:r>
              <a:rPr lang="fr-FR" sz="2900" dirty="0" err="1" smtClean="0"/>
              <a:t>that</a:t>
            </a:r>
            <a:r>
              <a:rPr lang="fr-FR" sz="2900" dirty="0" smtClean="0"/>
              <a:t> all countries, </a:t>
            </a:r>
            <a:r>
              <a:rPr lang="fr-FR" sz="2900" dirty="0" err="1" smtClean="0"/>
              <a:t>both</a:t>
            </a:r>
            <a:r>
              <a:rPr lang="fr-FR" sz="2900" dirty="0" smtClean="0"/>
              <a:t> </a:t>
            </a:r>
            <a:r>
              <a:rPr lang="fr-FR" sz="2900" dirty="0" err="1" smtClean="0"/>
              <a:t>developed</a:t>
            </a:r>
            <a:r>
              <a:rPr lang="fr-FR" sz="2900" dirty="0" smtClean="0"/>
              <a:t> and </a:t>
            </a:r>
            <a:r>
              <a:rPr lang="fr-FR" sz="2900" dirty="0" err="1" smtClean="0"/>
              <a:t>developing</a:t>
            </a:r>
            <a:r>
              <a:rPr lang="fr-FR" sz="2900" dirty="0" smtClean="0"/>
              <a:t>, have </a:t>
            </a:r>
            <a:r>
              <a:rPr lang="fr-FR" sz="2900" dirty="0" err="1" smtClean="0"/>
              <a:t>access</a:t>
            </a:r>
            <a:r>
              <a:rPr lang="fr-FR" sz="2900" dirty="0" smtClean="0"/>
              <a:t> to the best </a:t>
            </a:r>
            <a:r>
              <a:rPr lang="fr-FR" sz="2900" dirty="0" err="1" smtClean="0"/>
              <a:t>educational</a:t>
            </a:r>
            <a:r>
              <a:rPr lang="fr-FR" sz="2900" dirty="0" smtClean="0"/>
              <a:t> </a:t>
            </a:r>
            <a:r>
              <a:rPr lang="fr-FR" sz="2900" dirty="0" err="1" smtClean="0"/>
              <a:t>facilities</a:t>
            </a:r>
            <a:r>
              <a:rPr lang="fr-FR" sz="2900" dirty="0" smtClean="0"/>
              <a:t> </a:t>
            </a:r>
            <a:r>
              <a:rPr lang="fr-FR" sz="2900" dirty="0" err="1" smtClean="0"/>
              <a:t>necessary</a:t>
            </a:r>
            <a:r>
              <a:rPr lang="fr-FR" sz="2900" dirty="0" smtClean="0"/>
              <a:t> to </a:t>
            </a:r>
            <a:r>
              <a:rPr lang="fr-FR" sz="2900" dirty="0" err="1" smtClean="0"/>
              <a:t>prepare</a:t>
            </a:r>
            <a:r>
              <a:rPr lang="fr-FR" sz="2900" dirty="0" smtClean="0"/>
              <a:t> </a:t>
            </a:r>
            <a:r>
              <a:rPr lang="fr-FR" sz="2900" dirty="0" err="1" smtClean="0"/>
              <a:t>young</a:t>
            </a:r>
            <a:r>
              <a:rPr lang="fr-FR" sz="2900" dirty="0" smtClean="0"/>
              <a:t> people to </a:t>
            </a:r>
            <a:r>
              <a:rPr lang="fr-FR" sz="2900" dirty="0" err="1" smtClean="0"/>
              <a:t>play</a:t>
            </a:r>
            <a:r>
              <a:rPr lang="fr-FR" sz="2900" dirty="0" smtClean="0"/>
              <a:t> full </a:t>
            </a:r>
            <a:r>
              <a:rPr lang="fr-FR" sz="2900" dirty="0" err="1" smtClean="0"/>
              <a:t>roles</a:t>
            </a:r>
            <a:r>
              <a:rPr lang="fr-FR" sz="2900" dirty="0" smtClean="0"/>
              <a:t> in modern society and to </a:t>
            </a:r>
            <a:r>
              <a:rPr lang="fr-FR" sz="2900" dirty="0" err="1" smtClean="0"/>
              <a:t>contribute</a:t>
            </a:r>
            <a:r>
              <a:rPr lang="fr-FR" sz="2900" dirty="0" smtClean="0"/>
              <a:t> to a </a:t>
            </a:r>
            <a:r>
              <a:rPr lang="fr-FR" sz="2900" dirty="0" err="1" smtClean="0"/>
              <a:t>knowledge</a:t>
            </a:r>
            <a:r>
              <a:rPr lang="fr-FR" sz="2900" dirty="0" smtClean="0"/>
              <a:t> nation. </a:t>
            </a:r>
          </a:p>
          <a:p>
            <a:endParaRPr lang="fr-FR" sz="2900" dirty="0" smtClean="0"/>
          </a:p>
          <a:p>
            <a:r>
              <a:rPr lang="fr-FR" sz="2900" dirty="0" err="1" smtClean="0"/>
              <a:t>Because</a:t>
            </a:r>
            <a:r>
              <a:rPr lang="fr-FR" sz="2900" dirty="0" smtClean="0"/>
              <a:t> of the </a:t>
            </a:r>
            <a:r>
              <a:rPr lang="fr-FR" sz="2900" dirty="0" err="1" smtClean="0"/>
              <a:t>fundamental</a:t>
            </a:r>
            <a:r>
              <a:rPr lang="fr-FR" sz="2900" dirty="0" smtClean="0"/>
              <a:t> importance of TIC in the </a:t>
            </a:r>
            <a:r>
              <a:rPr lang="fr-FR" sz="2900" dirty="0" err="1" smtClean="0"/>
              <a:t>task</a:t>
            </a:r>
            <a:r>
              <a:rPr lang="fr-FR" sz="2900" dirty="0" smtClean="0"/>
              <a:t> of </a:t>
            </a:r>
            <a:r>
              <a:rPr lang="fr-FR" sz="2900" dirty="0" err="1" smtClean="0"/>
              <a:t>schools</a:t>
            </a:r>
            <a:r>
              <a:rPr lang="fr-FR" sz="2900" dirty="0" smtClean="0"/>
              <a:t> </a:t>
            </a:r>
            <a:r>
              <a:rPr lang="fr-FR" sz="2900" dirty="0" err="1" smtClean="0"/>
              <a:t>today</a:t>
            </a:r>
            <a:r>
              <a:rPr lang="fr-FR" sz="2900" dirty="0" smtClean="0"/>
              <a:t>, UNESCO has </a:t>
            </a:r>
            <a:r>
              <a:rPr lang="fr-FR" sz="2900" dirty="0" err="1" smtClean="0"/>
              <a:t>previously</a:t>
            </a:r>
            <a:r>
              <a:rPr lang="fr-FR" sz="2900" dirty="0" smtClean="0"/>
              <a:t> </a:t>
            </a:r>
            <a:r>
              <a:rPr lang="fr-FR" sz="2900" b="1" dirty="0" err="1" smtClean="0"/>
              <a:t>published</a:t>
            </a:r>
            <a:r>
              <a:rPr lang="fr-FR" sz="2900" b="1" dirty="0" smtClean="0"/>
              <a:t> books </a:t>
            </a:r>
            <a:r>
              <a:rPr lang="fr-FR" sz="2900" dirty="0" smtClean="0"/>
              <a:t>in </a:t>
            </a:r>
            <a:r>
              <a:rPr lang="fr-FR" sz="2900" dirty="0" err="1" smtClean="0"/>
              <a:t>this</a:t>
            </a:r>
            <a:r>
              <a:rPr lang="fr-FR" sz="2900" dirty="0" smtClean="0"/>
              <a:t> area as a </a:t>
            </a:r>
            <a:r>
              <a:rPr lang="fr-FR" sz="2900" dirty="0" err="1" smtClean="0"/>
              <a:t>practical</a:t>
            </a:r>
            <a:r>
              <a:rPr lang="fr-FR" sz="2900" dirty="0" smtClean="0"/>
              <a:t> </a:t>
            </a:r>
            <a:r>
              <a:rPr lang="fr-FR" sz="2900" dirty="0" err="1" smtClean="0"/>
              <a:t>means</a:t>
            </a:r>
            <a:r>
              <a:rPr lang="fr-FR" sz="2900" dirty="0" smtClean="0"/>
              <a:t> of </a:t>
            </a:r>
            <a:r>
              <a:rPr lang="fr-FR" sz="2900" dirty="0" err="1" smtClean="0"/>
              <a:t>helping</a:t>
            </a:r>
            <a:r>
              <a:rPr lang="fr-FR" sz="2900" dirty="0" smtClean="0"/>
              <a:t>  </a:t>
            </a:r>
            <a:r>
              <a:rPr lang="fr-FR" sz="2900" dirty="0" err="1" smtClean="0"/>
              <a:t>Member</a:t>
            </a:r>
            <a:r>
              <a:rPr lang="fr-FR" sz="2900" dirty="0" smtClean="0"/>
              <a:t> States: for </a:t>
            </a:r>
            <a:r>
              <a:rPr lang="fr-FR" sz="2900" dirty="0" err="1" smtClean="0"/>
              <a:t>example</a:t>
            </a:r>
            <a:r>
              <a:rPr lang="fr-FR" sz="2900" b="1" dirty="0" smtClean="0"/>
              <a:t>, </a:t>
            </a:r>
            <a:r>
              <a:rPr lang="fr-FR" sz="2900" b="1" dirty="0" err="1" smtClean="0">
                <a:solidFill>
                  <a:srgbClr val="FF0000"/>
                </a:solidFill>
              </a:rPr>
              <a:t>Informatics</a:t>
            </a:r>
            <a:r>
              <a:rPr lang="fr-FR" sz="2900" b="1" dirty="0" smtClean="0">
                <a:solidFill>
                  <a:srgbClr val="FF0000"/>
                </a:solidFill>
              </a:rPr>
              <a:t> for </a:t>
            </a:r>
            <a:r>
              <a:rPr lang="fr-FR" sz="2900" b="1" dirty="0" err="1" smtClean="0">
                <a:solidFill>
                  <a:srgbClr val="FF0000"/>
                </a:solidFill>
              </a:rPr>
              <a:t>Secondary</a:t>
            </a:r>
            <a:r>
              <a:rPr lang="fr-FR" sz="2900" b="1" dirty="0" smtClean="0">
                <a:solidFill>
                  <a:srgbClr val="FF0000"/>
                </a:solidFill>
              </a:rPr>
              <a:t> Education</a:t>
            </a:r>
            <a:r>
              <a:rPr lang="fr-FR" sz="2900" dirty="0" smtClean="0"/>
              <a:t>: A Curriculum for </a:t>
            </a:r>
            <a:r>
              <a:rPr lang="fr-FR" sz="2900" dirty="0" err="1" smtClean="0"/>
              <a:t>Schools</a:t>
            </a:r>
            <a:r>
              <a:rPr lang="fr-FR" sz="2900" dirty="0" smtClean="0"/>
              <a:t> (1994) and </a:t>
            </a:r>
            <a:r>
              <a:rPr lang="fr-FR" sz="2900" b="1" dirty="0" err="1" smtClean="0">
                <a:solidFill>
                  <a:srgbClr val="FF0000"/>
                </a:solidFill>
              </a:rPr>
              <a:t>Informatics</a:t>
            </a:r>
            <a:r>
              <a:rPr lang="fr-FR" sz="2900" b="1" dirty="0" smtClean="0">
                <a:solidFill>
                  <a:srgbClr val="FF0000"/>
                </a:solidFill>
              </a:rPr>
              <a:t> for </a:t>
            </a:r>
            <a:r>
              <a:rPr lang="fr-FR" sz="2900" b="1" dirty="0" err="1" smtClean="0">
                <a:solidFill>
                  <a:srgbClr val="FF0000"/>
                </a:solidFill>
              </a:rPr>
              <a:t>Primary</a:t>
            </a:r>
            <a:r>
              <a:rPr lang="fr-FR" sz="2900" b="1" dirty="0" smtClean="0">
                <a:solidFill>
                  <a:srgbClr val="FF0000"/>
                </a:solidFill>
              </a:rPr>
              <a:t> Education</a:t>
            </a:r>
            <a:r>
              <a:rPr lang="fr-FR" sz="2900" dirty="0" smtClean="0"/>
              <a:t> (2000). </a:t>
            </a:r>
          </a:p>
          <a:p>
            <a:endParaRPr lang="fr-FR" sz="2900" dirty="0" smtClean="0"/>
          </a:p>
          <a:p>
            <a:endParaRPr lang="fr-FR" sz="2900" dirty="0" smtClean="0"/>
          </a:p>
          <a:p>
            <a:r>
              <a:rPr lang="fr-FR" sz="2900" dirty="0" err="1" smtClean="0"/>
              <a:t>Rapid</a:t>
            </a:r>
            <a:r>
              <a:rPr lang="fr-FR" sz="2900" dirty="0" smtClean="0"/>
              <a:t> </a:t>
            </a:r>
            <a:r>
              <a:rPr lang="fr-FR" sz="2900" dirty="0" err="1" smtClean="0"/>
              <a:t>developments</a:t>
            </a:r>
            <a:r>
              <a:rPr lang="fr-FR" sz="2900" dirty="0" smtClean="0"/>
              <a:t> in TIC </a:t>
            </a:r>
            <a:r>
              <a:rPr lang="fr-FR" sz="2900" dirty="0" err="1" smtClean="0"/>
              <a:t>now</a:t>
            </a:r>
            <a:r>
              <a:rPr lang="fr-FR" sz="2900" dirty="0" smtClean="0"/>
              <a:t> </a:t>
            </a:r>
            <a:r>
              <a:rPr lang="fr-FR" sz="2900" dirty="0" err="1" smtClean="0"/>
              <a:t>demand</a:t>
            </a:r>
            <a:r>
              <a:rPr lang="fr-FR" sz="2900" dirty="0" smtClean="0"/>
              <a:t> a </a:t>
            </a:r>
            <a:r>
              <a:rPr lang="fr-FR" sz="2900" dirty="0" err="1" smtClean="0"/>
              <a:t>completely</a:t>
            </a:r>
            <a:r>
              <a:rPr lang="fr-FR" sz="2900" dirty="0" smtClean="0"/>
              <a:t> new document in place of the first of </a:t>
            </a:r>
            <a:r>
              <a:rPr lang="fr-FR" sz="2900" dirty="0" err="1" smtClean="0"/>
              <a:t>these</a:t>
            </a:r>
            <a:r>
              <a:rPr lang="fr-FR" sz="2900" dirty="0" smtClean="0"/>
              <a:t> publications.</a:t>
            </a:r>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25</a:t>
            </a:fld>
            <a:endParaRPr lang="fr-F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 </a:t>
            </a:r>
            <a:r>
              <a:rPr lang="en-US" b="1" dirty="0" smtClean="0"/>
              <a:t>Disadvantages of TIC</a:t>
            </a:r>
            <a:r>
              <a:rPr lang="en-US" dirty="0" smtClean="0"/>
              <a:t> </a:t>
            </a:r>
            <a:r>
              <a:rPr lang="fr-FR" dirty="0" smtClean="0"/>
              <a:t/>
            </a:r>
            <a:br>
              <a:rPr lang="fr-FR" dirty="0" smtClean="0"/>
            </a:br>
            <a:endParaRPr lang="fr-FR" dirty="0"/>
          </a:p>
        </p:txBody>
      </p:sp>
      <p:sp>
        <p:nvSpPr>
          <p:cNvPr id="3" name="Espace réservé du texte 2"/>
          <p:cNvSpPr>
            <a:spLocks noGrp="1"/>
          </p:cNvSpPr>
          <p:nvPr>
            <p:ph type="body" idx="1"/>
          </p:nvPr>
        </p:nvSpPr>
        <p:spPr/>
        <p:txBody>
          <a:bodyPr/>
          <a:lstStyle/>
          <a:p>
            <a:pPr lvl="0">
              <a:buNone/>
            </a:pPr>
            <a:r>
              <a:rPr lang="en-US" b="1" u="sng" dirty="0" smtClean="0">
                <a:solidFill>
                  <a:srgbClr val="FF0000"/>
                </a:solidFill>
              </a:rPr>
              <a:t>Blackmail</a:t>
            </a:r>
            <a:r>
              <a:rPr lang="en-US" dirty="0" smtClean="0"/>
              <a:t> :</a:t>
            </a:r>
          </a:p>
          <a:p>
            <a:pPr lvl="0">
              <a:buNone/>
            </a:pPr>
            <a:r>
              <a:rPr lang="en-US" sz="2400" dirty="0" smtClean="0"/>
              <a:t>Using the internet to threaten to cause damage with the intent to extort from any person any money or other thing of value.</a:t>
            </a:r>
            <a:endParaRPr lang="fr-FR" sz="2400" dirty="0" smtClean="0"/>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26</a:t>
            </a:fld>
            <a:endParaRPr lang="fr-FR"/>
          </a:p>
        </p:txBody>
      </p:sp>
      <p:pic>
        <p:nvPicPr>
          <p:cNvPr id="1026" name="Picture 2" descr="\\Tahrir01-pc\تحرير 01\blak mail.jpg"/>
          <p:cNvPicPr>
            <a:picLocks noChangeAspect="1" noChangeArrowheads="1"/>
          </p:cNvPicPr>
          <p:nvPr/>
        </p:nvPicPr>
        <p:blipFill>
          <a:blip r:embed="rId2"/>
          <a:srcRect/>
          <a:stretch>
            <a:fillRect/>
          </a:stretch>
        </p:blipFill>
        <p:spPr bwMode="auto">
          <a:xfrm>
            <a:off x="726510" y="3144033"/>
            <a:ext cx="7503089" cy="2743200"/>
          </a:xfrm>
          <a:prstGeom prst="rect">
            <a:avLst/>
          </a:prstGeom>
          <a:noFill/>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50311" y="1324628"/>
            <a:ext cx="8993689" cy="5051120"/>
          </a:xfrm>
        </p:spPr>
        <p:txBody>
          <a:bodyPr>
            <a:normAutofit/>
          </a:bodyPr>
          <a:lstStyle/>
          <a:p>
            <a:pPr>
              <a:buNone/>
            </a:pPr>
            <a:r>
              <a:rPr lang="en-US" b="1" u="sng" dirty="0" smtClean="0">
                <a:solidFill>
                  <a:srgbClr val="FF0000"/>
                </a:solidFill>
              </a:rPr>
              <a:t>Unemployment</a:t>
            </a:r>
            <a:r>
              <a:rPr lang="en-US" b="1" dirty="0" smtClean="0">
                <a:solidFill>
                  <a:srgbClr val="FF0000"/>
                </a:solidFill>
              </a:rPr>
              <a:t>:</a:t>
            </a:r>
          </a:p>
          <a:p>
            <a:pPr algn="just">
              <a:buNone/>
            </a:pPr>
            <a:r>
              <a:rPr lang="en-US" sz="2000" dirty="0" smtClean="0"/>
              <a:t>Using the computer instead of human resources employers are save huge amount of money but employees are losing their jobs as not needed anymore</a:t>
            </a:r>
            <a:r>
              <a:rPr lang="en-US" sz="1100" dirty="0" smtClean="0"/>
              <a:t>.</a:t>
            </a:r>
          </a:p>
          <a:p>
            <a:pPr marL="342900" lvl="0">
              <a:spcAft>
                <a:spcPts val="1200"/>
              </a:spcAft>
              <a:buNone/>
            </a:pPr>
            <a:r>
              <a:rPr lang="en-US" b="1" u="sng" dirty="0" smtClean="0">
                <a:solidFill>
                  <a:srgbClr val="FF0000"/>
                </a:solidFill>
                <a:latin typeface="Calibri" pitchFamily="34" charset="0"/>
                <a:cs typeface="Calibri" pitchFamily="34" charset="0"/>
              </a:rPr>
              <a:t> Privacy</a:t>
            </a:r>
            <a:r>
              <a:rPr lang="en-US" u="sng" dirty="0" smtClean="0">
                <a:solidFill>
                  <a:srgbClr val="FF0000"/>
                </a:solidFill>
                <a:latin typeface="Calibri" pitchFamily="34" charset="0"/>
                <a:cs typeface="Calibri" pitchFamily="34" charset="0"/>
              </a:rPr>
              <a:t>:</a:t>
            </a:r>
          </a:p>
          <a:p>
            <a:pPr marL="342900" lvl="0">
              <a:spcAft>
                <a:spcPts val="1200"/>
              </a:spcAft>
              <a:buNone/>
            </a:pPr>
            <a:r>
              <a:rPr lang="en-US" sz="2000" dirty="0" smtClean="0">
                <a:latin typeface="Calibri" pitchFamily="34" charset="0"/>
                <a:cs typeface="Calibri" pitchFamily="34" charset="0"/>
              </a:rPr>
              <a:t>Information technology may have made communication fast and more convenient, it has also brought </a:t>
            </a:r>
            <a:r>
              <a:rPr lang="en-US" sz="2000" b="1" dirty="0" smtClean="0">
                <a:latin typeface="Calibri" pitchFamily="34" charset="0"/>
                <a:cs typeface="Calibri" pitchFamily="34" charset="0"/>
              </a:rPr>
              <a:t>along privacy problem</a:t>
            </a:r>
            <a:r>
              <a:rPr lang="en-US" sz="2000" dirty="0" smtClean="0">
                <a:latin typeface="Calibri" pitchFamily="34" charset="0"/>
                <a:cs typeface="Calibri" pitchFamily="34" charset="0"/>
              </a:rPr>
              <a:t>. From </a:t>
            </a:r>
            <a:r>
              <a:rPr lang="en-US" sz="2000" dirty="0" err="1" smtClean="0">
                <a:latin typeface="Calibri" pitchFamily="34" charset="0"/>
                <a:cs typeface="Calibri" pitchFamily="34" charset="0"/>
              </a:rPr>
              <a:t>cellphone</a:t>
            </a:r>
            <a:r>
              <a:rPr lang="en-US" sz="2000" dirty="0" smtClean="0">
                <a:latin typeface="Calibri" pitchFamily="34" charset="0"/>
                <a:cs typeface="Calibri" pitchFamily="34" charset="0"/>
              </a:rPr>
              <a:t> signal interception to email hacking, about their once private information becoming public knowledge.</a:t>
            </a:r>
            <a:endParaRPr lang="fr-FR" sz="2000" dirty="0" smtClean="0">
              <a:latin typeface="Calibri" pitchFamily="34" charset="0"/>
              <a:cs typeface="Calibri" pitchFamily="34" charset="0"/>
            </a:endParaRPr>
          </a:p>
          <a:p>
            <a:pPr marL="342900" lvl="0">
              <a:spcAft>
                <a:spcPts val="1200"/>
              </a:spcAft>
              <a:buNone/>
            </a:pPr>
            <a:r>
              <a:rPr lang="en-US" b="1" u="sng" dirty="0" smtClean="0">
                <a:solidFill>
                  <a:srgbClr val="FF0000"/>
                </a:solidFill>
                <a:latin typeface="Calibri" pitchFamily="34" charset="0"/>
                <a:cs typeface="Calibri" pitchFamily="34" charset="0"/>
              </a:rPr>
              <a:t>Computer virus:</a:t>
            </a:r>
          </a:p>
          <a:p>
            <a:pPr marL="342900" lvl="0">
              <a:spcAft>
                <a:spcPts val="1200"/>
              </a:spcAft>
              <a:buNone/>
            </a:pPr>
            <a:r>
              <a:rPr lang="en-US" dirty="0" smtClean="0">
                <a:solidFill>
                  <a:srgbClr val="FF0000"/>
                </a:solidFill>
                <a:latin typeface="Calibri" pitchFamily="34" charset="0"/>
                <a:cs typeface="Calibri" pitchFamily="34" charset="0"/>
              </a:rPr>
              <a:t> </a:t>
            </a:r>
            <a:r>
              <a:rPr lang="en-US" sz="2000" dirty="0" smtClean="0">
                <a:latin typeface="Calibri" pitchFamily="34" charset="0"/>
                <a:cs typeface="Calibri" pitchFamily="34" charset="0"/>
              </a:rPr>
              <a:t>worms, Trojan, malware, spam any or all can chaos and disrupt our daily lives.</a:t>
            </a:r>
            <a:endParaRPr lang="fr-FR" sz="2000" dirty="0" smtClean="0">
              <a:latin typeface="Calibri" pitchFamily="34" charset="0"/>
              <a:cs typeface="Calibri" pitchFamily="34" charset="0"/>
            </a:endParaRPr>
          </a:p>
          <a:p>
            <a:pPr algn="just">
              <a:buNone/>
            </a:pPr>
            <a:endParaRPr lang="fr-FR" sz="1100"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27</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382044" y="2376814"/>
            <a:ext cx="8229600" cy="1681620"/>
          </a:xfrm>
        </p:spPr>
        <p:txBody>
          <a:bodyPr/>
          <a:lstStyle/>
          <a:p>
            <a:pPr algn="ctr">
              <a:buNone/>
            </a:pPr>
            <a:r>
              <a:rPr lang="en-US" sz="5400" b="1" dirty="0" smtClean="0"/>
              <a:t> </a:t>
            </a:r>
            <a:r>
              <a:rPr lang="en-US" sz="5400" b="1" dirty="0" smtClean="0"/>
              <a:t>Conclusion</a:t>
            </a:r>
            <a:endParaRPr lang="fr-FR" dirty="0" smtClean="0"/>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28</a:t>
            </a:fld>
            <a:endParaRPr lang="fr-FR"/>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325677"/>
            <a:ext cx="8229600" cy="6363221"/>
          </a:xfrm>
        </p:spPr>
        <p:txBody>
          <a:bodyPr>
            <a:normAutofit fontScale="85000" lnSpcReduction="20000"/>
          </a:bodyPr>
          <a:lstStyle/>
          <a:p>
            <a:pPr>
              <a:buFont typeface="Wingdings" pitchFamily="2" charset="2"/>
              <a:buChar char="ü"/>
            </a:pPr>
            <a:r>
              <a:rPr lang="en-US" sz="2600" dirty="0" smtClean="0"/>
              <a:t>Information and communication Technology (</a:t>
            </a:r>
            <a:r>
              <a:rPr lang="fr-FR" sz="2600" dirty="0" smtClean="0"/>
              <a:t>TIC</a:t>
            </a:r>
            <a:r>
              <a:rPr lang="en-US" sz="2600" dirty="0" smtClean="0"/>
              <a:t>) tools and techniques utilization has been spread widely in every work of human being and all kinds of organizations. </a:t>
            </a:r>
          </a:p>
          <a:p>
            <a:endParaRPr lang="fr-FR" sz="2600" dirty="0" smtClean="0"/>
          </a:p>
          <a:p>
            <a:pPr>
              <a:buFont typeface="Wingdings" pitchFamily="2" charset="2"/>
              <a:buChar char="ü"/>
            </a:pPr>
            <a:r>
              <a:rPr lang="fr-FR" sz="2600" dirty="0" smtClean="0"/>
              <a:t>TIC </a:t>
            </a:r>
            <a:r>
              <a:rPr lang="en-US" sz="2600" dirty="0" smtClean="0"/>
              <a:t>has improved the library services than traditional one and now become the demand of the users as well as organization to fulfill the necessary requirements on time. </a:t>
            </a:r>
          </a:p>
          <a:p>
            <a:endParaRPr lang="fr-FR" sz="2600" dirty="0" smtClean="0"/>
          </a:p>
          <a:p>
            <a:pPr>
              <a:buFont typeface="Wingdings" pitchFamily="2" charset="2"/>
              <a:buChar char="ü"/>
            </a:pPr>
            <a:r>
              <a:rPr lang="en-US" sz="2600" dirty="0" smtClean="0"/>
              <a:t>With the use of </a:t>
            </a:r>
            <a:r>
              <a:rPr lang="fr-FR" sz="2600" dirty="0" smtClean="0"/>
              <a:t>TIC</a:t>
            </a:r>
            <a:r>
              <a:rPr lang="en-US" sz="2600" dirty="0" smtClean="0"/>
              <a:t>, </a:t>
            </a:r>
            <a:r>
              <a:rPr lang="en-US" sz="2600" b="1" dirty="0" smtClean="0"/>
              <a:t>library professionals role has been change totally. </a:t>
            </a:r>
            <a:r>
              <a:rPr lang="en-US" sz="2600" dirty="0" smtClean="0"/>
              <a:t>The provision and the use of information and communication technology is a part and parcel of the entire system, </a:t>
            </a:r>
            <a:r>
              <a:rPr lang="en-US" sz="2600" dirty="0" smtClean="0">
                <a:solidFill>
                  <a:srgbClr val="FF0000"/>
                </a:solidFill>
              </a:rPr>
              <a:t>to the student, information and professional and the institution</a:t>
            </a:r>
            <a:r>
              <a:rPr lang="en-US" sz="2600" dirty="0" smtClean="0"/>
              <a:t>. Communication for technology provides those who have communication challenges a way of expressing their wants and needs. </a:t>
            </a:r>
            <a:r>
              <a:rPr lang="en-US" sz="2600" b="1" dirty="0" smtClean="0">
                <a:solidFill>
                  <a:srgbClr val="C00000"/>
                </a:solidFill>
              </a:rPr>
              <a:t>People of all age and abilities can use and benefit from using communication technology.</a:t>
            </a:r>
          </a:p>
          <a:p>
            <a:endParaRPr lang="fr-FR" sz="2600" dirty="0" smtClean="0"/>
          </a:p>
          <a:p>
            <a:pPr>
              <a:buFont typeface="Wingdings" pitchFamily="2" charset="2"/>
              <a:buChar char="ü"/>
            </a:pPr>
            <a:r>
              <a:rPr lang="en-US" sz="2600" dirty="0" smtClean="0"/>
              <a:t>Communication technology helps people easily communicate to other and makes life more convenient. Although communication brings a lot of benefits. So, people must responsible while using the communication technology properly.</a:t>
            </a:r>
            <a:endParaRPr lang="fr-FR" sz="2600" dirty="0" smtClean="0"/>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29</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44674" y="1615859"/>
            <a:ext cx="8229600" cy="3657600"/>
          </a:xfrm>
        </p:spPr>
        <p:txBody>
          <a:bodyPr/>
          <a:lstStyle/>
          <a:p>
            <a:pPr>
              <a:spcBef>
                <a:spcPts val="0"/>
              </a:spcBef>
              <a:buFont typeface="Arial"/>
              <a:buChar char="❖"/>
            </a:pPr>
            <a:r>
              <a:rPr lang="en-US" dirty="0" err="1" smtClean="0"/>
              <a:t>Avantages</a:t>
            </a:r>
            <a:r>
              <a:rPr lang="en-US" dirty="0" smtClean="0"/>
              <a:t> of TIC Technologies And Tools</a:t>
            </a:r>
          </a:p>
          <a:p>
            <a:pPr lvl="0">
              <a:spcBef>
                <a:spcPts val="0"/>
              </a:spcBef>
              <a:buChar char="❖"/>
            </a:pPr>
            <a:r>
              <a:rPr lang="fr-FR" dirty="0" err="1" smtClean="0"/>
              <a:t>Technological</a:t>
            </a:r>
            <a:r>
              <a:rPr lang="fr-FR" dirty="0" smtClean="0"/>
              <a:t> </a:t>
            </a:r>
            <a:r>
              <a:rPr lang="fr-FR" dirty="0" err="1" smtClean="0"/>
              <a:t>capacity</a:t>
            </a:r>
            <a:endParaRPr lang="fr-FR" dirty="0" smtClean="0"/>
          </a:p>
          <a:p>
            <a:pPr lvl="0">
              <a:spcBef>
                <a:spcPts val="0"/>
              </a:spcBef>
              <a:buChar char="❖"/>
            </a:pPr>
            <a:r>
              <a:rPr lang="fr-FR" dirty="0" err="1" smtClean="0"/>
              <a:t>Aims</a:t>
            </a:r>
            <a:r>
              <a:rPr lang="fr-FR" dirty="0" smtClean="0"/>
              <a:t> &amp; Objective </a:t>
            </a:r>
          </a:p>
          <a:p>
            <a:pPr lvl="0">
              <a:spcBef>
                <a:spcPts val="0"/>
              </a:spcBef>
              <a:buChar char="❖"/>
            </a:pPr>
            <a:r>
              <a:rPr lang="en-US" dirty="0" smtClean="0"/>
              <a:t>Disadvantages of TIC </a:t>
            </a:r>
          </a:p>
          <a:p>
            <a:pPr lvl="0">
              <a:spcBef>
                <a:spcPts val="0"/>
              </a:spcBef>
              <a:buChar char="❖"/>
            </a:pPr>
            <a:r>
              <a:rPr lang="en-US" dirty="0" smtClean="0"/>
              <a:t>Conclusion</a:t>
            </a:r>
          </a:p>
          <a:p>
            <a:pPr>
              <a:buNone/>
            </a:pP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a:t>
            </a:fld>
            <a:endParaRPr lang="fr-F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33400" y="2743200"/>
            <a:ext cx="8229600" cy="1143000"/>
          </a:xfrm>
          <a:prstGeom prst="rect">
            <a:avLst/>
          </a:prstGeom>
          <a:noFill/>
          <a:ln>
            <a:noFill/>
          </a:ln>
        </p:spPr>
        <p:txBody>
          <a:bodyPr spcFirstLastPara="1" wrap="square" lIns="91425" tIns="45700" rIns="91425" bIns="45700" anchor="ctr" anchorCtr="0">
            <a:normAutofit fontScale="90000"/>
          </a:bodyPr>
          <a:lstStyle/>
          <a:p>
            <a:pPr marL="857250" indent="-857250">
              <a:buSzPts val="3959"/>
            </a:pPr>
            <a:r>
              <a:rPr lang="fr-FR" sz="3959" b="1" dirty="0" smtClean="0"/>
              <a:t>Introduction</a:t>
            </a:r>
            <a:br>
              <a:rPr lang="fr-FR" sz="3959" b="1" dirty="0" smtClean="0"/>
            </a:br>
            <a:endParaRPr sz="3959" b="1"/>
          </a:p>
        </p:txBody>
      </p:sp>
      <p:sp>
        <p:nvSpPr>
          <p:cNvPr id="117" name="Google Shape;11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4</a:t>
            </a:fld>
            <a:endParaRP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939452"/>
            <a:ext cx="8229600" cy="5186711"/>
          </a:xfrm>
        </p:spPr>
        <p:txBody>
          <a:bodyPr/>
          <a:lstStyle/>
          <a:p>
            <a:pPr>
              <a:buNone/>
            </a:pPr>
            <a:r>
              <a:rPr lang="en-US" dirty="0" smtClean="0"/>
              <a:t>Information technology “evolved in the </a:t>
            </a:r>
            <a:r>
              <a:rPr lang="en-US" b="1" dirty="0" smtClean="0">
                <a:solidFill>
                  <a:schemeClr val="tx1"/>
                </a:solidFill>
              </a:rPr>
              <a:t>1970s</a:t>
            </a:r>
            <a:r>
              <a:rPr lang="en-US" dirty="0" smtClean="0"/>
              <a:t>. Its basic concept, however, can be traced to </a:t>
            </a:r>
            <a:r>
              <a:rPr lang="en-US" b="1" dirty="0" smtClean="0"/>
              <a:t>the world war II </a:t>
            </a:r>
            <a:r>
              <a:rPr lang="en-US" dirty="0" smtClean="0"/>
              <a:t>alliance of the military and industry in the development of electronics, computer and information theory. After the 1940s,  the military remained the major source of research and development funding for the expansion of automation to replace manpower with machine power.</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5</a:t>
            </a:fld>
            <a:endParaRPr lang="fr-FR"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en-US" b="1" dirty="0" smtClean="0"/>
              <a:t>What </a:t>
            </a:r>
            <a:r>
              <a:rPr lang="en-US" b="1" dirty="0" smtClean="0"/>
              <a:t>is </a:t>
            </a:r>
            <a:r>
              <a:rPr lang="fr-FR" b="1" dirty="0" smtClean="0"/>
              <a:t>TIC</a:t>
            </a:r>
            <a:r>
              <a:rPr lang="en-US" dirty="0" smtClean="0"/>
              <a:t>:</a:t>
            </a:r>
            <a:r>
              <a:rPr lang="fr-FR" dirty="0" smtClean="0"/>
              <a:t/>
            </a:r>
            <a:br>
              <a:rPr lang="fr-FR" dirty="0" smtClean="0"/>
            </a:br>
            <a:endParaRPr lang="fr-FR" dirty="0"/>
          </a:p>
        </p:txBody>
      </p:sp>
      <p:sp>
        <p:nvSpPr>
          <p:cNvPr id="6" name="Espace réservé du texte 5"/>
          <p:cNvSpPr>
            <a:spLocks noGrp="1"/>
          </p:cNvSpPr>
          <p:nvPr>
            <p:ph type="body" idx="1"/>
          </p:nvPr>
        </p:nvSpPr>
        <p:spPr/>
        <p:txBody>
          <a:bodyPr>
            <a:normAutofit fontScale="85000" lnSpcReduction="10000"/>
          </a:bodyPr>
          <a:lstStyle/>
          <a:p>
            <a:pPr>
              <a:buFont typeface="Wingdings" pitchFamily="2" charset="2"/>
              <a:buChar char="q"/>
            </a:pPr>
            <a:r>
              <a:rPr lang="fr-FR" dirty="0" smtClean="0"/>
              <a:t>   TIC</a:t>
            </a:r>
            <a:r>
              <a:rPr lang="en-US" dirty="0" smtClean="0"/>
              <a:t> is </a:t>
            </a:r>
            <a:r>
              <a:rPr lang="en-US" b="1" dirty="0" smtClean="0"/>
              <a:t>Hardware and Software </a:t>
            </a:r>
            <a:r>
              <a:rPr lang="en-US" dirty="0" smtClean="0"/>
              <a:t>that enable society to </a:t>
            </a:r>
            <a:r>
              <a:rPr lang="en-US" b="1" dirty="0" smtClean="0">
                <a:solidFill>
                  <a:srgbClr val="FF0000"/>
                </a:solidFill>
              </a:rPr>
              <a:t>create</a:t>
            </a:r>
            <a:r>
              <a:rPr lang="en-US" dirty="0" smtClean="0"/>
              <a:t>, </a:t>
            </a:r>
            <a:r>
              <a:rPr lang="en-US" b="1" dirty="0" smtClean="0">
                <a:solidFill>
                  <a:schemeClr val="accent1"/>
                </a:solidFill>
              </a:rPr>
              <a:t>collect</a:t>
            </a:r>
            <a:r>
              <a:rPr lang="en-US" dirty="0" smtClean="0"/>
              <a:t>, </a:t>
            </a:r>
            <a:r>
              <a:rPr lang="en-US" b="1" dirty="0" smtClean="0">
                <a:solidFill>
                  <a:schemeClr val="accent3"/>
                </a:solidFill>
              </a:rPr>
              <a:t>consolidate</a:t>
            </a:r>
            <a:r>
              <a:rPr lang="en-US" dirty="0" smtClean="0"/>
              <a:t> and </a:t>
            </a:r>
            <a:r>
              <a:rPr lang="en-US" b="1" dirty="0" smtClean="0">
                <a:solidFill>
                  <a:schemeClr val="accent6">
                    <a:lumMod val="50000"/>
                  </a:schemeClr>
                </a:solidFill>
              </a:rPr>
              <a:t>communicate</a:t>
            </a:r>
            <a:r>
              <a:rPr lang="en-US" dirty="0" smtClean="0"/>
              <a:t> information in a multimedia format and for various purposes. </a:t>
            </a:r>
          </a:p>
          <a:p>
            <a:pPr>
              <a:buFont typeface="Wingdings" pitchFamily="2" charset="2"/>
              <a:buChar char="q"/>
            </a:pPr>
            <a:r>
              <a:rPr lang="en-US" dirty="0" smtClean="0"/>
              <a:t>   The term </a:t>
            </a:r>
            <a:r>
              <a:rPr lang="fr-FR" dirty="0" smtClean="0"/>
              <a:t>TIC</a:t>
            </a:r>
            <a:r>
              <a:rPr lang="en-US" dirty="0" smtClean="0"/>
              <a:t> includes any communication device or application, encompassing, radio, TV, cellular phones, computers and network, hardware and software, satellite systems and so on, as well as the various services and application associated with them. </a:t>
            </a:r>
          </a:p>
          <a:p>
            <a:pPr>
              <a:buFont typeface="Wingdings" pitchFamily="2" charset="2"/>
              <a:buChar char="q"/>
            </a:pPr>
            <a:r>
              <a:rPr lang="en-US" dirty="0" smtClean="0"/>
              <a:t>   </a:t>
            </a:r>
            <a:r>
              <a:rPr lang="fr-FR" dirty="0" smtClean="0"/>
              <a:t>TIC</a:t>
            </a:r>
            <a:r>
              <a:rPr lang="en-US" dirty="0" smtClean="0"/>
              <a:t> is playing a vital role in the current and future development of society and nation. </a:t>
            </a:r>
            <a:endParaRPr lang="fr-FR" dirty="0" smtClean="0"/>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6</a:t>
            </a:fld>
            <a:endParaRPr lang="fr-F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20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20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742950" lvl="0" indent="-742950">
              <a:buSzPts val="4400"/>
            </a:pPr>
            <a:r>
              <a:rPr lang="en-US" b="1" dirty="0" smtClean="0"/>
              <a:t> </a:t>
            </a:r>
            <a:r>
              <a:rPr lang="en-US" b="1" dirty="0" smtClean="0"/>
              <a:t>Definitions:</a:t>
            </a:r>
            <a:endParaRPr/>
          </a:p>
        </p:txBody>
      </p:sp>
      <p:sp>
        <p:nvSpPr>
          <p:cNvPr id="124" name="Google Shape;12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US" sz="2000" dirty="0" smtClean="0"/>
              <a:t>According to the </a:t>
            </a:r>
            <a:r>
              <a:rPr lang="en-US" sz="2000" b="1" dirty="0" smtClean="0"/>
              <a:t>Encyclopedia of Computer Science</a:t>
            </a:r>
            <a:r>
              <a:rPr lang="en-US" sz="2000" dirty="0" smtClean="0"/>
              <a:t>, “</a:t>
            </a:r>
            <a:r>
              <a:rPr lang="en-US" sz="2000" b="1" dirty="0" smtClean="0"/>
              <a:t>Information Communication Technology</a:t>
            </a:r>
            <a:r>
              <a:rPr lang="en-US" sz="2000" dirty="0" smtClean="0"/>
              <a:t> (</a:t>
            </a:r>
            <a:r>
              <a:rPr lang="fr-FR" sz="2000" dirty="0" smtClean="0"/>
              <a:t>TIC</a:t>
            </a:r>
            <a:r>
              <a:rPr lang="en-US" sz="2000" dirty="0" smtClean="0"/>
              <a:t>) is </a:t>
            </a:r>
            <a:r>
              <a:rPr lang="en-US" sz="2000" u="sng" dirty="0" smtClean="0">
                <a:solidFill>
                  <a:schemeClr val="accent1">
                    <a:lumMod val="75000"/>
                  </a:schemeClr>
                </a:solidFill>
              </a:rPr>
              <a:t>an imprecise term </a:t>
            </a:r>
            <a:r>
              <a:rPr lang="en-US" sz="2000" dirty="0" smtClean="0"/>
              <a:t>frequently fundamental to broad </a:t>
            </a:r>
            <a:r>
              <a:rPr lang="en-US" sz="2000" b="1" dirty="0" smtClean="0">
                <a:solidFill>
                  <a:srgbClr val="FF0000"/>
                </a:solidFill>
              </a:rPr>
              <a:t>areas of technologies and associated with the use of computers and communications</a:t>
            </a:r>
            <a:r>
              <a:rPr lang="en-US" sz="2000" dirty="0" smtClean="0"/>
              <a:t>”.</a:t>
            </a:r>
          </a:p>
          <a:p>
            <a:endParaRPr lang="en-US" sz="2000" dirty="0" smtClean="0"/>
          </a:p>
          <a:p>
            <a:r>
              <a:rPr lang="en-US" sz="2000" dirty="0" smtClean="0"/>
              <a:t>According to </a:t>
            </a:r>
            <a:r>
              <a:rPr lang="en-US" sz="2000" b="1" dirty="0" smtClean="0"/>
              <a:t>UNESCO </a:t>
            </a:r>
            <a:r>
              <a:rPr lang="en-US" sz="2000" dirty="0" smtClean="0"/>
              <a:t>“</a:t>
            </a:r>
            <a:r>
              <a:rPr lang="fr-FR" sz="2000" dirty="0" smtClean="0"/>
              <a:t>TIC </a:t>
            </a:r>
            <a:r>
              <a:rPr lang="en-US" sz="2000" dirty="0" smtClean="0"/>
              <a:t>is </a:t>
            </a:r>
            <a:r>
              <a:rPr lang="en-US" sz="2000" b="1" dirty="0" smtClean="0">
                <a:solidFill>
                  <a:schemeClr val="accent5">
                    <a:lumMod val="75000"/>
                  </a:schemeClr>
                </a:solidFill>
              </a:rPr>
              <a:t>a scientific, technological and engineering discipline and management techniques used in handling information and application and  social, economical and cultural matters</a:t>
            </a:r>
            <a:r>
              <a:rPr lang="en-US" sz="2000" dirty="0" smtClean="0"/>
              <a:t>”.</a:t>
            </a:r>
            <a:endParaRPr lang="fr-FR" sz="2000" dirty="0" smtClean="0"/>
          </a:p>
          <a:p>
            <a:pPr marL="342900" lvl="0" indent="-215900" algn="l" rtl="0">
              <a:spcBef>
                <a:spcPts val="400"/>
              </a:spcBef>
              <a:spcAft>
                <a:spcPts val="0"/>
              </a:spcAft>
              <a:buClr>
                <a:schemeClr val="dk1"/>
              </a:buClr>
              <a:buSzPts val="2000"/>
              <a:buNone/>
            </a:pPr>
            <a:endParaRPr sz="2000"/>
          </a:p>
        </p:txBody>
      </p:sp>
      <p:sp>
        <p:nvSpPr>
          <p:cNvPr id="126" name="Google Shape;12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7</a:t>
            </a:fld>
            <a:endParaRPr/>
          </a:p>
        </p:txBody>
      </p:sp>
      <p:pic>
        <p:nvPicPr>
          <p:cNvPr id="6" name="Image 5" descr="c38c41e37c02447e1cfc6bcce39efd8c.jpg"/>
          <p:cNvPicPr>
            <a:picLocks noChangeAspect="1"/>
          </p:cNvPicPr>
          <p:nvPr/>
        </p:nvPicPr>
        <p:blipFill>
          <a:blip r:embed="rId3"/>
          <a:stretch>
            <a:fillRect/>
          </a:stretch>
        </p:blipFill>
        <p:spPr>
          <a:xfrm>
            <a:off x="2858022" y="4568869"/>
            <a:ext cx="3271889" cy="182880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wipe(down)">
                                      <p:cBhvr>
                                        <p:cTn id="7" dur="5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4">
                                            <p:txEl>
                                              <p:pRg st="2" end="2"/>
                                            </p:txEl>
                                          </p:spTgt>
                                        </p:tgtEl>
                                        <p:attrNameLst>
                                          <p:attrName>style.visibility</p:attrName>
                                        </p:attrNameLst>
                                      </p:cBhvr>
                                      <p:to>
                                        <p:strVal val="visible"/>
                                      </p:to>
                                    </p:set>
                                    <p:animEffect transition="in" filter="wipe(down)">
                                      <p:cBhvr>
                                        <p:cTn id="12" dur="500"/>
                                        <p:tgtEl>
                                          <p:spTgt spid="1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r>
              <a:rPr lang="fr-FR" sz="4000" b="1" dirty="0" err="1" smtClean="0"/>
              <a:t>Etymology</a:t>
            </a:r>
            <a:r>
              <a:rPr lang="fr-FR" sz="4000" b="1" dirty="0" smtClean="0"/>
              <a:t> </a:t>
            </a:r>
            <a:endParaRPr lang="fr-FR" sz="4000" dirty="0"/>
          </a:p>
        </p:txBody>
      </p:sp>
      <p:sp>
        <p:nvSpPr>
          <p:cNvPr id="140" name="Google Shape;140;p7"/>
          <p:cNvSpPr txBox="1">
            <a:spLocks noGrp="1"/>
          </p:cNvSpPr>
          <p:nvPr>
            <p:ph type="body" idx="1"/>
          </p:nvPr>
        </p:nvSpPr>
        <p:spPr>
          <a:xfrm>
            <a:off x="457199" y="1600200"/>
            <a:ext cx="8386175" cy="4525963"/>
          </a:xfrm>
          <a:prstGeom prst="rect">
            <a:avLst/>
          </a:prstGeom>
          <a:noFill/>
          <a:ln>
            <a:noFill/>
          </a:ln>
        </p:spPr>
        <p:txBody>
          <a:bodyPr spcFirstLastPara="1" wrap="square" lIns="91425" tIns="45700" rIns="91425" bIns="45700" anchor="t" anchorCtr="0">
            <a:normAutofit/>
          </a:bodyPr>
          <a:lstStyle/>
          <a:p>
            <a:r>
              <a:rPr lang="fr-FR" sz="2000" dirty="0" smtClean="0"/>
              <a:t>The phrase "</a:t>
            </a:r>
            <a:r>
              <a:rPr lang="fr-FR" sz="2000" b="1" dirty="0" smtClean="0"/>
              <a:t>information and communication technologies</a:t>
            </a:r>
            <a:r>
              <a:rPr lang="fr-FR" sz="2000" dirty="0" smtClean="0"/>
              <a:t>" has been </a:t>
            </a:r>
            <a:r>
              <a:rPr lang="fr-FR" sz="2000" dirty="0" err="1" smtClean="0"/>
              <a:t>used</a:t>
            </a:r>
            <a:r>
              <a:rPr lang="fr-FR" sz="2000" dirty="0" smtClean="0"/>
              <a:t> by </a:t>
            </a:r>
            <a:r>
              <a:rPr lang="fr-FR" sz="2000" dirty="0" err="1" smtClean="0"/>
              <a:t>academic</a:t>
            </a:r>
            <a:r>
              <a:rPr lang="fr-FR" sz="2000" dirty="0" smtClean="0"/>
              <a:t> </a:t>
            </a:r>
            <a:r>
              <a:rPr lang="fr-FR" sz="2000" dirty="0" err="1" smtClean="0"/>
              <a:t>researchers</a:t>
            </a:r>
            <a:r>
              <a:rPr lang="fr-FR" sz="2000" dirty="0" smtClean="0"/>
              <a:t> </a:t>
            </a:r>
            <a:r>
              <a:rPr lang="fr-FR" sz="2000" dirty="0" err="1" smtClean="0"/>
              <a:t>since</a:t>
            </a:r>
            <a:r>
              <a:rPr lang="fr-FR" sz="2000" dirty="0" smtClean="0"/>
              <a:t> the 1980s. The </a:t>
            </a:r>
            <a:r>
              <a:rPr lang="fr-FR" sz="2000" dirty="0" err="1" smtClean="0"/>
              <a:t>abbreviation</a:t>
            </a:r>
            <a:r>
              <a:rPr lang="fr-FR" sz="2000" dirty="0" smtClean="0"/>
              <a:t> " </a:t>
            </a:r>
            <a:r>
              <a:rPr lang="fr-FR" sz="2000" b="1" u="sng" dirty="0" smtClean="0"/>
              <a:t>TIC</a:t>
            </a:r>
            <a:r>
              <a:rPr lang="fr-FR" sz="2000" dirty="0" smtClean="0"/>
              <a:t> " </a:t>
            </a:r>
            <a:r>
              <a:rPr lang="fr-FR" sz="2000" dirty="0" err="1" smtClean="0"/>
              <a:t>became</a:t>
            </a:r>
            <a:r>
              <a:rPr lang="fr-FR" sz="2000" dirty="0" smtClean="0"/>
              <a:t> </a:t>
            </a:r>
            <a:r>
              <a:rPr lang="fr-FR" sz="2000" dirty="0" err="1" smtClean="0"/>
              <a:t>popular</a:t>
            </a:r>
            <a:r>
              <a:rPr lang="fr-FR" sz="2000" dirty="0" smtClean="0"/>
              <a:t> </a:t>
            </a:r>
            <a:r>
              <a:rPr lang="fr-FR" sz="2000" dirty="0" err="1" smtClean="0"/>
              <a:t>after</a:t>
            </a:r>
            <a:r>
              <a:rPr lang="fr-FR" sz="2000" dirty="0" smtClean="0"/>
              <a:t> </a:t>
            </a:r>
            <a:r>
              <a:rPr lang="fr-FR" sz="2000" dirty="0" err="1" smtClean="0"/>
              <a:t>it</a:t>
            </a:r>
            <a:r>
              <a:rPr lang="fr-FR" sz="2000" dirty="0" smtClean="0"/>
              <a:t> </a:t>
            </a:r>
            <a:r>
              <a:rPr lang="fr-FR" sz="2000" dirty="0" err="1" smtClean="0"/>
              <a:t>was</a:t>
            </a:r>
            <a:r>
              <a:rPr lang="fr-FR" sz="2000" dirty="0" smtClean="0"/>
              <a:t> </a:t>
            </a:r>
            <a:r>
              <a:rPr lang="fr-FR" sz="2000" dirty="0" err="1" smtClean="0"/>
              <a:t>used</a:t>
            </a:r>
            <a:r>
              <a:rPr lang="fr-FR" sz="2000" dirty="0" smtClean="0"/>
              <a:t> in a report to the UK </a:t>
            </a:r>
            <a:r>
              <a:rPr lang="fr-FR" sz="2000" dirty="0" err="1" smtClean="0"/>
              <a:t>government</a:t>
            </a:r>
            <a:r>
              <a:rPr lang="fr-FR" sz="2000" dirty="0" smtClean="0"/>
              <a:t> by </a:t>
            </a:r>
            <a:r>
              <a:rPr lang="fr-FR" sz="2000" u="sng" dirty="0" smtClean="0">
                <a:hlinkClick r:id="rId3" tooltip="Dennis Stevenson, Baron Stevenson of Coddenham"/>
              </a:rPr>
              <a:t>Dennis Stevenson</a:t>
            </a:r>
            <a:r>
              <a:rPr lang="fr-FR" sz="2000" dirty="0" smtClean="0"/>
              <a:t> in 1997, and </a:t>
            </a:r>
            <a:r>
              <a:rPr lang="fr-FR" sz="2000" dirty="0" err="1" smtClean="0"/>
              <a:t>then</a:t>
            </a:r>
            <a:r>
              <a:rPr lang="fr-FR" sz="2000" dirty="0" smtClean="0"/>
              <a:t> in the </a:t>
            </a:r>
            <a:r>
              <a:rPr lang="fr-FR" sz="2000" dirty="0" err="1" smtClean="0"/>
              <a:t>revised</a:t>
            </a:r>
            <a:r>
              <a:rPr lang="fr-FR" sz="2000" dirty="0" smtClean="0"/>
              <a:t> </a:t>
            </a:r>
            <a:r>
              <a:rPr lang="fr-FR" sz="2000" u="sng" dirty="0" smtClean="0">
                <a:hlinkClick r:id="rId4" tooltip="National Curriculum (England, Wales and Northern Ireland)"/>
              </a:rPr>
              <a:t>National Curriculum</a:t>
            </a:r>
            <a:r>
              <a:rPr lang="fr-FR" sz="2000" dirty="0" smtClean="0"/>
              <a:t> for </a:t>
            </a:r>
            <a:r>
              <a:rPr lang="fr-FR" sz="2000" dirty="0" err="1" smtClean="0"/>
              <a:t>England</a:t>
            </a:r>
            <a:r>
              <a:rPr lang="fr-FR" sz="2000" dirty="0" smtClean="0"/>
              <a:t>, Wales and </a:t>
            </a:r>
            <a:r>
              <a:rPr lang="fr-FR" sz="2000" dirty="0" err="1" smtClean="0"/>
              <a:t>Northern</a:t>
            </a:r>
            <a:r>
              <a:rPr lang="fr-FR" sz="2000" dirty="0" smtClean="0"/>
              <a:t> Ireland in 2000.</a:t>
            </a:r>
          </a:p>
          <a:p>
            <a:endParaRPr lang="fr-FR" sz="2000" dirty="0" smtClean="0"/>
          </a:p>
          <a:p>
            <a:r>
              <a:rPr lang="fr-FR" sz="2000" dirty="0" smtClean="0"/>
              <a:t> </a:t>
            </a:r>
            <a:r>
              <a:rPr lang="fr-FR" sz="2000" dirty="0" err="1" smtClean="0"/>
              <a:t>However</a:t>
            </a:r>
            <a:r>
              <a:rPr lang="fr-FR" sz="2000" dirty="0" smtClean="0"/>
              <a:t>, </a:t>
            </a:r>
            <a:r>
              <a:rPr lang="fr-FR" sz="2000" b="1" dirty="0" smtClean="0"/>
              <a:t>in 2012</a:t>
            </a:r>
            <a:r>
              <a:rPr lang="fr-FR" sz="2000" dirty="0" smtClean="0"/>
              <a:t>, the </a:t>
            </a:r>
            <a:r>
              <a:rPr lang="fr-FR" sz="2000" u="sng" dirty="0" smtClean="0">
                <a:hlinkClick r:id="rId5" tooltip="Royal Society"/>
              </a:rPr>
              <a:t>Royal Society</a:t>
            </a:r>
            <a:r>
              <a:rPr lang="fr-FR" sz="2000" dirty="0" smtClean="0"/>
              <a:t> </a:t>
            </a:r>
            <a:r>
              <a:rPr lang="fr-FR" sz="2000" dirty="0" err="1" smtClean="0"/>
              <a:t>recommended</a:t>
            </a:r>
            <a:r>
              <a:rPr lang="fr-FR" sz="2000" dirty="0" smtClean="0"/>
              <a:t> </a:t>
            </a:r>
            <a:r>
              <a:rPr lang="fr-FR" sz="2000" dirty="0" err="1" smtClean="0"/>
              <a:t>that</a:t>
            </a:r>
            <a:r>
              <a:rPr lang="fr-FR" sz="2000" dirty="0" smtClean="0"/>
              <a:t> the use of the </a:t>
            </a:r>
            <a:r>
              <a:rPr lang="fr-FR" sz="2000" dirty="0" err="1" smtClean="0"/>
              <a:t>term</a:t>
            </a:r>
            <a:r>
              <a:rPr lang="fr-FR" sz="2000" dirty="0" smtClean="0"/>
              <a:t> " </a:t>
            </a:r>
            <a:r>
              <a:rPr lang="fr-FR" sz="2000" b="1" dirty="0" smtClean="0"/>
              <a:t>TIC</a:t>
            </a:r>
            <a:r>
              <a:rPr lang="fr-FR" sz="2000" dirty="0" smtClean="0"/>
              <a:t> " </a:t>
            </a:r>
            <a:r>
              <a:rPr lang="fr-FR" sz="2000" dirty="0" err="1" smtClean="0"/>
              <a:t>should</a:t>
            </a:r>
            <a:r>
              <a:rPr lang="fr-FR" sz="2000" dirty="0" smtClean="0"/>
              <a:t> </a:t>
            </a:r>
            <a:r>
              <a:rPr lang="fr-FR" sz="2000" dirty="0" err="1" smtClean="0"/>
              <a:t>be</a:t>
            </a:r>
            <a:r>
              <a:rPr lang="fr-FR" sz="2000" dirty="0" smtClean="0"/>
              <a:t> </a:t>
            </a:r>
            <a:r>
              <a:rPr lang="fr-FR" sz="2000" dirty="0" err="1" smtClean="0"/>
              <a:t>discontinued</a:t>
            </a:r>
            <a:r>
              <a:rPr lang="fr-FR" sz="2000" dirty="0" smtClean="0"/>
              <a:t> in British </a:t>
            </a:r>
            <a:r>
              <a:rPr lang="fr-FR" sz="2000" dirty="0" err="1" smtClean="0"/>
              <a:t>schools</a:t>
            </a:r>
            <a:r>
              <a:rPr lang="fr-FR" sz="2000" dirty="0" smtClean="0"/>
              <a:t> "as </a:t>
            </a:r>
            <a:r>
              <a:rPr lang="fr-FR" sz="2000" dirty="0" err="1" smtClean="0"/>
              <a:t>it</a:t>
            </a:r>
            <a:r>
              <a:rPr lang="fr-FR" sz="2000" dirty="0" smtClean="0"/>
              <a:t> has </a:t>
            </a:r>
            <a:r>
              <a:rPr lang="fr-FR" sz="2000" dirty="0" err="1" smtClean="0"/>
              <a:t>attracted</a:t>
            </a:r>
            <a:r>
              <a:rPr lang="fr-FR" sz="2000" dirty="0" smtClean="0"/>
              <a:t> </a:t>
            </a:r>
            <a:r>
              <a:rPr lang="fr-FR" sz="2000" dirty="0" err="1" smtClean="0"/>
              <a:t>too</a:t>
            </a:r>
            <a:r>
              <a:rPr lang="fr-FR" sz="2000" dirty="0" smtClean="0"/>
              <a:t> </a:t>
            </a:r>
            <a:r>
              <a:rPr lang="fr-FR" sz="2000" dirty="0" err="1" smtClean="0"/>
              <a:t>many</a:t>
            </a:r>
            <a:r>
              <a:rPr lang="fr-FR" sz="2000" dirty="0" smtClean="0"/>
              <a:t> </a:t>
            </a:r>
            <a:r>
              <a:rPr lang="fr-FR" sz="2000" dirty="0" err="1" smtClean="0"/>
              <a:t>negative</a:t>
            </a:r>
            <a:r>
              <a:rPr lang="fr-FR" sz="2000" dirty="0" smtClean="0"/>
              <a:t> connotations". </a:t>
            </a:r>
          </a:p>
          <a:p>
            <a:endParaRPr lang="fr-FR" sz="2000" dirty="0" smtClean="0"/>
          </a:p>
          <a:p>
            <a:r>
              <a:rPr lang="fr-FR" sz="2000" b="1" dirty="0" err="1" smtClean="0"/>
              <a:t>From</a:t>
            </a:r>
            <a:r>
              <a:rPr lang="fr-FR" sz="2000" b="1" dirty="0" smtClean="0"/>
              <a:t> 2014</a:t>
            </a:r>
            <a:r>
              <a:rPr lang="fr-FR" sz="2000" dirty="0" smtClean="0"/>
              <a:t>, the National Curriculum has </a:t>
            </a:r>
            <a:r>
              <a:rPr lang="fr-FR" sz="2000" dirty="0" err="1" smtClean="0"/>
              <a:t>used</a:t>
            </a:r>
            <a:r>
              <a:rPr lang="fr-FR" sz="2000" dirty="0" smtClean="0"/>
              <a:t> the </a:t>
            </a:r>
            <a:r>
              <a:rPr lang="fr-FR" sz="2000" dirty="0" err="1" smtClean="0"/>
              <a:t>word</a:t>
            </a:r>
            <a:r>
              <a:rPr lang="fr-FR" sz="2000" dirty="0" smtClean="0"/>
              <a:t>  </a:t>
            </a:r>
            <a:r>
              <a:rPr lang="fr-FR" sz="2000" b="1" u="sng" dirty="0" err="1" smtClean="0">
                <a:hlinkClick r:id="rId6" tooltip="Computing"/>
              </a:rPr>
              <a:t>computing</a:t>
            </a:r>
            <a:r>
              <a:rPr lang="fr-FR" sz="2000" i="1" dirty="0" smtClean="0"/>
              <a:t>,</a:t>
            </a:r>
            <a:r>
              <a:rPr lang="fr-FR" sz="2000" dirty="0" smtClean="0"/>
              <a:t> </a:t>
            </a:r>
            <a:r>
              <a:rPr lang="fr-FR" sz="2000" dirty="0" err="1" smtClean="0"/>
              <a:t>which</a:t>
            </a:r>
            <a:r>
              <a:rPr lang="fr-FR" sz="2000" dirty="0" smtClean="0"/>
              <a:t> </a:t>
            </a:r>
            <a:r>
              <a:rPr lang="fr-FR" sz="2000" dirty="0" err="1" smtClean="0"/>
              <a:t>reflects</a:t>
            </a:r>
            <a:r>
              <a:rPr lang="fr-FR" sz="2000" dirty="0" smtClean="0"/>
              <a:t> the addition  of </a:t>
            </a:r>
            <a:r>
              <a:rPr lang="fr-FR" sz="2000" u="sng" dirty="0" smtClean="0">
                <a:hlinkClick r:id="rId7" tooltip="Computer programming"/>
              </a:rPr>
              <a:t>computer </a:t>
            </a:r>
            <a:r>
              <a:rPr lang="fr-FR" sz="2000" u="sng" dirty="0" err="1" smtClean="0">
                <a:hlinkClick r:id="rId7" tooltip="Computer programming"/>
              </a:rPr>
              <a:t>programming</a:t>
            </a:r>
            <a:r>
              <a:rPr lang="fr-FR" sz="2000" dirty="0" smtClean="0"/>
              <a:t> </a:t>
            </a:r>
            <a:r>
              <a:rPr lang="fr-FR" sz="2000" dirty="0" err="1" smtClean="0"/>
              <a:t>into</a:t>
            </a:r>
            <a:r>
              <a:rPr lang="fr-FR" sz="2000" dirty="0" smtClean="0"/>
              <a:t> the curriculum. </a:t>
            </a:r>
            <a:endParaRPr lang="fr-FR" sz="2000" dirty="0"/>
          </a:p>
        </p:txBody>
      </p:sp>
      <p:sp>
        <p:nvSpPr>
          <p:cNvPr id="142" name="Google Shape;14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8</a:t>
            </a:fld>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wipe(down)">
                                      <p:cBhvr>
                                        <p:cTn id="7" dur="5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0">
                                            <p:txEl>
                                              <p:pRg st="2" end="2"/>
                                            </p:txEl>
                                          </p:spTgt>
                                        </p:tgtEl>
                                        <p:attrNameLst>
                                          <p:attrName>style.visibility</p:attrName>
                                        </p:attrNameLst>
                                      </p:cBhvr>
                                      <p:to>
                                        <p:strVal val="visible"/>
                                      </p:to>
                                    </p:set>
                                    <p:animEffect transition="in" filter="wipe(down)">
                                      <p:cBhvr>
                                        <p:cTn id="12" dur="500"/>
                                        <p:tgtEl>
                                          <p:spTgt spid="1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0">
                                            <p:txEl>
                                              <p:pRg st="4" end="4"/>
                                            </p:txEl>
                                          </p:spTgt>
                                        </p:tgtEl>
                                        <p:attrNameLst>
                                          <p:attrName>style.visibility</p:attrName>
                                        </p:attrNameLst>
                                      </p:cBhvr>
                                      <p:to>
                                        <p:strVal val="visible"/>
                                      </p:to>
                                    </p:set>
                                    <p:animEffect transition="in" filter="wipe(down)">
                                      <p:cBhvr>
                                        <p:cTn id="17" dur="500"/>
                                        <p:tgtEl>
                                          <p:spTgt spid="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457200" y="274637"/>
            <a:ext cx="8229600" cy="1303641"/>
          </a:xfrm>
          <a:prstGeom prst="rect">
            <a:avLst/>
          </a:prstGeom>
          <a:noFill/>
          <a:ln>
            <a:noFill/>
          </a:ln>
        </p:spPr>
        <p:txBody>
          <a:bodyPr spcFirstLastPara="1" wrap="square" lIns="91425" tIns="45700" rIns="91425" bIns="45700" anchor="ctr" anchorCtr="0">
            <a:normAutofit/>
          </a:bodyPr>
          <a:lstStyle/>
          <a:p>
            <a:r>
              <a:rPr lang="en-US" sz="4000" b="1" dirty="0" smtClean="0"/>
              <a:t> </a:t>
            </a:r>
            <a:r>
              <a:rPr lang="en-US" sz="4000" b="1" dirty="0" smtClean="0"/>
              <a:t>(</a:t>
            </a:r>
            <a:r>
              <a:rPr lang="fr-FR" sz="4000" b="1" dirty="0" smtClean="0"/>
              <a:t>TIC</a:t>
            </a:r>
            <a:r>
              <a:rPr lang="en-US" sz="4000" b="1" dirty="0" smtClean="0"/>
              <a:t>) </a:t>
            </a:r>
            <a:r>
              <a:rPr lang="fr-FR" sz="4000" b="1" dirty="0" smtClean="0"/>
              <a:t>vs.</a:t>
            </a:r>
            <a:r>
              <a:rPr lang="en-US" sz="4000" b="1" dirty="0" smtClean="0"/>
              <a:t> </a:t>
            </a:r>
            <a:r>
              <a:rPr lang="fr-FR" sz="4000" b="1" dirty="0" smtClean="0"/>
              <a:t>(IT):</a:t>
            </a:r>
            <a:endParaRPr lang="fr-FR" sz="4000" dirty="0"/>
          </a:p>
        </p:txBody>
      </p:sp>
      <p:sp>
        <p:nvSpPr>
          <p:cNvPr id="148" name="Google Shape;14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340"/>
              </a:spcBef>
              <a:spcAft>
                <a:spcPts val="0"/>
              </a:spcAft>
              <a:buClr>
                <a:schemeClr val="dk1"/>
              </a:buClr>
              <a:buSzPts val="1700"/>
              <a:buNone/>
            </a:pPr>
            <a:endParaRPr sz="1700"/>
          </a:p>
          <a:p>
            <a:pPr>
              <a:buFont typeface="Wingdings" pitchFamily="2" charset="2"/>
              <a:buChar char="v"/>
            </a:pPr>
            <a:r>
              <a:rPr lang="fr-FR" sz="2000" dirty="0" smtClean="0"/>
              <a:t>The </a:t>
            </a:r>
            <a:r>
              <a:rPr lang="fr-FR" sz="2000" dirty="0" err="1" smtClean="0"/>
              <a:t>acronym</a:t>
            </a:r>
            <a:r>
              <a:rPr lang="fr-FR" sz="2000" dirty="0" smtClean="0"/>
              <a:t>  </a:t>
            </a:r>
            <a:r>
              <a:rPr lang="en-US" sz="2000" b="1" dirty="0" smtClean="0"/>
              <a:t>(</a:t>
            </a:r>
            <a:r>
              <a:rPr lang="fr-FR" sz="2000" b="1" dirty="0" smtClean="0"/>
              <a:t>TIC)</a:t>
            </a:r>
            <a:r>
              <a:rPr lang="fr-FR" sz="2000" dirty="0" smtClean="0"/>
              <a:t> </a:t>
            </a:r>
            <a:r>
              <a:rPr lang="fr-FR" sz="2000" dirty="0" err="1" smtClean="0"/>
              <a:t>is</a:t>
            </a:r>
            <a:r>
              <a:rPr lang="fr-FR" sz="2000" dirty="0" smtClean="0"/>
              <a:t> </a:t>
            </a:r>
            <a:r>
              <a:rPr lang="fr-FR" sz="2000" dirty="0" err="1" smtClean="0"/>
              <a:t>sometimes</a:t>
            </a:r>
            <a:r>
              <a:rPr lang="fr-FR" sz="2000" dirty="0" smtClean="0"/>
              <a:t> </a:t>
            </a:r>
            <a:r>
              <a:rPr lang="fr-FR" sz="2000" dirty="0" err="1" smtClean="0"/>
              <a:t>used</a:t>
            </a:r>
            <a:r>
              <a:rPr lang="fr-FR" sz="2000" dirty="0" smtClean="0"/>
              <a:t> </a:t>
            </a:r>
            <a:r>
              <a:rPr lang="fr-FR" sz="2000" dirty="0" err="1" smtClean="0"/>
              <a:t>synonymously</a:t>
            </a:r>
            <a:r>
              <a:rPr lang="fr-FR" sz="2000" dirty="0" smtClean="0"/>
              <a:t>  </a:t>
            </a:r>
            <a:r>
              <a:rPr lang="fr-FR" sz="2000" dirty="0" err="1" smtClean="0"/>
              <a:t>with</a:t>
            </a:r>
            <a:r>
              <a:rPr lang="fr-FR" sz="2000" dirty="0" smtClean="0"/>
              <a:t> IT. </a:t>
            </a:r>
          </a:p>
          <a:p>
            <a:pPr>
              <a:buFont typeface="Wingdings" pitchFamily="2" charset="2"/>
              <a:buChar char="v"/>
            </a:pPr>
            <a:endParaRPr lang="fr-FR" sz="2000" dirty="0" smtClean="0"/>
          </a:p>
          <a:p>
            <a:pPr>
              <a:buFont typeface="Wingdings" pitchFamily="2" charset="2"/>
              <a:buChar char="v"/>
            </a:pPr>
            <a:r>
              <a:rPr lang="fr-FR" sz="2000" dirty="0" err="1" smtClean="0"/>
              <a:t>However</a:t>
            </a:r>
            <a:r>
              <a:rPr lang="fr-FR" sz="2000" dirty="0" smtClean="0"/>
              <a:t>, </a:t>
            </a:r>
            <a:r>
              <a:rPr lang="en-US" sz="2000" b="1" dirty="0" smtClean="0"/>
              <a:t>(</a:t>
            </a:r>
            <a:r>
              <a:rPr lang="fr-FR" sz="2000" dirty="0" smtClean="0"/>
              <a:t>TIC</a:t>
            </a:r>
            <a:r>
              <a:rPr lang="fr-FR" sz="2000" b="1" dirty="0" smtClean="0"/>
              <a:t>)</a:t>
            </a:r>
            <a:r>
              <a:rPr lang="fr-FR" sz="2000" dirty="0" smtClean="0"/>
              <a:t> </a:t>
            </a:r>
            <a:r>
              <a:rPr lang="fr-FR" sz="2000" dirty="0" err="1" smtClean="0"/>
              <a:t>is</a:t>
            </a:r>
            <a:r>
              <a:rPr lang="fr-FR" sz="2000" dirty="0" smtClean="0"/>
              <a:t> </a:t>
            </a:r>
            <a:r>
              <a:rPr lang="fr-FR" sz="2000" dirty="0" err="1" smtClean="0"/>
              <a:t>generally</a:t>
            </a:r>
            <a:r>
              <a:rPr lang="fr-FR" sz="2000" dirty="0" smtClean="0"/>
              <a:t> </a:t>
            </a:r>
            <a:r>
              <a:rPr lang="fr-FR" sz="2000" dirty="0" err="1" smtClean="0"/>
              <a:t>used</a:t>
            </a:r>
            <a:r>
              <a:rPr lang="fr-FR" sz="2000" dirty="0" smtClean="0"/>
              <a:t> to </a:t>
            </a:r>
            <a:r>
              <a:rPr lang="fr-FR" sz="2000" dirty="0" err="1" smtClean="0"/>
              <a:t>represent</a:t>
            </a:r>
            <a:r>
              <a:rPr lang="fr-FR" sz="2000" dirty="0" smtClean="0"/>
              <a:t> </a:t>
            </a:r>
            <a:r>
              <a:rPr lang="fr-FR" sz="2000" b="1" dirty="0" smtClean="0"/>
              <a:t>a more </a:t>
            </a:r>
            <a:r>
              <a:rPr lang="fr-FR" sz="2000" b="1" dirty="0" err="1" smtClean="0"/>
              <a:t>comprehensive</a:t>
            </a:r>
            <a:r>
              <a:rPr lang="fr-FR" sz="2000" b="1" dirty="0" smtClean="0"/>
              <a:t> </a:t>
            </a:r>
            <a:r>
              <a:rPr lang="fr-FR" sz="2000" b="1" dirty="0" err="1" smtClean="0"/>
              <a:t>list</a:t>
            </a:r>
            <a:r>
              <a:rPr lang="fr-FR" sz="2000" b="1" dirty="0" smtClean="0"/>
              <a:t> of all components </a:t>
            </a:r>
            <a:r>
              <a:rPr lang="fr-FR" sz="2000" b="1" dirty="0" err="1" smtClean="0"/>
              <a:t>related</a:t>
            </a:r>
            <a:r>
              <a:rPr lang="fr-FR" sz="2000" b="1" dirty="0" smtClean="0"/>
              <a:t> to computer and digital technologies</a:t>
            </a:r>
            <a:r>
              <a:rPr lang="fr-FR" sz="2000" dirty="0" smtClean="0"/>
              <a:t>. </a:t>
            </a:r>
          </a:p>
          <a:p>
            <a:endParaRPr lang="fr-FR" sz="2000" dirty="0" smtClean="0"/>
          </a:p>
          <a:p>
            <a:pPr>
              <a:buFont typeface="Wingdings" pitchFamily="2" charset="2"/>
              <a:buChar char="v"/>
            </a:pPr>
            <a:r>
              <a:rPr lang="fr-FR" sz="2000" dirty="0" smtClean="0"/>
              <a:t>IT </a:t>
            </a:r>
            <a:r>
              <a:rPr lang="fr-FR" sz="2000" b="1" dirty="0" err="1" smtClean="0">
                <a:solidFill>
                  <a:schemeClr val="bg2"/>
                </a:solidFill>
              </a:rPr>
              <a:t>is</a:t>
            </a:r>
            <a:r>
              <a:rPr lang="fr-FR" sz="2000" b="1" dirty="0" smtClean="0">
                <a:solidFill>
                  <a:schemeClr val="bg2"/>
                </a:solidFill>
              </a:rPr>
              <a:t> more about </a:t>
            </a:r>
            <a:r>
              <a:rPr lang="fr-FR" sz="2000" b="1" dirty="0" err="1" smtClean="0">
                <a:solidFill>
                  <a:schemeClr val="bg2"/>
                </a:solidFill>
              </a:rPr>
              <a:t>managing</a:t>
            </a:r>
            <a:r>
              <a:rPr lang="fr-FR" sz="2000" b="1" dirty="0" smtClean="0">
                <a:solidFill>
                  <a:schemeClr val="bg2"/>
                </a:solidFill>
              </a:rPr>
              <a:t> the technologies </a:t>
            </a:r>
            <a:r>
              <a:rPr lang="fr-FR" sz="2000" dirty="0" err="1" smtClean="0"/>
              <a:t>related</a:t>
            </a:r>
            <a:r>
              <a:rPr lang="fr-FR" sz="2000" dirty="0" smtClean="0"/>
              <a:t> to information, and </a:t>
            </a:r>
            <a:r>
              <a:rPr lang="fr-FR" sz="2000" dirty="0" err="1" smtClean="0"/>
              <a:t>its</a:t>
            </a:r>
            <a:r>
              <a:rPr lang="fr-FR" sz="2000" dirty="0" smtClean="0"/>
              <a:t> </a:t>
            </a:r>
            <a:r>
              <a:rPr lang="fr-FR" sz="2000" dirty="0" err="1" smtClean="0"/>
              <a:t>various</a:t>
            </a:r>
            <a:r>
              <a:rPr lang="fr-FR" sz="2000" dirty="0" smtClean="0"/>
              <a:t> </a:t>
            </a:r>
            <a:r>
              <a:rPr lang="fr-FR" sz="2000" dirty="0" err="1" smtClean="0"/>
              <a:t>technical</a:t>
            </a:r>
            <a:r>
              <a:rPr lang="fr-FR" sz="2000" dirty="0" smtClean="0"/>
              <a:t> aspects, </a:t>
            </a:r>
            <a:r>
              <a:rPr lang="fr-FR" sz="2000" dirty="0" err="1" smtClean="0"/>
              <a:t>including</a:t>
            </a:r>
            <a:r>
              <a:rPr lang="fr-FR" sz="2000" dirty="0" smtClean="0"/>
              <a:t> </a:t>
            </a:r>
            <a:r>
              <a:rPr lang="fr-FR" sz="2000" b="1" u="sng" dirty="0" smtClean="0">
                <a:solidFill>
                  <a:srgbClr val="FF0000"/>
                </a:solidFill>
              </a:rPr>
              <a:t>software</a:t>
            </a:r>
            <a:r>
              <a:rPr lang="fr-FR" sz="2000" dirty="0" smtClean="0"/>
              <a:t>, </a:t>
            </a:r>
            <a:r>
              <a:rPr lang="fr-FR" sz="2000" b="1" u="sng" dirty="0" smtClean="0">
                <a:solidFill>
                  <a:srgbClr val="FF0000"/>
                </a:solidFill>
              </a:rPr>
              <a:t>hardware</a:t>
            </a:r>
            <a:r>
              <a:rPr lang="fr-FR" sz="2000" dirty="0" smtClean="0"/>
              <a:t>, and </a:t>
            </a:r>
            <a:r>
              <a:rPr lang="fr-FR" sz="2000" b="1" u="sng" dirty="0" err="1" smtClean="0">
                <a:solidFill>
                  <a:srgbClr val="FF0000"/>
                </a:solidFill>
              </a:rPr>
              <a:t>networking</a:t>
            </a:r>
            <a:r>
              <a:rPr lang="fr-FR" sz="2000" dirty="0" smtClean="0"/>
              <a:t>. IT management </a:t>
            </a:r>
            <a:r>
              <a:rPr lang="fr-FR" sz="2000" dirty="0" err="1" smtClean="0"/>
              <a:t>does</a:t>
            </a:r>
            <a:r>
              <a:rPr lang="fr-FR" sz="2000" dirty="0" smtClean="0"/>
              <a:t> not </a:t>
            </a:r>
            <a:r>
              <a:rPr lang="fr-FR" sz="2000" dirty="0" err="1" smtClean="0"/>
              <a:t>include</a:t>
            </a:r>
            <a:r>
              <a:rPr lang="fr-FR" sz="2000" dirty="0" smtClean="0"/>
              <a:t> </a:t>
            </a:r>
            <a:r>
              <a:rPr lang="fr-FR" sz="2000" dirty="0" err="1" smtClean="0"/>
              <a:t>considerations</a:t>
            </a:r>
            <a:r>
              <a:rPr lang="fr-FR" sz="2000" dirty="0" smtClean="0"/>
              <a:t> of </a:t>
            </a:r>
            <a:r>
              <a:rPr lang="fr-FR" sz="2000" dirty="0" err="1" smtClean="0"/>
              <a:t>telecommunications</a:t>
            </a:r>
            <a:r>
              <a:rPr lang="fr-FR" sz="2000" dirty="0" smtClean="0"/>
              <a:t> </a:t>
            </a:r>
            <a:r>
              <a:rPr lang="fr-FR" sz="2000" dirty="0" err="1" smtClean="0"/>
              <a:t>devices</a:t>
            </a:r>
            <a:r>
              <a:rPr lang="fr-FR" sz="2000" dirty="0" smtClean="0"/>
              <a:t> and technologies </a:t>
            </a:r>
            <a:r>
              <a:rPr lang="fr-FR" sz="2000" dirty="0" err="1" smtClean="0"/>
              <a:t>while</a:t>
            </a:r>
            <a:r>
              <a:rPr lang="fr-FR" sz="2000" dirty="0" smtClean="0"/>
              <a:t> </a:t>
            </a:r>
            <a:r>
              <a:rPr lang="en-US" sz="2000" b="1" dirty="0" smtClean="0"/>
              <a:t>(</a:t>
            </a:r>
            <a:r>
              <a:rPr lang="fr-FR" sz="2000" dirty="0" smtClean="0"/>
              <a:t>TIC</a:t>
            </a:r>
            <a:r>
              <a:rPr lang="fr-FR" sz="2000" b="1" dirty="0" smtClean="0"/>
              <a:t>) </a:t>
            </a:r>
            <a:r>
              <a:rPr lang="fr-FR" sz="2000" dirty="0" err="1" smtClean="0"/>
              <a:t>does</a:t>
            </a:r>
            <a:r>
              <a:rPr lang="fr-FR" sz="2000" dirty="0" smtClean="0"/>
              <a:t>.</a:t>
            </a:r>
          </a:p>
          <a:p>
            <a:pPr>
              <a:buFont typeface="Wingdings" pitchFamily="2" charset="2"/>
              <a:buChar char="v"/>
            </a:pPr>
            <a:endParaRPr lang="fr-FR" sz="2000" dirty="0" smtClean="0"/>
          </a:p>
          <a:p>
            <a:pPr>
              <a:buFont typeface="Wingdings" pitchFamily="2" charset="2"/>
              <a:buChar char="v"/>
            </a:pPr>
            <a:r>
              <a:rPr lang="fr-FR" sz="2000" dirty="0" smtClean="0"/>
              <a:t> </a:t>
            </a:r>
            <a:r>
              <a:rPr lang="fr-FR" sz="2000" b="1" dirty="0" smtClean="0">
                <a:solidFill>
                  <a:srgbClr val="002060"/>
                </a:solidFill>
              </a:rPr>
              <a:t>IT </a:t>
            </a:r>
            <a:r>
              <a:rPr lang="fr-FR" sz="2000" b="1" dirty="0" err="1" smtClean="0">
                <a:solidFill>
                  <a:srgbClr val="002060"/>
                </a:solidFill>
              </a:rPr>
              <a:t>can</a:t>
            </a:r>
            <a:r>
              <a:rPr lang="fr-FR" sz="2000" b="1" dirty="0" smtClean="0">
                <a:solidFill>
                  <a:srgbClr val="002060"/>
                </a:solidFill>
              </a:rPr>
              <a:t> </a:t>
            </a:r>
            <a:r>
              <a:rPr lang="fr-FR" sz="2000" b="1" dirty="0" err="1" smtClean="0">
                <a:solidFill>
                  <a:srgbClr val="002060"/>
                </a:solidFill>
              </a:rPr>
              <a:t>be</a:t>
            </a:r>
            <a:r>
              <a:rPr lang="fr-FR" sz="2000" b="1" dirty="0" smtClean="0">
                <a:solidFill>
                  <a:srgbClr val="002060"/>
                </a:solidFill>
              </a:rPr>
              <a:t> </a:t>
            </a:r>
            <a:r>
              <a:rPr lang="fr-FR" sz="2000" b="1" dirty="0" err="1" smtClean="0">
                <a:solidFill>
                  <a:srgbClr val="002060"/>
                </a:solidFill>
              </a:rPr>
              <a:t>considered</a:t>
            </a:r>
            <a:r>
              <a:rPr lang="fr-FR" sz="2000" b="1" dirty="0" smtClean="0">
                <a:solidFill>
                  <a:srgbClr val="002060"/>
                </a:solidFill>
              </a:rPr>
              <a:t> a </a:t>
            </a:r>
            <a:r>
              <a:rPr lang="fr-FR" sz="2000" b="1" dirty="0" err="1" smtClean="0">
                <a:solidFill>
                  <a:srgbClr val="002060"/>
                </a:solidFill>
              </a:rPr>
              <a:t>subset</a:t>
            </a:r>
            <a:r>
              <a:rPr lang="fr-FR" sz="2000" b="1" dirty="0" smtClean="0">
                <a:solidFill>
                  <a:srgbClr val="002060"/>
                </a:solidFill>
              </a:rPr>
              <a:t> of </a:t>
            </a:r>
            <a:r>
              <a:rPr lang="en-US" sz="2000" b="1" dirty="0" smtClean="0">
                <a:solidFill>
                  <a:srgbClr val="002060"/>
                </a:solidFill>
              </a:rPr>
              <a:t>(</a:t>
            </a:r>
            <a:r>
              <a:rPr lang="fr-FR" sz="2000" b="1" dirty="0" smtClean="0">
                <a:solidFill>
                  <a:srgbClr val="002060"/>
                </a:solidFill>
              </a:rPr>
              <a:t>TIC). </a:t>
            </a:r>
          </a:p>
          <a:p>
            <a:pPr marL="342900" lvl="0" indent="-342900" algn="l" rtl="0">
              <a:lnSpc>
                <a:spcPct val="80000"/>
              </a:lnSpc>
              <a:spcBef>
                <a:spcPts val="340"/>
              </a:spcBef>
              <a:spcAft>
                <a:spcPts val="0"/>
              </a:spcAft>
              <a:buClr>
                <a:schemeClr val="dk1"/>
              </a:buClr>
              <a:buSzPts val="1700"/>
              <a:buNone/>
            </a:pPr>
            <a:endParaRPr sz="1700"/>
          </a:p>
          <a:p>
            <a:pPr marL="342900" lvl="0" indent="-342900" algn="l" rtl="0">
              <a:lnSpc>
                <a:spcPct val="80000"/>
              </a:lnSpc>
              <a:spcBef>
                <a:spcPts val="340"/>
              </a:spcBef>
              <a:spcAft>
                <a:spcPts val="0"/>
              </a:spcAft>
              <a:buClr>
                <a:schemeClr val="dk1"/>
              </a:buClr>
              <a:buSzPts val="1700"/>
              <a:buNone/>
            </a:pPr>
            <a:endParaRPr sz="1700"/>
          </a:p>
          <a:p>
            <a:pPr marL="342900" lvl="0" indent="-342900" algn="l" rtl="0">
              <a:lnSpc>
                <a:spcPct val="80000"/>
              </a:lnSpc>
              <a:spcBef>
                <a:spcPts val="340"/>
              </a:spcBef>
              <a:spcAft>
                <a:spcPts val="0"/>
              </a:spcAft>
              <a:buClr>
                <a:schemeClr val="dk1"/>
              </a:buClr>
              <a:buSzPts val="1700"/>
              <a:buNone/>
            </a:pPr>
            <a:endParaRPr sz="1700"/>
          </a:p>
          <a:p>
            <a:pPr marL="342900" lvl="0" indent="-342900" algn="l" rtl="0">
              <a:lnSpc>
                <a:spcPct val="80000"/>
              </a:lnSpc>
              <a:spcBef>
                <a:spcPts val="340"/>
              </a:spcBef>
              <a:spcAft>
                <a:spcPts val="0"/>
              </a:spcAft>
              <a:buClr>
                <a:schemeClr val="dk1"/>
              </a:buClr>
              <a:buSzPts val="1700"/>
              <a:buNone/>
            </a:pPr>
            <a:endParaRPr sz="1700"/>
          </a:p>
          <a:p>
            <a:pPr marL="342900" lvl="0" indent="-342900" algn="l" rtl="0">
              <a:lnSpc>
                <a:spcPct val="80000"/>
              </a:lnSpc>
              <a:spcBef>
                <a:spcPts val="340"/>
              </a:spcBef>
              <a:spcAft>
                <a:spcPts val="0"/>
              </a:spcAft>
              <a:buClr>
                <a:schemeClr val="dk1"/>
              </a:buClr>
              <a:buSzPts val="1700"/>
              <a:buNone/>
            </a:pPr>
            <a:endParaRPr sz="1700"/>
          </a:p>
        </p:txBody>
      </p:sp>
      <p:sp>
        <p:nvSpPr>
          <p:cNvPr id="150" name="Google Shape;15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
                                            <p:txEl>
                                              <p:pRg st="1" end="1"/>
                                            </p:txEl>
                                          </p:spTgt>
                                        </p:tgtEl>
                                        <p:attrNameLst>
                                          <p:attrName>style.visibility</p:attrName>
                                        </p:attrNameLst>
                                      </p:cBhvr>
                                      <p:to>
                                        <p:strVal val="visible"/>
                                      </p:to>
                                    </p:set>
                                    <p:animEffect transition="in" filter="fade">
                                      <p:cBhvr>
                                        <p:cTn id="7" dur="2000"/>
                                        <p:tgtEl>
                                          <p:spTgt spid="1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8">
                                            <p:txEl>
                                              <p:pRg st="3" end="3"/>
                                            </p:txEl>
                                          </p:spTgt>
                                        </p:tgtEl>
                                        <p:attrNameLst>
                                          <p:attrName>style.visibility</p:attrName>
                                        </p:attrNameLst>
                                      </p:cBhvr>
                                      <p:to>
                                        <p:strVal val="visible"/>
                                      </p:to>
                                    </p:set>
                                    <p:animEffect transition="in" filter="fade">
                                      <p:cBhvr>
                                        <p:cTn id="12" dur="2000"/>
                                        <p:tgtEl>
                                          <p:spTgt spid="1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8">
                                            <p:txEl>
                                              <p:pRg st="5" end="5"/>
                                            </p:txEl>
                                          </p:spTgt>
                                        </p:tgtEl>
                                        <p:attrNameLst>
                                          <p:attrName>style.visibility</p:attrName>
                                        </p:attrNameLst>
                                      </p:cBhvr>
                                      <p:to>
                                        <p:strVal val="visible"/>
                                      </p:to>
                                    </p:set>
                                    <p:animEffect transition="in" filter="fade">
                                      <p:cBhvr>
                                        <p:cTn id="17" dur="2000"/>
                                        <p:tgtEl>
                                          <p:spTgt spid="14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8">
                                            <p:txEl>
                                              <p:pRg st="7" end="7"/>
                                            </p:txEl>
                                          </p:spTgt>
                                        </p:tgtEl>
                                        <p:attrNameLst>
                                          <p:attrName>style.visibility</p:attrName>
                                        </p:attrNameLst>
                                      </p:cBhvr>
                                      <p:to>
                                        <p:strVal val="visible"/>
                                      </p:to>
                                    </p:set>
                                    <p:animEffect transition="in" filter="fade">
                                      <p:cBhvr>
                                        <p:cTn id="22" dur="2000"/>
                                        <p:tgtEl>
                                          <p:spTgt spid="1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uild="p"/>
    </p:bldLst>
  </p:timing>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1267</Words>
  <Application>Microsoft Office PowerPoint</Application>
  <PresentationFormat>Affichage à l'écran (4:3)</PresentationFormat>
  <Paragraphs>182</Paragraphs>
  <Slides>29</Slides>
  <Notes>15</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Thème Office</vt:lpstr>
      <vt:lpstr>   Information And Communication Technologies And Technologies Related To TIC  </vt:lpstr>
      <vt:lpstr>TABLE OF CONTENTS</vt:lpstr>
      <vt:lpstr>Diapositive 3</vt:lpstr>
      <vt:lpstr>Introduction </vt:lpstr>
      <vt:lpstr>Diapositive 5</vt:lpstr>
      <vt:lpstr>What is TIC: </vt:lpstr>
      <vt:lpstr> Definitions:</vt:lpstr>
      <vt:lpstr>Etymology </vt:lpstr>
      <vt:lpstr> (TIC) vs. (IT):</vt:lpstr>
      <vt:lpstr>The technologies included in TIC</vt:lpstr>
      <vt:lpstr>ICT Tools</vt:lpstr>
      <vt:lpstr>This table identifie some type of ICT Tools.</vt:lpstr>
      <vt:lpstr>What Is the Internet?</vt:lpstr>
      <vt:lpstr>Key features of the internet</vt:lpstr>
      <vt:lpstr>Types of Internet Services</vt:lpstr>
      <vt:lpstr>Search engine</vt:lpstr>
      <vt:lpstr>Types Of Search Engines In The Internet World</vt:lpstr>
      <vt:lpstr>Most Popular Search Engines</vt:lpstr>
      <vt:lpstr>  GOOGLE’S PRODUCTS AND SERVICES</vt:lpstr>
      <vt:lpstr>GoogleAdSense</vt:lpstr>
      <vt:lpstr>Google Toolbar Plug-in for Web Browser  </vt:lpstr>
      <vt:lpstr> Microsoft Tools and services </vt:lpstr>
      <vt:lpstr> Avantages of TIC Technologies And Tools </vt:lpstr>
      <vt:lpstr> Technological capacity</vt:lpstr>
      <vt:lpstr>Aims &amp; Objective </vt:lpstr>
      <vt:lpstr> Disadvantages of TIC  </vt:lpstr>
      <vt:lpstr>Diapositive 27</vt:lpstr>
      <vt:lpstr>Diapositive 28</vt:lpstr>
      <vt:lpstr>Diapositive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de l'information et de la communicationTIC</dc:title>
  <dc:creator>ZAAF ISHAK</dc:creator>
  <dc:description/>
  <cp:lastModifiedBy>lenovo</cp:lastModifiedBy>
  <cp:revision>45</cp:revision>
  <dcterms:created xsi:type="dcterms:W3CDTF">2020-02-01T16:51:55Z</dcterms:created>
  <dcterms:modified xsi:type="dcterms:W3CDTF">2024-01-04T20:36:45Z</dcterms:modified>
</cp:coreProperties>
</file>