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3"/>
  </p:notesMasterIdLst>
  <p:sldIdLst>
    <p:sldId id="256" r:id="rId2"/>
    <p:sldId id="257" r:id="rId3"/>
    <p:sldId id="261" r:id="rId4"/>
    <p:sldId id="263" r:id="rId5"/>
    <p:sldId id="258" r:id="rId6"/>
    <p:sldId id="259" r:id="rId7"/>
    <p:sldId id="264" r:id="rId8"/>
    <p:sldId id="266" r:id="rId9"/>
    <p:sldId id="265" r:id="rId10"/>
    <p:sldId id="267" r:id="rId11"/>
    <p:sldId id="268" r:id="rId12"/>
    <p:sldId id="260" r:id="rId13"/>
    <p:sldId id="269" r:id="rId14"/>
    <p:sldId id="270" r:id="rId15"/>
    <p:sldId id="271" r:id="rId16"/>
    <p:sldId id="272" r:id="rId17"/>
    <p:sldId id="273" r:id="rId18"/>
    <p:sldId id="275" r:id="rId19"/>
    <p:sldId id="276" r:id="rId20"/>
    <p:sldId id="277" r:id="rId21"/>
    <p:sldId id="278" r:id="rId22"/>
  </p:sldIdLst>
  <p:sldSz cx="12192000" cy="6858000"/>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70"/>
    <a:srgbClr val="E81C24"/>
    <a:srgbClr val="FACA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364" autoAdjust="0"/>
  </p:normalViewPr>
  <p:slideViewPr>
    <p:cSldViewPr snapToGrid="0">
      <p:cViewPr varScale="1">
        <p:scale>
          <a:sx n="81" d="100"/>
          <a:sy n="81" d="100"/>
        </p:scale>
        <p:origin x="754" y="-1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157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4D2F0-DFFB-4059-8B68-30C3D5797808}" type="datetimeFigureOut">
              <a:rPr lang="vi-VN" smtClean="0"/>
              <a:t>17/12/2023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B31C48-F4CC-4D6C-B766-00585011DB51}" type="slidenum">
              <a:rPr lang="vi-VN" smtClean="0"/>
              <a:t>‹#›</a:t>
            </a:fld>
            <a:endParaRPr lang="vi-VN"/>
          </a:p>
        </p:txBody>
      </p:sp>
    </p:spTree>
    <p:extLst>
      <p:ext uri="{BB962C8B-B14F-4D97-AF65-F5344CB8AC3E}">
        <p14:creationId xmlns:p14="http://schemas.microsoft.com/office/powerpoint/2010/main" val="2672845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98B31C48-F4CC-4D6C-B766-00585011DB51}" type="slidenum">
              <a:rPr lang="vi-VN" smtClean="0"/>
              <a:t>1</a:t>
            </a:fld>
            <a:endParaRPr lang="vi-VN"/>
          </a:p>
        </p:txBody>
      </p:sp>
    </p:spTree>
    <p:extLst>
      <p:ext uri="{BB962C8B-B14F-4D97-AF65-F5344CB8AC3E}">
        <p14:creationId xmlns:p14="http://schemas.microsoft.com/office/powerpoint/2010/main" val="2315573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98B31C48-F4CC-4D6C-B766-00585011DB51}" type="slidenum">
              <a:rPr lang="vi-VN" smtClean="0"/>
              <a:t>2</a:t>
            </a:fld>
            <a:endParaRPr lang="vi-VN"/>
          </a:p>
        </p:txBody>
      </p:sp>
    </p:spTree>
    <p:extLst>
      <p:ext uri="{BB962C8B-B14F-4D97-AF65-F5344CB8AC3E}">
        <p14:creationId xmlns:p14="http://schemas.microsoft.com/office/powerpoint/2010/main" val="2786159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98B31C48-F4CC-4D6C-B766-00585011DB51}" type="slidenum">
              <a:rPr lang="vi-VN" smtClean="0"/>
              <a:t>3</a:t>
            </a:fld>
            <a:endParaRPr lang="vi-VN"/>
          </a:p>
        </p:txBody>
      </p:sp>
    </p:spTree>
    <p:extLst>
      <p:ext uri="{BB962C8B-B14F-4D97-AF65-F5344CB8AC3E}">
        <p14:creationId xmlns:p14="http://schemas.microsoft.com/office/powerpoint/2010/main" val="3229414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98B31C48-F4CC-4D6C-B766-00585011DB51}" type="slidenum">
              <a:rPr lang="vi-VN" smtClean="0"/>
              <a:t>4</a:t>
            </a:fld>
            <a:endParaRPr lang="vi-VN"/>
          </a:p>
        </p:txBody>
      </p:sp>
    </p:spTree>
    <p:extLst>
      <p:ext uri="{BB962C8B-B14F-4D97-AF65-F5344CB8AC3E}">
        <p14:creationId xmlns:p14="http://schemas.microsoft.com/office/powerpoint/2010/main" val="68238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effectLst>
                  <a:outerShdw blurRad="38100" dist="38100" dir="2700000" algn="tl">
                    <a:srgbClr val="000000">
                      <a:alpha val="43137"/>
                    </a:srgb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userDrawn="1"/>
        </p:nvSpPr>
        <p:spPr>
          <a:xfrm>
            <a:off x="1351005" y="131805"/>
            <a:ext cx="9489990" cy="646331"/>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IT6043 – TRÍ TUỆ NHÂN TẠO</a:t>
            </a:r>
            <a:endParaRPr lang="en-US" sz="1800" b="1" dirty="0">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endParaRPr>
          </a:p>
          <a:p>
            <a:pPr algn="ctr"/>
            <a:endParaRPr lang="vi-VN" dirty="0"/>
          </a:p>
        </p:txBody>
      </p:sp>
    </p:spTree>
    <p:extLst>
      <p:ext uri="{BB962C8B-B14F-4D97-AF65-F5344CB8AC3E}">
        <p14:creationId xmlns:p14="http://schemas.microsoft.com/office/powerpoint/2010/main" val="3959407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bg>
      <p:bgPr>
        <a:blipFill dpi="0" rotWithShape="1">
          <a:blip r:embed="rId2">
            <a:alphaModFix amt="30000"/>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solidFill>
                  <a:schemeClr val="bg1"/>
                </a:solidFill>
                <a:effectLs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solidFill>
                  <a:schemeClr val="bg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solidFill>
                  <a:schemeClr val="bg1"/>
                </a:solidFill>
                <a:effectLs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12/17/2023</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IT6018 - LẬP</a:t>
            </a:r>
            <a:r>
              <a:rPr lang="en-US" b="1" baseline="0" dirty="0">
                <a:latin typeface="Arial" panose="020B0604020202020204" pitchFamily="34" charset="0"/>
                <a:cs typeface="Arial" panose="020B0604020202020204" pitchFamily="34" charset="0"/>
              </a:rPr>
              <a:t> TRÌNH HƯỚNG ĐỐI TƯỢNG</a:t>
            </a:r>
            <a:endParaRPr lang="vi-VN" b="1" dirty="0">
              <a:latin typeface="+mn-lt"/>
              <a:cs typeface="Arial" panose="020B0604020202020204" pitchFamily="34" charset="0"/>
            </a:endParaRPr>
          </a:p>
        </p:txBody>
      </p:sp>
    </p:spTree>
    <p:extLst>
      <p:ext uri="{BB962C8B-B14F-4D97-AF65-F5344CB8AC3E}">
        <p14:creationId xmlns:p14="http://schemas.microsoft.com/office/powerpoint/2010/main" val="100756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bg>
      <p:bgPr>
        <a:blipFill dpi="0" rotWithShape="1">
          <a:blip r:embed="rId2">
            <a:alphaModFix amt="30000"/>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solidFill>
                  <a:schemeClr val="bg1"/>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12/17/2023</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IT6018 - LẬP</a:t>
            </a:r>
            <a:r>
              <a:rPr lang="en-US" b="1" baseline="0" dirty="0">
                <a:latin typeface="Arial" panose="020B0604020202020204" pitchFamily="34" charset="0"/>
                <a:cs typeface="Arial" panose="020B0604020202020204" pitchFamily="34" charset="0"/>
              </a:rPr>
              <a:t> TRÌNH HƯỚNG ĐỐI TƯỢNG</a:t>
            </a:r>
            <a:endParaRPr lang="vi-VN" b="1" dirty="0">
              <a:latin typeface="+mn-lt"/>
              <a:cs typeface="Arial" panose="020B0604020202020204" pitchFamily="34" charset="0"/>
            </a:endParaRPr>
          </a:p>
        </p:txBody>
      </p:sp>
    </p:spTree>
    <p:extLst>
      <p:ext uri="{BB962C8B-B14F-4D97-AF65-F5344CB8AC3E}">
        <p14:creationId xmlns:p14="http://schemas.microsoft.com/office/powerpoint/2010/main" val="3423810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bg>
      <p:bgPr>
        <a:blipFill dpi="0" rotWithShape="1">
          <a:blip r:embed="rId2">
            <a:alphaModFix amt="30000"/>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solidFill>
                  <a:schemeClr val="bg1"/>
                </a:solidFill>
              </a:defRPr>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12/17/2023</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bg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bg1"/>
                </a:solidFill>
                <a:effectLst/>
              </a:rPr>
              <a:t>”</a:t>
            </a:r>
          </a:p>
        </p:txBody>
      </p:sp>
      <p:sp>
        <p:nvSpPr>
          <p:cNvPr id="10" name="TextBox 9"/>
          <p:cNvSpPr txBox="1"/>
          <p:nvPr userDrawn="1"/>
        </p:nvSpPr>
        <p:spPr>
          <a:xfrm>
            <a:off x="913794" y="156519"/>
            <a:ext cx="10353762"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IT6018 - LẬP</a:t>
            </a:r>
            <a:r>
              <a:rPr lang="en-US" b="1" baseline="0" dirty="0">
                <a:latin typeface="Arial" panose="020B0604020202020204" pitchFamily="34" charset="0"/>
                <a:cs typeface="Arial" panose="020B0604020202020204" pitchFamily="34" charset="0"/>
              </a:rPr>
              <a:t> TRÌNH HƯỚNG ĐỐI TƯỢNG</a:t>
            </a:r>
            <a:endParaRPr lang="vi-VN" b="1" dirty="0">
              <a:latin typeface="+mn-lt"/>
              <a:cs typeface="Arial" panose="020B0604020202020204" pitchFamily="34" charset="0"/>
            </a:endParaRPr>
          </a:p>
        </p:txBody>
      </p:sp>
    </p:spTree>
    <p:extLst>
      <p:ext uri="{BB962C8B-B14F-4D97-AF65-F5344CB8AC3E}">
        <p14:creationId xmlns:p14="http://schemas.microsoft.com/office/powerpoint/2010/main" val="2465240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bg>
      <p:bgPr>
        <a:blipFill dpi="0" rotWithShape="1">
          <a:blip r:embed="rId2">
            <a:alphaModFix amt="30000"/>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solidFill>
                  <a:schemeClr val="bg1"/>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12/17/2023</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IT6018 - LẬP</a:t>
            </a:r>
            <a:r>
              <a:rPr lang="en-US" b="1" baseline="0" dirty="0">
                <a:latin typeface="Arial" panose="020B0604020202020204" pitchFamily="34" charset="0"/>
                <a:cs typeface="Arial" panose="020B0604020202020204" pitchFamily="34" charset="0"/>
              </a:rPr>
              <a:t> TRÌNH HƯỚNG ĐỐI TƯỢNG</a:t>
            </a:r>
            <a:endParaRPr lang="vi-VN" b="1" dirty="0">
              <a:latin typeface="+mn-lt"/>
              <a:cs typeface="Arial" panose="020B0604020202020204" pitchFamily="34" charset="0"/>
            </a:endParaRPr>
          </a:p>
        </p:txBody>
      </p:sp>
    </p:spTree>
    <p:extLst>
      <p:ext uri="{BB962C8B-B14F-4D97-AF65-F5344CB8AC3E}">
        <p14:creationId xmlns:p14="http://schemas.microsoft.com/office/powerpoint/2010/main" val="1788087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bg>
      <p:bgPr>
        <a:blipFill dpi="0" rotWithShape="1">
          <a:blip r:embed="rId2">
            <a:alphaModFix amt="30000"/>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lvl1pPr>
              <a:defRPr>
                <a:solidFill>
                  <a:schemeClr val="bg1"/>
                </a:solidFill>
                <a:effectLst/>
              </a:defRPr>
            </a:lvl1p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solidFill>
                  <a:schemeClr val="bg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solidFill>
                  <a:schemeClr val="bg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solidFill>
                  <a:schemeClr val="bg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lvl1pPr>
              <a:defRPr>
                <a:solidFill>
                  <a:schemeClr val="bg1"/>
                </a:solidFill>
                <a:effectLst/>
              </a:defRPr>
            </a:lvl1pPr>
          </a:lstStyle>
          <a:p>
            <a:fld id="{48A87A34-81AB-432B-8DAE-1953F412C126}" type="datetimeFigureOut">
              <a:rPr lang="en-US" smtClean="0"/>
              <a:pPr/>
              <a:t>12/17/2023</a:t>
            </a:fld>
            <a:endParaRPr lang="en-US" dirty="0"/>
          </a:p>
        </p:txBody>
      </p:sp>
      <p:sp>
        <p:nvSpPr>
          <p:cNvPr id="4" name="Footer Placeholder 3"/>
          <p:cNvSpPr>
            <a:spLocks noGrp="1"/>
          </p:cNvSpPr>
          <p:nvPr>
            <p:ph type="ftr" sz="quarter" idx="11"/>
          </p:nvPr>
        </p:nvSpPr>
        <p:spPr/>
        <p:txBody>
          <a:bodyPr/>
          <a:lstStyle>
            <a:lvl1pPr>
              <a:defRPr>
                <a:solidFill>
                  <a:schemeClr val="bg1"/>
                </a:solidFill>
                <a:effectLst/>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effectLst/>
              </a:defRPr>
            </a:lvl1pPr>
          </a:lstStyle>
          <a:p>
            <a:fld id="{6D22F896-40B5-4ADD-8801-0D06FADFA095}" type="slidenum">
              <a:rPr lang="en-US" smtClean="0"/>
              <a:pPr/>
              <a:t>‹#›</a:t>
            </a:fld>
            <a:endParaRPr lang="en-US" dirty="0"/>
          </a:p>
        </p:txBody>
      </p:sp>
      <p:sp>
        <p:nvSpPr>
          <p:cNvPr id="13" name="TextBox 12"/>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6262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bg>
      <p:bgPr>
        <a:blipFill dpi="0" rotWithShape="1">
          <a:blip r:embed="rId2">
            <a:alphaModFix amt="30000"/>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sp>
        <p:nvSpPr>
          <p:cNvPr id="30" name="Title 1"/>
          <p:cNvSpPr>
            <a:spLocks noGrp="1"/>
          </p:cNvSpPr>
          <p:nvPr>
            <p:ph type="title"/>
          </p:nvPr>
        </p:nvSpPr>
        <p:spPr>
          <a:xfrm>
            <a:off x="913794" y="609600"/>
            <a:ext cx="10353762" cy="1325563"/>
          </a:xfrm>
        </p:spPr>
        <p:txBody>
          <a:bodyPr/>
          <a:lstStyle>
            <a:lvl1pPr>
              <a:defRPr>
                <a:solidFill>
                  <a:schemeClr val="bg1"/>
                </a:solidFill>
                <a:effectLst/>
              </a:defRPr>
            </a:lvl1p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19"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solidFill>
                  <a:schemeClr val="bg1"/>
                </a:solidFill>
                <a:effectLst/>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solidFill>
                  <a:schemeClr val="bg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solidFill>
                  <a:schemeClr val="bg1"/>
                </a:solidFill>
                <a:effectLst/>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solidFill>
                  <a:schemeClr val="bg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solidFill>
                  <a:schemeClr val="bg1"/>
                </a:solidFill>
                <a:effectLst/>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solidFill>
                  <a:schemeClr val="bg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12/17/2023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15" name="TextBox 14"/>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7034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alphaModFix amt="30000"/>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effectLst/>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12/17/2023</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7" name="TextBox 6"/>
          <p:cNvSpPr txBox="1"/>
          <p:nvPr userDrawn="1"/>
        </p:nvSpPr>
        <p:spPr>
          <a:xfrm>
            <a:off x="913794" y="156519"/>
            <a:ext cx="10353762"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IT6018 - LẬP</a:t>
            </a:r>
            <a:r>
              <a:rPr lang="en-US" b="1" baseline="0" dirty="0">
                <a:latin typeface="Arial" panose="020B0604020202020204" pitchFamily="34" charset="0"/>
                <a:cs typeface="Arial" panose="020B0604020202020204" pitchFamily="34" charset="0"/>
              </a:rPr>
              <a:t> TRÌNH HƯỚNG ĐỐI TƯỢNG</a:t>
            </a:r>
            <a:endParaRPr lang="vi-VN" b="1" dirty="0">
              <a:latin typeface="+mn-lt"/>
              <a:cs typeface="Arial" panose="020B0604020202020204" pitchFamily="34" charset="0"/>
            </a:endParaRPr>
          </a:p>
        </p:txBody>
      </p:sp>
    </p:spTree>
    <p:extLst>
      <p:ext uri="{BB962C8B-B14F-4D97-AF65-F5344CB8AC3E}">
        <p14:creationId xmlns:p14="http://schemas.microsoft.com/office/powerpoint/2010/main" val="2692642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alphaModFix amt="30000"/>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solidFill>
                  <a:schemeClr val="bg1"/>
                </a:solidFill>
                <a:effectLst/>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12/17/2023</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7" name="TextBox 6"/>
          <p:cNvSpPr txBox="1"/>
          <p:nvPr userDrawn="1"/>
        </p:nvSpPr>
        <p:spPr>
          <a:xfrm>
            <a:off x="913794" y="156519"/>
            <a:ext cx="10353762"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IT6018 - LẬP</a:t>
            </a:r>
            <a:r>
              <a:rPr lang="en-US" b="1" baseline="0" dirty="0">
                <a:latin typeface="Arial" panose="020B0604020202020204" pitchFamily="34" charset="0"/>
                <a:cs typeface="Arial" panose="020B0604020202020204" pitchFamily="34" charset="0"/>
              </a:rPr>
              <a:t> TRÌNH HƯỚNG ĐỐI TƯỢNG</a:t>
            </a:r>
            <a:endParaRPr lang="vi-VN" b="1" dirty="0">
              <a:latin typeface="+mn-lt"/>
              <a:cs typeface="Arial" panose="020B0604020202020204" pitchFamily="34" charset="0"/>
            </a:endParaRPr>
          </a:p>
        </p:txBody>
      </p:sp>
    </p:spTree>
    <p:extLst>
      <p:ext uri="{BB962C8B-B14F-4D97-AF65-F5344CB8AC3E}">
        <p14:creationId xmlns:p14="http://schemas.microsoft.com/office/powerpoint/2010/main" val="661397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7813"/>
            <a:ext cx="10972800" cy="5853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fld id="{BF226C3B-3463-45CB-99AC-FC3E1DFC3D06}" type="datetimeFigureOut">
              <a:rPr lang="en-US"/>
              <a:pPr>
                <a:defRPr/>
              </a:pPr>
              <a:t>12/17/2023</a:t>
            </a:fld>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00AFC351-9396-4A6A-8D62-4DEB6A00BEAC}" type="slidenum">
              <a:rPr lang="en-US" altLang="en-US"/>
              <a:pPr>
                <a:defRPr/>
              </a:pPr>
              <a:t>‹#›</a:t>
            </a:fld>
            <a:endParaRPr lang="en-US" altLang="en-US"/>
          </a:p>
        </p:txBody>
      </p:sp>
    </p:spTree>
    <p:extLst>
      <p:ext uri="{BB962C8B-B14F-4D97-AF65-F5344CB8AC3E}">
        <p14:creationId xmlns:p14="http://schemas.microsoft.com/office/powerpoint/2010/main" val="538549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Rectangle 1"/>
          <p:cNvSpPr/>
          <p:nvPr userDrawn="1"/>
        </p:nvSpPr>
        <p:spPr>
          <a:xfrm>
            <a:off x="3996681" y="153404"/>
            <a:ext cx="4713791" cy="369332"/>
          </a:xfrm>
          <a:prstGeom prst="rect">
            <a:avLst/>
          </a:prstGeom>
        </p:spPr>
        <p:txBody>
          <a:bodyPr wrap="none">
            <a:spAutoFit/>
          </a:bodyPr>
          <a:lstStyle/>
          <a:p>
            <a:pPr algn="ctr"/>
            <a:r>
              <a:rPr lang="en-US" b="1" dirty="0">
                <a:latin typeface="Arial" panose="020B0604020202020204" pitchFamily="34" charset="0"/>
                <a:cs typeface="Arial" panose="020B0604020202020204" pitchFamily="34" charset="0"/>
              </a:rPr>
              <a:t>IT6018 - LẬP</a:t>
            </a:r>
            <a:r>
              <a:rPr lang="en-US" b="1" baseline="0" dirty="0">
                <a:latin typeface="Arial" panose="020B0604020202020204" pitchFamily="34" charset="0"/>
                <a:cs typeface="Arial" panose="020B0604020202020204" pitchFamily="34" charset="0"/>
              </a:rPr>
              <a:t> TRÌNH HƯỚNG ĐỐI TƯỢNG</a:t>
            </a:r>
            <a:endParaRPr lang="vi-VN" b="1" dirty="0">
              <a:latin typeface="+mn-lt"/>
              <a:cs typeface="Arial" panose="020B0604020202020204" pitchFamily="34" charset="0"/>
            </a:endParaRPr>
          </a:p>
        </p:txBody>
      </p:sp>
    </p:spTree>
    <p:extLst>
      <p:ext uri="{BB962C8B-B14F-4D97-AF65-F5344CB8AC3E}">
        <p14:creationId xmlns:p14="http://schemas.microsoft.com/office/powerpoint/2010/main" val="4246120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alphaModFix amt="30000"/>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A87A34-81AB-432B-8DAE-1953F412C126}" type="datetimeFigureOut">
              <a:rPr lang="en-US" dirty="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IT6018 - LẬP</a:t>
            </a:r>
            <a:r>
              <a:rPr lang="en-US" b="1" baseline="0" dirty="0">
                <a:latin typeface="Arial" panose="020B0604020202020204" pitchFamily="34" charset="0"/>
                <a:cs typeface="Arial" panose="020B0604020202020204" pitchFamily="34" charset="0"/>
              </a:rPr>
              <a:t> TRÌNH HƯỚNG ĐỐI TƯỢNG</a:t>
            </a:r>
            <a:endParaRPr lang="vi-V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84858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Rectangle 1"/>
          <p:cNvSpPr/>
          <p:nvPr userDrawn="1"/>
        </p:nvSpPr>
        <p:spPr>
          <a:xfrm>
            <a:off x="4048197" y="179162"/>
            <a:ext cx="4713791" cy="369332"/>
          </a:xfrm>
          <a:prstGeom prst="rect">
            <a:avLst/>
          </a:prstGeom>
        </p:spPr>
        <p:txBody>
          <a:bodyPr wrap="none">
            <a:spAutoFit/>
          </a:bodyPr>
          <a:lstStyle/>
          <a:p>
            <a:pPr algn="ctr"/>
            <a:r>
              <a:rPr lang="en-US" b="1" dirty="0">
                <a:latin typeface="Arial" panose="020B0604020202020204" pitchFamily="34" charset="0"/>
                <a:cs typeface="Arial" panose="020B0604020202020204" pitchFamily="34" charset="0"/>
              </a:rPr>
              <a:t>IT6018 - LẬP</a:t>
            </a:r>
            <a:r>
              <a:rPr lang="en-US" b="1" baseline="0" dirty="0">
                <a:latin typeface="Arial" panose="020B0604020202020204" pitchFamily="34" charset="0"/>
                <a:cs typeface="Arial" panose="020B0604020202020204" pitchFamily="34" charset="0"/>
              </a:rPr>
              <a:t> TRÌNH HƯỚNG ĐỐI TƯỢNG</a:t>
            </a:r>
            <a:endParaRPr lang="vi-VN" b="1" dirty="0">
              <a:latin typeface="+mn-lt"/>
              <a:cs typeface="Arial" panose="020B0604020202020204" pitchFamily="34" charset="0"/>
            </a:endParaRPr>
          </a:p>
        </p:txBody>
      </p:sp>
    </p:spTree>
    <p:extLst>
      <p:ext uri="{BB962C8B-B14F-4D97-AF65-F5344CB8AC3E}">
        <p14:creationId xmlns:p14="http://schemas.microsoft.com/office/powerpoint/2010/main" val="5797302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991785"/>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60692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2562834"/>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943575"/>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324373"/>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0087656"/>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6571932"/>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399160"/>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92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alphaModFix amt="30000"/>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solidFill>
                  <a:schemeClr val="bg1"/>
                </a:solidFill>
                <a:effectLst/>
              </a:defRPr>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bg1"/>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12/17/2023</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7" name="TextBox 6"/>
          <p:cNvSpPr txBox="1"/>
          <p:nvPr userDrawn="1"/>
        </p:nvSpPr>
        <p:spPr>
          <a:xfrm>
            <a:off x="913794" y="156519"/>
            <a:ext cx="10353762"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IT6018 - LẬP</a:t>
            </a:r>
            <a:r>
              <a:rPr lang="en-US" b="1" baseline="0" dirty="0">
                <a:latin typeface="Arial" panose="020B0604020202020204" pitchFamily="34" charset="0"/>
                <a:cs typeface="Arial" panose="020B0604020202020204" pitchFamily="34" charset="0"/>
              </a:rPr>
              <a:t> TRÌNH HƯỚNG ĐỐI TƯỢNG</a:t>
            </a:r>
            <a:endParaRPr lang="vi-VN" b="1" dirty="0">
              <a:latin typeface="+mn-lt"/>
              <a:cs typeface="Arial" panose="020B0604020202020204" pitchFamily="34" charset="0"/>
            </a:endParaRPr>
          </a:p>
        </p:txBody>
      </p:sp>
    </p:spTree>
    <p:extLst>
      <p:ext uri="{BB962C8B-B14F-4D97-AF65-F5344CB8AC3E}">
        <p14:creationId xmlns:p14="http://schemas.microsoft.com/office/powerpoint/2010/main" val="32250324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9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660419"/>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0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899715"/>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1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92680"/>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2800248"/>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3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50034"/>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4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697607"/>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5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034653"/>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3881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6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312082"/>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7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174354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alphaModFix amt="30000"/>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lvl1pPr>
              <a:defRPr>
                <a:solidFill>
                  <a:schemeClr val="bg1"/>
                </a:solidFill>
                <a:effectLst/>
              </a:defRPr>
            </a:lvl1pPr>
          </a:lstStyle>
          <a:p>
            <a:r>
              <a:rPr lang="en-US" dirty="0"/>
              <a:t>Click to edit Master title style</a:t>
            </a:r>
          </a:p>
        </p:txBody>
      </p:sp>
      <p:sp>
        <p:nvSpPr>
          <p:cNvPr id="3" name="Content Placeholder 2"/>
          <p:cNvSpPr>
            <a:spLocks noGrp="1"/>
          </p:cNvSpPr>
          <p:nvPr>
            <p:ph sz="half" idx="1"/>
          </p:nvPr>
        </p:nvSpPr>
        <p:spPr>
          <a:xfrm>
            <a:off x="913795" y="2088319"/>
            <a:ext cx="5106004" cy="3702881"/>
          </a:xfrm>
        </p:spPr>
        <p:txBody>
          <a:bodyPr/>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3403" y="2088319"/>
            <a:ext cx="5094154" cy="3702881"/>
          </a:xfrm>
        </p:spPr>
        <p:txBody>
          <a:bodyPr/>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12/17/2023</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IT6018 - LẬP</a:t>
            </a:r>
            <a:r>
              <a:rPr lang="en-US" b="1" baseline="0" dirty="0">
                <a:latin typeface="Arial" panose="020B0604020202020204" pitchFamily="34" charset="0"/>
                <a:cs typeface="Arial" panose="020B0604020202020204" pitchFamily="34" charset="0"/>
              </a:rPr>
              <a:t> TRÌNH HƯỚNG ĐỐI TƯỢNG</a:t>
            </a:r>
            <a:endParaRPr lang="vi-VN" b="1" dirty="0">
              <a:latin typeface="+mn-lt"/>
              <a:cs typeface="Arial" panose="020B0604020202020204" pitchFamily="34" charset="0"/>
            </a:endParaRPr>
          </a:p>
        </p:txBody>
      </p:sp>
    </p:spTree>
    <p:extLst>
      <p:ext uri="{BB962C8B-B14F-4D97-AF65-F5344CB8AC3E}">
        <p14:creationId xmlns:p14="http://schemas.microsoft.com/office/powerpoint/2010/main" val="17446280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4022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08522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8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2821412"/>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9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0587788"/>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20_Title and Content">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effectLst/>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002194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Vertical Text">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effectLst/>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12/17/2023</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7" name="TextBox 6"/>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pic>
        <p:nvPicPr>
          <p:cNvPr id="10" name="Picture 9"/>
          <p:cNvPicPr>
            <a:picLocks noChangeAspect="1"/>
          </p:cNvPicPr>
          <p:nvPr userDrawn="1"/>
        </p:nvPicPr>
        <p:blipFill>
          <a:blip r:embed="rId4"/>
          <a:stretch>
            <a:fillRect/>
          </a:stretch>
        </p:blipFill>
        <p:spPr>
          <a:xfrm>
            <a:off x="10548259" y="36384"/>
            <a:ext cx="1613904" cy="71472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alphaModFix amt="30000"/>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lvl1pPr>
              <a:defRPr>
                <a:solidFill>
                  <a:schemeClr val="bg1"/>
                </a:solidFill>
                <a:effectLst/>
              </a:defRPr>
            </a:lvl1p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13795" y="2912232"/>
            <a:ext cx="5107208" cy="2878968"/>
          </a:xfrm>
        </p:spPr>
        <p:txBody>
          <a:bodyPr/>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12/17/2023</a:t>
            </a:fld>
            <a:endParaRPr lang="en-US" dirty="0"/>
          </a:p>
        </p:txBody>
      </p:sp>
      <p:sp>
        <p:nvSpPr>
          <p:cNvPr id="8" name="Footer Placeholder 7"/>
          <p:cNvSpPr>
            <a:spLocks noGrp="1"/>
          </p:cNvSpPr>
          <p:nvPr>
            <p:ph type="ftr" sz="quarter" idx="11"/>
          </p:nvPr>
        </p:nvSpPr>
        <p:spPr/>
        <p:txBody>
          <a:bodyPr/>
          <a:lstStyle>
            <a:lvl1pPr>
              <a:defRPr>
                <a:solidFill>
                  <a:schemeClr val="bg1"/>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10" name="TextBox 9"/>
          <p:cNvSpPr txBox="1"/>
          <p:nvPr userDrawn="1"/>
        </p:nvSpPr>
        <p:spPr>
          <a:xfrm>
            <a:off x="913794" y="156519"/>
            <a:ext cx="10353762"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IT6018 - LẬP</a:t>
            </a:r>
            <a:r>
              <a:rPr lang="en-US" b="1" baseline="0" dirty="0">
                <a:latin typeface="Arial" panose="020B0604020202020204" pitchFamily="34" charset="0"/>
                <a:cs typeface="Arial" panose="020B0604020202020204" pitchFamily="34" charset="0"/>
              </a:rPr>
              <a:t> TRÌNH HƯỚNG ĐỐI TƯỢNG</a:t>
            </a:r>
            <a:endParaRPr lang="vi-VN" b="1" dirty="0">
              <a:latin typeface="+mn-lt"/>
              <a:cs typeface="Arial" panose="020B0604020202020204" pitchFamily="34" charset="0"/>
            </a:endParaRPr>
          </a:p>
        </p:txBody>
      </p:sp>
    </p:spTree>
    <p:extLst>
      <p:ext uri="{BB962C8B-B14F-4D97-AF65-F5344CB8AC3E}">
        <p14:creationId xmlns:p14="http://schemas.microsoft.com/office/powerpoint/2010/main" val="234688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alphaModFix amt="30000"/>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effectLst/>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12/17/2023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6" name="TextBox 5"/>
          <p:cNvSpPr txBox="1"/>
          <p:nvPr userDrawn="1"/>
        </p:nvSpPr>
        <p:spPr>
          <a:xfrm>
            <a:off x="913794" y="156519"/>
            <a:ext cx="10353762"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IT6018 - LẬP</a:t>
            </a:r>
            <a:r>
              <a:rPr lang="en-US" b="1" baseline="0" dirty="0">
                <a:latin typeface="Arial" panose="020B0604020202020204" pitchFamily="34" charset="0"/>
                <a:cs typeface="Arial" panose="020B0604020202020204" pitchFamily="34" charset="0"/>
              </a:rPr>
              <a:t> TRÌNH HƯỚNG ĐỐI TƯỢNG</a:t>
            </a:r>
            <a:endParaRPr lang="vi-VN" b="1" dirty="0">
              <a:latin typeface="+mn-lt"/>
              <a:cs typeface="Arial" panose="020B0604020202020204" pitchFamily="34" charset="0"/>
            </a:endParaRPr>
          </a:p>
        </p:txBody>
      </p:sp>
    </p:spTree>
    <p:extLst>
      <p:ext uri="{BB962C8B-B14F-4D97-AF65-F5344CB8AC3E}">
        <p14:creationId xmlns:p14="http://schemas.microsoft.com/office/powerpoint/2010/main" val="2309946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alphaModFix amt="30000"/>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12/17/2023</a:t>
            </a:fld>
            <a:endParaRPr lang="en-US" dirty="0"/>
          </a:p>
        </p:txBody>
      </p:sp>
      <p:sp>
        <p:nvSpPr>
          <p:cNvPr id="3" name="Footer Placeholder 2"/>
          <p:cNvSpPr>
            <a:spLocks noGrp="1"/>
          </p:cNvSpPr>
          <p:nvPr>
            <p:ph type="ftr" sz="quarter" idx="11"/>
          </p:nvPr>
        </p:nvSpPr>
        <p:spPr/>
        <p:txBody>
          <a:bodyPr/>
          <a:lstStyle>
            <a:lvl1pPr>
              <a:defRPr>
                <a:solidFill>
                  <a:schemeClr val="bg1"/>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5" name="Rectangle 4"/>
          <p:cNvSpPr/>
          <p:nvPr userDrawn="1"/>
        </p:nvSpPr>
        <p:spPr>
          <a:xfrm>
            <a:off x="3687589" y="166283"/>
            <a:ext cx="4713791" cy="369332"/>
          </a:xfrm>
          <a:prstGeom prst="rect">
            <a:avLst/>
          </a:prstGeom>
        </p:spPr>
        <p:txBody>
          <a:bodyPr wrap="none">
            <a:spAutoFit/>
          </a:bodyPr>
          <a:lstStyle/>
          <a:p>
            <a:pPr algn="ctr"/>
            <a:r>
              <a:rPr lang="en-US" b="1" dirty="0">
                <a:latin typeface="Arial" panose="020B0604020202020204" pitchFamily="34" charset="0"/>
                <a:cs typeface="Arial" panose="020B0604020202020204" pitchFamily="34" charset="0"/>
              </a:rPr>
              <a:t>IT6018 - LẬP</a:t>
            </a:r>
            <a:r>
              <a:rPr lang="en-US" b="1" baseline="0" dirty="0">
                <a:latin typeface="Arial" panose="020B0604020202020204" pitchFamily="34" charset="0"/>
                <a:cs typeface="Arial" panose="020B0604020202020204" pitchFamily="34" charset="0"/>
              </a:rPr>
              <a:t> TRÌNH HƯỚNG ĐỐI TƯỢNG</a:t>
            </a:r>
            <a:endParaRPr lang="vi-VN" b="1" dirty="0">
              <a:latin typeface="+mn-lt"/>
              <a:cs typeface="Arial" panose="020B0604020202020204" pitchFamily="34" charset="0"/>
            </a:endParaRPr>
          </a:p>
        </p:txBody>
      </p:sp>
    </p:spTree>
    <p:extLst>
      <p:ext uri="{BB962C8B-B14F-4D97-AF65-F5344CB8AC3E}">
        <p14:creationId xmlns:p14="http://schemas.microsoft.com/office/powerpoint/2010/main" val="1406396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alphaModFix amt="30000"/>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solidFill>
                  <a:schemeClr val="bg1"/>
                </a:solidFill>
                <a:effectLst/>
              </a:defRPr>
            </a:lvl1pPr>
          </a:lstStyle>
          <a:p>
            <a:r>
              <a:rPr lang="en-US" dirty="0"/>
              <a:t>Click to edit Master title style</a:t>
            </a:r>
          </a:p>
        </p:txBody>
      </p:sp>
      <p:sp>
        <p:nvSpPr>
          <p:cNvPr id="3" name="Content Placeholder 2"/>
          <p:cNvSpPr>
            <a:spLocks noGrp="1"/>
          </p:cNvSpPr>
          <p:nvPr>
            <p:ph idx="1"/>
          </p:nvPr>
        </p:nvSpPr>
        <p:spPr>
          <a:xfrm>
            <a:off x="5078064" y="609600"/>
            <a:ext cx="6189492" cy="5181600"/>
          </a:xfrm>
        </p:spPr>
        <p:txBody>
          <a:bodyPr anchor="ctr"/>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solidFill>
                  <a:schemeClr val="bg1"/>
                </a:solidFill>
                <a:effectLs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12/17/2023</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IT6018 - LẬP</a:t>
            </a:r>
            <a:r>
              <a:rPr lang="en-US" b="1" baseline="0" dirty="0">
                <a:latin typeface="Arial" panose="020B0604020202020204" pitchFamily="34" charset="0"/>
                <a:cs typeface="Arial" panose="020B0604020202020204" pitchFamily="34" charset="0"/>
              </a:rPr>
              <a:t> TRÌNH HƯỚNG ĐỐI TƯỢNG</a:t>
            </a:r>
            <a:endParaRPr lang="vi-VN" b="1" dirty="0">
              <a:latin typeface="+mn-lt"/>
              <a:cs typeface="Arial" panose="020B0604020202020204" pitchFamily="34" charset="0"/>
            </a:endParaRPr>
          </a:p>
        </p:txBody>
      </p:sp>
    </p:spTree>
    <p:extLst>
      <p:ext uri="{BB962C8B-B14F-4D97-AF65-F5344CB8AC3E}">
        <p14:creationId xmlns:p14="http://schemas.microsoft.com/office/powerpoint/2010/main" val="4055484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alphaModFix amt="30000"/>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solidFill>
                  <a:schemeClr val="bg1"/>
                </a:solidFill>
                <a:effectLst/>
              </a:defRPr>
            </a:lvl1pPr>
          </a:lstStyle>
          <a:p>
            <a:r>
              <a:rPr lang="en-US" dirty="0"/>
              <a:t>Click to edit Master title style</a:t>
            </a:r>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solidFill>
                  <a:schemeClr val="bg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solidFill>
                  <a:schemeClr val="bg1"/>
                </a:solidFill>
                <a:effectLs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12/17/2023</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IT6018 - LẬP</a:t>
            </a:r>
            <a:r>
              <a:rPr lang="en-US" b="1" baseline="0" dirty="0">
                <a:latin typeface="Arial" panose="020B0604020202020204" pitchFamily="34" charset="0"/>
                <a:cs typeface="Arial" panose="020B0604020202020204" pitchFamily="34" charset="0"/>
              </a:rPr>
              <a:t> TRÌNH HƯỚNG ĐỐI TƯỢNG</a:t>
            </a:r>
            <a:endParaRPr lang="vi-VN" b="1" dirty="0">
              <a:latin typeface="+mn-lt"/>
              <a:cs typeface="Arial" panose="020B0604020202020204" pitchFamily="34" charset="0"/>
            </a:endParaRPr>
          </a:p>
        </p:txBody>
      </p:sp>
    </p:spTree>
    <p:extLst>
      <p:ext uri="{BB962C8B-B14F-4D97-AF65-F5344CB8AC3E}">
        <p14:creationId xmlns:p14="http://schemas.microsoft.com/office/powerpoint/2010/main" val="6914589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2.png"/><Relationship Id="rId50" Type="http://schemas.openxmlformats.org/officeDocument/2006/relationships/image" Target="../media/image5.jpe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3.jpg"/><Relationship Id="rId8" Type="http://schemas.openxmlformats.org/officeDocument/2006/relationships/slideLayout" Target="../slideLayouts/slideLayout8.xml"/><Relationship Id="rId51" Type="http://schemas.openxmlformats.org/officeDocument/2006/relationships/image" Target="../media/image6.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7">
            <a:alphaModFix amt="90000"/>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BDA76B8-FB6B-47B4-B733-F9F3FA8CF68A}"/>
              </a:ext>
            </a:extLst>
          </p:cNvPr>
          <p:cNvPicPr>
            <a:picLocks noChangeAspect="1"/>
          </p:cNvPicPr>
          <p:nvPr userDrawn="1"/>
        </p:nvPicPr>
        <p:blipFill>
          <a:blip r:embed="rId48"/>
          <a:stretch>
            <a:fillRect/>
          </a:stretch>
        </p:blipFill>
        <p:spPr>
          <a:xfrm>
            <a:off x="0" y="4762"/>
            <a:ext cx="12192000" cy="797878"/>
          </a:xfrm>
          <a:prstGeom prst="rect">
            <a:avLst/>
          </a:prstGeom>
        </p:spPr>
      </p:pic>
      <p:pic>
        <p:nvPicPr>
          <p:cNvPr id="18" name="Picture 17">
            <a:extLst>
              <a:ext uri="{FF2B5EF4-FFF2-40B4-BE49-F238E27FC236}">
                <a16:creationId xmlns:a16="http://schemas.microsoft.com/office/drawing/2014/main" id="{19BF7B10-53EA-4154-9420-BA5EF91BF3FE}"/>
              </a:ext>
            </a:extLst>
          </p:cNvPr>
          <p:cNvPicPr>
            <a:picLocks noChangeAspect="1"/>
          </p:cNvPicPr>
          <p:nvPr userDrawn="1"/>
        </p:nvPicPr>
        <p:blipFill>
          <a:blip r:embed="rId49">
            <a:extLst>
              <a:ext uri="{28A0092B-C50C-407E-A947-70E740481C1C}">
                <a14:useLocalDpi xmlns:a14="http://schemas.microsoft.com/office/drawing/2010/main" val="0"/>
              </a:ext>
            </a:extLst>
          </a:blip>
          <a:stretch>
            <a:fillRect/>
          </a:stretch>
        </p:blipFill>
        <p:spPr>
          <a:xfrm>
            <a:off x="-10160" y="5862541"/>
            <a:ext cx="12195363" cy="1001821"/>
          </a:xfrm>
          <a:prstGeom prst="rect">
            <a:avLst/>
          </a:prstGeom>
        </p:spPr>
      </p:pic>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12/17/2023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pic>
        <p:nvPicPr>
          <p:cNvPr id="10" name="Picture 9">
            <a:extLst>
              <a:ext uri="{FF2B5EF4-FFF2-40B4-BE49-F238E27FC236}">
                <a16:creationId xmlns:a16="http://schemas.microsoft.com/office/drawing/2014/main" id="{EEDFE2DA-50D5-49DA-8438-230DF30AD181}"/>
              </a:ext>
            </a:extLst>
          </p:cNvPr>
          <p:cNvPicPr>
            <a:picLocks noChangeAspect="1"/>
          </p:cNvPicPr>
          <p:nvPr userDrawn="1"/>
        </p:nvPicPr>
        <p:blipFill>
          <a:blip r:embed="rId50" cstate="hqprint">
            <a:clrChange>
              <a:clrFrom>
                <a:srgbClr val="F0F4F8"/>
              </a:clrFrom>
              <a:clrTo>
                <a:srgbClr val="F0F4F8">
                  <a:alpha val="0"/>
                </a:srgbClr>
              </a:clrTo>
            </a:clrChange>
            <a:extLst>
              <a:ext uri="{28A0092B-C50C-407E-A947-70E740481C1C}">
                <a14:useLocalDpi xmlns:a14="http://schemas.microsoft.com/office/drawing/2010/main" val="0"/>
              </a:ext>
            </a:extLst>
          </a:blip>
          <a:stretch>
            <a:fillRect/>
          </a:stretch>
        </p:blipFill>
        <p:spPr>
          <a:xfrm>
            <a:off x="162764" y="97090"/>
            <a:ext cx="588268" cy="588268"/>
          </a:xfrm>
          <a:prstGeom prst="rect">
            <a:avLst/>
          </a:prstGeom>
          <a:effectLst>
            <a:glow rad="50800">
              <a:schemeClr val="tx1">
                <a:alpha val="90000"/>
              </a:schemeClr>
            </a:glow>
          </a:effectLst>
        </p:spPr>
      </p:pic>
      <p:sp>
        <p:nvSpPr>
          <p:cNvPr id="23" name="Footer Placeholder 2">
            <a:extLst>
              <a:ext uri="{FF2B5EF4-FFF2-40B4-BE49-F238E27FC236}">
                <a16:creationId xmlns:a16="http://schemas.microsoft.com/office/drawing/2014/main" id="{C3E298A9-610C-46DC-B065-F65C5A6DC04F}"/>
              </a:ext>
            </a:extLst>
          </p:cNvPr>
          <p:cNvSpPr txBox="1">
            <a:spLocks/>
          </p:cNvSpPr>
          <p:nvPr userDrawn="1"/>
        </p:nvSpPr>
        <p:spPr>
          <a:xfrm>
            <a:off x="-45577" y="6636210"/>
            <a:ext cx="6400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a:latin typeface="Arial" panose="020B0604020202020204" pitchFamily="34" charset="0"/>
                <a:cs typeface="Arial" panose="020B0604020202020204" pitchFamily="34" charset="0"/>
              </a:rPr>
              <a:t>Website: https://haui.edu.vn</a:t>
            </a:r>
          </a:p>
        </p:txBody>
      </p:sp>
      <p:sp>
        <p:nvSpPr>
          <p:cNvPr id="24" name="TextBox 23">
            <a:extLst>
              <a:ext uri="{FF2B5EF4-FFF2-40B4-BE49-F238E27FC236}">
                <a16:creationId xmlns:a16="http://schemas.microsoft.com/office/drawing/2014/main" id="{E2CC0E39-3A88-446C-9DBA-4CD5D2FEEAC2}"/>
              </a:ext>
            </a:extLst>
          </p:cNvPr>
          <p:cNvSpPr txBox="1"/>
          <p:nvPr userDrawn="1"/>
        </p:nvSpPr>
        <p:spPr>
          <a:xfrm>
            <a:off x="7432898" y="6622998"/>
            <a:ext cx="3395481" cy="246221"/>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000" b="0" i="0" kern="1200">
                <a:solidFill>
                  <a:schemeClr val="tx1"/>
                </a:solidFill>
                <a:effectLst/>
                <a:latin typeface="Arial" panose="020B0604020202020204" pitchFamily="34" charset="0"/>
                <a:ea typeface="+mn-ea"/>
                <a:cs typeface="Arial" panose="020B0604020202020204" pitchFamily="34" charset="0"/>
              </a:rPr>
              <a:t>© 2021</a:t>
            </a:r>
            <a:r>
              <a:rPr lang="en-ID" sz="1000" b="1" i="0" kern="1200">
                <a:solidFill>
                  <a:schemeClr val="tx1"/>
                </a:solidFill>
                <a:effectLst/>
                <a:latin typeface="Arial" panose="020B0604020202020204" pitchFamily="34" charset="0"/>
                <a:ea typeface="+mn-ea"/>
                <a:cs typeface="Arial" panose="020B0604020202020204" pitchFamily="34" charset="0"/>
              </a:rPr>
              <a:t> </a:t>
            </a:r>
            <a:r>
              <a:rPr lang="en-ID" sz="1000" b="1" i="0" kern="1200" dirty="0">
                <a:solidFill>
                  <a:schemeClr val="tx1"/>
                </a:solidFill>
                <a:effectLst/>
                <a:latin typeface="Arial" panose="020B0604020202020204" pitchFamily="34" charset="0"/>
                <a:ea typeface="+mn-ea"/>
                <a:cs typeface="Arial" panose="020B0604020202020204" pitchFamily="34" charset="0"/>
              </a:rPr>
              <a:t>Hanoi University of Industry </a:t>
            </a:r>
            <a:r>
              <a:rPr lang="en-ID" sz="1000" b="0" i="0" kern="1200" dirty="0">
                <a:solidFill>
                  <a:schemeClr val="tx1"/>
                </a:solidFill>
                <a:effectLst/>
                <a:latin typeface="Arial" panose="020B0604020202020204" pitchFamily="34" charset="0"/>
                <a:ea typeface="+mn-ea"/>
                <a:cs typeface="Arial" panose="020B0604020202020204" pitchFamily="34" charset="0"/>
              </a:rPr>
              <a:t>All rights reserved</a:t>
            </a:r>
            <a:endParaRPr lang="en-ID" sz="1000" dirty="0">
              <a:solidFill>
                <a:schemeClr val="tx1"/>
              </a:solidFill>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DADA8E7B-4936-4304-A6B7-69EA88D09CBD}"/>
              </a:ext>
            </a:extLst>
          </p:cNvPr>
          <p:cNvGrpSpPr/>
          <p:nvPr userDrawn="1"/>
        </p:nvGrpSpPr>
        <p:grpSpPr>
          <a:xfrm>
            <a:off x="10695894" y="6596658"/>
            <a:ext cx="357425" cy="184511"/>
            <a:chOff x="4858544" y="3598069"/>
            <a:chExt cx="1614487" cy="833438"/>
          </a:xfrm>
          <a:solidFill>
            <a:schemeClr val="tx1"/>
          </a:solidFill>
        </p:grpSpPr>
        <p:sp>
          <p:nvSpPr>
            <p:cNvPr id="26" name="Freeform 20">
              <a:extLst>
                <a:ext uri="{FF2B5EF4-FFF2-40B4-BE49-F238E27FC236}">
                  <a16:creationId xmlns:a16="http://schemas.microsoft.com/office/drawing/2014/main" id="{F20DF773-25D2-4904-9187-6D25DBA6214F}"/>
                </a:ext>
              </a:extLst>
            </p:cNvPr>
            <p:cNvSpPr>
              <a:spLocks/>
            </p:cNvSpPr>
            <p:nvPr userDrawn="1"/>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7" name="Freeform 21">
              <a:extLst>
                <a:ext uri="{FF2B5EF4-FFF2-40B4-BE49-F238E27FC236}">
                  <a16:creationId xmlns:a16="http://schemas.microsoft.com/office/drawing/2014/main" id="{F6E0392A-71DA-4FC5-9189-78029867C258}"/>
                </a:ext>
              </a:extLst>
            </p:cNvPr>
            <p:cNvSpPr>
              <a:spLocks/>
            </p:cNvSpPr>
            <p:nvPr userDrawn="1"/>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28" name="Slide Number Placeholder 5">
            <a:extLst>
              <a:ext uri="{FF2B5EF4-FFF2-40B4-BE49-F238E27FC236}">
                <a16:creationId xmlns:a16="http://schemas.microsoft.com/office/drawing/2014/main" id="{FB27096D-82F9-4A7C-AA95-3E7BF1CC321A}"/>
              </a:ext>
            </a:extLst>
          </p:cNvPr>
          <p:cNvSpPr txBox="1">
            <a:spLocks/>
          </p:cNvSpPr>
          <p:nvPr userDrawn="1"/>
        </p:nvSpPr>
        <p:spPr>
          <a:xfrm>
            <a:off x="11400367" y="6492875"/>
            <a:ext cx="75354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pPr/>
              <a:t>‹#›</a:t>
            </a:fld>
            <a:endParaRPr lang="en-US" dirty="0"/>
          </a:p>
        </p:txBody>
      </p:sp>
      <p:pic>
        <p:nvPicPr>
          <p:cNvPr id="13" name="Picture 12"/>
          <p:cNvPicPr>
            <a:picLocks noChangeAspect="1"/>
          </p:cNvPicPr>
          <p:nvPr userDrawn="1"/>
        </p:nvPicPr>
        <p:blipFill>
          <a:blip r:embed="rId51">
            <a:extLst>
              <a:ext uri="{28A0092B-C50C-407E-A947-70E740481C1C}">
                <a14:useLocalDpi xmlns:a14="http://schemas.microsoft.com/office/drawing/2010/main" val="0"/>
              </a:ext>
            </a:extLst>
          </a:blip>
          <a:stretch>
            <a:fillRect/>
          </a:stretch>
        </p:blipFill>
        <p:spPr>
          <a:xfrm>
            <a:off x="10587038" y="159"/>
            <a:ext cx="1604962" cy="802481"/>
          </a:xfrm>
          <a:prstGeom prst="rect">
            <a:avLst/>
          </a:prstGeom>
        </p:spPr>
      </p:pic>
    </p:spTree>
    <p:extLst>
      <p:ext uri="{BB962C8B-B14F-4D97-AF65-F5344CB8AC3E}">
        <p14:creationId xmlns:p14="http://schemas.microsoft.com/office/powerpoint/2010/main" val="131262529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 id="2147483692" r:id="rId23"/>
    <p:sldLayoutId id="2147483693" r:id="rId24"/>
    <p:sldLayoutId id="2147483694" r:id="rId25"/>
    <p:sldLayoutId id="2147483695" r:id="rId26"/>
    <p:sldLayoutId id="2147483696" r:id="rId27"/>
    <p:sldLayoutId id="2147483697" r:id="rId28"/>
    <p:sldLayoutId id="2147483698" r:id="rId29"/>
    <p:sldLayoutId id="2147483699" r:id="rId30"/>
    <p:sldLayoutId id="2147483700" r:id="rId31"/>
    <p:sldLayoutId id="2147483701" r:id="rId32"/>
    <p:sldLayoutId id="2147483702" r:id="rId33"/>
    <p:sldLayoutId id="2147483703" r:id="rId34"/>
    <p:sldLayoutId id="2147483704" r:id="rId35"/>
    <p:sldLayoutId id="2147483705" r:id="rId36"/>
    <p:sldLayoutId id="2147483706" r:id="rId37"/>
    <p:sldLayoutId id="2147483707" r:id="rId38"/>
    <p:sldLayoutId id="2147483708" r:id="rId39"/>
    <p:sldLayoutId id="2147483709" r:id="rId40"/>
    <p:sldLayoutId id="2147483710" r:id="rId41"/>
    <p:sldLayoutId id="2147483711" r:id="rId42"/>
    <p:sldLayoutId id="2147483712" r:id="rId43"/>
    <p:sldLayoutId id="2147483713" r:id="rId44"/>
    <p:sldLayoutId id="2147483658" r:id="rId45"/>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1612-7D8F-4B8F-977C-F32DA5D172F6}"/>
              </a:ext>
            </a:extLst>
          </p:cNvPr>
          <p:cNvSpPr>
            <a:spLocks noGrp="1"/>
          </p:cNvSpPr>
          <p:nvPr>
            <p:ph type="ctrTitle"/>
          </p:nvPr>
        </p:nvSpPr>
        <p:spPr>
          <a:xfrm>
            <a:off x="1595269" y="1122363"/>
            <a:ext cx="9001462" cy="1261608"/>
          </a:xfrm>
        </p:spPr>
        <p:txBody>
          <a:bodyPr>
            <a:normAutofit fontScale="90000"/>
          </a:bodyPr>
          <a:lstStyle/>
          <a:p>
            <a:r>
              <a:rPr lang="en-US"/>
              <a:t>Phụ trách chính code chương trình</a:t>
            </a:r>
            <a:endParaRPr lang="en-US" dirty="0"/>
          </a:p>
        </p:txBody>
      </p:sp>
      <p:sp>
        <p:nvSpPr>
          <p:cNvPr id="3" name="Subtitle 2">
            <a:extLst>
              <a:ext uri="{FF2B5EF4-FFF2-40B4-BE49-F238E27FC236}">
                <a16:creationId xmlns:a16="http://schemas.microsoft.com/office/drawing/2014/main" id="{4735BDC3-385A-4DE8-861E-EB02AC3600C0}"/>
              </a:ext>
            </a:extLst>
          </p:cNvPr>
          <p:cNvSpPr>
            <a:spLocks noGrp="1"/>
          </p:cNvSpPr>
          <p:nvPr>
            <p:ph type="subTitle" idx="1"/>
          </p:nvPr>
        </p:nvSpPr>
        <p:spPr>
          <a:xfrm>
            <a:off x="1595269" y="2612571"/>
            <a:ext cx="9001462" cy="1190172"/>
          </a:xfrm>
        </p:spPr>
        <p:txBody>
          <a:bodyPr>
            <a:normAutofit/>
          </a:bodyPr>
          <a:lstStyle/>
          <a:p>
            <a:r>
              <a:rPr lang="en-US" b="1" dirty="0"/>
              <a:t>Học </a:t>
            </a:r>
            <a:r>
              <a:rPr lang="vi-VN" b="1" noProof="1"/>
              <a:t>phần</a:t>
            </a:r>
            <a:endParaRPr lang="en-US" b="1" noProof="1"/>
          </a:p>
          <a:p>
            <a:r>
              <a:rPr lang="en-US" b="1" dirty="0"/>
              <a:t>IT6043 – TRÍ TUỆ NHÂN TẠO</a:t>
            </a:r>
          </a:p>
        </p:txBody>
      </p:sp>
      <p:sp>
        <p:nvSpPr>
          <p:cNvPr id="4" name="TextBox 3">
            <a:extLst>
              <a:ext uri="{FF2B5EF4-FFF2-40B4-BE49-F238E27FC236}">
                <a16:creationId xmlns:a16="http://schemas.microsoft.com/office/drawing/2014/main" id="{4EA11B87-7FDE-EA42-6B62-50C49A45435B}"/>
              </a:ext>
            </a:extLst>
          </p:cNvPr>
          <p:cNvSpPr txBox="1"/>
          <p:nvPr/>
        </p:nvSpPr>
        <p:spPr>
          <a:xfrm>
            <a:off x="2424828" y="4191598"/>
            <a:ext cx="7831535" cy="461665"/>
          </a:xfrm>
          <a:prstGeom prst="rect">
            <a:avLst/>
          </a:prstGeom>
          <a:noFill/>
        </p:spPr>
        <p:txBody>
          <a:bodyPr wrap="square" rtlCol="0">
            <a:spAutoFit/>
          </a:bodyPr>
          <a:lstStyle/>
          <a:p>
            <a:r>
              <a:rPr lang="en-US" sz="2400" b="1" dirty="0" err="1">
                <a:solidFill>
                  <a:schemeClr val="tx1">
                    <a:lumMod val="95000"/>
                  </a:schemeClr>
                </a:solidFill>
                <a:latin typeface="Times New Roman" panose="02020603050405020304" pitchFamily="18" charset="0"/>
                <a:cs typeface="Times New Roman" panose="02020603050405020304" pitchFamily="18" charset="0"/>
              </a:rPr>
              <a:t>Đề</a:t>
            </a:r>
            <a:r>
              <a:rPr lang="en-US" sz="2400" b="1" dirty="0">
                <a:solidFill>
                  <a:schemeClr val="tx1">
                    <a:lumMod val="95000"/>
                  </a:schemeClr>
                </a:solidFill>
                <a:latin typeface="Times New Roman" panose="02020603050405020304" pitchFamily="18" charset="0"/>
                <a:cs typeface="Times New Roman" panose="02020603050405020304" pitchFamily="18" charset="0"/>
              </a:rPr>
              <a:t> </a:t>
            </a:r>
            <a:r>
              <a:rPr lang="en-US" sz="2400" b="1" dirty="0" err="1">
                <a:solidFill>
                  <a:schemeClr val="tx1">
                    <a:lumMod val="95000"/>
                  </a:schemeClr>
                </a:solidFill>
                <a:latin typeface="Times New Roman" panose="02020603050405020304" pitchFamily="18" charset="0"/>
                <a:cs typeface="Times New Roman" panose="02020603050405020304" pitchFamily="18" charset="0"/>
              </a:rPr>
              <a:t>Tài</a:t>
            </a:r>
            <a:r>
              <a:rPr lang="en-US" sz="2400" b="1" dirty="0">
                <a:solidFill>
                  <a:schemeClr val="tx1">
                    <a:lumMod val="95000"/>
                  </a:schemeClr>
                </a:solidFill>
                <a:latin typeface="Times New Roman" panose="02020603050405020304" pitchFamily="18" charset="0"/>
                <a:cs typeface="Times New Roman" panose="02020603050405020304" pitchFamily="18" charset="0"/>
              </a:rPr>
              <a:t> : DỰ BÁO THỜI TIẾT BẰNG THUẬT TOÁN ID3</a:t>
            </a:r>
          </a:p>
        </p:txBody>
      </p:sp>
    </p:spTree>
    <p:extLst>
      <p:ext uri="{BB962C8B-B14F-4D97-AF65-F5344CB8AC3E}">
        <p14:creationId xmlns:p14="http://schemas.microsoft.com/office/powerpoint/2010/main" val="716852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8696-157B-F77B-2DBC-3AFF57752ABB}"/>
              </a:ext>
            </a:extLst>
          </p:cNvPr>
          <p:cNvSpPr>
            <a:spLocks noGrp="1"/>
          </p:cNvSpPr>
          <p:nvPr>
            <p:ph type="title"/>
          </p:nvPr>
        </p:nvSpPr>
        <p:spPr>
          <a:xfrm>
            <a:off x="21753" y="636127"/>
            <a:ext cx="11947585" cy="1326321"/>
          </a:xfrm>
        </p:spPr>
        <p:txBody>
          <a:bodyPr/>
          <a:lstStyle/>
          <a:p>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4" name="TextBox 3">
            <a:extLst>
              <a:ext uri="{FF2B5EF4-FFF2-40B4-BE49-F238E27FC236}">
                <a16:creationId xmlns:a16="http://schemas.microsoft.com/office/drawing/2014/main" id="{66E732F7-B249-879A-406F-71D547BF9C23}"/>
              </a:ext>
            </a:extLst>
          </p:cNvPr>
          <p:cNvSpPr txBox="1"/>
          <p:nvPr/>
        </p:nvSpPr>
        <p:spPr>
          <a:xfrm>
            <a:off x="527900" y="1705088"/>
            <a:ext cx="4283545" cy="830997"/>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2. </a:t>
            </a:r>
            <a:r>
              <a:rPr lang="en-US" sz="2400" b="1" dirty="0" err="1">
                <a:solidFill>
                  <a:schemeClr val="bg1"/>
                </a:solidFill>
                <a:latin typeface="Times New Roman" panose="02020603050405020304" pitchFamily="18" charset="0"/>
                <a:cs typeface="Times New Roman" panose="02020603050405020304" pitchFamily="18" charset="0"/>
              </a:rPr>
              <a:t>Chọn</a:t>
            </a:r>
            <a:r>
              <a:rPr lang="en-US" sz="2400" b="1" dirty="0">
                <a:solidFill>
                  <a:schemeClr val="bg1"/>
                </a:solidFill>
                <a:latin typeface="Times New Roman" panose="02020603050405020304" pitchFamily="18" charset="0"/>
                <a:cs typeface="Times New Roman" panose="02020603050405020304" pitchFamily="18" charset="0"/>
              </a:rPr>
              <a:t> node </a:t>
            </a:r>
            <a:r>
              <a:rPr lang="en-US" sz="2400" b="1" dirty="0" err="1">
                <a:solidFill>
                  <a:schemeClr val="bg1"/>
                </a:solidFill>
                <a:latin typeface="Times New Roman" panose="02020603050405020304" pitchFamily="18" charset="0"/>
                <a:cs typeface="Times New Roman" panose="02020603050405020304" pitchFamily="18" charset="0"/>
              </a:rPr>
              <a:t>đánh</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giá</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đầu</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tiên</a:t>
            </a:r>
            <a:endParaRPr lang="en-US" sz="2400" b="1" dirty="0">
              <a:solidFill>
                <a:schemeClr val="bg1"/>
              </a:solidFill>
              <a:latin typeface="Times New Roman" panose="02020603050405020304" pitchFamily="18" charset="0"/>
              <a:cs typeface="Times New Roman" panose="02020603050405020304" pitchFamily="18" charset="0"/>
            </a:endParaRPr>
          </a:p>
          <a:p>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5941B4D-1753-0A69-F664-20F2B4F0F9C5}"/>
              </a:ext>
            </a:extLst>
          </p:cNvPr>
          <p:cNvSpPr txBox="1"/>
          <p:nvPr/>
        </p:nvSpPr>
        <p:spPr>
          <a:xfrm>
            <a:off x="731995" y="2177422"/>
            <a:ext cx="8158899" cy="423834"/>
          </a:xfrm>
          <a:prstGeom prst="rect">
            <a:avLst/>
          </a:prstGeom>
          <a:noFill/>
        </p:spPr>
        <p:txBody>
          <a:bodyPr wrap="square">
            <a:spAutoFit/>
          </a:bodyPr>
          <a:lstStyle/>
          <a:p>
            <a:pPr>
              <a:lnSpc>
                <a:spcPct val="115000"/>
              </a:lnSpc>
              <a:spcAft>
                <a:spcPts val="1000"/>
              </a:spcAft>
            </a:pP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Cây</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quyết</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lần</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hoạch</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tiên</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lowchart: Alternate Process 7">
            <a:extLst>
              <a:ext uri="{FF2B5EF4-FFF2-40B4-BE49-F238E27FC236}">
                <a16:creationId xmlns:a16="http://schemas.microsoft.com/office/drawing/2014/main" id="{91D103B3-F884-FC8C-12AF-C7F0DA8F2CBB}"/>
              </a:ext>
            </a:extLst>
          </p:cNvPr>
          <p:cNvSpPr>
            <a:spLocks noChangeArrowheads="1"/>
          </p:cNvSpPr>
          <p:nvPr/>
        </p:nvSpPr>
        <p:spPr bwMode="auto">
          <a:xfrm>
            <a:off x="4118089" y="2832760"/>
            <a:ext cx="1362075" cy="657225"/>
          </a:xfrm>
          <a:prstGeom prst="flowChartAlternateProcess">
            <a:avLst/>
          </a:prstGeom>
          <a:solidFill>
            <a:srgbClr val="4F81BD"/>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humidity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5" name="Straight Arrow Connector 4">
            <a:extLst>
              <a:ext uri="{FF2B5EF4-FFF2-40B4-BE49-F238E27FC236}">
                <a16:creationId xmlns:a16="http://schemas.microsoft.com/office/drawing/2014/main" id="{AFBB5847-5B00-3E26-502D-54B1601040DB}"/>
              </a:ext>
            </a:extLst>
          </p:cNvPr>
          <p:cNvCxnSpPr/>
          <p:nvPr/>
        </p:nvCxnSpPr>
        <p:spPr>
          <a:xfrm flipH="1">
            <a:off x="3913302" y="10579831"/>
            <a:ext cx="1238250" cy="495300"/>
          </a:xfrm>
          <a:prstGeom prst="straightConnector1">
            <a:avLst/>
          </a:prstGeom>
          <a:ln>
            <a:solidFill>
              <a:schemeClr val="tx1"/>
            </a:solidFill>
            <a:tailEnd type="arrow"/>
          </a:ln>
          <a:effectLst/>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B5E26C5E-E5AA-E9A4-AB33-311ACB2D4BCC}"/>
              </a:ext>
            </a:extLst>
          </p:cNvPr>
          <p:cNvCxnSpPr/>
          <p:nvPr/>
        </p:nvCxnSpPr>
        <p:spPr>
          <a:xfrm>
            <a:off x="5684952" y="10579831"/>
            <a:ext cx="0" cy="11334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828DC2DF-7CBB-298B-7446-658E010339F6}"/>
              </a:ext>
            </a:extLst>
          </p:cNvPr>
          <p:cNvCxnSpPr/>
          <p:nvPr/>
        </p:nvCxnSpPr>
        <p:spPr>
          <a:xfrm>
            <a:off x="6332652" y="10579831"/>
            <a:ext cx="1123950" cy="495300"/>
          </a:xfrm>
          <a:prstGeom prst="straightConnector1">
            <a:avLst/>
          </a:prstGeom>
          <a:ln>
            <a:solidFill>
              <a:schemeClr val="tx1">
                <a:lumMod val="95000"/>
                <a:lumOff val="5000"/>
              </a:schemeClr>
            </a:solidFill>
            <a:tailEnd type="arrow"/>
          </a:ln>
          <a:effectLst/>
        </p:spPr>
        <p:style>
          <a:lnRef idx="2">
            <a:schemeClr val="dk1"/>
          </a:lnRef>
          <a:fillRef idx="0">
            <a:schemeClr val="dk1"/>
          </a:fillRef>
          <a:effectRef idx="1">
            <a:schemeClr val="dk1"/>
          </a:effectRef>
          <a:fontRef idx="minor">
            <a:schemeClr val="tx1"/>
          </a:fontRef>
        </p:style>
      </p:cxnSp>
      <p:sp>
        <p:nvSpPr>
          <p:cNvPr id="11" name="Oval 14">
            <a:extLst>
              <a:ext uri="{FF2B5EF4-FFF2-40B4-BE49-F238E27FC236}">
                <a16:creationId xmlns:a16="http://schemas.microsoft.com/office/drawing/2014/main" id="{EAC5EDE6-0BA2-64A2-68EC-BDFE1685564B}"/>
              </a:ext>
            </a:extLst>
          </p:cNvPr>
          <p:cNvSpPr>
            <a:spLocks noChangeArrowheads="1"/>
          </p:cNvSpPr>
          <p:nvPr/>
        </p:nvSpPr>
        <p:spPr bwMode="auto">
          <a:xfrm>
            <a:off x="1932102" y="4301586"/>
            <a:ext cx="2305050" cy="561975"/>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(5,6,8,12,13,15,19)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Oval 15">
            <a:extLst>
              <a:ext uri="{FF2B5EF4-FFF2-40B4-BE49-F238E27FC236}">
                <a16:creationId xmlns:a16="http://schemas.microsoft.com/office/drawing/2014/main" id="{61A89CEA-6AAE-EA1A-CB11-48B8ED97CF0A}"/>
              </a:ext>
            </a:extLst>
          </p:cNvPr>
          <p:cNvSpPr>
            <a:spLocks noChangeArrowheads="1"/>
          </p:cNvSpPr>
          <p:nvPr/>
        </p:nvSpPr>
        <p:spPr bwMode="auto">
          <a:xfrm>
            <a:off x="3837102" y="4958811"/>
            <a:ext cx="1924050" cy="561975"/>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(1,2,7,11,16,18)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Oval 16">
            <a:extLst>
              <a:ext uri="{FF2B5EF4-FFF2-40B4-BE49-F238E27FC236}">
                <a16:creationId xmlns:a16="http://schemas.microsoft.com/office/drawing/2014/main" id="{FC1E7788-E618-F9D2-570B-11EEF3C4E8EF}"/>
              </a:ext>
            </a:extLst>
          </p:cNvPr>
          <p:cNvSpPr>
            <a:spLocks noChangeArrowheads="1"/>
          </p:cNvSpPr>
          <p:nvPr/>
        </p:nvSpPr>
        <p:spPr bwMode="auto">
          <a:xfrm>
            <a:off x="5637327" y="4301586"/>
            <a:ext cx="2390775" cy="561975"/>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(3,4,9,10,14,17,20)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1">
            <a:extLst>
              <a:ext uri="{FF2B5EF4-FFF2-40B4-BE49-F238E27FC236}">
                <a16:creationId xmlns:a16="http://schemas.microsoft.com/office/drawing/2014/main" id="{D40F1303-C97C-4719-9AE9-5D401B0FE6D1}"/>
              </a:ext>
            </a:extLst>
          </p:cNvPr>
          <p:cNvSpPr>
            <a:spLocks noChangeArrowheads="1"/>
          </p:cNvSpPr>
          <p:nvPr/>
        </p:nvSpPr>
        <p:spPr bwMode="auto">
          <a:xfrm>
            <a:off x="1970202" y="277758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9">
            <a:extLst>
              <a:ext uri="{FF2B5EF4-FFF2-40B4-BE49-F238E27FC236}">
                <a16:creationId xmlns:a16="http://schemas.microsoft.com/office/drawing/2014/main" id="{87B00519-07E7-9551-A952-4D4328004949}"/>
              </a:ext>
            </a:extLst>
          </p:cNvPr>
          <p:cNvSpPr>
            <a:spLocks noChangeArrowheads="1"/>
          </p:cNvSpPr>
          <p:nvPr/>
        </p:nvSpPr>
        <p:spPr bwMode="auto">
          <a:xfrm>
            <a:off x="1970202" y="32347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21" name="Straight Arrow Connector 20">
            <a:extLst>
              <a:ext uri="{FF2B5EF4-FFF2-40B4-BE49-F238E27FC236}">
                <a16:creationId xmlns:a16="http://schemas.microsoft.com/office/drawing/2014/main" id="{785FDCD2-360A-BDD9-70EA-1EDEFBC146DB}"/>
              </a:ext>
            </a:extLst>
          </p:cNvPr>
          <p:cNvCxnSpPr>
            <a:stCxn id="3" idx="2"/>
            <a:endCxn id="12" idx="0"/>
          </p:cNvCxnSpPr>
          <p:nvPr/>
        </p:nvCxnSpPr>
        <p:spPr>
          <a:xfrm>
            <a:off x="4799127" y="3489985"/>
            <a:ext cx="0" cy="14688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0A37424-F1B1-CC96-58D4-806D4F49D579}"/>
              </a:ext>
            </a:extLst>
          </p:cNvPr>
          <p:cNvCxnSpPr>
            <a:cxnSpLocks/>
            <a:endCxn id="13" idx="0"/>
          </p:cNvCxnSpPr>
          <p:nvPr/>
        </p:nvCxnSpPr>
        <p:spPr>
          <a:xfrm>
            <a:off x="5456056" y="3467820"/>
            <a:ext cx="1376659" cy="83376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 name="Text Box 13">
            <a:extLst>
              <a:ext uri="{FF2B5EF4-FFF2-40B4-BE49-F238E27FC236}">
                <a16:creationId xmlns:a16="http://schemas.microsoft.com/office/drawing/2014/main" id="{4D8BFBD2-1D9F-F861-FF8A-F41AB2259406}"/>
              </a:ext>
            </a:extLst>
          </p:cNvPr>
          <p:cNvSpPr txBox="1">
            <a:spLocks noChangeArrowheads="1"/>
          </p:cNvSpPr>
          <p:nvPr/>
        </p:nvSpPr>
        <p:spPr bwMode="auto">
          <a:xfrm>
            <a:off x="5738371" y="3669811"/>
            <a:ext cx="514350" cy="276225"/>
          </a:xfrm>
          <a:prstGeom prst="rect">
            <a:avLst/>
          </a:prstGeom>
          <a:solidFill>
            <a:srgbClr val="FFFFFF"/>
          </a:solidFill>
          <a:ln w="6350">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High</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9" name="Text Box 12">
            <a:extLst>
              <a:ext uri="{FF2B5EF4-FFF2-40B4-BE49-F238E27FC236}">
                <a16:creationId xmlns:a16="http://schemas.microsoft.com/office/drawing/2014/main" id="{32EBC5D2-E7B3-D686-707A-1F8629985CA4}"/>
              </a:ext>
            </a:extLst>
          </p:cNvPr>
          <p:cNvSpPr txBox="1">
            <a:spLocks noChangeArrowheads="1"/>
          </p:cNvSpPr>
          <p:nvPr/>
        </p:nvSpPr>
        <p:spPr bwMode="auto">
          <a:xfrm>
            <a:off x="4470513" y="3982498"/>
            <a:ext cx="657225" cy="228600"/>
          </a:xfrm>
          <a:prstGeom prst="rect">
            <a:avLst/>
          </a:prstGeom>
          <a:solidFill>
            <a:srgbClr val="FFFFFF"/>
          </a:solidFill>
          <a:ln w="6350">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Normal</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cxnSp>
        <p:nvCxnSpPr>
          <p:cNvPr id="18" name="Straight Arrow Connector 17">
            <a:extLst>
              <a:ext uri="{FF2B5EF4-FFF2-40B4-BE49-F238E27FC236}">
                <a16:creationId xmlns:a16="http://schemas.microsoft.com/office/drawing/2014/main" id="{343E8C1D-4018-B221-8C26-5467D76F7007}"/>
              </a:ext>
            </a:extLst>
          </p:cNvPr>
          <p:cNvCxnSpPr>
            <a:cxnSpLocks/>
            <a:endCxn id="11" idx="0"/>
          </p:cNvCxnSpPr>
          <p:nvPr/>
        </p:nvCxnSpPr>
        <p:spPr>
          <a:xfrm flipH="1">
            <a:off x="3084627" y="3450668"/>
            <a:ext cx="1057568" cy="85091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Text Box 11">
            <a:extLst>
              <a:ext uri="{FF2B5EF4-FFF2-40B4-BE49-F238E27FC236}">
                <a16:creationId xmlns:a16="http://schemas.microsoft.com/office/drawing/2014/main" id="{01679EA2-9E43-3943-DD88-1DBE136BDC0B}"/>
              </a:ext>
            </a:extLst>
          </p:cNvPr>
          <p:cNvSpPr txBox="1">
            <a:spLocks noChangeArrowheads="1"/>
          </p:cNvSpPr>
          <p:nvPr/>
        </p:nvSpPr>
        <p:spPr bwMode="auto">
          <a:xfrm>
            <a:off x="3418149" y="3724966"/>
            <a:ext cx="514350" cy="2762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Low</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665476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8696-157B-F77B-2DBC-3AFF57752ABB}"/>
              </a:ext>
            </a:extLst>
          </p:cNvPr>
          <p:cNvSpPr>
            <a:spLocks noGrp="1"/>
          </p:cNvSpPr>
          <p:nvPr>
            <p:ph type="title"/>
          </p:nvPr>
        </p:nvSpPr>
        <p:spPr>
          <a:xfrm>
            <a:off x="-91368" y="552667"/>
            <a:ext cx="11947585" cy="1326321"/>
          </a:xfrm>
        </p:spPr>
        <p:txBody>
          <a:bodyPr/>
          <a:lstStyle/>
          <a:p>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4" name="TextBox 3">
            <a:extLst>
              <a:ext uri="{FF2B5EF4-FFF2-40B4-BE49-F238E27FC236}">
                <a16:creationId xmlns:a16="http://schemas.microsoft.com/office/drawing/2014/main" id="{66E732F7-B249-879A-406F-71D547BF9C23}"/>
              </a:ext>
            </a:extLst>
          </p:cNvPr>
          <p:cNvSpPr txBox="1"/>
          <p:nvPr/>
        </p:nvSpPr>
        <p:spPr>
          <a:xfrm>
            <a:off x="413828" y="1525295"/>
            <a:ext cx="3964547" cy="830997"/>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3. Hoàn </a:t>
            </a:r>
            <a:r>
              <a:rPr lang="en-US" sz="2400" b="1" dirty="0" err="1">
                <a:solidFill>
                  <a:schemeClr val="bg1"/>
                </a:solidFill>
                <a:latin typeface="Times New Roman" panose="02020603050405020304" pitchFamily="18" charset="0"/>
                <a:cs typeface="Times New Roman" panose="02020603050405020304" pitchFamily="18" charset="0"/>
              </a:rPr>
              <a:t>thiện</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cây</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quyết</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định</a:t>
            </a:r>
            <a:endParaRPr lang="en-US" sz="2400" b="1" dirty="0">
              <a:solidFill>
                <a:schemeClr val="bg1"/>
              </a:solidFill>
              <a:latin typeface="Times New Roman" panose="02020603050405020304" pitchFamily="18" charset="0"/>
              <a:cs typeface="Times New Roman" panose="02020603050405020304" pitchFamily="18" charset="0"/>
            </a:endParaRPr>
          </a:p>
          <a:p>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5941B4D-1753-0A69-F664-20F2B4F0F9C5}"/>
              </a:ext>
            </a:extLst>
          </p:cNvPr>
          <p:cNvSpPr txBox="1"/>
          <p:nvPr/>
        </p:nvSpPr>
        <p:spPr>
          <a:xfrm>
            <a:off x="644984" y="1922069"/>
            <a:ext cx="3409766" cy="777777"/>
          </a:xfrm>
          <a:prstGeom prst="rect">
            <a:avLst/>
          </a:prstGeom>
          <a:noFill/>
        </p:spPr>
        <p:txBody>
          <a:bodyPr wrap="square">
            <a:spAutoFit/>
          </a:bodyPr>
          <a:lstStyle/>
          <a:p>
            <a:pPr>
              <a:lnSpc>
                <a:spcPct val="115000"/>
              </a:lnSpc>
              <a:spcAft>
                <a:spcPts val="1000"/>
              </a:spcAft>
            </a:pP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Cây</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quyết</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lần</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hoạch</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AFBB5847-5B00-3E26-502D-54B1601040DB}"/>
              </a:ext>
            </a:extLst>
          </p:cNvPr>
          <p:cNvCxnSpPr/>
          <p:nvPr/>
        </p:nvCxnSpPr>
        <p:spPr>
          <a:xfrm flipH="1">
            <a:off x="3913302" y="10579831"/>
            <a:ext cx="1238250" cy="495300"/>
          </a:xfrm>
          <a:prstGeom prst="straightConnector1">
            <a:avLst/>
          </a:prstGeom>
          <a:ln>
            <a:solidFill>
              <a:schemeClr val="tx1"/>
            </a:solidFill>
            <a:tailEnd type="arrow"/>
          </a:ln>
          <a:effectLst/>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B5E26C5E-E5AA-E9A4-AB33-311ACB2D4BCC}"/>
              </a:ext>
            </a:extLst>
          </p:cNvPr>
          <p:cNvCxnSpPr/>
          <p:nvPr/>
        </p:nvCxnSpPr>
        <p:spPr>
          <a:xfrm>
            <a:off x="5684952" y="10579831"/>
            <a:ext cx="0" cy="11334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828DC2DF-7CBB-298B-7446-658E010339F6}"/>
              </a:ext>
            </a:extLst>
          </p:cNvPr>
          <p:cNvCxnSpPr/>
          <p:nvPr/>
        </p:nvCxnSpPr>
        <p:spPr>
          <a:xfrm>
            <a:off x="6332652" y="10579831"/>
            <a:ext cx="1123950" cy="495300"/>
          </a:xfrm>
          <a:prstGeom prst="straightConnector1">
            <a:avLst/>
          </a:prstGeom>
          <a:ln>
            <a:solidFill>
              <a:schemeClr val="tx1">
                <a:lumMod val="95000"/>
                <a:lumOff val="5000"/>
              </a:schemeClr>
            </a:solidFill>
            <a:tailEnd type="arrow"/>
          </a:ln>
          <a:effectLst/>
        </p:spPr>
        <p:style>
          <a:lnRef idx="2">
            <a:schemeClr val="dk1"/>
          </a:lnRef>
          <a:fillRef idx="0">
            <a:schemeClr val="dk1"/>
          </a:fillRef>
          <a:effectRef idx="1">
            <a:schemeClr val="dk1"/>
          </a:effectRef>
          <a:fontRef idx="minor">
            <a:schemeClr val="tx1"/>
          </a:fontRef>
        </p:style>
      </p:cxnSp>
      <p:sp>
        <p:nvSpPr>
          <p:cNvPr id="15" name="Rectangle 11">
            <a:extLst>
              <a:ext uri="{FF2B5EF4-FFF2-40B4-BE49-F238E27FC236}">
                <a16:creationId xmlns:a16="http://schemas.microsoft.com/office/drawing/2014/main" id="{D40F1303-C97C-4719-9AE9-5D401B0FE6D1}"/>
              </a:ext>
            </a:extLst>
          </p:cNvPr>
          <p:cNvSpPr>
            <a:spLocks noChangeArrowheads="1"/>
          </p:cNvSpPr>
          <p:nvPr/>
        </p:nvSpPr>
        <p:spPr bwMode="auto">
          <a:xfrm>
            <a:off x="1970202" y="277758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9">
            <a:extLst>
              <a:ext uri="{FF2B5EF4-FFF2-40B4-BE49-F238E27FC236}">
                <a16:creationId xmlns:a16="http://schemas.microsoft.com/office/drawing/2014/main" id="{87B00519-07E7-9551-A952-4D4328004949}"/>
              </a:ext>
            </a:extLst>
          </p:cNvPr>
          <p:cNvSpPr>
            <a:spLocks noChangeArrowheads="1"/>
          </p:cNvSpPr>
          <p:nvPr/>
        </p:nvSpPr>
        <p:spPr bwMode="auto">
          <a:xfrm>
            <a:off x="2073897" y="32347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55" name="Group 154">
            <a:extLst>
              <a:ext uri="{FF2B5EF4-FFF2-40B4-BE49-F238E27FC236}">
                <a16:creationId xmlns:a16="http://schemas.microsoft.com/office/drawing/2014/main" id="{949602E9-583F-5DFB-1EB1-1D6911338228}"/>
              </a:ext>
            </a:extLst>
          </p:cNvPr>
          <p:cNvGrpSpPr/>
          <p:nvPr/>
        </p:nvGrpSpPr>
        <p:grpSpPr>
          <a:xfrm>
            <a:off x="222046" y="2357095"/>
            <a:ext cx="11320756" cy="3579525"/>
            <a:chOff x="260319" y="2759740"/>
            <a:chExt cx="11320756" cy="3579525"/>
          </a:xfrm>
        </p:grpSpPr>
        <p:sp>
          <p:nvSpPr>
            <p:cNvPr id="3" name="Flowchart: Alternate Process 7">
              <a:extLst>
                <a:ext uri="{FF2B5EF4-FFF2-40B4-BE49-F238E27FC236}">
                  <a16:creationId xmlns:a16="http://schemas.microsoft.com/office/drawing/2014/main" id="{91D103B3-F884-FC8C-12AF-C7F0DA8F2CBB}"/>
                </a:ext>
              </a:extLst>
            </p:cNvPr>
            <p:cNvSpPr>
              <a:spLocks noChangeArrowheads="1"/>
            </p:cNvSpPr>
            <p:nvPr/>
          </p:nvSpPr>
          <p:spPr bwMode="auto">
            <a:xfrm>
              <a:off x="4972179" y="2759740"/>
              <a:ext cx="1362075" cy="657225"/>
            </a:xfrm>
            <a:prstGeom prst="flowChartAlternateProcess">
              <a:avLst/>
            </a:prstGeom>
            <a:solidFill>
              <a:srgbClr val="4F81BD"/>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humidity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28" name="Group 127">
              <a:extLst>
                <a:ext uri="{FF2B5EF4-FFF2-40B4-BE49-F238E27FC236}">
                  <a16:creationId xmlns:a16="http://schemas.microsoft.com/office/drawing/2014/main" id="{1D2EEC61-FF71-7ECD-687D-16A8B4459590}"/>
                </a:ext>
              </a:extLst>
            </p:cNvPr>
            <p:cNvGrpSpPr/>
            <p:nvPr/>
          </p:nvGrpSpPr>
          <p:grpSpPr>
            <a:xfrm>
              <a:off x="260319" y="4219065"/>
              <a:ext cx="3231114" cy="1509541"/>
              <a:chOff x="260319" y="4219065"/>
              <a:chExt cx="3231114" cy="1509541"/>
            </a:xfrm>
          </p:grpSpPr>
          <p:cxnSp>
            <p:nvCxnSpPr>
              <p:cNvPr id="83" name="Straight Arrow Connector 82">
                <a:extLst>
                  <a:ext uri="{FF2B5EF4-FFF2-40B4-BE49-F238E27FC236}">
                    <a16:creationId xmlns:a16="http://schemas.microsoft.com/office/drawing/2014/main" id="{D3A0B28D-1281-FEF2-35F9-CE1A9102E3F6}"/>
                  </a:ext>
                </a:extLst>
              </p:cNvPr>
              <p:cNvCxnSpPr>
                <a:cxnSpLocks/>
              </p:cNvCxnSpPr>
              <p:nvPr/>
            </p:nvCxnSpPr>
            <p:spPr>
              <a:xfrm>
                <a:off x="2447092" y="4219065"/>
                <a:ext cx="560300" cy="11955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1" name="Text Box 11">
                <a:extLst>
                  <a:ext uri="{FF2B5EF4-FFF2-40B4-BE49-F238E27FC236}">
                    <a16:creationId xmlns:a16="http://schemas.microsoft.com/office/drawing/2014/main" id="{DA49C565-E27E-530A-8DFE-338D65FB0624}"/>
                  </a:ext>
                </a:extLst>
              </p:cNvPr>
              <p:cNvSpPr txBox="1">
                <a:spLocks noChangeArrowheads="1"/>
              </p:cNvSpPr>
              <p:nvPr/>
            </p:nvSpPr>
            <p:spPr bwMode="auto">
              <a:xfrm>
                <a:off x="2473529" y="4571257"/>
                <a:ext cx="514350" cy="2762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Mild</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grpSp>
            <p:nvGrpSpPr>
              <p:cNvPr id="120" name="Group 119">
                <a:extLst>
                  <a:ext uri="{FF2B5EF4-FFF2-40B4-BE49-F238E27FC236}">
                    <a16:creationId xmlns:a16="http://schemas.microsoft.com/office/drawing/2014/main" id="{254D6F71-816E-6210-7CD1-7764D671483A}"/>
                  </a:ext>
                </a:extLst>
              </p:cNvPr>
              <p:cNvGrpSpPr/>
              <p:nvPr/>
            </p:nvGrpSpPr>
            <p:grpSpPr>
              <a:xfrm>
                <a:off x="260319" y="4228465"/>
                <a:ext cx="1853186" cy="1500141"/>
                <a:chOff x="260319" y="4228465"/>
                <a:chExt cx="1853186" cy="1500141"/>
              </a:xfrm>
            </p:grpSpPr>
            <p:cxnSp>
              <p:nvCxnSpPr>
                <p:cNvPr id="80" name="Straight Arrow Connector 79">
                  <a:extLst>
                    <a:ext uri="{FF2B5EF4-FFF2-40B4-BE49-F238E27FC236}">
                      <a16:creationId xmlns:a16="http://schemas.microsoft.com/office/drawing/2014/main" id="{3BD6FDFC-70AB-444C-76D5-1196E051278D}"/>
                    </a:ext>
                  </a:extLst>
                </p:cNvPr>
                <p:cNvCxnSpPr>
                  <a:cxnSpLocks/>
                </p:cNvCxnSpPr>
                <p:nvPr/>
              </p:nvCxnSpPr>
              <p:spPr>
                <a:xfrm flipH="1">
                  <a:off x="610925" y="4228465"/>
                  <a:ext cx="675487" cy="11015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690A92A5-173F-0A8E-B784-BA2D8E8CDADF}"/>
                    </a:ext>
                  </a:extLst>
                </p:cNvPr>
                <p:cNvCxnSpPr>
                  <a:cxnSpLocks/>
                </p:cNvCxnSpPr>
                <p:nvPr/>
              </p:nvCxnSpPr>
              <p:spPr>
                <a:xfrm>
                  <a:off x="1879725" y="4288901"/>
                  <a:ext cx="0" cy="11761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9" name="Text Box 11">
                  <a:extLst>
                    <a:ext uri="{FF2B5EF4-FFF2-40B4-BE49-F238E27FC236}">
                      <a16:creationId xmlns:a16="http://schemas.microsoft.com/office/drawing/2014/main" id="{0A3ACC47-DFF2-6586-C940-2FA9953AD8F0}"/>
                    </a:ext>
                  </a:extLst>
                </p:cNvPr>
                <p:cNvSpPr txBox="1">
                  <a:spLocks noChangeArrowheads="1"/>
                </p:cNvSpPr>
                <p:nvPr/>
              </p:nvSpPr>
              <p:spPr bwMode="auto">
                <a:xfrm>
                  <a:off x="719677" y="4571257"/>
                  <a:ext cx="514350" cy="2762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Hot</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00" name="Text Box 11">
                  <a:extLst>
                    <a:ext uri="{FF2B5EF4-FFF2-40B4-BE49-F238E27FC236}">
                      <a16:creationId xmlns:a16="http://schemas.microsoft.com/office/drawing/2014/main" id="{D4F55043-860C-F02F-A156-EBB761C8F8DA}"/>
                    </a:ext>
                  </a:extLst>
                </p:cNvPr>
                <p:cNvSpPr txBox="1">
                  <a:spLocks noChangeArrowheads="1"/>
                </p:cNvSpPr>
                <p:nvPr/>
              </p:nvSpPr>
              <p:spPr bwMode="auto">
                <a:xfrm>
                  <a:off x="1596603" y="4571257"/>
                  <a:ext cx="514350" cy="2762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Cold</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02" name="Text Box 11">
                  <a:extLst>
                    <a:ext uri="{FF2B5EF4-FFF2-40B4-BE49-F238E27FC236}">
                      <a16:creationId xmlns:a16="http://schemas.microsoft.com/office/drawing/2014/main" id="{0D75F028-EFFC-1A1E-575C-6437838FD997}"/>
                    </a:ext>
                  </a:extLst>
                </p:cNvPr>
                <p:cNvSpPr txBox="1">
                  <a:spLocks noChangeArrowheads="1"/>
                </p:cNvSpPr>
                <p:nvPr/>
              </p:nvSpPr>
              <p:spPr bwMode="auto">
                <a:xfrm>
                  <a:off x="260319" y="5377566"/>
                  <a:ext cx="607781" cy="2762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bg1"/>
                      </a:solidFill>
                      <a:latin typeface="Calibri" panose="020F0502020204030204" pitchFamily="34" charset="0"/>
                      <a:cs typeface="Times New Roman" panose="02020603050405020304" pitchFamily="18" charset="0"/>
                    </a:rPr>
                    <a:t>Sunny</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03" name="Text Box 11">
                  <a:extLst>
                    <a:ext uri="{FF2B5EF4-FFF2-40B4-BE49-F238E27FC236}">
                      <a16:creationId xmlns:a16="http://schemas.microsoft.com/office/drawing/2014/main" id="{751EFFDE-2C24-3EE1-4BD4-23710D5E4C44}"/>
                    </a:ext>
                  </a:extLst>
                </p:cNvPr>
                <p:cNvSpPr txBox="1">
                  <a:spLocks noChangeArrowheads="1"/>
                </p:cNvSpPr>
                <p:nvPr/>
              </p:nvSpPr>
              <p:spPr bwMode="auto">
                <a:xfrm>
                  <a:off x="1505724" y="5452381"/>
                  <a:ext cx="607781" cy="2762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bg1"/>
                      </a:solidFill>
                      <a:latin typeface="Calibri" panose="020F0502020204030204" pitchFamily="34" charset="0"/>
                      <a:cs typeface="Times New Roman" panose="02020603050405020304" pitchFamily="18" charset="0"/>
                    </a:rPr>
                    <a:t>Sunny</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grpSp>
          <p:sp>
            <p:nvSpPr>
              <p:cNvPr id="104" name="Text Box 11">
                <a:extLst>
                  <a:ext uri="{FF2B5EF4-FFF2-40B4-BE49-F238E27FC236}">
                    <a16:creationId xmlns:a16="http://schemas.microsoft.com/office/drawing/2014/main" id="{00A488A9-9CB4-7728-4599-F6F0BDDCCE34}"/>
                  </a:ext>
                </a:extLst>
              </p:cNvPr>
              <p:cNvSpPr txBox="1">
                <a:spLocks noChangeArrowheads="1"/>
              </p:cNvSpPr>
              <p:nvPr/>
            </p:nvSpPr>
            <p:spPr bwMode="auto">
              <a:xfrm>
                <a:off x="2751130" y="5465054"/>
                <a:ext cx="740303" cy="250881"/>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bg1"/>
                    </a:solidFill>
                    <a:latin typeface="Calibri" panose="020F0502020204030204" pitchFamily="34" charset="0"/>
                    <a:cs typeface="Times New Roman" panose="02020603050405020304" pitchFamily="18" charset="0"/>
                  </a:rPr>
                  <a:t>Overcast</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grpSp>
        <p:grpSp>
          <p:nvGrpSpPr>
            <p:cNvPr id="121" name="Group 120">
              <a:extLst>
                <a:ext uri="{FF2B5EF4-FFF2-40B4-BE49-F238E27FC236}">
                  <a16:creationId xmlns:a16="http://schemas.microsoft.com/office/drawing/2014/main" id="{D2FAA4D5-B763-84E0-3C32-DBF730E6DF01}"/>
                </a:ext>
              </a:extLst>
            </p:cNvPr>
            <p:cNvGrpSpPr/>
            <p:nvPr/>
          </p:nvGrpSpPr>
          <p:grpSpPr>
            <a:xfrm>
              <a:off x="2964775" y="5534781"/>
              <a:ext cx="2103464" cy="804484"/>
              <a:chOff x="260319" y="4228465"/>
              <a:chExt cx="1853186" cy="1669849"/>
            </a:xfrm>
          </p:grpSpPr>
          <p:cxnSp>
            <p:nvCxnSpPr>
              <p:cNvPr id="122" name="Straight Arrow Connector 121">
                <a:extLst>
                  <a:ext uri="{FF2B5EF4-FFF2-40B4-BE49-F238E27FC236}">
                    <a16:creationId xmlns:a16="http://schemas.microsoft.com/office/drawing/2014/main" id="{F6B270AD-8DD4-FE64-456C-5DC98390CF2E}"/>
                  </a:ext>
                </a:extLst>
              </p:cNvPr>
              <p:cNvCxnSpPr>
                <a:cxnSpLocks/>
              </p:cNvCxnSpPr>
              <p:nvPr/>
            </p:nvCxnSpPr>
            <p:spPr>
              <a:xfrm flipH="1">
                <a:off x="610925" y="4228465"/>
                <a:ext cx="675487" cy="11015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a:extLst>
                  <a:ext uri="{FF2B5EF4-FFF2-40B4-BE49-F238E27FC236}">
                    <a16:creationId xmlns:a16="http://schemas.microsoft.com/office/drawing/2014/main" id="{B6F4D0E7-FEE9-58C1-A82A-C15DDD2FF93A}"/>
                  </a:ext>
                </a:extLst>
              </p:cNvPr>
              <p:cNvCxnSpPr>
                <a:cxnSpLocks/>
              </p:cNvCxnSpPr>
              <p:nvPr/>
            </p:nvCxnSpPr>
            <p:spPr>
              <a:xfrm>
                <a:off x="1879725" y="4288901"/>
                <a:ext cx="0" cy="11761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4" name="Text Box 11">
                <a:extLst>
                  <a:ext uri="{FF2B5EF4-FFF2-40B4-BE49-F238E27FC236}">
                    <a16:creationId xmlns:a16="http://schemas.microsoft.com/office/drawing/2014/main" id="{A121BBBD-47D0-8A55-5EC3-01091B400424}"/>
                  </a:ext>
                </a:extLst>
              </p:cNvPr>
              <p:cNvSpPr txBox="1">
                <a:spLocks noChangeArrowheads="1"/>
              </p:cNvSpPr>
              <p:nvPr/>
            </p:nvSpPr>
            <p:spPr bwMode="auto">
              <a:xfrm>
                <a:off x="719677" y="4571257"/>
                <a:ext cx="514350" cy="36605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cs typeface="Times New Roman" panose="02020603050405020304" pitchFamily="18" charset="0"/>
                  </a:rPr>
                  <a:t>Weak</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25" name="Text Box 11">
                <a:extLst>
                  <a:ext uri="{FF2B5EF4-FFF2-40B4-BE49-F238E27FC236}">
                    <a16:creationId xmlns:a16="http://schemas.microsoft.com/office/drawing/2014/main" id="{1FA86248-467B-D19A-3508-A48D7EFA5D52}"/>
                  </a:ext>
                </a:extLst>
              </p:cNvPr>
              <p:cNvSpPr txBox="1">
                <a:spLocks noChangeArrowheads="1"/>
              </p:cNvSpPr>
              <p:nvPr/>
            </p:nvSpPr>
            <p:spPr bwMode="auto">
              <a:xfrm>
                <a:off x="1596603" y="4571257"/>
                <a:ext cx="514350" cy="36605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bg1"/>
                    </a:solidFill>
                    <a:latin typeface="Calibri" panose="020F0502020204030204" pitchFamily="34" charset="0"/>
                    <a:cs typeface="Times New Roman" panose="02020603050405020304" pitchFamily="18" charset="0"/>
                  </a:rPr>
                  <a:t>Strong</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26" name="Text Box 11">
                <a:extLst>
                  <a:ext uri="{FF2B5EF4-FFF2-40B4-BE49-F238E27FC236}">
                    <a16:creationId xmlns:a16="http://schemas.microsoft.com/office/drawing/2014/main" id="{EECCE97D-5CE3-6FF9-6716-D3F6D5A9AB6F}"/>
                  </a:ext>
                </a:extLst>
              </p:cNvPr>
              <p:cNvSpPr txBox="1">
                <a:spLocks noChangeArrowheads="1"/>
              </p:cNvSpPr>
              <p:nvPr/>
            </p:nvSpPr>
            <p:spPr bwMode="auto">
              <a:xfrm>
                <a:off x="260319" y="5377566"/>
                <a:ext cx="607781" cy="52074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bg1"/>
                    </a:solidFill>
                    <a:latin typeface="Calibri" panose="020F0502020204030204" pitchFamily="34" charset="0"/>
                    <a:cs typeface="Times New Roman" panose="02020603050405020304" pitchFamily="18" charset="0"/>
                  </a:rPr>
                  <a:t>Sunny</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27" name="Text Box 11">
                <a:extLst>
                  <a:ext uri="{FF2B5EF4-FFF2-40B4-BE49-F238E27FC236}">
                    <a16:creationId xmlns:a16="http://schemas.microsoft.com/office/drawing/2014/main" id="{4ABAE53A-4D93-1D35-0ABD-656FCA7FEF20}"/>
                  </a:ext>
                </a:extLst>
              </p:cNvPr>
              <p:cNvSpPr txBox="1">
                <a:spLocks noChangeArrowheads="1"/>
              </p:cNvSpPr>
              <p:nvPr/>
            </p:nvSpPr>
            <p:spPr bwMode="auto">
              <a:xfrm>
                <a:off x="1505724" y="5452382"/>
                <a:ext cx="607781" cy="44593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cs typeface="Times New Roman" panose="02020603050405020304" pitchFamily="18" charset="0"/>
                  </a:rPr>
                  <a:t>Overca</a:t>
                </a:r>
                <a:r>
                  <a:rPr lang="en-US" altLang="en-US" sz="1100" dirty="0">
                    <a:solidFill>
                      <a:schemeClr val="bg1"/>
                    </a:solidFill>
                    <a:latin typeface="Calibri" panose="020F0502020204030204" pitchFamily="34" charset="0"/>
                    <a:cs typeface="Times New Roman" panose="02020603050405020304" pitchFamily="18" charset="0"/>
                  </a:rPr>
                  <a:t>st</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grpSp>
        <p:grpSp>
          <p:nvGrpSpPr>
            <p:cNvPr id="154" name="Group 153">
              <a:extLst>
                <a:ext uri="{FF2B5EF4-FFF2-40B4-BE49-F238E27FC236}">
                  <a16:creationId xmlns:a16="http://schemas.microsoft.com/office/drawing/2014/main" id="{AD14E87A-E9D1-7CB1-72DC-9538AE660576}"/>
                </a:ext>
              </a:extLst>
            </p:cNvPr>
            <p:cNvGrpSpPr/>
            <p:nvPr/>
          </p:nvGrpSpPr>
          <p:grpSpPr>
            <a:xfrm>
              <a:off x="855193" y="3047658"/>
              <a:ext cx="10725882" cy="3213398"/>
              <a:chOff x="817579" y="3066518"/>
              <a:chExt cx="10725882" cy="3213398"/>
            </a:xfrm>
          </p:grpSpPr>
          <p:sp>
            <p:nvSpPr>
              <p:cNvPr id="11" name="Oval 14">
                <a:extLst>
                  <a:ext uri="{FF2B5EF4-FFF2-40B4-BE49-F238E27FC236}">
                    <a16:creationId xmlns:a16="http://schemas.microsoft.com/office/drawing/2014/main" id="{EAC5EDE6-0BA2-64A2-68EC-BDFE1685564B}"/>
                  </a:ext>
                </a:extLst>
              </p:cNvPr>
              <p:cNvSpPr>
                <a:spLocks noChangeArrowheads="1"/>
              </p:cNvSpPr>
              <p:nvPr/>
            </p:nvSpPr>
            <p:spPr bwMode="auto">
              <a:xfrm>
                <a:off x="817579" y="3726926"/>
                <a:ext cx="2305050" cy="561975"/>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Temp</a:t>
                </a:r>
              </a:p>
            </p:txBody>
          </p:sp>
          <p:sp>
            <p:nvSpPr>
              <p:cNvPr id="12" name="Oval 15">
                <a:extLst>
                  <a:ext uri="{FF2B5EF4-FFF2-40B4-BE49-F238E27FC236}">
                    <a16:creationId xmlns:a16="http://schemas.microsoft.com/office/drawing/2014/main" id="{61A89CEA-6AAE-EA1A-CB11-48B8ED97CF0A}"/>
                  </a:ext>
                </a:extLst>
              </p:cNvPr>
              <p:cNvSpPr>
                <a:spLocks noChangeArrowheads="1"/>
              </p:cNvSpPr>
              <p:nvPr/>
            </p:nvSpPr>
            <p:spPr bwMode="auto">
              <a:xfrm>
                <a:off x="4691191" y="3888932"/>
                <a:ext cx="1924050" cy="561974"/>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Temp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Oval 16">
                <a:extLst>
                  <a:ext uri="{FF2B5EF4-FFF2-40B4-BE49-F238E27FC236}">
                    <a16:creationId xmlns:a16="http://schemas.microsoft.com/office/drawing/2014/main" id="{FC1E7788-E618-F9D2-570B-11EEF3C4E8EF}"/>
                  </a:ext>
                </a:extLst>
              </p:cNvPr>
              <p:cNvSpPr>
                <a:spLocks noChangeArrowheads="1"/>
              </p:cNvSpPr>
              <p:nvPr/>
            </p:nvSpPr>
            <p:spPr bwMode="auto">
              <a:xfrm>
                <a:off x="8625885" y="3206660"/>
                <a:ext cx="2390775" cy="561975"/>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rPr>
                  <a:t>Wind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1" name="Straight Arrow Connector 20">
                <a:extLst>
                  <a:ext uri="{FF2B5EF4-FFF2-40B4-BE49-F238E27FC236}">
                    <a16:creationId xmlns:a16="http://schemas.microsoft.com/office/drawing/2014/main" id="{785FDCD2-360A-BDD9-70EA-1EDEFBC146DB}"/>
                  </a:ext>
                </a:extLst>
              </p:cNvPr>
              <p:cNvCxnSpPr>
                <a:cxnSpLocks/>
                <a:stCxn id="3" idx="2"/>
                <a:endCxn id="12" idx="0"/>
              </p:cNvCxnSpPr>
              <p:nvPr/>
            </p:nvCxnSpPr>
            <p:spPr>
              <a:xfrm flipH="1">
                <a:off x="5653216" y="3416965"/>
                <a:ext cx="1" cy="47196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0A37424-F1B1-CC96-58D4-806D4F49D579}"/>
                  </a:ext>
                </a:extLst>
              </p:cNvPr>
              <p:cNvCxnSpPr>
                <a:cxnSpLocks/>
                <a:stCxn id="3" idx="3"/>
                <a:endCxn id="13" idx="0"/>
              </p:cNvCxnSpPr>
              <p:nvPr/>
            </p:nvCxnSpPr>
            <p:spPr>
              <a:xfrm>
                <a:off x="6296640" y="3107213"/>
                <a:ext cx="3524633" cy="994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 name="Text Box 13">
                <a:extLst>
                  <a:ext uri="{FF2B5EF4-FFF2-40B4-BE49-F238E27FC236}">
                    <a16:creationId xmlns:a16="http://schemas.microsoft.com/office/drawing/2014/main" id="{4D8BFBD2-1D9F-F861-FF8A-F41AB2259406}"/>
                  </a:ext>
                </a:extLst>
              </p:cNvPr>
              <p:cNvSpPr txBox="1">
                <a:spLocks noChangeArrowheads="1"/>
              </p:cNvSpPr>
              <p:nvPr/>
            </p:nvSpPr>
            <p:spPr bwMode="auto">
              <a:xfrm>
                <a:off x="7356111" y="3066518"/>
                <a:ext cx="514350" cy="276225"/>
              </a:xfrm>
              <a:prstGeom prst="rect">
                <a:avLst/>
              </a:prstGeom>
              <a:solidFill>
                <a:srgbClr val="FFFFFF"/>
              </a:solidFill>
              <a:ln w="6350">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High</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9" name="Text Box 12">
                <a:extLst>
                  <a:ext uri="{FF2B5EF4-FFF2-40B4-BE49-F238E27FC236}">
                    <a16:creationId xmlns:a16="http://schemas.microsoft.com/office/drawing/2014/main" id="{32EBC5D2-E7B3-D686-707A-1F8629985CA4}"/>
                  </a:ext>
                </a:extLst>
              </p:cNvPr>
              <p:cNvSpPr txBox="1">
                <a:spLocks noChangeArrowheads="1"/>
              </p:cNvSpPr>
              <p:nvPr/>
            </p:nvSpPr>
            <p:spPr bwMode="auto">
              <a:xfrm>
                <a:off x="5356339" y="3478153"/>
                <a:ext cx="657225" cy="228600"/>
              </a:xfrm>
              <a:prstGeom prst="rect">
                <a:avLst/>
              </a:prstGeom>
              <a:solidFill>
                <a:srgbClr val="FFFFFF"/>
              </a:solidFill>
              <a:ln w="6350">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Normal</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cxnSp>
            <p:nvCxnSpPr>
              <p:cNvPr id="18" name="Straight Arrow Connector 17">
                <a:extLst>
                  <a:ext uri="{FF2B5EF4-FFF2-40B4-BE49-F238E27FC236}">
                    <a16:creationId xmlns:a16="http://schemas.microsoft.com/office/drawing/2014/main" id="{343E8C1D-4018-B221-8C26-5467D76F7007}"/>
                  </a:ext>
                </a:extLst>
              </p:cNvPr>
              <p:cNvCxnSpPr>
                <a:cxnSpLocks/>
                <a:stCxn id="3" idx="1"/>
                <a:endCxn id="11" idx="0"/>
              </p:cNvCxnSpPr>
              <p:nvPr/>
            </p:nvCxnSpPr>
            <p:spPr>
              <a:xfrm flipH="1">
                <a:off x="1970104" y="3088353"/>
                <a:ext cx="3002075" cy="6385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Text Box 11">
                <a:extLst>
                  <a:ext uri="{FF2B5EF4-FFF2-40B4-BE49-F238E27FC236}">
                    <a16:creationId xmlns:a16="http://schemas.microsoft.com/office/drawing/2014/main" id="{01679EA2-9E43-3943-DD88-1DBE136BDC0B}"/>
                  </a:ext>
                </a:extLst>
              </p:cNvPr>
              <p:cNvSpPr txBox="1">
                <a:spLocks noChangeArrowheads="1"/>
              </p:cNvSpPr>
              <p:nvPr/>
            </p:nvSpPr>
            <p:spPr bwMode="auto">
              <a:xfrm>
                <a:off x="3117303" y="3233557"/>
                <a:ext cx="514350" cy="2762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Low</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grpSp>
            <p:nvGrpSpPr>
              <p:cNvPr id="108" name="Group 107">
                <a:extLst>
                  <a:ext uri="{FF2B5EF4-FFF2-40B4-BE49-F238E27FC236}">
                    <a16:creationId xmlns:a16="http://schemas.microsoft.com/office/drawing/2014/main" id="{ECACD044-912A-FC9E-F348-74ECE549E6ED}"/>
                  </a:ext>
                </a:extLst>
              </p:cNvPr>
              <p:cNvGrpSpPr/>
              <p:nvPr/>
            </p:nvGrpSpPr>
            <p:grpSpPr>
              <a:xfrm>
                <a:off x="4435368" y="4388740"/>
                <a:ext cx="2880508" cy="1025914"/>
                <a:chOff x="610925" y="4219065"/>
                <a:chExt cx="2880508" cy="1665857"/>
              </a:xfrm>
            </p:grpSpPr>
            <p:cxnSp>
              <p:nvCxnSpPr>
                <p:cNvPr id="109" name="Straight Arrow Connector 108">
                  <a:extLst>
                    <a:ext uri="{FF2B5EF4-FFF2-40B4-BE49-F238E27FC236}">
                      <a16:creationId xmlns:a16="http://schemas.microsoft.com/office/drawing/2014/main" id="{D064557A-3B29-80C1-7876-031DDD664176}"/>
                    </a:ext>
                  </a:extLst>
                </p:cNvPr>
                <p:cNvCxnSpPr>
                  <a:cxnSpLocks/>
                </p:cNvCxnSpPr>
                <p:nvPr/>
              </p:nvCxnSpPr>
              <p:spPr>
                <a:xfrm flipH="1">
                  <a:off x="610925" y="4228465"/>
                  <a:ext cx="675487" cy="11015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70270C88-97FF-0149-4192-9E4CF28BE00B}"/>
                    </a:ext>
                  </a:extLst>
                </p:cNvPr>
                <p:cNvCxnSpPr>
                  <a:cxnSpLocks/>
                </p:cNvCxnSpPr>
                <p:nvPr/>
              </p:nvCxnSpPr>
              <p:spPr>
                <a:xfrm>
                  <a:off x="1879725" y="4288901"/>
                  <a:ext cx="0" cy="11761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9C660C5A-D6AB-BD04-23E8-1BA41C096A7D}"/>
                    </a:ext>
                  </a:extLst>
                </p:cNvPr>
                <p:cNvCxnSpPr>
                  <a:cxnSpLocks/>
                </p:cNvCxnSpPr>
                <p:nvPr/>
              </p:nvCxnSpPr>
              <p:spPr>
                <a:xfrm>
                  <a:off x="2447092" y="4219065"/>
                  <a:ext cx="560300" cy="11955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2" name="Text Box 11">
                  <a:extLst>
                    <a:ext uri="{FF2B5EF4-FFF2-40B4-BE49-F238E27FC236}">
                      <a16:creationId xmlns:a16="http://schemas.microsoft.com/office/drawing/2014/main" id="{8CAD4F66-0E2B-2EB6-1E98-47074583EC5F}"/>
                    </a:ext>
                  </a:extLst>
                </p:cNvPr>
                <p:cNvSpPr txBox="1">
                  <a:spLocks noChangeArrowheads="1"/>
                </p:cNvSpPr>
                <p:nvPr/>
              </p:nvSpPr>
              <p:spPr bwMode="auto">
                <a:xfrm>
                  <a:off x="719677" y="4571256"/>
                  <a:ext cx="514350" cy="35750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Hot</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13" name="Text Box 11">
                  <a:extLst>
                    <a:ext uri="{FF2B5EF4-FFF2-40B4-BE49-F238E27FC236}">
                      <a16:creationId xmlns:a16="http://schemas.microsoft.com/office/drawing/2014/main" id="{8546DDE6-E680-6F5F-2909-14D6BEECEB00}"/>
                    </a:ext>
                  </a:extLst>
                </p:cNvPr>
                <p:cNvSpPr txBox="1">
                  <a:spLocks noChangeArrowheads="1"/>
                </p:cNvSpPr>
                <p:nvPr/>
              </p:nvSpPr>
              <p:spPr bwMode="auto">
                <a:xfrm>
                  <a:off x="1596603" y="4571258"/>
                  <a:ext cx="514350" cy="357501"/>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Cold</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14" name="Text Box 11">
                  <a:extLst>
                    <a:ext uri="{FF2B5EF4-FFF2-40B4-BE49-F238E27FC236}">
                      <a16:creationId xmlns:a16="http://schemas.microsoft.com/office/drawing/2014/main" id="{AF4C630D-A3F1-6AFB-3703-8C0EAE055452}"/>
                    </a:ext>
                  </a:extLst>
                </p:cNvPr>
                <p:cNvSpPr txBox="1">
                  <a:spLocks noChangeArrowheads="1"/>
                </p:cNvSpPr>
                <p:nvPr/>
              </p:nvSpPr>
              <p:spPr bwMode="auto">
                <a:xfrm>
                  <a:off x="2473529" y="4571258"/>
                  <a:ext cx="514350" cy="357501"/>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Mild</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17" name="Text Box 11">
                  <a:extLst>
                    <a:ext uri="{FF2B5EF4-FFF2-40B4-BE49-F238E27FC236}">
                      <a16:creationId xmlns:a16="http://schemas.microsoft.com/office/drawing/2014/main" id="{1C3C5745-A855-5185-CCFD-CEB3FF2A0E72}"/>
                    </a:ext>
                  </a:extLst>
                </p:cNvPr>
                <p:cNvSpPr txBox="1">
                  <a:spLocks noChangeArrowheads="1"/>
                </p:cNvSpPr>
                <p:nvPr/>
              </p:nvSpPr>
              <p:spPr bwMode="auto">
                <a:xfrm>
                  <a:off x="2751130" y="5465052"/>
                  <a:ext cx="740303" cy="359646"/>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bg1"/>
                      </a:solidFill>
                      <a:latin typeface="Calibri" panose="020F0502020204030204" pitchFamily="34" charset="0"/>
                      <a:cs typeface="Times New Roman" panose="02020603050405020304" pitchFamily="18" charset="0"/>
                    </a:rPr>
                    <a:t>Rain</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19" name="Text Box 11">
                  <a:extLst>
                    <a:ext uri="{FF2B5EF4-FFF2-40B4-BE49-F238E27FC236}">
                      <a16:creationId xmlns:a16="http://schemas.microsoft.com/office/drawing/2014/main" id="{5559FC06-8AB4-9130-E829-1E4903096DAD}"/>
                    </a:ext>
                  </a:extLst>
                </p:cNvPr>
                <p:cNvSpPr txBox="1">
                  <a:spLocks noChangeArrowheads="1"/>
                </p:cNvSpPr>
                <p:nvPr/>
              </p:nvSpPr>
              <p:spPr bwMode="auto">
                <a:xfrm>
                  <a:off x="1490356" y="5465055"/>
                  <a:ext cx="740303" cy="41986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bg1"/>
                      </a:solidFill>
                      <a:latin typeface="Calibri" panose="020F0502020204030204" pitchFamily="34" charset="0"/>
                      <a:cs typeface="Times New Roman" panose="02020603050405020304" pitchFamily="18" charset="0"/>
                    </a:rPr>
                    <a:t>Overcast</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grpSp>
          <p:sp>
            <p:nvSpPr>
              <p:cNvPr id="118" name="Oval 15">
                <a:extLst>
                  <a:ext uri="{FF2B5EF4-FFF2-40B4-BE49-F238E27FC236}">
                    <a16:creationId xmlns:a16="http://schemas.microsoft.com/office/drawing/2014/main" id="{D651CD09-E0FC-4588-E05B-AF73687A27E4}"/>
                  </a:ext>
                </a:extLst>
              </p:cNvPr>
              <p:cNvSpPr>
                <a:spLocks noChangeArrowheads="1"/>
              </p:cNvSpPr>
              <p:nvPr/>
            </p:nvSpPr>
            <p:spPr bwMode="auto">
              <a:xfrm>
                <a:off x="3950874" y="5034536"/>
                <a:ext cx="1186491" cy="561974"/>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400" dirty="0">
                    <a:latin typeface="Calibri" panose="020F0502020204030204" pitchFamily="34" charset="0"/>
                    <a:cs typeface="Times New Roman" panose="02020603050405020304" pitchFamily="18" charset="0"/>
                  </a:rPr>
                  <a:t>Wind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29" name="Group 128">
                <a:extLst>
                  <a:ext uri="{FF2B5EF4-FFF2-40B4-BE49-F238E27FC236}">
                    <a16:creationId xmlns:a16="http://schemas.microsoft.com/office/drawing/2014/main" id="{D533907F-D386-1F92-A12C-125D43DAF42A}"/>
                  </a:ext>
                </a:extLst>
              </p:cNvPr>
              <p:cNvGrpSpPr/>
              <p:nvPr/>
            </p:nvGrpSpPr>
            <p:grpSpPr>
              <a:xfrm>
                <a:off x="8662953" y="3691986"/>
                <a:ext cx="2880508" cy="1509541"/>
                <a:chOff x="610925" y="4219065"/>
                <a:chExt cx="2880508" cy="1509541"/>
              </a:xfrm>
            </p:grpSpPr>
            <p:cxnSp>
              <p:nvCxnSpPr>
                <p:cNvPr id="130" name="Straight Arrow Connector 129">
                  <a:extLst>
                    <a:ext uri="{FF2B5EF4-FFF2-40B4-BE49-F238E27FC236}">
                      <a16:creationId xmlns:a16="http://schemas.microsoft.com/office/drawing/2014/main" id="{5A5CE646-4193-9655-571A-676042A4B2CE}"/>
                    </a:ext>
                  </a:extLst>
                </p:cNvPr>
                <p:cNvCxnSpPr>
                  <a:cxnSpLocks/>
                </p:cNvCxnSpPr>
                <p:nvPr/>
              </p:nvCxnSpPr>
              <p:spPr>
                <a:xfrm>
                  <a:off x="2447092" y="4219065"/>
                  <a:ext cx="560300" cy="11955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1" name="Text Box 11">
                  <a:extLst>
                    <a:ext uri="{FF2B5EF4-FFF2-40B4-BE49-F238E27FC236}">
                      <a16:creationId xmlns:a16="http://schemas.microsoft.com/office/drawing/2014/main" id="{DEA6CE52-7975-8987-8C9A-AA2E3DFAD105}"/>
                    </a:ext>
                  </a:extLst>
                </p:cNvPr>
                <p:cNvSpPr txBox="1">
                  <a:spLocks noChangeArrowheads="1"/>
                </p:cNvSpPr>
                <p:nvPr/>
              </p:nvSpPr>
              <p:spPr bwMode="auto">
                <a:xfrm>
                  <a:off x="2473529" y="4571257"/>
                  <a:ext cx="514350" cy="2762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Mild</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grpSp>
              <p:nvGrpSpPr>
                <p:cNvPr id="132" name="Group 131">
                  <a:extLst>
                    <a:ext uri="{FF2B5EF4-FFF2-40B4-BE49-F238E27FC236}">
                      <a16:creationId xmlns:a16="http://schemas.microsoft.com/office/drawing/2014/main" id="{5D05AC72-7C55-D485-B7AF-9D65B698718A}"/>
                    </a:ext>
                  </a:extLst>
                </p:cNvPr>
                <p:cNvGrpSpPr/>
                <p:nvPr/>
              </p:nvGrpSpPr>
              <p:grpSpPr>
                <a:xfrm>
                  <a:off x="610925" y="4228465"/>
                  <a:ext cx="1502580" cy="1500141"/>
                  <a:chOff x="610925" y="4228465"/>
                  <a:chExt cx="1502580" cy="1500141"/>
                </a:xfrm>
              </p:grpSpPr>
              <p:cxnSp>
                <p:nvCxnSpPr>
                  <p:cNvPr id="134" name="Straight Arrow Connector 133">
                    <a:extLst>
                      <a:ext uri="{FF2B5EF4-FFF2-40B4-BE49-F238E27FC236}">
                        <a16:creationId xmlns:a16="http://schemas.microsoft.com/office/drawing/2014/main" id="{65AF55B9-8C5B-3E88-1162-071E57886C10}"/>
                      </a:ext>
                    </a:extLst>
                  </p:cNvPr>
                  <p:cNvCxnSpPr>
                    <a:cxnSpLocks/>
                  </p:cNvCxnSpPr>
                  <p:nvPr/>
                </p:nvCxnSpPr>
                <p:spPr>
                  <a:xfrm flipH="1">
                    <a:off x="610925" y="4228465"/>
                    <a:ext cx="675487" cy="11015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5" name="Straight Arrow Connector 134">
                    <a:extLst>
                      <a:ext uri="{FF2B5EF4-FFF2-40B4-BE49-F238E27FC236}">
                        <a16:creationId xmlns:a16="http://schemas.microsoft.com/office/drawing/2014/main" id="{94E36DEE-6787-AED5-5BEC-20548798C342}"/>
                      </a:ext>
                    </a:extLst>
                  </p:cNvPr>
                  <p:cNvCxnSpPr>
                    <a:cxnSpLocks/>
                  </p:cNvCxnSpPr>
                  <p:nvPr/>
                </p:nvCxnSpPr>
                <p:spPr>
                  <a:xfrm>
                    <a:off x="1879725" y="4288901"/>
                    <a:ext cx="0" cy="11761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6" name="Text Box 11">
                    <a:extLst>
                      <a:ext uri="{FF2B5EF4-FFF2-40B4-BE49-F238E27FC236}">
                        <a16:creationId xmlns:a16="http://schemas.microsoft.com/office/drawing/2014/main" id="{493ECD51-3EDD-43B2-C76D-7A25DE7EC66A}"/>
                      </a:ext>
                    </a:extLst>
                  </p:cNvPr>
                  <p:cNvSpPr txBox="1">
                    <a:spLocks noChangeArrowheads="1"/>
                  </p:cNvSpPr>
                  <p:nvPr/>
                </p:nvSpPr>
                <p:spPr bwMode="auto">
                  <a:xfrm>
                    <a:off x="719677" y="4571257"/>
                    <a:ext cx="514350" cy="2762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Hot</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37" name="Text Box 11">
                    <a:extLst>
                      <a:ext uri="{FF2B5EF4-FFF2-40B4-BE49-F238E27FC236}">
                        <a16:creationId xmlns:a16="http://schemas.microsoft.com/office/drawing/2014/main" id="{62262AD0-91C6-0154-E1D6-9703570F1DB5}"/>
                      </a:ext>
                    </a:extLst>
                  </p:cNvPr>
                  <p:cNvSpPr txBox="1">
                    <a:spLocks noChangeArrowheads="1"/>
                  </p:cNvSpPr>
                  <p:nvPr/>
                </p:nvSpPr>
                <p:spPr bwMode="auto">
                  <a:xfrm>
                    <a:off x="1596603" y="4571257"/>
                    <a:ext cx="514350" cy="2762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Cold</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39" name="Text Box 11">
                    <a:extLst>
                      <a:ext uri="{FF2B5EF4-FFF2-40B4-BE49-F238E27FC236}">
                        <a16:creationId xmlns:a16="http://schemas.microsoft.com/office/drawing/2014/main" id="{30FEB321-50E6-CE9A-D72C-988EC14DC30B}"/>
                      </a:ext>
                    </a:extLst>
                  </p:cNvPr>
                  <p:cNvSpPr txBox="1">
                    <a:spLocks noChangeArrowheads="1"/>
                  </p:cNvSpPr>
                  <p:nvPr/>
                </p:nvSpPr>
                <p:spPr bwMode="auto">
                  <a:xfrm>
                    <a:off x="1505724" y="5452381"/>
                    <a:ext cx="607781" cy="2762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bg1"/>
                        </a:solidFill>
                        <a:latin typeface="Calibri" panose="020F0502020204030204" pitchFamily="34" charset="0"/>
                        <a:cs typeface="Times New Roman" panose="02020603050405020304" pitchFamily="18" charset="0"/>
                      </a:rPr>
                      <a:t>Sunny</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grpSp>
            <p:sp>
              <p:nvSpPr>
                <p:cNvPr id="133" name="Text Box 11">
                  <a:extLst>
                    <a:ext uri="{FF2B5EF4-FFF2-40B4-BE49-F238E27FC236}">
                      <a16:creationId xmlns:a16="http://schemas.microsoft.com/office/drawing/2014/main" id="{E82B7777-4C29-8BDD-93B7-AB65EAC6FF84}"/>
                    </a:ext>
                  </a:extLst>
                </p:cNvPr>
                <p:cNvSpPr txBox="1">
                  <a:spLocks noChangeArrowheads="1"/>
                </p:cNvSpPr>
                <p:nvPr/>
              </p:nvSpPr>
              <p:spPr bwMode="auto">
                <a:xfrm>
                  <a:off x="2751130" y="5465054"/>
                  <a:ext cx="740303" cy="250881"/>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bg1"/>
                      </a:solidFill>
                      <a:latin typeface="Calibri" panose="020F0502020204030204" pitchFamily="34" charset="0"/>
                      <a:cs typeface="Times New Roman" panose="02020603050405020304" pitchFamily="18" charset="0"/>
                    </a:rPr>
                    <a:t>Overcast</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grpSp>
          <p:sp>
            <p:nvSpPr>
              <p:cNvPr id="140" name="Oval 15">
                <a:extLst>
                  <a:ext uri="{FF2B5EF4-FFF2-40B4-BE49-F238E27FC236}">
                    <a16:creationId xmlns:a16="http://schemas.microsoft.com/office/drawing/2014/main" id="{0CB91DCE-C1D4-2F64-76FA-7DF8EC10D44F}"/>
                  </a:ext>
                </a:extLst>
              </p:cNvPr>
              <p:cNvSpPr>
                <a:spLocks noChangeArrowheads="1"/>
              </p:cNvSpPr>
              <p:nvPr/>
            </p:nvSpPr>
            <p:spPr bwMode="auto">
              <a:xfrm>
                <a:off x="7992515" y="4749420"/>
                <a:ext cx="1186491" cy="561974"/>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400" dirty="0">
                    <a:latin typeface="Calibri" panose="020F0502020204030204" pitchFamily="34" charset="0"/>
                    <a:cs typeface="Times New Roman" panose="02020603050405020304" pitchFamily="18" charset="0"/>
                  </a:rPr>
                  <a:t>Wind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43" name="Group 142">
                <a:extLst>
                  <a:ext uri="{FF2B5EF4-FFF2-40B4-BE49-F238E27FC236}">
                    <a16:creationId xmlns:a16="http://schemas.microsoft.com/office/drawing/2014/main" id="{2C35C60F-A9F2-6D87-113D-AE44986451BC}"/>
                  </a:ext>
                </a:extLst>
              </p:cNvPr>
              <p:cNvGrpSpPr/>
              <p:nvPr/>
            </p:nvGrpSpPr>
            <p:grpSpPr>
              <a:xfrm>
                <a:off x="6978872" y="5220333"/>
                <a:ext cx="3231114" cy="1059583"/>
                <a:chOff x="260319" y="4219065"/>
                <a:chExt cx="3231114" cy="1597021"/>
              </a:xfrm>
            </p:grpSpPr>
            <p:cxnSp>
              <p:nvCxnSpPr>
                <p:cNvPr id="144" name="Straight Arrow Connector 143">
                  <a:extLst>
                    <a:ext uri="{FF2B5EF4-FFF2-40B4-BE49-F238E27FC236}">
                      <a16:creationId xmlns:a16="http://schemas.microsoft.com/office/drawing/2014/main" id="{A203D1D4-D8BD-1940-4033-DE454ECEEC34}"/>
                    </a:ext>
                  </a:extLst>
                </p:cNvPr>
                <p:cNvCxnSpPr>
                  <a:cxnSpLocks/>
                </p:cNvCxnSpPr>
                <p:nvPr/>
              </p:nvCxnSpPr>
              <p:spPr>
                <a:xfrm>
                  <a:off x="2447092" y="4219065"/>
                  <a:ext cx="560300" cy="11955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5" name="Text Box 11">
                  <a:extLst>
                    <a:ext uri="{FF2B5EF4-FFF2-40B4-BE49-F238E27FC236}">
                      <a16:creationId xmlns:a16="http://schemas.microsoft.com/office/drawing/2014/main" id="{530D0BF4-C816-18D8-A5C5-E61610F10647}"/>
                    </a:ext>
                  </a:extLst>
                </p:cNvPr>
                <p:cNvSpPr txBox="1">
                  <a:spLocks noChangeArrowheads="1"/>
                </p:cNvSpPr>
                <p:nvPr/>
              </p:nvSpPr>
              <p:spPr bwMode="auto">
                <a:xfrm>
                  <a:off x="2473529" y="4571257"/>
                  <a:ext cx="514350" cy="2762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Mild</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grpSp>
              <p:nvGrpSpPr>
                <p:cNvPr id="146" name="Group 145">
                  <a:extLst>
                    <a:ext uri="{FF2B5EF4-FFF2-40B4-BE49-F238E27FC236}">
                      <a16:creationId xmlns:a16="http://schemas.microsoft.com/office/drawing/2014/main" id="{0232679C-B573-01E5-C33B-925BC1A8AE37}"/>
                    </a:ext>
                  </a:extLst>
                </p:cNvPr>
                <p:cNvGrpSpPr/>
                <p:nvPr/>
              </p:nvGrpSpPr>
              <p:grpSpPr>
                <a:xfrm>
                  <a:off x="260319" y="4228465"/>
                  <a:ext cx="1928194" cy="1500132"/>
                  <a:chOff x="260319" y="4228465"/>
                  <a:chExt cx="1928194" cy="1500132"/>
                </a:xfrm>
              </p:grpSpPr>
              <p:cxnSp>
                <p:nvCxnSpPr>
                  <p:cNvPr id="148" name="Straight Arrow Connector 147">
                    <a:extLst>
                      <a:ext uri="{FF2B5EF4-FFF2-40B4-BE49-F238E27FC236}">
                        <a16:creationId xmlns:a16="http://schemas.microsoft.com/office/drawing/2014/main" id="{883DD118-7E00-6C48-CAE4-94B365889043}"/>
                      </a:ext>
                    </a:extLst>
                  </p:cNvPr>
                  <p:cNvCxnSpPr>
                    <a:cxnSpLocks/>
                  </p:cNvCxnSpPr>
                  <p:nvPr/>
                </p:nvCxnSpPr>
                <p:spPr>
                  <a:xfrm flipH="1">
                    <a:off x="610925" y="4228465"/>
                    <a:ext cx="675487" cy="11015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9" name="Straight Arrow Connector 148">
                    <a:extLst>
                      <a:ext uri="{FF2B5EF4-FFF2-40B4-BE49-F238E27FC236}">
                        <a16:creationId xmlns:a16="http://schemas.microsoft.com/office/drawing/2014/main" id="{60A805E9-5BA4-4355-75AB-80C90126F880}"/>
                      </a:ext>
                    </a:extLst>
                  </p:cNvPr>
                  <p:cNvCxnSpPr>
                    <a:cxnSpLocks/>
                  </p:cNvCxnSpPr>
                  <p:nvPr/>
                </p:nvCxnSpPr>
                <p:spPr>
                  <a:xfrm>
                    <a:off x="1879725" y="4288901"/>
                    <a:ext cx="0" cy="11761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0" name="Text Box 11">
                    <a:extLst>
                      <a:ext uri="{FF2B5EF4-FFF2-40B4-BE49-F238E27FC236}">
                        <a16:creationId xmlns:a16="http://schemas.microsoft.com/office/drawing/2014/main" id="{57F4D84D-9772-40FF-D7CA-5D03062FAA26}"/>
                      </a:ext>
                    </a:extLst>
                  </p:cNvPr>
                  <p:cNvSpPr txBox="1">
                    <a:spLocks noChangeArrowheads="1"/>
                  </p:cNvSpPr>
                  <p:nvPr/>
                </p:nvSpPr>
                <p:spPr bwMode="auto">
                  <a:xfrm>
                    <a:off x="719677" y="4571257"/>
                    <a:ext cx="514350" cy="2762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Hot</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51" name="Text Box 11">
                    <a:extLst>
                      <a:ext uri="{FF2B5EF4-FFF2-40B4-BE49-F238E27FC236}">
                        <a16:creationId xmlns:a16="http://schemas.microsoft.com/office/drawing/2014/main" id="{B8E5212E-E7C3-B8F0-DB31-9F413DCE87A2}"/>
                      </a:ext>
                    </a:extLst>
                  </p:cNvPr>
                  <p:cNvSpPr txBox="1">
                    <a:spLocks noChangeArrowheads="1"/>
                  </p:cNvSpPr>
                  <p:nvPr/>
                </p:nvSpPr>
                <p:spPr bwMode="auto">
                  <a:xfrm>
                    <a:off x="1596603" y="4571257"/>
                    <a:ext cx="514350" cy="2762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Cold</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52" name="Text Box 11">
                    <a:extLst>
                      <a:ext uri="{FF2B5EF4-FFF2-40B4-BE49-F238E27FC236}">
                        <a16:creationId xmlns:a16="http://schemas.microsoft.com/office/drawing/2014/main" id="{9A6ED231-C886-8229-9ED5-2194FDA0797A}"/>
                      </a:ext>
                    </a:extLst>
                  </p:cNvPr>
                  <p:cNvSpPr txBox="1">
                    <a:spLocks noChangeArrowheads="1"/>
                  </p:cNvSpPr>
                  <p:nvPr/>
                </p:nvSpPr>
                <p:spPr bwMode="auto">
                  <a:xfrm>
                    <a:off x="260319" y="5377565"/>
                    <a:ext cx="740302" cy="35103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bg1"/>
                        </a:solidFill>
                        <a:latin typeface="Calibri" panose="020F0502020204030204" pitchFamily="34" charset="0"/>
                        <a:cs typeface="Times New Roman" panose="02020603050405020304" pitchFamily="18" charset="0"/>
                      </a:rPr>
                      <a:t>Overcast</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53" name="Text Box 11">
                    <a:extLst>
                      <a:ext uri="{FF2B5EF4-FFF2-40B4-BE49-F238E27FC236}">
                        <a16:creationId xmlns:a16="http://schemas.microsoft.com/office/drawing/2014/main" id="{D0FAFDF0-176D-8CEA-89EF-CA1D152162CA}"/>
                      </a:ext>
                    </a:extLst>
                  </p:cNvPr>
                  <p:cNvSpPr txBox="1">
                    <a:spLocks noChangeArrowheads="1"/>
                  </p:cNvSpPr>
                  <p:nvPr/>
                </p:nvSpPr>
                <p:spPr bwMode="auto">
                  <a:xfrm>
                    <a:off x="1580732" y="5426476"/>
                    <a:ext cx="607781" cy="27622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bg1"/>
                        </a:solidFill>
                        <a:latin typeface="Calibri" panose="020F0502020204030204" pitchFamily="34" charset="0"/>
                        <a:cs typeface="Times New Roman" panose="02020603050405020304" pitchFamily="18" charset="0"/>
                      </a:rPr>
                      <a:t>Rain</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grpSp>
            <p:sp>
              <p:nvSpPr>
                <p:cNvPr id="147" name="Text Box 11">
                  <a:extLst>
                    <a:ext uri="{FF2B5EF4-FFF2-40B4-BE49-F238E27FC236}">
                      <a16:creationId xmlns:a16="http://schemas.microsoft.com/office/drawing/2014/main" id="{4D45C7D1-C0C8-7CB2-016F-AD717087036A}"/>
                    </a:ext>
                  </a:extLst>
                </p:cNvPr>
                <p:cNvSpPr txBox="1">
                  <a:spLocks noChangeArrowheads="1"/>
                </p:cNvSpPr>
                <p:nvPr/>
              </p:nvSpPr>
              <p:spPr bwMode="auto">
                <a:xfrm>
                  <a:off x="2751130" y="5465054"/>
                  <a:ext cx="740303" cy="35103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bg1"/>
                      </a:solidFill>
                      <a:latin typeface="Calibri" panose="020F0502020204030204" pitchFamily="34" charset="0"/>
                      <a:cs typeface="Times New Roman" panose="02020603050405020304" pitchFamily="18" charset="0"/>
                    </a:rPr>
                    <a:t>Overcast</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grpSp>
        </p:grpSp>
      </p:grpSp>
    </p:spTree>
    <p:extLst>
      <p:ext uri="{BB962C8B-B14F-4D97-AF65-F5344CB8AC3E}">
        <p14:creationId xmlns:p14="http://schemas.microsoft.com/office/powerpoint/2010/main" val="857073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8696-157B-F77B-2DBC-3AFF57752ABB}"/>
              </a:ext>
            </a:extLst>
          </p:cNvPr>
          <p:cNvSpPr>
            <a:spLocks noGrp="1"/>
          </p:cNvSpPr>
          <p:nvPr>
            <p:ph type="title"/>
          </p:nvPr>
        </p:nvSpPr>
        <p:spPr/>
        <p:txBody>
          <a:bodyPr/>
          <a:lstStyle/>
          <a:p>
            <a:r>
              <a:rPr lang="en-US"/>
              <a:t>Cài đặt chương trình</a:t>
            </a:r>
          </a:p>
        </p:txBody>
      </p:sp>
      <p:sp>
        <p:nvSpPr>
          <p:cNvPr id="5" name="Google Shape;574;p37">
            <a:extLst>
              <a:ext uri="{FF2B5EF4-FFF2-40B4-BE49-F238E27FC236}">
                <a16:creationId xmlns:a16="http://schemas.microsoft.com/office/drawing/2014/main" id="{209517F9-F2DC-D584-91FF-08415D9C5CF6}"/>
              </a:ext>
            </a:extLst>
          </p:cNvPr>
          <p:cNvSpPr/>
          <p:nvPr/>
        </p:nvSpPr>
        <p:spPr>
          <a:xfrm rot="16200000">
            <a:off x="718789" y="3683061"/>
            <a:ext cx="3338377" cy="45719"/>
          </a:xfrm>
          <a:custGeom>
            <a:avLst/>
            <a:gdLst/>
            <a:ahLst/>
            <a:cxnLst/>
            <a:rect l="l" t="t" r="r" b="b"/>
            <a:pathLst>
              <a:path w="5962" h="1" fill="none" extrusionOk="0">
                <a:moveTo>
                  <a:pt x="0" y="1"/>
                </a:moveTo>
                <a:lnTo>
                  <a:pt x="5962" y="1"/>
                </a:lnTo>
              </a:path>
            </a:pathLst>
          </a:custGeom>
          <a:ln w="19050">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0602906D-B60C-05A8-BC8F-A4A9A031C6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6311" y="3933497"/>
            <a:ext cx="4069849" cy="132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9D96A5E4-C74D-A665-8398-903C4697F582}"/>
              </a:ext>
            </a:extLst>
          </p:cNvPr>
          <p:cNvSpPr txBox="1"/>
          <p:nvPr/>
        </p:nvSpPr>
        <p:spPr>
          <a:xfrm>
            <a:off x="2671821" y="2037337"/>
            <a:ext cx="5336380" cy="1524585"/>
          </a:xfrm>
          <a:prstGeom prst="rect">
            <a:avLst/>
          </a:prstGeom>
          <a:noFill/>
        </p:spPr>
        <p:txBody>
          <a:bodyPr wrap="square">
            <a:spAutoFit/>
          </a:bodyPr>
          <a:lstStyle/>
          <a:p>
            <a:pPr marL="342900" lvl="0" indent="-342900" fontAlgn="base">
              <a:lnSpc>
                <a:spcPct val="150000"/>
              </a:lnSpc>
              <a:spcAft>
                <a:spcPts val="800"/>
              </a:spcAft>
              <a:buClr>
                <a:schemeClr val="bg1"/>
              </a:buClr>
              <a:buSzPts val="1000"/>
              <a:buFont typeface="Symbol" panose="05050102010706020507" pitchFamily="18" charset="2"/>
              <a:buChar char=""/>
            </a:pP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thư</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viện</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pandas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50000"/>
              </a:lnSpc>
              <a:spcAft>
                <a:spcPts val="800"/>
              </a:spcAft>
              <a:buClr>
                <a:schemeClr val="bg1"/>
              </a:buClr>
              <a:buSzPts val="1000"/>
              <a:buFont typeface="Symbol" panose="05050102010706020507" pitchFamily="18" charset="2"/>
              <a:buChar char=""/>
            </a:pP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thư</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viện</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math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toán</a:t>
            </a: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925CFAB1-F848-2AFC-B1CB-CF271099A2BE}"/>
              </a:ext>
            </a:extLst>
          </p:cNvPr>
          <p:cNvSpPr txBox="1"/>
          <p:nvPr/>
        </p:nvSpPr>
        <p:spPr>
          <a:xfrm>
            <a:off x="555263" y="2733168"/>
            <a:ext cx="1805233" cy="1200329"/>
          </a:xfrm>
          <a:prstGeom prst="rect">
            <a:avLst/>
          </a:prstGeom>
          <a:noFill/>
        </p:spPr>
        <p:txBody>
          <a:bodyPr wrap="square">
            <a:spAutoFit/>
          </a:bodyPr>
          <a:lstStyle/>
          <a:p>
            <a:r>
              <a:rPr lang="vi-VN" sz="3600" b="1" dirty="0">
                <a:solidFill>
                  <a:schemeClr val="bg1"/>
                </a:solidFill>
                <a:latin typeface="Times New Roman" panose="02020603050405020304" pitchFamily="18" charset="0"/>
                <a:cs typeface="Times New Roman" panose="02020603050405020304" pitchFamily="18" charset="0"/>
              </a:rPr>
              <a:t>Import thư viện</a:t>
            </a:r>
          </a:p>
        </p:txBody>
      </p:sp>
    </p:spTree>
    <p:extLst>
      <p:ext uri="{BB962C8B-B14F-4D97-AF65-F5344CB8AC3E}">
        <p14:creationId xmlns:p14="http://schemas.microsoft.com/office/powerpoint/2010/main" val="2586094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8696-157B-F77B-2DBC-3AFF57752ABB}"/>
              </a:ext>
            </a:extLst>
          </p:cNvPr>
          <p:cNvSpPr>
            <a:spLocks noGrp="1"/>
          </p:cNvSpPr>
          <p:nvPr>
            <p:ph type="title"/>
          </p:nvPr>
        </p:nvSpPr>
        <p:spPr/>
        <p:txBody>
          <a:bodyPr/>
          <a:lstStyle/>
          <a:p>
            <a:r>
              <a:rPr lang="en-US"/>
              <a:t>Cài đặt chương trình</a:t>
            </a:r>
          </a:p>
        </p:txBody>
      </p:sp>
      <p:sp>
        <p:nvSpPr>
          <p:cNvPr id="5" name="Google Shape;574;p37">
            <a:extLst>
              <a:ext uri="{FF2B5EF4-FFF2-40B4-BE49-F238E27FC236}">
                <a16:creationId xmlns:a16="http://schemas.microsoft.com/office/drawing/2014/main" id="{209517F9-F2DC-D584-91FF-08415D9C5CF6}"/>
              </a:ext>
            </a:extLst>
          </p:cNvPr>
          <p:cNvSpPr/>
          <p:nvPr/>
        </p:nvSpPr>
        <p:spPr>
          <a:xfrm rot="16200000">
            <a:off x="718789" y="3683061"/>
            <a:ext cx="3338377" cy="45719"/>
          </a:xfrm>
          <a:custGeom>
            <a:avLst/>
            <a:gdLst/>
            <a:ahLst/>
            <a:cxnLst/>
            <a:rect l="l" t="t" r="r" b="b"/>
            <a:pathLst>
              <a:path w="5962" h="1" fill="none" extrusionOk="0">
                <a:moveTo>
                  <a:pt x="0" y="1"/>
                </a:moveTo>
                <a:lnTo>
                  <a:pt x="5962" y="1"/>
                </a:lnTo>
              </a:path>
            </a:pathLst>
          </a:custGeom>
          <a:ln w="19050">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9D96A5E4-C74D-A665-8398-903C4697F582}"/>
              </a:ext>
            </a:extLst>
          </p:cNvPr>
          <p:cNvSpPr txBox="1"/>
          <p:nvPr/>
        </p:nvSpPr>
        <p:spPr>
          <a:xfrm>
            <a:off x="2671821" y="2037337"/>
            <a:ext cx="5336380" cy="1524585"/>
          </a:xfrm>
          <a:prstGeom prst="rect">
            <a:avLst/>
          </a:prstGeom>
          <a:noFill/>
        </p:spPr>
        <p:txBody>
          <a:bodyPr wrap="square">
            <a:spAutoFit/>
          </a:bodyPr>
          <a:lstStyle/>
          <a:p>
            <a:pPr marL="342900" lvl="0" indent="-342900" fontAlgn="base">
              <a:lnSpc>
                <a:spcPct val="150000"/>
              </a:lnSpc>
              <a:spcAft>
                <a:spcPts val="800"/>
              </a:spcAft>
              <a:buClr>
                <a:schemeClr val="bg1"/>
              </a:buClr>
              <a:buSzPts val="1000"/>
              <a:buFont typeface="Symbol" panose="05050102010706020507" pitchFamily="18" charset="2"/>
              <a:buChar char=""/>
            </a:pP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Đọc</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file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biến</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dataset</a:t>
            </a:r>
          </a:p>
          <a:p>
            <a:pPr marL="342900" lvl="0" indent="-342900" fontAlgn="base">
              <a:lnSpc>
                <a:spcPct val="150000"/>
              </a:lnSpc>
              <a:spcAft>
                <a:spcPts val="800"/>
              </a:spcAft>
              <a:buClr>
                <a:schemeClr val="bg1"/>
              </a:buClr>
              <a:buSzPts val="1000"/>
              <a:buFont typeface="Symbol" panose="05050102010706020507" pitchFamily="18" charset="2"/>
              <a:buChar char=""/>
            </a:pP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nhãn</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features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bỏ</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đích</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“weather”</a:t>
            </a:r>
          </a:p>
        </p:txBody>
      </p:sp>
      <p:sp>
        <p:nvSpPr>
          <p:cNvPr id="11" name="TextBox 10">
            <a:extLst>
              <a:ext uri="{FF2B5EF4-FFF2-40B4-BE49-F238E27FC236}">
                <a16:creationId xmlns:a16="http://schemas.microsoft.com/office/drawing/2014/main" id="{925CFAB1-F848-2AFC-B1CB-CF271099A2BE}"/>
              </a:ext>
            </a:extLst>
          </p:cNvPr>
          <p:cNvSpPr txBox="1"/>
          <p:nvPr/>
        </p:nvSpPr>
        <p:spPr>
          <a:xfrm>
            <a:off x="555263" y="2733168"/>
            <a:ext cx="1805233" cy="2308324"/>
          </a:xfrm>
          <a:prstGeom prst="rect">
            <a:avLst/>
          </a:prstGeom>
          <a:noFill/>
        </p:spPr>
        <p:txBody>
          <a:bodyPr wrap="square">
            <a:spAutoFit/>
          </a:bodyPr>
          <a:lstStyle/>
          <a:p>
            <a:r>
              <a:rPr lang="vi-VN" sz="3600" b="1" dirty="0">
                <a:solidFill>
                  <a:schemeClr val="bg1"/>
                </a:solidFill>
                <a:latin typeface="Times New Roman" panose="02020603050405020304" pitchFamily="18" charset="0"/>
                <a:cs typeface="Times New Roman" panose="02020603050405020304" pitchFamily="18" charset="0"/>
              </a:rPr>
              <a:t>Đọc dữ liệu và tách nhãn</a:t>
            </a:r>
          </a:p>
        </p:txBody>
      </p:sp>
      <p:pic>
        <p:nvPicPr>
          <p:cNvPr id="3" name="Picture 2">
            <a:extLst>
              <a:ext uri="{FF2B5EF4-FFF2-40B4-BE49-F238E27FC236}">
                <a16:creationId xmlns:a16="http://schemas.microsoft.com/office/drawing/2014/main" id="{92CA8AF5-A678-BB87-B2A3-D39C24DD6E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45473" y="3663338"/>
            <a:ext cx="4290403" cy="17808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63074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8696-157B-F77B-2DBC-3AFF57752ABB}"/>
              </a:ext>
            </a:extLst>
          </p:cNvPr>
          <p:cNvSpPr>
            <a:spLocks noGrp="1"/>
          </p:cNvSpPr>
          <p:nvPr>
            <p:ph type="title"/>
          </p:nvPr>
        </p:nvSpPr>
        <p:spPr/>
        <p:txBody>
          <a:bodyPr/>
          <a:lstStyle/>
          <a:p>
            <a:r>
              <a:rPr lang="en-US"/>
              <a:t>Cài đặt chương trình</a:t>
            </a:r>
          </a:p>
        </p:txBody>
      </p:sp>
      <p:sp>
        <p:nvSpPr>
          <p:cNvPr id="5" name="Google Shape;574;p37">
            <a:extLst>
              <a:ext uri="{FF2B5EF4-FFF2-40B4-BE49-F238E27FC236}">
                <a16:creationId xmlns:a16="http://schemas.microsoft.com/office/drawing/2014/main" id="{209517F9-F2DC-D584-91FF-08415D9C5CF6}"/>
              </a:ext>
            </a:extLst>
          </p:cNvPr>
          <p:cNvSpPr/>
          <p:nvPr/>
        </p:nvSpPr>
        <p:spPr>
          <a:xfrm rot="16200000">
            <a:off x="718789" y="3683061"/>
            <a:ext cx="3338377" cy="45719"/>
          </a:xfrm>
          <a:custGeom>
            <a:avLst/>
            <a:gdLst/>
            <a:ahLst/>
            <a:cxnLst/>
            <a:rect l="l" t="t" r="r" b="b"/>
            <a:pathLst>
              <a:path w="5962" h="1" fill="none" extrusionOk="0">
                <a:moveTo>
                  <a:pt x="0" y="1"/>
                </a:moveTo>
                <a:lnTo>
                  <a:pt x="5962" y="1"/>
                </a:lnTo>
              </a:path>
            </a:pathLst>
          </a:custGeom>
          <a:ln w="19050">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9D96A5E4-C74D-A665-8398-903C4697F582}"/>
              </a:ext>
            </a:extLst>
          </p:cNvPr>
          <p:cNvSpPr txBox="1"/>
          <p:nvPr/>
        </p:nvSpPr>
        <p:spPr>
          <a:xfrm>
            <a:off x="2671821" y="2037337"/>
            <a:ext cx="7989894" cy="2191434"/>
          </a:xfrm>
          <a:prstGeom prst="rect">
            <a:avLst/>
          </a:prstGeom>
          <a:noFill/>
        </p:spPr>
        <p:txBody>
          <a:bodyPr wrap="square">
            <a:spAutoFit/>
          </a:bodyPr>
          <a:lstStyle/>
          <a:p>
            <a:pPr marL="342900" lvl="0" indent="-342900" fontAlgn="base">
              <a:lnSpc>
                <a:spcPct val="150000"/>
              </a:lnSpc>
              <a:spcAft>
                <a:spcPts val="800"/>
              </a:spcAft>
              <a:buClr>
                <a:schemeClr val="bg1"/>
              </a:buClr>
              <a:buSzPts val="1000"/>
              <a:buFont typeface="Symbol" panose="05050102010706020507" pitchFamily="18" charset="2"/>
              <a:buChar char=""/>
            </a:pPr>
            <a:r>
              <a:rPr lang="vi-V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Biến children dùng để lưu trữ các con của Node</a:t>
            </a:r>
          </a:p>
          <a:p>
            <a:pPr marL="342900" lvl="0" indent="-342900" fontAlgn="base">
              <a:lnSpc>
                <a:spcPct val="150000"/>
              </a:lnSpc>
              <a:spcAft>
                <a:spcPts val="800"/>
              </a:spcAft>
              <a:buClr>
                <a:schemeClr val="bg1"/>
              </a:buClr>
              <a:buSzPts val="1000"/>
              <a:buFont typeface="Symbol" panose="05050102010706020507" pitchFamily="18" charset="2"/>
              <a:buChar char=""/>
            </a:pPr>
            <a:r>
              <a:rPr lang="vi-V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Biến value dùng để lưu trữ giá trị thuộc tính</a:t>
            </a:r>
          </a:p>
          <a:p>
            <a:pPr marL="342900" lvl="0" indent="-342900" fontAlgn="base">
              <a:lnSpc>
                <a:spcPct val="150000"/>
              </a:lnSpc>
              <a:spcAft>
                <a:spcPts val="800"/>
              </a:spcAft>
              <a:buClr>
                <a:schemeClr val="bg1"/>
              </a:buClr>
              <a:buSzPts val="1000"/>
              <a:buFont typeface="Symbol" panose="05050102010706020507" pitchFamily="18" charset="2"/>
              <a:buChar char=""/>
            </a:pPr>
            <a:r>
              <a:rPr lang="vi-V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Biến isLeaf dùng để xác định Node có phải là lá không</a:t>
            </a:r>
          </a:p>
          <a:p>
            <a:pPr marL="342900" lvl="0" indent="-342900" fontAlgn="base">
              <a:lnSpc>
                <a:spcPct val="150000"/>
              </a:lnSpc>
              <a:spcAft>
                <a:spcPts val="800"/>
              </a:spcAft>
              <a:buClr>
                <a:schemeClr val="bg1"/>
              </a:buClr>
              <a:buSzPts val="1000"/>
              <a:buFont typeface="Symbol" panose="05050102010706020507" pitchFamily="18" charset="2"/>
              <a:buChar char=""/>
            </a:pPr>
            <a:r>
              <a:rPr lang="vi-V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Biến pred dùng để lưu quyết định thuộc tính đích</a:t>
            </a:r>
          </a:p>
        </p:txBody>
      </p:sp>
      <p:sp>
        <p:nvSpPr>
          <p:cNvPr id="11" name="TextBox 10">
            <a:extLst>
              <a:ext uri="{FF2B5EF4-FFF2-40B4-BE49-F238E27FC236}">
                <a16:creationId xmlns:a16="http://schemas.microsoft.com/office/drawing/2014/main" id="{925CFAB1-F848-2AFC-B1CB-CF271099A2BE}"/>
              </a:ext>
            </a:extLst>
          </p:cNvPr>
          <p:cNvSpPr txBox="1"/>
          <p:nvPr/>
        </p:nvSpPr>
        <p:spPr>
          <a:xfrm>
            <a:off x="555263" y="2733168"/>
            <a:ext cx="1805233" cy="1200329"/>
          </a:xfrm>
          <a:prstGeom prst="rect">
            <a:avLst/>
          </a:prstGeom>
          <a:noFill/>
        </p:spPr>
        <p:txBody>
          <a:bodyPr wrap="square">
            <a:spAutoFit/>
          </a:bodyPr>
          <a:lstStyle/>
          <a:p>
            <a:r>
              <a:rPr lang="vi-VN" sz="3600" b="1" dirty="0">
                <a:solidFill>
                  <a:schemeClr val="bg1"/>
                </a:solidFill>
                <a:latin typeface="Times New Roman" panose="02020603050405020304" pitchFamily="18" charset="0"/>
                <a:cs typeface="Times New Roman" panose="02020603050405020304" pitchFamily="18" charset="0"/>
              </a:rPr>
              <a:t>Tạo Node</a:t>
            </a:r>
          </a:p>
        </p:txBody>
      </p:sp>
      <p:pic>
        <p:nvPicPr>
          <p:cNvPr id="3" name="Picture 2">
            <a:extLst>
              <a:ext uri="{FF2B5EF4-FFF2-40B4-BE49-F238E27FC236}">
                <a16:creationId xmlns:a16="http://schemas.microsoft.com/office/drawing/2014/main" id="{D8744E93-E9C1-EA23-C356-367E86D813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82421" y="4330186"/>
            <a:ext cx="4258482" cy="16935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9930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8696-157B-F77B-2DBC-3AFF57752ABB}"/>
              </a:ext>
            </a:extLst>
          </p:cNvPr>
          <p:cNvSpPr>
            <a:spLocks noGrp="1"/>
          </p:cNvSpPr>
          <p:nvPr>
            <p:ph type="title"/>
          </p:nvPr>
        </p:nvSpPr>
        <p:spPr/>
        <p:txBody>
          <a:bodyPr/>
          <a:lstStyle/>
          <a:p>
            <a:r>
              <a:rPr lang="en-US"/>
              <a:t>Cài đặt chương trình</a:t>
            </a:r>
          </a:p>
        </p:txBody>
      </p:sp>
      <p:sp>
        <p:nvSpPr>
          <p:cNvPr id="5" name="Google Shape;574;p37">
            <a:extLst>
              <a:ext uri="{FF2B5EF4-FFF2-40B4-BE49-F238E27FC236}">
                <a16:creationId xmlns:a16="http://schemas.microsoft.com/office/drawing/2014/main" id="{209517F9-F2DC-D584-91FF-08415D9C5CF6}"/>
              </a:ext>
            </a:extLst>
          </p:cNvPr>
          <p:cNvSpPr/>
          <p:nvPr/>
        </p:nvSpPr>
        <p:spPr>
          <a:xfrm rot="16200000">
            <a:off x="718789" y="3683061"/>
            <a:ext cx="3338377" cy="45719"/>
          </a:xfrm>
          <a:custGeom>
            <a:avLst/>
            <a:gdLst/>
            <a:ahLst/>
            <a:cxnLst/>
            <a:rect l="l" t="t" r="r" b="b"/>
            <a:pathLst>
              <a:path w="5962" h="1" fill="none" extrusionOk="0">
                <a:moveTo>
                  <a:pt x="0" y="1"/>
                </a:moveTo>
                <a:lnTo>
                  <a:pt x="5962" y="1"/>
                </a:lnTo>
              </a:path>
            </a:pathLst>
          </a:custGeom>
          <a:ln w="19050">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9D96A5E4-C74D-A665-8398-903C4697F582}"/>
              </a:ext>
            </a:extLst>
          </p:cNvPr>
          <p:cNvSpPr txBox="1"/>
          <p:nvPr/>
        </p:nvSpPr>
        <p:spPr>
          <a:xfrm>
            <a:off x="2671820" y="2037337"/>
            <a:ext cx="8772319" cy="3576428"/>
          </a:xfrm>
          <a:prstGeom prst="rect">
            <a:avLst/>
          </a:prstGeom>
          <a:noFill/>
        </p:spPr>
        <p:txBody>
          <a:bodyPr wrap="square">
            <a:spAutoFit/>
          </a:bodyPr>
          <a:lstStyle/>
          <a:p>
            <a:pPr marL="342900" lvl="0" indent="-342900" fontAlgn="base">
              <a:lnSpc>
                <a:spcPct val="150000"/>
              </a:lnSpc>
              <a:spcAft>
                <a:spcPts val="800"/>
              </a:spcAft>
              <a:buClr>
                <a:schemeClr val="bg1"/>
              </a:buClr>
              <a:buSzPts val="1000"/>
              <a:buFont typeface="Symbol" panose="05050102010706020507" pitchFamily="18" charset="2"/>
              <a:buChar char=""/>
            </a:pPr>
            <a:r>
              <a:rPr lang="vi-V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Đếm số lượng weather nhận các giá trị là : ‘Sunny’, ‘Rain’, ‘Overcast’</a:t>
            </a:r>
          </a:p>
          <a:p>
            <a:pPr marL="342900" lvl="0" indent="-342900" fontAlgn="base">
              <a:lnSpc>
                <a:spcPct val="150000"/>
              </a:lnSpc>
              <a:spcAft>
                <a:spcPts val="800"/>
              </a:spcAft>
              <a:buClr>
                <a:schemeClr val="bg1"/>
              </a:buClr>
              <a:buSzPts val="1000"/>
              <a:buFont typeface="Symbol" panose="05050102010706020507" pitchFamily="18" charset="2"/>
              <a:buChar char=""/>
            </a:pPr>
            <a:r>
              <a:rPr lang="vi-V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Nếu xuất hiện 1 trong 3 giá trị ‘Sunny’, ‘Rain’, ‘Overcast’ nhận giá trị là 0 và tồn tại 1 trong 3 giá trị ‘Sunny’, ‘Rain’, ‘Overcast’ nhận giá trị là 1 thì trả về 0</a:t>
            </a:r>
          </a:p>
          <a:p>
            <a:pPr marL="342900" lvl="0" indent="-342900" fontAlgn="base">
              <a:lnSpc>
                <a:spcPct val="150000"/>
              </a:lnSpc>
              <a:spcAft>
                <a:spcPts val="800"/>
              </a:spcAft>
              <a:buClr>
                <a:schemeClr val="bg1"/>
              </a:buClr>
              <a:buSzPts val="1000"/>
              <a:buFont typeface="Symbol" panose="05050102010706020507" pitchFamily="18" charset="2"/>
              <a:buChar char=""/>
            </a:pPr>
            <a:r>
              <a:rPr lang="vi-V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Nếu xuất hiện 1 trong 3 giá trị ‘Sunny’, ‘Rain’, ‘Overcast’ nhận giá trị là 0 và tồn tại 1 trong 3 giá trị ‘Sunny’, ‘Rain’, ‘Overcast’ nhận giá trị khác 1 thì bỏ thuộc tính nhận giá trị 0 và trả về theo công thức tính Entropy sau khi loại thuộc tính</a:t>
            </a:r>
          </a:p>
          <a:p>
            <a:pPr marL="342900" lvl="0" indent="-342900" fontAlgn="base">
              <a:lnSpc>
                <a:spcPct val="150000"/>
              </a:lnSpc>
              <a:spcAft>
                <a:spcPts val="800"/>
              </a:spcAft>
              <a:buClr>
                <a:schemeClr val="bg1"/>
              </a:buClr>
              <a:buSzPts val="1000"/>
              <a:buFont typeface="Symbol" panose="05050102010706020507" pitchFamily="18" charset="2"/>
              <a:buChar char=""/>
            </a:pPr>
            <a:r>
              <a:rPr lang="vi-V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Nếu cả 3 đều khác 0 thì trả về theo công thức tính Entropy</a:t>
            </a:r>
          </a:p>
        </p:txBody>
      </p:sp>
      <p:sp>
        <p:nvSpPr>
          <p:cNvPr id="11" name="TextBox 10">
            <a:extLst>
              <a:ext uri="{FF2B5EF4-FFF2-40B4-BE49-F238E27FC236}">
                <a16:creationId xmlns:a16="http://schemas.microsoft.com/office/drawing/2014/main" id="{925CFAB1-F848-2AFC-B1CB-CF271099A2BE}"/>
              </a:ext>
            </a:extLst>
          </p:cNvPr>
          <p:cNvSpPr txBox="1"/>
          <p:nvPr/>
        </p:nvSpPr>
        <p:spPr>
          <a:xfrm>
            <a:off x="555263" y="2733168"/>
            <a:ext cx="1805233" cy="1200329"/>
          </a:xfrm>
          <a:prstGeom prst="rect">
            <a:avLst/>
          </a:prstGeom>
          <a:noFill/>
        </p:spPr>
        <p:txBody>
          <a:bodyPr wrap="square">
            <a:spAutoFit/>
          </a:bodyPr>
          <a:lstStyle/>
          <a:p>
            <a:r>
              <a:rPr lang="vi-VN" sz="3600" b="1" dirty="0">
                <a:solidFill>
                  <a:schemeClr val="bg1"/>
                </a:solidFill>
                <a:latin typeface="Times New Roman" panose="02020603050405020304" pitchFamily="18" charset="0"/>
                <a:cs typeface="Times New Roman" panose="02020603050405020304" pitchFamily="18" charset="0"/>
              </a:rPr>
              <a:t>Tính Entropy</a:t>
            </a:r>
          </a:p>
        </p:txBody>
      </p:sp>
    </p:spTree>
    <p:extLst>
      <p:ext uri="{BB962C8B-B14F-4D97-AF65-F5344CB8AC3E}">
        <p14:creationId xmlns:p14="http://schemas.microsoft.com/office/powerpoint/2010/main" val="1573188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8696-157B-F77B-2DBC-3AFF57752ABB}"/>
              </a:ext>
            </a:extLst>
          </p:cNvPr>
          <p:cNvSpPr>
            <a:spLocks noGrp="1"/>
          </p:cNvSpPr>
          <p:nvPr>
            <p:ph type="title"/>
          </p:nvPr>
        </p:nvSpPr>
        <p:spPr/>
        <p:txBody>
          <a:bodyPr/>
          <a:lstStyle/>
          <a:p>
            <a:r>
              <a:rPr lang="en-US"/>
              <a:t>Cài đặt chương trình</a:t>
            </a:r>
          </a:p>
        </p:txBody>
      </p:sp>
      <p:sp>
        <p:nvSpPr>
          <p:cNvPr id="5" name="Google Shape;574;p37">
            <a:extLst>
              <a:ext uri="{FF2B5EF4-FFF2-40B4-BE49-F238E27FC236}">
                <a16:creationId xmlns:a16="http://schemas.microsoft.com/office/drawing/2014/main" id="{209517F9-F2DC-D584-91FF-08415D9C5CF6}"/>
              </a:ext>
            </a:extLst>
          </p:cNvPr>
          <p:cNvSpPr/>
          <p:nvPr/>
        </p:nvSpPr>
        <p:spPr>
          <a:xfrm rot="16200000">
            <a:off x="718789" y="3683061"/>
            <a:ext cx="3338377" cy="45719"/>
          </a:xfrm>
          <a:custGeom>
            <a:avLst/>
            <a:gdLst/>
            <a:ahLst/>
            <a:cxnLst/>
            <a:rect l="l" t="t" r="r" b="b"/>
            <a:pathLst>
              <a:path w="5962" h="1" fill="none" extrusionOk="0">
                <a:moveTo>
                  <a:pt x="0" y="1"/>
                </a:moveTo>
                <a:lnTo>
                  <a:pt x="5962" y="1"/>
                </a:lnTo>
              </a:path>
            </a:pathLst>
          </a:custGeom>
          <a:ln w="19050">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925CFAB1-F848-2AFC-B1CB-CF271099A2BE}"/>
              </a:ext>
            </a:extLst>
          </p:cNvPr>
          <p:cNvSpPr txBox="1"/>
          <p:nvPr/>
        </p:nvSpPr>
        <p:spPr>
          <a:xfrm>
            <a:off x="555263" y="2733168"/>
            <a:ext cx="1805233" cy="1200329"/>
          </a:xfrm>
          <a:prstGeom prst="rect">
            <a:avLst/>
          </a:prstGeom>
          <a:noFill/>
        </p:spPr>
        <p:txBody>
          <a:bodyPr wrap="square">
            <a:spAutoFit/>
          </a:bodyPr>
          <a:lstStyle/>
          <a:p>
            <a:r>
              <a:rPr lang="vi-VN" sz="3600" b="1" dirty="0">
                <a:solidFill>
                  <a:schemeClr val="bg1"/>
                </a:solidFill>
                <a:latin typeface="Times New Roman" panose="02020603050405020304" pitchFamily="18" charset="0"/>
                <a:cs typeface="Times New Roman" panose="02020603050405020304" pitchFamily="18" charset="0"/>
              </a:rPr>
              <a:t>Tính Entropy</a:t>
            </a:r>
          </a:p>
        </p:txBody>
      </p:sp>
      <p:pic>
        <p:nvPicPr>
          <p:cNvPr id="3" name="Picture 2">
            <a:extLst>
              <a:ext uri="{FF2B5EF4-FFF2-40B4-BE49-F238E27FC236}">
                <a16:creationId xmlns:a16="http://schemas.microsoft.com/office/drawing/2014/main" id="{1E027D40-6F95-EE54-F12B-B6F5638E8D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63711" y="1683058"/>
            <a:ext cx="8025958" cy="43312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78058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8696-157B-F77B-2DBC-3AFF57752ABB}"/>
              </a:ext>
            </a:extLst>
          </p:cNvPr>
          <p:cNvSpPr>
            <a:spLocks noGrp="1"/>
          </p:cNvSpPr>
          <p:nvPr>
            <p:ph type="title"/>
          </p:nvPr>
        </p:nvSpPr>
        <p:spPr/>
        <p:txBody>
          <a:bodyPr/>
          <a:lstStyle/>
          <a:p>
            <a:r>
              <a:rPr lang="en-US"/>
              <a:t>Cài đặt chương trình</a:t>
            </a:r>
          </a:p>
        </p:txBody>
      </p:sp>
      <p:sp>
        <p:nvSpPr>
          <p:cNvPr id="5" name="Google Shape;574;p37">
            <a:extLst>
              <a:ext uri="{FF2B5EF4-FFF2-40B4-BE49-F238E27FC236}">
                <a16:creationId xmlns:a16="http://schemas.microsoft.com/office/drawing/2014/main" id="{209517F9-F2DC-D584-91FF-08415D9C5CF6}"/>
              </a:ext>
            </a:extLst>
          </p:cNvPr>
          <p:cNvSpPr/>
          <p:nvPr/>
        </p:nvSpPr>
        <p:spPr>
          <a:xfrm rot="16200000">
            <a:off x="718789" y="3683061"/>
            <a:ext cx="3338377" cy="45719"/>
          </a:xfrm>
          <a:custGeom>
            <a:avLst/>
            <a:gdLst/>
            <a:ahLst/>
            <a:cxnLst/>
            <a:rect l="l" t="t" r="r" b="b"/>
            <a:pathLst>
              <a:path w="5962" h="1" fill="none" extrusionOk="0">
                <a:moveTo>
                  <a:pt x="0" y="1"/>
                </a:moveTo>
                <a:lnTo>
                  <a:pt x="5962" y="1"/>
                </a:lnTo>
              </a:path>
            </a:pathLst>
          </a:custGeom>
          <a:ln w="19050">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925CFAB1-F848-2AFC-B1CB-CF271099A2BE}"/>
              </a:ext>
            </a:extLst>
          </p:cNvPr>
          <p:cNvSpPr txBox="1"/>
          <p:nvPr/>
        </p:nvSpPr>
        <p:spPr>
          <a:xfrm>
            <a:off x="687238" y="2417518"/>
            <a:ext cx="1839610" cy="2862322"/>
          </a:xfrm>
          <a:prstGeom prst="rect">
            <a:avLst/>
          </a:prstGeom>
          <a:noFill/>
        </p:spPr>
        <p:txBody>
          <a:bodyPr wrap="square">
            <a:spAutoFit/>
          </a:bodyPr>
          <a:lstStyle/>
          <a:p>
            <a:r>
              <a:rPr lang="en-US" sz="3600" b="1" dirty="0" err="1">
                <a:solidFill>
                  <a:schemeClr val="bg1"/>
                </a:solidFill>
                <a:latin typeface="Times New Roman" panose="02020603050405020304" pitchFamily="18" charset="0"/>
                <a:cs typeface="Times New Roman" panose="02020603050405020304" pitchFamily="18" charset="0"/>
              </a:rPr>
              <a:t>Tính</a:t>
            </a:r>
            <a:r>
              <a:rPr lang="en-US" sz="3600" b="1" dirty="0">
                <a:solidFill>
                  <a:schemeClr val="bg1"/>
                </a:solidFill>
                <a:latin typeface="Times New Roman" panose="02020603050405020304" pitchFamily="18" charset="0"/>
                <a:cs typeface="Times New Roman" panose="02020603050405020304" pitchFamily="18" charset="0"/>
              </a:rPr>
              <a:t> gain </a:t>
            </a:r>
            <a:r>
              <a:rPr lang="en-US" sz="3600" b="1" dirty="0" err="1">
                <a:solidFill>
                  <a:schemeClr val="bg1"/>
                </a:solidFill>
                <a:latin typeface="Times New Roman" panose="02020603050405020304" pitchFamily="18" charset="0"/>
                <a:cs typeface="Times New Roman" panose="02020603050405020304" pitchFamily="18" charset="0"/>
              </a:rPr>
              <a:t>từng</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thuộc</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tính</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86DF313-A4F0-9059-BB44-978FA01059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16554" y="3167947"/>
            <a:ext cx="5382727" cy="24032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A3AFB0BD-F4E4-6395-67F2-DCA706E9D4D8}"/>
              </a:ext>
            </a:extLst>
          </p:cNvPr>
          <p:cNvSpPr txBox="1"/>
          <p:nvPr/>
        </p:nvSpPr>
        <p:spPr>
          <a:xfrm>
            <a:off x="2871421" y="2263979"/>
            <a:ext cx="6117996" cy="707886"/>
          </a:xfrm>
          <a:prstGeom prst="rect">
            <a:avLst/>
          </a:prstGeom>
          <a:noFill/>
        </p:spPr>
        <p:txBody>
          <a:bodyPr wrap="square">
            <a:spAutoFit/>
          </a:bodyPr>
          <a:lstStyle/>
          <a:p>
            <a:r>
              <a:rPr lang="en-US" sz="2000" dirty="0" err="1">
                <a:solidFill>
                  <a:schemeClr val="bg1"/>
                </a:solidFill>
                <a:latin typeface="Times New Roman" panose="02020603050405020304" pitchFamily="18" charset="0"/>
                <a:cs typeface="Times New Roman" panose="02020603050405020304" pitchFamily="18" charset="0"/>
              </a:rPr>
              <a:t>Biến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uniq</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giá</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không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trùng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lặp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trong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dữ</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liệu</a:t>
            </a:r>
            <a:r>
              <a:rPr lang="en-US" sz="2000" dirty="0">
                <a:solidFill>
                  <a:schemeClr val="bg1"/>
                </a:solidFill>
                <a:latin typeface="Times New Roman" panose="02020603050405020304" pitchFamily="18" charset="0"/>
                <a:cs typeface="Times New Roman" panose="02020603050405020304" pitchFamily="18" charset="0"/>
              </a:rPr>
              <a:t> examples </a:t>
            </a:r>
            <a:r>
              <a:rPr lang="en-US" sz="2000" dirty="0" err="1">
                <a:solidFill>
                  <a:schemeClr val="bg1"/>
                </a:solidFill>
                <a:latin typeface="Times New Roman" panose="02020603050405020304" pitchFamily="18" charset="0"/>
                <a:cs typeface="Times New Roman" panose="02020603050405020304" pitchFamily="18" charset="0"/>
              </a:rPr>
              <a:t>với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attr</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556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8696-157B-F77B-2DBC-3AFF57752ABB}"/>
              </a:ext>
            </a:extLst>
          </p:cNvPr>
          <p:cNvSpPr>
            <a:spLocks noGrp="1"/>
          </p:cNvSpPr>
          <p:nvPr>
            <p:ph type="title"/>
          </p:nvPr>
        </p:nvSpPr>
        <p:spPr/>
        <p:txBody>
          <a:bodyPr/>
          <a:lstStyle/>
          <a:p>
            <a:r>
              <a:rPr lang="en-US"/>
              <a:t>Cài đặt chương trình</a:t>
            </a:r>
          </a:p>
        </p:txBody>
      </p:sp>
      <p:sp>
        <p:nvSpPr>
          <p:cNvPr id="5" name="Google Shape;574;p37">
            <a:extLst>
              <a:ext uri="{FF2B5EF4-FFF2-40B4-BE49-F238E27FC236}">
                <a16:creationId xmlns:a16="http://schemas.microsoft.com/office/drawing/2014/main" id="{209517F9-F2DC-D584-91FF-08415D9C5CF6}"/>
              </a:ext>
            </a:extLst>
          </p:cNvPr>
          <p:cNvSpPr/>
          <p:nvPr/>
        </p:nvSpPr>
        <p:spPr>
          <a:xfrm rot="16200000">
            <a:off x="718789" y="3683061"/>
            <a:ext cx="3338377" cy="45719"/>
          </a:xfrm>
          <a:custGeom>
            <a:avLst/>
            <a:gdLst/>
            <a:ahLst/>
            <a:cxnLst/>
            <a:rect l="l" t="t" r="r" b="b"/>
            <a:pathLst>
              <a:path w="5962" h="1" fill="none" extrusionOk="0">
                <a:moveTo>
                  <a:pt x="0" y="1"/>
                </a:moveTo>
                <a:lnTo>
                  <a:pt x="5962" y="1"/>
                </a:lnTo>
              </a:path>
            </a:pathLst>
          </a:custGeom>
          <a:ln w="19050">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9D96A5E4-C74D-A665-8398-903C4697F582}"/>
              </a:ext>
            </a:extLst>
          </p:cNvPr>
          <p:cNvSpPr txBox="1"/>
          <p:nvPr/>
        </p:nvSpPr>
        <p:spPr>
          <a:xfrm>
            <a:off x="2502139" y="1471728"/>
            <a:ext cx="9375634" cy="5166607"/>
          </a:xfrm>
          <a:prstGeom prst="rect">
            <a:avLst/>
          </a:prstGeom>
          <a:noFill/>
        </p:spPr>
        <p:txBody>
          <a:bodyPr wrap="square">
            <a:spAutoFit/>
          </a:bodyPr>
          <a:lstStyle/>
          <a:p>
            <a:pPr marL="342900" lvl="0" indent="-342900" fontAlgn="base">
              <a:lnSpc>
                <a:spcPct val="150000"/>
              </a:lnSpc>
              <a:spcAft>
                <a:spcPts val="800"/>
              </a:spcAft>
              <a:buClr>
                <a:schemeClr val="bg1"/>
              </a:buClr>
              <a:buSzPts val="1000"/>
              <a:buFont typeface="Symbol" panose="05050102010706020507" pitchFamily="18" charset="2"/>
              <a:buChar char=""/>
            </a:pPr>
            <a:r>
              <a:rPr lang="vi-V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Tìm thuộc tính có giá trị Gain lớn nhất gán vào biến max_gain và nhãn của thuộc tính đó được gán vào biến max_feat</a:t>
            </a:r>
          </a:p>
          <a:p>
            <a:pPr marL="342900" lvl="0" indent="-342900" fontAlgn="base">
              <a:lnSpc>
                <a:spcPct val="150000"/>
              </a:lnSpc>
              <a:spcAft>
                <a:spcPts val="800"/>
              </a:spcAft>
              <a:buClr>
                <a:schemeClr val="bg1"/>
              </a:buClr>
              <a:buSzPts val="1000"/>
              <a:buFont typeface="Symbol" panose="05050102010706020507" pitchFamily="18" charset="2"/>
              <a:buChar char=""/>
            </a:pPr>
            <a:r>
              <a:rPr lang="vi-V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Biến uniq nhận các giá trị không trùng lặp của dữ liệu  examples với nhãn là max_feat</a:t>
            </a:r>
          </a:p>
          <a:p>
            <a:pPr marL="342900" lvl="0" indent="-342900" fontAlgn="base">
              <a:lnSpc>
                <a:spcPct val="150000"/>
              </a:lnSpc>
              <a:spcAft>
                <a:spcPts val="800"/>
              </a:spcAft>
              <a:buClr>
                <a:schemeClr val="bg1"/>
              </a:buClr>
              <a:buSzPts val="1000"/>
              <a:buFont typeface="Symbol" panose="05050102010706020507" pitchFamily="18" charset="2"/>
              <a:buChar char=""/>
            </a:pPr>
            <a:r>
              <a:rPr lang="vi-V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Biến subdata nhận bảng dữ liệu với examples có nhãn max_feat  bằng lần lượt giá trị trong biến uniq</a:t>
            </a:r>
          </a:p>
          <a:p>
            <a:pPr marL="342900" lvl="0" indent="-342900" fontAlgn="base">
              <a:lnSpc>
                <a:spcPct val="150000"/>
              </a:lnSpc>
              <a:spcAft>
                <a:spcPts val="800"/>
              </a:spcAft>
              <a:buClr>
                <a:schemeClr val="bg1"/>
              </a:buClr>
              <a:buSzPts val="1000"/>
              <a:buFont typeface="Symbol" panose="05050102010706020507" pitchFamily="18" charset="2"/>
              <a:buChar char=""/>
            </a:pPr>
            <a:r>
              <a:rPr lang="vi-V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Nếu subdata có Entropy bằng 0 thì nó được khởi tạo là Node lá và có quyết đinh là pred = np.unique(subdata[“weather”])</a:t>
            </a:r>
          </a:p>
          <a:p>
            <a:pPr marL="342900" lvl="0" indent="-342900" fontAlgn="base">
              <a:lnSpc>
                <a:spcPct val="150000"/>
              </a:lnSpc>
              <a:spcAft>
                <a:spcPts val="800"/>
              </a:spcAft>
              <a:buClr>
                <a:schemeClr val="bg1"/>
              </a:buClr>
              <a:buSzPts val="1000"/>
              <a:buFont typeface="Symbol" panose="05050102010706020507" pitchFamily="18" charset="2"/>
              <a:buChar char=""/>
            </a:pPr>
            <a:r>
              <a:rPr lang="vi-V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Ngược lại thì nó chưa phải là Node lá thì gọi lại function ID3 với bảng dữ liệu mới là subdata với nhãn mới là nhẵn đã bỏ đi max_feat</a:t>
            </a:r>
          </a:p>
          <a:p>
            <a:pPr marL="342900" lvl="0" indent="-342900" fontAlgn="base">
              <a:lnSpc>
                <a:spcPct val="150000"/>
              </a:lnSpc>
              <a:spcAft>
                <a:spcPts val="800"/>
              </a:spcAft>
              <a:buClr>
                <a:schemeClr val="bg1"/>
              </a:buClr>
              <a:buSzPts val="1000"/>
              <a:buFont typeface="Symbol" panose="05050102010706020507" pitchFamily="18" charset="2"/>
              <a:buChar char=""/>
            </a:pPr>
            <a:r>
              <a:rPr lang="vi-V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Trả về root </a:t>
            </a:r>
          </a:p>
        </p:txBody>
      </p:sp>
      <p:sp>
        <p:nvSpPr>
          <p:cNvPr id="11" name="TextBox 10">
            <a:extLst>
              <a:ext uri="{FF2B5EF4-FFF2-40B4-BE49-F238E27FC236}">
                <a16:creationId xmlns:a16="http://schemas.microsoft.com/office/drawing/2014/main" id="{925CFAB1-F848-2AFC-B1CB-CF271099A2BE}"/>
              </a:ext>
            </a:extLst>
          </p:cNvPr>
          <p:cNvSpPr txBox="1"/>
          <p:nvPr/>
        </p:nvSpPr>
        <p:spPr>
          <a:xfrm>
            <a:off x="555263" y="2733168"/>
            <a:ext cx="1805233" cy="1754326"/>
          </a:xfrm>
          <a:prstGeom prst="rect">
            <a:avLst/>
          </a:prstGeom>
          <a:noFill/>
        </p:spPr>
        <p:txBody>
          <a:bodyPr wrap="square">
            <a:spAutoFit/>
          </a:bodyPr>
          <a:lstStyle/>
          <a:p>
            <a:r>
              <a:rPr lang="vi-VN" sz="3600" b="1" dirty="0">
                <a:solidFill>
                  <a:schemeClr val="bg1"/>
                </a:solidFill>
                <a:latin typeface="Times New Roman" panose="02020603050405020304" pitchFamily="18" charset="0"/>
                <a:cs typeface="Times New Roman" panose="02020603050405020304" pitchFamily="18" charset="0"/>
              </a:rPr>
              <a:t>Tạo cây quyết định</a:t>
            </a:r>
          </a:p>
        </p:txBody>
      </p:sp>
    </p:spTree>
    <p:extLst>
      <p:ext uri="{BB962C8B-B14F-4D97-AF65-F5344CB8AC3E}">
        <p14:creationId xmlns:p14="http://schemas.microsoft.com/office/powerpoint/2010/main" val="3429053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8696-157B-F77B-2DBC-3AFF57752ABB}"/>
              </a:ext>
            </a:extLst>
          </p:cNvPr>
          <p:cNvSpPr>
            <a:spLocks noGrp="1"/>
          </p:cNvSpPr>
          <p:nvPr>
            <p:ph type="title"/>
          </p:nvPr>
        </p:nvSpPr>
        <p:spPr>
          <a:xfrm>
            <a:off x="925556" y="609600"/>
            <a:ext cx="10353761" cy="1326321"/>
          </a:xfrm>
        </p:spPr>
        <p:txBody>
          <a:bodyPr/>
          <a:lstStyle/>
          <a:p>
            <a:r>
              <a:rPr lang="en-US"/>
              <a:t>Cài đặt chương trình</a:t>
            </a:r>
          </a:p>
        </p:txBody>
      </p:sp>
      <p:sp>
        <p:nvSpPr>
          <p:cNvPr id="5" name="Google Shape;574;p37">
            <a:extLst>
              <a:ext uri="{FF2B5EF4-FFF2-40B4-BE49-F238E27FC236}">
                <a16:creationId xmlns:a16="http://schemas.microsoft.com/office/drawing/2014/main" id="{209517F9-F2DC-D584-91FF-08415D9C5CF6}"/>
              </a:ext>
            </a:extLst>
          </p:cNvPr>
          <p:cNvSpPr/>
          <p:nvPr/>
        </p:nvSpPr>
        <p:spPr>
          <a:xfrm rot="16200000">
            <a:off x="718789" y="3683061"/>
            <a:ext cx="3338377" cy="45719"/>
          </a:xfrm>
          <a:custGeom>
            <a:avLst/>
            <a:gdLst/>
            <a:ahLst/>
            <a:cxnLst/>
            <a:rect l="l" t="t" r="r" b="b"/>
            <a:pathLst>
              <a:path w="5962" h="1" fill="none" extrusionOk="0">
                <a:moveTo>
                  <a:pt x="0" y="1"/>
                </a:moveTo>
                <a:lnTo>
                  <a:pt x="5962" y="1"/>
                </a:lnTo>
              </a:path>
            </a:pathLst>
          </a:custGeom>
          <a:ln w="19050">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925CFAB1-F848-2AFC-B1CB-CF271099A2BE}"/>
              </a:ext>
            </a:extLst>
          </p:cNvPr>
          <p:cNvSpPr txBox="1"/>
          <p:nvPr/>
        </p:nvSpPr>
        <p:spPr>
          <a:xfrm>
            <a:off x="555263" y="2733168"/>
            <a:ext cx="1805233" cy="1754326"/>
          </a:xfrm>
          <a:prstGeom prst="rect">
            <a:avLst/>
          </a:prstGeom>
          <a:noFill/>
        </p:spPr>
        <p:txBody>
          <a:bodyPr wrap="square">
            <a:spAutoFit/>
          </a:bodyPr>
          <a:lstStyle/>
          <a:p>
            <a:r>
              <a:rPr lang="vi-VN" sz="3600" b="1" dirty="0">
                <a:solidFill>
                  <a:schemeClr val="bg1"/>
                </a:solidFill>
                <a:latin typeface="Times New Roman" panose="02020603050405020304" pitchFamily="18" charset="0"/>
                <a:cs typeface="Times New Roman" panose="02020603050405020304" pitchFamily="18" charset="0"/>
              </a:rPr>
              <a:t>Tạo cây quyết định</a:t>
            </a:r>
          </a:p>
        </p:txBody>
      </p:sp>
      <p:pic>
        <p:nvPicPr>
          <p:cNvPr id="3" name="Picture 2">
            <a:extLst>
              <a:ext uri="{FF2B5EF4-FFF2-40B4-BE49-F238E27FC236}">
                <a16:creationId xmlns:a16="http://schemas.microsoft.com/office/drawing/2014/main" id="{DE164B47-F466-BB10-59B0-058B0F3EB6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5302" y="1706252"/>
            <a:ext cx="8082084" cy="47024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1567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493EC-8D68-47F1-9FFC-27E40CD6970C}"/>
              </a:ext>
            </a:extLst>
          </p:cNvPr>
          <p:cNvSpPr>
            <a:spLocks noGrp="1"/>
          </p:cNvSpPr>
          <p:nvPr>
            <p:ph type="title"/>
          </p:nvPr>
        </p:nvSpPr>
        <p:spPr>
          <a:xfrm>
            <a:off x="791246" y="882770"/>
            <a:ext cx="6133986" cy="882770"/>
          </a:xfrm>
        </p:spPr>
        <p:txBody>
          <a:bodyPr>
            <a:normAutofit/>
          </a:bodyPr>
          <a:lstStyle/>
          <a:p>
            <a:r>
              <a:rPr lang="en-US"/>
              <a:t>Giới thiệu chung</a:t>
            </a:r>
            <a:endParaRPr lang="en-US" dirty="0"/>
          </a:p>
        </p:txBody>
      </p:sp>
      <p:sp>
        <p:nvSpPr>
          <p:cNvPr id="4" name="Content Placeholder 3">
            <a:extLst>
              <a:ext uri="{FF2B5EF4-FFF2-40B4-BE49-F238E27FC236}">
                <a16:creationId xmlns:a16="http://schemas.microsoft.com/office/drawing/2014/main" id="{542F5116-08F6-0EBF-DEE3-A58C830052AA}"/>
              </a:ext>
            </a:extLst>
          </p:cNvPr>
          <p:cNvSpPr>
            <a:spLocks noGrp="1"/>
          </p:cNvSpPr>
          <p:nvPr>
            <p:ph idx="1"/>
          </p:nvPr>
        </p:nvSpPr>
        <p:spPr>
          <a:xfrm>
            <a:off x="924443" y="1690623"/>
            <a:ext cx="10353762" cy="3695136"/>
          </a:xfrm>
        </p:spPr>
        <p:txBody>
          <a:bodyPr>
            <a:normAutofit/>
          </a:bodyPr>
          <a:lstStyle/>
          <a:p>
            <a:r>
              <a:rPr lang="en-US" dirty="0" err="1"/>
              <a:t>Tình</a:t>
            </a:r>
            <a:r>
              <a:rPr lang="en-US" dirty="0"/>
              <a:t> </a:t>
            </a:r>
            <a:r>
              <a:rPr lang="en-US" dirty="0" err="1"/>
              <a:t>hình</a:t>
            </a:r>
            <a:r>
              <a:rPr lang="en-US" dirty="0"/>
              <a:t> </a:t>
            </a:r>
            <a:r>
              <a:rPr lang="en-US" dirty="0" err="1"/>
              <a:t>chung</a:t>
            </a:r>
            <a:endParaRPr lang="en-US" dirty="0"/>
          </a:p>
          <a:p>
            <a:pPr marL="0" indent="0">
              <a:buNone/>
            </a:pP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Nhóm chúng em thực hiện đề tài “DỰ BÁO THỜI TIẾT BẰNG THUẬT TOÁN ID3” nhằm mục đích xây dựng một chương trình để giải quyết quá trình dự báo thời tiết. </a:t>
            </a:r>
          </a:p>
          <a:p>
            <a:pPr marL="0" indent="0">
              <a:buNone/>
            </a:pP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Ý tưởng của nhóm chúng em là sử dụng thuật toán ID3 để xây dung một cây quyết đinh giúp dự báo thời tiết từ những mô tả cho trước.</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6" name="Title 1">
            <a:extLst>
              <a:ext uri="{FF2B5EF4-FFF2-40B4-BE49-F238E27FC236}">
                <a16:creationId xmlns:a16="http://schemas.microsoft.com/office/drawing/2014/main" id="{302D381E-393C-80EC-5DB6-EEEF49C0CC97}"/>
              </a:ext>
            </a:extLst>
          </p:cNvPr>
          <p:cNvSpPr txBox="1">
            <a:spLocks/>
          </p:cNvSpPr>
          <p:nvPr/>
        </p:nvSpPr>
        <p:spPr>
          <a:xfrm>
            <a:off x="982808" y="0"/>
            <a:ext cx="9023834" cy="88277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bg1"/>
                </a:solidFill>
                <a:effectLst/>
                <a:latin typeface="Arial" panose="020B0604020202020204" pitchFamily="34" charset="0"/>
                <a:ea typeface="+mj-ea"/>
                <a:cs typeface="Arial" panose="020B0604020202020204" pitchFamily="34" charset="0"/>
              </a:defRPr>
            </a:lvl1pPr>
          </a:lstStyle>
          <a:p>
            <a:r>
              <a:rPr lang="en-US" sz="2400" dirty="0" err="1">
                <a:solidFill>
                  <a:schemeClr val="tx1"/>
                </a:solidFill>
                <a:latin typeface="Times New Roman" panose="02020603050405020304" pitchFamily="18" charset="0"/>
                <a:cs typeface="Times New Roman" panose="02020603050405020304" pitchFamily="18" charset="0"/>
              </a:rPr>
              <a:t>Đề</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Tài</a:t>
            </a:r>
            <a:r>
              <a:rPr lang="en-US" sz="2400" dirty="0">
                <a:solidFill>
                  <a:schemeClr val="tx1"/>
                </a:solidFill>
                <a:latin typeface="Times New Roman" panose="02020603050405020304" pitchFamily="18" charset="0"/>
                <a:cs typeface="Times New Roman" panose="02020603050405020304" pitchFamily="18" charset="0"/>
              </a:rPr>
              <a:t> :DỰ BÁO THỜI TIẾT BẰNG THUẬT TOÁN ID3</a:t>
            </a:r>
          </a:p>
        </p:txBody>
      </p:sp>
    </p:spTree>
    <p:extLst>
      <p:ext uri="{BB962C8B-B14F-4D97-AF65-F5344CB8AC3E}">
        <p14:creationId xmlns:p14="http://schemas.microsoft.com/office/powerpoint/2010/main" val="385630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8696-157B-F77B-2DBC-3AFF57752ABB}"/>
              </a:ext>
            </a:extLst>
          </p:cNvPr>
          <p:cNvSpPr>
            <a:spLocks noGrp="1"/>
          </p:cNvSpPr>
          <p:nvPr>
            <p:ph type="title"/>
          </p:nvPr>
        </p:nvSpPr>
        <p:spPr/>
        <p:txBody>
          <a:bodyPr/>
          <a:lstStyle/>
          <a:p>
            <a:r>
              <a:rPr lang="en-US"/>
              <a:t>Cài đặt chương trình</a:t>
            </a:r>
          </a:p>
        </p:txBody>
      </p:sp>
      <p:sp>
        <p:nvSpPr>
          <p:cNvPr id="5" name="Google Shape;574;p37">
            <a:extLst>
              <a:ext uri="{FF2B5EF4-FFF2-40B4-BE49-F238E27FC236}">
                <a16:creationId xmlns:a16="http://schemas.microsoft.com/office/drawing/2014/main" id="{209517F9-F2DC-D584-91FF-08415D9C5CF6}"/>
              </a:ext>
            </a:extLst>
          </p:cNvPr>
          <p:cNvSpPr/>
          <p:nvPr/>
        </p:nvSpPr>
        <p:spPr>
          <a:xfrm rot="16200000">
            <a:off x="718789" y="3683061"/>
            <a:ext cx="3338377" cy="45719"/>
          </a:xfrm>
          <a:custGeom>
            <a:avLst/>
            <a:gdLst/>
            <a:ahLst/>
            <a:cxnLst/>
            <a:rect l="l" t="t" r="r" b="b"/>
            <a:pathLst>
              <a:path w="5962" h="1" fill="none" extrusionOk="0">
                <a:moveTo>
                  <a:pt x="0" y="1"/>
                </a:moveTo>
                <a:lnTo>
                  <a:pt x="5962" y="1"/>
                </a:lnTo>
              </a:path>
            </a:pathLst>
          </a:custGeom>
          <a:ln w="19050">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9D96A5E4-C74D-A665-8398-903C4697F582}"/>
              </a:ext>
            </a:extLst>
          </p:cNvPr>
          <p:cNvSpPr txBox="1"/>
          <p:nvPr/>
        </p:nvSpPr>
        <p:spPr>
          <a:xfrm>
            <a:off x="2671821" y="2037337"/>
            <a:ext cx="7989894" cy="2088842"/>
          </a:xfrm>
          <a:prstGeom prst="rect">
            <a:avLst/>
          </a:prstGeom>
          <a:noFill/>
        </p:spPr>
        <p:txBody>
          <a:bodyPr wrap="square">
            <a:spAutoFit/>
          </a:bodyPr>
          <a:lstStyle/>
          <a:p>
            <a:pPr marL="342900" lvl="0" indent="-342900" fontAlgn="base">
              <a:lnSpc>
                <a:spcPct val="150000"/>
              </a:lnSpc>
              <a:spcAft>
                <a:spcPts val="800"/>
              </a:spcAft>
              <a:buClr>
                <a:schemeClr val="bg1"/>
              </a:buClr>
              <a:buSzPts val="1000"/>
              <a:buFont typeface="Symbol" panose="05050102010706020507" pitchFamily="18" charset="2"/>
              <a:buChar char=""/>
            </a:pPr>
            <a:r>
              <a:rPr lang="vi-V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Biến child được khởi tạo là các biến con gốc ban đầu của cây</a:t>
            </a:r>
          </a:p>
          <a:p>
            <a:pPr marL="342900" lvl="0" indent="-342900" fontAlgn="base">
              <a:lnSpc>
                <a:spcPct val="150000"/>
              </a:lnSpc>
              <a:spcAft>
                <a:spcPts val="800"/>
              </a:spcAft>
              <a:buClr>
                <a:schemeClr val="bg1"/>
              </a:buClr>
              <a:buSzPts val="1000"/>
              <a:buFont typeface="Symbol" panose="05050102010706020507" pitchFamily="18" charset="2"/>
              <a:buChar char=""/>
            </a:pPr>
            <a:r>
              <a:rPr lang="vi-V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Nếu giá trị biến child bằng với giá trị của dữ liệu kiểm tra thì đưa ra quyết định và thoát</a:t>
            </a:r>
          </a:p>
          <a:p>
            <a:pPr marL="342900" lvl="0" indent="-342900" fontAlgn="base">
              <a:lnSpc>
                <a:spcPct val="150000"/>
              </a:lnSpc>
              <a:spcAft>
                <a:spcPts val="800"/>
              </a:spcAft>
              <a:buClr>
                <a:schemeClr val="bg1"/>
              </a:buClr>
              <a:buSzPts val="1000"/>
              <a:buFont typeface="Symbol" panose="05050102010706020507" pitchFamily="18" charset="2"/>
              <a:buChar char=""/>
            </a:pPr>
            <a:r>
              <a:rPr lang="vi-V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Ngược lại thì gọi lại function với con của child và new</a:t>
            </a:r>
          </a:p>
        </p:txBody>
      </p:sp>
      <p:sp>
        <p:nvSpPr>
          <p:cNvPr id="11" name="TextBox 10">
            <a:extLst>
              <a:ext uri="{FF2B5EF4-FFF2-40B4-BE49-F238E27FC236}">
                <a16:creationId xmlns:a16="http://schemas.microsoft.com/office/drawing/2014/main" id="{925CFAB1-F848-2AFC-B1CB-CF271099A2BE}"/>
              </a:ext>
            </a:extLst>
          </p:cNvPr>
          <p:cNvSpPr txBox="1"/>
          <p:nvPr/>
        </p:nvSpPr>
        <p:spPr>
          <a:xfrm>
            <a:off x="555263" y="2733168"/>
            <a:ext cx="1805233" cy="1754326"/>
          </a:xfrm>
          <a:prstGeom prst="rect">
            <a:avLst/>
          </a:prstGeom>
          <a:noFill/>
        </p:spPr>
        <p:txBody>
          <a:bodyPr wrap="square">
            <a:spAutoFit/>
          </a:bodyPr>
          <a:lstStyle/>
          <a:p>
            <a:r>
              <a:rPr lang="en-US" sz="3600" b="1" dirty="0" err="1">
                <a:solidFill>
                  <a:schemeClr val="bg1"/>
                </a:solidFill>
                <a:latin typeface="Times New Roman" panose="02020603050405020304" pitchFamily="18" charset="0"/>
                <a:cs typeface="Times New Roman" panose="02020603050405020304" pitchFamily="18" charset="0"/>
              </a:rPr>
              <a:t>Kiểm</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tra</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dữ</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liệu</a:t>
            </a:r>
            <a:endParaRPr lang="vi-VN" sz="36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31BEAA3-FC1F-DC2C-D6CF-ADEF63406C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6387" y="4227595"/>
            <a:ext cx="4958883" cy="19092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47601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8696-157B-F77B-2DBC-3AFF57752ABB}"/>
              </a:ext>
            </a:extLst>
          </p:cNvPr>
          <p:cNvSpPr>
            <a:spLocks noGrp="1"/>
          </p:cNvSpPr>
          <p:nvPr>
            <p:ph type="title"/>
          </p:nvPr>
        </p:nvSpPr>
        <p:spPr/>
        <p:txBody>
          <a:bodyPr/>
          <a:lstStyle/>
          <a:p>
            <a:r>
              <a:rPr lang="en-US"/>
              <a:t>Cài đặt chương trình</a:t>
            </a:r>
          </a:p>
        </p:txBody>
      </p:sp>
      <p:sp>
        <p:nvSpPr>
          <p:cNvPr id="5" name="Google Shape;574;p37">
            <a:extLst>
              <a:ext uri="{FF2B5EF4-FFF2-40B4-BE49-F238E27FC236}">
                <a16:creationId xmlns:a16="http://schemas.microsoft.com/office/drawing/2014/main" id="{209517F9-F2DC-D584-91FF-08415D9C5CF6}"/>
              </a:ext>
            </a:extLst>
          </p:cNvPr>
          <p:cNvSpPr/>
          <p:nvPr/>
        </p:nvSpPr>
        <p:spPr>
          <a:xfrm rot="16200000">
            <a:off x="718789" y="3683061"/>
            <a:ext cx="3338377" cy="45719"/>
          </a:xfrm>
          <a:custGeom>
            <a:avLst/>
            <a:gdLst/>
            <a:ahLst/>
            <a:cxnLst/>
            <a:rect l="l" t="t" r="r" b="b"/>
            <a:pathLst>
              <a:path w="5962" h="1" fill="none" extrusionOk="0">
                <a:moveTo>
                  <a:pt x="0" y="1"/>
                </a:moveTo>
                <a:lnTo>
                  <a:pt x="5962" y="1"/>
                </a:lnTo>
              </a:path>
            </a:pathLst>
          </a:custGeom>
          <a:ln w="19050">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925CFAB1-F848-2AFC-B1CB-CF271099A2BE}"/>
              </a:ext>
            </a:extLst>
          </p:cNvPr>
          <p:cNvSpPr txBox="1"/>
          <p:nvPr/>
        </p:nvSpPr>
        <p:spPr>
          <a:xfrm>
            <a:off x="555263" y="2733168"/>
            <a:ext cx="1805233" cy="646331"/>
          </a:xfrm>
          <a:prstGeom prst="rect">
            <a:avLst/>
          </a:prstGeom>
          <a:noFill/>
        </p:spPr>
        <p:txBody>
          <a:bodyPr wrap="square">
            <a:spAutoFit/>
          </a:bodyPr>
          <a:lstStyle/>
          <a:p>
            <a:r>
              <a:rPr lang="en-US" sz="3600" b="1" dirty="0" err="1">
                <a:solidFill>
                  <a:schemeClr val="bg1"/>
                </a:solidFill>
                <a:latin typeface="Times New Roman" panose="02020603050405020304" pitchFamily="18" charset="0"/>
                <a:cs typeface="Times New Roman" panose="02020603050405020304" pitchFamily="18" charset="0"/>
              </a:rPr>
              <a:t>Kết</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quả</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01A2C9B-BB5E-933A-E23A-1477160E4B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84933" y="1809341"/>
            <a:ext cx="5652940" cy="18476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7AB76E7C-215E-C2BF-234E-32B3B6298B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84934" y="3726062"/>
            <a:ext cx="5652940" cy="20658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50467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493EC-8D68-47F1-9FFC-27E40CD6970C}"/>
              </a:ext>
            </a:extLst>
          </p:cNvPr>
          <p:cNvSpPr>
            <a:spLocks noGrp="1"/>
          </p:cNvSpPr>
          <p:nvPr>
            <p:ph type="title"/>
          </p:nvPr>
        </p:nvSpPr>
        <p:spPr>
          <a:xfrm>
            <a:off x="791246" y="882770"/>
            <a:ext cx="6133986" cy="882770"/>
          </a:xfrm>
        </p:spPr>
        <p:txBody>
          <a:bodyPr>
            <a:normAutofit/>
          </a:bodyPr>
          <a:lstStyle/>
          <a:p>
            <a:r>
              <a:rPr lang="en-US"/>
              <a:t>Giới thiệu chung</a:t>
            </a:r>
            <a:endParaRPr lang="en-US" dirty="0"/>
          </a:p>
        </p:txBody>
      </p:sp>
      <p:sp>
        <p:nvSpPr>
          <p:cNvPr id="4" name="Content Placeholder 3">
            <a:extLst>
              <a:ext uri="{FF2B5EF4-FFF2-40B4-BE49-F238E27FC236}">
                <a16:creationId xmlns:a16="http://schemas.microsoft.com/office/drawing/2014/main" id="{542F5116-08F6-0EBF-DEE3-A58C830052AA}"/>
              </a:ext>
            </a:extLst>
          </p:cNvPr>
          <p:cNvSpPr>
            <a:spLocks noGrp="1"/>
          </p:cNvSpPr>
          <p:nvPr>
            <p:ph idx="1"/>
          </p:nvPr>
        </p:nvSpPr>
        <p:spPr>
          <a:xfrm>
            <a:off x="924443" y="1690623"/>
            <a:ext cx="10353762" cy="3695136"/>
          </a:xfrm>
        </p:spPr>
        <p:txBody>
          <a:bodyPr>
            <a:normAutofit/>
          </a:bodyPr>
          <a:lstStyle/>
          <a:p>
            <a:r>
              <a:rPr lang="en-US" dirty="0" err="1"/>
              <a:t>Bài</a:t>
            </a:r>
            <a:r>
              <a:rPr lang="en-US" dirty="0"/>
              <a:t> </a:t>
            </a:r>
            <a:r>
              <a:rPr lang="en-US" dirty="0" err="1"/>
              <a:t>toán</a:t>
            </a:r>
            <a:endParaRPr lang="en-US" dirty="0"/>
          </a:p>
          <a:p>
            <a:pPr marL="0" indent="0">
              <a:buNone/>
            </a:pPr>
            <a:r>
              <a:rPr lang="vi-VN" dirty="0">
                <a:latin typeface="Times New Roman" panose="02020603050405020304" pitchFamily="18" charset="0"/>
                <a:cs typeface="Times New Roman" panose="02020603050405020304" pitchFamily="18" charset="0"/>
              </a:rPr>
              <a:t>Data gồm 4 thuộc tính:</a:t>
            </a:r>
          </a:p>
          <a:p>
            <a:pPr marL="0" indent="0">
              <a:buNone/>
            </a:pPr>
            <a:r>
              <a:rPr lang="vi-VN" dirty="0">
                <a:latin typeface="Times New Roman" panose="02020603050405020304" pitchFamily="18" charset="0"/>
                <a:cs typeface="Times New Roman" panose="02020603050405020304" pitchFamily="18" charset="0"/>
              </a:rPr>
              <a:t>Thuộc tính đầu: </a:t>
            </a:r>
          </a:p>
          <a:p>
            <a:pPr lvl="1">
              <a:buFont typeface="Wingdings" panose="05000000000000000000" pitchFamily="2" charset="2"/>
              <a:buChar char="ü"/>
            </a:pPr>
            <a:r>
              <a:rPr lang="vi-VN" sz="2000" dirty="0">
                <a:latin typeface="Times New Roman" panose="02020603050405020304" pitchFamily="18" charset="0"/>
                <a:cs typeface="Times New Roman" panose="02020603050405020304" pitchFamily="18" charset="0"/>
              </a:rPr>
              <a:t>temp (nhiệt độ): Nhận các giá trị: Hot, Cool, Mild</a:t>
            </a:r>
          </a:p>
          <a:p>
            <a:pPr lvl="1">
              <a:buFont typeface="Wingdings" panose="05000000000000000000" pitchFamily="2" charset="2"/>
              <a:buChar char="ü"/>
            </a:pPr>
            <a:r>
              <a:rPr lang="vi-VN" sz="2000" dirty="0">
                <a:latin typeface="Times New Roman" panose="02020603050405020304" pitchFamily="18" charset="0"/>
                <a:cs typeface="Times New Roman" panose="02020603050405020304" pitchFamily="18" charset="0"/>
              </a:rPr>
              <a:t>humidity (độ ẩm): Nhận các giá trị: High, Low, Normal</a:t>
            </a:r>
          </a:p>
          <a:p>
            <a:pPr lvl="1">
              <a:buFont typeface="Wingdings" panose="05000000000000000000" pitchFamily="2" charset="2"/>
              <a:buChar char="ü"/>
            </a:pPr>
            <a:r>
              <a:rPr lang="vi-VN" sz="2000" dirty="0">
                <a:latin typeface="Times New Roman" panose="02020603050405020304" pitchFamily="18" charset="0"/>
                <a:cs typeface="Times New Roman" panose="02020603050405020304" pitchFamily="18" charset="0"/>
              </a:rPr>
              <a:t>wind (sức gió): Nhận các giá trị: Weak, Strong </a:t>
            </a:r>
          </a:p>
          <a:p>
            <a:pPr marL="0" indent="0">
              <a:buNone/>
            </a:pPr>
            <a:r>
              <a:rPr lang="vi-VN" dirty="0">
                <a:latin typeface="Times New Roman" panose="02020603050405020304" pitchFamily="18" charset="0"/>
                <a:cs typeface="Times New Roman" panose="02020603050405020304" pitchFamily="18" charset="0"/>
              </a:rPr>
              <a:t>Thuộc tính đích: </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vi-VN" sz="2000" dirty="0">
                <a:latin typeface="Times New Roman" panose="02020603050405020304" pitchFamily="18" charset="0"/>
                <a:cs typeface="Times New Roman" panose="02020603050405020304" pitchFamily="18" charset="0"/>
              </a:rPr>
              <a:t>weather(thời tiết): Nhận các giá trị: Sunny, Rain, Overcast</a:t>
            </a:r>
          </a:p>
          <a:p>
            <a:pPr marL="0" indent="0">
              <a:buNone/>
            </a:pPr>
            <a:endParaRPr lang="en-US" dirty="0"/>
          </a:p>
        </p:txBody>
      </p:sp>
      <p:sp>
        <p:nvSpPr>
          <p:cNvPr id="6" name="Title 1">
            <a:extLst>
              <a:ext uri="{FF2B5EF4-FFF2-40B4-BE49-F238E27FC236}">
                <a16:creationId xmlns:a16="http://schemas.microsoft.com/office/drawing/2014/main" id="{302D381E-393C-80EC-5DB6-EEEF49C0CC97}"/>
              </a:ext>
            </a:extLst>
          </p:cNvPr>
          <p:cNvSpPr txBox="1">
            <a:spLocks/>
          </p:cNvSpPr>
          <p:nvPr/>
        </p:nvSpPr>
        <p:spPr>
          <a:xfrm>
            <a:off x="982808" y="0"/>
            <a:ext cx="9023834" cy="88277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bg1"/>
                </a:solidFill>
                <a:effectLst/>
                <a:latin typeface="Arial" panose="020B0604020202020204" pitchFamily="34" charset="0"/>
                <a:ea typeface="+mj-ea"/>
                <a:cs typeface="Arial" panose="020B0604020202020204" pitchFamily="34" charset="0"/>
              </a:defRPr>
            </a:lvl1pPr>
          </a:lstStyle>
          <a:p>
            <a:r>
              <a:rPr lang="en-US" sz="2400" dirty="0" err="1">
                <a:solidFill>
                  <a:schemeClr val="tx1"/>
                </a:solidFill>
                <a:latin typeface="Times New Roman" panose="02020603050405020304" pitchFamily="18" charset="0"/>
                <a:cs typeface="Times New Roman" panose="02020603050405020304" pitchFamily="18" charset="0"/>
              </a:rPr>
              <a:t>Đề</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Tài</a:t>
            </a:r>
            <a:r>
              <a:rPr lang="en-US" sz="2400" dirty="0">
                <a:solidFill>
                  <a:schemeClr val="tx1"/>
                </a:solidFill>
                <a:latin typeface="Times New Roman" panose="02020603050405020304" pitchFamily="18" charset="0"/>
                <a:cs typeface="Times New Roman" panose="02020603050405020304" pitchFamily="18" charset="0"/>
              </a:rPr>
              <a:t> :DỰ BÁO THỜI TIẾT BẰNG THUẬT TOÁN ID3</a:t>
            </a:r>
          </a:p>
        </p:txBody>
      </p:sp>
    </p:spTree>
    <p:extLst>
      <p:ext uri="{BB962C8B-B14F-4D97-AF65-F5344CB8AC3E}">
        <p14:creationId xmlns:p14="http://schemas.microsoft.com/office/powerpoint/2010/main" val="386487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493EC-8D68-47F1-9FFC-27E40CD6970C}"/>
              </a:ext>
            </a:extLst>
          </p:cNvPr>
          <p:cNvSpPr>
            <a:spLocks noGrp="1"/>
          </p:cNvSpPr>
          <p:nvPr>
            <p:ph type="title"/>
          </p:nvPr>
        </p:nvSpPr>
        <p:spPr>
          <a:xfrm>
            <a:off x="791246" y="882770"/>
            <a:ext cx="6133986" cy="882770"/>
          </a:xfrm>
        </p:spPr>
        <p:txBody>
          <a:bodyPr>
            <a:normAutofit/>
          </a:bodyPr>
          <a:lstStyle/>
          <a:p>
            <a:r>
              <a:rPr lang="en-US"/>
              <a:t>Giới thiệu chung</a:t>
            </a:r>
            <a:endParaRPr lang="en-US" dirty="0"/>
          </a:p>
        </p:txBody>
      </p:sp>
      <p:sp>
        <p:nvSpPr>
          <p:cNvPr id="4" name="Content Placeholder 3">
            <a:extLst>
              <a:ext uri="{FF2B5EF4-FFF2-40B4-BE49-F238E27FC236}">
                <a16:creationId xmlns:a16="http://schemas.microsoft.com/office/drawing/2014/main" id="{542F5116-08F6-0EBF-DEE3-A58C830052AA}"/>
              </a:ext>
            </a:extLst>
          </p:cNvPr>
          <p:cNvSpPr>
            <a:spLocks noGrp="1"/>
          </p:cNvSpPr>
          <p:nvPr>
            <p:ph idx="1"/>
          </p:nvPr>
        </p:nvSpPr>
        <p:spPr>
          <a:xfrm>
            <a:off x="924443" y="1690623"/>
            <a:ext cx="10353762" cy="3695136"/>
          </a:xfrm>
        </p:spPr>
        <p:txBody>
          <a:bodyPr>
            <a:normAutofit/>
          </a:bodyPr>
          <a:lstStyle/>
          <a:p>
            <a:r>
              <a:rPr lang="en-US" dirty="0" err="1"/>
              <a:t>Dữ</a:t>
            </a:r>
            <a:r>
              <a:rPr lang="en-US" dirty="0"/>
              <a:t> </a:t>
            </a:r>
            <a:r>
              <a:rPr lang="en-US" dirty="0" err="1"/>
              <a:t>liệu</a:t>
            </a:r>
            <a:endParaRPr lang="en-US" dirty="0"/>
          </a:p>
          <a:p>
            <a:pPr marL="0" indent="0">
              <a:buNone/>
            </a:pPr>
            <a:endParaRPr lang="en-US" dirty="0"/>
          </a:p>
        </p:txBody>
      </p:sp>
      <p:sp>
        <p:nvSpPr>
          <p:cNvPr id="6" name="Title 1">
            <a:extLst>
              <a:ext uri="{FF2B5EF4-FFF2-40B4-BE49-F238E27FC236}">
                <a16:creationId xmlns:a16="http://schemas.microsoft.com/office/drawing/2014/main" id="{302D381E-393C-80EC-5DB6-EEEF49C0CC97}"/>
              </a:ext>
            </a:extLst>
          </p:cNvPr>
          <p:cNvSpPr txBox="1">
            <a:spLocks/>
          </p:cNvSpPr>
          <p:nvPr/>
        </p:nvSpPr>
        <p:spPr>
          <a:xfrm>
            <a:off x="982808" y="0"/>
            <a:ext cx="9023834" cy="88277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bg1"/>
                </a:solidFill>
                <a:effectLst/>
                <a:latin typeface="Arial" panose="020B0604020202020204" pitchFamily="34" charset="0"/>
                <a:ea typeface="+mj-ea"/>
                <a:cs typeface="Arial" panose="020B0604020202020204" pitchFamily="34" charset="0"/>
              </a:defRPr>
            </a:lvl1pPr>
          </a:lstStyle>
          <a:p>
            <a:r>
              <a:rPr lang="en-US" sz="2400" dirty="0" err="1">
                <a:solidFill>
                  <a:schemeClr val="tx1"/>
                </a:solidFill>
                <a:latin typeface="Times New Roman" panose="02020603050405020304" pitchFamily="18" charset="0"/>
                <a:cs typeface="Times New Roman" panose="02020603050405020304" pitchFamily="18" charset="0"/>
              </a:rPr>
              <a:t>Đề</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Tài</a:t>
            </a:r>
            <a:r>
              <a:rPr lang="en-US" sz="2400" dirty="0">
                <a:solidFill>
                  <a:schemeClr val="tx1"/>
                </a:solidFill>
                <a:latin typeface="Times New Roman" panose="02020603050405020304" pitchFamily="18" charset="0"/>
                <a:cs typeface="Times New Roman" panose="02020603050405020304" pitchFamily="18" charset="0"/>
              </a:rPr>
              <a:t> :DỰ BÁO THỜI TIẾT BẰNG THUẬT TOÁN ID3</a:t>
            </a:r>
          </a:p>
        </p:txBody>
      </p:sp>
      <p:graphicFrame>
        <p:nvGraphicFramePr>
          <p:cNvPr id="5" name="Table 4">
            <a:extLst>
              <a:ext uri="{FF2B5EF4-FFF2-40B4-BE49-F238E27FC236}">
                <a16:creationId xmlns:a16="http://schemas.microsoft.com/office/drawing/2014/main" id="{08D84E95-30BB-2F2A-AA8A-85E8F80A8F34}"/>
              </a:ext>
            </a:extLst>
          </p:cNvPr>
          <p:cNvGraphicFramePr>
            <a:graphicFrameLocks noGrp="1"/>
          </p:cNvGraphicFramePr>
          <p:nvPr>
            <p:extLst>
              <p:ext uri="{D42A27DB-BD31-4B8C-83A1-F6EECF244321}">
                <p14:modId xmlns:p14="http://schemas.microsoft.com/office/powerpoint/2010/main" val="1040517144"/>
              </p:ext>
            </p:extLst>
          </p:nvPr>
        </p:nvGraphicFramePr>
        <p:xfrm>
          <a:off x="1713566" y="2235708"/>
          <a:ext cx="7109923" cy="3835150"/>
        </p:xfrm>
        <a:graphic>
          <a:graphicData uri="http://schemas.openxmlformats.org/drawingml/2006/table">
            <a:tbl>
              <a:tblPr firstRow="1" firstCol="1" bandRow="1">
                <a:tableStyleId>{5C22544A-7EE6-4342-B048-85BDC9FD1C3A}</a:tableStyleId>
              </a:tblPr>
              <a:tblGrid>
                <a:gridCol w="707280">
                  <a:extLst>
                    <a:ext uri="{9D8B030D-6E8A-4147-A177-3AD203B41FA5}">
                      <a16:colId xmlns:a16="http://schemas.microsoft.com/office/drawing/2014/main" val="2808076702"/>
                    </a:ext>
                  </a:extLst>
                </a:gridCol>
                <a:gridCol w="516460">
                  <a:extLst>
                    <a:ext uri="{9D8B030D-6E8A-4147-A177-3AD203B41FA5}">
                      <a16:colId xmlns:a16="http://schemas.microsoft.com/office/drawing/2014/main" val="1828750173"/>
                    </a:ext>
                  </a:extLst>
                </a:gridCol>
                <a:gridCol w="1391334">
                  <a:extLst>
                    <a:ext uri="{9D8B030D-6E8A-4147-A177-3AD203B41FA5}">
                      <a16:colId xmlns:a16="http://schemas.microsoft.com/office/drawing/2014/main" val="418229093"/>
                    </a:ext>
                  </a:extLst>
                </a:gridCol>
                <a:gridCol w="2067751">
                  <a:extLst>
                    <a:ext uri="{9D8B030D-6E8A-4147-A177-3AD203B41FA5}">
                      <a16:colId xmlns:a16="http://schemas.microsoft.com/office/drawing/2014/main" val="1586458727"/>
                    </a:ext>
                  </a:extLst>
                </a:gridCol>
                <a:gridCol w="2427098">
                  <a:extLst>
                    <a:ext uri="{9D8B030D-6E8A-4147-A177-3AD203B41FA5}">
                      <a16:colId xmlns:a16="http://schemas.microsoft.com/office/drawing/2014/main" val="3328600271"/>
                    </a:ext>
                  </a:extLst>
                </a:gridCol>
              </a:tblGrid>
              <a:tr h="204530">
                <a:tc>
                  <a:txBody>
                    <a:bodyPr/>
                    <a:lstStyle/>
                    <a:p>
                      <a:pPr algn="ctr">
                        <a:lnSpc>
                          <a:spcPct val="115000"/>
                        </a:lnSpc>
                        <a:spcAft>
                          <a:spcPts val="1000"/>
                        </a:spcAft>
                      </a:pPr>
                      <a:r>
                        <a:rPr lang="en-US" sz="1000">
                          <a:effectLst/>
                        </a:rPr>
                        <a:t>Day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tc>
                <a:tc>
                  <a:txBody>
                    <a:bodyPr/>
                    <a:lstStyle/>
                    <a:p>
                      <a:pPr algn="ctr">
                        <a:lnSpc>
                          <a:spcPct val="115000"/>
                        </a:lnSpc>
                        <a:spcAft>
                          <a:spcPts val="1000"/>
                        </a:spcAft>
                      </a:pPr>
                      <a:r>
                        <a:rPr lang="en-US" sz="1200">
                          <a:effectLst/>
                        </a:rPr>
                        <a:t>T</a:t>
                      </a:r>
                      <a:r>
                        <a:rPr lang="en-US" sz="1000">
                          <a:effectLst/>
                        </a:rPr>
                        <a:t>emp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dirty="0">
                          <a:effectLst/>
                        </a:rPr>
                        <a:t>Humidity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Wind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Weather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extLst>
                  <a:ext uri="{0D108BD9-81ED-4DB2-BD59-A6C34878D82A}">
                    <a16:rowId xmlns:a16="http://schemas.microsoft.com/office/drawing/2014/main" val="4172057611"/>
                  </a:ext>
                </a:extLst>
              </a:tr>
              <a:tr h="181531">
                <a:tc>
                  <a:txBody>
                    <a:bodyPr/>
                    <a:lstStyle/>
                    <a:p>
                      <a:pPr algn="ctr">
                        <a:lnSpc>
                          <a:spcPct val="115000"/>
                        </a:lnSpc>
                        <a:spcAft>
                          <a:spcPts val="1000"/>
                        </a:spcAft>
                      </a:pPr>
                      <a:r>
                        <a:rPr lang="en-US" sz="1000">
                          <a:effectLst/>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tc>
                <a:tc>
                  <a:txBody>
                    <a:bodyPr/>
                    <a:lstStyle/>
                    <a:p>
                      <a:pPr algn="ctr">
                        <a:lnSpc>
                          <a:spcPct val="115000"/>
                        </a:lnSpc>
                        <a:spcAft>
                          <a:spcPts val="1000"/>
                        </a:spcAft>
                      </a:pPr>
                      <a:r>
                        <a:rPr lang="en-US" sz="1000">
                          <a:effectLst/>
                        </a:rPr>
                        <a:t>Hot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Normal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Weak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Sunny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extLst>
                  <a:ext uri="{0D108BD9-81ED-4DB2-BD59-A6C34878D82A}">
                    <a16:rowId xmlns:a16="http://schemas.microsoft.com/office/drawing/2014/main" val="1305056962"/>
                  </a:ext>
                </a:extLst>
              </a:tr>
              <a:tr h="181531">
                <a:tc>
                  <a:txBody>
                    <a:bodyPr/>
                    <a:lstStyle/>
                    <a:p>
                      <a:pPr algn="ctr">
                        <a:lnSpc>
                          <a:spcPct val="115000"/>
                        </a:lnSpc>
                        <a:spcAft>
                          <a:spcPts val="1000"/>
                        </a:spcAft>
                      </a:pPr>
                      <a:r>
                        <a:rPr lang="en-US" sz="1000">
                          <a:effectLst/>
                        </a:rPr>
                        <a:t>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tc>
                <a:tc>
                  <a:txBody>
                    <a:bodyPr/>
                    <a:lstStyle/>
                    <a:p>
                      <a:pPr algn="ctr">
                        <a:lnSpc>
                          <a:spcPct val="115000"/>
                        </a:lnSpc>
                        <a:spcAft>
                          <a:spcPts val="1000"/>
                        </a:spcAft>
                      </a:pPr>
                      <a:r>
                        <a:rPr lang="en-US" sz="1000">
                          <a:effectLst/>
                        </a:rPr>
                        <a:t>Hot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Normal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Strong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Overcast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extLst>
                  <a:ext uri="{0D108BD9-81ED-4DB2-BD59-A6C34878D82A}">
                    <a16:rowId xmlns:a16="http://schemas.microsoft.com/office/drawing/2014/main" val="3554546181"/>
                  </a:ext>
                </a:extLst>
              </a:tr>
              <a:tr h="181531">
                <a:tc>
                  <a:txBody>
                    <a:bodyPr/>
                    <a:lstStyle/>
                    <a:p>
                      <a:pPr algn="ctr">
                        <a:lnSpc>
                          <a:spcPct val="115000"/>
                        </a:lnSpc>
                        <a:spcAft>
                          <a:spcPts val="1000"/>
                        </a:spcAft>
                      </a:pPr>
                      <a:r>
                        <a:rPr lang="en-US" sz="1000">
                          <a:effectLst/>
                        </a:rPr>
                        <a:t>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tc>
                <a:tc>
                  <a:txBody>
                    <a:bodyPr/>
                    <a:lstStyle/>
                    <a:p>
                      <a:pPr algn="ctr">
                        <a:lnSpc>
                          <a:spcPct val="115000"/>
                        </a:lnSpc>
                        <a:spcAft>
                          <a:spcPts val="1000"/>
                        </a:spcAft>
                      </a:pPr>
                      <a:r>
                        <a:rPr lang="en-US" sz="1000">
                          <a:effectLst/>
                        </a:rPr>
                        <a:t>Hot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High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Strong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Rain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extLst>
                  <a:ext uri="{0D108BD9-81ED-4DB2-BD59-A6C34878D82A}">
                    <a16:rowId xmlns:a16="http://schemas.microsoft.com/office/drawing/2014/main" val="816846230"/>
                  </a:ext>
                </a:extLst>
              </a:tr>
              <a:tr h="181531">
                <a:tc>
                  <a:txBody>
                    <a:bodyPr/>
                    <a:lstStyle/>
                    <a:p>
                      <a:pPr algn="ctr">
                        <a:lnSpc>
                          <a:spcPct val="115000"/>
                        </a:lnSpc>
                        <a:spcAft>
                          <a:spcPts val="1000"/>
                        </a:spcAft>
                      </a:pPr>
                      <a:r>
                        <a:rPr lang="en-US" sz="1000">
                          <a:effectLst/>
                        </a:rPr>
                        <a:t>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tc>
                <a:tc>
                  <a:txBody>
                    <a:bodyPr/>
                    <a:lstStyle/>
                    <a:p>
                      <a:pPr algn="ctr">
                        <a:lnSpc>
                          <a:spcPct val="115000"/>
                        </a:lnSpc>
                        <a:spcAft>
                          <a:spcPts val="1000"/>
                        </a:spcAft>
                      </a:pPr>
                      <a:r>
                        <a:rPr lang="en-US" sz="1000">
                          <a:effectLst/>
                        </a:rPr>
                        <a:t>Hot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High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Weak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Overcast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extLst>
                  <a:ext uri="{0D108BD9-81ED-4DB2-BD59-A6C34878D82A}">
                    <a16:rowId xmlns:a16="http://schemas.microsoft.com/office/drawing/2014/main" val="3940359652"/>
                  </a:ext>
                </a:extLst>
              </a:tr>
              <a:tr h="181531">
                <a:tc>
                  <a:txBody>
                    <a:bodyPr/>
                    <a:lstStyle/>
                    <a:p>
                      <a:pPr algn="ctr">
                        <a:lnSpc>
                          <a:spcPct val="115000"/>
                        </a:lnSpc>
                        <a:spcAft>
                          <a:spcPts val="1000"/>
                        </a:spcAft>
                      </a:pPr>
                      <a:r>
                        <a:rPr lang="en-US" sz="1000">
                          <a:effectLst/>
                        </a:rPr>
                        <a:t>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tc>
                <a:tc>
                  <a:txBody>
                    <a:bodyPr/>
                    <a:lstStyle/>
                    <a:p>
                      <a:pPr algn="ctr">
                        <a:lnSpc>
                          <a:spcPct val="115000"/>
                        </a:lnSpc>
                        <a:spcAft>
                          <a:spcPts val="1000"/>
                        </a:spcAft>
                      </a:pPr>
                      <a:r>
                        <a:rPr lang="en-US" sz="1000">
                          <a:effectLst/>
                        </a:rPr>
                        <a:t>Hot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Low</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Weak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Sunny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extLst>
                  <a:ext uri="{0D108BD9-81ED-4DB2-BD59-A6C34878D82A}">
                    <a16:rowId xmlns:a16="http://schemas.microsoft.com/office/drawing/2014/main" val="2863652515"/>
                  </a:ext>
                </a:extLst>
              </a:tr>
              <a:tr h="181531">
                <a:tc>
                  <a:txBody>
                    <a:bodyPr/>
                    <a:lstStyle/>
                    <a:p>
                      <a:pPr algn="ctr">
                        <a:lnSpc>
                          <a:spcPct val="115000"/>
                        </a:lnSpc>
                        <a:spcAft>
                          <a:spcPts val="1000"/>
                        </a:spcAft>
                      </a:pPr>
                      <a:r>
                        <a:rPr lang="en-US" sz="1000">
                          <a:effectLst/>
                        </a:rPr>
                        <a:t>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tc>
                <a:tc>
                  <a:txBody>
                    <a:bodyPr/>
                    <a:lstStyle/>
                    <a:p>
                      <a:pPr algn="ctr">
                        <a:lnSpc>
                          <a:spcPct val="115000"/>
                        </a:lnSpc>
                        <a:spcAft>
                          <a:spcPts val="1000"/>
                        </a:spcAft>
                      </a:pPr>
                      <a:r>
                        <a:rPr lang="en-US" sz="1000">
                          <a:effectLst/>
                        </a:rPr>
                        <a:t>Hot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Low</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Strong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Sunny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extLst>
                  <a:ext uri="{0D108BD9-81ED-4DB2-BD59-A6C34878D82A}">
                    <a16:rowId xmlns:a16="http://schemas.microsoft.com/office/drawing/2014/main" val="3787470833"/>
                  </a:ext>
                </a:extLst>
              </a:tr>
              <a:tr h="181531">
                <a:tc>
                  <a:txBody>
                    <a:bodyPr/>
                    <a:lstStyle/>
                    <a:p>
                      <a:pPr algn="ctr">
                        <a:lnSpc>
                          <a:spcPct val="115000"/>
                        </a:lnSpc>
                        <a:spcAft>
                          <a:spcPts val="1000"/>
                        </a:spcAft>
                      </a:pPr>
                      <a:r>
                        <a:rPr lang="en-US" sz="1000">
                          <a:effectLst/>
                        </a:rPr>
                        <a:t>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tc>
                <a:tc>
                  <a:txBody>
                    <a:bodyPr/>
                    <a:lstStyle/>
                    <a:p>
                      <a:pPr algn="ctr">
                        <a:lnSpc>
                          <a:spcPct val="115000"/>
                        </a:lnSpc>
                        <a:spcAft>
                          <a:spcPts val="1000"/>
                        </a:spcAft>
                      </a:pPr>
                      <a:r>
                        <a:rPr lang="en-US" sz="1000">
                          <a:effectLst/>
                        </a:rPr>
                        <a:t>Cool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Normal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Strong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Overcast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extLst>
                  <a:ext uri="{0D108BD9-81ED-4DB2-BD59-A6C34878D82A}">
                    <a16:rowId xmlns:a16="http://schemas.microsoft.com/office/drawing/2014/main" val="1192078930"/>
                  </a:ext>
                </a:extLst>
              </a:tr>
              <a:tr h="181531">
                <a:tc>
                  <a:txBody>
                    <a:bodyPr/>
                    <a:lstStyle/>
                    <a:p>
                      <a:pPr algn="ctr">
                        <a:lnSpc>
                          <a:spcPct val="115000"/>
                        </a:lnSpc>
                        <a:spcAft>
                          <a:spcPts val="1000"/>
                        </a:spcAft>
                      </a:pPr>
                      <a:r>
                        <a:rPr lang="en-US" sz="1000">
                          <a:effectLst/>
                        </a:rPr>
                        <a:t>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tc>
                <a:tc>
                  <a:txBody>
                    <a:bodyPr/>
                    <a:lstStyle/>
                    <a:p>
                      <a:pPr algn="ctr">
                        <a:lnSpc>
                          <a:spcPct val="115000"/>
                        </a:lnSpc>
                        <a:spcAft>
                          <a:spcPts val="1000"/>
                        </a:spcAft>
                      </a:pPr>
                      <a:r>
                        <a:rPr lang="en-US" sz="1000">
                          <a:effectLst/>
                        </a:rPr>
                        <a:t>Cool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Low</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Avg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Sunny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extLst>
                  <a:ext uri="{0D108BD9-81ED-4DB2-BD59-A6C34878D82A}">
                    <a16:rowId xmlns:a16="http://schemas.microsoft.com/office/drawing/2014/main" val="861746526"/>
                  </a:ext>
                </a:extLst>
              </a:tr>
              <a:tr h="181531">
                <a:tc>
                  <a:txBody>
                    <a:bodyPr/>
                    <a:lstStyle/>
                    <a:p>
                      <a:pPr algn="ctr">
                        <a:lnSpc>
                          <a:spcPct val="115000"/>
                        </a:lnSpc>
                        <a:spcAft>
                          <a:spcPts val="1000"/>
                        </a:spcAft>
                      </a:pPr>
                      <a:r>
                        <a:rPr lang="en-US" sz="1000">
                          <a:effectLst/>
                        </a:rPr>
                        <a:t>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tc>
                <a:tc>
                  <a:txBody>
                    <a:bodyPr/>
                    <a:lstStyle/>
                    <a:p>
                      <a:pPr algn="ctr">
                        <a:lnSpc>
                          <a:spcPct val="115000"/>
                        </a:lnSpc>
                        <a:spcAft>
                          <a:spcPts val="1000"/>
                        </a:spcAft>
                      </a:pPr>
                      <a:r>
                        <a:rPr lang="en-US" sz="1000">
                          <a:effectLst/>
                        </a:rPr>
                        <a:t>Cool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High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Strong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Rain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extLst>
                  <a:ext uri="{0D108BD9-81ED-4DB2-BD59-A6C34878D82A}">
                    <a16:rowId xmlns:a16="http://schemas.microsoft.com/office/drawing/2014/main" val="1560949179"/>
                  </a:ext>
                </a:extLst>
              </a:tr>
              <a:tr h="181531">
                <a:tc>
                  <a:txBody>
                    <a:bodyPr/>
                    <a:lstStyle/>
                    <a:p>
                      <a:pPr algn="ctr">
                        <a:lnSpc>
                          <a:spcPct val="115000"/>
                        </a:lnSpc>
                        <a:spcAft>
                          <a:spcPts val="1000"/>
                        </a:spcAft>
                      </a:pPr>
                      <a:r>
                        <a:rPr lang="en-US" sz="1000">
                          <a:effectLst/>
                        </a:rPr>
                        <a:t>10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tc>
                <a:tc>
                  <a:txBody>
                    <a:bodyPr/>
                    <a:lstStyle/>
                    <a:p>
                      <a:pPr algn="ctr">
                        <a:lnSpc>
                          <a:spcPct val="115000"/>
                        </a:lnSpc>
                        <a:spcAft>
                          <a:spcPts val="1000"/>
                        </a:spcAft>
                      </a:pPr>
                      <a:r>
                        <a:rPr lang="en-US" sz="1000">
                          <a:effectLst/>
                        </a:rPr>
                        <a:t>Cool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High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Weak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Rain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extLst>
                  <a:ext uri="{0D108BD9-81ED-4DB2-BD59-A6C34878D82A}">
                    <a16:rowId xmlns:a16="http://schemas.microsoft.com/office/drawing/2014/main" val="1279461913"/>
                  </a:ext>
                </a:extLst>
              </a:tr>
              <a:tr h="181531">
                <a:tc>
                  <a:txBody>
                    <a:bodyPr/>
                    <a:lstStyle/>
                    <a:p>
                      <a:pPr algn="ctr">
                        <a:lnSpc>
                          <a:spcPct val="115000"/>
                        </a:lnSpc>
                        <a:spcAft>
                          <a:spcPts val="1000"/>
                        </a:spcAft>
                      </a:pPr>
                      <a:r>
                        <a:rPr lang="en-US" sz="1000">
                          <a:effectLst/>
                        </a:rPr>
                        <a:t>11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tc>
                <a:tc>
                  <a:txBody>
                    <a:bodyPr/>
                    <a:lstStyle/>
                    <a:p>
                      <a:pPr algn="ctr">
                        <a:lnSpc>
                          <a:spcPct val="115000"/>
                        </a:lnSpc>
                        <a:spcAft>
                          <a:spcPts val="1000"/>
                        </a:spcAft>
                      </a:pPr>
                      <a:r>
                        <a:rPr lang="en-US" sz="1000">
                          <a:effectLst/>
                        </a:rPr>
                        <a:t>Cool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Normal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Weak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Overcast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extLst>
                  <a:ext uri="{0D108BD9-81ED-4DB2-BD59-A6C34878D82A}">
                    <a16:rowId xmlns:a16="http://schemas.microsoft.com/office/drawing/2014/main" val="4129515773"/>
                  </a:ext>
                </a:extLst>
              </a:tr>
              <a:tr h="181531">
                <a:tc>
                  <a:txBody>
                    <a:bodyPr/>
                    <a:lstStyle/>
                    <a:p>
                      <a:pPr algn="ctr">
                        <a:lnSpc>
                          <a:spcPct val="115000"/>
                        </a:lnSpc>
                        <a:spcAft>
                          <a:spcPts val="1000"/>
                        </a:spcAft>
                      </a:pPr>
                      <a:r>
                        <a:rPr lang="en-US" sz="1000">
                          <a:effectLst/>
                        </a:rPr>
                        <a:t>12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tc>
                <a:tc>
                  <a:txBody>
                    <a:bodyPr/>
                    <a:lstStyle/>
                    <a:p>
                      <a:pPr algn="ctr">
                        <a:lnSpc>
                          <a:spcPct val="115000"/>
                        </a:lnSpc>
                        <a:spcAft>
                          <a:spcPts val="1000"/>
                        </a:spcAft>
                      </a:pPr>
                      <a:r>
                        <a:rPr lang="en-US" sz="1000">
                          <a:effectLst/>
                        </a:rPr>
                        <a:t>Cool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Low</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Weak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Sunny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extLst>
                  <a:ext uri="{0D108BD9-81ED-4DB2-BD59-A6C34878D82A}">
                    <a16:rowId xmlns:a16="http://schemas.microsoft.com/office/drawing/2014/main" val="935593258"/>
                  </a:ext>
                </a:extLst>
              </a:tr>
              <a:tr h="181531">
                <a:tc>
                  <a:txBody>
                    <a:bodyPr/>
                    <a:lstStyle/>
                    <a:p>
                      <a:pPr algn="ctr">
                        <a:lnSpc>
                          <a:spcPct val="115000"/>
                        </a:lnSpc>
                        <a:spcAft>
                          <a:spcPts val="1000"/>
                        </a:spcAft>
                      </a:pPr>
                      <a:r>
                        <a:rPr lang="en-US" sz="1000">
                          <a:effectLst/>
                        </a:rPr>
                        <a:t>13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tc>
                <a:tc>
                  <a:txBody>
                    <a:bodyPr/>
                    <a:lstStyle/>
                    <a:p>
                      <a:pPr algn="ctr">
                        <a:lnSpc>
                          <a:spcPct val="115000"/>
                        </a:lnSpc>
                        <a:spcAft>
                          <a:spcPts val="1000"/>
                        </a:spcAft>
                      </a:pPr>
                      <a:r>
                        <a:rPr lang="en-US" sz="1000">
                          <a:effectLst/>
                        </a:rPr>
                        <a:t>Cool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Low</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Strong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Sunny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extLst>
                  <a:ext uri="{0D108BD9-81ED-4DB2-BD59-A6C34878D82A}">
                    <a16:rowId xmlns:a16="http://schemas.microsoft.com/office/drawing/2014/main" val="682628365"/>
                  </a:ext>
                </a:extLst>
              </a:tr>
              <a:tr h="181531">
                <a:tc>
                  <a:txBody>
                    <a:bodyPr/>
                    <a:lstStyle/>
                    <a:p>
                      <a:pPr algn="ctr">
                        <a:lnSpc>
                          <a:spcPct val="115000"/>
                        </a:lnSpc>
                        <a:spcAft>
                          <a:spcPts val="1000"/>
                        </a:spcAft>
                      </a:pPr>
                      <a:r>
                        <a:rPr lang="en-US" sz="1000">
                          <a:effectLst/>
                        </a:rPr>
                        <a:t>14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tc>
                <a:tc>
                  <a:txBody>
                    <a:bodyPr/>
                    <a:lstStyle/>
                    <a:p>
                      <a:pPr algn="ctr">
                        <a:lnSpc>
                          <a:spcPct val="115000"/>
                        </a:lnSpc>
                        <a:spcAft>
                          <a:spcPts val="1000"/>
                        </a:spcAft>
                      </a:pPr>
                      <a:r>
                        <a:rPr lang="en-US" sz="1000">
                          <a:effectLst/>
                        </a:rPr>
                        <a:t>Mild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High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Avg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Overcast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extLst>
                  <a:ext uri="{0D108BD9-81ED-4DB2-BD59-A6C34878D82A}">
                    <a16:rowId xmlns:a16="http://schemas.microsoft.com/office/drawing/2014/main" val="2120764676"/>
                  </a:ext>
                </a:extLst>
              </a:tr>
              <a:tr h="181531">
                <a:tc>
                  <a:txBody>
                    <a:bodyPr/>
                    <a:lstStyle/>
                    <a:p>
                      <a:pPr algn="ctr">
                        <a:lnSpc>
                          <a:spcPct val="115000"/>
                        </a:lnSpc>
                        <a:spcAft>
                          <a:spcPts val="1000"/>
                        </a:spcAft>
                      </a:pPr>
                      <a:r>
                        <a:rPr lang="en-US" sz="1000">
                          <a:effectLst/>
                        </a:rPr>
                        <a:t>15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tc>
                <a:tc>
                  <a:txBody>
                    <a:bodyPr/>
                    <a:lstStyle/>
                    <a:p>
                      <a:pPr algn="ctr">
                        <a:lnSpc>
                          <a:spcPct val="115000"/>
                        </a:lnSpc>
                        <a:spcAft>
                          <a:spcPts val="1000"/>
                        </a:spcAft>
                      </a:pPr>
                      <a:r>
                        <a:rPr lang="en-US" sz="1000">
                          <a:effectLst/>
                        </a:rPr>
                        <a:t>Mild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Low</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Strong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Overcast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extLst>
                  <a:ext uri="{0D108BD9-81ED-4DB2-BD59-A6C34878D82A}">
                    <a16:rowId xmlns:a16="http://schemas.microsoft.com/office/drawing/2014/main" val="1415432941"/>
                  </a:ext>
                </a:extLst>
              </a:tr>
              <a:tr h="181531">
                <a:tc>
                  <a:txBody>
                    <a:bodyPr/>
                    <a:lstStyle/>
                    <a:p>
                      <a:pPr algn="ctr">
                        <a:lnSpc>
                          <a:spcPct val="115000"/>
                        </a:lnSpc>
                        <a:spcAft>
                          <a:spcPts val="1000"/>
                        </a:spcAft>
                      </a:pPr>
                      <a:r>
                        <a:rPr lang="en-US" sz="1000">
                          <a:effectLst/>
                        </a:rPr>
                        <a:t>16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tc>
                <a:tc>
                  <a:txBody>
                    <a:bodyPr/>
                    <a:lstStyle/>
                    <a:p>
                      <a:pPr algn="ctr">
                        <a:lnSpc>
                          <a:spcPct val="115000"/>
                        </a:lnSpc>
                        <a:spcAft>
                          <a:spcPts val="1000"/>
                        </a:spcAft>
                      </a:pPr>
                      <a:r>
                        <a:rPr lang="en-US" sz="1000">
                          <a:effectLst/>
                        </a:rPr>
                        <a:t>Mild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Normal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Weak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Rain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extLst>
                  <a:ext uri="{0D108BD9-81ED-4DB2-BD59-A6C34878D82A}">
                    <a16:rowId xmlns:a16="http://schemas.microsoft.com/office/drawing/2014/main" val="2356748232"/>
                  </a:ext>
                </a:extLst>
              </a:tr>
              <a:tr h="181531">
                <a:tc>
                  <a:txBody>
                    <a:bodyPr/>
                    <a:lstStyle/>
                    <a:p>
                      <a:pPr algn="ctr">
                        <a:lnSpc>
                          <a:spcPct val="115000"/>
                        </a:lnSpc>
                        <a:spcAft>
                          <a:spcPts val="1000"/>
                        </a:spcAft>
                      </a:pPr>
                      <a:r>
                        <a:rPr lang="en-US" sz="1000">
                          <a:effectLst/>
                        </a:rPr>
                        <a:t>17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tc>
                <a:tc>
                  <a:txBody>
                    <a:bodyPr/>
                    <a:lstStyle/>
                    <a:p>
                      <a:pPr algn="ctr">
                        <a:lnSpc>
                          <a:spcPct val="115000"/>
                        </a:lnSpc>
                        <a:spcAft>
                          <a:spcPts val="1000"/>
                        </a:spcAft>
                      </a:pPr>
                      <a:r>
                        <a:rPr lang="en-US" sz="1000">
                          <a:effectLst/>
                        </a:rPr>
                        <a:t>Mild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High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Strong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Rain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extLst>
                  <a:ext uri="{0D108BD9-81ED-4DB2-BD59-A6C34878D82A}">
                    <a16:rowId xmlns:a16="http://schemas.microsoft.com/office/drawing/2014/main" val="3564494921"/>
                  </a:ext>
                </a:extLst>
              </a:tr>
              <a:tr h="181531">
                <a:tc>
                  <a:txBody>
                    <a:bodyPr/>
                    <a:lstStyle/>
                    <a:p>
                      <a:pPr algn="ctr">
                        <a:lnSpc>
                          <a:spcPct val="115000"/>
                        </a:lnSpc>
                        <a:spcAft>
                          <a:spcPts val="1000"/>
                        </a:spcAft>
                      </a:pPr>
                      <a:r>
                        <a:rPr lang="en-US" sz="1000">
                          <a:effectLst/>
                        </a:rPr>
                        <a:t>18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tc>
                <a:tc>
                  <a:txBody>
                    <a:bodyPr/>
                    <a:lstStyle/>
                    <a:p>
                      <a:pPr algn="ctr">
                        <a:lnSpc>
                          <a:spcPct val="115000"/>
                        </a:lnSpc>
                        <a:spcAft>
                          <a:spcPts val="1000"/>
                        </a:spcAft>
                      </a:pPr>
                      <a:r>
                        <a:rPr lang="en-US" sz="1000">
                          <a:effectLst/>
                        </a:rPr>
                        <a:t>Mild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Normal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Avg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Rain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extLst>
                  <a:ext uri="{0D108BD9-81ED-4DB2-BD59-A6C34878D82A}">
                    <a16:rowId xmlns:a16="http://schemas.microsoft.com/office/drawing/2014/main" val="3471909112"/>
                  </a:ext>
                </a:extLst>
              </a:tr>
              <a:tr h="181531">
                <a:tc>
                  <a:txBody>
                    <a:bodyPr/>
                    <a:lstStyle/>
                    <a:p>
                      <a:pPr algn="ctr">
                        <a:lnSpc>
                          <a:spcPct val="115000"/>
                        </a:lnSpc>
                        <a:spcAft>
                          <a:spcPts val="1000"/>
                        </a:spcAft>
                      </a:pPr>
                      <a:r>
                        <a:rPr lang="en-US" sz="1000">
                          <a:effectLst/>
                        </a:rPr>
                        <a:t>19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tc>
                <a:tc>
                  <a:txBody>
                    <a:bodyPr/>
                    <a:lstStyle/>
                    <a:p>
                      <a:pPr algn="ctr">
                        <a:lnSpc>
                          <a:spcPct val="115000"/>
                        </a:lnSpc>
                        <a:spcAft>
                          <a:spcPts val="1000"/>
                        </a:spcAft>
                      </a:pPr>
                      <a:r>
                        <a:rPr lang="en-US" sz="1000">
                          <a:effectLst/>
                        </a:rPr>
                        <a:t>Mild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Low</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Avg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Overcast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extLst>
                  <a:ext uri="{0D108BD9-81ED-4DB2-BD59-A6C34878D82A}">
                    <a16:rowId xmlns:a16="http://schemas.microsoft.com/office/drawing/2014/main" val="4227793835"/>
                  </a:ext>
                </a:extLst>
              </a:tr>
              <a:tr h="181531">
                <a:tc>
                  <a:txBody>
                    <a:bodyPr/>
                    <a:lstStyle/>
                    <a:p>
                      <a:pPr algn="ctr">
                        <a:lnSpc>
                          <a:spcPct val="115000"/>
                        </a:lnSpc>
                        <a:spcAft>
                          <a:spcPts val="1000"/>
                        </a:spcAft>
                      </a:pPr>
                      <a:r>
                        <a:rPr lang="en-US" sz="1000">
                          <a:effectLst/>
                        </a:rPr>
                        <a:t>20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tc>
                <a:tc>
                  <a:txBody>
                    <a:bodyPr/>
                    <a:lstStyle/>
                    <a:p>
                      <a:pPr algn="ctr">
                        <a:lnSpc>
                          <a:spcPct val="115000"/>
                        </a:lnSpc>
                        <a:spcAft>
                          <a:spcPts val="1000"/>
                        </a:spcAft>
                      </a:pPr>
                      <a:r>
                        <a:rPr lang="en-US" sz="1000">
                          <a:effectLst/>
                        </a:rPr>
                        <a:t>Mild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High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a:effectLst/>
                        </a:rPr>
                        <a:t>Weak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tc>
                  <a:txBody>
                    <a:bodyPr/>
                    <a:lstStyle/>
                    <a:p>
                      <a:pPr algn="ctr">
                        <a:lnSpc>
                          <a:spcPct val="115000"/>
                        </a:lnSpc>
                        <a:spcAft>
                          <a:spcPts val="1000"/>
                        </a:spcAft>
                      </a:pPr>
                      <a:r>
                        <a:rPr lang="en-US" sz="1000" dirty="0">
                          <a:effectLst/>
                        </a:rPr>
                        <a:t>Overcast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197" marR="51197" marT="0" marB="0" anchor="b"/>
                </a:tc>
                <a:extLst>
                  <a:ext uri="{0D108BD9-81ED-4DB2-BD59-A6C34878D82A}">
                    <a16:rowId xmlns:a16="http://schemas.microsoft.com/office/drawing/2014/main" val="704199616"/>
                  </a:ext>
                </a:extLst>
              </a:tr>
            </a:tbl>
          </a:graphicData>
        </a:graphic>
      </p:graphicFrame>
    </p:spTree>
    <p:extLst>
      <p:ext uri="{BB962C8B-B14F-4D97-AF65-F5344CB8AC3E}">
        <p14:creationId xmlns:p14="http://schemas.microsoft.com/office/powerpoint/2010/main" val="809250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8696-157B-F77B-2DBC-3AFF57752ABB}"/>
              </a:ext>
            </a:extLst>
          </p:cNvPr>
          <p:cNvSpPr>
            <a:spLocks noGrp="1"/>
          </p:cNvSpPr>
          <p:nvPr>
            <p:ph type="title"/>
          </p:nvPr>
        </p:nvSpPr>
        <p:spPr/>
        <p:txBody>
          <a:bodyPr/>
          <a:lstStyle/>
          <a:p>
            <a:r>
              <a:rPr lang="en-US"/>
              <a:t>Sơ đồ hướng giải quyết bài toán</a:t>
            </a:r>
          </a:p>
        </p:txBody>
      </p:sp>
      <p:sp>
        <p:nvSpPr>
          <p:cNvPr id="4" name="Rectangle 3">
            <a:extLst>
              <a:ext uri="{FF2B5EF4-FFF2-40B4-BE49-F238E27FC236}">
                <a16:creationId xmlns:a16="http://schemas.microsoft.com/office/drawing/2014/main" id="{CF3083EF-C8CB-618C-7CD2-7219899411B7}"/>
              </a:ext>
            </a:extLst>
          </p:cNvPr>
          <p:cNvSpPr/>
          <p:nvPr/>
        </p:nvSpPr>
        <p:spPr>
          <a:xfrm>
            <a:off x="1296992" y="2024293"/>
            <a:ext cx="1152633" cy="15258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entropy</a:t>
            </a:r>
          </a:p>
        </p:txBody>
      </p:sp>
      <p:cxnSp>
        <p:nvCxnSpPr>
          <p:cNvPr id="5" name="Straight Arrow Connector 4">
            <a:extLst>
              <a:ext uri="{FF2B5EF4-FFF2-40B4-BE49-F238E27FC236}">
                <a16:creationId xmlns:a16="http://schemas.microsoft.com/office/drawing/2014/main" id="{B540B9CC-D4BB-6DF7-AAE8-143357E3A825}"/>
              </a:ext>
            </a:extLst>
          </p:cNvPr>
          <p:cNvCxnSpPr>
            <a:cxnSpLocks/>
          </p:cNvCxnSpPr>
          <p:nvPr/>
        </p:nvCxnSpPr>
        <p:spPr>
          <a:xfrm>
            <a:off x="2449625" y="2761314"/>
            <a:ext cx="2488417" cy="39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9C1AC671-BE74-22E0-1FAC-4E34ED7621D8}"/>
              </a:ext>
            </a:extLst>
          </p:cNvPr>
          <p:cNvSpPr/>
          <p:nvPr/>
        </p:nvSpPr>
        <p:spPr>
          <a:xfrm>
            <a:off x="4938042" y="2028201"/>
            <a:ext cx="1152633" cy="15258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node </a:t>
            </a:r>
            <a:r>
              <a:rPr lang="en-US" sz="1600" dirty="0" err="1">
                <a:latin typeface="Times New Roman" panose="02020603050405020304" pitchFamily="18" charset="0"/>
                <a:cs typeface="Times New Roman" panose="02020603050405020304" pitchFamily="18" charset="0"/>
              </a:rPr>
              <a:t>đánh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tiên</a:t>
            </a:r>
            <a:endParaRPr lang="en-US" sz="16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0948CD64-634B-DEEB-55C7-EE2905FD8E0B}"/>
              </a:ext>
            </a:extLst>
          </p:cNvPr>
          <p:cNvSpPr/>
          <p:nvPr/>
        </p:nvSpPr>
        <p:spPr>
          <a:xfrm>
            <a:off x="8589742" y="2024293"/>
            <a:ext cx="1152633" cy="15258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Hoàn </a:t>
            </a:r>
            <a:r>
              <a:rPr lang="en-US" sz="1600" dirty="0" err="1">
                <a:latin typeface="Times New Roman" panose="02020603050405020304" pitchFamily="18" charset="0"/>
                <a:cs typeface="Times New Roman" panose="02020603050405020304" pitchFamily="18" charset="0"/>
              </a:rPr>
              <a:t>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cây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quyết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định</a:t>
            </a:r>
            <a:endParaRPr lang="en-US" sz="1600" dirty="0">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512D2515-DD73-E21E-2FA4-C63E948BFEC2}"/>
              </a:ext>
            </a:extLst>
          </p:cNvPr>
          <p:cNvCxnSpPr>
            <a:cxnSpLocks/>
            <a:endCxn id="7" idx="1"/>
          </p:cNvCxnSpPr>
          <p:nvPr/>
        </p:nvCxnSpPr>
        <p:spPr>
          <a:xfrm>
            <a:off x="6090675" y="2787205"/>
            <a:ext cx="249906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D8A701BA-A838-0FBF-B729-4EC173D54034}"/>
              </a:ext>
            </a:extLst>
          </p:cNvPr>
          <p:cNvSpPr/>
          <p:nvPr/>
        </p:nvSpPr>
        <p:spPr>
          <a:xfrm>
            <a:off x="292231" y="3994053"/>
            <a:ext cx="2998081" cy="1734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entropy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endParaRPr lang="en-US"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BD9168D5-99C4-34DA-B583-F2296D64BE0F}"/>
              </a:ext>
            </a:extLst>
          </p:cNvPr>
          <p:cNvSpPr/>
          <p:nvPr/>
        </p:nvSpPr>
        <p:spPr>
          <a:xfrm>
            <a:off x="4015317" y="3966517"/>
            <a:ext cx="2998081" cy="1762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node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entropy </a:t>
            </a:r>
            <a:r>
              <a:rPr lang="en-US" dirty="0" err="1">
                <a:latin typeface="Times New Roman" panose="02020603050405020304" pitchFamily="18" charset="0"/>
                <a:cs typeface="Times New Roman" panose="02020603050405020304" pitchFamily="18" charset="0"/>
              </a:rPr>
              <a:t>nhỏ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endParaRPr lang="en-US" dirty="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D6C693E7-FFE6-36AA-1690-1AD533E2E6BC}"/>
              </a:ext>
            </a:extLst>
          </p:cNvPr>
          <p:cNvSpPr/>
          <p:nvPr/>
        </p:nvSpPr>
        <p:spPr>
          <a:xfrm>
            <a:off x="7738403" y="3966517"/>
            <a:ext cx="3188967" cy="1762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Sau </a:t>
            </a:r>
            <a:r>
              <a:rPr lang="en-US" sz="1400" dirty="0" err="1">
                <a:latin typeface="Times New Roman" panose="02020603050405020304" pitchFamily="18" charset="0"/>
                <a:cs typeface="Times New Roman" panose="02020603050405020304" pitchFamily="18" charset="0"/>
              </a:rPr>
              <a:t>khi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chọn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node </a:t>
            </a:r>
            <a:r>
              <a:rPr lang="en-US" sz="1400" dirty="0" err="1">
                <a:latin typeface="Times New Roman" panose="02020603050405020304" pitchFamily="18" charset="0"/>
                <a:cs typeface="Times New Roman" panose="02020603050405020304" pitchFamily="18" charset="0"/>
              </a:rPr>
              <a:t>đánh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giá</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đầu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tiên</a:t>
            </a:r>
            <a:r>
              <a:rPr lang="en-US" sz="1400" dirty="0">
                <a:latin typeface="Times New Roman" panose="02020603050405020304" pitchFamily="18" charset="0"/>
                <a:cs typeface="Times New Roman" panose="02020603050405020304" pitchFamily="18" charset="0"/>
              </a:rPr>
              <a:t>, ta </a:t>
            </a:r>
            <a:r>
              <a:rPr lang="en-US" sz="1400" dirty="0" err="1">
                <a:latin typeface="Times New Roman" panose="02020603050405020304" pitchFamily="18" charset="0"/>
                <a:cs typeface="Times New Roman" panose="02020603050405020304" pitchFamily="18" charset="0"/>
              </a:rPr>
              <a:t>lặp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2 </a:t>
            </a:r>
            <a:r>
              <a:rPr lang="en-US" sz="1400" dirty="0" err="1">
                <a:latin typeface="Times New Roman" panose="02020603050405020304" pitchFamily="18" charset="0"/>
                <a:cs typeface="Times New Roman" panose="02020603050405020304" pitchFamily="18" charset="0"/>
              </a:rPr>
              <a:t>thao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bảng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rút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gọn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phụ</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thuộc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thuộc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tính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chọn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làm</a:t>
            </a:r>
            <a:r>
              <a:rPr lang="en-US" sz="1400" dirty="0">
                <a:latin typeface="Times New Roman" panose="02020603050405020304" pitchFamily="18" charset="0"/>
                <a:cs typeface="Times New Roman" panose="02020603050405020304" pitchFamily="18" charset="0"/>
              </a:rPr>
              <a:t> node </a:t>
            </a:r>
            <a:r>
              <a:rPr lang="en-US" sz="1400" dirty="0" err="1">
                <a:latin typeface="Times New Roman" panose="02020603050405020304" pitchFamily="18" charset="0"/>
                <a:cs typeface="Times New Roman" panose="02020603050405020304" pitchFamily="18" charset="0"/>
              </a:rPr>
              <a:t>đầu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cây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quyết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định</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831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8696-157B-F77B-2DBC-3AFF57752ABB}"/>
              </a:ext>
            </a:extLst>
          </p:cNvPr>
          <p:cNvSpPr>
            <a:spLocks noGrp="1"/>
          </p:cNvSpPr>
          <p:nvPr>
            <p:ph type="title"/>
          </p:nvPr>
        </p:nvSpPr>
        <p:spPr>
          <a:xfrm>
            <a:off x="172528" y="609600"/>
            <a:ext cx="11947585" cy="1326321"/>
          </a:xfrm>
        </p:spPr>
        <p:txBody>
          <a:bodyPr/>
          <a:lstStyle/>
          <a:p>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4" name="TextBox 3">
            <a:extLst>
              <a:ext uri="{FF2B5EF4-FFF2-40B4-BE49-F238E27FC236}">
                <a16:creationId xmlns:a16="http://schemas.microsoft.com/office/drawing/2014/main" id="{66E732F7-B249-879A-406F-71D547BF9C23}"/>
              </a:ext>
            </a:extLst>
          </p:cNvPr>
          <p:cNvSpPr txBox="1"/>
          <p:nvPr/>
        </p:nvSpPr>
        <p:spPr>
          <a:xfrm>
            <a:off x="527900" y="1705088"/>
            <a:ext cx="2286267"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1. </a:t>
            </a:r>
            <a:r>
              <a:rPr lang="en-US" sz="2400" b="1" dirty="0" err="1">
                <a:solidFill>
                  <a:schemeClr val="bg1"/>
                </a:solidFill>
                <a:latin typeface="Times New Roman" panose="02020603050405020304" pitchFamily="18" charset="0"/>
                <a:cs typeface="Times New Roman" panose="02020603050405020304" pitchFamily="18" charset="0"/>
              </a:rPr>
              <a:t>Tính</a:t>
            </a:r>
            <a:r>
              <a:rPr lang="en-US" sz="2400" b="1" dirty="0">
                <a:solidFill>
                  <a:schemeClr val="bg1"/>
                </a:solidFill>
                <a:latin typeface="Times New Roman" panose="02020603050405020304" pitchFamily="18" charset="0"/>
                <a:cs typeface="Times New Roman" panose="02020603050405020304" pitchFamily="18" charset="0"/>
              </a:rPr>
              <a:t> Entropy</a:t>
            </a:r>
          </a:p>
        </p:txBody>
      </p:sp>
      <p:sp>
        <p:nvSpPr>
          <p:cNvPr id="8" name="TextBox 7">
            <a:extLst>
              <a:ext uri="{FF2B5EF4-FFF2-40B4-BE49-F238E27FC236}">
                <a16:creationId xmlns:a16="http://schemas.microsoft.com/office/drawing/2014/main" id="{06B7E9EE-A96C-D034-3198-180599B37E09}"/>
              </a:ext>
            </a:extLst>
          </p:cNvPr>
          <p:cNvSpPr txBox="1"/>
          <p:nvPr/>
        </p:nvSpPr>
        <p:spPr>
          <a:xfrm>
            <a:off x="1135930" y="2311626"/>
            <a:ext cx="9073298" cy="369332"/>
          </a:xfrm>
          <a:prstGeom prst="rect">
            <a:avLst/>
          </a:prstGeom>
          <a:noFill/>
        </p:spPr>
        <p:txBody>
          <a:bodyPr wrap="square">
            <a:spAutoFit/>
          </a:bodyPr>
          <a:lstStyle/>
          <a:p>
            <a:r>
              <a:rPr lang="pt-BR" dirty="0">
                <a:solidFill>
                  <a:schemeClr val="bg1"/>
                </a:solidFill>
                <a:latin typeface="Times New Roman" panose="02020603050405020304" pitchFamily="18" charset="0"/>
                <a:cs typeface="Times New Roman" panose="02020603050405020304" pitchFamily="18" charset="0"/>
              </a:rPr>
              <a:t>Kí hiệu: Sunny = S; Overcast = O; Rain = R; temp = T; humidity = H; wind = H;</a:t>
            </a:r>
            <a:endParaRPr lang="en-US"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75941B4D-1753-0A69-F664-20F2B4F0F9C5}"/>
                  </a:ext>
                </a:extLst>
              </p:cNvPr>
              <p:cNvSpPr txBox="1"/>
              <p:nvPr/>
            </p:nvSpPr>
            <p:spPr>
              <a:xfrm>
                <a:off x="1135930" y="2825831"/>
                <a:ext cx="7319913" cy="2734979"/>
              </a:xfrm>
              <a:prstGeom prst="rect">
                <a:avLst/>
              </a:prstGeom>
              <a:noFill/>
            </p:spPr>
            <p:txBody>
              <a:bodyPr wrap="square">
                <a:spAutoFit/>
              </a:bodyPr>
              <a:lstStyle/>
              <a:p>
                <a:pPr marL="285750" indent="-285750">
                  <a:buFontTx/>
                  <a:buChar char="-"/>
                </a:pPr>
                <a:r>
                  <a:rPr lang="en-US" dirty="0">
                    <a:solidFill>
                      <a:schemeClr val="bg1"/>
                    </a:solidFill>
                    <a:latin typeface="Times New Roman" panose="02020603050405020304" pitchFamily="18" charset="0"/>
                    <a:cs typeface="Times New Roman" panose="02020603050405020304" pitchFamily="18" charset="0"/>
                  </a:rPr>
                  <a:t>Xét </a:t>
                </a:r>
                <a:r>
                  <a:rPr lang="en-US" dirty="0" err="1">
                    <a:solidFill>
                      <a:schemeClr val="bg1"/>
                    </a:solidFill>
                    <a:latin typeface="Times New Roman" panose="02020603050405020304" pitchFamily="18" charset="0"/>
                    <a:cs typeface="Times New Roman" panose="02020603050405020304" pitchFamily="18" charset="0"/>
                  </a:rPr>
                  <a:t>thuộc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tính</a:t>
                </a:r>
                <a:r>
                  <a:rPr lang="en-US" dirty="0">
                    <a:solidFill>
                      <a:schemeClr val="bg1"/>
                    </a:solidFill>
                    <a:latin typeface="Times New Roman" panose="02020603050405020304" pitchFamily="18" charset="0"/>
                    <a:cs typeface="Times New Roman" panose="02020603050405020304" pitchFamily="18" charset="0"/>
                  </a:rPr>
                  <a:t> temp</a:t>
                </a:r>
                <a:r>
                  <a:rPr lang="en-US" dirty="0">
                    <a:solidFill>
                      <a:schemeClr val="bg1"/>
                    </a:solidFill>
                  </a:rPr>
                  <a:t>:</a:t>
                </a:r>
              </a:p>
              <a:p>
                <a14:m>
                  <m:oMathPara xmlns:m="http://schemas.openxmlformats.org/officeDocument/2006/math">
                    <m:oMathParaPr>
                      <m:jc m:val="centerGroup"/>
                    </m:oMathParaPr>
                    <m:oMath xmlns:m="http://schemas.openxmlformats.org/officeDocument/2006/math">
                      <m:r>
                        <a:rPr lang="en-US" sz="180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𝐸𝑛𝑡𝑟𝑜𝑝𝑦</m:t>
                      </m:r>
                      <m:d>
                        <m:d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𝑇</m:t>
                          </m:r>
                        </m:e>
                      </m:d>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20</m:t>
                          </m:r>
                        </m:den>
                      </m:f>
                      <m:d>
                        <m:d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e>
                          </m:func>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e>
                          </m:func>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−0</m:t>
                          </m:r>
                        </m:e>
                      </m:d>
                    </m:oMath>
                  </m:oMathPara>
                </a14:m>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14:m>
                  <m:oMathPara xmlns:m="http://schemas.openxmlformats.org/officeDocument/2006/math">
                    <m:oMathParaPr>
                      <m:jc m:val="centerGroup"/>
                    </m:oMathParaPr>
                    <m:oMath xmlns:m="http://schemas.openxmlformats.org/officeDocument/2006/math">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8</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20</m:t>
                          </m:r>
                        </m:den>
                      </m:f>
                      <m:d>
                        <m:d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func>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func>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func>
                        </m:e>
                      </m:d>
                    </m:oMath>
                  </m:oMathPara>
                </a14:m>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20</m:t>
                          </m:r>
                        </m:den>
                      </m:f>
                      <m:d>
                        <m:d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e>
                          </m:func>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e>
                          </m:func>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e>
                          </m:func>
                        </m:e>
                      </m:d>
                    </m:oMath>
                  </m:oMathPara>
                </a14:m>
                <a:endParaRPr lang="en-US" dirty="0">
                  <a:solidFill>
                    <a:schemeClr val="bg1"/>
                  </a:solidFill>
                </a:endParaRPr>
              </a:p>
              <a:p>
                <a:pPr/>
                <a:r>
                  <a:rPr lang="en-US" dirty="0">
                    <a:solidFill>
                      <a:schemeClr val="bg1"/>
                    </a:solidFill>
                  </a:rPr>
                  <a:t>						= 1.337</a:t>
                </a:r>
              </a:p>
            </p:txBody>
          </p:sp>
        </mc:Choice>
        <mc:Fallback>
          <p:sp>
            <p:nvSpPr>
              <p:cNvPr id="14" name="TextBox 13">
                <a:extLst>
                  <a:ext uri="{FF2B5EF4-FFF2-40B4-BE49-F238E27FC236}">
                    <a16:creationId xmlns:a16="http://schemas.microsoft.com/office/drawing/2014/main" id="{75941B4D-1753-0A69-F664-20F2B4F0F9C5}"/>
                  </a:ext>
                </a:extLst>
              </p:cNvPr>
              <p:cNvSpPr txBox="1">
                <a:spLocks noRot="1" noChangeAspect="1" noMove="1" noResize="1" noEditPoints="1" noAdjustHandles="1" noChangeArrowheads="1" noChangeShapeType="1" noTextEdit="1"/>
              </p:cNvSpPr>
              <p:nvPr/>
            </p:nvSpPr>
            <p:spPr>
              <a:xfrm>
                <a:off x="1135930" y="2825831"/>
                <a:ext cx="7319913" cy="2734979"/>
              </a:xfrm>
              <a:prstGeom prst="rect">
                <a:avLst/>
              </a:prstGeom>
              <a:blipFill>
                <a:blip r:embed="rId2"/>
                <a:stretch>
                  <a:fillRect l="-500" t="-1339" b="-2902"/>
                </a:stretch>
              </a:blipFill>
            </p:spPr>
            <p:txBody>
              <a:bodyPr/>
              <a:lstStyle/>
              <a:p>
                <a:r>
                  <a:rPr lang="en-US">
                    <a:noFill/>
                  </a:rPr>
                  <a:t> </a:t>
                </a:r>
              </a:p>
            </p:txBody>
          </p:sp>
        </mc:Fallback>
      </mc:AlternateContent>
    </p:spTree>
    <p:extLst>
      <p:ext uri="{BB962C8B-B14F-4D97-AF65-F5344CB8AC3E}">
        <p14:creationId xmlns:p14="http://schemas.microsoft.com/office/powerpoint/2010/main" val="856949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8696-157B-F77B-2DBC-3AFF57752ABB}"/>
              </a:ext>
            </a:extLst>
          </p:cNvPr>
          <p:cNvSpPr>
            <a:spLocks noGrp="1"/>
          </p:cNvSpPr>
          <p:nvPr>
            <p:ph type="title"/>
          </p:nvPr>
        </p:nvSpPr>
        <p:spPr>
          <a:xfrm>
            <a:off x="172528" y="609600"/>
            <a:ext cx="11947585" cy="1326321"/>
          </a:xfrm>
        </p:spPr>
        <p:txBody>
          <a:bodyPr/>
          <a:lstStyle/>
          <a:p>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4" name="TextBox 3">
            <a:extLst>
              <a:ext uri="{FF2B5EF4-FFF2-40B4-BE49-F238E27FC236}">
                <a16:creationId xmlns:a16="http://schemas.microsoft.com/office/drawing/2014/main" id="{66E732F7-B249-879A-406F-71D547BF9C23}"/>
              </a:ext>
            </a:extLst>
          </p:cNvPr>
          <p:cNvSpPr txBox="1"/>
          <p:nvPr/>
        </p:nvSpPr>
        <p:spPr>
          <a:xfrm>
            <a:off x="527900" y="1705088"/>
            <a:ext cx="2286267"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1. </a:t>
            </a:r>
            <a:r>
              <a:rPr lang="en-US" sz="2400" b="1" dirty="0" err="1">
                <a:solidFill>
                  <a:schemeClr val="bg1"/>
                </a:solidFill>
                <a:latin typeface="Times New Roman" panose="02020603050405020304" pitchFamily="18" charset="0"/>
                <a:cs typeface="Times New Roman" panose="02020603050405020304" pitchFamily="18" charset="0"/>
              </a:rPr>
              <a:t>Tính</a:t>
            </a:r>
            <a:r>
              <a:rPr lang="en-US" sz="2400" b="1" dirty="0">
                <a:solidFill>
                  <a:schemeClr val="bg1"/>
                </a:solidFill>
                <a:latin typeface="Times New Roman" panose="02020603050405020304" pitchFamily="18" charset="0"/>
                <a:cs typeface="Times New Roman" panose="02020603050405020304" pitchFamily="18" charset="0"/>
              </a:rPr>
              <a:t> Entropy</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75941B4D-1753-0A69-F664-20F2B4F0F9C5}"/>
                  </a:ext>
                </a:extLst>
              </p:cNvPr>
              <p:cNvSpPr txBox="1"/>
              <p:nvPr/>
            </p:nvSpPr>
            <p:spPr>
              <a:xfrm>
                <a:off x="1107649" y="2373344"/>
                <a:ext cx="7319913" cy="3133037"/>
              </a:xfrm>
              <a:prstGeom prst="rect">
                <a:avLst/>
              </a:prstGeom>
              <a:noFill/>
            </p:spPr>
            <p:txBody>
              <a:bodyPr wrap="square">
                <a:spAutoFit/>
              </a:bodyPr>
              <a:lstStyle/>
              <a:p>
                <a:pPr marL="342900" lvl="0" indent="-342900">
                  <a:lnSpc>
                    <a:spcPct val="115000"/>
                  </a:lnSpc>
                  <a:buFont typeface="Times New Roman" panose="02020603050405020304" pitchFamily="18" charset="0"/>
                  <a:buChar char="-"/>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Xét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humidity:</a:t>
                </a:r>
                <a:endPar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14:m>
                  <m:oMathPara xmlns:m="http://schemas.openxmlformats.org/officeDocument/2006/math">
                    <m:oMathParaPr>
                      <m:jc m:val="centerGroup"/>
                    </m:oMathParaPr>
                    <m:oMath xmlns:m="http://schemas.openxmlformats.org/officeDocument/2006/math">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𝐸𝑛𝑡𝑟𝑜𝑝𝑦</m:t>
                      </m:r>
                      <m:d>
                        <m:d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𝐻</m:t>
                          </m:r>
                        </m:e>
                      </m:d>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20</m:t>
                          </m:r>
                        </m:den>
                      </m:f>
                      <m:d>
                        <m:d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e>
                          </m:func>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5</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5</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e>
                          </m:func>
                        </m:e>
                      </m:d>
                    </m:oMath>
                  </m:oMathPara>
                </a14:m>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14:m>
                  <m:oMathPara xmlns:m="http://schemas.openxmlformats.org/officeDocument/2006/math">
                    <m:oMathParaPr>
                      <m:jc m:val="centerGroup"/>
                    </m:oMathParaPr>
                    <m:oMath xmlns:m="http://schemas.openxmlformats.org/officeDocument/2006/math">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8</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20</m:t>
                          </m:r>
                        </m:den>
                      </m:f>
                      <m:d>
                        <m:d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func>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func>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func>
                        </m:e>
                      </m:d>
                    </m:oMath>
                  </m:oMathPara>
                </a14:m>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14:m>
                  <m:oMathPara xmlns:m="http://schemas.openxmlformats.org/officeDocument/2006/math">
                    <m:oMathParaPr>
                      <m:jc m:val="centerGroup"/>
                    </m:oMathParaPr>
                    <m:oMath xmlns:m="http://schemas.openxmlformats.org/officeDocument/2006/math">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20</m:t>
                          </m:r>
                        </m:den>
                      </m:f>
                      <m:d>
                        <m:d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e>
                          </m:func>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e>
                          </m:func>
                        </m:e>
                      </m:d>
                    </m:oMath>
                  </m:oMathPara>
                </a14:m>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14:m>
                  <m:oMathPara xmlns:m="http://schemas.openxmlformats.org/officeDocument/2006/math">
                    <m:oMathParaPr>
                      <m:jc m:val="centerGroup"/>
                    </m:oMathParaPr>
                    <m:oMath xmlns:m="http://schemas.openxmlformats.org/officeDocument/2006/math">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=1,095</m:t>
                      </m:r>
                    </m:oMath>
                  </m:oMathPara>
                </a14:m>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75941B4D-1753-0A69-F664-20F2B4F0F9C5}"/>
                  </a:ext>
                </a:extLst>
              </p:cNvPr>
              <p:cNvSpPr txBox="1">
                <a:spLocks noRot="1" noChangeAspect="1" noMove="1" noResize="1" noEditPoints="1" noAdjustHandles="1" noChangeArrowheads="1" noChangeShapeType="1" noTextEdit="1"/>
              </p:cNvSpPr>
              <p:nvPr/>
            </p:nvSpPr>
            <p:spPr>
              <a:xfrm>
                <a:off x="1107649" y="2373344"/>
                <a:ext cx="7319913" cy="3133037"/>
              </a:xfrm>
              <a:prstGeom prst="rect">
                <a:avLst/>
              </a:prstGeom>
              <a:blipFill>
                <a:blip r:embed="rId2"/>
                <a:stretch>
                  <a:fillRect l="-583" t="-389"/>
                </a:stretch>
              </a:blipFill>
            </p:spPr>
            <p:txBody>
              <a:bodyPr/>
              <a:lstStyle/>
              <a:p>
                <a:r>
                  <a:rPr lang="en-US">
                    <a:noFill/>
                  </a:rPr>
                  <a:t> </a:t>
                </a:r>
              </a:p>
            </p:txBody>
          </p:sp>
        </mc:Fallback>
      </mc:AlternateContent>
    </p:spTree>
    <p:extLst>
      <p:ext uri="{BB962C8B-B14F-4D97-AF65-F5344CB8AC3E}">
        <p14:creationId xmlns:p14="http://schemas.microsoft.com/office/powerpoint/2010/main" val="3205771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8696-157B-F77B-2DBC-3AFF57752ABB}"/>
              </a:ext>
            </a:extLst>
          </p:cNvPr>
          <p:cNvSpPr>
            <a:spLocks noGrp="1"/>
          </p:cNvSpPr>
          <p:nvPr>
            <p:ph type="title"/>
          </p:nvPr>
        </p:nvSpPr>
        <p:spPr>
          <a:xfrm>
            <a:off x="172528" y="609600"/>
            <a:ext cx="11947585" cy="1326321"/>
          </a:xfrm>
        </p:spPr>
        <p:txBody>
          <a:bodyPr/>
          <a:lstStyle/>
          <a:p>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4" name="TextBox 3">
            <a:extLst>
              <a:ext uri="{FF2B5EF4-FFF2-40B4-BE49-F238E27FC236}">
                <a16:creationId xmlns:a16="http://schemas.microsoft.com/office/drawing/2014/main" id="{66E732F7-B249-879A-406F-71D547BF9C23}"/>
              </a:ext>
            </a:extLst>
          </p:cNvPr>
          <p:cNvSpPr txBox="1"/>
          <p:nvPr/>
        </p:nvSpPr>
        <p:spPr>
          <a:xfrm>
            <a:off x="527900" y="1705088"/>
            <a:ext cx="2286267"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1. </a:t>
            </a:r>
            <a:r>
              <a:rPr lang="en-US" sz="2400" b="1" dirty="0" err="1">
                <a:solidFill>
                  <a:schemeClr val="bg1"/>
                </a:solidFill>
                <a:latin typeface="Times New Roman" panose="02020603050405020304" pitchFamily="18" charset="0"/>
                <a:cs typeface="Times New Roman" panose="02020603050405020304" pitchFamily="18" charset="0"/>
              </a:rPr>
              <a:t>Tính</a:t>
            </a:r>
            <a:r>
              <a:rPr lang="en-US" sz="2400" b="1" dirty="0">
                <a:solidFill>
                  <a:schemeClr val="bg1"/>
                </a:solidFill>
                <a:latin typeface="Times New Roman" panose="02020603050405020304" pitchFamily="18" charset="0"/>
                <a:cs typeface="Times New Roman" panose="02020603050405020304" pitchFamily="18" charset="0"/>
              </a:rPr>
              <a:t> Entropy</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75941B4D-1753-0A69-F664-20F2B4F0F9C5}"/>
                  </a:ext>
                </a:extLst>
              </p:cNvPr>
              <p:cNvSpPr txBox="1"/>
              <p:nvPr/>
            </p:nvSpPr>
            <p:spPr>
              <a:xfrm>
                <a:off x="1051089" y="2260222"/>
                <a:ext cx="7319913" cy="3817584"/>
              </a:xfrm>
              <a:prstGeom prst="rect">
                <a:avLst/>
              </a:prstGeom>
              <a:noFill/>
            </p:spPr>
            <p:txBody>
              <a:bodyPr wrap="square">
                <a:spAutoFit/>
              </a:bodyPr>
              <a:lstStyle/>
              <a:p>
                <a:pPr marL="342900" lvl="0" indent="-342900">
                  <a:lnSpc>
                    <a:spcPct val="115000"/>
                  </a:lnSpc>
                  <a:spcAft>
                    <a:spcPts val="1000"/>
                  </a:spcAft>
                  <a:buFont typeface="Times New Roman" panose="02020603050405020304" pitchFamily="18" charset="0"/>
                  <a:buChar char="-"/>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Xét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wind:</a:t>
                </a:r>
                <a:endPar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14:m>
                  <m:oMathPara xmlns:m="http://schemas.openxmlformats.org/officeDocument/2006/math">
                    <m:oMathParaPr>
                      <m:jc m:val="centerGroup"/>
                    </m:oMathParaPr>
                    <m:oMath xmlns:m="http://schemas.openxmlformats.org/officeDocument/2006/math">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𝐸𝑛𝑡𝑟𝑜𝑝𝑦</m:t>
                      </m:r>
                      <m:d>
                        <m:d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𝑊</m:t>
                          </m:r>
                        </m:e>
                      </m:d>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20</m:t>
                          </m:r>
                        </m:den>
                      </m:f>
                      <m:d>
                        <m:d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e>
                          </m:func>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e>
                          </m:func>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e>
                          </m:func>
                        </m:e>
                      </m:d>
                    </m:oMath>
                  </m:oMathPara>
                </a14:m>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14:m>
                  <m:oMathPara xmlns:m="http://schemas.openxmlformats.org/officeDocument/2006/math">
                    <m:oMathParaPr>
                      <m:jc m:val="centerGroup"/>
                    </m:oMathParaPr>
                    <m:oMath xmlns:m="http://schemas.openxmlformats.org/officeDocument/2006/math">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8</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20</m:t>
                          </m:r>
                        </m:den>
                      </m:f>
                      <m:d>
                        <m:d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func>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func>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func>
                        </m:e>
                      </m:d>
                    </m:oMath>
                  </m:oMathPara>
                </a14:m>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14:m>
                  <m:oMathPara xmlns:m="http://schemas.openxmlformats.org/officeDocument/2006/math">
                    <m:oMathParaPr>
                      <m:jc m:val="centerGroup"/>
                    </m:oMathParaPr>
                    <m:oMath xmlns:m="http://schemas.openxmlformats.org/officeDocument/2006/math">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20</m:t>
                          </m:r>
                        </m:den>
                      </m:f>
                      <m:d>
                        <m:d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e>
                          </m:func>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e>
                          </m:func>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func>
                            <m:func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6</m:t>
                                  </m:r>
                                </m:den>
                              </m:f>
                            </m:e>
                          </m:func>
                        </m:e>
                      </m:d>
                    </m:oMath>
                  </m:oMathPara>
                </a14:m>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=1,5</m:t>
                    </m:r>
                  </m:oMath>
                </a14:m>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75941B4D-1753-0A69-F664-20F2B4F0F9C5}"/>
                  </a:ext>
                </a:extLst>
              </p:cNvPr>
              <p:cNvSpPr txBox="1">
                <a:spLocks noRot="1" noChangeAspect="1" noMove="1" noResize="1" noEditPoints="1" noAdjustHandles="1" noChangeArrowheads="1" noChangeShapeType="1" noTextEdit="1"/>
              </p:cNvSpPr>
              <p:nvPr/>
            </p:nvSpPr>
            <p:spPr>
              <a:xfrm>
                <a:off x="1051089" y="2260222"/>
                <a:ext cx="7319913" cy="3817584"/>
              </a:xfrm>
              <a:prstGeom prst="rect">
                <a:avLst/>
              </a:prstGeom>
              <a:blipFill>
                <a:blip r:embed="rId2"/>
                <a:stretch>
                  <a:fillRect l="-500" t="-479"/>
                </a:stretch>
              </a:blipFill>
            </p:spPr>
            <p:txBody>
              <a:bodyPr/>
              <a:lstStyle/>
              <a:p>
                <a:r>
                  <a:rPr lang="en-US">
                    <a:noFill/>
                  </a:rPr>
                  <a:t> </a:t>
                </a:r>
              </a:p>
            </p:txBody>
          </p:sp>
        </mc:Fallback>
      </mc:AlternateContent>
    </p:spTree>
    <p:extLst>
      <p:ext uri="{BB962C8B-B14F-4D97-AF65-F5344CB8AC3E}">
        <p14:creationId xmlns:p14="http://schemas.microsoft.com/office/powerpoint/2010/main" val="2813809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8696-157B-F77B-2DBC-3AFF57752ABB}"/>
              </a:ext>
            </a:extLst>
          </p:cNvPr>
          <p:cNvSpPr>
            <a:spLocks noGrp="1"/>
          </p:cNvSpPr>
          <p:nvPr>
            <p:ph type="title"/>
          </p:nvPr>
        </p:nvSpPr>
        <p:spPr>
          <a:xfrm>
            <a:off x="172528" y="609600"/>
            <a:ext cx="11947585" cy="1326321"/>
          </a:xfrm>
        </p:spPr>
        <p:txBody>
          <a:bodyPr/>
          <a:lstStyle/>
          <a:p>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4" name="TextBox 3">
            <a:extLst>
              <a:ext uri="{FF2B5EF4-FFF2-40B4-BE49-F238E27FC236}">
                <a16:creationId xmlns:a16="http://schemas.microsoft.com/office/drawing/2014/main" id="{66E732F7-B249-879A-406F-71D547BF9C23}"/>
              </a:ext>
            </a:extLst>
          </p:cNvPr>
          <p:cNvSpPr txBox="1"/>
          <p:nvPr/>
        </p:nvSpPr>
        <p:spPr>
          <a:xfrm>
            <a:off x="527900" y="1705088"/>
            <a:ext cx="4283545" cy="830997"/>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2. </a:t>
            </a:r>
            <a:r>
              <a:rPr lang="en-US" sz="2400" b="1" dirty="0" err="1">
                <a:solidFill>
                  <a:schemeClr val="bg1"/>
                </a:solidFill>
                <a:latin typeface="Times New Roman" panose="02020603050405020304" pitchFamily="18" charset="0"/>
                <a:cs typeface="Times New Roman" panose="02020603050405020304" pitchFamily="18" charset="0"/>
              </a:rPr>
              <a:t>Chọn</a:t>
            </a:r>
            <a:r>
              <a:rPr lang="en-US" sz="2400" b="1" dirty="0">
                <a:solidFill>
                  <a:schemeClr val="bg1"/>
                </a:solidFill>
                <a:latin typeface="Times New Roman" panose="02020603050405020304" pitchFamily="18" charset="0"/>
                <a:cs typeface="Times New Roman" panose="02020603050405020304" pitchFamily="18" charset="0"/>
              </a:rPr>
              <a:t> node </a:t>
            </a:r>
            <a:r>
              <a:rPr lang="en-US" sz="2400" b="1" dirty="0" err="1">
                <a:solidFill>
                  <a:schemeClr val="bg1"/>
                </a:solidFill>
                <a:latin typeface="Times New Roman" panose="02020603050405020304" pitchFamily="18" charset="0"/>
                <a:cs typeface="Times New Roman" panose="02020603050405020304" pitchFamily="18" charset="0"/>
              </a:rPr>
              <a:t>đánh</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giá</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đầu</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tiên</a:t>
            </a:r>
            <a:endParaRPr lang="en-US" sz="2400" b="1" dirty="0">
              <a:solidFill>
                <a:schemeClr val="bg1"/>
              </a:solidFill>
              <a:latin typeface="Times New Roman" panose="02020603050405020304" pitchFamily="18" charset="0"/>
              <a:cs typeface="Times New Roman" panose="02020603050405020304" pitchFamily="18" charset="0"/>
            </a:endParaRPr>
          </a:p>
          <a:p>
            <a:endParaRPr lang="en-US" sz="2400" b="1"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75941B4D-1753-0A69-F664-20F2B4F0F9C5}"/>
                  </a:ext>
                </a:extLst>
              </p:cNvPr>
              <p:cNvSpPr txBox="1"/>
              <p:nvPr/>
            </p:nvSpPr>
            <p:spPr>
              <a:xfrm>
                <a:off x="1032235" y="2511933"/>
                <a:ext cx="8158899" cy="2803075"/>
              </a:xfrm>
              <a:prstGeom prst="rect">
                <a:avLst/>
              </a:prstGeom>
              <a:noFill/>
            </p:spPr>
            <p:txBody>
              <a:bodyPr wrap="square">
                <a:spAutoFit/>
              </a:bodyPr>
              <a:lstStyle/>
              <a:p>
                <a:pPr>
                  <a:lnSpc>
                    <a:spcPct val="115000"/>
                  </a:lnSpc>
                  <a:spcAft>
                    <a:spcPts val="1000"/>
                  </a:spcAft>
                </a:pP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00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𝐺𝑎𝑖𝑛</m:t>
                    </m:r>
                    <m:d>
                      <m:dPr>
                        <m:ctrlP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𝑇</m:t>
                        </m:r>
                      </m:e>
                    </m:d>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𝐸𝑛𝑡𝑟𝑜𝑝𝑦</m:t>
                    </m:r>
                    <m:d>
                      <m:dPr>
                        <m:ctrlP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𝑆</m:t>
                        </m:r>
                      </m:e>
                    </m:d>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𝐸𝑛𝑡𝑟𝑜𝑝𝑦</m:t>
                    </m:r>
                    <m:d>
                      <m:dPr>
                        <m:ctrlP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𝑇</m:t>
                        </m:r>
                      </m:e>
                    </m:d>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=1,57−1,337=0,233</m:t>
                    </m:r>
                  </m:oMath>
                </a14:m>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𝐺𝑎𝑖𝑛</m:t>
                    </m:r>
                    <m:d>
                      <m:dPr>
                        <m:ctrlP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𝐻</m:t>
                        </m:r>
                      </m:e>
                    </m:d>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𝐸𝑛𝑡𝑟𝑜𝑝𝑦</m:t>
                    </m:r>
                    <m:d>
                      <m:dPr>
                        <m:ctrlP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𝑆</m:t>
                        </m:r>
                      </m:e>
                    </m:d>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𝐸𝑛𝑡𝑟𝑜𝑝𝑦</m:t>
                    </m:r>
                    <m:d>
                      <m:dPr>
                        <m:ctrlP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𝐻</m:t>
                        </m:r>
                      </m:e>
                    </m:d>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=1,57−1,095=0,475</m:t>
                    </m:r>
                  </m:oMath>
                </a14:m>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14:m>
                  <m:oMathPara xmlns:m="http://schemas.openxmlformats.org/officeDocument/2006/math">
                    <m:oMathParaPr>
                      <m:jc m:val="centerGroup"/>
                    </m:oMathParaPr>
                    <m:oMath xmlns:m="http://schemas.openxmlformats.org/officeDocument/2006/math">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𝐺𝑎𝑖𝑛</m:t>
                      </m:r>
                      <m:d>
                        <m:dPr>
                          <m:ctrlP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𝑊</m:t>
                          </m:r>
                        </m:e>
                      </m:d>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𝐸𝑛𝑡𝑟𝑜𝑝𝑦</m:t>
                      </m:r>
                      <m:d>
                        <m:dPr>
                          <m:ctrlP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𝑆</m:t>
                          </m:r>
                        </m:e>
                      </m:d>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𝐸𝑛𝑡𝑟𝑜𝑝𝑦</m:t>
                      </m:r>
                      <m:d>
                        <m:dPr>
                          <m:ctrlP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𝑊</m:t>
                          </m:r>
                        </m:e>
                      </m:d>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=1,57−1,5=0,07</m:t>
                      </m:r>
                    </m:oMath>
                  </m:oMathPara>
                </a14:m>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US" sz="2000" i="1" dirty="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endParaRPr>
              </a:p>
              <a:p>
                <a:pPr>
                  <a:lnSpc>
                    <a:spcPct val="115000"/>
                  </a:lnSpc>
                  <a:spcAft>
                    <a:spcPts val="1000"/>
                  </a:spcAft>
                </a:pPr>
                <a14:m>
                  <m:oMath xmlns:m="http://schemas.openxmlformats.org/officeDocument/2006/math">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Gain(H)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lớn</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0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Tách</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humidity</a:t>
                </a: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15000"/>
                  </a:lnSpc>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75941B4D-1753-0A69-F664-20F2B4F0F9C5}"/>
                  </a:ext>
                </a:extLst>
              </p:cNvPr>
              <p:cNvSpPr txBox="1">
                <a:spLocks noRot="1" noChangeAspect="1" noMove="1" noResize="1" noEditPoints="1" noAdjustHandles="1" noChangeArrowheads="1" noChangeShapeType="1" noTextEdit="1"/>
              </p:cNvSpPr>
              <p:nvPr/>
            </p:nvSpPr>
            <p:spPr>
              <a:xfrm>
                <a:off x="1032235" y="2511933"/>
                <a:ext cx="8158899" cy="280307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589564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1.2"/>
  <p:tag name="ISPRING_ULTRA_SCORM_COURSE_ID" val="16AE9F03-CC8D-4DE9-9720-721ACCB44702"/>
  <p:tag name="ISPRING_CMI5_LAUNCH_METHOD" val="any window"/>
  <p:tag name="ISPRINGCLOUDFOLDERID" val="1"/>
  <p:tag name="ISPRINGONLINEFOLDERID" val="1"/>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PASSING_SCORE" val="0.000000"/>
  <p:tag name="ISPRING_CURRENT_PLAYER_ID" val="universal"/>
  <p:tag name="ISPRING_FIRST_PUBLISH" val="1"/>
  <p:tag name="ISPRING_ULTRA_SCORM_COURCE_TITLE" val="PHẦN GIỚI THIỆU"/>
  <p:tag name="ISPRING_PRESENTATION_TITLE" val="PHẦN GIỚI THIỆU"/>
  <p:tag name="ISPRING_SCORM_ENDPOINT" val="&lt;endpoint&gt;&lt;enable&gt;0&lt;/enable&gt;&lt;lrs&gt;http://&lt;/lrs&gt;&lt;auth&gt;0&lt;/auth&gt;&lt;login&gt;&lt;/login&gt;&lt;password&gt;&lt;/password&gt;&lt;key&gt;&lt;/key&gt;&lt;name&gt;&lt;/name&gt;&lt;email&gt;&lt;/email&gt;&lt;/endpoint&gt;&#10;"/>
  <p:tag name="ISPRING_OUTPUT_FOLDER" val="[[&quot;\uFFFD\uFFFDU\uFFFD{03750EC2-F8B1-4B10-AD82-5B47168801A6}&quot;,&quot;D:\\HAUI\\0 XAY DUNG CHƯƠNG TRINH\\HỌC KẾT HỢP\\HO SO GIANG DAY KET HOP\\NGÔN NGỮ LẬP TRÌNH KHOA HỌC\\HỌC LIỆU\\SLIDE&quot;]]"/>
  <p:tag name="ISPRING_SCORM_RATE_QUIZZES"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2030</TotalTime>
  <Words>1175</Words>
  <Application>Microsoft Office PowerPoint</Application>
  <PresentationFormat>Widescreen</PresentationFormat>
  <Paragraphs>257</Paragraphs>
  <Slides>21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 Math</vt:lpstr>
      <vt:lpstr>Rockwell</vt:lpstr>
      <vt:lpstr>Symbol</vt:lpstr>
      <vt:lpstr>Times New Roman</vt:lpstr>
      <vt:lpstr>Wingdings</vt:lpstr>
      <vt:lpstr>1_Damask</vt:lpstr>
      <vt:lpstr>Phụ trách chính code chương trình</vt:lpstr>
      <vt:lpstr>Giới thiệu chung</vt:lpstr>
      <vt:lpstr>Giới thiệu chung</vt:lpstr>
      <vt:lpstr>Giới thiệu chung</vt:lpstr>
      <vt:lpstr>Sơ đồ hướng giải quyết bài toán</vt:lpstr>
      <vt:lpstr>giải quyết bài toán</vt:lpstr>
      <vt:lpstr>giải quyết bài toán</vt:lpstr>
      <vt:lpstr>giải quyết bài toán</vt:lpstr>
      <vt:lpstr>giải quyết bài toán</vt:lpstr>
      <vt:lpstr>giải quyết bài toán</vt:lpstr>
      <vt:lpstr>giải quyết bài toán</vt:lpstr>
      <vt:lpstr>Cài đặt chương trình</vt:lpstr>
      <vt:lpstr>Cài đặt chương trình</vt:lpstr>
      <vt:lpstr>Cài đặt chương trình</vt:lpstr>
      <vt:lpstr>Cài đặt chương trình</vt:lpstr>
      <vt:lpstr>Cài đặt chương trình</vt:lpstr>
      <vt:lpstr>Cài đặt chương trình</vt:lpstr>
      <vt:lpstr>Cài đặt chương trình</vt:lpstr>
      <vt:lpstr>Cài đặt chương trình</vt:lpstr>
      <vt:lpstr>Cài đặt chương trình</vt:lpstr>
      <vt:lpstr>Cài đặt chương trình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PHẦN GIỚI THIỆU</dc:title>
  <dc:creator>Mai The</dc:creator>
  <cp:lastModifiedBy>Quí Nguyễn</cp:lastModifiedBy>
  <cp:revision>80</cp:revision>
  <dcterms:created xsi:type="dcterms:W3CDTF">2021-01-21T04:17:31Z</dcterms:created>
  <dcterms:modified xsi:type="dcterms:W3CDTF">2023-12-17T06:05:06Z</dcterms:modified>
</cp:coreProperties>
</file>