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905gWE/QEMEUs0m876alRnGR2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4"/>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28" name="Google Shape;28;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31" name="Google Shape;31;p14"/>
          <p:cNvSpPr txBox="1"/>
          <p:nvPr/>
        </p:nvSpPr>
        <p:spPr>
          <a:xfrm>
            <a:off x="1351005" y="131805"/>
            <a:ext cx="9489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vi-VN" sz="1800" u="none" cap="none" strike="noStrike">
                <a:solidFill>
                  <a:schemeClr val="lt1"/>
                </a:solidFill>
                <a:latin typeface="Arial"/>
                <a:ea typeface="Arial"/>
                <a:cs typeface="Arial"/>
                <a:sym typeface="Arial"/>
              </a:rPr>
              <a:t>IT6043 – TRÍ TUỆ NHÂN TẠO</a:t>
            </a:r>
            <a:endParaRPr b="1"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mt="30000"/>
          </a:blip>
          <a:stretch>
            <a:fillRect/>
          </a:stretch>
        </a:blipFill>
      </p:bgPr>
    </p:bg>
    <p:spTree>
      <p:nvGrpSpPr>
        <p:cNvPr id="87" name="Shape 87"/>
        <p:cNvGrpSpPr/>
        <p:nvPr/>
      </p:nvGrpSpPr>
      <p:grpSpPr>
        <a:xfrm>
          <a:off x="0" y="0"/>
          <a:ext cx="0" cy="0"/>
          <a:chOff x="0" y="0"/>
          <a:chExt cx="0" cy="0"/>
        </a:xfrm>
      </p:grpSpPr>
      <p:sp>
        <p:nvSpPr>
          <p:cNvPr id="88" name="Google Shape;88;p23"/>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90" name="Google Shape;90;p23"/>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1" name="Google Shape;91;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94" name="Google Shape;94;p23"/>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bg>
      <p:bgPr>
        <a:blipFill>
          <a:blip r:embed="rId2">
            <a:alphaModFix amt="30000"/>
          </a:blip>
          <a:stretch>
            <a:fillRect/>
          </a:stretch>
        </a:blip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4"/>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98" name="Google Shape;98;p24"/>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9" name="Google Shape;99;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02" name="Google Shape;102;p24"/>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bg>
      <p:bgPr>
        <a:blipFill>
          <a:blip r:embed="rId2">
            <a:alphaModFix amt="30000"/>
          </a:blip>
          <a:stretch>
            <a:fillRect/>
          </a:stretch>
        </a:blipFill>
      </p:bgPr>
    </p:bg>
    <p:spTree>
      <p:nvGrpSpPr>
        <p:cNvPr id="103" name="Shape 103"/>
        <p:cNvGrpSpPr/>
        <p:nvPr/>
      </p:nvGrpSpPr>
      <p:grpSpPr>
        <a:xfrm>
          <a:off x="0" y="0"/>
          <a:ext cx="0" cy="0"/>
          <a:chOff x="0" y="0"/>
          <a:chExt cx="0" cy="0"/>
        </a:xfrm>
      </p:grpSpPr>
      <p:sp>
        <p:nvSpPr>
          <p:cNvPr id="104" name="Google Shape;104;p25"/>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5"/>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06" name="Google Shape;106;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09" name="Google Shape;109;p25"/>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bg>
      <p:bgPr>
        <a:blipFill>
          <a:blip r:embed="rId2">
            <a:alphaModFix amt="30000"/>
          </a:blip>
          <a:stretch>
            <a:fillRect/>
          </a:stretch>
        </a:blipFill>
      </p:bgPr>
    </p:bg>
    <p:spTree>
      <p:nvGrpSpPr>
        <p:cNvPr id="110" name="Shape 110"/>
        <p:cNvGrpSpPr/>
        <p:nvPr/>
      </p:nvGrpSpPr>
      <p:grpSpPr>
        <a:xfrm>
          <a:off x="0" y="0"/>
          <a:ext cx="0" cy="0"/>
          <a:chOff x="0" y="0"/>
          <a:chExt cx="0" cy="0"/>
        </a:xfrm>
      </p:grpSpPr>
      <p:sp>
        <p:nvSpPr>
          <p:cNvPr id="111" name="Google Shape;111;p26"/>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6"/>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13" name="Google Shape;113;p26"/>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14" name="Google Shape;114;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17" name="Google Shape;117;p26"/>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Rockwell"/>
              <a:buNone/>
            </a:pPr>
            <a:r>
              <a:rPr b="0" lang="vi-VN" sz="8000" cap="none">
                <a:solidFill>
                  <a:schemeClr val="dk1"/>
                </a:solidFill>
                <a:latin typeface="Rockwell"/>
                <a:ea typeface="Rockwell"/>
                <a:cs typeface="Rockwell"/>
                <a:sym typeface="Rockwell"/>
              </a:rPr>
              <a:t>“</a:t>
            </a:r>
            <a:endParaRPr b="0" sz="8000" cap="none">
              <a:solidFill>
                <a:schemeClr val="dk1"/>
              </a:solidFill>
              <a:latin typeface="Rockwell"/>
              <a:ea typeface="Rockwell"/>
              <a:cs typeface="Rockwell"/>
              <a:sym typeface="Rockwell"/>
            </a:endParaRPr>
          </a:p>
        </p:txBody>
      </p:sp>
      <p:sp>
        <p:nvSpPr>
          <p:cNvPr id="118" name="Google Shape;118;p26"/>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Rockwell"/>
              <a:buNone/>
            </a:pPr>
            <a:r>
              <a:rPr b="0" lang="vi-VN" sz="8000" cap="none">
                <a:solidFill>
                  <a:schemeClr val="dk1"/>
                </a:solidFill>
                <a:latin typeface="Rockwell"/>
                <a:ea typeface="Rockwell"/>
                <a:cs typeface="Rockwell"/>
                <a:sym typeface="Rockwell"/>
              </a:rPr>
              <a:t>”</a:t>
            </a:r>
            <a:endParaRPr b="0" sz="8000" cap="none">
              <a:solidFill>
                <a:schemeClr val="dk1"/>
              </a:solidFill>
              <a:latin typeface="Rockwell"/>
              <a:ea typeface="Rockwell"/>
              <a:cs typeface="Rockwell"/>
              <a:sym typeface="Rockwell"/>
            </a:endParaRPr>
          </a:p>
        </p:txBody>
      </p:sp>
      <p:sp>
        <p:nvSpPr>
          <p:cNvPr id="119" name="Google Shape;119;p26"/>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bg>
      <p:bgPr>
        <a:blipFill>
          <a:blip r:embed="rId2">
            <a:alphaModFix amt="30000"/>
          </a:blip>
          <a:stretch>
            <a:fillRect/>
          </a:stretch>
        </a:blipFill>
      </p:bgPr>
    </p:bg>
    <p:spTree>
      <p:nvGrpSpPr>
        <p:cNvPr id="120" name="Shape 120"/>
        <p:cNvGrpSpPr/>
        <p:nvPr/>
      </p:nvGrpSpPr>
      <p:grpSpPr>
        <a:xfrm>
          <a:off x="0" y="0"/>
          <a:ext cx="0" cy="0"/>
          <a:chOff x="0" y="0"/>
          <a:chExt cx="0" cy="0"/>
        </a:xfrm>
      </p:grpSpPr>
      <p:sp>
        <p:nvSpPr>
          <p:cNvPr id="121" name="Google Shape;121;p27"/>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7"/>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23" name="Google Shape;123;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126" name="Google Shape;126;p27"/>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bg>
      <p:bgPr>
        <a:blipFill>
          <a:blip r:embed="rId2">
            <a:alphaModFix amt="30000"/>
          </a:blip>
          <a:stretch>
            <a:fillRect/>
          </a:stretch>
        </a:blipFill>
      </p:bgPr>
    </p:bg>
    <p:spTree>
      <p:nvGrpSpPr>
        <p:cNvPr id="127" name="Shape 127"/>
        <p:cNvGrpSpPr/>
        <p:nvPr/>
      </p:nvGrpSpPr>
      <p:grpSpPr>
        <a:xfrm>
          <a:off x="0" y="0"/>
          <a:ext cx="0" cy="0"/>
          <a:chOff x="0" y="0"/>
          <a:chExt cx="0" cy="0"/>
        </a:xfrm>
      </p:grpSpPr>
      <p:sp>
        <p:nvSpPr>
          <p:cNvPr id="128" name="Google Shape;128;p28"/>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8"/>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0" name="Google Shape;130;p28"/>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1" name="Google Shape;131;p28"/>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2" name="Google Shape;132;p28"/>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3" name="Google Shape;133;p28"/>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4" name="Google Shape;134;p28"/>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5" name="Google Shape;135;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38" name="Google Shape;138;p28"/>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bg>
      <p:bgPr>
        <a:blipFill>
          <a:blip r:embed="rId2">
            <a:alphaModFix amt="30000"/>
          </a:blip>
          <a:stretch>
            <a:fillRect/>
          </a:stretch>
        </a:blipFill>
      </p:bgPr>
    </p:bg>
    <p:spTree>
      <p:nvGrpSpPr>
        <p:cNvPr id="139" name="Shape 139"/>
        <p:cNvGrpSpPr/>
        <p:nvPr/>
      </p:nvGrpSpPr>
      <p:grpSpPr>
        <a:xfrm>
          <a:off x="0" y="0"/>
          <a:ext cx="0" cy="0"/>
          <a:chOff x="0" y="0"/>
          <a:chExt cx="0" cy="0"/>
        </a:xfrm>
      </p:grpSpPr>
      <p:sp>
        <p:nvSpPr>
          <p:cNvPr id="140" name="Google Shape;140;p29"/>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9"/>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2" name="Google Shape;142;p29"/>
          <p:cNvSpPr/>
          <p:nvPr>
            <p:ph idx="2" type="pic"/>
          </p:nvPr>
        </p:nvSpPr>
        <p:spPr>
          <a:xfrm>
            <a:off x="1092019"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3" name="Google Shape;143;p29"/>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44" name="Google Shape;144;p29"/>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5" name="Google Shape;145;p29"/>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6" name="Google Shape;146;p29"/>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47" name="Google Shape;147;p29"/>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8" name="Google Shape;148;p29"/>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9" name="Google Shape;149;p29"/>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50" name="Google Shape;150;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53" name="Google Shape;153;p29"/>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mt="30000"/>
          </a:blip>
          <a:stretch>
            <a:fillRect/>
          </a:stretch>
        </a:blipFill>
      </p:bgPr>
    </p:bg>
    <p:spTree>
      <p:nvGrpSpPr>
        <p:cNvPr id="154" name="Shape 154"/>
        <p:cNvGrpSpPr/>
        <p:nvPr/>
      </p:nvGrpSpPr>
      <p:grpSpPr>
        <a:xfrm>
          <a:off x="0" y="0"/>
          <a:ext cx="0" cy="0"/>
          <a:chOff x="0" y="0"/>
          <a:chExt cx="0" cy="0"/>
        </a:xfrm>
      </p:grpSpPr>
      <p:sp>
        <p:nvSpPr>
          <p:cNvPr id="155" name="Google Shape;155;p3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0"/>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57" name="Google Shape;157;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60" name="Google Shape;160;p30"/>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mt="30000"/>
          </a:blip>
          <a:stretch>
            <a:fillRect/>
          </a:stretch>
        </a:blip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1"/>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64" name="Google Shape;16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167" name="Google Shape;167;p31"/>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howMasterSp="0" type="objOnly">
  <p:cSld name="OBJECT_ONLY">
    <p:spTree>
      <p:nvGrpSpPr>
        <p:cNvPr id="168" name="Shape 168"/>
        <p:cNvGrpSpPr/>
        <p:nvPr/>
      </p:nvGrpSpPr>
      <p:grpSpPr>
        <a:xfrm>
          <a:off x="0" y="0"/>
          <a:ext cx="0" cy="0"/>
          <a:chOff x="0" y="0"/>
          <a:chExt cx="0" cy="0"/>
        </a:xfrm>
      </p:grpSpPr>
      <p:sp>
        <p:nvSpPr>
          <p:cNvPr id="169" name="Google Shape;169;p32"/>
          <p:cNvSpPr txBox="1"/>
          <p:nvPr>
            <p:ph idx="1" type="body"/>
          </p:nvPr>
        </p:nvSpPr>
        <p:spPr>
          <a:xfrm>
            <a:off x="609600" y="277813"/>
            <a:ext cx="10972800" cy="585311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70" name="Google Shape;170;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000">
                <a:solidFill>
                  <a:schemeClr val="lt1"/>
                </a:solidFill>
                <a:latin typeface="Rockwell"/>
                <a:ea typeface="Rockwell"/>
                <a:cs typeface="Rockwell"/>
                <a:sym typeface="Rockwell"/>
              </a:defRPr>
            </a:lvl1pPr>
            <a:lvl2pPr indent="0" lvl="1" marL="0" marR="0" algn="r">
              <a:spcBef>
                <a:spcPts val="0"/>
              </a:spcBef>
              <a:buNone/>
              <a:defRPr sz="1000">
                <a:solidFill>
                  <a:schemeClr val="lt1"/>
                </a:solidFill>
                <a:latin typeface="Rockwell"/>
                <a:ea typeface="Rockwell"/>
                <a:cs typeface="Rockwell"/>
                <a:sym typeface="Rockwell"/>
              </a:defRPr>
            </a:lvl2pPr>
            <a:lvl3pPr indent="0" lvl="2" marL="0" marR="0" algn="r">
              <a:spcBef>
                <a:spcPts val="0"/>
              </a:spcBef>
              <a:buNone/>
              <a:defRPr sz="1000">
                <a:solidFill>
                  <a:schemeClr val="lt1"/>
                </a:solidFill>
                <a:latin typeface="Rockwell"/>
                <a:ea typeface="Rockwell"/>
                <a:cs typeface="Rockwell"/>
                <a:sym typeface="Rockwell"/>
              </a:defRPr>
            </a:lvl3pPr>
            <a:lvl4pPr indent="0" lvl="3" marL="0" marR="0" algn="r">
              <a:spcBef>
                <a:spcPts val="0"/>
              </a:spcBef>
              <a:buNone/>
              <a:defRPr sz="1000">
                <a:solidFill>
                  <a:schemeClr val="lt1"/>
                </a:solidFill>
                <a:latin typeface="Rockwell"/>
                <a:ea typeface="Rockwell"/>
                <a:cs typeface="Rockwell"/>
                <a:sym typeface="Rockwell"/>
              </a:defRPr>
            </a:lvl4pPr>
            <a:lvl5pPr indent="0" lvl="4" marL="0" marR="0" algn="r">
              <a:spcBef>
                <a:spcPts val="0"/>
              </a:spcBef>
              <a:buNone/>
              <a:defRPr sz="1000">
                <a:solidFill>
                  <a:schemeClr val="lt1"/>
                </a:solidFill>
                <a:latin typeface="Rockwell"/>
                <a:ea typeface="Rockwell"/>
                <a:cs typeface="Rockwell"/>
                <a:sym typeface="Rockwell"/>
              </a:defRPr>
            </a:lvl5pPr>
            <a:lvl6pPr indent="0" lvl="5" marL="0" marR="0" algn="r">
              <a:spcBef>
                <a:spcPts val="0"/>
              </a:spcBef>
              <a:buNone/>
              <a:defRPr sz="1000">
                <a:solidFill>
                  <a:schemeClr val="lt1"/>
                </a:solidFill>
                <a:latin typeface="Rockwell"/>
                <a:ea typeface="Rockwell"/>
                <a:cs typeface="Rockwell"/>
                <a:sym typeface="Rockwell"/>
              </a:defRPr>
            </a:lvl6pPr>
            <a:lvl7pPr indent="0" lvl="6" marL="0" marR="0" algn="r">
              <a:spcBef>
                <a:spcPts val="0"/>
              </a:spcBef>
              <a:buNone/>
              <a:defRPr sz="1000">
                <a:solidFill>
                  <a:schemeClr val="lt1"/>
                </a:solidFill>
                <a:latin typeface="Rockwell"/>
                <a:ea typeface="Rockwell"/>
                <a:cs typeface="Rockwell"/>
                <a:sym typeface="Rockwell"/>
              </a:defRPr>
            </a:lvl7pPr>
            <a:lvl8pPr indent="0" lvl="7" marL="0" marR="0" algn="r">
              <a:spcBef>
                <a:spcPts val="0"/>
              </a:spcBef>
              <a:buNone/>
              <a:defRPr sz="1000">
                <a:solidFill>
                  <a:schemeClr val="lt1"/>
                </a:solidFill>
                <a:latin typeface="Rockwell"/>
                <a:ea typeface="Rockwell"/>
                <a:cs typeface="Rockwell"/>
                <a:sym typeface="Rockwell"/>
              </a:defRPr>
            </a:lvl8pPr>
            <a:lvl9pPr indent="0" lvl="8" marL="0" marR="0" algn="r">
              <a:spcBef>
                <a:spcPts val="0"/>
              </a:spcBef>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type="obj">
  <p:cSld name="OBJECT">
    <p:bg>
      <p:bgPr>
        <a:blipFill>
          <a:blip r:embed="rId2">
            <a:alphaModFix amt="30000"/>
          </a:blip>
          <a:stretch>
            <a:fillRect/>
          </a:stretch>
        </a:blipFill>
      </p:bgPr>
    </p:bg>
    <p:spTree>
      <p:nvGrpSpPr>
        <p:cNvPr id="32" name="Shape 32"/>
        <p:cNvGrpSpPr/>
        <p:nvPr/>
      </p:nvGrpSpPr>
      <p:grpSpPr>
        <a:xfrm>
          <a:off x="0" y="0"/>
          <a:ext cx="0" cy="0"/>
          <a:chOff x="0" y="0"/>
          <a:chExt cx="0" cy="0"/>
        </a:xfrm>
      </p:grpSpPr>
      <p:sp>
        <p:nvSpPr>
          <p:cNvPr id="33" name="Google Shape;33;p1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5" name="Google Shape;35;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73" name="Shape 173"/>
        <p:cNvGrpSpPr/>
        <p:nvPr/>
      </p:nvGrpSpPr>
      <p:grpSpPr>
        <a:xfrm>
          <a:off x="0" y="0"/>
          <a:ext cx="0" cy="0"/>
          <a:chOff x="0" y="0"/>
          <a:chExt cx="0" cy="0"/>
        </a:xfrm>
      </p:grpSpPr>
      <p:sp>
        <p:nvSpPr>
          <p:cNvPr id="174" name="Google Shape;174;p33"/>
          <p:cNvSpPr/>
          <p:nvPr/>
        </p:nvSpPr>
        <p:spPr>
          <a:xfrm>
            <a:off x="3996681" y="153404"/>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75" name="Shape 175"/>
        <p:cNvGrpSpPr/>
        <p:nvPr/>
      </p:nvGrpSpPr>
      <p:grpSpPr>
        <a:xfrm>
          <a:off x="0" y="0"/>
          <a:ext cx="0" cy="0"/>
          <a:chOff x="0" y="0"/>
          <a:chExt cx="0" cy="0"/>
        </a:xfrm>
      </p:grpSpPr>
      <p:sp>
        <p:nvSpPr>
          <p:cNvPr id="176" name="Google Shape;176;p34"/>
          <p:cNvSpPr/>
          <p:nvPr/>
        </p:nvSpPr>
        <p:spPr>
          <a:xfrm>
            <a:off x="4048197" y="179162"/>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177" name="Shape 17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178" name="Shape 17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solidFill>
          <a:schemeClr val="lt1"/>
        </a:solidFill>
      </p:bgPr>
    </p:bg>
    <p:spTree>
      <p:nvGrpSpPr>
        <p:cNvPr id="179" name="Shape 17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solidFill>
          <a:schemeClr val="lt1"/>
        </a:solidFill>
      </p:bgPr>
    </p:bg>
    <p:spTree>
      <p:nvGrpSpPr>
        <p:cNvPr id="180" name="Shape 18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bg>
      <p:bgPr>
        <a:solidFill>
          <a:schemeClr val="lt1"/>
        </a:solidFill>
      </p:bgPr>
    </p:bg>
    <p:spTree>
      <p:nvGrpSpPr>
        <p:cNvPr id="181" name="Shape 18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solidFill>
          <a:schemeClr val="lt1"/>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bg>
      <p:bgPr>
        <a:solidFill>
          <a:schemeClr val="lt1"/>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bg>
      <p:bgPr>
        <a:solidFill>
          <a:schemeClr val="lt1"/>
        </a:solidFill>
      </p:bgPr>
    </p:bg>
    <p:spTree>
      <p:nvGrpSpPr>
        <p:cNvPr id="184" name="Shape 1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mt="30000"/>
          </a:blip>
          <a:stretch>
            <a:fillRect/>
          </a:stretch>
        </a:blipFill>
      </p:bgPr>
    </p:bg>
    <p:spTree>
      <p:nvGrpSpPr>
        <p:cNvPr id="38" name="Shape 38"/>
        <p:cNvGrpSpPr/>
        <p:nvPr/>
      </p:nvGrpSpPr>
      <p:grpSpPr>
        <a:xfrm>
          <a:off x="0" y="0"/>
          <a:ext cx="0" cy="0"/>
          <a:chOff x="0" y="0"/>
          <a:chExt cx="0" cy="0"/>
        </a:xfrm>
      </p:grpSpPr>
      <p:sp>
        <p:nvSpPr>
          <p:cNvPr id="39" name="Google Shape;39;p1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1" name="Google Shape;41;p16"/>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45" name="Google Shape;45;p16"/>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85" name="Shape 18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bg>
      <p:bgPr>
        <a:solidFill>
          <a:schemeClr val="lt1"/>
        </a:solidFill>
      </p:bgPr>
    </p:bg>
    <p:spTree>
      <p:nvGrpSpPr>
        <p:cNvPr id="186" name="Shape 18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bg>
      <p:bgPr>
        <a:solidFill>
          <a:schemeClr val="lt1"/>
        </a:solidFill>
      </p:bgPr>
    </p:bg>
    <p:spTree>
      <p:nvGrpSpPr>
        <p:cNvPr id="187" name="Shape 18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bg>
      <p:bgPr>
        <a:solidFill>
          <a:schemeClr val="lt1"/>
        </a:solidFill>
      </p:bgPr>
    </p:bg>
    <p:spTree>
      <p:nvGrpSpPr>
        <p:cNvPr id="188" name="Shape 18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bg>
      <p:bgPr>
        <a:solidFill>
          <a:schemeClr val="lt1"/>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bg>
      <p:bgPr>
        <a:solidFill>
          <a:schemeClr val="lt1"/>
        </a:solidFill>
      </p:bgPr>
    </p:bg>
    <p:spTree>
      <p:nvGrpSpPr>
        <p:cNvPr id="190" name="Shape 19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bg>
      <p:bgPr>
        <a:solidFill>
          <a:schemeClr val="lt1"/>
        </a:solidFill>
      </p:bgPr>
    </p:bg>
    <p:spTree>
      <p:nvGrpSpPr>
        <p:cNvPr id="191" name="Shape 19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bg>
      <p:bgPr>
        <a:solidFill>
          <a:schemeClr val="lt1"/>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193" name="Shape 19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bg>
      <p:bgPr>
        <a:solidFill>
          <a:schemeClr val="lt1"/>
        </a:solidFill>
      </p:bgPr>
    </p:bg>
    <p:spTree>
      <p:nvGrpSpPr>
        <p:cNvPr id="194"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30000"/>
          </a:blip>
          <a:stretch>
            <a:fillRect/>
          </a:stretch>
        </a:blipFill>
      </p:bgPr>
    </p:bg>
    <p:spTree>
      <p:nvGrpSpPr>
        <p:cNvPr id="46" name="Shape 46"/>
        <p:cNvGrpSpPr/>
        <p:nvPr/>
      </p:nvGrpSpPr>
      <p:grpSpPr>
        <a:xfrm>
          <a:off x="0" y="0"/>
          <a:ext cx="0" cy="0"/>
          <a:chOff x="0" y="0"/>
          <a:chExt cx="0" cy="0"/>
        </a:xfrm>
      </p:grpSpPr>
      <p:sp>
        <p:nvSpPr>
          <p:cNvPr id="47" name="Google Shape;47;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50" name="Google Shape;50;p17"/>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bg>
      <p:bgPr>
        <a:solidFill>
          <a:schemeClr val="lt1"/>
        </a:solidFill>
      </p:bgPr>
    </p:bg>
    <p:spTree>
      <p:nvGrpSpPr>
        <p:cNvPr id="195" name="Shape 19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196" name="Shape 19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197" name="Shape 197"/>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bg>
      <p:bgPr>
        <a:solidFill>
          <a:schemeClr val="lt1"/>
        </a:solidFill>
      </p:bgPr>
    </p:bg>
    <p:spTree>
      <p:nvGrpSpPr>
        <p:cNvPr id="198" name="Shape 19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bg>
      <p:bgPr>
        <a:solidFill>
          <a:schemeClr val="lt1"/>
        </a:solidFill>
      </p:bgPr>
    </p:bg>
    <p:spTree>
      <p:nvGrpSpPr>
        <p:cNvPr id="199" name="Shape 199"/>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bg>
      <p:bgPr>
        <a:blipFill>
          <a:blip r:embed="rId2">
            <a:alphaModFix amt="30000"/>
          </a:blip>
          <a:stretch>
            <a:fillRect/>
          </a:stretch>
        </a:blipFill>
      </p:bgPr>
    </p:bg>
    <p:spTree>
      <p:nvGrpSpPr>
        <p:cNvPr id="200" name="Shape 200"/>
        <p:cNvGrpSpPr/>
        <p:nvPr/>
      </p:nvGrpSpPr>
      <p:grpSpPr>
        <a:xfrm>
          <a:off x="0" y="0"/>
          <a:ext cx="0" cy="0"/>
          <a:chOff x="0" y="0"/>
          <a:chExt cx="0" cy="0"/>
        </a:xfrm>
      </p:grpSpPr>
      <p:sp>
        <p:nvSpPr>
          <p:cNvPr id="201" name="Google Shape;201;p5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58"/>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3" name="Google Shape;203;p5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206" name="Google Shape;206;p58"/>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pic>
        <p:nvPicPr>
          <p:cNvPr id="207" name="Google Shape;207;p58"/>
          <p:cNvPicPr preferRelativeResize="0"/>
          <p:nvPr/>
        </p:nvPicPr>
        <p:blipFill rotWithShape="1">
          <a:blip r:embed="rId3">
            <a:alphaModFix/>
          </a:blip>
          <a:srcRect b="0" l="0" r="0" t="0"/>
          <a:stretch/>
        </p:blipFill>
        <p:spPr>
          <a:xfrm>
            <a:off x="10548259" y="36384"/>
            <a:ext cx="1613904" cy="7147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mt="30000"/>
          </a:blip>
          <a:stretch>
            <a:fillRect/>
          </a:stretch>
        </a:blipFill>
      </p:bgPr>
    </p:bg>
    <p:spTree>
      <p:nvGrpSpPr>
        <p:cNvPr id="51" name="Shape 51"/>
        <p:cNvGrpSpPr/>
        <p:nvPr/>
      </p:nvGrpSpPr>
      <p:grpSpPr>
        <a:xfrm>
          <a:off x="0" y="0"/>
          <a:ext cx="0" cy="0"/>
          <a:chOff x="0" y="0"/>
          <a:chExt cx="0" cy="0"/>
        </a:xfrm>
      </p:grpSpPr>
      <p:sp>
        <p:nvSpPr>
          <p:cNvPr id="52" name="Google Shape;52;p18"/>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sz="3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2400"/>
              <a:buNone/>
              <a:defRPr sz="2400">
                <a:solidFill>
                  <a:schemeClr val="dk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54" name="Google Shape;5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57" name="Google Shape;57;p18"/>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mt="30000"/>
          </a:blip>
          <a:stretch>
            <a:fillRect/>
          </a:stretch>
        </a:blipFill>
      </p:bgPr>
    </p:bg>
    <p:spTree>
      <p:nvGrpSpPr>
        <p:cNvPr id="58" name="Shape 58"/>
        <p:cNvGrpSpPr/>
        <p:nvPr/>
      </p:nvGrpSpPr>
      <p:grpSpPr>
        <a:xfrm>
          <a:off x="0" y="0"/>
          <a:ext cx="0" cy="0"/>
          <a:chOff x="0" y="0"/>
          <a:chExt cx="0" cy="0"/>
        </a:xfrm>
      </p:grpSpPr>
      <p:sp>
        <p:nvSpPr>
          <p:cNvPr id="59" name="Google Shape;59;p19"/>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61" name="Google Shape;61;p19"/>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2" name="Google Shape;62;p19"/>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63" name="Google Shape;63;p19"/>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4" name="Google Shape;64;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67" name="Google Shape;67;p19"/>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mt="30000"/>
          </a:blip>
          <a:stretch>
            <a:fillRect/>
          </a:stretch>
        </a:blip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73" name="Google Shape;73;p20"/>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mt="30000"/>
          </a:blip>
          <a:stretch>
            <a:fillRect/>
          </a:stretch>
        </a:blipFill>
      </p:bgPr>
    </p:bg>
    <p:spTree>
      <p:nvGrpSpPr>
        <p:cNvPr id="74" name="Shape 74"/>
        <p:cNvGrpSpPr/>
        <p:nvPr/>
      </p:nvGrpSpPr>
      <p:grpSpPr>
        <a:xfrm>
          <a:off x="0" y="0"/>
          <a:ext cx="0" cy="0"/>
          <a:chOff x="0" y="0"/>
          <a:chExt cx="0" cy="0"/>
        </a:xfrm>
      </p:grpSpPr>
      <p:sp>
        <p:nvSpPr>
          <p:cNvPr id="75" name="Google Shape;75;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78" name="Google Shape;78;p21"/>
          <p:cNvSpPr/>
          <p:nvPr/>
        </p:nvSpPr>
        <p:spPr>
          <a:xfrm>
            <a:off x="3687589" y="166283"/>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mt="30000"/>
          </a:blip>
          <a:stretch>
            <a:fillRect/>
          </a:stretch>
        </a:blipFill>
      </p:bgPr>
    </p:bg>
    <p:spTree>
      <p:nvGrpSpPr>
        <p:cNvPr id="79" name="Shape 79"/>
        <p:cNvGrpSpPr/>
        <p:nvPr/>
      </p:nvGrpSpPr>
      <p:grpSpPr>
        <a:xfrm>
          <a:off x="0" y="0"/>
          <a:ext cx="0" cy="0"/>
          <a:chOff x="0" y="0"/>
          <a:chExt cx="0" cy="0"/>
        </a:xfrm>
      </p:grpSpPr>
      <p:sp>
        <p:nvSpPr>
          <p:cNvPr id="80" name="Google Shape;80;p22"/>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82" name="Google Shape;82;p22"/>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3" name="Google Shape;83;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sp>
        <p:nvSpPr>
          <p:cNvPr id="86" name="Google Shape;86;p22"/>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IT6018 - LẬP</a:t>
            </a:r>
            <a:r>
              <a:rPr b="1" lang="vi-VN"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5.xml"/><Relationship Id="rId42" Type="http://schemas.openxmlformats.org/officeDocument/2006/relationships/slideLayout" Target="../slideLayouts/slideLayout37.xml"/><Relationship Id="rId41" Type="http://schemas.openxmlformats.org/officeDocument/2006/relationships/slideLayout" Target="../slideLayouts/slideLayout36.xml"/><Relationship Id="rId44" Type="http://schemas.openxmlformats.org/officeDocument/2006/relationships/slideLayout" Target="../slideLayouts/slideLayout39.xml"/><Relationship Id="rId43" Type="http://schemas.openxmlformats.org/officeDocument/2006/relationships/slideLayout" Target="../slideLayouts/slideLayout38.xml"/><Relationship Id="rId46" Type="http://schemas.openxmlformats.org/officeDocument/2006/relationships/slideLayout" Target="../slideLayouts/slideLayout41.xml"/><Relationship Id="rId45" Type="http://schemas.openxmlformats.org/officeDocument/2006/relationships/slideLayout" Target="../slideLayouts/slideLayout40.xml"/><Relationship Id="rId1" Type="http://schemas.openxmlformats.org/officeDocument/2006/relationships/image" Target="../media/image6.pn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slideLayout" Target="../slideLayouts/slideLayout4.xml"/><Relationship Id="rId48" Type="http://schemas.openxmlformats.org/officeDocument/2006/relationships/slideLayout" Target="../slideLayouts/slideLayout43.xml"/><Relationship Id="rId47" Type="http://schemas.openxmlformats.org/officeDocument/2006/relationships/slideLayout" Target="../slideLayouts/slideLayout42.xml"/><Relationship Id="rId49" Type="http://schemas.openxmlformats.org/officeDocument/2006/relationships/slideLayout" Target="../slideLayouts/slideLayout44.xml"/><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31" Type="http://schemas.openxmlformats.org/officeDocument/2006/relationships/slideLayout" Target="../slideLayouts/slideLayout26.xml"/><Relationship Id="rId30" Type="http://schemas.openxmlformats.org/officeDocument/2006/relationships/slideLayout" Target="../slideLayouts/slideLayout25.xml"/><Relationship Id="rId33" Type="http://schemas.openxmlformats.org/officeDocument/2006/relationships/slideLayout" Target="../slideLayouts/slideLayout28.xml"/><Relationship Id="rId32" Type="http://schemas.openxmlformats.org/officeDocument/2006/relationships/slideLayout" Target="../slideLayouts/slideLayout27.xml"/><Relationship Id="rId35" Type="http://schemas.openxmlformats.org/officeDocument/2006/relationships/slideLayout" Target="../slideLayouts/slideLayout30.xml"/><Relationship Id="rId34" Type="http://schemas.openxmlformats.org/officeDocument/2006/relationships/slideLayout" Target="../slideLayouts/slideLayout29.xml"/><Relationship Id="rId37" Type="http://schemas.openxmlformats.org/officeDocument/2006/relationships/slideLayout" Target="../slideLayouts/slideLayout32.xml"/><Relationship Id="rId36" Type="http://schemas.openxmlformats.org/officeDocument/2006/relationships/slideLayout" Target="../slideLayouts/slideLayout31.xml"/><Relationship Id="rId39" Type="http://schemas.openxmlformats.org/officeDocument/2006/relationships/slideLayout" Target="../slideLayouts/slideLayout34.xml"/><Relationship Id="rId38" Type="http://schemas.openxmlformats.org/officeDocument/2006/relationships/slideLayout" Target="../slideLayouts/slideLayout33.xml"/><Relationship Id="rId20" Type="http://schemas.openxmlformats.org/officeDocument/2006/relationships/slideLayout" Target="../slideLayouts/slideLayout15.xml"/><Relationship Id="rId22" Type="http://schemas.openxmlformats.org/officeDocument/2006/relationships/slideLayout" Target="../slideLayouts/slideLayout17.xml"/><Relationship Id="rId21" Type="http://schemas.openxmlformats.org/officeDocument/2006/relationships/slideLayout" Target="../slideLayouts/slideLayout16.xml"/><Relationship Id="rId24" Type="http://schemas.openxmlformats.org/officeDocument/2006/relationships/slideLayout" Target="../slideLayouts/slideLayout19.xml"/><Relationship Id="rId23" Type="http://schemas.openxmlformats.org/officeDocument/2006/relationships/slideLayout" Target="../slideLayouts/slideLayout18.xml"/><Relationship Id="rId26" Type="http://schemas.openxmlformats.org/officeDocument/2006/relationships/slideLayout" Target="../slideLayouts/slideLayout21.xml"/><Relationship Id="rId25" Type="http://schemas.openxmlformats.org/officeDocument/2006/relationships/slideLayout" Target="../slideLayouts/slideLayout20.xml"/><Relationship Id="rId28" Type="http://schemas.openxmlformats.org/officeDocument/2006/relationships/slideLayout" Target="../slideLayouts/slideLayout23.xml"/><Relationship Id="rId27" Type="http://schemas.openxmlformats.org/officeDocument/2006/relationships/slideLayout" Target="../slideLayouts/slideLayout22.xml"/><Relationship Id="rId29" Type="http://schemas.openxmlformats.org/officeDocument/2006/relationships/slideLayout" Target="../slideLayouts/slideLayout24.xml"/><Relationship Id="rId51" Type="http://schemas.openxmlformats.org/officeDocument/2006/relationships/theme" Target="../theme/theme1.xml"/><Relationship Id="rId50" Type="http://schemas.openxmlformats.org/officeDocument/2006/relationships/slideLayout" Target="../slideLayouts/slideLayout45.xml"/><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9" Type="http://schemas.openxmlformats.org/officeDocument/2006/relationships/slideLayout" Target="../slideLayouts/slideLayout14.xml"/><Relationship Id="rId1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90000"/>
          </a:blip>
          <a:stretch>
            <a:fillRect/>
          </a:stretch>
        </a:blip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2">
            <a:alphaModFix/>
          </a:blip>
          <a:srcRect b="0" l="0" r="0" t="0"/>
          <a:stretch/>
        </p:blipFill>
        <p:spPr>
          <a:xfrm>
            <a:off x="0" y="4762"/>
            <a:ext cx="12192000" cy="797878"/>
          </a:xfrm>
          <a:prstGeom prst="rect">
            <a:avLst/>
          </a:prstGeom>
          <a:noFill/>
          <a:ln>
            <a:noFill/>
          </a:ln>
        </p:spPr>
      </p:pic>
      <p:pic>
        <p:nvPicPr>
          <p:cNvPr id="11" name="Google Shape;11;p13"/>
          <p:cNvPicPr preferRelativeResize="0"/>
          <p:nvPr/>
        </p:nvPicPr>
        <p:blipFill rotWithShape="1">
          <a:blip r:embed="rId3">
            <a:alphaModFix/>
          </a:blip>
          <a:srcRect b="0" l="0" r="0" t="0"/>
          <a:stretch/>
        </p:blipFill>
        <p:spPr>
          <a:xfrm>
            <a:off x="-10160" y="5862541"/>
            <a:ext cx="12195363" cy="1001821"/>
          </a:xfrm>
          <a:prstGeom prst="rect">
            <a:avLst/>
          </a:prstGeom>
          <a:noFill/>
          <a:ln>
            <a:noFill/>
          </a:ln>
        </p:spPr>
      </p:pic>
      <p:sp>
        <p:nvSpPr>
          <p:cNvPr id="12" name="Google Shape;12;p1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Arial"/>
              <a:buNone/>
              <a:defRPr b="1"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14" name="Google Shape;14;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5" name="Google Shape;15;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6" name="Google Shape;16;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vi-VN"/>
              <a:t>‹#›</a:t>
            </a:fld>
            <a:endParaRPr/>
          </a:p>
        </p:txBody>
      </p:sp>
      <p:pic>
        <p:nvPicPr>
          <p:cNvPr id="17" name="Google Shape;17;p13"/>
          <p:cNvPicPr preferRelativeResize="0"/>
          <p:nvPr/>
        </p:nvPicPr>
        <p:blipFill rotWithShape="1">
          <a:blip r:embed="rId4">
            <a:alphaModFix/>
          </a:blip>
          <a:srcRect b="0" l="0" r="0" t="0"/>
          <a:stretch/>
        </p:blipFill>
        <p:spPr>
          <a:xfrm>
            <a:off x="162764" y="97090"/>
            <a:ext cx="588268" cy="588268"/>
          </a:xfrm>
          <a:prstGeom prst="rect">
            <a:avLst/>
          </a:prstGeom>
          <a:noFill/>
          <a:ln>
            <a:noFill/>
          </a:ln>
        </p:spPr>
      </p:pic>
      <p:sp>
        <p:nvSpPr>
          <p:cNvPr id="18" name="Google Shape;18;p13"/>
          <p:cNvSpPr txBox="1"/>
          <p:nvPr/>
        </p:nvSpPr>
        <p:spPr>
          <a:xfrm>
            <a:off x="-45577" y="6636210"/>
            <a:ext cx="64008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vi-VN" sz="1000" u="none" cap="none" strike="noStrike">
                <a:solidFill>
                  <a:schemeClr val="lt1"/>
                </a:solidFill>
                <a:latin typeface="Arial"/>
                <a:ea typeface="Arial"/>
                <a:cs typeface="Arial"/>
                <a:sym typeface="Arial"/>
              </a:rPr>
              <a:t>Website: https://haui.edu.vn</a:t>
            </a:r>
            <a:endParaRPr b="0" i="0" sz="1000" u="none" cap="none" strike="noStrike">
              <a:solidFill>
                <a:schemeClr val="lt1"/>
              </a:solidFill>
              <a:latin typeface="Arial"/>
              <a:ea typeface="Arial"/>
              <a:cs typeface="Arial"/>
              <a:sym typeface="Arial"/>
            </a:endParaRPr>
          </a:p>
        </p:txBody>
      </p:sp>
      <p:sp>
        <p:nvSpPr>
          <p:cNvPr id="19" name="Google Shape;19;p13"/>
          <p:cNvSpPr txBox="1"/>
          <p:nvPr/>
        </p:nvSpPr>
        <p:spPr>
          <a:xfrm>
            <a:off x="7432898" y="6622998"/>
            <a:ext cx="339548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Arial"/>
              <a:buNone/>
            </a:pPr>
            <a:r>
              <a:rPr b="0" i="0" lang="vi-VN" sz="1000" u="none" cap="none" strike="noStrike">
                <a:solidFill>
                  <a:schemeClr val="lt1"/>
                </a:solidFill>
                <a:latin typeface="Arial"/>
                <a:ea typeface="Arial"/>
                <a:cs typeface="Arial"/>
                <a:sym typeface="Arial"/>
              </a:rPr>
              <a:t>© 2021</a:t>
            </a:r>
            <a:r>
              <a:rPr b="1" i="0" lang="vi-VN" sz="1000" u="none" cap="none" strike="noStrike">
                <a:solidFill>
                  <a:schemeClr val="lt1"/>
                </a:solidFill>
                <a:latin typeface="Arial"/>
                <a:ea typeface="Arial"/>
                <a:cs typeface="Arial"/>
                <a:sym typeface="Arial"/>
              </a:rPr>
              <a:t> Hanoi University of Industry </a:t>
            </a:r>
            <a:r>
              <a:rPr b="0" i="0" lang="vi-VN" sz="1000" u="none" cap="none" strike="noStrike">
                <a:solidFill>
                  <a:schemeClr val="lt1"/>
                </a:solidFill>
                <a:latin typeface="Arial"/>
                <a:ea typeface="Arial"/>
                <a:cs typeface="Arial"/>
                <a:sym typeface="Arial"/>
              </a:rPr>
              <a:t>All rights reserved</a:t>
            </a:r>
            <a:endParaRPr b="0" i="0" sz="1000" u="none" cap="none" strike="noStrike">
              <a:solidFill>
                <a:schemeClr val="lt1"/>
              </a:solidFill>
              <a:latin typeface="Arial"/>
              <a:ea typeface="Arial"/>
              <a:cs typeface="Arial"/>
              <a:sym typeface="Arial"/>
            </a:endParaRPr>
          </a:p>
        </p:txBody>
      </p:sp>
      <p:grpSp>
        <p:nvGrpSpPr>
          <p:cNvPr id="20" name="Google Shape;20;p13"/>
          <p:cNvGrpSpPr/>
          <p:nvPr/>
        </p:nvGrpSpPr>
        <p:grpSpPr>
          <a:xfrm>
            <a:off x="10695894" y="6596658"/>
            <a:ext cx="357425" cy="184511"/>
            <a:chOff x="4858544" y="3598069"/>
            <a:chExt cx="1614487" cy="833438"/>
          </a:xfrm>
        </p:grpSpPr>
        <p:sp>
          <p:nvSpPr>
            <p:cNvPr id="21" name="Google Shape;21;p13"/>
            <p:cNvSpPr/>
            <p:nvPr/>
          </p:nvSpPr>
          <p:spPr>
            <a:xfrm>
              <a:off x="4858544" y="3777457"/>
              <a:ext cx="1355725" cy="654050"/>
            </a:xfrm>
            <a:custGeom>
              <a:rect b="b" l="l" r="r" t="t"/>
              <a:pathLst>
                <a:path extrusionOk="0" h="124" w="257">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 name="Google Shape;22;p13"/>
            <p:cNvSpPr/>
            <p:nvPr/>
          </p:nvSpPr>
          <p:spPr>
            <a:xfrm>
              <a:off x="5977731" y="3598069"/>
              <a:ext cx="495300" cy="558800"/>
            </a:xfrm>
            <a:custGeom>
              <a:rect b="b" l="l" r="r" t="t"/>
              <a:pathLst>
                <a:path extrusionOk="0" h="106" w="94">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23" name="Google Shape;23;p13"/>
          <p:cNvSpPr txBox="1"/>
          <p:nvPr/>
        </p:nvSpPr>
        <p:spPr>
          <a:xfrm>
            <a:off x="11400367" y="6492875"/>
            <a:ext cx="75354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pic>
        <p:nvPicPr>
          <p:cNvPr id="24" name="Google Shape;24;p13"/>
          <p:cNvPicPr preferRelativeResize="0"/>
          <p:nvPr/>
        </p:nvPicPr>
        <p:blipFill rotWithShape="1">
          <a:blip r:embed="rId5">
            <a:alphaModFix/>
          </a:blip>
          <a:srcRect b="0" l="0" r="0" t="0"/>
          <a:stretch/>
        </p:blipFill>
        <p:spPr>
          <a:xfrm>
            <a:off x="10587038" y="159"/>
            <a:ext cx="1604962" cy="8024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 id="2147483667" r:id="rId24"/>
    <p:sldLayoutId id="2147483668" r:id="rId25"/>
    <p:sldLayoutId id="2147483669" r:id="rId26"/>
    <p:sldLayoutId id="2147483670" r:id="rId27"/>
    <p:sldLayoutId id="2147483671" r:id="rId28"/>
    <p:sldLayoutId id="2147483672" r:id="rId29"/>
    <p:sldLayoutId id="2147483673" r:id="rId30"/>
    <p:sldLayoutId id="2147483674" r:id="rId31"/>
    <p:sldLayoutId id="2147483675" r:id="rId32"/>
    <p:sldLayoutId id="2147483676" r:id="rId33"/>
    <p:sldLayoutId id="2147483677" r:id="rId34"/>
    <p:sldLayoutId id="2147483678" r:id="rId35"/>
    <p:sldLayoutId id="2147483679" r:id="rId36"/>
    <p:sldLayoutId id="2147483680" r:id="rId37"/>
    <p:sldLayoutId id="2147483681" r:id="rId38"/>
    <p:sldLayoutId id="2147483682" r:id="rId39"/>
    <p:sldLayoutId id="2147483683" r:id="rId40"/>
    <p:sldLayoutId id="2147483684" r:id="rId41"/>
    <p:sldLayoutId id="2147483685" r:id="rId42"/>
    <p:sldLayoutId id="2147483686" r:id="rId43"/>
    <p:sldLayoutId id="2147483687" r:id="rId44"/>
    <p:sldLayoutId id="2147483688" r:id="rId45"/>
    <p:sldLayoutId id="2147483689" r:id="rId46"/>
    <p:sldLayoutId id="2147483690" r:id="rId47"/>
    <p:sldLayoutId id="2147483691" r:id="rId48"/>
    <p:sldLayoutId id="2147483692" r:id="rId49"/>
    <p:sldLayoutId id="2147483693"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
          <p:cNvSpPr txBox="1"/>
          <p:nvPr>
            <p:ph idx="1" type="subTitle"/>
          </p:nvPr>
        </p:nvSpPr>
        <p:spPr>
          <a:xfrm>
            <a:off x="1595120" y="1271270"/>
            <a:ext cx="9001760" cy="496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20000"/>
              </a:lnSpc>
              <a:spcBef>
                <a:spcPts val="0"/>
              </a:spcBef>
              <a:spcAft>
                <a:spcPts val="0"/>
              </a:spcAft>
              <a:buClr>
                <a:schemeClr val="lt1"/>
              </a:buClr>
              <a:buSzPts val="2400"/>
              <a:buNone/>
            </a:pPr>
            <a:r>
              <a:rPr b="1" lang="vi-VN"/>
              <a:t>Học phần</a:t>
            </a:r>
            <a:endParaRPr b="1"/>
          </a:p>
          <a:p>
            <a:pPr indent="0" lvl="0" marL="0" rtl="0" algn="ctr">
              <a:lnSpc>
                <a:spcPct val="120000"/>
              </a:lnSpc>
              <a:spcBef>
                <a:spcPts val="1000"/>
              </a:spcBef>
              <a:spcAft>
                <a:spcPts val="0"/>
              </a:spcAft>
              <a:buClr>
                <a:schemeClr val="lt1"/>
              </a:buClr>
              <a:buSzPts val="2400"/>
              <a:buNone/>
            </a:pPr>
            <a:r>
              <a:rPr b="1" lang="vi-VN"/>
              <a:t>IT6043 – TRÍ TUỆ NHÂN TẠO</a:t>
            </a:r>
            <a:endParaRPr b="1"/>
          </a:p>
          <a:p>
            <a:pPr indent="0" lvl="0" marL="0" rtl="0" algn="l">
              <a:lnSpc>
                <a:spcPct val="120000"/>
              </a:lnSpc>
              <a:spcBef>
                <a:spcPts val="1000"/>
              </a:spcBef>
              <a:spcAft>
                <a:spcPts val="0"/>
              </a:spcAft>
              <a:buClr>
                <a:schemeClr val="lt1"/>
              </a:buClr>
              <a:buSzPts val="2400"/>
              <a:buNone/>
            </a:pPr>
            <a:r>
              <a:rPr b="1" lang="vi-VN"/>
              <a:t>Giáo viên hướng dẫn: Nguyễn Lan Anh</a:t>
            </a:r>
            <a:endParaRPr b="1"/>
          </a:p>
          <a:p>
            <a:pPr indent="0" lvl="0" marL="0" rtl="0" algn="l">
              <a:lnSpc>
                <a:spcPct val="120000"/>
              </a:lnSpc>
              <a:spcBef>
                <a:spcPts val="1000"/>
              </a:spcBef>
              <a:spcAft>
                <a:spcPts val="0"/>
              </a:spcAft>
              <a:buClr>
                <a:schemeClr val="lt1"/>
              </a:buClr>
              <a:buSzPts val="2400"/>
              <a:buNone/>
            </a:pPr>
            <a:r>
              <a:rPr b="1" lang="vi-VN"/>
              <a:t>Nhóm: 4</a:t>
            </a:r>
            <a:endParaRPr b="1"/>
          </a:p>
          <a:p>
            <a:pPr indent="0" lvl="0" marL="0" rtl="0" algn="l">
              <a:lnSpc>
                <a:spcPct val="120000"/>
              </a:lnSpc>
              <a:spcBef>
                <a:spcPts val="1000"/>
              </a:spcBef>
              <a:spcAft>
                <a:spcPts val="0"/>
              </a:spcAft>
              <a:buClr>
                <a:schemeClr val="lt1"/>
              </a:buClr>
              <a:buSzPts val="2400"/>
              <a:buNone/>
            </a:pPr>
            <a:r>
              <a:rPr b="1" lang="vi-VN"/>
              <a:t>Lớp: 20231IT6043010</a:t>
            </a:r>
            <a:endParaRPr b="1"/>
          </a:p>
          <a:p>
            <a:pPr indent="0" lvl="0" marL="0" rtl="0" algn="l">
              <a:lnSpc>
                <a:spcPct val="120000"/>
              </a:lnSpc>
              <a:spcBef>
                <a:spcPts val="1000"/>
              </a:spcBef>
              <a:spcAft>
                <a:spcPts val="0"/>
              </a:spcAft>
              <a:buClr>
                <a:schemeClr val="lt1"/>
              </a:buClr>
              <a:buSzPts val="2400"/>
              <a:buNone/>
            </a:pPr>
            <a:r>
              <a:rPr b="1" lang="vi-VN"/>
              <a:t>Thành viên nhóm:</a:t>
            </a:r>
            <a:endParaRPr b="1"/>
          </a:p>
          <a:p>
            <a:pPr indent="457200" lvl="0" marL="0" rtl="0" algn="l">
              <a:lnSpc>
                <a:spcPct val="120000"/>
              </a:lnSpc>
              <a:spcBef>
                <a:spcPts val="1000"/>
              </a:spcBef>
              <a:spcAft>
                <a:spcPts val="0"/>
              </a:spcAft>
              <a:buClr>
                <a:schemeClr val="lt1"/>
              </a:buClr>
              <a:buSzPts val="2400"/>
              <a:buNone/>
            </a:pPr>
            <a:r>
              <a:rPr b="1" lang="vi-VN"/>
              <a:t>Nguyễn Ngọc Hải Anh (phụ trách code)</a:t>
            </a:r>
            <a:endParaRPr b="1"/>
          </a:p>
          <a:p>
            <a:pPr indent="457200" lvl="0" marL="0" rtl="0" algn="l">
              <a:lnSpc>
                <a:spcPct val="120000"/>
              </a:lnSpc>
              <a:spcBef>
                <a:spcPts val="1000"/>
              </a:spcBef>
              <a:spcAft>
                <a:spcPts val="0"/>
              </a:spcAft>
              <a:buClr>
                <a:schemeClr val="lt1"/>
              </a:buClr>
              <a:buSzPts val="2400"/>
              <a:buNone/>
            </a:pPr>
            <a:r>
              <a:rPr b="1" lang="vi-VN"/>
              <a:t>Triệu Trường Giang</a:t>
            </a:r>
            <a:endParaRPr b="1"/>
          </a:p>
          <a:p>
            <a:pPr indent="457200" lvl="0" marL="0" rtl="0" algn="l">
              <a:lnSpc>
                <a:spcPct val="120000"/>
              </a:lnSpc>
              <a:spcBef>
                <a:spcPts val="1000"/>
              </a:spcBef>
              <a:spcAft>
                <a:spcPts val="0"/>
              </a:spcAft>
              <a:buClr>
                <a:schemeClr val="lt1"/>
              </a:buClr>
              <a:buSzPts val="2400"/>
              <a:buNone/>
            </a:pPr>
            <a:r>
              <a:rPr b="1" lang="vi-VN"/>
              <a:t>Đặng Văn Nhật</a:t>
            </a:r>
            <a:endParaRPr b="1"/>
          </a:p>
          <a:p>
            <a:pPr indent="457200" lvl="0" marL="0" rtl="0" algn="l">
              <a:lnSpc>
                <a:spcPct val="120000"/>
              </a:lnSpc>
              <a:spcBef>
                <a:spcPts val="1000"/>
              </a:spcBef>
              <a:spcAft>
                <a:spcPts val="0"/>
              </a:spcAft>
              <a:buClr>
                <a:schemeClr val="lt1"/>
              </a:buClr>
              <a:buSzPts val="2400"/>
              <a:buNone/>
            </a:pPr>
            <a:r>
              <a:t/>
            </a:r>
            <a:endParaRPr b="1"/>
          </a:p>
          <a:p>
            <a:pPr indent="0" lvl="0" marL="0" rtl="0" algn="ctr">
              <a:lnSpc>
                <a:spcPct val="120000"/>
              </a:lnSpc>
              <a:spcBef>
                <a:spcPts val="1000"/>
              </a:spcBef>
              <a:spcAft>
                <a:spcPts val="0"/>
              </a:spcAft>
              <a:buClr>
                <a:schemeClr val="lt1"/>
              </a:buClr>
              <a:buSzPts val="2400"/>
              <a:buNone/>
            </a:pPr>
            <a:r>
              <a:t/>
            </a:r>
            <a:endParaRPr b="1"/>
          </a:p>
          <a:p>
            <a:pPr indent="0" lvl="0" marL="0" rtl="0" algn="ctr">
              <a:lnSpc>
                <a:spcPct val="120000"/>
              </a:lnSpc>
              <a:spcBef>
                <a:spcPts val="1000"/>
              </a:spcBef>
              <a:spcAft>
                <a:spcPts val="0"/>
              </a:spcAft>
              <a:buClr>
                <a:schemeClr val="lt1"/>
              </a:buClr>
              <a:buSzPts val="24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idx="1" type="body"/>
          </p:nvPr>
        </p:nvSpPr>
        <p:spPr>
          <a:xfrm>
            <a:off x="214630" y="1103630"/>
            <a:ext cx="4961255" cy="468757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b="1" lang="vi-VN" sz="2400"/>
              <a:t>Test:</a:t>
            </a:r>
            <a:endParaRPr sz="2400"/>
          </a:p>
          <a:p>
            <a:pPr indent="0" lvl="1" marL="457200" rtl="0" algn="l">
              <a:lnSpc>
                <a:spcPct val="120000"/>
              </a:lnSpc>
              <a:spcBef>
                <a:spcPts val="500"/>
              </a:spcBef>
              <a:spcAft>
                <a:spcPts val="0"/>
              </a:spcAft>
              <a:buClr>
                <a:schemeClr val="dk1"/>
              </a:buClr>
              <a:buSzPts val="2160"/>
              <a:buNone/>
            </a:pPr>
            <a:r>
              <a:rPr lang="vi-VN" sz="2160"/>
              <a:t>-Lấy dữ liệu test từ file xlsx hoặc nhập từ bàn phím giá trị các thuộc tính đầu vào.</a:t>
            </a:r>
            <a:endParaRPr sz="2160"/>
          </a:p>
          <a:p>
            <a:pPr indent="0" lvl="1" marL="457200" rtl="0" algn="l">
              <a:lnSpc>
                <a:spcPct val="120000"/>
              </a:lnSpc>
              <a:spcBef>
                <a:spcPts val="500"/>
              </a:spcBef>
              <a:spcAft>
                <a:spcPts val="0"/>
              </a:spcAft>
              <a:buClr>
                <a:schemeClr val="dk1"/>
              </a:buClr>
              <a:buSzPts val="2160"/>
              <a:buNone/>
            </a:pPr>
            <a:r>
              <a:rPr lang="vi-VN" sz="2160"/>
              <a:t>-Tiến hành tính toán cho ra thuộc tính đầu ra qua phương thức request() và kết quả được đưa ra màn hình console có thể tiến hành lưu vào tệp xlsx</a:t>
            </a:r>
            <a:endParaRPr sz="2160"/>
          </a:p>
          <a:p>
            <a:pPr indent="0" lvl="1" marL="457200" rtl="0" algn="l">
              <a:lnSpc>
                <a:spcPct val="120000"/>
              </a:lnSpc>
              <a:spcBef>
                <a:spcPts val="500"/>
              </a:spcBef>
              <a:spcAft>
                <a:spcPts val="0"/>
              </a:spcAft>
              <a:buClr>
                <a:schemeClr val="dk1"/>
              </a:buClr>
              <a:buSzPts val="2160"/>
              <a:buNone/>
            </a:pPr>
            <a:r>
              <a:t/>
            </a:r>
            <a:endParaRPr sz="2160"/>
          </a:p>
        </p:txBody>
      </p:sp>
      <p:pic>
        <p:nvPicPr>
          <p:cNvPr id="286" name="Google Shape;286;p10"/>
          <p:cNvPicPr preferRelativeResize="0"/>
          <p:nvPr>
            <p:ph idx="2" type="body"/>
          </p:nvPr>
        </p:nvPicPr>
        <p:blipFill rotWithShape="1">
          <a:blip r:embed="rId3">
            <a:alphaModFix/>
          </a:blip>
          <a:srcRect b="0" l="0" r="0" t="0"/>
          <a:stretch/>
        </p:blipFill>
        <p:spPr>
          <a:xfrm>
            <a:off x="5427980" y="1104900"/>
            <a:ext cx="6601460" cy="47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1" id="291" name="Google Shape;291;p11"/>
          <p:cNvPicPr preferRelativeResize="0"/>
          <p:nvPr>
            <p:ph idx="1" type="body"/>
          </p:nvPr>
        </p:nvPicPr>
        <p:blipFill rotWithShape="1">
          <a:blip r:embed="rId3">
            <a:alphaModFix/>
          </a:blip>
          <a:srcRect b="0" l="0" r="0" t="0"/>
          <a:stretch/>
        </p:blipFill>
        <p:spPr>
          <a:xfrm>
            <a:off x="1029335" y="1899920"/>
            <a:ext cx="9965690" cy="3935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nvSpPr>
        <p:spPr>
          <a:xfrm>
            <a:off x="3625850" y="2132965"/>
            <a:ext cx="5497830" cy="18910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0">
              <a:solidFill>
                <a:srgbClr val="B8E4D9"/>
              </a:solidFill>
              <a:latin typeface="Rockwell"/>
              <a:ea typeface="Rockwell"/>
              <a:cs typeface="Rockwell"/>
              <a:sym typeface="Rockwell"/>
            </a:endParaRPr>
          </a:p>
          <a:p>
            <a:pPr indent="0" lvl="0" marL="0" marR="0" rtl="0" algn="l">
              <a:spcBef>
                <a:spcPts val="0"/>
              </a:spcBef>
              <a:spcAft>
                <a:spcPts val="0"/>
              </a:spcAft>
              <a:buNone/>
            </a:pPr>
            <a:r>
              <a:rPr lang="vi-VN" sz="6000">
                <a:solidFill>
                  <a:srgbClr val="B8E4D9"/>
                </a:solidFill>
                <a:latin typeface="Rockwell"/>
                <a:ea typeface="Rockwell"/>
                <a:cs typeface="Rockwell"/>
                <a:sym typeface="Rockwell"/>
              </a:rPr>
              <a:t>T H A N K S</a:t>
            </a:r>
            <a:endParaRPr sz="6000">
              <a:solidFill>
                <a:srgbClr val="B8E4D9"/>
              </a:solidFill>
              <a:latin typeface="Rockwell"/>
              <a:ea typeface="Rockwell"/>
              <a:cs typeface="Rockwell"/>
              <a:sym typeface="Rockwell"/>
            </a:endParaRPr>
          </a:p>
        </p:txBody>
      </p:sp>
      <p:sp>
        <p:nvSpPr>
          <p:cNvPr id="297" name="Google Shape;297;p12"/>
          <p:cNvSpPr txBox="1"/>
          <p:nvPr/>
        </p:nvSpPr>
        <p:spPr>
          <a:xfrm>
            <a:off x="2940685" y="2986405"/>
            <a:ext cx="4064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
          <p:cNvSpPr txBox="1"/>
          <p:nvPr>
            <p:ph type="title"/>
          </p:nvPr>
        </p:nvSpPr>
        <p:spPr>
          <a:xfrm>
            <a:off x="2839085" y="882650"/>
            <a:ext cx="6186170" cy="8826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vi-VN"/>
              <a:t>GIỚI THIỆU CHUNG</a:t>
            </a:r>
            <a:endParaRPr/>
          </a:p>
        </p:txBody>
      </p:sp>
      <p:sp>
        <p:nvSpPr>
          <p:cNvPr id="220" name="Google Shape;220;p2"/>
          <p:cNvSpPr txBox="1"/>
          <p:nvPr>
            <p:ph idx="1" type="body"/>
          </p:nvPr>
        </p:nvSpPr>
        <p:spPr>
          <a:xfrm>
            <a:off x="924560" y="1690370"/>
            <a:ext cx="10353675" cy="441134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b="1" lang="vi-VN" sz="2000"/>
              <a:t>Tình hình chung:  </a:t>
            </a:r>
            <a:endParaRPr b="1" sz="2000"/>
          </a:p>
          <a:p>
            <a:pPr indent="457200" lvl="0" marL="0" rtl="0" algn="l">
              <a:lnSpc>
                <a:spcPct val="120000"/>
              </a:lnSpc>
              <a:spcBef>
                <a:spcPts val="1000"/>
              </a:spcBef>
              <a:spcAft>
                <a:spcPts val="0"/>
              </a:spcAft>
              <a:buClr>
                <a:schemeClr val="dk1"/>
              </a:buClr>
              <a:buSzPts val="2000"/>
              <a:buNone/>
            </a:pPr>
            <a:r>
              <a:rPr lang="vi-VN" sz="2000"/>
              <a:t>+ Ngày nay với tốc độ hiện đại hóa, các công nghệ mới liên tục cập nhật, trong đó có trí tuệ nhân tạo đang phát triển một cách nhanh chóng và được áp dụng rất nhiều vào trong sản xuất, công việc cũng như khoa học và đã giúp được con người rất nhiều.</a:t>
            </a:r>
            <a:endParaRPr sz="2000"/>
          </a:p>
          <a:p>
            <a:pPr indent="457200" lvl="0" marL="0" rtl="0" algn="l">
              <a:lnSpc>
                <a:spcPct val="120000"/>
              </a:lnSpc>
              <a:spcBef>
                <a:spcPts val="1000"/>
              </a:spcBef>
              <a:spcAft>
                <a:spcPts val="0"/>
              </a:spcAft>
              <a:buClr>
                <a:schemeClr val="dk1"/>
              </a:buClr>
              <a:buSzPts val="2000"/>
              <a:buNone/>
            </a:pPr>
            <a:r>
              <a:rPr lang="vi-VN" sz="2000"/>
              <a:t>+ Một số ứng dụng tiêu biểu như:</a:t>
            </a:r>
            <a:endParaRPr sz="2000"/>
          </a:p>
          <a:p>
            <a:pPr indent="457200" lvl="1" marL="457200" rtl="0" algn="l">
              <a:lnSpc>
                <a:spcPct val="120000"/>
              </a:lnSpc>
              <a:spcBef>
                <a:spcPts val="500"/>
              </a:spcBef>
              <a:spcAft>
                <a:spcPts val="0"/>
              </a:spcAft>
              <a:buClr>
                <a:schemeClr val="dk1"/>
              </a:buClr>
              <a:buSzPts val="2000"/>
              <a:buNone/>
            </a:pPr>
            <a:r>
              <a:rPr lang="vi-VN" sz="2000"/>
              <a:t>Xử lý ngôn ngữ tự nhiên</a:t>
            </a:r>
            <a:endParaRPr sz="2000"/>
          </a:p>
          <a:p>
            <a:pPr indent="457200" lvl="1" marL="457200" rtl="0" algn="l">
              <a:lnSpc>
                <a:spcPct val="120000"/>
              </a:lnSpc>
              <a:spcBef>
                <a:spcPts val="500"/>
              </a:spcBef>
              <a:spcAft>
                <a:spcPts val="0"/>
              </a:spcAft>
              <a:buClr>
                <a:schemeClr val="dk1"/>
              </a:buClr>
              <a:buSzPts val="2000"/>
              <a:buNone/>
            </a:pPr>
            <a:r>
              <a:rPr lang="vi-VN" sz="2000"/>
              <a:t>Nhận dạng giọng nói</a:t>
            </a:r>
            <a:endParaRPr sz="2000"/>
          </a:p>
          <a:p>
            <a:pPr indent="457200" lvl="1" marL="457200" rtl="0" algn="l">
              <a:lnSpc>
                <a:spcPct val="120000"/>
              </a:lnSpc>
              <a:spcBef>
                <a:spcPts val="500"/>
              </a:spcBef>
              <a:spcAft>
                <a:spcPts val="0"/>
              </a:spcAft>
              <a:buClr>
                <a:schemeClr val="dk1"/>
              </a:buClr>
              <a:buSzPts val="2000"/>
              <a:buNone/>
            </a:pPr>
            <a:r>
              <a:rPr lang="vi-VN" sz="2000"/>
              <a:t>Hệ chuyên gia</a:t>
            </a:r>
            <a:endParaRPr sz="2000"/>
          </a:p>
          <a:p>
            <a:pPr indent="457200" lvl="1" marL="457200" rtl="0" algn="l">
              <a:lnSpc>
                <a:spcPct val="120000"/>
              </a:lnSpc>
              <a:spcBef>
                <a:spcPts val="500"/>
              </a:spcBef>
              <a:spcAft>
                <a:spcPts val="0"/>
              </a:spcAft>
              <a:buClr>
                <a:schemeClr val="dk1"/>
              </a:buClr>
              <a:buSzPts val="2000"/>
              <a:buNone/>
            </a:pPr>
            <a:r>
              <a:rPr lang="vi-VN" sz="2000"/>
              <a:t>Trò chơi</a:t>
            </a:r>
            <a:endParaRPr sz="2000"/>
          </a:p>
          <a:p>
            <a:pPr indent="457200" lvl="1" marL="457200" rtl="0" algn="l">
              <a:lnSpc>
                <a:spcPct val="120000"/>
              </a:lnSpc>
              <a:spcBef>
                <a:spcPts val="500"/>
              </a:spcBef>
              <a:spcAft>
                <a:spcPts val="0"/>
              </a:spcAft>
              <a:buClr>
                <a:schemeClr val="dk1"/>
              </a:buClr>
              <a:buSzPts val="2000"/>
              <a:buNone/>
            </a:pPr>
            <a:r>
              <a:rPr lang="vi-VN" sz="2000"/>
              <a:t>Người máy</a:t>
            </a:r>
            <a:endParaRPr sz="2000"/>
          </a:p>
          <a:p>
            <a:pPr indent="457200" lvl="1" marL="457200" rtl="0" algn="l">
              <a:lnSpc>
                <a:spcPct val="120000"/>
              </a:lnSpc>
              <a:spcBef>
                <a:spcPts val="500"/>
              </a:spcBef>
              <a:spcAft>
                <a:spcPts val="0"/>
              </a:spcAft>
              <a:buClr>
                <a:schemeClr val="dk1"/>
              </a:buClr>
              <a:buSzPts val="2000"/>
              <a:buNone/>
            </a:pPr>
            <a:r>
              <a:t/>
            </a:r>
            <a:endParaRPr sz="2000"/>
          </a:p>
          <a:p>
            <a:pPr indent="0" lvl="0" marL="0" rtl="0" algn="l">
              <a:lnSpc>
                <a:spcPct val="120000"/>
              </a:lnSpc>
              <a:spcBef>
                <a:spcPts val="1000"/>
              </a:spcBef>
              <a:spcAft>
                <a:spcPts val="0"/>
              </a:spcAft>
              <a:buClr>
                <a:schemeClr val="dk1"/>
              </a:buClr>
              <a:buSzPts val="2000"/>
              <a:buNone/>
            </a:pPr>
            <a:r>
              <a:t/>
            </a:r>
            <a:endParaRPr sz="2000"/>
          </a:p>
        </p:txBody>
      </p:sp>
      <p:sp>
        <p:nvSpPr>
          <p:cNvPr id="221" name="Google Shape;221;p2"/>
          <p:cNvSpPr txBox="1"/>
          <p:nvPr/>
        </p:nvSpPr>
        <p:spPr>
          <a:xfrm>
            <a:off x="982808" y="0"/>
            <a:ext cx="9023834" cy="88277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400"/>
              <a:buFont typeface="Arial"/>
              <a:buNone/>
            </a:pPr>
            <a:r>
              <a:rPr b="1" i="0" lang="vi-VN" sz="3400" u="none" cap="none" strike="noStrike">
                <a:solidFill>
                  <a:schemeClr val="lt1"/>
                </a:solidFill>
                <a:latin typeface="Arial"/>
                <a:ea typeface="Arial"/>
                <a:cs typeface="Arial"/>
                <a:sym typeface="Arial"/>
              </a:rPr>
              <a:t>ĐỀ TÀI :</a:t>
            </a:r>
            <a:endParaRPr b="1" i="0" sz="3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idx="1" type="body"/>
          </p:nvPr>
        </p:nvSpPr>
        <p:spPr>
          <a:xfrm>
            <a:off x="913765" y="1226820"/>
            <a:ext cx="10353675" cy="456438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lang="vi-VN" sz="2400"/>
              <a:t>Bài toán: Ứng dụng mạng perceptron trong phân loại sản phẩm nho</a:t>
            </a:r>
            <a:endParaRPr sz="2400"/>
          </a:p>
          <a:p>
            <a:pPr indent="-228600" lvl="1" marL="685800" rtl="0" algn="l">
              <a:lnSpc>
                <a:spcPct val="120000"/>
              </a:lnSpc>
              <a:spcBef>
                <a:spcPts val="500"/>
              </a:spcBef>
              <a:spcAft>
                <a:spcPts val="0"/>
              </a:spcAft>
              <a:buClr>
                <a:schemeClr val="dk1"/>
              </a:buClr>
              <a:buSzPts val="2400"/>
              <a:buChar char="•"/>
            </a:pPr>
            <a:r>
              <a:rPr lang="vi-VN" sz="2400"/>
              <a:t>Đầu vào:</a:t>
            </a:r>
            <a:endParaRPr sz="2400"/>
          </a:p>
          <a:p>
            <a:pPr indent="0" lvl="2" marL="914400" rtl="0" algn="l">
              <a:lnSpc>
                <a:spcPct val="120000"/>
              </a:lnSpc>
              <a:spcBef>
                <a:spcPts val="500"/>
              </a:spcBef>
              <a:spcAft>
                <a:spcPts val="0"/>
              </a:spcAft>
              <a:buClr>
                <a:schemeClr val="dk1"/>
              </a:buClr>
              <a:buSzPts val="2400"/>
              <a:buNone/>
            </a:pPr>
            <a:r>
              <a:rPr lang="vi-VN" sz="2400"/>
              <a:t>+ Gồm 3 thuộc tính đầu vào: cân nặng, độ chín và độ tuổi của quả nho.  </a:t>
            </a:r>
            <a:endParaRPr sz="2400"/>
          </a:p>
          <a:p>
            <a:pPr indent="-228600" lvl="1" marL="685800" rtl="0" algn="l">
              <a:lnSpc>
                <a:spcPct val="120000"/>
              </a:lnSpc>
              <a:spcBef>
                <a:spcPts val="500"/>
              </a:spcBef>
              <a:spcAft>
                <a:spcPts val="0"/>
              </a:spcAft>
              <a:buClr>
                <a:schemeClr val="dk1"/>
              </a:buClr>
              <a:buSzPts val="2400"/>
              <a:buChar char="•"/>
            </a:pPr>
            <a:r>
              <a:rPr lang="vi-VN" sz="2400"/>
              <a:t>Đầu ra</a:t>
            </a:r>
            <a:endParaRPr sz="2400"/>
          </a:p>
          <a:p>
            <a:pPr indent="0" lvl="2" marL="914400" rtl="0" algn="l">
              <a:lnSpc>
                <a:spcPct val="120000"/>
              </a:lnSpc>
              <a:spcBef>
                <a:spcPts val="500"/>
              </a:spcBef>
              <a:spcAft>
                <a:spcPts val="0"/>
              </a:spcAft>
              <a:buClr>
                <a:schemeClr val="dk1"/>
              </a:buClr>
              <a:buSzPts val="2400"/>
              <a:buNone/>
            </a:pPr>
            <a:r>
              <a:rPr lang="vi-VN" sz="2400"/>
              <a:t>+ Gồm 3 thuộc tình đầu ra thể hiện cho : tính chất to/nhỏ, tính chất xanh/chín và tính chất héo/tươi.</a:t>
            </a:r>
            <a:endParaRPr sz="2400"/>
          </a:p>
          <a:p>
            <a:pPr indent="-76200" lvl="0" marL="228600" rtl="0" algn="l">
              <a:lnSpc>
                <a:spcPct val="120000"/>
              </a:lnSpc>
              <a:spcBef>
                <a:spcPts val="100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vi-VN"/>
              <a:t>SƠ ĐỒ HƯỚNG GIẢI QUYẾT BÀI TOÁN</a:t>
            </a:r>
            <a:endParaRPr/>
          </a:p>
        </p:txBody>
      </p:sp>
      <p:pic>
        <p:nvPicPr>
          <p:cNvPr id="232" name="Google Shape;232;p4"/>
          <p:cNvPicPr preferRelativeResize="0"/>
          <p:nvPr>
            <p:ph idx="1" type="body"/>
          </p:nvPr>
        </p:nvPicPr>
        <p:blipFill rotWithShape="1">
          <a:blip r:embed="rId3">
            <a:alphaModFix/>
          </a:blip>
          <a:srcRect b="0" l="0" r="0" t="0"/>
          <a:stretch/>
        </p:blipFill>
        <p:spPr>
          <a:xfrm>
            <a:off x="0" y="4378325"/>
            <a:ext cx="2800350" cy="2343150"/>
          </a:xfrm>
          <a:prstGeom prst="rect">
            <a:avLst/>
          </a:prstGeom>
          <a:noFill/>
          <a:ln>
            <a:noFill/>
          </a:ln>
        </p:spPr>
      </p:pic>
      <p:sp>
        <p:nvSpPr>
          <p:cNvPr id="233" name="Google Shape;233;p4"/>
          <p:cNvSpPr/>
          <p:nvPr/>
        </p:nvSpPr>
        <p:spPr>
          <a:xfrm>
            <a:off x="248920" y="1736090"/>
            <a:ext cx="1925955" cy="886460"/>
          </a:xfrm>
          <a:prstGeom prst="rect">
            <a:avLst/>
          </a:prstGeom>
          <a:gradFill>
            <a:gsLst>
              <a:gs pos="0">
                <a:srgbClr val="AACB65"/>
              </a:gs>
              <a:gs pos="69000">
                <a:srgbClr val="9DCD2C"/>
              </a:gs>
              <a:gs pos="100000">
                <a:srgbClr val="8DB92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vi-VN" sz="1800" u="none" cap="none" strike="noStrike">
                <a:solidFill>
                  <a:schemeClr val="dk1"/>
                </a:solidFill>
                <a:latin typeface="Rockwell"/>
                <a:ea typeface="Rockwell"/>
                <a:cs typeface="Rockwell"/>
                <a:sym typeface="Rockwell"/>
              </a:rPr>
              <a:t>neuronNetwork1</a:t>
            </a:r>
            <a:endParaRPr b="0" i="0" sz="1800" u="none" cap="none" strike="noStrike">
              <a:solidFill>
                <a:schemeClr val="dk1"/>
              </a:solidFill>
              <a:latin typeface="Rockwell"/>
              <a:ea typeface="Rockwell"/>
              <a:cs typeface="Rockwell"/>
              <a:sym typeface="Rockwell"/>
            </a:endParaRPr>
          </a:p>
        </p:txBody>
      </p:sp>
      <p:sp>
        <p:nvSpPr>
          <p:cNvPr id="234" name="Google Shape;234;p4"/>
          <p:cNvSpPr txBox="1"/>
          <p:nvPr/>
        </p:nvSpPr>
        <p:spPr>
          <a:xfrm>
            <a:off x="156845" y="2658110"/>
            <a:ext cx="1926590" cy="662940"/>
          </a:xfrm>
          <a:prstGeom prst="rect">
            <a:avLst/>
          </a:prstGeom>
          <a:noFill/>
          <a:ln cap="flat" cmpd="sng" w="12700">
            <a:solidFill>
              <a:srgbClr val="BEC9D3"/>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vi-VN" sz="1800" u="none" cap="none" strike="noStrike">
                <a:solidFill>
                  <a:schemeClr val="dk1"/>
                </a:solidFill>
                <a:latin typeface="Rockwell"/>
                <a:ea typeface="Rockwell"/>
                <a:cs typeface="Rockwell"/>
                <a:sym typeface="Rockwell"/>
              </a:rPr>
              <a:t>đối tượng huấn luyện</a:t>
            </a:r>
            <a:endParaRPr sz="1800">
              <a:solidFill>
                <a:schemeClr val="dk1"/>
              </a:solidFill>
              <a:latin typeface="Rockwell"/>
              <a:ea typeface="Rockwell"/>
              <a:cs typeface="Rockwell"/>
              <a:sym typeface="Rockwell"/>
            </a:endParaRPr>
          </a:p>
        </p:txBody>
      </p:sp>
      <p:cxnSp>
        <p:nvCxnSpPr>
          <p:cNvPr id="235" name="Google Shape;235;p4"/>
          <p:cNvCxnSpPr/>
          <p:nvPr/>
        </p:nvCxnSpPr>
        <p:spPr>
          <a:xfrm>
            <a:off x="2288540" y="2202815"/>
            <a:ext cx="1396365" cy="15240"/>
          </a:xfrm>
          <a:prstGeom prst="straightConnector1">
            <a:avLst/>
          </a:prstGeom>
          <a:noFill/>
          <a:ln cap="flat" cmpd="sng" w="25400">
            <a:solidFill>
              <a:schemeClr val="accent1"/>
            </a:solidFill>
            <a:prstDash val="solid"/>
            <a:round/>
            <a:headEnd len="sm" w="sm" type="none"/>
            <a:tailEnd len="med" w="med" type="stealth"/>
          </a:ln>
        </p:spPr>
      </p:cxnSp>
      <p:sp>
        <p:nvSpPr>
          <p:cNvPr id="236" name="Google Shape;236;p4"/>
          <p:cNvSpPr txBox="1"/>
          <p:nvPr/>
        </p:nvSpPr>
        <p:spPr>
          <a:xfrm>
            <a:off x="2268855" y="2309495"/>
            <a:ext cx="1656080" cy="645160"/>
          </a:xfrm>
          <a:prstGeom prst="rect">
            <a:avLst/>
          </a:prstGeom>
          <a:noFill/>
          <a:ln cap="flat" cmpd="sng" w="12700">
            <a:solidFill>
              <a:srgbClr val="C3D2E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lấy dữ liệu huấn luyện</a:t>
            </a:r>
            <a:endParaRPr sz="1800">
              <a:solidFill>
                <a:schemeClr val="dk1"/>
              </a:solidFill>
              <a:latin typeface="Rockwell"/>
              <a:ea typeface="Rockwell"/>
              <a:cs typeface="Rockwell"/>
              <a:sym typeface="Rockwell"/>
            </a:endParaRPr>
          </a:p>
        </p:txBody>
      </p:sp>
      <p:sp>
        <p:nvSpPr>
          <p:cNvPr id="237" name="Google Shape;237;p4"/>
          <p:cNvSpPr/>
          <p:nvPr/>
        </p:nvSpPr>
        <p:spPr>
          <a:xfrm>
            <a:off x="3825240" y="1736090"/>
            <a:ext cx="1925955" cy="886460"/>
          </a:xfrm>
          <a:prstGeom prst="rect">
            <a:avLst/>
          </a:prstGeom>
          <a:gradFill>
            <a:gsLst>
              <a:gs pos="0">
                <a:srgbClr val="AACB65"/>
              </a:gs>
              <a:gs pos="69000">
                <a:srgbClr val="9DCD2C"/>
              </a:gs>
              <a:gs pos="100000">
                <a:srgbClr val="8DB92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Rockwell"/>
                <a:ea typeface="Rockwell"/>
                <a:cs typeface="Rockwell"/>
                <a:sym typeface="Rockwell"/>
              </a:rPr>
              <a:t>hardLim()</a:t>
            </a:r>
            <a:endParaRPr sz="1800">
              <a:solidFill>
                <a:schemeClr val="dk1"/>
              </a:solidFill>
              <a:latin typeface="Rockwell"/>
              <a:ea typeface="Rockwell"/>
              <a:cs typeface="Rockwell"/>
              <a:sym typeface="Rockwell"/>
            </a:endParaRPr>
          </a:p>
        </p:txBody>
      </p:sp>
      <p:sp>
        <p:nvSpPr>
          <p:cNvPr id="238" name="Google Shape;238;p4"/>
          <p:cNvSpPr txBox="1"/>
          <p:nvPr/>
        </p:nvSpPr>
        <p:spPr>
          <a:xfrm>
            <a:off x="3737610" y="2622550"/>
            <a:ext cx="2016125" cy="1198880"/>
          </a:xfrm>
          <a:prstGeom prst="rect">
            <a:avLst/>
          </a:prstGeom>
          <a:noFill/>
          <a:ln cap="flat" cmpd="sng" w="19050">
            <a:solidFill>
              <a:srgbClr val="C2D0D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cập nhật lại trọng số w và b thông qua phương thức hardLim()</a:t>
            </a:r>
            <a:endParaRPr sz="1800">
              <a:solidFill>
                <a:schemeClr val="dk1"/>
              </a:solidFill>
              <a:latin typeface="Rockwell"/>
              <a:ea typeface="Rockwell"/>
              <a:cs typeface="Rockwell"/>
              <a:sym typeface="Rockwell"/>
            </a:endParaRPr>
          </a:p>
        </p:txBody>
      </p:sp>
      <p:sp>
        <p:nvSpPr>
          <p:cNvPr id="239" name="Google Shape;239;p4"/>
          <p:cNvSpPr/>
          <p:nvPr/>
        </p:nvSpPr>
        <p:spPr>
          <a:xfrm>
            <a:off x="6597015" y="1736090"/>
            <a:ext cx="1925955" cy="886460"/>
          </a:xfrm>
          <a:prstGeom prst="rect">
            <a:avLst/>
          </a:prstGeom>
          <a:gradFill>
            <a:gsLst>
              <a:gs pos="0">
                <a:srgbClr val="AACB65"/>
              </a:gs>
              <a:gs pos="69000">
                <a:srgbClr val="9DCD2C"/>
              </a:gs>
              <a:gs pos="100000">
                <a:srgbClr val="8DB92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Rockwell"/>
                <a:ea typeface="Rockwell"/>
                <a:cs typeface="Rockwell"/>
                <a:sym typeface="Rockwell"/>
              </a:rPr>
              <a:t>train</a:t>
            </a:r>
            <a:endParaRPr sz="1800">
              <a:solidFill>
                <a:schemeClr val="dk1"/>
              </a:solidFill>
              <a:latin typeface="Rockwell"/>
              <a:ea typeface="Rockwell"/>
              <a:cs typeface="Rockwell"/>
              <a:sym typeface="Rockwell"/>
            </a:endParaRPr>
          </a:p>
        </p:txBody>
      </p:sp>
      <p:sp>
        <p:nvSpPr>
          <p:cNvPr id="240" name="Google Shape;240;p4"/>
          <p:cNvSpPr txBox="1"/>
          <p:nvPr/>
        </p:nvSpPr>
        <p:spPr>
          <a:xfrm>
            <a:off x="6586220" y="2677795"/>
            <a:ext cx="2549525" cy="1198880"/>
          </a:xfrm>
          <a:prstGeom prst="rect">
            <a:avLst/>
          </a:prstGeom>
          <a:noFill/>
          <a:ln cap="flat" cmpd="sng" w="12700">
            <a:solidFill>
              <a:srgbClr val="C0CCD8"/>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dùng vong lặp while lặp lại hardLin() đến khi tất cả các mẫu huấn luyện đều đúng</a:t>
            </a:r>
            <a:endParaRPr sz="1800">
              <a:solidFill>
                <a:schemeClr val="dk1"/>
              </a:solidFill>
              <a:latin typeface="Rockwell"/>
              <a:ea typeface="Rockwell"/>
              <a:cs typeface="Rockwell"/>
              <a:sym typeface="Rockwell"/>
            </a:endParaRPr>
          </a:p>
        </p:txBody>
      </p:sp>
      <p:cxnSp>
        <p:nvCxnSpPr>
          <p:cNvPr id="241" name="Google Shape;241;p4"/>
          <p:cNvCxnSpPr/>
          <p:nvPr/>
        </p:nvCxnSpPr>
        <p:spPr>
          <a:xfrm flipH="1" rot="10800000">
            <a:off x="5906770" y="2172335"/>
            <a:ext cx="565150" cy="15240"/>
          </a:xfrm>
          <a:prstGeom prst="straightConnector1">
            <a:avLst/>
          </a:prstGeom>
          <a:noFill/>
          <a:ln cap="flat" cmpd="sng" w="19050">
            <a:solidFill>
              <a:schemeClr val="accent1"/>
            </a:solidFill>
            <a:prstDash val="solid"/>
            <a:round/>
            <a:headEnd len="sm" w="sm" type="none"/>
            <a:tailEnd len="med" w="med" type="stealth"/>
          </a:ln>
        </p:spPr>
      </p:cxnSp>
      <p:cxnSp>
        <p:nvCxnSpPr>
          <p:cNvPr id="242" name="Google Shape;242;p4"/>
          <p:cNvCxnSpPr/>
          <p:nvPr/>
        </p:nvCxnSpPr>
        <p:spPr>
          <a:xfrm flipH="1" rot="10800000">
            <a:off x="8635365" y="2172335"/>
            <a:ext cx="654050" cy="15240"/>
          </a:xfrm>
          <a:prstGeom prst="straightConnector1">
            <a:avLst/>
          </a:prstGeom>
          <a:noFill/>
          <a:ln cap="flat" cmpd="sng" w="19050">
            <a:solidFill>
              <a:schemeClr val="accent1"/>
            </a:solidFill>
            <a:prstDash val="solid"/>
            <a:round/>
            <a:headEnd len="sm" w="sm" type="none"/>
            <a:tailEnd len="med" w="med" type="stealth"/>
          </a:ln>
        </p:spPr>
      </p:cxnSp>
      <p:sp>
        <p:nvSpPr>
          <p:cNvPr id="243" name="Google Shape;243;p4"/>
          <p:cNvSpPr txBox="1"/>
          <p:nvPr/>
        </p:nvSpPr>
        <p:spPr>
          <a:xfrm>
            <a:off x="9368155" y="1908175"/>
            <a:ext cx="2297430" cy="756285"/>
          </a:xfrm>
          <a:prstGeom prst="rect">
            <a:avLst/>
          </a:prstGeom>
          <a:noFill/>
          <a:ln cap="flat" cmpd="sng" w="12700">
            <a:solidFill>
              <a:srgbClr val="92D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new weight_input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vi-VN" sz="1800">
                <a:solidFill>
                  <a:schemeClr val="dk1"/>
                </a:solidFill>
                <a:latin typeface="Rockwell"/>
                <a:ea typeface="Rockwell"/>
                <a:cs typeface="Rockwell"/>
                <a:sym typeface="Rockwell"/>
              </a:rPr>
              <a:t>new weight_output</a:t>
            </a:r>
            <a:endParaRPr sz="1800">
              <a:solidFill>
                <a:schemeClr val="dk1"/>
              </a:solidFill>
              <a:latin typeface="Rockwell"/>
              <a:ea typeface="Rockwell"/>
              <a:cs typeface="Rockwell"/>
              <a:sym typeface="Rockwell"/>
            </a:endParaRPr>
          </a:p>
        </p:txBody>
      </p:sp>
      <p:sp>
        <p:nvSpPr>
          <p:cNvPr id="244" name="Google Shape;244;p4"/>
          <p:cNvSpPr/>
          <p:nvPr/>
        </p:nvSpPr>
        <p:spPr>
          <a:xfrm>
            <a:off x="9581515" y="4475480"/>
            <a:ext cx="1925955" cy="886460"/>
          </a:xfrm>
          <a:prstGeom prst="rect">
            <a:avLst/>
          </a:prstGeom>
          <a:gradFill>
            <a:gsLst>
              <a:gs pos="0">
                <a:srgbClr val="AACB65"/>
              </a:gs>
              <a:gs pos="69000">
                <a:srgbClr val="9DCD2C"/>
              </a:gs>
              <a:gs pos="100000">
                <a:srgbClr val="8DB92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Rockwell"/>
                <a:ea typeface="Rockwell"/>
                <a:cs typeface="Rockwell"/>
                <a:sym typeface="Rockwell"/>
              </a:rPr>
              <a:t>neural Network 2</a:t>
            </a:r>
            <a:endParaRPr sz="1800">
              <a:solidFill>
                <a:schemeClr val="dk1"/>
              </a:solidFill>
              <a:latin typeface="Rockwell"/>
              <a:ea typeface="Rockwell"/>
              <a:cs typeface="Rockwell"/>
              <a:sym typeface="Rockwell"/>
            </a:endParaRPr>
          </a:p>
        </p:txBody>
      </p:sp>
      <p:sp>
        <p:nvSpPr>
          <p:cNvPr id="245" name="Google Shape;245;p4"/>
          <p:cNvSpPr/>
          <p:nvPr/>
        </p:nvSpPr>
        <p:spPr>
          <a:xfrm>
            <a:off x="10257155" y="2847975"/>
            <a:ext cx="537210" cy="1381760"/>
          </a:xfrm>
          <a:prstGeom prst="downArrow">
            <a:avLst>
              <a:gd fmla="val 50000" name="adj1"/>
              <a:gd fmla="val 50000" name="adj2"/>
            </a:avLst>
          </a:prstGeom>
          <a:solidFill>
            <a:schemeClr val="accent1"/>
          </a:solidFill>
          <a:ln cap="flat" cmpd="sng" w="19050">
            <a:solidFill>
              <a:srgbClr val="7897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cxnSp>
        <p:nvCxnSpPr>
          <p:cNvPr id="246" name="Google Shape;246;p4"/>
          <p:cNvCxnSpPr/>
          <p:nvPr/>
        </p:nvCxnSpPr>
        <p:spPr>
          <a:xfrm flipH="1">
            <a:off x="8153400" y="4904105"/>
            <a:ext cx="1308735" cy="16510"/>
          </a:xfrm>
          <a:prstGeom prst="straightConnector1">
            <a:avLst/>
          </a:prstGeom>
          <a:noFill/>
          <a:ln cap="flat" cmpd="sng" w="19050">
            <a:solidFill>
              <a:schemeClr val="accent1"/>
            </a:solidFill>
            <a:prstDash val="solid"/>
            <a:round/>
            <a:headEnd len="sm" w="sm" type="none"/>
            <a:tailEnd len="med" w="med" type="stealth"/>
          </a:ln>
        </p:spPr>
      </p:cxnSp>
      <p:sp>
        <p:nvSpPr>
          <p:cNvPr id="247" name="Google Shape;247;p4"/>
          <p:cNvSpPr/>
          <p:nvPr/>
        </p:nvSpPr>
        <p:spPr>
          <a:xfrm>
            <a:off x="6139180" y="4500245"/>
            <a:ext cx="1925955" cy="886460"/>
          </a:xfrm>
          <a:prstGeom prst="rect">
            <a:avLst/>
          </a:prstGeom>
          <a:gradFill>
            <a:gsLst>
              <a:gs pos="0">
                <a:srgbClr val="AACB65"/>
              </a:gs>
              <a:gs pos="69000">
                <a:srgbClr val="9DCD2C"/>
              </a:gs>
              <a:gs pos="100000">
                <a:srgbClr val="8DB92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vi-VN" sz="1800">
                <a:solidFill>
                  <a:schemeClr val="dk1"/>
                </a:solidFill>
                <a:latin typeface="Rockwell"/>
                <a:ea typeface="Rockwell"/>
                <a:cs typeface="Rockwell"/>
                <a:sym typeface="Rockwell"/>
              </a:rPr>
              <a:t>request()</a:t>
            </a:r>
            <a:endParaRPr sz="1800">
              <a:solidFill>
                <a:schemeClr val="dk1"/>
              </a:solidFill>
              <a:latin typeface="Rockwell"/>
              <a:ea typeface="Rockwell"/>
              <a:cs typeface="Rockwell"/>
              <a:sym typeface="Rockwell"/>
            </a:endParaRPr>
          </a:p>
        </p:txBody>
      </p:sp>
      <p:sp>
        <p:nvSpPr>
          <p:cNvPr id="248" name="Google Shape;248;p4"/>
          <p:cNvSpPr/>
          <p:nvPr/>
        </p:nvSpPr>
        <p:spPr>
          <a:xfrm>
            <a:off x="4311015" y="4737100"/>
            <a:ext cx="1581785" cy="583565"/>
          </a:xfrm>
          <a:prstGeom prst="leftArrow">
            <a:avLst>
              <a:gd fmla="val 50000" name="adj1"/>
              <a:gd fmla="val 50000" name="adj2"/>
            </a:avLst>
          </a:prstGeom>
          <a:solidFill>
            <a:schemeClr val="accent1"/>
          </a:solidFill>
          <a:ln cap="flat" cmpd="sng" w="19050">
            <a:solidFill>
              <a:srgbClr val="7897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49" name="Google Shape;249;p4"/>
          <p:cNvSpPr txBox="1"/>
          <p:nvPr/>
        </p:nvSpPr>
        <p:spPr>
          <a:xfrm>
            <a:off x="2893695" y="4841240"/>
            <a:ext cx="1485265" cy="756285"/>
          </a:xfrm>
          <a:prstGeom prst="rect">
            <a:avLst/>
          </a:prstGeom>
          <a:noFill/>
          <a:ln cap="flat" cmpd="sng" w="12700">
            <a:solidFill>
              <a:srgbClr val="92D05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output_size</a:t>
            </a:r>
            <a:endParaRPr sz="1800">
              <a:solidFill>
                <a:schemeClr val="dk1"/>
              </a:solidFill>
              <a:latin typeface="Rockwell"/>
              <a:ea typeface="Rockwell"/>
              <a:cs typeface="Rockwell"/>
              <a:sym typeface="Rockwell"/>
            </a:endParaRPr>
          </a:p>
        </p:txBody>
      </p:sp>
      <p:sp>
        <p:nvSpPr>
          <p:cNvPr id="250" name="Google Shape;250;p4"/>
          <p:cNvSpPr txBox="1"/>
          <p:nvPr/>
        </p:nvSpPr>
        <p:spPr>
          <a:xfrm>
            <a:off x="6047740" y="5378450"/>
            <a:ext cx="2549525" cy="922020"/>
          </a:xfrm>
          <a:prstGeom prst="rect">
            <a:avLst/>
          </a:prstGeom>
          <a:noFill/>
          <a:ln cap="flat" cmpd="sng" w="12700">
            <a:solidFill>
              <a:srgbClr val="C0CCD8"/>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Rockwell"/>
                <a:ea typeface="Rockwell"/>
                <a:cs typeface="Rockwell"/>
                <a:sym typeface="Rockwell"/>
              </a:rPr>
              <a:t>tính thuộc tính đầu ra thông qua trọng số và thuộc tính đầu vào</a:t>
            </a:r>
            <a:endParaRPr sz="1800">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vi-VN"/>
              <a:t>THUẬT TOÁN CHÍNH SỬ DỤNG GIẢI QUYẾT BÀI TOÁN</a:t>
            </a:r>
            <a:endParaRPr/>
          </a:p>
        </p:txBody>
      </p:sp>
      <p:pic>
        <p:nvPicPr>
          <p:cNvPr id="256" name="Google Shape;256;p5"/>
          <p:cNvPicPr preferRelativeResize="0"/>
          <p:nvPr/>
        </p:nvPicPr>
        <p:blipFill rotWithShape="1">
          <a:blip r:embed="rId3">
            <a:alphaModFix/>
          </a:blip>
          <a:srcRect b="0" l="0" r="0" t="0"/>
          <a:stretch/>
        </p:blipFill>
        <p:spPr>
          <a:xfrm>
            <a:off x="6238240" y="3811270"/>
            <a:ext cx="2414905" cy="999490"/>
          </a:xfrm>
          <a:prstGeom prst="rect">
            <a:avLst/>
          </a:prstGeom>
          <a:noFill/>
          <a:ln>
            <a:noFill/>
          </a:ln>
        </p:spPr>
      </p:pic>
      <p:sp>
        <p:nvSpPr>
          <p:cNvPr id="257" name="Google Shape;257;p5"/>
          <p:cNvSpPr txBox="1"/>
          <p:nvPr>
            <p:ph idx="1" type="body"/>
          </p:nvPr>
        </p:nvSpPr>
        <p:spPr>
          <a:xfrm>
            <a:off x="913765" y="2088515"/>
            <a:ext cx="9805035" cy="370268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lang="vi-VN" sz="2400"/>
              <a:t>Ta sử dụng hàm kích hoạt của các nơ-ron trong mạng Perceptron là hàm Hartlim cho ta một giá trị output</a:t>
            </a:r>
            <a:r>
              <a:rPr baseline="-25000" lang="vi-VN" sz="2400"/>
              <a:t>i  </a:t>
            </a:r>
            <a:r>
              <a:rPr lang="vi-VN" sz="2400"/>
              <a:t>tại đầu ra ứng với giá trị đầu vào net</a:t>
            </a:r>
            <a:r>
              <a:rPr baseline="-25000" lang="vi-VN" sz="2400"/>
              <a:t>i   </a:t>
            </a:r>
            <a:r>
              <a:rPr lang="vi-VN" sz="2400"/>
              <a:t>:</a:t>
            </a:r>
            <a:endParaRPr sz="2400"/>
          </a:p>
          <a:p>
            <a:pPr indent="457200" lvl="1" marL="457200" rtl="0" algn="l">
              <a:lnSpc>
                <a:spcPct val="120000"/>
              </a:lnSpc>
              <a:spcBef>
                <a:spcPts val="500"/>
              </a:spcBef>
              <a:spcAft>
                <a:spcPts val="0"/>
              </a:spcAft>
              <a:buClr>
                <a:schemeClr val="dk1"/>
              </a:buClr>
              <a:buSzPts val="2400"/>
              <a:buNone/>
            </a:pPr>
            <a:r>
              <a:t/>
            </a:r>
            <a:endParaRPr sz="2400"/>
          </a:p>
          <a:p>
            <a:pPr indent="457200" lvl="1" marL="457200" rtl="0" algn="l">
              <a:lnSpc>
                <a:spcPct val="120000"/>
              </a:lnSpc>
              <a:spcBef>
                <a:spcPts val="500"/>
              </a:spcBef>
              <a:spcAft>
                <a:spcPts val="0"/>
              </a:spcAft>
              <a:buClr>
                <a:schemeClr val="dk1"/>
              </a:buClr>
              <a:buSzPts val="2400"/>
              <a:buNone/>
            </a:pPr>
            <a:r>
              <a:rPr lang="vi-VN" sz="2400"/>
              <a:t>output</a:t>
            </a:r>
            <a:r>
              <a:rPr baseline="-25000" lang="vi-VN" sz="2400"/>
              <a:t>i </a:t>
            </a:r>
            <a:r>
              <a:rPr lang="vi-VN" sz="2400"/>
              <a:t>= f(net</a:t>
            </a:r>
            <a:r>
              <a:rPr baseline="-25000" lang="vi-VN" sz="2400"/>
              <a:t>i</a:t>
            </a:r>
            <a:r>
              <a:rPr lang="vi-VN" sz="2400"/>
              <a:t>) =Hardlim(net</a:t>
            </a:r>
            <a:r>
              <a:rPr baseline="-25000" lang="vi-VN" sz="2400"/>
              <a:t>i</a:t>
            </a:r>
            <a:r>
              <a:rPr lang="vi-VN" sz="2400"/>
              <a:t>) =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172528" y="609600"/>
            <a:ext cx="11947585"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vi-VN"/>
              <a:t>THUẬT TOÁN CHÍNH SỬ DỤNG GIẢI QUYẾT BÀI TOÁN</a:t>
            </a:r>
            <a:endParaRPr/>
          </a:p>
        </p:txBody>
      </p:sp>
      <p:sp>
        <p:nvSpPr>
          <p:cNvPr id="263" name="Google Shape;263;p6"/>
          <p:cNvSpPr txBox="1"/>
          <p:nvPr>
            <p:ph idx="1" type="body"/>
          </p:nvPr>
        </p:nvSpPr>
        <p:spPr>
          <a:xfrm>
            <a:off x="913765" y="1936115"/>
            <a:ext cx="10353675" cy="402907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vi-VN" sz="2000"/>
              <a:t>Thực hiện huấn luyện mạng Perceptron:</a:t>
            </a:r>
            <a:endParaRPr sz="2000"/>
          </a:p>
          <a:p>
            <a:pPr indent="457200" lvl="0" marL="0" rtl="0" algn="l">
              <a:lnSpc>
                <a:spcPct val="120000"/>
              </a:lnSpc>
              <a:spcBef>
                <a:spcPts val="1000"/>
              </a:spcBef>
              <a:spcAft>
                <a:spcPts val="0"/>
              </a:spcAft>
              <a:buClr>
                <a:schemeClr val="dk1"/>
              </a:buClr>
              <a:buSzPts val="2000"/>
              <a:buNone/>
            </a:pPr>
            <a:r>
              <a:rPr lang="vi-VN" sz="2000"/>
              <a:t>Bước 1:Khởi tạo ngẫu nhiên bộ trọng số w,b;</a:t>
            </a:r>
            <a:endParaRPr sz="2000"/>
          </a:p>
          <a:p>
            <a:pPr indent="457200" lvl="0" marL="0" rtl="0" algn="l">
              <a:lnSpc>
                <a:spcPct val="120000"/>
              </a:lnSpc>
              <a:spcBef>
                <a:spcPts val="1000"/>
              </a:spcBef>
              <a:spcAft>
                <a:spcPts val="0"/>
              </a:spcAft>
              <a:buClr>
                <a:schemeClr val="dk1"/>
              </a:buClr>
              <a:buSzPts val="2000"/>
              <a:buNone/>
            </a:pPr>
            <a:r>
              <a:rPr lang="vi-VN" sz="2000"/>
              <a:t>Bước 2: Lấy lần lượt các mẫu dữ liệu {x, y} trong tập dữ liệu huấn luyện, tính đầu ra output của mạng:</a:t>
            </a:r>
            <a:endParaRPr sz="2000"/>
          </a:p>
          <a:p>
            <a:pPr indent="457200" lvl="1" marL="457200" rtl="0" algn="l">
              <a:lnSpc>
                <a:spcPct val="120000"/>
              </a:lnSpc>
              <a:spcBef>
                <a:spcPts val="500"/>
              </a:spcBef>
              <a:spcAft>
                <a:spcPts val="0"/>
              </a:spcAft>
              <a:buClr>
                <a:schemeClr val="dk1"/>
              </a:buClr>
              <a:buSzPts val="2000"/>
              <a:buNone/>
            </a:pPr>
            <a:r>
              <a:rPr lang="vi-VN" sz="2000"/>
              <a:t>output = Hardlim(w*x + b)</a:t>
            </a:r>
            <a:endParaRPr sz="2000"/>
          </a:p>
          <a:p>
            <a:pPr indent="457200" lvl="0" marL="0" rtl="0" algn="l">
              <a:lnSpc>
                <a:spcPct val="120000"/>
              </a:lnSpc>
              <a:spcBef>
                <a:spcPts val="1000"/>
              </a:spcBef>
              <a:spcAft>
                <a:spcPts val="0"/>
              </a:spcAft>
              <a:buClr>
                <a:schemeClr val="dk1"/>
              </a:buClr>
              <a:buSzPts val="2000"/>
              <a:buNone/>
            </a:pPr>
            <a:r>
              <a:rPr lang="vi-VN" sz="2000"/>
              <a:t>Bước 3: So sánh output với y:</a:t>
            </a:r>
            <a:endParaRPr sz="2000"/>
          </a:p>
          <a:p>
            <a:pPr indent="457200" lvl="1" marL="457200" rtl="0" algn="l">
              <a:lnSpc>
                <a:spcPct val="120000"/>
              </a:lnSpc>
              <a:spcBef>
                <a:spcPts val="500"/>
              </a:spcBef>
              <a:spcAft>
                <a:spcPts val="0"/>
              </a:spcAft>
              <a:buClr>
                <a:schemeClr val="dk1"/>
              </a:buClr>
              <a:buSzPts val="2000"/>
              <a:buNone/>
            </a:pPr>
            <a:r>
              <a:rPr lang="vi-VN" sz="2000"/>
              <a:t>Nếu output ≠ y thì cập nhật w = w +(y − output)x</a:t>
            </a:r>
            <a:r>
              <a:rPr baseline="30000" lang="vi-VN" sz="2000"/>
              <a:t>T  </a:t>
            </a:r>
            <a:r>
              <a:rPr lang="vi-VN" sz="2000"/>
              <a:t>và b = (y − output)</a:t>
            </a:r>
            <a:endParaRPr sz="2000"/>
          </a:p>
          <a:p>
            <a:pPr indent="457200" lvl="0" marL="0" rtl="0" algn="l">
              <a:lnSpc>
                <a:spcPct val="120000"/>
              </a:lnSpc>
              <a:spcBef>
                <a:spcPts val="1000"/>
              </a:spcBef>
              <a:spcAft>
                <a:spcPts val="0"/>
              </a:spcAft>
              <a:buClr>
                <a:schemeClr val="dk1"/>
              </a:buClr>
              <a:buSzPts val="2000"/>
              <a:buNone/>
            </a:pPr>
            <a:r>
              <a:rPr lang="vi-VN" sz="2000"/>
              <a:t>Bước 4: Lặp lại bước 2, bước 3 cho đến khi output = y với mọi mẫu dữ liệu {x, y}, hoặc thỏa mãn điều kiện dừng.</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vi-VN"/>
              <a:t>CÀI ĐẶT CHƯƠNG TRÌNH</a:t>
            </a:r>
            <a:endParaRPr/>
          </a:p>
        </p:txBody>
      </p:sp>
      <p:sp>
        <p:nvSpPr>
          <p:cNvPr id="269" name="Google Shape;269;p7"/>
          <p:cNvSpPr txBox="1"/>
          <p:nvPr>
            <p:ph idx="1" type="body"/>
          </p:nvPr>
        </p:nvSpPr>
        <p:spPr>
          <a:xfrm>
            <a:off x="913765" y="2096135"/>
            <a:ext cx="10353675" cy="405320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vi-VN" sz="2000"/>
              <a:t>Yêu cầu phần cứng: window 8 trở lên.</a:t>
            </a:r>
            <a:endParaRPr sz="2000"/>
          </a:p>
          <a:p>
            <a:pPr indent="-228600" lvl="0" marL="228600" rtl="0" algn="l">
              <a:lnSpc>
                <a:spcPct val="120000"/>
              </a:lnSpc>
              <a:spcBef>
                <a:spcPts val="1000"/>
              </a:spcBef>
              <a:spcAft>
                <a:spcPts val="0"/>
              </a:spcAft>
              <a:buClr>
                <a:schemeClr val="dk1"/>
              </a:buClr>
              <a:buSzPts val="2000"/>
              <a:buChar char="•"/>
            </a:pPr>
            <a:r>
              <a:rPr lang="vi-VN" sz="2000"/>
              <a:t>Yêu cầu phần mềm: phần mềm Visual Studio Code hoặc Spyder đã cài thư viện pandas và numpy.</a:t>
            </a:r>
            <a:endParaRPr sz="2000"/>
          </a:p>
          <a:p>
            <a:pPr indent="-228600" lvl="0" marL="228600" rtl="0" algn="l">
              <a:lnSpc>
                <a:spcPct val="120000"/>
              </a:lnSpc>
              <a:spcBef>
                <a:spcPts val="1000"/>
              </a:spcBef>
              <a:spcAft>
                <a:spcPts val="0"/>
              </a:spcAft>
              <a:buClr>
                <a:schemeClr val="dk1"/>
              </a:buClr>
              <a:buSzPts val="2000"/>
              <a:buChar char="•"/>
            </a:pPr>
            <a:r>
              <a:rPr lang="vi-VN" sz="2000"/>
              <a:t>Cách cài đặt</a:t>
            </a:r>
            <a:endParaRPr sz="2000"/>
          </a:p>
          <a:p>
            <a:pPr indent="-228600" lvl="1" marL="685800" rtl="0" algn="l">
              <a:lnSpc>
                <a:spcPct val="120000"/>
              </a:lnSpc>
              <a:spcBef>
                <a:spcPts val="500"/>
              </a:spcBef>
              <a:spcAft>
                <a:spcPts val="0"/>
              </a:spcAft>
              <a:buClr>
                <a:schemeClr val="dk1"/>
              </a:buClr>
              <a:buSzPts val="2000"/>
              <a:buChar char="•"/>
            </a:pPr>
            <a:r>
              <a:rPr lang="vi-VN" sz="2000"/>
              <a:t>Dữ liệu đầu vào:</a:t>
            </a:r>
            <a:endParaRPr sz="2000"/>
          </a:p>
          <a:p>
            <a:pPr indent="0" lvl="2" marL="914400" rtl="0" algn="l">
              <a:lnSpc>
                <a:spcPct val="120000"/>
              </a:lnSpc>
              <a:spcBef>
                <a:spcPts val="500"/>
              </a:spcBef>
              <a:spcAft>
                <a:spcPts val="0"/>
              </a:spcAft>
              <a:buClr>
                <a:schemeClr val="dk1"/>
              </a:buClr>
              <a:buSzPts val="2000"/>
              <a:buNone/>
            </a:pPr>
            <a:r>
              <a:rPr lang="vi-VN" sz="2000"/>
              <a:t>+ 1 file xlsx dữ liệu dầu vào.</a:t>
            </a:r>
            <a:endParaRPr sz="2000"/>
          </a:p>
          <a:p>
            <a:pPr indent="0" lvl="2" marL="914400" rtl="0" algn="l">
              <a:lnSpc>
                <a:spcPct val="120000"/>
              </a:lnSpc>
              <a:spcBef>
                <a:spcPts val="500"/>
              </a:spcBef>
              <a:spcAft>
                <a:spcPts val="0"/>
              </a:spcAft>
              <a:buClr>
                <a:schemeClr val="dk1"/>
              </a:buClr>
              <a:buSzPts val="2000"/>
              <a:buNone/>
            </a:pPr>
            <a:r>
              <a:rPr lang="vi-VN" sz="2000"/>
              <a:t>+ Nhập dữ liệu đầu vào bằng bàn phím</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8"/>
          <p:cNvSpPr txBox="1"/>
          <p:nvPr>
            <p:ph idx="1" type="body"/>
          </p:nvPr>
        </p:nvSpPr>
        <p:spPr>
          <a:xfrm>
            <a:off x="300355" y="1302385"/>
            <a:ext cx="5796280" cy="53721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300"/>
              <a:buChar char="•"/>
            </a:pPr>
            <a:r>
              <a:rPr b="1" lang="vi-VN" sz="2300"/>
              <a:t>Dữ liệu đầu vào file xlsx như sau:</a:t>
            </a:r>
            <a:endParaRPr b="1" sz="2300"/>
          </a:p>
          <a:p>
            <a:pPr indent="-101600" lvl="0" marL="228600" rtl="0" algn="l">
              <a:lnSpc>
                <a:spcPct val="120000"/>
              </a:lnSpc>
              <a:spcBef>
                <a:spcPts val="1000"/>
              </a:spcBef>
              <a:spcAft>
                <a:spcPts val="0"/>
              </a:spcAft>
              <a:buClr>
                <a:schemeClr val="dk1"/>
              </a:buClr>
              <a:buSzPts val="2000"/>
              <a:buNone/>
            </a:pPr>
            <a:r>
              <a:t/>
            </a:r>
            <a:endParaRPr b="1"/>
          </a:p>
        </p:txBody>
      </p:sp>
      <p:pic>
        <p:nvPicPr>
          <p:cNvPr id="275" name="Google Shape;275;p8"/>
          <p:cNvPicPr preferRelativeResize="0"/>
          <p:nvPr>
            <p:ph idx="2" type="body"/>
          </p:nvPr>
        </p:nvPicPr>
        <p:blipFill rotWithShape="1">
          <a:blip r:embed="rId3">
            <a:alphaModFix/>
          </a:blip>
          <a:srcRect b="0" l="0" r="0" t="0"/>
          <a:stretch/>
        </p:blipFill>
        <p:spPr>
          <a:xfrm>
            <a:off x="1403985" y="2232660"/>
            <a:ext cx="8921115" cy="36144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idx="1" type="body"/>
          </p:nvPr>
        </p:nvSpPr>
        <p:spPr>
          <a:xfrm>
            <a:off x="913765" y="868680"/>
            <a:ext cx="10353675" cy="256032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b="1" lang="vi-VN" sz="2400"/>
              <a:t>Trainning: </a:t>
            </a:r>
            <a:endParaRPr b="1" sz="2400"/>
          </a:p>
          <a:p>
            <a:pPr indent="457200" lvl="0" marL="0" rtl="0" algn="l">
              <a:lnSpc>
                <a:spcPct val="120000"/>
              </a:lnSpc>
              <a:spcBef>
                <a:spcPts val="1000"/>
              </a:spcBef>
              <a:spcAft>
                <a:spcPts val="0"/>
              </a:spcAft>
              <a:buClr>
                <a:schemeClr val="dk1"/>
              </a:buClr>
              <a:buSzPts val="2000"/>
              <a:buNone/>
            </a:pPr>
            <a:r>
              <a:rPr lang="vi-VN"/>
              <a:t>B1: nhấn f5 để chạy chương trình.</a:t>
            </a:r>
            <a:endParaRPr/>
          </a:p>
          <a:p>
            <a:pPr indent="457200" lvl="0" marL="0" rtl="0" algn="l">
              <a:lnSpc>
                <a:spcPct val="120000"/>
              </a:lnSpc>
              <a:spcBef>
                <a:spcPts val="1000"/>
              </a:spcBef>
              <a:spcAft>
                <a:spcPts val="0"/>
              </a:spcAft>
              <a:buClr>
                <a:schemeClr val="dk1"/>
              </a:buClr>
              <a:buSzPts val="2000"/>
              <a:buNone/>
            </a:pPr>
            <a:r>
              <a:rPr lang="vi-VN"/>
              <a:t>B2: chọn 1 để lấy dữ liệu từ file xlsx . Chương trình sẽ lấy dữ liệu và bắt đầu huấn luyện. Qua phương thức hardLim() và train() . trọng số w và b được cập nhật nếu thỏa mãn.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2021-01-21T04:17:00Z</dcterms:created>
  <dc:creator>Mai The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73C8D6F30C314EB99D4809CA51EDF7AA_13</vt:lpwstr>
  </property>
  <property fmtid="{D5CDD505-2E9C-101B-9397-08002B2CF9AE}" pid="3" name="KSOProductBuildVer">
    <vt:lpwstr>1033-12.2.0.13306</vt:lpwstr>
  </property>
</Properties>
</file>