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6" autoAdjust="0"/>
    <p:restoredTop sz="94614" autoAdjust="0"/>
  </p:normalViewPr>
  <p:slideViewPr>
    <p:cSldViewPr>
      <p:cViewPr varScale="1">
        <p:scale>
          <a:sx n="104" d="100"/>
          <a:sy n="104" d="100"/>
        </p:scale>
        <p:origin x="120" y="19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M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 (2).xlsx]Sheet2!PivotTable1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656167979002625"/>
          <c:y val="3.5543561087122172E-2"/>
          <c:w val="0.55638582677165349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Active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135785</c:v>
                </c:pt>
                <c:pt idx="1">
                  <c:v>251796</c:v>
                </c:pt>
                <c:pt idx="2">
                  <c:v>276435</c:v>
                </c:pt>
                <c:pt idx="3">
                  <c:v>217797</c:v>
                </c:pt>
                <c:pt idx="4">
                  <c:v>243508</c:v>
                </c:pt>
                <c:pt idx="5">
                  <c:v>145434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C5-4D28-9AC7-DAB2C647AE53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Future Start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11200</c:v>
                </c:pt>
                <c:pt idx="1">
                  <c:v>20211</c:v>
                </c:pt>
                <c:pt idx="2">
                  <c:v>33472</c:v>
                </c:pt>
                <c:pt idx="3">
                  <c:v>25718</c:v>
                </c:pt>
                <c:pt idx="4">
                  <c:v>16803</c:v>
                </c:pt>
                <c:pt idx="5">
                  <c:v>13798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C5-4D28-9AC7-DAB2C647AE53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Leave of Absence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3012</c:v>
                </c:pt>
                <c:pt idx="1">
                  <c:v>29290</c:v>
                </c:pt>
                <c:pt idx="2">
                  <c:v>30125</c:v>
                </c:pt>
                <c:pt idx="3">
                  <c:v>36497</c:v>
                </c:pt>
                <c:pt idx="4">
                  <c:v>33655</c:v>
                </c:pt>
                <c:pt idx="5">
                  <c:v>14207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C5-4D28-9AC7-DAB2C647AE53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Terminated for Cause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12084</c:v>
                </c:pt>
                <c:pt idx="1">
                  <c:v>21693</c:v>
                </c:pt>
                <c:pt idx="2">
                  <c:v>8729</c:v>
                </c:pt>
                <c:pt idx="3">
                  <c:v>17579</c:v>
                </c:pt>
                <c:pt idx="4">
                  <c:v>10104</c:v>
                </c:pt>
                <c:pt idx="5">
                  <c:v>5779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C5-4D28-9AC7-DAB2C647AE53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Voluntarily Terminated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Sheet2!$F$5:$F$11</c:f>
              <c:numCache>
                <c:formatCode>General</c:formatCode>
                <c:ptCount val="6"/>
                <c:pt idx="0">
                  <c:v>62707</c:v>
                </c:pt>
                <c:pt idx="1">
                  <c:v>94836</c:v>
                </c:pt>
                <c:pt idx="2">
                  <c:v>106313</c:v>
                </c:pt>
                <c:pt idx="3">
                  <c:v>93807</c:v>
                </c:pt>
                <c:pt idx="4">
                  <c:v>71686</c:v>
                </c:pt>
                <c:pt idx="5">
                  <c:v>48167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C5-4D28-9AC7-DAB2C647A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8842303"/>
        <c:axId val="938837311"/>
      </c:barChart>
      <c:catAx>
        <c:axId val="938842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837311"/>
        <c:crosses val="autoZero"/>
        <c:auto val="1"/>
        <c:lblAlgn val="ctr"/>
        <c:lblOffset val="100"/>
        <c:noMultiLvlLbl val="0"/>
      </c:catAx>
      <c:valAx>
        <c:axId val="93883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842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12192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363200" y="160496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85800" y="30453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273659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</a:t>
            </a:r>
            <a:r>
              <a:rPr lang="en-US" sz="2400" dirty="0" smtClean="0"/>
              <a:t>: </a:t>
            </a:r>
            <a:r>
              <a:rPr lang="en-US" sz="2400" dirty="0" err="1" smtClean="0"/>
              <a:t>zahir</a:t>
            </a:r>
            <a:r>
              <a:rPr lang="en-US" sz="2400" dirty="0" smtClean="0"/>
              <a:t> </a:t>
            </a:r>
            <a:r>
              <a:rPr lang="en-US" sz="2400" dirty="0" err="1" smtClean="0"/>
              <a:t>Hussain.m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/>
              <a:t>NO:312214559/50EB2F2BF0BC3B0AB3D41F9DE807CE3F</a:t>
            </a:r>
            <a:endParaRPr lang="en-US" sz="2400" dirty="0" smtClean="0"/>
          </a:p>
          <a:p>
            <a:r>
              <a:rPr lang="en-US" sz="2400" dirty="0" smtClean="0"/>
              <a:t>DEPARTMENT:B.COM </a:t>
            </a:r>
            <a:r>
              <a:rPr lang="en-US" sz="2400" dirty="0" smtClean="0"/>
              <a:t>CA</a:t>
            </a:r>
            <a:endParaRPr lang="en-US" sz="2400" dirty="0"/>
          </a:p>
          <a:p>
            <a:r>
              <a:rPr lang="en-US" sz="2400" dirty="0" smtClean="0"/>
              <a:t>COLLEGE:ST.THOMAS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85800" y="1143000"/>
            <a:ext cx="6477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Data Collection</a:t>
            </a:r>
          </a:p>
          <a:p>
            <a:r>
              <a:rPr lang="en-GB" b="1" dirty="0"/>
              <a:t>a. Gather Data:</a:t>
            </a:r>
            <a:endParaRPr lang="en-GB" dirty="0"/>
          </a:p>
          <a:p>
            <a:r>
              <a:rPr lang="en-GB" b="1" dirty="0"/>
              <a:t>Employee Details:</a:t>
            </a:r>
            <a:r>
              <a:rPr lang="en-GB" dirty="0"/>
              <a:t> Name, ID, Department, etc.</a:t>
            </a:r>
          </a:p>
          <a:p>
            <a:r>
              <a:rPr lang="en-GB" b="1" dirty="0"/>
              <a:t>Attendance Records:</a:t>
            </a:r>
            <a:r>
              <a:rPr lang="en-GB" dirty="0"/>
              <a:t> Dates, Attendance Status (Present, Absent, Late, etc.), and Reasons for Absence.</a:t>
            </a:r>
          </a:p>
          <a:p>
            <a:r>
              <a:rPr lang="en-GB" b="1" dirty="0"/>
              <a:t>b. Data Organization:</a:t>
            </a:r>
            <a:endParaRPr lang="en-GB" dirty="0"/>
          </a:p>
          <a:p>
            <a:r>
              <a:rPr lang="en-GB" b="1" dirty="0"/>
              <a:t>Spreadsheet Layout:</a:t>
            </a:r>
            <a:r>
              <a:rPr lang="en-GB" dirty="0"/>
              <a:t> Use columns for Date, Employee ID, Employee Name, Department, Attendance Status, and any other relevant metrics.</a:t>
            </a:r>
          </a:p>
          <a:p>
            <a:r>
              <a:rPr lang="en-GB" b="1" dirty="0"/>
              <a:t>2. Data Preparation</a:t>
            </a:r>
          </a:p>
          <a:p>
            <a:r>
              <a:rPr lang="en-GB" b="1" dirty="0"/>
              <a:t>a. Clean Data:</a:t>
            </a:r>
            <a:endParaRPr lang="en-GB" dirty="0"/>
          </a:p>
          <a:p>
            <a:r>
              <a:rPr lang="en-GB" dirty="0"/>
              <a:t>Remove duplicates, handle missing values, and correct any inaccuracies.</a:t>
            </a:r>
          </a:p>
          <a:p>
            <a:r>
              <a:rPr lang="en-GB" b="1" dirty="0"/>
              <a:t>b. Format Data:</a:t>
            </a:r>
            <a:endParaRPr lang="en-GB" dirty="0"/>
          </a:p>
          <a:p>
            <a:r>
              <a:rPr lang="en-GB" dirty="0"/>
              <a:t>Ensure dates are in a consistent format.</a:t>
            </a:r>
          </a:p>
          <a:p>
            <a:r>
              <a:rPr lang="en-GB" dirty="0"/>
              <a:t>Categorize attendance status for easier analysis (e.g., Present, Absent, Late).</a:t>
            </a:r>
          </a:p>
          <a:p>
            <a:r>
              <a:rPr lang="en-GB" b="1" dirty="0"/>
              <a:t>c. Create Pivot Tables:</a:t>
            </a:r>
            <a:endParaRPr lang="en-GB" dirty="0"/>
          </a:p>
          <a:p>
            <a:r>
              <a:rPr lang="en-GB" dirty="0"/>
              <a:t>Summarize data by Employee, Department, or Time Period to </a:t>
            </a:r>
            <a:r>
              <a:rPr lang="en-GB" dirty="0" err="1"/>
              <a:t>analyze</a:t>
            </a:r>
            <a:r>
              <a:rPr lang="en-GB" dirty="0"/>
              <a:t> trends and patterns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0" y="381000"/>
            <a:ext cx="10681335" cy="758190"/>
          </a:xfrm>
        </p:spPr>
        <p:txBody>
          <a:bodyPr/>
          <a:lstStyle/>
          <a:p>
            <a:pPr algn="r"/>
            <a:r>
              <a:rPr lang="en-GB" dirty="0" smtClean="0"/>
              <a:t>RESULT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371601"/>
            <a:ext cx="4419600" cy="24977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9200" y="4042412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Employee Attendance Trend with Excel Charts</a:t>
            </a:r>
            <a:endParaRPr lang="en-IN" sz="1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672288"/>
              </p:ext>
            </p:extLst>
          </p:nvPr>
        </p:nvGraphicFramePr>
        <p:xfrm>
          <a:off x="838200" y="1447800"/>
          <a:ext cx="37338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33400" y="4191001"/>
            <a:ext cx="5714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Visualizing Employee Attendance Trend with Excel Charts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600200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Bahnschrift Light" panose="020B0502040204020203" pitchFamily="34" charset="0"/>
              </a:rPr>
              <a:t> *In </a:t>
            </a:r>
            <a:r>
              <a:rPr lang="en-IN" dirty="0">
                <a:latin typeface="Bahnschrift Light" panose="020B0502040204020203" pitchFamily="34" charset="0"/>
              </a:rPr>
              <a:t>conclusion, effectively visualizing employee attendance trends in Excel involves a strategic approach to data organization and presentation</a:t>
            </a:r>
            <a:r>
              <a:rPr lang="en-IN" dirty="0" smtClean="0">
                <a:latin typeface="Bahnschrift Light" panose="020B0502040204020203" pitchFamily="34" charset="0"/>
              </a:rPr>
              <a:t>.</a:t>
            </a:r>
          </a:p>
          <a:p>
            <a:r>
              <a:rPr lang="en-IN" dirty="0" smtClean="0">
                <a:latin typeface="Bahnschrift Light" panose="020B0502040204020203" pitchFamily="34" charset="0"/>
              </a:rPr>
              <a:t> *</a:t>
            </a:r>
            <a:r>
              <a:rPr lang="en-IN" dirty="0" smtClean="0">
                <a:latin typeface="Bahnschrift Light" panose="020B0502040204020203" pitchFamily="34" charset="0"/>
              </a:rPr>
              <a:t>By </a:t>
            </a:r>
            <a:r>
              <a:rPr lang="en-IN" dirty="0">
                <a:latin typeface="Bahnschrift Light" panose="020B0502040204020203" pitchFamily="34" charset="0"/>
              </a:rPr>
              <a:t>using pivot tables and dynamic charts such as line, column, and stacked column charts, you can clearly illustrate attendance patterns, compare different data points, and highlight trends over time</a:t>
            </a:r>
            <a:r>
              <a:rPr lang="en-IN" dirty="0" smtClean="0">
                <a:latin typeface="Bahnschrift Light" panose="020B0502040204020203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5554" y="29718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*This </a:t>
            </a:r>
            <a:r>
              <a:rPr lang="en-GB" dirty="0"/>
              <a:t>approach not only simplifies complex data but also enables more strategic planning and resource allocation</a:t>
            </a:r>
            <a:r>
              <a:rPr lang="en-GB" dirty="0" smtClean="0"/>
              <a:t>.</a:t>
            </a:r>
          </a:p>
          <a:p>
            <a:r>
              <a:rPr lang="en-GB" dirty="0"/>
              <a:t>*</a:t>
            </a:r>
            <a:r>
              <a:rPr lang="en-GB" dirty="0" smtClean="0"/>
              <a:t>Regularly </a:t>
            </a:r>
            <a:r>
              <a:rPr lang="en-GB" dirty="0"/>
              <a:t>updating and </a:t>
            </a:r>
            <a:r>
              <a:rPr lang="en-GB" dirty="0" err="1"/>
              <a:t>analyzing</a:t>
            </a:r>
            <a:r>
              <a:rPr lang="en-GB" dirty="0"/>
              <a:t> these visualizations ensures that attendance trends are monitored proactively, allowing for timely interventions and fostering a more productive and well-managed work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Visualizing Employee Attendance </a:t>
            </a:r>
            <a:r>
              <a:rPr lang="en-GB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</a:t>
            </a:r>
            <a:r>
              <a:rPr lang="en-GB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Excel Charts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76274" y="1512265"/>
            <a:ext cx="73152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*Problem </a:t>
            </a:r>
            <a:r>
              <a:rPr lang="en-GB" b="1" dirty="0"/>
              <a:t>Statement</a:t>
            </a:r>
          </a:p>
          <a:p>
            <a:r>
              <a:rPr lang="en-GB" dirty="0"/>
              <a:t>Organizations face significant challenges in effectively managing and </a:t>
            </a:r>
            <a:r>
              <a:rPr lang="en-GB" dirty="0" err="1"/>
              <a:t>analyzing</a:t>
            </a:r>
            <a:r>
              <a:rPr lang="en-GB" dirty="0"/>
              <a:t> employee attendance data. Traditional methods of tracking attendance—often involving manual spreadsheets and cumbersome reports—can lead to inefficiencies, inaccuracies, and a lack of actionable insights. As attendance data grows in volume and complexity, it becomes increasingly difficult to discern meaningful trends, identify patterns, and make informed decisions based on this information.</a:t>
            </a:r>
          </a:p>
          <a:p>
            <a:r>
              <a:rPr lang="en-GB" b="1" dirty="0" smtClean="0"/>
              <a:t>*</a:t>
            </a:r>
            <a:r>
              <a:rPr lang="en-GB" b="1" dirty="0" err="1" smtClean="0"/>
              <a:t>pecific</a:t>
            </a:r>
            <a:r>
              <a:rPr lang="en-GB" b="1" dirty="0" smtClean="0"/>
              <a:t> </a:t>
            </a:r>
            <a:r>
              <a:rPr lang="en-GB" b="1" dirty="0"/>
              <a:t>Problems Include:</a:t>
            </a:r>
            <a:endParaRPr lang="en-GB" dirty="0"/>
          </a:p>
          <a:p>
            <a:r>
              <a:rPr lang="en-GB" b="1" dirty="0"/>
              <a:t>Data Complexity and Volume:</a:t>
            </a:r>
            <a:endParaRPr lang="en-GB" dirty="0"/>
          </a:p>
          <a:p>
            <a:pPr lvl="1"/>
            <a:r>
              <a:rPr lang="en-GB" b="1" dirty="0"/>
              <a:t>Challenge:</a:t>
            </a:r>
            <a:r>
              <a:rPr lang="en-GB" dirty="0"/>
              <a:t> Managing large volumes of attendance data can overwhelm traditional spreadsheet tools, making it difficult to extract relevant insights.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This complexity often leads to delayed analysis, errors in data interpretation, and missed opportunities to address attendance issues proactively.</a:t>
            </a:r>
          </a:p>
          <a:p>
            <a:r>
              <a:rPr lang="en-GB" dirty="0" smtClean="0"/>
              <a:t>.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30959" y="1818778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*Project </a:t>
            </a:r>
            <a:r>
              <a:rPr lang="en-GB" sz="2400" b="1" dirty="0"/>
              <a:t>Overview: Visualizing Employee Attendance Trends with Excel Charts</a:t>
            </a:r>
          </a:p>
          <a:p>
            <a:r>
              <a:rPr lang="en-GB" sz="2400" b="1" dirty="0" smtClean="0"/>
              <a:t>*Project </a:t>
            </a:r>
            <a:r>
              <a:rPr lang="en-GB" sz="2400" b="1" dirty="0"/>
              <a:t>Title:</a:t>
            </a:r>
            <a:r>
              <a:rPr lang="en-GB" sz="2400" dirty="0"/>
              <a:t> Enhancing Employee Attendance Management Through Excel Chart Visualization</a:t>
            </a:r>
          </a:p>
          <a:p>
            <a:r>
              <a:rPr lang="en-GB" sz="2400" b="1" dirty="0" smtClean="0"/>
              <a:t>*Project </a:t>
            </a:r>
            <a:r>
              <a:rPr lang="en-GB" sz="2400" b="1" dirty="0"/>
              <a:t>Objective:</a:t>
            </a:r>
            <a:r>
              <a:rPr lang="en-GB" sz="2400" dirty="0"/>
              <a:t> The primary objective of this project is to develop a comprehensive solution for visualizing employee attendance trends using Excel charts. This solution aims to transform raw attendance data into clear, actionable insights that facilitate better decision-making, improve attendance management, and enhance overall organizational efficiency.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625968" y="20193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*HR </a:t>
            </a:r>
            <a:r>
              <a:rPr lang="en-IN" dirty="0"/>
              <a:t>Managers: To monitor attendance patterns, track absences, and ensure compliance with company policies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*Team </a:t>
            </a:r>
            <a:r>
              <a:rPr lang="en-IN" dirty="0"/>
              <a:t>Leaders/Supervisors: To manage day-to-day staffing needs, identify attendance issues, and address productivity concerns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*Operations </a:t>
            </a:r>
            <a:r>
              <a:rPr lang="en-IN" dirty="0"/>
              <a:t>Managers: To optimize resource allocation and adjust staffing levels based on attendance trends</a:t>
            </a:r>
            <a:r>
              <a:rPr lang="en-IN" dirty="0" smtClean="0"/>
              <a:t>.</a:t>
            </a:r>
          </a:p>
          <a:p>
            <a:r>
              <a:rPr lang="en-IN" dirty="0"/>
              <a:t>*</a:t>
            </a:r>
            <a:r>
              <a:rPr lang="en-IN" dirty="0" smtClean="0"/>
              <a:t>Finance </a:t>
            </a:r>
            <a:r>
              <a:rPr lang="en-IN" dirty="0"/>
              <a:t>Departments: To </a:t>
            </a:r>
            <a:r>
              <a:rPr lang="en-IN" dirty="0" err="1"/>
              <a:t>analyze</a:t>
            </a:r>
            <a:r>
              <a:rPr lang="en-IN" dirty="0"/>
              <a:t> the financial impact of attendance patterns, such as overtime costs or productivity losses.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720448" y="201930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smtClean="0"/>
              <a:t>*Solution </a:t>
            </a:r>
            <a:r>
              <a:rPr lang="en-GB" b="1" dirty="0"/>
              <a:t>Overview</a:t>
            </a:r>
          </a:p>
          <a:p>
            <a:r>
              <a:rPr lang="en-GB" dirty="0"/>
              <a:t>Our solution employs Excel charts to visualize and </a:t>
            </a:r>
            <a:r>
              <a:rPr lang="en-GB" dirty="0" err="1"/>
              <a:t>analyze</a:t>
            </a:r>
            <a:r>
              <a:rPr lang="en-GB" dirty="0"/>
              <a:t> employee attendance trends, offering a straightforward and powerful method for tracking and improving attendance. This solution transforms complex attendance data into clear, actionable visualizations that facilitate better management decisions and strategic planning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b="1" dirty="0" smtClean="0"/>
              <a:t>*Value </a:t>
            </a:r>
            <a:r>
              <a:rPr lang="en-GB" b="1" dirty="0"/>
              <a:t>Proposition</a:t>
            </a:r>
          </a:p>
          <a:p>
            <a:r>
              <a:rPr lang="en-GB" dirty="0"/>
              <a:t>**1. </a:t>
            </a:r>
            <a:r>
              <a:rPr lang="en-GB" b="1" dirty="0"/>
              <a:t>Enhanced Insight and Decision-Making:</a:t>
            </a:r>
            <a:endParaRPr lang="en-GB" dirty="0"/>
          </a:p>
          <a:p>
            <a:r>
              <a:rPr lang="en-GB" b="1" dirty="0"/>
              <a:t>Data Visualization:</a:t>
            </a:r>
            <a:r>
              <a:rPr lang="en-GB" dirty="0"/>
              <a:t> Transforms raw data into visual insights, making it easier to understand complex attendance patterns.</a:t>
            </a:r>
          </a:p>
          <a:p>
            <a:r>
              <a:rPr lang="en-GB" b="1" dirty="0"/>
              <a:t>Trend Identification:</a:t>
            </a:r>
            <a:r>
              <a:rPr lang="en-GB" dirty="0"/>
              <a:t> Helps in identifying trends and anomalies, enabling proactive decision-making to address attendance issues.</a:t>
            </a:r>
          </a:p>
          <a:p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828800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*</a:t>
            </a:r>
            <a:r>
              <a:rPr lang="en-IN" dirty="0" err="1" smtClean="0"/>
              <a:t>Kaagle</a:t>
            </a:r>
            <a:r>
              <a:rPr lang="en-IN" dirty="0" smtClean="0"/>
              <a:t>-employee dataset</a:t>
            </a:r>
          </a:p>
          <a:p>
            <a:r>
              <a:rPr lang="en-IN" dirty="0" smtClean="0"/>
              <a:t>*26 feature</a:t>
            </a:r>
          </a:p>
          <a:p>
            <a:r>
              <a:rPr lang="en-IN" dirty="0" smtClean="0"/>
              <a:t>*9 </a:t>
            </a:r>
            <a:r>
              <a:rPr lang="en-IN" dirty="0" err="1"/>
              <a:t>featuresEmp</a:t>
            </a:r>
            <a:r>
              <a:rPr lang="en-IN" dirty="0"/>
              <a:t> id- </a:t>
            </a:r>
            <a:r>
              <a:rPr lang="en-IN" dirty="0" smtClean="0"/>
              <a:t>numerical</a:t>
            </a:r>
          </a:p>
          <a:p>
            <a:r>
              <a:rPr lang="en-IN" dirty="0" smtClean="0"/>
              <a:t>*</a:t>
            </a:r>
            <a:r>
              <a:rPr lang="en-IN" dirty="0" err="1" smtClean="0"/>
              <a:t>Fn</a:t>
            </a:r>
            <a:r>
              <a:rPr lang="en-IN" dirty="0" smtClean="0"/>
              <a:t>- text</a:t>
            </a:r>
          </a:p>
          <a:p>
            <a:r>
              <a:rPr lang="en-IN" dirty="0" smtClean="0"/>
              <a:t>*Ln- text</a:t>
            </a:r>
            <a:endParaRPr lang="en-IN" dirty="0"/>
          </a:p>
          <a:p>
            <a:r>
              <a:rPr lang="en-IN" dirty="0" smtClean="0"/>
              <a:t>*Business </a:t>
            </a:r>
            <a:r>
              <a:rPr lang="en-IN" dirty="0"/>
              <a:t>unit- </a:t>
            </a:r>
            <a:r>
              <a:rPr lang="en-IN" dirty="0" smtClean="0"/>
              <a:t>text</a:t>
            </a:r>
          </a:p>
          <a:p>
            <a:r>
              <a:rPr lang="en-IN" dirty="0" smtClean="0"/>
              <a:t>*Gender-male</a:t>
            </a:r>
            <a:r>
              <a:rPr lang="en-IN" dirty="0"/>
              <a:t>, </a:t>
            </a:r>
            <a:r>
              <a:rPr lang="en-IN" dirty="0" smtClean="0"/>
              <a:t>female</a:t>
            </a:r>
          </a:p>
          <a:p>
            <a:r>
              <a:rPr lang="en-IN" dirty="0"/>
              <a:t>P</a:t>
            </a:r>
            <a:r>
              <a:rPr lang="en-IN" dirty="0" smtClean="0"/>
              <a:t>erformance </a:t>
            </a:r>
            <a:r>
              <a:rPr lang="en-IN" dirty="0"/>
              <a:t>score- </a:t>
            </a:r>
            <a:r>
              <a:rPr lang="en-IN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025" y="3413358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657982" y="31242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9579" y="19860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mtClean="0"/>
              <a:t>IFS(Z8&gt;=5,”VERY HIGH”,Z8&gt;=4,HIGH”,Z8&gt;=3,”MED’,TRUE,”LOW”)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781</Words>
  <Application>Microsoft Office PowerPoint</Application>
  <PresentationFormat>Widescreen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 Light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28</cp:revision>
  <dcterms:created xsi:type="dcterms:W3CDTF">2024-03-29T15:07:22Z</dcterms:created>
  <dcterms:modified xsi:type="dcterms:W3CDTF">2024-08-30T09:20:25Z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