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2" d="100"/>
          <a:sy n="82" d="100"/>
        </p:scale>
        <p:origin x="8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06/06/2024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06/06/2024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06/06/2024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06/06/2024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06/06/2024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06/06/2024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06/06/2024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06/06/2024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06/06/2024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DB76-5029-BEC2-B097-0926BC386C97}"/>
              </a:ext>
            </a:extLst>
          </p:cNvPr>
          <p:cNvSpPr>
            <a:spLocks noGrp="1"/>
          </p:cNvSpPr>
          <p:nvPr>
            <p:ph type="ctrTitle"/>
          </p:nvPr>
        </p:nvSpPr>
        <p:spPr/>
        <p:txBody>
          <a:bodyPr/>
          <a:lstStyle/>
          <a:p>
            <a:r>
              <a:rPr lang="en-US" dirty="0" err="1">
                <a:effectLst>
                  <a:outerShdw blurRad="38100" dist="38100" dir="2700000" algn="tl">
                    <a:srgbClr val="000000">
                      <a:alpha val="43137"/>
                    </a:srgbClr>
                  </a:outerShdw>
                </a:effectLst>
              </a:rPr>
              <a:t>DaTABASE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ProJECT</a:t>
            </a:r>
            <a:endParaRPr lang="en-US"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23BBCFD1-35A2-6F6C-C018-64283BF7272A}"/>
              </a:ext>
            </a:extLst>
          </p:cNvPr>
          <p:cNvSpPr>
            <a:spLocks noGrp="1"/>
          </p:cNvSpPr>
          <p:nvPr>
            <p:ph type="subTitle" idx="1"/>
          </p:nvPr>
        </p:nvSpPr>
        <p:spPr>
          <a:xfrm>
            <a:off x="3962399" y="4385732"/>
            <a:ext cx="7197726" cy="1792330"/>
          </a:xfrm>
        </p:spPr>
        <p:txBody>
          <a:bodyPr>
            <a:normAutofit fontScale="92500" lnSpcReduction="20000"/>
          </a:bodyPr>
          <a:lstStyle/>
          <a:p>
            <a:r>
              <a:rPr lang="en-US" sz="2000" dirty="0">
                <a:effectLst>
                  <a:outerShdw blurRad="38100" dist="38100" dir="2700000" algn="tl">
                    <a:srgbClr val="000000">
                      <a:alpha val="43137"/>
                    </a:srgbClr>
                  </a:outerShdw>
                </a:effectLst>
              </a:rPr>
              <a:t>EMPLOYEE management system</a:t>
            </a:r>
          </a:p>
          <a:p>
            <a:r>
              <a:rPr lang="en-US" sz="2000" dirty="0">
                <a:effectLst>
                  <a:outerShdw blurRad="38100" dist="38100" dir="2700000" algn="tl">
                    <a:srgbClr val="000000">
                      <a:alpha val="43137"/>
                    </a:srgbClr>
                  </a:outerShdw>
                </a:effectLst>
              </a:rPr>
              <a:t>MEMBERS:</a:t>
            </a:r>
          </a:p>
          <a:p>
            <a:r>
              <a:rPr lang="en-US" sz="2000" dirty="0">
                <a:effectLst>
                  <a:outerShdw blurRad="38100" dist="38100" dir="2700000" algn="tl">
                    <a:srgbClr val="000000">
                      <a:alpha val="43137"/>
                    </a:srgbClr>
                  </a:outerShdw>
                </a:effectLst>
              </a:rPr>
              <a:t>1)Muhammad </a:t>
            </a:r>
            <a:r>
              <a:rPr lang="en-US" sz="2000" dirty="0" err="1">
                <a:effectLst>
                  <a:outerShdw blurRad="38100" dist="38100" dir="2700000" algn="tl">
                    <a:srgbClr val="000000">
                      <a:alpha val="43137"/>
                    </a:srgbClr>
                  </a:outerShdw>
                </a:effectLst>
              </a:rPr>
              <a:t>farzan</a:t>
            </a:r>
            <a:r>
              <a:rPr lang="en-US" sz="2000" dirty="0">
                <a:effectLst>
                  <a:outerShdw blurRad="38100" dist="38100" dir="2700000" algn="tl">
                    <a:srgbClr val="000000">
                      <a:alpha val="43137"/>
                    </a:srgbClr>
                  </a:outerShdw>
                </a:effectLst>
              </a:rPr>
              <a:t>(bse-23f-080)</a:t>
            </a:r>
          </a:p>
          <a:p>
            <a:r>
              <a:rPr lang="en-US" sz="2000" dirty="0">
                <a:effectLst>
                  <a:outerShdw blurRad="38100" dist="38100" dir="2700000" algn="tl">
                    <a:srgbClr val="000000">
                      <a:alpha val="43137"/>
                    </a:srgbClr>
                  </a:outerShdw>
                </a:effectLst>
              </a:rPr>
              <a:t>2)Zaid </a:t>
            </a:r>
            <a:r>
              <a:rPr lang="en-US" sz="2000" dirty="0" err="1">
                <a:effectLst>
                  <a:outerShdw blurRad="38100" dist="38100" dir="2700000" algn="tl">
                    <a:srgbClr val="000000">
                      <a:alpha val="43137"/>
                    </a:srgbClr>
                  </a:outerShdw>
                </a:effectLst>
              </a:rPr>
              <a:t>khalid</a:t>
            </a:r>
            <a:r>
              <a:rPr lang="en-US" sz="2000" dirty="0">
                <a:effectLst>
                  <a:outerShdw blurRad="38100" dist="38100" dir="2700000" algn="tl">
                    <a:srgbClr val="000000">
                      <a:alpha val="43137"/>
                    </a:srgbClr>
                  </a:outerShdw>
                </a:effectLst>
              </a:rPr>
              <a:t>(bse-23f-084)</a:t>
            </a:r>
          </a:p>
          <a:p>
            <a:r>
              <a:rPr lang="en-US" sz="2000" dirty="0">
                <a:effectLst>
                  <a:outerShdw blurRad="38100" dist="38100" dir="2700000" algn="tl">
                    <a:srgbClr val="000000">
                      <a:alpha val="43137"/>
                    </a:srgbClr>
                  </a:outerShdw>
                </a:effectLst>
              </a:rPr>
              <a:t>3)</a:t>
            </a:r>
            <a:r>
              <a:rPr lang="en-US" sz="2000" dirty="0" err="1">
                <a:effectLst>
                  <a:outerShdw blurRad="38100" dist="38100" dir="2700000" algn="tl">
                    <a:srgbClr val="000000">
                      <a:alpha val="43137"/>
                    </a:srgbClr>
                  </a:outerShdw>
                </a:effectLst>
              </a:rPr>
              <a:t>mussadiq</a:t>
            </a:r>
            <a:r>
              <a:rPr lang="en-US" sz="2000" dirty="0">
                <a:effectLst>
                  <a:outerShdw blurRad="38100" dist="38100" dir="2700000" algn="tl">
                    <a:srgbClr val="000000">
                      <a:alpha val="43137"/>
                    </a:srgbClr>
                  </a:outerShdw>
                </a:effectLst>
              </a:rPr>
              <a:t>(bse-23f-089)</a:t>
            </a:r>
          </a:p>
        </p:txBody>
      </p:sp>
    </p:spTree>
    <p:extLst>
      <p:ext uri="{BB962C8B-B14F-4D97-AF65-F5344CB8AC3E}">
        <p14:creationId xmlns:p14="http://schemas.microsoft.com/office/powerpoint/2010/main" val="2530384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C5F7-D362-2CD7-090C-4BDEFE17EA66}"/>
              </a:ext>
            </a:extLst>
          </p:cNvPr>
          <p:cNvSpPr>
            <a:spLocks noGrp="1"/>
          </p:cNvSpPr>
          <p:nvPr>
            <p:ph type="title"/>
          </p:nvPr>
        </p:nvSpPr>
        <p:spPr/>
        <p:txBody>
          <a:bodyPr/>
          <a:lstStyle/>
          <a:p>
            <a:r>
              <a:rPr lang="en-US" dirty="0"/>
              <a:t>Queries (</a:t>
            </a:r>
            <a:r>
              <a:rPr lang="en-US" dirty="0" err="1"/>
              <a:t>Cont</a:t>
            </a:r>
            <a:r>
              <a:rPr lang="en-US" dirty="0"/>
              <a:t>…)</a:t>
            </a:r>
          </a:p>
        </p:txBody>
      </p:sp>
      <p:pic>
        <p:nvPicPr>
          <p:cNvPr id="5" name="Content Placeholder 4">
            <a:extLst>
              <a:ext uri="{FF2B5EF4-FFF2-40B4-BE49-F238E27FC236}">
                <a16:creationId xmlns:a16="http://schemas.microsoft.com/office/drawing/2014/main" id="{2833FA23-3414-C63A-147C-CD6430617325}"/>
              </a:ext>
            </a:extLst>
          </p:cNvPr>
          <p:cNvPicPr>
            <a:picLocks noGrp="1" noChangeAspect="1"/>
          </p:cNvPicPr>
          <p:nvPr>
            <p:ph idx="1"/>
          </p:nvPr>
        </p:nvPicPr>
        <p:blipFill>
          <a:blip r:embed="rId2"/>
          <a:stretch>
            <a:fillRect/>
          </a:stretch>
        </p:blipFill>
        <p:spPr>
          <a:xfrm>
            <a:off x="943148" y="2337366"/>
            <a:ext cx="5422484" cy="2443500"/>
          </a:xfrm>
        </p:spPr>
      </p:pic>
      <p:pic>
        <p:nvPicPr>
          <p:cNvPr id="7" name="Picture 6">
            <a:extLst>
              <a:ext uri="{FF2B5EF4-FFF2-40B4-BE49-F238E27FC236}">
                <a16:creationId xmlns:a16="http://schemas.microsoft.com/office/drawing/2014/main" id="{B382959C-1E13-2803-D5B2-F59229F69638}"/>
              </a:ext>
            </a:extLst>
          </p:cNvPr>
          <p:cNvPicPr>
            <a:picLocks noChangeAspect="1"/>
          </p:cNvPicPr>
          <p:nvPr/>
        </p:nvPicPr>
        <p:blipFill>
          <a:blip r:embed="rId3"/>
          <a:stretch>
            <a:fillRect/>
          </a:stretch>
        </p:blipFill>
        <p:spPr>
          <a:xfrm>
            <a:off x="6365632" y="2337365"/>
            <a:ext cx="5182323" cy="2443500"/>
          </a:xfrm>
          <a:prstGeom prst="rect">
            <a:avLst/>
          </a:prstGeom>
        </p:spPr>
      </p:pic>
    </p:spTree>
    <p:extLst>
      <p:ext uri="{BB962C8B-B14F-4D97-AF65-F5344CB8AC3E}">
        <p14:creationId xmlns:p14="http://schemas.microsoft.com/office/powerpoint/2010/main" val="569362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0789-D920-2A23-2538-E5A65EA098BA}"/>
              </a:ext>
            </a:extLst>
          </p:cNvPr>
          <p:cNvSpPr>
            <a:spLocks noGrp="1"/>
          </p:cNvSpPr>
          <p:nvPr>
            <p:ph type="title"/>
          </p:nvPr>
        </p:nvSpPr>
        <p:spPr/>
        <p:txBody>
          <a:bodyPr/>
          <a:lstStyle/>
          <a:p>
            <a:r>
              <a:rPr lang="en-US" dirty="0"/>
              <a:t>Queries (</a:t>
            </a:r>
            <a:r>
              <a:rPr lang="en-US" dirty="0" err="1"/>
              <a:t>Cont</a:t>
            </a:r>
            <a:r>
              <a:rPr lang="en-US" dirty="0"/>
              <a:t>…)</a:t>
            </a:r>
          </a:p>
        </p:txBody>
      </p:sp>
      <p:pic>
        <p:nvPicPr>
          <p:cNvPr id="5" name="Content Placeholder 4">
            <a:extLst>
              <a:ext uri="{FF2B5EF4-FFF2-40B4-BE49-F238E27FC236}">
                <a16:creationId xmlns:a16="http://schemas.microsoft.com/office/drawing/2014/main" id="{51A3FE8C-6A66-4279-CC8B-C33CA29EC240}"/>
              </a:ext>
            </a:extLst>
          </p:cNvPr>
          <p:cNvPicPr>
            <a:picLocks noGrp="1" noChangeAspect="1"/>
          </p:cNvPicPr>
          <p:nvPr>
            <p:ph idx="1"/>
          </p:nvPr>
        </p:nvPicPr>
        <p:blipFill>
          <a:blip r:embed="rId2"/>
          <a:stretch>
            <a:fillRect/>
          </a:stretch>
        </p:blipFill>
        <p:spPr>
          <a:xfrm>
            <a:off x="3261981" y="1742446"/>
            <a:ext cx="5410955" cy="1914792"/>
          </a:xfrm>
        </p:spPr>
      </p:pic>
      <p:pic>
        <p:nvPicPr>
          <p:cNvPr id="7" name="Picture 6">
            <a:extLst>
              <a:ext uri="{FF2B5EF4-FFF2-40B4-BE49-F238E27FC236}">
                <a16:creationId xmlns:a16="http://schemas.microsoft.com/office/drawing/2014/main" id="{197E907C-C997-6916-D1EF-2ABC8A9AEFFC}"/>
              </a:ext>
            </a:extLst>
          </p:cNvPr>
          <p:cNvPicPr>
            <a:picLocks noChangeAspect="1"/>
          </p:cNvPicPr>
          <p:nvPr/>
        </p:nvPicPr>
        <p:blipFill>
          <a:blip r:embed="rId3"/>
          <a:stretch>
            <a:fillRect/>
          </a:stretch>
        </p:blipFill>
        <p:spPr>
          <a:xfrm>
            <a:off x="3261980" y="3657238"/>
            <a:ext cx="5410955" cy="2591162"/>
          </a:xfrm>
          <a:prstGeom prst="rect">
            <a:avLst/>
          </a:prstGeom>
        </p:spPr>
      </p:pic>
    </p:spTree>
    <p:extLst>
      <p:ext uri="{BB962C8B-B14F-4D97-AF65-F5344CB8AC3E}">
        <p14:creationId xmlns:p14="http://schemas.microsoft.com/office/powerpoint/2010/main" val="32809319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08FA-6619-9C05-0CE5-302F561C1352}"/>
              </a:ext>
            </a:extLst>
          </p:cNvPr>
          <p:cNvSpPr>
            <a:spLocks noGrp="1"/>
          </p:cNvSpPr>
          <p:nvPr>
            <p:ph type="title"/>
          </p:nvPr>
        </p:nvSpPr>
        <p:spPr/>
        <p:txBody>
          <a:bodyPr/>
          <a:lstStyle/>
          <a:p>
            <a:r>
              <a:rPr lang="en-US" dirty="0"/>
              <a:t>Queries (</a:t>
            </a:r>
            <a:r>
              <a:rPr lang="en-US" dirty="0" err="1"/>
              <a:t>Cont</a:t>
            </a:r>
            <a:r>
              <a:rPr lang="en-US" dirty="0"/>
              <a:t>…)</a:t>
            </a:r>
          </a:p>
        </p:txBody>
      </p:sp>
      <p:pic>
        <p:nvPicPr>
          <p:cNvPr id="5" name="Content Placeholder 4">
            <a:extLst>
              <a:ext uri="{FF2B5EF4-FFF2-40B4-BE49-F238E27FC236}">
                <a16:creationId xmlns:a16="http://schemas.microsoft.com/office/drawing/2014/main" id="{46F1325E-0E29-1F55-4497-C84DAE660A77}"/>
              </a:ext>
            </a:extLst>
          </p:cNvPr>
          <p:cNvPicPr>
            <a:picLocks noGrp="1" noChangeAspect="1"/>
          </p:cNvPicPr>
          <p:nvPr>
            <p:ph idx="1"/>
          </p:nvPr>
        </p:nvPicPr>
        <p:blipFill>
          <a:blip r:embed="rId2"/>
          <a:stretch>
            <a:fillRect/>
          </a:stretch>
        </p:blipFill>
        <p:spPr>
          <a:xfrm>
            <a:off x="2188664" y="2532185"/>
            <a:ext cx="7951797" cy="3118337"/>
          </a:xfrm>
        </p:spPr>
      </p:pic>
    </p:spTree>
    <p:extLst>
      <p:ext uri="{BB962C8B-B14F-4D97-AF65-F5344CB8AC3E}">
        <p14:creationId xmlns:p14="http://schemas.microsoft.com/office/powerpoint/2010/main" val="1568321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1C4C-2E1C-C0EC-9D84-FA24C3F47D4F}"/>
              </a:ext>
            </a:extLst>
          </p:cNvPr>
          <p:cNvSpPr>
            <a:spLocks noGrp="1"/>
          </p:cNvSpPr>
          <p:nvPr>
            <p:ph type="title"/>
          </p:nvPr>
        </p:nvSpPr>
        <p:spPr/>
        <p:txBody>
          <a:bodyPr/>
          <a:lstStyle/>
          <a:p>
            <a:r>
              <a:rPr lang="en-US" dirty="0"/>
              <a:t>Queries (</a:t>
            </a:r>
            <a:r>
              <a:rPr lang="en-US" dirty="0" err="1"/>
              <a:t>Cont</a:t>
            </a:r>
            <a:r>
              <a:rPr lang="en-US" dirty="0"/>
              <a:t>…)</a:t>
            </a:r>
          </a:p>
        </p:txBody>
      </p:sp>
      <p:pic>
        <p:nvPicPr>
          <p:cNvPr id="5" name="Content Placeholder 4">
            <a:extLst>
              <a:ext uri="{FF2B5EF4-FFF2-40B4-BE49-F238E27FC236}">
                <a16:creationId xmlns:a16="http://schemas.microsoft.com/office/drawing/2014/main" id="{9B044681-8006-E6B7-326D-C867C32F813D}"/>
              </a:ext>
            </a:extLst>
          </p:cNvPr>
          <p:cNvPicPr>
            <a:picLocks noGrp="1" noChangeAspect="1"/>
          </p:cNvPicPr>
          <p:nvPr>
            <p:ph idx="1"/>
          </p:nvPr>
        </p:nvPicPr>
        <p:blipFill>
          <a:blip r:embed="rId2"/>
          <a:stretch>
            <a:fillRect/>
          </a:stretch>
        </p:blipFill>
        <p:spPr>
          <a:xfrm>
            <a:off x="1956810" y="2159651"/>
            <a:ext cx="8278380" cy="3212123"/>
          </a:xfrm>
        </p:spPr>
      </p:pic>
    </p:spTree>
    <p:extLst>
      <p:ext uri="{BB962C8B-B14F-4D97-AF65-F5344CB8AC3E}">
        <p14:creationId xmlns:p14="http://schemas.microsoft.com/office/powerpoint/2010/main" val="1073898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FF7D-E713-735C-E8A2-AE861B328852}"/>
              </a:ext>
            </a:extLst>
          </p:cNvPr>
          <p:cNvSpPr>
            <a:spLocks noGrp="1"/>
          </p:cNvSpPr>
          <p:nvPr>
            <p:ph type="title"/>
          </p:nvPr>
        </p:nvSpPr>
        <p:spPr/>
        <p:txBody>
          <a:bodyPr/>
          <a:lstStyle/>
          <a:p>
            <a:r>
              <a:rPr lang="en-US" dirty="0"/>
              <a:t>Queries (</a:t>
            </a:r>
            <a:r>
              <a:rPr lang="en-US" dirty="0" err="1"/>
              <a:t>Cont</a:t>
            </a:r>
            <a:r>
              <a:rPr lang="en-US" dirty="0"/>
              <a:t>…)</a:t>
            </a:r>
          </a:p>
        </p:txBody>
      </p:sp>
      <p:pic>
        <p:nvPicPr>
          <p:cNvPr id="5" name="Content Placeholder 4">
            <a:extLst>
              <a:ext uri="{FF2B5EF4-FFF2-40B4-BE49-F238E27FC236}">
                <a16:creationId xmlns:a16="http://schemas.microsoft.com/office/drawing/2014/main" id="{75886A07-F75A-A0A3-876C-0A1BF2BAB2D5}"/>
              </a:ext>
            </a:extLst>
          </p:cNvPr>
          <p:cNvPicPr>
            <a:picLocks noGrp="1" noChangeAspect="1"/>
          </p:cNvPicPr>
          <p:nvPr>
            <p:ph idx="1"/>
          </p:nvPr>
        </p:nvPicPr>
        <p:blipFill>
          <a:blip r:embed="rId2"/>
          <a:stretch>
            <a:fillRect/>
          </a:stretch>
        </p:blipFill>
        <p:spPr>
          <a:xfrm>
            <a:off x="2391508" y="2286000"/>
            <a:ext cx="6693877" cy="3399691"/>
          </a:xfrm>
        </p:spPr>
      </p:pic>
    </p:spTree>
    <p:extLst>
      <p:ext uri="{BB962C8B-B14F-4D97-AF65-F5344CB8AC3E}">
        <p14:creationId xmlns:p14="http://schemas.microsoft.com/office/powerpoint/2010/main" val="30531780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88E3-A8A9-4CB5-FC79-3D6EBE46A37F}"/>
              </a:ext>
            </a:extLst>
          </p:cNvPr>
          <p:cNvSpPr>
            <a:spLocks noGrp="1"/>
          </p:cNvSpPr>
          <p:nvPr>
            <p:ph type="title"/>
          </p:nvPr>
        </p:nvSpPr>
        <p:spPr/>
        <p:txBody>
          <a:bodyPr/>
          <a:lstStyle/>
          <a:p>
            <a:r>
              <a:rPr lang="en-US" dirty="0"/>
              <a:t>Queries (</a:t>
            </a:r>
            <a:r>
              <a:rPr lang="en-US" dirty="0" err="1"/>
              <a:t>Cont</a:t>
            </a:r>
            <a:r>
              <a:rPr lang="en-US" dirty="0"/>
              <a:t>…)</a:t>
            </a:r>
          </a:p>
        </p:txBody>
      </p:sp>
      <p:pic>
        <p:nvPicPr>
          <p:cNvPr id="5" name="Content Placeholder 4">
            <a:extLst>
              <a:ext uri="{FF2B5EF4-FFF2-40B4-BE49-F238E27FC236}">
                <a16:creationId xmlns:a16="http://schemas.microsoft.com/office/drawing/2014/main" id="{45D70E8A-CD88-2CAF-C557-7E0E41871E44}"/>
              </a:ext>
            </a:extLst>
          </p:cNvPr>
          <p:cNvPicPr>
            <a:picLocks noGrp="1" noChangeAspect="1"/>
          </p:cNvPicPr>
          <p:nvPr>
            <p:ph idx="1"/>
          </p:nvPr>
        </p:nvPicPr>
        <p:blipFill>
          <a:blip r:embed="rId2"/>
          <a:stretch>
            <a:fillRect/>
          </a:stretch>
        </p:blipFill>
        <p:spPr>
          <a:xfrm>
            <a:off x="1269374" y="2274278"/>
            <a:ext cx="8964276" cy="3165230"/>
          </a:xfrm>
        </p:spPr>
      </p:pic>
    </p:spTree>
    <p:extLst>
      <p:ext uri="{BB962C8B-B14F-4D97-AF65-F5344CB8AC3E}">
        <p14:creationId xmlns:p14="http://schemas.microsoft.com/office/powerpoint/2010/main" val="34356211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485C-6699-B7AE-BE94-B4930192E200}"/>
              </a:ext>
            </a:extLst>
          </p:cNvPr>
          <p:cNvSpPr>
            <a:spLocks noGrp="1"/>
          </p:cNvSpPr>
          <p:nvPr>
            <p:ph type="title"/>
          </p:nvPr>
        </p:nvSpPr>
        <p:spPr/>
        <p:txBody>
          <a:bodyPr/>
          <a:lstStyle/>
          <a:p>
            <a:r>
              <a:rPr lang="en-US" dirty="0"/>
              <a:t>Queries (</a:t>
            </a:r>
            <a:r>
              <a:rPr lang="en-US" dirty="0" err="1"/>
              <a:t>Cont</a:t>
            </a:r>
            <a:r>
              <a:rPr lang="en-US" dirty="0"/>
              <a:t>…)</a:t>
            </a:r>
          </a:p>
        </p:txBody>
      </p:sp>
      <p:pic>
        <p:nvPicPr>
          <p:cNvPr id="5" name="Content Placeholder 4">
            <a:extLst>
              <a:ext uri="{FF2B5EF4-FFF2-40B4-BE49-F238E27FC236}">
                <a16:creationId xmlns:a16="http://schemas.microsoft.com/office/drawing/2014/main" id="{4F9DBC34-959F-5F14-F49A-D55B16BAFE32}"/>
              </a:ext>
            </a:extLst>
          </p:cNvPr>
          <p:cNvPicPr>
            <a:picLocks noGrp="1" noChangeAspect="1"/>
          </p:cNvPicPr>
          <p:nvPr>
            <p:ph idx="1"/>
          </p:nvPr>
        </p:nvPicPr>
        <p:blipFill>
          <a:blip r:embed="rId2"/>
          <a:stretch>
            <a:fillRect/>
          </a:stretch>
        </p:blipFill>
        <p:spPr>
          <a:xfrm>
            <a:off x="897847" y="2379785"/>
            <a:ext cx="9707330" cy="2965938"/>
          </a:xfrm>
        </p:spPr>
      </p:pic>
    </p:spTree>
    <p:extLst>
      <p:ext uri="{BB962C8B-B14F-4D97-AF65-F5344CB8AC3E}">
        <p14:creationId xmlns:p14="http://schemas.microsoft.com/office/powerpoint/2010/main" val="1511121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369FCD-2340-14FE-576D-277BD0EC1843}"/>
              </a:ext>
            </a:extLst>
          </p:cNvPr>
          <p:cNvSpPr txBox="1"/>
          <p:nvPr/>
        </p:nvSpPr>
        <p:spPr>
          <a:xfrm>
            <a:off x="4384432" y="4794738"/>
            <a:ext cx="3153508" cy="830997"/>
          </a:xfrm>
          <a:prstGeom prst="rect">
            <a:avLst/>
          </a:prstGeom>
          <a:noFill/>
        </p:spPr>
        <p:txBody>
          <a:bodyPr wrap="square" rtlCol="0">
            <a:spAutoFit/>
          </a:bodyPr>
          <a:lstStyle/>
          <a:p>
            <a:r>
              <a:rPr lang="en-US" sz="4800" dirty="0">
                <a:effectLst>
                  <a:outerShdw blurRad="38100" dist="38100" dir="2700000" algn="tl">
                    <a:srgbClr val="000000">
                      <a:alpha val="43137"/>
                    </a:srgbClr>
                  </a:outerShdw>
                </a:effectLst>
              </a:rPr>
              <a:t>THANK YOU</a:t>
            </a:r>
          </a:p>
        </p:txBody>
      </p:sp>
      <p:sp>
        <p:nvSpPr>
          <p:cNvPr id="3" name="TextBox 2">
            <a:extLst>
              <a:ext uri="{FF2B5EF4-FFF2-40B4-BE49-F238E27FC236}">
                <a16:creationId xmlns:a16="http://schemas.microsoft.com/office/drawing/2014/main" id="{A04F8348-5B52-B422-15C8-C950B245C463}"/>
              </a:ext>
            </a:extLst>
          </p:cNvPr>
          <p:cNvSpPr txBox="1"/>
          <p:nvPr/>
        </p:nvSpPr>
        <p:spPr>
          <a:xfrm>
            <a:off x="3387970" y="2414953"/>
            <a:ext cx="5638799" cy="1862048"/>
          </a:xfrm>
          <a:prstGeom prst="rect">
            <a:avLst/>
          </a:prstGeom>
          <a:noFill/>
        </p:spPr>
        <p:txBody>
          <a:bodyPr wrap="square" rtlCol="0">
            <a:spAutoFit/>
          </a:bodyPr>
          <a:lstStyle/>
          <a:p>
            <a:r>
              <a:rPr lang="en-US" sz="11500" dirty="0">
                <a:effectLst>
                  <a:outerShdw blurRad="38100" dist="38100" dir="2700000" algn="tl">
                    <a:srgbClr val="000000">
                      <a:alpha val="43137"/>
                    </a:srgbClr>
                  </a:outerShdw>
                </a:effectLst>
              </a:rPr>
              <a:t>THE END</a:t>
            </a:r>
          </a:p>
        </p:txBody>
      </p:sp>
    </p:spTree>
    <p:extLst>
      <p:ext uri="{BB962C8B-B14F-4D97-AF65-F5344CB8AC3E}">
        <p14:creationId xmlns:p14="http://schemas.microsoft.com/office/powerpoint/2010/main" val="19188517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7A32-78D4-C5E4-35E3-5F69484CC82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7050C3E9-67BA-873F-AFF5-78A8539BF7C2}"/>
              </a:ext>
            </a:extLst>
          </p:cNvPr>
          <p:cNvSpPr>
            <a:spLocks noGrp="1"/>
          </p:cNvSpPr>
          <p:nvPr>
            <p:ph idx="1"/>
          </p:nvPr>
        </p:nvSpPr>
        <p:spPr/>
        <p:txBody>
          <a:bodyPr>
            <a:normAutofit lnSpcReduction="10000"/>
          </a:bodyPr>
          <a:lstStyle/>
          <a:p>
            <a:pPr marL="0" indent="0">
              <a:buNone/>
            </a:pPr>
            <a:r>
              <a:rPr lang="en-US" u="sng" dirty="0">
                <a:effectLst>
                  <a:outerShdw blurRad="38100" dist="38100" dir="2700000" algn="tl">
                    <a:srgbClr val="000000">
                      <a:alpha val="43137"/>
                    </a:srgbClr>
                  </a:outerShdw>
                </a:effectLst>
              </a:rPr>
              <a:t>EMPLOYEE MANAGEMENT SYSTEM:</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Employee Management System is designed to automate the process of managing employees within an organization. This System include features like keeping track of Employees attendance, performance evaluations, storing information on an Employee Etc.</a:t>
            </a:r>
          </a:p>
          <a:p>
            <a:pPr marL="0" indent="0">
              <a:buNone/>
            </a:pPr>
            <a:r>
              <a:rPr lang="en-US" u="sng" dirty="0">
                <a:effectLst>
                  <a:outerShdw blurRad="38100" dist="38100" dir="2700000" algn="tl">
                    <a:srgbClr val="000000">
                      <a:alpha val="43137"/>
                    </a:srgbClr>
                  </a:outerShdw>
                </a:effectLst>
              </a:rPr>
              <a:t>TABLES:</a:t>
            </a:r>
            <a:br>
              <a:rPr lang="en-US" u="sng"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Employee Management System has 10 total tables, Each storing valuable information on an Employee. Tables are as follows:</a:t>
            </a:r>
          </a:p>
          <a:p>
            <a:pPr marL="0" indent="0">
              <a:buNone/>
            </a:pPr>
            <a:r>
              <a:rPr lang="en-US" dirty="0">
                <a:effectLst>
                  <a:outerShdw blurRad="38100" dist="38100" dir="2700000" algn="tl">
                    <a:srgbClr val="000000">
                      <a:alpha val="43137"/>
                    </a:srgbClr>
                  </a:outerShdw>
                </a:effectLst>
              </a:rPr>
              <a:t>1)Employee</a:t>
            </a:r>
          </a:p>
          <a:p>
            <a:pPr marL="0" indent="0">
              <a:buNone/>
            </a:pPr>
            <a:r>
              <a:rPr lang="en-US" dirty="0">
                <a:effectLst>
                  <a:outerShdw blurRad="38100" dist="38100" dir="2700000" algn="tl">
                    <a:srgbClr val="000000">
                      <a:alpha val="43137"/>
                    </a:srgbClr>
                  </a:outerShdw>
                </a:effectLst>
              </a:rPr>
              <a:t>2)Department</a:t>
            </a:r>
          </a:p>
          <a:p>
            <a:pPr marL="0" indent="0">
              <a:buNone/>
            </a:pPr>
            <a:r>
              <a:rPr lang="en-US" dirty="0">
                <a:effectLst>
                  <a:outerShdw blurRad="38100" dist="38100" dir="2700000" algn="tl">
                    <a:srgbClr val="000000">
                      <a:alpha val="43137"/>
                    </a:srgbClr>
                  </a:outerShdw>
                </a:effectLst>
              </a:rPr>
              <a:t>3)Employee Address</a:t>
            </a:r>
          </a:p>
          <a:p>
            <a:pPr marL="0" indent="0">
              <a:buNone/>
            </a:pPr>
            <a:r>
              <a:rPr lang="en-US" dirty="0">
                <a:effectLst>
                  <a:outerShdw blurRad="38100" dist="38100" dir="2700000" algn="tl">
                    <a:srgbClr val="000000">
                      <a:alpha val="43137"/>
                    </a:srgbClr>
                  </a:outerShdw>
                </a:effectLst>
              </a:rPr>
              <a:t>4)Employee Contacts</a:t>
            </a:r>
          </a:p>
        </p:txBody>
      </p:sp>
    </p:spTree>
    <p:extLst>
      <p:ext uri="{BB962C8B-B14F-4D97-AF65-F5344CB8AC3E}">
        <p14:creationId xmlns:p14="http://schemas.microsoft.com/office/powerpoint/2010/main" val="32679047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6CCFE-78B0-F012-776C-676E6F5FBEC9}"/>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Introduction (</a:t>
            </a:r>
            <a:r>
              <a:rPr lang="en-US" dirty="0" err="1">
                <a:effectLst>
                  <a:outerShdw blurRad="38100" dist="38100" dir="2700000" algn="tl">
                    <a:srgbClr val="000000">
                      <a:alpha val="43137"/>
                    </a:srgbClr>
                  </a:outerShdw>
                </a:effectLst>
              </a:rPr>
              <a:t>Cont</a:t>
            </a:r>
            <a:r>
              <a:rPr lang="en-US" dirty="0">
                <a:effectLst>
                  <a:outerShdw blurRad="38100" dist="38100" dir="2700000" algn="tl">
                    <a:srgbClr val="000000">
                      <a:alpha val="43137"/>
                    </a:srgbClr>
                  </a:outerShdw>
                </a:effectLst>
              </a:rPr>
              <a:t>…)</a:t>
            </a:r>
          </a:p>
        </p:txBody>
      </p:sp>
      <p:sp>
        <p:nvSpPr>
          <p:cNvPr id="3" name="Content Placeholder 2">
            <a:extLst>
              <a:ext uri="{FF2B5EF4-FFF2-40B4-BE49-F238E27FC236}">
                <a16:creationId xmlns:a16="http://schemas.microsoft.com/office/drawing/2014/main" id="{76E95117-4BBF-81B0-6B22-C24FE7E1D198}"/>
              </a:ext>
            </a:extLst>
          </p:cNvPr>
          <p:cNvSpPr>
            <a:spLocks noGrp="1"/>
          </p:cNvSpPr>
          <p:nvPr>
            <p:ph idx="1"/>
          </p:nvPr>
        </p:nvSpPr>
        <p:spPr/>
        <p:txBody>
          <a:bodyPr/>
          <a:lstStyle/>
          <a:p>
            <a:r>
              <a:rPr lang="en-US" dirty="0">
                <a:effectLst>
                  <a:outerShdw blurRad="38100" dist="38100" dir="2700000" algn="tl">
                    <a:srgbClr val="000000">
                      <a:alpha val="43137"/>
                    </a:srgbClr>
                  </a:outerShdw>
                </a:effectLst>
              </a:rPr>
              <a:t>5)Employee Projects</a:t>
            </a:r>
          </a:p>
          <a:p>
            <a:r>
              <a:rPr lang="en-US" dirty="0">
                <a:effectLst>
                  <a:outerShdw blurRad="38100" dist="38100" dir="2700000" algn="tl">
                    <a:srgbClr val="000000">
                      <a:alpha val="43137"/>
                    </a:srgbClr>
                  </a:outerShdw>
                </a:effectLst>
              </a:rPr>
              <a:t>6)Employee Reviews</a:t>
            </a:r>
          </a:p>
          <a:p>
            <a:r>
              <a:rPr lang="en-US" dirty="0">
                <a:effectLst>
                  <a:outerShdw blurRad="38100" dist="38100" dir="2700000" algn="tl">
                    <a:srgbClr val="000000">
                      <a:alpha val="43137"/>
                    </a:srgbClr>
                  </a:outerShdw>
                </a:effectLst>
              </a:rPr>
              <a:t>7)Employee Skills</a:t>
            </a:r>
          </a:p>
          <a:p>
            <a:r>
              <a:rPr lang="en-US" dirty="0">
                <a:effectLst>
                  <a:outerShdw blurRad="38100" dist="38100" dir="2700000" algn="tl">
                    <a:srgbClr val="000000">
                      <a:alpha val="43137"/>
                    </a:srgbClr>
                  </a:outerShdw>
                </a:effectLst>
              </a:rPr>
              <a:t>8)Employee Attendance</a:t>
            </a:r>
          </a:p>
          <a:p>
            <a:r>
              <a:rPr lang="en-US" dirty="0">
                <a:effectLst>
                  <a:outerShdw blurRad="38100" dist="38100" dir="2700000" algn="tl">
                    <a:srgbClr val="000000">
                      <a:alpha val="43137"/>
                    </a:srgbClr>
                  </a:outerShdw>
                </a:effectLst>
              </a:rPr>
              <a:t>9)Employee Benefits</a:t>
            </a:r>
          </a:p>
          <a:p>
            <a:r>
              <a:rPr lang="en-US" dirty="0">
                <a:effectLst>
                  <a:outerShdw blurRad="38100" dist="38100" dir="2700000" algn="tl">
                    <a:srgbClr val="000000">
                      <a:alpha val="43137"/>
                    </a:srgbClr>
                  </a:outerShdw>
                </a:effectLst>
              </a:rPr>
              <a:t>10)Employee Training</a:t>
            </a:r>
          </a:p>
        </p:txBody>
      </p:sp>
    </p:spTree>
    <p:extLst>
      <p:ext uri="{BB962C8B-B14F-4D97-AF65-F5344CB8AC3E}">
        <p14:creationId xmlns:p14="http://schemas.microsoft.com/office/powerpoint/2010/main" val="25932372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BB5CE64-8CBE-208C-587E-4B9A7228256C}"/>
              </a:ext>
            </a:extLst>
          </p:cNvPr>
          <p:cNvSpPr>
            <a:spLocks noChangeArrowheads="1"/>
          </p:cNvSpPr>
          <p:nvPr/>
        </p:nvSpPr>
        <p:spPr bwMode="auto">
          <a:xfrm>
            <a:off x="1899139" y="398585"/>
            <a:ext cx="936094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id="{31FF9351-DBD9-CE62-2D0B-16583725AF93}"/>
              </a:ext>
            </a:extLst>
          </p:cNvPr>
          <p:cNvSpPr>
            <a:spLocks noChangeArrowheads="1"/>
          </p:cNvSpPr>
          <p:nvPr/>
        </p:nvSpPr>
        <p:spPr bwMode="auto">
          <a:xfrm>
            <a:off x="984739" y="501842"/>
            <a:ext cx="936094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br>
            <a:b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14" name="Rectangle 249">
            <a:extLst>
              <a:ext uri="{FF2B5EF4-FFF2-40B4-BE49-F238E27FC236}">
                <a16:creationId xmlns:a16="http://schemas.microsoft.com/office/drawing/2014/main" id="{3095E83C-71D8-E6A7-7E31-021665783732}"/>
              </a:ext>
            </a:extLst>
          </p:cNvPr>
          <p:cNvSpPr>
            <a:spLocks noChangeArrowheads="1"/>
          </p:cNvSpPr>
          <p:nvPr/>
        </p:nvSpPr>
        <p:spPr bwMode="auto">
          <a:xfrm>
            <a:off x="1300598" y="3875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315" name="Rectangle 265">
            <a:extLst>
              <a:ext uri="{FF2B5EF4-FFF2-40B4-BE49-F238E27FC236}">
                <a16:creationId xmlns:a16="http://schemas.microsoft.com/office/drawing/2014/main" id="{3914F702-3047-3000-2D05-5F22D60DC004}"/>
              </a:ext>
            </a:extLst>
          </p:cNvPr>
          <p:cNvSpPr>
            <a:spLocks noChangeArrowheads="1"/>
          </p:cNvSpPr>
          <p:nvPr/>
        </p:nvSpPr>
        <p:spPr bwMode="auto">
          <a:xfrm>
            <a:off x="711835" y="44020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16" name="Rectangle 4315">
            <a:extLst>
              <a:ext uri="{FF2B5EF4-FFF2-40B4-BE49-F238E27FC236}">
                <a16:creationId xmlns:a16="http://schemas.microsoft.com/office/drawing/2014/main" id="{00284C23-3E27-12A9-7532-92C205896068}"/>
              </a:ext>
            </a:extLst>
          </p:cNvPr>
          <p:cNvSpPr/>
          <p:nvPr/>
        </p:nvSpPr>
        <p:spPr>
          <a:xfrm>
            <a:off x="869531" y="199292"/>
            <a:ext cx="2059215" cy="14157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400" dirty="0">
                <a:effectLst>
                  <a:outerShdw blurRad="38100" dist="38100" dir="2700000" algn="tl">
                    <a:srgbClr val="000000">
                      <a:alpha val="43137"/>
                    </a:srgbClr>
                  </a:outerShdw>
                </a:effectLst>
              </a:rPr>
              <a:t>ENTITY</a:t>
            </a:r>
            <a:br>
              <a:rPr lang="en-US" sz="2400" dirty="0">
                <a:effectLst>
                  <a:outerShdw blurRad="38100" dist="38100" dir="2700000" algn="tl">
                    <a:srgbClr val="000000">
                      <a:alpha val="43137"/>
                    </a:srgbClr>
                  </a:outerShdw>
                </a:effectLst>
              </a:rPr>
            </a:br>
            <a:r>
              <a:rPr lang="en-US" sz="2400" dirty="0">
                <a:effectLst>
                  <a:outerShdw blurRad="38100" dist="38100" dir="2700000" algn="tl">
                    <a:srgbClr val="000000">
                      <a:alpha val="43137"/>
                    </a:srgbClr>
                  </a:outerShdw>
                </a:effectLst>
              </a:rPr>
              <a:t>RELATIONSHIP</a:t>
            </a:r>
            <a:br>
              <a:rPr lang="en-US" sz="2400" dirty="0">
                <a:effectLst>
                  <a:outerShdw blurRad="38100" dist="38100" dir="2700000" algn="tl">
                    <a:srgbClr val="000000">
                      <a:alpha val="43137"/>
                    </a:srgbClr>
                  </a:outerShdw>
                </a:effectLst>
              </a:rPr>
            </a:br>
            <a:r>
              <a:rPr lang="en-US" sz="2400" dirty="0">
                <a:effectLst>
                  <a:outerShdw blurRad="38100" dist="38100" dir="2700000" algn="tl">
                    <a:srgbClr val="000000">
                      <a:alpha val="43137"/>
                    </a:srgbClr>
                  </a:outerShdw>
                </a:effectLst>
              </a:rPr>
              <a:t>MODEL</a:t>
            </a:r>
          </a:p>
        </p:txBody>
      </p:sp>
      <p:pic>
        <p:nvPicPr>
          <p:cNvPr id="5" name="Picture 4">
            <a:extLst>
              <a:ext uri="{FF2B5EF4-FFF2-40B4-BE49-F238E27FC236}">
                <a16:creationId xmlns:a16="http://schemas.microsoft.com/office/drawing/2014/main" id="{D5C468BE-CF82-E6F5-1D60-3647975D74BC}"/>
              </a:ext>
            </a:extLst>
          </p:cNvPr>
          <p:cNvPicPr>
            <a:picLocks noChangeAspect="1"/>
          </p:cNvPicPr>
          <p:nvPr/>
        </p:nvPicPr>
        <p:blipFill>
          <a:blip r:embed="rId2"/>
          <a:stretch>
            <a:fillRect/>
          </a:stretch>
        </p:blipFill>
        <p:spPr>
          <a:xfrm>
            <a:off x="3958354" y="199292"/>
            <a:ext cx="7682661" cy="6260121"/>
          </a:xfrm>
          <a:prstGeom prst="rect">
            <a:avLst/>
          </a:prstGeom>
        </p:spPr>
      </p:pic>
    </p:spTree>
    <p:extLst>
      <p:ext uri="{BB962C8B-B14F-4D97-AF65-F5344CB8AC3E}">
        <p14:creationId xmlns:p14="http://schemas.microsoft.com/office/powerpoint/2010/main" val="22342157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33B53-CEA5-78FE-2E09-8C2EC37D633B}"/>
              </a:ext>
            </a:extLst>
          </p:cNvPr>
          <p:cNvSpPr>
            <a:spLocks noGrp="1"/>
          </p:cNvSpPr>
          <p:nvPr>
            <p:ph type="title"/>
          </p:nvPr>
        </p:nvSpPr>
        <p:spPr/>
        <p:txBody>
          <a:bodyPr/>
          <a:lstStyle/>
          <a:p>
            <a:r>
              <a:rPr lang="en-US" dirty="0" err="1">
                <a:effectLst>
                  <a:outerShdw blurRad="38100" dist="38100" dir="2700000" algn="tl">
                    <a:srgbClr val="000000">
                      <a:alpha val="43137"/>
                    </a:srgbClr>
                  </a:outerShdw>
                </a:effectLst>
              </a:rPr>
              <a:t>CoNtribution</a:t>
            </a:r>
            <a:r>
              <a:rPr lang="en-US" dirty="0">
                <a:effectLst>
                  <a:outerShdw blurRad="38100" dist="38100" dir="2700000" algn="tl">
                    <a:srgbClr val="000000">
                      <a:alpha val="43137"/>
                    </a:srgbClr>
                  </a:outerShdw>
                </a:effectLst>
              </a:rPr>
              <a:t> of each partner</a:t>
            </a:r>
          </a:p>
        </p:txBody>
      </p:sp>
      <p:sp>
        <p:nvSpPr>
          <p:cNvPr id="3" name="Content Placeholder 2">
            <a:extLst>
              <a:ext uri="{FF2B5EF4-FFF2-40B4-BE49-F238E27FC236}">
                <a16:creationId xmlns:a16="http://schemas.microsoft.com/office/drawing/2014/main" id="{BEB85CB4-7046-9DE8-0C69-E53A7290056A}"/>
              </a:ext>
            </a:extLst>
          </p:cNvPr>
          <p:cNvSpPr>
            <a:spLocks noGrp="1"/>
          </p:cNvSpPr>
          <p:nvPr>
            <p:ph idx="1"/>
          </p:nvPr>
        </p:nvSpPr>
        <p:spPr/>
        <p:txBody>
          <a:bodyPr/>
          <a:lstStyle/>
          <a:p>
            <a:pPr marL="0" indent="0">
              <a:buNone/>
            </a:pPr>
            <a:r>
              <a:rPr lang="en-US" dirty="0"/>
              <a:t>1)MUHAMMAD FARZAN:</a:t>
            </a:r>
          </a:p>
          <a:p>
            <a:r>
              <a:rPr lang="en-US" dirty="0"/>
              <a:t>Created Tables.</a:t>
            </a:r>
          </a:p>
          <a:p>
            <a:r>
              <a:rPr lang="en-US" dirty="0"/>
              <a:t>Created ER Model</a:t>
            </a:r>
          </a:p>
          <a:p>
            <a:pPr marL="0" indent="0">
              <a:buNone/>
            </a:pPr>
            <a:r>
              <a:rPr lang="en-US" dirty="0"/>
              <a:t>2)ZAID AND MUSSADIQ:</a:t>
            </a:r>
          </a:p>
          <a:p>
            <a:r>
              <a:rPr lang="en-US" dirty="0"/>
              <a:t>Used Queries.</a:t>
            </a:r>
          </a:p>
          <a:p>
            <a:endParaRPr lang="en-US" dirty="0"/>
          </a:p>
        </p:txBody>
      </p:sp>
    </p:spTree>
    <p:extLst>
      <p:ext uri="{BB962C8B-B14F-4D97-AF65-F5344CB8AC3E}">
        <p14:creationId xmlns:p14="http://schemas.microsoft.com/office/powerpoint/2010/main" val="1014193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B12AD-D099-0915-311C-0DE3179A6A1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Queries</a:t>
            </a:r>
          </a:p>
        </p:txBody>
      </p:sp>
      <p:pic>
        <p:nvPicPr>
          <p:cNvPr id="5" name="Content Placeholder 4">
            <a:extLst>
              <a:ext uri="{FF2B5EF4-FFF2-40B4-BE49-F238E27FC236}">
                <a16:creationId xmlns:a16="http://schemas.microsoft.com/office/drawing/2014/main" id="{4A67CE46-B6D4-F166-2A7E-27C016040A53}"/>
              </a:ext>
            </a:extLst>
          </p:cNvPr>
          <p:cNvPicPr>
            <a:picLocks noGrp="1" noChangeAspect="1"/>
          </p:cNvPicPr>
          <p:nvPr>
            <p:ph idx="1"/>
          </p:nvPr>
        </p:nvPicPr>
        <p:blipFill>
          <a:blip r:embed="rId2"/>
          <a:stretch>
            <a:fillRect/>
          </a:stretch>
        </p:blipFill>
        <p:spPr>
          <a:xfrm>
            <a:off x="889441" y="1930523"/>
            <a:ext cx="4983822" cy="3649662"/>
          </a:xfrm>
        </p:spPr>
      </p:pic>
      <p:pic>
        <p:nvPicPr>
          <p:cNvPr id="7" name="Picture 6">
            <a:extLst>
              <a:ext uri="{FF2B5EF4-FFF2-40B4-BE49-F238E27FC236}">
                <a16:creationId xmlns:a16="http://schemas.microsoft.com/office/drawing/2014/main" id="{351C0E76-F49B-1135-5A18-3221F7B2FCF4}"/>
              </a:ext>
            </a:extLst>
          </p:cNvPr>
          <p:cNvPicPr>
            <a:picLocks noChangeAspect="1"/>
          </p:cNvPicPr>
          <p:nvPr/>
        </p:nvPicPr>
        <p:blipFill>
          <a:blip r:embed="rId3"/>
          <a:stretch>
            <a:fillRect/>
          </a:stretch>
        </p:blipFill>
        <p:spPr>
          <a:xfrm>
            <a:off x="6076903" y="1930523"/>
            <a:ext cx="4943963" cy="3649662"/>
          </a:xfrm>
          <a:prstGeom prst="rect">
            <a:avLst/>
          </a:prstGeom>
        </p:spPr>
      </p:pic>
    </p:spTree>
    <p:extLst>
      <p:ext uri="{BB962C8B-B14F-4D97-AF65-F5344CB8AC3E}">
        <p14:creationId xmlns:p14="http://schemas.microsoft.com/office/powerpoint/2010/main" val="19188207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31F3-AF01-DC1B-2DD4-DC9384B6E59D}"/>
              </a:ext>
            </a:extLst>
          </p:cNvPr>
          <p:cNvSpPr>
            <a:spLocks noGrp="1"/>
          </p:cNvSpPr>
          <p:nvPr>
            <p:ph type="title"/>
          </p:nvPr>
        </p:nvSpPr>
        <p:spPr/>
        <p:txBody>
          <a:bodyPr/>
          <a:lstStyle/>
          <a:p>
            <a:r>
              <a:rPr lang="en-US" dirty="0"/>
              <a:t>QUERIES (CONT…)</a:t>
            </a:r>
          </a:p>
        </p:txBody>
      </p:sp>
      <p:pic>
        <p:nvPicPr>
          <p:cNvPr id="5" name="Content Placeholder 4">
            <a:extLst>
              <a:ext uri="{FF2B5EF4-FFF2-40B4-BE49-F238E27FC236}">
                <a16:creationId xmlns:a16="http://schemas.microsoft.com/office/drawing/2014/main" id="{6F3B1786-631C-7497-6AA1-3CA061CA26A7}"/>
              </a:ext>
            </a:extLst>
          </p:cNvPr>
          <p:cNvPicPr>
            <a:picLocks noGrp="1" noChangeAspect="1"/>
          </p:cNvPicPr>
          <p:nvPr>
            <p:ph idx="1"/>
          </p:nvPr>
        </p:nvPicPr>
        <p:blipFill>
          <a:blip r:embed="rId2"/>
          <a:stretch>
            <a:fillRect/>
          </a:stretch>
        </p:blipFill>
        <p:spPr>
          <a:xfrm>
            <a:off x="685801" y="2065867"/>
            <a:ext cx="5216235" cy="3703166"/>
          </a:xfrm>
        </p:spPr>
      </p:pic>
      <p:pic>
        <p:nvPicPr>
          <p:cNvPr id="7" name="Picture 6">
            <a:extLst>
              <a:ext uri="{FF2B5EF4-FFF2-40B4-BE49-F238E27FC236}">
                <a16:creationId xmlns:a16="http://schemas.microsoft.com/office/drawing/2014/main" id="{02AFC559-D247-9034-F5A2-D1FC2A2F34DA}"/>
              </a:ext>
            </a:extLst>
          </p:cNvPr>
          <p:cNvPicPr>
            <a:picLocks noChangeAspect="1"/>
          </p:cNvPicPr>
          <p:nvPr/>
        </p:nvPicPr>
        <p:blipFill>
          <a:blip r:embed="rId3"/>
          <a:stretch>
            <a:fillRect/>
          </a:stretch>
        </p:blipFill>
        <p:spPr>
          <a:xfrm>
            <a:off x="6096000" y="2065866"/>
            <a:ext cx="5658196" cy="3703167"/>
          </a:xfrm>
          <a:prstGeom prst="rect">
            <a:avLst/>
          </a:prstGeom>
        </p:spPr>
      </p:pic>
    </p:spTree>
    <p:extLst>
      <p:ext uri="{BB962C8B-B14F-4D97-AF65-F5344CB8AC3E}">
        <p14:creationId xmlns:p14="http://schemas.microsoft.com/office/powerpoint/2010/main" val="5728316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2D03-0A47-E215-14DB-E399C693F346}"/>
              </a:ext>
            </a:extLst>
          </p:cNvPr>
          <p:cNvSpPr>
            <a:spLocks noGrp="1"/>
          </p:cNvSpPr>
          <p:nvPr>
            <p:ph type="title"/>
          </p:nvPr>
        </p:nvSpPr>
        <p:spPr/>
        <p:txBody>
          <a:bodyPr/>
          <a:lstStyle/>
          <a:p>
            <a:r>
              <a:rPr lang="en-US" dirty="0"/>
              <a:t>Queries (</a:t>
            </a:r>
            <a:r>
              <a:rPr lang="en-US" dirty="0" err="1"/>
              <a:t>Cont</a:t>
            </a:r>
            <a:r>
              <a:rPr lang="en-US" dirty="0"/>
              <a:t>…)</a:t>
            </a:r>
          </a:p>
        </p:txBody>
      </p:sp>
      <p:pic>
        <p:nvPicPr>
          <p:cNvPr id="5" name="Content Placeholder 4">
            <a:extLst>
              <a:ext uri="{FF2B5EF4-FFF2-40B4-BE49-F238E27FC236}">
                <a16:creationId xmlns:a16="http://schemas.microsoft.com/office/drawing/2014/main" id="{295A3296-CF04-215B-E575-010154F5B5EE}"/>
              </a:ext>
            </a:extLst>
          </p:cNvPr>
          <p:cNvPicPr>
            <a:picLocks noGrp="1" noChangeAspect="1"/>
          </p:cNvPicPr>
          <p:nvPr>
            <p:ph idx="1"/>
          </p:nvPr>
        </p:nvPicPr>
        <p:blipFill>
          <a:blip r:embed="rId2"/>
          <a:stretch>
            <a:fillRect/>
          </a:stretch>
        </p:blipFill>
        <p:spPr>
          <a:xfrm>
            <a:off x="844065" y="2065867"/>
            <a:ext cx="5251937" cy="3479148"/>
          </a:xfrm>
        </p:spPr>
      </p:pic>
      <p:pic>
        <p:nvPicPr>
          <p:cNvPr id="7" name="Picture 6">
            <a:extLst>
              <a:ext uri="{FF2B5EF4-FFF2-40B4-BE49-F238E27FC236}">
                <a16:creationId xmlns:a16="http://schemas.microsoft.com/office/drawing/2014/main" id="{A7127723-9880-04F3-30DC-A2EEC41F1382}"/>
              </a:ext>
            </a:extLst>
          </p:cNvPr>
          <p:cNvPicPr>
            <a:picLocks noChangeAspect="1"/>
          </p:cNvPicPr>
          <p:nvPr/>
        </p:nvPicPr>
        <p:blipFill>
          <a:blip r:embed="rId3"/>
          <a:stretch>
            <a:fillRect/>
          </a:stretch>
        </p:blipFill>
        <p:spPr>
          <a:xfrm>
            <a:off x="6095999" y="2065867"/>
            <a:ext cx="5251936" cy="3479148"/>
          </a:xfrm>
          <a:prstGeom prst="rect">
            <a:avLst/>
          </a:prstGeom>
        </p:spPr>
      </p:pic>
    </p:spTree>
    <p:extLst>
      <p:ext uri="{BB962C8B-B14F-4D97-AF65-F5344CB8AC3E}">
        <p14:creationId xmlns:p14="http://schemas.microsoft.com/office/powerpoint/2010/main" val="33590292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77888-47B6-812B-B5F9-9C7BC64E2E96}"/>
              </a:ext>
            </a:extLst>
          </p:cNvPr>
          <p:cNvSpPr>
            <a:spLocks noGrp="1"/>
          </p:cNvSpPr>
          <p:nvPr>
            <p:ph type="title"/>
          </p:nvPr>
        </p:nvSpPr>
        <p:spPr/>
        <p:txBody>
          <a:bodyPr/>
          <a:lstStyle/>
          <a:p>
            <a:r>
              <a:rPr lang="en-US" dirty="0"/>
              <a:t>Queries (</a:t>
            </a:r>
            <a:r>
              <a:rPr lang="en-US" dirty="0" err="1"/>
              <a:t>Cont</a:t>
            </a:r>
            <a:r>
              <a:rPr lang="en-US" dirty="0"/>
              <a:t>…)</a:t>
            </a:r>
          </a:p>
        </p:txBody>
      </p:sp>
      <p:pic>
        <p:nvPicPr>
          <p:cNvPr id="5" name="Content Placeholder 4">
            <a:extLst>
              <a:ext uri="{FF2B5EF4-FFF2-40B4-BE49-F238E27FC236}">
                <a16:creationId xmlns:a16="http://schemas.microsoft.com/office/drawing/2014/main" id="{3BDAB5C2-6371-E209-3349-F20F1E26402B}"/>
              </a:ext>
            </a:extLst>
          </p:cNvPr>
          <p:cNvPicPr>
            <a:picLocks noGrp="1" noChangeAspect="1"/>
          </p:cNvPicPr>
          <p:nvPr>
            <p:ph idx="1"/>
          </p:nvPr>
        </p:nvPicPr>
        <p:blipFill>
          <a:blip r:embed="rId2"/>
          <a:stretch>
            <a:fillRect/>
          </a:stretch>
        </p:blipFill>
        <p:spPr>
          <a:xfrm>
            <a:off x="2268417" y="1811191"/>
            <a:ext cx="6699737" cy="1733792"/>
          </a:xfrm>
        </p:spPr>
      </p:pic>
      <p:pic>
        <p:nvPicPr>
          <p:cNvPr id="7" name="Picture 6">
            <a:extLst>
              <a:ext uri="{FF2B5EF4-FFF2-40B4-BE49-F238E27FC236}">
                <a16:creationId xmlns:a16="http://schemas.microsoft.com/office/drawing/2014/main" id="{C887743C-5878-DE23-36F6-6E0EDE59FC65}"/>
              </a:ext>
            </a:extLst>
          </p:cNvPr>
          <p:cNvPicPr>
            <a:picLocks noChangeAspect="1"/>
          </p:cNvPicPr>
          <p:nvPr/>
        </p:nvPicPr>
        <p:blipFill>
          <a:blip r:embed="rId3"/>
          <a:stretch>
            <a:fillRect/>
          </a:stretch>
        </p:blipFill>
        <p:spPr>
          <a:xfrm>
            <a:off x="2268417" y="3544983"/>
            <a:ext cx="6699737" cy="2524477"/>
          </a:xfrm>
          <a:prstGeom prst="rect">
            <a:avLst/>
          </a:prstGeom>
        </p:spPr>
      </p:pic>
    </p:spTree>
    <p:extLst>
      <p:ext uri="{BB962C8B-B14F-4D97-AF65-F5344CB8AC3E}">
        <p14:creationId xmlns:p14="http://schemas.microsoft.com/office/powerpoint/2010/main" val="17016446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200</TotalTime>
  <Words>215</Words>
  <Application>Microsoft Office PowerPoint</Application>
  <PresentationFormat>Widescreen</PresentationFormat>
  <Paragraphs>43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Celestial</vt:lpstr>
      <vt:lpstr>DaTABASE ProJECT</vt:lpstr>
      <vt:lpstr>Introduction</vt:lpstr>
      <vt:lpstr>Introduction (Cont…)</vt:lpstr>
      <vt:lpstr>PowerPoint Presentation</vt:lpstr>
      <vt:lpstr>CoNtribution of each partner</vt:lpstr>
      <vt:lpstr>Queries</vt:lpstr>
      <vt:lpstr>QUERIES (CONT…)</vt:lpstr>
      <vt:lpstr>Queries (Cont…)</vt:lpstr>
      <vt:lpstr>Queries (Cont…)</vt:lpstr>
      <vt:lpstr>Queries (Cont…)</vt:lpstr>
      <vt:lpstr>Queries (Cont…)</vt:lpstr>
      <vt:lpstr>Queries (Cont…)</vt:lpstr>
      <vt:lpstr>Queries (Cont…)</vt:lpstr>
      <vt:lpstr>Queries (Cont…)</vt:lpstr>
      <vt:lpstr>Queries (Cont…)</vt:lpstr>
      <vt:lpstr>Queries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ProJECT</dc:title>
  <dc:creator>M.Farzan</dc:creator>
  <cp:lastModifiedBy>M.Farzan</cp:lastModifiedBy>
  <cp:revision>9</cp:revision>
  <dcterms:created xsi:type="dcterms:W3CDTF">2024-06-01T15:29:27Z</dcterms:created>
  <dcterms:modified xsi:type="dcterms:W3CDTF">2024-06-06T15:06:13Z</dcterms:modified>
</cp:coreProperties>
</file>