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6"/>
  </p:notesMasterIdLst>
  <p:sldIdLst>
    <p:sldId id="257" r:id="rId2"/>
    <p:sldId id="258" r:id="rId3"/>
    <p:sldId id="271" r:id="rId4"/>
    <p:sldId id="268" r:id="rId5"/>
    <p:sldId id="269" r:id="rId6"/>
    <p:sldId id="259" r:id="rId7"/>
    <p:sldId id="270" r:id="rId8"/>
    <p:sldId id="263" r:id="rId9"/>
    <p:sldId id="260" r:id="rId10"/>
    <p:sldId id="264" r:id="rId11"/>
    <p:sldId id="265" r:id="rId12"/>
    <p:sldId id="272" r:id="rId13"/>
    <p:sldId id="266" r:id="rId14"/>
    <p:sldId id="267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02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495025a0b0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495025a0b0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495025a0b0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495025a0b0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495025a0b0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495025a0b0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495025a0b0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495025a0b0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02025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62010b4727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62010b4727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62010b4727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62010b4727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95025a0b0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95025a0b0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95025a0b0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95025a0b0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99000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95025a0b0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95025a0b0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01169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495025a0b0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495025a0b0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94493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495025a0b0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495025a0b0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495025a0b0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495025a0b0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61496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495025a0b0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495025a0b0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495025a0b0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495025a0b0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s://github.com/ZAIDIMDAMZ/documentsClassificator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gif"/><Relationship Id="rId5" Type="http://schemas.openxmlformats.org/officeDocument/2006/relationships/image" Target="../media/image14.gif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ZAIDIMDAMZ/documentsClassificator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cornell.edu/people/pabo/movie-review-data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texte, intérieur, livre, rayon&#10;&#10;Description générée automatiquement">
            <a:extLst>
              <a:ext uri="{FF2B5EF4-FFF2-40B4-BE49-F238E27FC236}">
                <a16:creationId xmlns:a16="http://schemas.microsoft.com/office/drawing/2014/main" id="{092B621F-D370-4155-A158-248B8096C9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7084"/>
            <a:ext cx="9131439" cy="5150584"/>
          </a:xfrm>
          <a:prstGeom prst="rect">
            <a:avLst/>
          </a:prstGeom>
        </p:spPr>
      </p:pic>
      <p:sp>
        <p:nvSpPr>
          <p:cNvPr id="59" name="Google Shape;59;p14"/>
          <p:cNvSpPr txBox="1">
            <a:spLocks noGrp="1"/>
          </p:cNvSpPr>
          <p:nvPr>
            <p:ph type="ctrTitle"/>
          </p:nvPr>
        </p:nvSpPr>
        <p:spPr>
          <a:xfrm>
            <a:off x="238520" y="260840"/>
            <a:ext cx="4327199" cy="176124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>
                <a:solidFill>
                  <a:schemeClr val="bg1">
                    <a:lumMod val="50000"/>
                  </a:schemeClr>
                </a:solidFill>
              </a:rPr>
              <a:t>Classification des documents</a:t>
            </a:r>
            <a:endParaRPr sz="4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0" name="Google Shape;60;p14"/>
          <p:cNvSpPr txBox="1">
            <a:spLocks noGrp="1"/>
          </p:cNvSpPr>
          <p:nvPr>
            <p:ph type="subTitle" idx="1"/>
          </p:nvPr>
        </p:nvSpPr>
        <p:spPr>
          <a:xfrm>
            <a:off x="675974" y="2171908"/>
            <a:ext cx="3606095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b="1" dirty="0">
                <a:solidFill>
                  <a:schemeClr val="bg1"/>
                </a:solidFill>
              </a:rPr>
              <a:t>Analyse sentimentale des gens vis-à-vis de films</a:t>
            </a:r>
            <a:endParaRPr sz="2000" b="1" dirty="0">
              <a:solidFill>
                <a:schemeClr val="bg1"/>
              </a:solidFill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1000782" y="3114329"/>
            <a:ext cx="2802673" cy="10562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bg1"/>
                </a:solidFill>
              </a:rPr>
              <a:t>Projet FoDo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 u="sng" dirty="0">
                <a:solidFill>
                  <a:schemeClr val="bg1"/>
                </a:solidFill>
              </a:rPr>
              <a:t>Realisé par :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 dirty="0">
                <a:solidFill>
                  <a:schemeClr val="bg1"/>
                </a:solidFill>
              </a:rPr>
              <a:t>Kamel MESSAOUDENE Mohand Ameziane ZAIDI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b="1" i="1" dirty="0">
              <a:solidFill>
                <a:schemeClr val="bg1"/>
              </a:solidFill>
            </a:endParaRPr>
          </a:p>
        </p:txBody>
      </p:sp>
      <p:pic>
        <p:nvPicPr>
          <p:cNvPr id="7" name="Image 6">
            <a:hlinkClick r:id="rId4"/>
            <a:extLst>
              <a:ext uri="{FF2B5EF4-FFF2-40B4-BE49-F238E27FC236}">
                <a16:creationId xmlns:a16="http://schemas.microsoft.com/office/drawing/2014/main" id="{39C1B489-674A-4C74-9B0A-CF20FFBC91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02118" y="4295585"/>
            <a:ext cx="722885" cy="722885"/>
          </a:xfrm>
          <a:prstGeom prst="rect">
            <a:avLst/>
          </a:prstGeom>
        </p:spPr>
      </p:pic>
      <p:pic>
        <p:nvPicPr>
          <p:cNvPr id="8" name="Picture 4" descr="GitHub Logos and Usage · GitHub">
            <a:hlinkClick r:id="rId4"/>
            <a:extLst>
              <a:ext uri="{FF2B5EF4-FFF2-40B4-BE49-F238E27FC236}">
                <a16:creationId xmlns:a16="http://schemas.microsoft.com/office/drawing/2014/main" id="{A6427E94-0491-44AE-A8C4-BD3268EF9E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272" y="4295585"/>
            <a:ext cx="722885" cy="722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5000"/>
                <a:lumOff val="95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>
            <a:spLocks noGrp="1"/>
          </p:cNvSpPr>
          <p:nvPr>
            <p:ph type="ctrTitle"/>
          </p:nvPr>
        </p:nvSpPr>
        <p:spPr>
          <a:xfrm>
            <a:off x="810276" y="811140"/>
            <a:ext cx="3537750" cy="53914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b="1" u="sng" dirty="0"/>
              <a:t>Evaluation du modèle</a:t>
            </a:r>
          </a:p>
        </p:txBody>
      </p:sp>
      <p:sp>
        <p:nvSpPr>
          <p:cNvPr id="110" name="Google Shape;110;p21"/>
          <p:cNvSpPr txBox="1">
            <a:spLocks noGrp="1"/>
          </p:cNvSpPr>
          <p:nvPr>
            <p:ph type="subTitle" idx="1"/>
          </p:nvPr>
        </p:nvSpPr>
        <p:spPr>
          <a:xfrm>
            <a:off x="-220436" y="1403167"/>
            <a:ext cx="9266465" cy="9063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Dans le but d’évaluer la performance de notre modèle de classification on a utilisé la matrice de confusion, la mesure F1 et la précision.</a:t>
            </a:r>
          </a:p>
        </p:txBody>
      </p:sp>
      <p:sp>
        <p:nvSpPr>
          <p:cNvPr id="111" name="Google Shape;111;p21"/>
          <p:cNvSpPr txBox="1"/>
          <p:nvPr/>
        </p:nvSpPr>
        <p:spPr>
          <a:xfrm>
            <a:off x="-8164" y="2309492"/>
            <a:ext cx="9144000" cy="697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="1" dirty="0">
                <a:solidFill>
                  <a:srgbClr val="6666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Afin de trouver ces valeurs sous python on a utilisé « </a:t>
            </a:r>
            <a:r>
              <a:rPr lang="fr-FR" b="1" dirty="0" err="1">
                <a:solidFill>
                  <a:srgbClr val="6666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classification_report</a:t>
            </a:r>
            <a:r>
              <a:rPr lang="fr-FR" b="1" dirty="0">
                <a:solidFill>
                  <a:srgbClr val="6666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», « </a:t>
            </a:r>
            <a:r>
              <a:rPr lang="fr-FR" b="1" dirty="0" err="1">
                <a:solidFill>
                  <a:srgbClr val="6666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confusion_matrix</a:t>
            </a:r>
            <a:r>
              <a:rPr lang="fr-FR" b="1" dirty="0">
                <a:solidFill>
                  <a:srgbClr val="6666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» et les « </a:t>
            </a:r>
            <a:r>
              <a:rPr lang="fr-FR" b="1" dirty="0" err="1">
                <a:solidFill>
                  <a:srgbClr val="6666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accuracy_score</a:t>
            </a:r>
            <a:r>
              <a:rPr lang="fr-FR" b="1" dirty="0">
                <a:solidFill>
                  <a:srgbClr val="6666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» services publics de la « </a:t>
            </a:r>
            <a:r>
              <a:rPr lang="fr-FR" b="1" dirty="0" err="1">
                <a:solidFill>
                  <a:srgbClr val="6666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sklearn.metrics</a:t>
            </a:r>
            <a:r>
              <a:rPr lang="fr-FR" b="1" dirty="0">
                <a:solidFill>
                  <a:srgbClr val="6666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».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="1" dirty="0">
                <a:solidFill>
                  <a:srgbClr val="6666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endParaRPr lang="fr-FR" dirty="0">
              <a:solidFill>
                <a:srgbClr val="66666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E121F927-F7FC-4A12-8009-B26D53FD78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1142" y="3020849"/>
            <a:ext cx="5930879" cy="1785022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8" name="Google Shape;100;p14">
            <a:extLst>
              <a:ext uri="{FF2B5EF4-FFF2-40B4-BE49-F238E27FC236}">
                <a16:creationId xmlns:a16="http://schemas.microsoft.com/office/drawing/2014/main" id="{A9E7B4FD-C583-4CF7-BBA9-C74CBD54C26B}"/>
              </a:ext>
            </a:extLst>
          </p:cNvPr>
          <p:cNvSpPr/>
          <p:nvPr/>
        </p:nvSpPr>
        <p:spPr>
          <a:xfrm>
            <a:off x="-8164" y="0"/>
            <a:ext cx="9157447" cy="906325"/>
          </a:xfrm>
          <a:prstGeom prst="rect">
            <a:avLst/>
          </a:prstGeom>
          <a:solidFill>
            <a:srgbClr val="4C1130"/>
          </a:solidFill>
          <a:ln>
            <a:noFill/>
          </a:ln>
        </p:spPr>
        <p:txBody>
          <a:bodyPr spcFirstLastPara="1" wrap="square" lIns="25375" tIns="25375" rIns="25375" bIns="253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102;p14">
            <a:extLst>
              <a:ext uri="{FF2B5EF4-FFF2-40B4-BE49-F238E27FC236}">
                <a16:creationId xmlns:a16="http://schemas.microsoft.com/office/drawing/2014/main" id="{4533F5A4-4043-4D51-8721-35049C67F8CC}"/>
              </a:ext>
            </a:extLst>
          </p:cNvPr>
          <p:cNvSpPr/>
          <p:nvPr/>
        </p:nvSpPr>
        <p:spPr>
          <a:xfrm>
            <a:off x="500716" y="214092"/>
            <a:ext cx="6765499" cy="487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 Black"/>
              <a:buNone/>
            </a:pPr>
            <a:r>
              <a:rPr lang="fr-FR" sz="2400" b="0" i="0" u="none" strike="noStrike" cap="none" dirty="0">
                <a:solidFill>
                  <a:schemeClr val="lt1"/>
                </a:solidFill>
                <a:latin typeface="Lato Black"/>
                <a:ea typeface="Lato Black"/>
                <a:cs typeface="Lato Black"/>
                <a:sym typeface="Lato Black"/>
              </a:rPr>
              <a:t>Algorithme et évaluation de modèle</a:t>
            </a:r>
          </a:p>
        </p:txBody>
      </p:sp>
      <p:grpSp>
        <p:nvGrpSpPr>
          <p:cNvPr id="10" name="Google Shape;104;p14">
            <a:extLst>
              <a:ext uri="{FF2B5EF4-FFF2-40B4-BE49-F238E27FC236}">
                <a16:creationId xmlns:a16="http://schemas.microsoft.com/office/drawing/2014/main" id="{11C5F4C2-2E93-4DCA-8B30-EE1A3C243E11}"/>
              </a:ext>
            </a:extLst>
          </p:cNvPr>
          <p:cNvGrpSpPr/>
          <p:nvPr/>
        </p:nvGrpSpPr>
        <p:grpSpPr>
          <a:xfrm>
            <a:off x="7905340" y="216765"/>
            <a:ext cx="533371" cy="452102"/>
            <a:chOff x="11055695" y="451246"/>
            <a:chExt cx="533371" cy="452102"/>
          </a:xfrm>
        </p:grpSpPr>
        <p:sp>
          <p:nvSpPr>
            <p:cNvPr id="11" name="Google Shape;105;p14">
              <a:extLst>
                <a:ext uri="{FF2B5EF4-FFF2-40B4-BE49-F238E27FC236}">
                  <a16:creationId xmlns:a16="http://schemas.microsoft.com/office/drawing/2014/main" id="{8926ADB7-3389-474C-BAFB-30460DFABB45}"/>
                </a:ext>
              </a:extLst>
            </p:cNvPr>
            <p:cNvSpPr/>
            <p:nvPr/>
          </p:nvSpPr>
          <p:spPr>
            <a:xfrm rot="10800000">
              <a:off x="11055695" y="451246"/>
              <a:ext cx="533371" cy="452102"/>
            </a:xfrm>
            <a:prstGeom prst="triangle">
              <a:avLst>
                <a:gd name="adj" fmla="val 50000"/>
              </a:avLst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06;p14">
              <a:extLst>
                <a:ext uri="{FF2B5EF4-FFF2-40B4-BE49-F238E27FC236}">
                  <a16:creationId xmlns:a16="http://schemas.microsoft.com/office/drawing/2014/main" id="{D18BC433-5D3E-446B-9964-DAFEC9FEA260}"/>
                </a:ext>
              </a:extLst>
            </p:cNvPr>
            <p:cNvSpPr txBox="1"/>
            <p:nvPr/>
          </p:nvSpPr>
          <p:spPr>
            <a:xfrm>
              <a:off x="11100546" y="466009"/>
              <a:ext cx="448180" cy="255839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fld id="{00000000-1234-1234-1234-123412341234}" type="slidenum">
                <a:rPr lang="fr-FR" sz="1000" b="0" i="0" u="none" strike="noStrike" cap="none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10</a:t>
              </a:fld>
              <a:endParaRPr sz="10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5000"/>
                <a:lumOff val="95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>
            <a:spLocks noGrp="1"/>
          </p:cNvSpPr>
          <p:nvPr>
            <p:ph type="ctrTitle"/>
          </p:nvPr>
        </p:nvSpPr>
        <p:spPr>
          <a:xfrm>
            <a:off x="508880" y="906325"/>
            <a:ext cx="4665286" cy="41637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u="sng" dirty="0"/>
              <a:t>Résultats obtenus :</a:t>
            </a:r>
          </a:p>
        </p:txBody>
      </p:sp>
      <p:sp>
        <p:nvSpPr>
          <p:cNvPr id="5" name="Google Shape;100;p14">
            <a:extLst>
              <a:ext uri="{FF2B5EF4-FFF2-40B4-BE49-F238E27FC236}">
                <a16:creationId xmlns:a16="http://schemas.microsoft.com/office/drawing/2014/main" id="{98566210-C153-483C-ACAE-54C3A6249944}"/>
              </a:ext>
            </a:extLst>
          </p:cNvPr>
          <p:cNvSpPr/>
          <p:nvPr/>
        </p:nvSpPr>
        <p:spPr>
          <a:xfrm>
            <a:off x="0" y="0"/>
            <a:ext cx="9157447" cy="906325"/>
          </a:xfrm>
          <a:prstGeom prst="rect">
            <a:avLst/>
          </a:prstGeom>
          <a:solidFill>
            <a:srgbClr val="4C1130"/>
          </a:solidFill>
          <a:ln>
            <a:noFill/>
          </a:ln>
        </p:spPr>
        <p:txBody>
          <a:bodyPr spcFirstLastPara="1" wrap="square" lIns="25375" tIns="25375" rIns="25375" bIns="253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102;p14">
            <a:extLst>
              <a:ext uri="{FF2B5EF4-FFF2-40B4-BE49-F238E27FC236}">
                <a16:creationId xmlns:a16="http://schemas.microsoft.com/office/drawing/2014/main" id="{F2B9B869-E7DA-45B5-9F29-23AF44B8B41D}"/>
              </a:ext>
            </a:extLst>
          </p:cNvPr>
          <p:cNvSpPr/>
          <p:nvPr/>
        </p:nvSpPr>
        <p:spPr>
          <a:xfrm>
            <a:off x="508880" y="214092"/>
            <a:ext cx="6765499" cy="487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 Black"/>
              <a:buNone/>
            </a:pPr>
            <a:r>
              <a:rPr lang="fr-FR" sz="2400" b="0" i="0" u="none" strike="noStrike" cap="none" dirty="0">
                <a:solidFill>
                  <a:schemeClr val="lt1"/>
                </a:solidFill>
                <a:latin typeface="Lato Black"/>
                <a:ea typeface="Lato Black"/>
                <a:cs typeface="Lato Black"/>
                <a:sym typeface="Lato Black"/>
              </a:rPr>
              <a:t>Résultats et répartition des tâches</a:t>
            </a:r>
          </a:p>
        </p:txBody>
      </p:sp>
      <p:grpSp>
        <p:nvGrpSpPr>
          <p:cNvPr id="7" name="Google Shape;104;p14">
            <a:extLst>
              <a:ext uri="{FF2B5EF4-FFF2-40B4-BE49-F238E27FC236}">
                <a16:creationId xmlns:a16="http://schemas.microsoft.com/office/drawing/2014/main" id="{9664E538-A6D4-42F4-BF93-F17909036B01}"/>
              </a:ext>
            </a:extLst>
          </p:cNvPr>
          <p:cNvGrpSpPr/>
          <p:nvPr/>
        </p:nvGrpSpPr>
        <p:grpSpPr>
          <a:xfrm>
            <a:off x="7913504" y="216765"/>
            <a:ext cx="533371" cy="452102"/>
            <a:chOff x="11055695" y="451246"/>
            <a:chExt cx="533371" cy="452102"/>
          </a:xfrm>
        </p:grpSpPr>
        <p:sp>
          <p:nvSpPr>
            <p:cNvPr id="8" name="Google Shape;105;p14">
              <a:extLst>
                <a:ext uri="{FF2B5EF4-FFF2-40B4-BE49-F238E27FC236}">
                  <a16:creationId xmlns:a16="http://schemas.microsoft.com/office/drawing/2014/main" id="{72532EDF-7562-4DD7-8DE5-1637DF4196E6}"/>
                </a:ext>
              </a:extLst>
            </p:cNvPr>
            <p:cNvSpPr/>
            <p:nvPr/>
          </p:nvSpPr>
          <p:spPr>
            <a:xfrm rot="10800000">
              <a:off x="11055695" y="451246"/>
              <a:ext cx="533371" cy="452102"/>
            </a:xfrm>
            <a:prstGeom prst="triangle">
              <a:avLst>
                <a:gd name="adj" fmla="val 50000"/>
              </a:avLst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106;p14">
              <a:extLst>
                <a:ext uri="{FF2B5EF4-FFF2-40B4-BE49-F238E27FC236}">
                  <a16:creationId xmlns:a16="http://schemas.microsoft.com/office/drawing/2014/main" id="{F9104BE7-7ABA-4F01-AB3C-4C24619DA0DF}"/>
                </a:ext>
              </a:extLst>
            </p:cNvPr>
            <p:cNvSpPr txBox="1"/>
            <p:nvPr/>
          </p:nvSpPr>
          <p:spPr>
            <a:xfrm>
              <a:off x="11100546" y="466009"/>
              <a:ext cx="448180" cy="255839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fld id="{00000000-1234-1234-1234-123412341234}" type="slidenum">
                <a:rPr lang="fr-FR" sz="1000" b="0" i="0" u="none" strike="noStrike" cap="none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11</a:t>
              </a:fld>
              <a:endParaRPr sz="10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pic>
        <p:nvPicPr>
          <p:cNvPr id="14" name="Image 13" descr="Une image contenant table&#10;&#10;Description générée automatiquement">
            <a:extLst>
              <a:ext uri="{FF2B5EF4-FFF2-40B4-BE49-F238E27FC236}">
                <a16:creationId xmlns:a16="http://schemas.microsoft.com/office/drawing/2014/main" id="{BA2E4AB6-E21A-4BC9-BA80-43E9EE4332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2306" y="1527791"/>
            <a:ext cx="5622073" cy="33562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5000"/>
                <a:lumOff val="95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>
            <a:spLocks noGrp="1"/>
          </p:cNvSpPr>
          <p:nvPr>
            <p:ph type="ctrTitle"/>
          </p:nvPr>
        </p:nvSpPr>
        <p:spPr>
          <a:xfrm>
            <a:off x="508880" y="906325"/>
            <a:ext cx="4665286" cy="41637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u="sng" dirty="0"/>
              <a:t>Difficultés rencontrées </a:t>
            </a:r>
          </a:p>
        </p:txBody>
      </p:sp>
      <p:sp>
        <p:nvSpPr>
          <p:cNvPr id="5" name="Google Shape;100;p14">
            <a:extLst>
              <a:ext uri="{FF2B5EF4-FFF2-40B4-BE49-F238E27FC236}">
                <a16:creationId xmlns:a16="http://schemas.microsoft.com/office/drawing/2014/main" id="{98566210-C153-483C-ACAE-54C3A6249944}"/>
              </a:ext>
            </a:extLst>
          </p:cNvPr>
          <p:cNvSpPr/>
          <p:nvPr/>
        </p:nvSpPr>
        <p:spPr>
          <a:xfrm>
            <a:off x="0" y="0"/>
            <a:ext cx="9157447" cy="906325"/>
          </a:xfrm>
          <a:prstGeom prst="rect">
            <a:avLst/>
          </a:prstGeom>
          <a:solidFill>
            <a:srgbClr val="4C1130"/>
          </a:solidFill>
          <a:ln>
            <a:noFill/>
          </a:ln>
        </p:spPr>
        <p:txBody>
          <a:bodyPr spcFirstLastPara="1" wrap="square" lIns="25375" tIns="25375" rIns="25375" bIns="253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102;p14">
            <a:extLst>
              <a:ext uri="{FF2B5EF4-FFF2-40B4-BE49-F238E27FC236}">
                <a16:creationId xmlns:a16="http://schemas.microsoft.com/office/drawing/2014/main" id="{F2B9B869-E7DA-45B5-9F29-23AF44B8B41D}"/>
              </a:ext>
            </a:extLst>
          </p:cNvPr>
          <p:cNvSpPr/>
          <p:nvPr/>
        </p:nvSpPr>
        <p:spPr>
          <a:xfrm>
            <a:off x="508880" y="214092"/>
            <a:ext cx="6765499" cy="487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 Black"/>
              <a:buNone/>
            </a:pPr>
            <a:r>
              <a:rPr lang="fr-FR" sz="2400" b="0" i="0" u="none" strike="noStrike" cap="none" dirty="0">
                <a:solidFill>
                  <a:schemeClr val="lt1"/>
                </a:solidFill>
                <a:latin typeface="Lato Black"/>
                <a:ea typeface="Lato Black"/>
                <a:cs typeface="Lato Black"/>
                <a:sym typeface="Lato Black"/>
              </a:rPr>
              <a:t>Résultats et répartition des tâches</a:t>
            </a:r>
          </a:p>
        </p:txBody>
      </p:sp>
      <p:grpSp>
        <p:nvGrpSpPr>
          <p:cNvPr id="7" name="Google Shape;104;p14">
            <a:extLst>
              <a:ext uri="{FF2B5EF4-FFF2-40B4-BE49-F238E27FC236}">
                <a16:creationId xmlns:a16="http://schemas.microsoft.com/office/drawing/2014/main" id="{9664E538-A6D4-42F4-BF93-F17909036B01}"/>
              </a:ext>
            </a:extLst>
          </p:cNvPr>
          <p:cNvGrpSpPr/>
          <p:nvPr/>
        </p:nvGrpSpPr>
        <p:grpSpPr>
          <a:xfrm>
            <a:off x="7913504" y="216765"/>
            <a:ext cx="533371" cy="452102"/>
            <a:chOff x="11055695" y="451246"/>
            <a:chExt cx="533371" cy="452102"/>
          </a:xfrm>
        </p:grpSpPr>
        <p:sp>
          <p:nvSpPr>
            <p:cNvPr id="8" name="Google Shape;105;p14">
              <a:extLst>
                <a:ext uri="{FF2B5EF4-FFF2-40B4-BE49-F238E27FC236}">
                  <a16:creationId xmlns:a16="http://schemas.microsoft.com/office/drawing/2014/main" id="{72532EDF-7562-4DD7-8DE5-1637DF4196E6}"/>
                </a:ext>
              </a:extLst>
            </p:cNvPr>
            <p:cNvSpPr/>
            <p:nvPr/>
          </p:nvSpPr>
          <p:spPr>
            <a:xfrm rot="10800000">
              <a:off x="11055695" y="451246"/>
              <a:ext cx="533371" cy="452102"/>
            </a:xfrm>
            <a:prstGeom prst="triangle">
              <a:avLst>
                <a:gd name="adj" fmla="val 50000"/>
              </a:avLst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106;p14">
              <a:extLst>
                <a:ext uri="{FF2B5EF4-FFF2-40B4-BE49-F238E27FC236}">
                  <a16:creationId xmlns:a16="http://schemas.microsoft.com/office/drawing/2014/main" id="{F9104BE7-7ABA-4F01-AB3C-4C24619DA0DF}"/>
                </a:ext>
              </a:extLst>
            </p:cNvPr>
            <p:cNvSpPr txBox="1"/>
            <p:nvPr/>
          </p:nvSpPr>
          <p:spPr>
            <a:xfrm>
              <a:off x="11100546" y="466009"/>
              <a:ext cx="448180" cy="255839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fld id="{00000000-1234-1234-1234-123412341234}" type="slidenum">
                <a:rPr lang="fr-FR" sz="1000" b="0" i="0" u="none" strike="noStrike" cap="none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12</a:t>
              </a:fld>
              <a:endParaRPr sz="10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10" name="Google Shape;116;p22">
            <a:extLst>
              <a:ext uri="{FF2B5EF4-FFF2-40B4-BE49-F238E27FC236}">
                <a16:creationId xmlns:a16="http://schemas.microsoft.com/office/drawing/2014/main" id="{724D53C8-365A-4AC4-8DE5-8DF94D3BF8B0}"/>
              </a:ext>
            </a:extLst>
          </p:cNvPr>
          <p:cNvSpPr txBox="1">
            <a:spLocks/>
          </p:cNvSpPr>
          <p:nvPr/>
        </p:nvSpPr>
        <p:spPr>
          <a:xfrm>
            <a:off x="899171" y="3013904"/>
            <a:ext cx="1664774" cy="364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z="1600" b="1" dirty="0">
                <a:latin typeface="Calibri" panose="020F0502020204030204" pitchFamily="34" charset="0"/>
                <a:cs typeface="Calibri" panose="020F0502020204030204" pitchFamily="34" charset="0"/>
              </a:rPr>
              <a:t>Le confinement</a:t>
            </a:r>
          </a:p>
        </p:txBody>
      </p:sp>
      <p:sp>
        <p:nvSpPr>
          <p:cNvPr id="11" name="Google Shape;116;p22">
            <a:extLst>
              <a:ext uri="{FF2B5EF4-FFF2-40B4-BE49-F238E27FC236}">
                <a16:creationId xmlns:a16="http://schemas.microsoft.com/office/drawing/2014/main" id="{2E5F8439-CCB8-48C9-83E1-B0F9BC585308}"/>
              </a:ext>
            </a:extLst>
          </p:cNvPr>
          <p:cNvSpPr txBox="1">
            <a:spLocks/>
          </p:cNvSpPr>
          <p:nvPr/>
        </p:nvSpPr>
        <p:spPr>
          <a:xfrm>
            <a:off x="3445366" y="4095570"/>
            <a:ext cx="1664774" cy="364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z="1600" b="1" dirty="0">
                <a:latin typeface="Calibri" panose="020F0502020204030204" pitchFamily="34" charset="0"/>
                <a:cs typeface="Calibri" panose="020F0502020204030204" pitchFamily="34" charset="0"/>
              </a:rPr>
              <a:t>Charge de travail assez élevée</a:t>
            </a:r>
          </a:p>
        </p:txBody>
      </p:sp>
      <p:sp>
        <p:nvSpPr>
          <p:cNvPr id="12" name="Google Shape;116;p22">
            <a:extLst>
              <a:ext uri="{FF2B5EF4-FFF2-40B4-BE49-F238E27FC236}">
                <a16:creationId xmlns:a16="http://schemas.microsoft.com/office/drawing/2014/main" id="{0EBF4A3A-5464-44A5-82E9-97D7BA9064B3}"/>
              </a:ext>
            </a:extLst>
          </p:cNvPr>
          <p:cNvSpPr txBox="1">
            <a:spLocks/>
          </p:cNvSpPr>
          <p:nvPr/>
        </p:nvSpPr>
        <p:spPr>
          <a:xfrm>
            <a:off x="5857669" y="3196019"/>
            <a:ext cx="2404910" cy="364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z="1600" b="1" dirty="0">
                <a:latin typeface="Calibri" panose="020F0502020204030204" pitchFamily="34" charset="0"/>
                <a:cs typeface="Calibri" panose="020F0502020204030204" pitchFamily="34" charset="0"/>
              </a:rPr>
              <a:t>Problèmes d’installations (Windows, Linux)</a:t>
            </a:r>
          </a:p>
        </p:txBody>
      </p:sp>
      <p:sp>
        <p:nvSpPr>
          <p:cNvPr id="13" name="Google Shape;116;p22">
            <a:extLst>
              <a:ext uri="{FF2B5EF4-FFF2-40B4-BE49-F238E27FC236}">
                <a16:creationId xmlns:a16="http://schemas.microsoft.com/office/drawing/2014/main" id="{9AEA518F-CD1E-491D-A283-CC488C36C79A}"/>
              </a:ext>
            </a:extLst>
          </p:cNvPr>
          <p:cNvSpPr txBox="1">
            <a:spLocks/>
          </p:cNvSpPr>
          <p:nvPr/>
        </p:nvSpPr>
        <p:spPr>
          <a:xfrm>
            <a:off x="3603007" y="2315150"/>
            <a:ext cx="1421412" cy="364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z="1600" b="1" dirty="0">
                <a:latin typeface="Calibri" panose="020F0502020204030204" pitchFamily="34" charset="0"/>
                <a:cs typeface="Calibri" panose="020F0502020204030204" pitchFamily="34" charset="0"/>
              </a:rPr>
              <a:t>Pas assez de temps</a:t>
            </a:r>
          </a:p>
        </p:txBody>
      </p:sp>
      <p:pic>
        <p:nvPicPr>
          <p:cNvPr id="1026" name="Picture 2" descr="Gifs Horloge animes, Images transparentes pendule">
            <a:extLst>
              <a:ext uri="{FF2B5EF4-FFF2-40B4-BE49-F238E27FC236}">
                <a16:creationId xmlns:a16="http://schemas.microsoft.com/office/drawing/2014/main" id="{8AC6A452-482E-4277-98E0-D569B1693FC2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9046" y="1322704"/>
            <a:ext cx="769334" cy="769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ommande en ligne de masques en région Grand-Est, livraison Grand-Est |  Tencare">
            <a:extLst>
              <a:ext uri="{FF2B5EF4-FFF2-40B4-BE49-F238E27FC236}">
                <a16:creationId xmlns:a16="http://schemas.microsoft.com/office/drawing/2014/main" id="{EF26D679-E794-4F57-A0FD-33A7E513B5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821" y="1903528"/>
            <a:ext cx="1187474" cy="1187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Que faire en cas de réveil nocturne - Caroline Ragot | Sophrologue  Hypnothérapeute | Chambray-lès-Tours 37 | Indre-et-Loire">
            <a:extLst>
              <a:ext uri="{FF2B5EF4-FFF2-40B4-BE49-F238E27FC236}">
                <a16:creationId xmlns:a16="http://schemas.microsoft.com/office/drawing/2014/main" id="{D964066B-F8E8-40DF-8DDA-31D323DB892F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2732" y="3104557"/>
            <a:ext cx="1667790" cy="833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gifs ordinateur internet">
            <a:extLst>
              <a:ext uri="{FF2B5EF4-FFF2-40B4-BE49-F238E27FC236}">
                <a16:creationId xmlns:a16="http://schemas.microsoft.com/office/drawing/2014/main" id="{A1E7C2EF-13BF-4E68-9909-8CCF87D51592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2905" y="2047875"/>
            <a:ext cx="1214437" cy="104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636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5000"/>
                <a:lumOff val="95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>
            <a:spLocks noGrp="1"/>
          </p:cNvSpPr>
          <p:nvPr>
            <p:ph type="subTitle" idx="1"/>
          </p:nvPr>
        </p:nvSpPr>
        <p:spPr>
          <a:xfrm>
            <a:off x="13447" y="1333636"/>
            <a:ext cx="9144000" cy="330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Lien GitHub :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hlinkClick r:id="rId3"/>
              </a:rPr>
              <a:t>https://github.com/ZAIDIMDAMZ/documentsClassificator</a:t>
            </a:r>
            <a:endParaRPr lang="fr-FR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" name="Google Shape;116;p22">
            <a:extLst>
              <a:ext uri="{FF2B5EF4-FFF2-40B4-BE49-F238E27FC236}">
                <a16:creationId xmlns:a16="http://schemas.microsoft.com/office/drawing/2014/main" id="{C1184C45-2E0D-47C9-B2E5-CC23EAF4FEEF}"/>
              </a:ext>
            </a:extLst>
          </p:cNvPr>
          <p:cNvSpPr txBox="1">
            <a:spLocks/>
          </p:cNvSpPr>
          <p:nvPr/>
        </p:nvSpPr>
        <p:spPr>
          <a:xfrm>
            <a:off x="508880" y="906325"/>
            <a:ext cx="2113093" cy="416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z="2400" b="1" u="sng" dirty="0"/>
              <a:t>Code:</a:t>
            </a:r>
          </a:p>
        </p:txBody>
      </p:sp>
      <p:sp>
        <p:nvSpPr>
          <p:cNvPr id="6" name="Google Shape;100;p14">
            <a:extLst>
              <a:ext uri="{FF2B5EF4-FFF2-40B4-BE49-F238E27FC236}">
                <a16:creationId xmlns:a16="http://schemas.microsoft.com/office/drawing/2014/main" id="{8549FA85-E2C6-4D43-B279-55A213746FE5}"/>
              </a:ext>
            </a:extLst>
          </p:cNvPr>
          <p:cNvSpPr/>
          <p:nvPr/>
        </p:nvSpPr>
        <p:spPr>
          <a:xfrm>
            <a:off x="0" y="0"/>
            <a:ext cx="9157447" cy="906325"/>
          </a:xfrm>
          <a:prstGeom prst="rect">
            <a:avLst/>
          </a:prstGeom>
          <a:solidFill>
            <a:srgbClr val="4C1130"/>
          </a:solidFill>
          <a:ln>
            <a:noFill/>
          </a:ln>
        </p:spPr>
        <p:txBody>
          <a:bodyPr spcFirstLastPara="1" wrap="square" lIns="25375" tIns="25375" rIns="25375" bIns="253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102;p14">
            <a:extLst>
              <a:ext uri="{FF2B5EF4-FFF2-40B4-BE49-F238E27FC236}">
                <a16:creationId xmlns:a16="http://schemas.microsoft.com/office/drawing/2014/main" id="{64D6C473-818A-42A8-8BB5-04093A631BFE}"/>
              </a:ext>
            </a:extLst>
          </p:cNvPr>
          <p:cNvSpPr/>
          <p:nvPr/>
        </p:nvSpPr>
        <p:spPr>
          <a:xfrm>
            <a:off x="508880" y="214092"/>
            <a:ext cx="6765499" cy="487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 Black"/>
              <a:buNone/>
            </a:pPr>
            <a:r>
              <a:rPr lang="fr-FR" sz="2400" b="0" i="0" u="none" strike="noStrike" cap="none" dirty="0">
                <a:solidFill>
                  <a:schemeClr val="lt1"/>
                </a:solidFill>
                <a:latin typeface="Lato Black"/>
                <a:ea typeface="Lato Black"/>
                <a:cs typeface="Lato Black"/>
                <a:sym typeface="Lato Black"/>
              </a:rPr>
              <a:t>Résultats et répartition des tâches</a:t>
            </a:r>
          </a:p>
        </p:txBody>
      </p:sp>
      <p:grpSp>
        <p:nvGrpSpPr>
          <p:cNvPr id="8" name="Google Shape;104;p14">
            <a:extLst>
              <a:ext uri="{FF2B5EF4-FFF2-40B4-BE49-F238E27FC236}">
                <a16:creationId xmlns:a16="http://schemas.microsoft.com/office/drawing/2014/main" id="{8C31EE09-355E-478A-B393-2EDB2715DC5E}"/>
              </a:ext>
            </a:extLst>
          </p:cNvPr>
          <p:cNvGrpSpPr/>
          <p:nvPr/>
        </p:nvGrpSpPr>
        <p:grpSpPr>
          <a:xfrm>
            <a:off x="7913504" y="216765"/>
            <a:ext cx="533371" cy="452102"/>
            <a:chOff x="11055695" y="451246"/>
            <a:chExt cx="533371" cy="452102"/>
          </a:xfrm>
        </p:grpSpPr>
        <p:sp>
          <p:nvSpPr>
            <p:cNvPr id="9" name="Google Shape;105;p14">
              <a:extLst>
                <a:ext uri="{FF2B5EF4-FFF2-40B4-BE49-F238E27FC236}">
                  <a16:creationId xmlns:a16="http://schemas.microsoft.com/office/drawing/2014/main" id="{ACA4CE84-AD6A-4934-88FD-F630E00EAB63}"/>
                </a:ext>
              </a:extLst>
            </p:cNvPr>
            <p:cNvSpPr/>
            <p:nvPr/>
          </p:nvSpPr>
          <p:spPr>
            <a:xfrm rot="10800000">
              <a:off x="11055695" y="451246"/>
              <a:ext cx="533371" cy="452102"/>
            </a:xfrm>
            <a:prstGeom prst="triangle">
              <a:avLst>
                <a:gd name="adj" fmla="val 50000"/>
              </a:avLst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106;p14">
              <a:extLst>
                <a:ext uri="{FF2B5EF4-FFF2-40B4-BE49-F238E27FC236}">
                  <a16:creationId xmlns:a16="http://schemas.microsoft.com/office/drawing/2014/main" id="{AB3A850A-A1D6-4E6B-A88E-C08B3CEF4912}"/>
                </a:ext>
              </a:extLst>
            </p:cNvPr>
            <p:cNvSpPr txBox="1"/>
            <p:nvPr/>
          </p:nvSpPr>
          <p:spPr>
            <a:xfrm>
              <a:off x="11100546" y="466009"/>
              <a:ext cx="448180" cy="255839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fld id="{00000000-1234-1234-1234-123412341234}" type="slidenum">
                <a:rPr lang="fr-FR" sz="1000" b="0" i="0" u="none" strike="noStrike" cap="none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13</a:t>
              </a:fld>
              <a:endParaRPr sz="10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pic>
        <p:nvPicPr>
          <p:cNvPr id="11" name="Image 10">
            <a:hlinkClick r:id="rId3"/>
            <a:extLst>
              <a:ext uri="{FF2B5EF4-FFF2-40B4-BE49-F238E27FC236}">
                <a16:creationId xmlns:a16="http://schemas.microsoft.com/office/drawing/2014/main" id="{A1267656-9102-4B8F-8CB8-FC35D1676D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6992" y="2746468"/>
            <a:ext cx="1905000" cy="1905000"/>
          </a:xfrm>
          <a:prstGeom prst="rect">
            <a:avLst/>
          </a:prstGeom>
        </p:spPr>
      </p:pic>
      <p:pic>
        <p:nvPicPr>
          <p:cNvPr id="3076" name="Picture 4" descr="GitHub Logos and Usage · GitHub">
            <a:hlinkClick r:id="rId3"/>
            <a:extLst>
              <a:ext uri="{FF2B5EF4-FFF2-40B4-BE49-F238E27FC236}">
                <a16:creationId xmlns:a16="http://schemas.microsoft.com/office/drawing/2014/main" id="{6F4ABDF6-712F-4212-8AA2-0710036E12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9235" y="2746467"/>
            <a:ext cx="1904999" cy="1904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5000"/>
                <a:lumOff val="95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>
            <a:spLocks noGrp="1"/>
          </p:cNvSpPr>
          <p:nvPr>
            <p:ph type="subTitle" idx="1"/>
          </p:nvPr>
        </p:nvSpPr>
        <p:spPr>
          <a:xfrm>
            <a:off x="0" y="1428749"/>
            <a:ext cx="9144000" cy="34114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00050" lvl="0" indent="-28575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fr-FR" sz="1800" b="1" dirty="0">
                <a:latin typeface="Calibri" panose="020F0502020204030204" pitchFamily="34" charset="0"/>
                <a:cs typeface="Calibri" panose="020F0502020204030204" pitchFamily="34" charset="0"/>
              </a:rPr>
              <a:t>Idée du projet : Kamel MESSAOUDEN et Mohand Ameziane ZAIDI</a:t>
            </a:r>
          </a:p>
          <a:p>
            <a:pPr marL="400050" lvl="0" indent="-28575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fr-FR" sz="1800" b="1" dirty="0">
                <a:latin typeface="Calibri" panose="020F0502020204030204" pitchFamily="34" charset="0"/>
                <a:cs typeface="Calibri" panose="020F0502020204030204" pitchFamily="34" charset="0"/>
              </a:rPr>
              <a:t>Code :</a:t>
            </a:r>
          </a:p>
          <a:p>
            <a:pPr marL="857250" lvl="1" indent="-285750" algn="l">
              <a:buSzPts val="1800"/>
              <a:buFont typeface="Wingdings" panose="05000000000000000000" pitchFamily="2" charset="2"/>
              <a:buChar char="q"/>
            </a:pPr>
            <a:r>
              <a:rPr lang="fr-FR" sz="1800" b="1" dirty="0">
                <a:latin typeface="Calibri" panose="020F0502020204030204" pitchFamily="34" charset="0"/>
                <a:cs typeface="Calibri" panose="020F0502020204030204" pitchFamily="34" charset="0"/>
              </a:rPr>
              <a:t>Partie “Choix de sujet” : Les deux en collaboration avec le prof.</a:t>
            </a:r>
          </a:p>
          <a:p>
            <a:pPr marL="857250" lvl="1" indent="-285750" algn="l">
              <a:buSzPts val="1800"/>
              <a:buFont typeface="Wingdings" panose="05000000000000000000" pitchFamily="2" charset="2"/>
              <a:buChar char="q"/>
            </a:pPr>
            <a:r>
              <a:rPr lang="fr-FR" sz="1800" b="1" dirty="0">
                <a:latin typeface="Calibri" panose="020F0502020204030204" pitchFamily="34" charset="0"/>
                <a:cs typeface="Calibri" panose="020F0502020204030204" pitchFamily="34" charset="0"/>
              </a:rPr>
              <a:t>Partie “Nettoyage et importation de données” : Kamel MESSAOUDENE</a:t>
            </a:r>
          </a:p>
          <a:p>
            <a:pPr marL="857250" lvl="1" indent="-285750" algn="l">
              <a:buSzPts val="1800"/>
              <a:buFont typeface="Wingdings" panose="05000000000000000000" pitchFamily="2" charset="2"/>
              <a:buChar char="q"/>
            </a:pPr>
            <a:r>
              <a:rPr lang="fr-FR" sz="1800" b="1" dirty="0">
                <a:latin typeface="Calibri" panose="020F0502020204030204" pitchFamily="34" charset="0"/>
                <a:cs typeface="Calibri" panose="020F0502020204030204" pitchFamily="34" charset="0"/>
              </a:rPr>
              <a:t>Partie “Algorithme de classification” : Mohand Ameziane ZAIDI.</a:t>
            </a:r>
          </a:p>
          <a:p>
            <a:pPr marL="857250" lvl="1" indent="-285750" algn="l">
              <a:buSzPts val="1800"/>
              <a:buFont typeface="Wingdings" panose="05000000000000000000" pitchFamily="2" charset="2"/>
              <a:buChar char="q"/>
            </a:pPr>
            <a:r>
              <a:rPr lang="fr-FR" sz="1800" b="1" dirty="0">
                <a:latin typeface="Calibri" panose="020F0502020204030204" pitchFamily="34" charset="0"/>
                <a:cs typeface="Calibri" panose="020F0502020204030204" pitchFamily="34" charset="0"/>
              </a:rPr>
              <a:t>Partie “Evaluation et visualisation” : Kamel MESSAOUDENE</a:t>
            </a:r>
          </a:p>
          <a:p>
            <a:pPr marL="857250" lvl="1" indent="-285750" algn="l">
              <a:buSzPts val="1800"/>
              <a:buFont typeface="Wingdings" panose="05000000000000000000" pitchFamily="2" charset="2"/>
              <a:buChar char="q"/>
            </a:pPr>
            <a:r>
              <a:rPr lang="fr-FR" sz="1800" b="1" dirty="0">
                <a:latin typeface="Calibri" panose="020F0502020204030204" pitchFamily="34" charset="0"/>
                <a:cs typeface="Calibri" panose="020F0502020204030204" pitchFamily="34" charset="0"/>
              </a:rPr>
              <a:t>Partie “Slides et rédaction” : Mohand Ameziane ZAIDI.</a:t>
            </a:r>
          </a:p>
          <a:p>
            <a:pPr marL="400050" lvl="0" indent="-28575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fr-FR" sz="1800" b="1" dirty="0">
                <a:latin typeface="Calibri" panose="020F0502020204030204" pitchFamily="34" charset="0"/>
                <a:cs typeface="Calibri" panose="020F0502020204030204" pitchFamily="34" charset="0"/>
              </a:rPr>
              <a:t>Nettoyage des données : Kamel MESSAOUDENE</a:t>
            </a:r>
          </a:p>
          <a:p>
            <a:pPr marL="400050" lvl="0" indent="-28575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fr-FR" sz="1800" b="1" dirty="0">
                <a:latin typeface="Calibri" panose="020F0502020204030204" pitchFamily="34" charset="0"/>
                <a:cs typeface="Calibri" panose="020F0502020204030204" pitchFamily="34" charset="0"/>
              </a:rPr>
              <a:t>Algo des forêts aléatoire : Mohand Ameziane ZAIDI</a:t>
            </a:r>
          </a:p>
          <a:p>
            <a:pPr marL="400050" lvl="0" indent="-28575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fr-FR" sz="1800" b="1" dirty="0">
                <a:latin typeface="Calibri" panose="020F0502020204030204" pitchFamily="34" charset="0"/>
                <a:cs typeface="Calibri" panose="020F0502020204030204" pitchFamily="34" charset="0"/>
              </a:rPr>
              <a:t>Evaluation et vérification de travail : Kamel MESSAOUDENE </a:t>
            </a:r>
          </a:p>
          <a:p>
            <a:pPr marL="400050" lvl="0" indent="-28575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fr-FR" sz="1800" b="1" dirty="0">
                <a:latin typeface="Calibri" panose="020F0502020204030204" pitchFamily="34" charset="0"/>
                <a:cs typeface="Calibri" panose="020F0502020204030204" pitchFamily="34" charset="0"/>
              </a:rPr>
              <a:t>Slides : Mohand Ameziane ZAIDI</a:t>
            </a:r>
          </a:p>
        </p:txBody>
      </p:sp>
      <p:sp>
        <p:nvSpPr>
          <p:cNvPr id="5" name="Google Shape;116;p22">
            <a:extLst>
              <a:ext uri="{FF2B5EF4-FFF2-40B4-BE49-F238E27FC236}">
                <a16:creationId xmlns:a16="http://schemas.microsoft.com/office/drawing/2014/main" id="{F5263002-2873-4DC9-8AF9-0DFB24067A87}"/>
              </a:ext>
            </a:extLst>
          </p:cNvPr>
          <p:cNvSpPr txBox="1">
            <a:spLocks/>
          </p:cNvSpPr>
          <p:nvPr/>
        </p:nvSpPr>
        <p:spPr>
          <a:xfrm>
            <a:off x="508880" y="906325"/>
            <a:ext cx="2642534" cy="416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 b="1" i="1" u="sng" dirty="0"/>
              <a:t>Contributions:</a:t>
            </a:r>
            <a:endParaRPr lang="fr-FR" sz="2400" b="1" i="1" u="sng" dirty="0"/>
          </a:p>
        </p:txBody>
      </p:sp>
      <p:sp>
        <p:nvSpPr>
          <p:cNvPr id="6" name="Google Shape;100;p14">
            <a:extLst>
              <a:ext uri="{FF2B5EF4-FFF2-40B4-BE49-F238E27FC236}">
                <a16:creationId xmlns:a16="http://schemas.microsoft.com/office/drawing/2014/main" id="{238A2691-01F0-4631-B2AD-8613D79FF198}"/>
              </a:ext>
            </a:extLst>
          </p:cNvPr>
          <p:cNvSpPr/>
          <p:nvPr/>
        </p:nvSpPr>
        <p:spPr>
          <a:xfrm>
            <a:off x="0" y="0"/>
            <a:ext cx="9157447" cy="906325"/>
          </a:xfrm>
          <a:prstGeom prst="rect">
            <a:avLst/>
          </a:prstGeom>
          <a:solidFill>
            <a:srgbClr val="4C1130"/>
          </a:solidFill>
          <a:ln>
            <a:noFill/>
          </a:ln>
        </p:spPr>
        <p:txBody>
          <a:bodyPr spcFirstLastPara="1" wrap="square" lIns="25375" tIns="25375" rIns="25375" bIns="253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102;p14">
            <a:extLst>
              <a:ext uri="{FF2B5EF4-FFF2-40B4-BE49-F238E27FC236}">
                <a16:creationId xmlns:a16="http://schemas.microsoft.com/office/drawing/2014/main" id="{30A9ED75-DF8F-461F-83EA-893A3325094F}"/>
              </a:ext>
            </a:extLst>
          </p:cNvPr>
          <p:cNvSpPr/>
          <p:nvPr/>
        </p:nvSpPr>
        <p:spPr>
          <a:xfrm>
            <a:off x="508880" y="214092"/>
            <a:ext cx="6765499" cy="487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 Black"/>
              <a:buNone/>
            </a:pPr>
            <a:r>
              <a:rPr lang="fr-FR" sz="2400" b="0" i="0" u="none" strike="noStrike" cap="none" dirty="0">
                <a:solidFill>
                  <a:schemeClr val="lt1"/>
                </a:solidFill>
                <a:latin typeface="Lato Black"/>
                <a:ea typeface="Lato Black"/>
                <a:cs typeface="Lato Black"/>
                <a:sym typeface="Lato Black"/>
              </a:rPr>
              <a:t>Résultats et répartition des tâches</a:t>
            </a:r>
          </a:p>
        </p:txBody>
      </p:sp>
      <p:grpSp>
        <p:nvGrpSpPr>
          <p:cNvPr id="8" name="Google Shape;104;p14">
            <a:extLst>
              <a:ext uri="{FF2B5EF4-FFF2-40B4-BE49-F238E27FC236}">
                <a16:creationId xmlns:a16="http://schemas.microsoft.com/office/drawing/2014/main" id="{3A8C2DF3-0DEB-4138-8A81-ED59FCECC381}"/>
              </a:ext>
            </a:extLst>
          </p:cNvPr>
          <p:cNvGrpSpPr/>
          <p:nvPr/>
        </p:nvGrpSpPr>
        <p:grpSpPr>
          <a:xfrm>
            <a:off x="7913504" y="216765"/>
            <a:ext cx="533371" cy="452102"/>
            <a:chOff x="11055695" y="451246"/>
            <a:chExt cx="533371" cy="452102"/>
          </a:xfrm>
        </p:grpSpPr>
        <p:sp>
          <p:nvSpPr>
            <p:cNvPr id="9" name="Google Shape;105;p14">
              <a:extLst>
                <a:ext uri="{FF2B5EF4-FFF2-40B4-BE49-F238E27FC236}">
                  <a16:creationId xmlns:a16="http://schemas.microsoft.com/office/drawing/2014/main" id="{DA3DA4DA-854C-4B31-AA00-57BCB4AB4564}"/>
                </a:ext>
              </a:extLst>
            </p:cNvPr>
            <p:cNvSpPr/>
            <p:nvPr/>
          </p:nvSpPr>
          <p:spPr>
            <a:xfrm rot="10800000">
              <a:off x="11055695" y="451246"/>
              <a:ext cx="533371" cy="452102"/>
            </a:xfrm>
            <a:prstGeom prst="triangle">
              <a:avLst>
                <a:gd name="adj" fmla="val 50000"/>
              </a:avLst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106;p14">
              <a:extLst>
                <a:ext uri="{FF2B5EF4-FFF2-40B4-BE49-F238E27FC236}">
                  <a16:creationId xmlns:a16="http://schemas.microsoft.com/office/drawing/2014/main" id="{0EC1B626-B07F-4E1C-BD7F-7088F31A98BB}"/>
                </a:ext>
              </a:extLst>
            </p:cNvPr>
            <p:cNvSpPr txBox="1"/>
            <p:nvPr/>
          </p:nvSpPr>
          <p:spPr>
            <a:xfrm>
              <a:off x="11100546" y="466009"/>
              <a:ext cx="448180" cy="255839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fld id="{00000000-1234-1234-1234-123412341234}" type="slidenum">
                <a:rPr lang="fr-FR" sz="1000" b="0" i="0" u="none" strike="noStrike" cap="none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14</a:t>
              </a:fld>
              <a:endParaRPr sz="10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5000"/>
                <a:lumOff val="95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00;p14">
            <a:extLst>
              <a:ext uri="{FF2B5EF4-FFF2-40B4-BE49-F238E27FC236}">
                <a16:creationId xmlns:a16="http://schemas.microsoft.com/office/drawing/2014/main" id="{A2F219F7-91FB-43AD-8095-19FC470791A9}"/>
              </a:ext>
            </a:extLst>
          </p:cNvPr>
          <p:cNvSpPr/>
          <p:nvPr/>
        </p:nvSpPr>
        <p:spPr>
          <a:xfrm>
            <a:off x="-13447" y="0"/>
            <a:ext cx="9157447" cy="906325"/>
          </a:xfrm>
          <a:prstGeom prst="rect">
            <a:avLst/>
          </a:prstGeom>
          <a:solidFill>
            <a:srgbClr val="4C1130"/>
          </a:solidFill>
          <a:ln>
            <a:noFill/>
          </a:ln>
        </p:spPr>
        <p:txBody>
          <a:bodyPr spcFirstLastPara="1" wrap="square" lIns="25375" tIns="25375" rIns="25375" bIns="253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" name="Google Shape;101;p14">
            <a:extLst>
              <a:ext uri="{FF2B5EF4-FFF2-40B4-BE49-F238E27FC236}">
                <a16:creationId xmlns:a16="http://schemas.microsoft.com/office/drawing/2014/main" id="{86563A3E-346C-46A9-B8B0-8EEA701A2E5B}"/>
              </a:ext>
            </a:extLst>
          </p:cNvPr>
          <p:cNvGrpSpPr/>
          <p:nvPr/>
        </p:nvGrpSpPr>
        <p:grpSpPr>
          <a:xfrm>
            <a:off x="426462" y="271243"/>
            <a:ext cx="6387698" cy="436382"/>
            <a:chOff x="1807272" y="306306"/>
            <a:chExt cx="5667768" cy="759879"/>
          </a:xfrm>
        </p:grpSpPr>
        <p:sp>
          <p:nvSpPr>
            <p:cNvPr id="10" name="Google Shape;102;p14">
              <a:extLst>
                <a:ext uri="{FF2B5EF4-FFF2-40B4-BE49-F238E27FC236}">
                  <a16:creationId xmlns:a16="http://schemas.microsoft.com/office/drawing/2014/main" id="{9DCB1554-E63D-4BCD-AF6E-946CE4D89CA0}"/>
                </a:ext>
              </a:extLst>
            </p:cNvPr>
            <p:cNvSpPr/>
            <p:nvPr/>
          </p:nvSpPr>
          <p:spPr>
            <a:xfrm>
              <a:off x="1868471" y="306306"/>
              <a:ext cx="3819837" cy="4924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Lato Black"/>
                <a:buNone/>
              </a:pPr>
              <a:r>
                <a:rPr lang="fr-FR" sz="3200" b="0" i="0" u="none" strike="noStrike" cap="none" dirty="0">
                  <a:solidFill>
                    <a:schemeClr val="lt1"/>
                  </a:solidFill>
                  <a:latin typeface="Lato Black"/>
                  <a:ea typeface="Lato Black"/>
                  <a:cs typeface="Lato Black"/>
                  <a:sym typeface="Lato Black"/>
                </a:rPr>
                <a:t>Sommaire</a:t>
              </a:r>
              <a:endParaRPr sz="3200" b="0" i="0" u="none" strike="noStrike" cap="none" dirty="0">
                <a:solidFill>
                  <a:schemeClr val="lt1"/>
                </a:solidFill>
                <a:latin typeface="Lato Black"/>
                <a:ea typeface="Lato Black"/>
                <a:cs typeface="Lato Black"/>
                <a:sym typeface="Lato Black"/>
              </a:endParaRPr>
            </a:p>
          </p:txBody>
        </p:sp>
        <p:sp>
          <p:nvSpPr>
            <p:cNvPr id="11" name="Google Shape;103;p14">
              <a:extLst>
                <a:ext uri="{FF2B5EF4-FFF2-40B4-BE49-F238E27FC236}">
                  <a16:creationId xmlns:a16="http://schemas.microsoft.com/office/drawing/2014/main" id="{C58C8FBF-FFBA-452C-BAB4-9C9A8A55EF7C}"/>
                </a:ext>
              </a:extLst>
            </p:cNvPr>
            <p:cNvSpPr txBox="1"/>
            <p:nvPr/>
          </p:nvSpPr>
          <p:spPr>
            <a:xfrm>
              <a:off x="1807272" y="758408"/>
              <a:ext cx="5667768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  <p:grpSp>
        <p:nvGrpSpPr>
          <p:cNvPr id="12" name="Google Shape;104;p14">
            <a:extLst>
              <a:ext uri="{FF2B5EF4-FFF2-40B4-BE49-F238E27FC236}">
                <a16:creationId xmlns:a16="http://schemas.microsoft.com/office/drawing/2014/main" id="{094524A9-C9A4-479F-83CD-AA3116A3D2DA}"/>
              </a:ext>
            </a:extLst>
          </p:cNvPr>
          <p:cNvGrpSpPr/>
          <p:nvPr/>
        </p:nvGrpSpPr>
        <p:grpSpPr>
          <a:xfrm>
            <a:off x="7900057" y="216765"/>
            <a:ext cx="533371" cy="452102"/>
            <a:chOff x="11055695" y="451246"/>
            <a:chExt cx="533371" cy="452102"/>
          </a:xfrm>
        </p:grpSpPr>
        <p:sp>
          <p:nvSpPr>
            <p:cNvPr id="13" name="Google Shape;105;p14">
              <a:extLst>
                <a:ext uri="{FF2B5EF4-FFF2-40B4-BE49-F238E27FC236}">
                  <a16:creationId xmlns:a16="http://schemas.microsoft.com/office/drawing/2014/main" id="{AAFBFD92-F0BA-4AE2-81DF-7E977C51070F}"/>
                </a:ext>
              </a:extLst>
            </p:cNvPr>
            <p:cNvSpPr/>
            <p:nvPr/>
          </p:nvSpPr>
          <p:spPr>
            <a:xfrm rot="10800000">
              <a:off x="11055695" y="451246"/>
              <a:ext cx="533371" cy="452102"/>
            </a:xfrm>
            <a:prstGeom prst="triangle">
              <a:avLst>
                <a:gd name="adj" fmla="val 50000"/>
              </a:avLst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06;p14">
              <a:extLst>
                <a:ext uri="{FF2B5EF4-FFF2-40B4-BE49-F238E27FC236}">
                  <a16:creationId xmlns:a16="http://schemas.microsoft.com/office/drawing/2014/main" id="{35D65403-DAB6-40D9-84C2-51451B8FF7EF}"/>
                </a:ext>
              </a:extLst>
            </p:cNvPr>
            <p:cNvSpPr txBox="1"/>
            <p:nvPr/>
          </p:nvSpPr>
          <p:spPr>
            <a:xfrm>
              <a:off x="11100546" y="466009"/>
              <a:ext cx="448180" cy="255839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fld id="{00000000-1234-1234-1234-123412341234}" type="slidenum">
                <a:rPr lang="fr-FR" sz="1000" b="0" i="0" u="none" strike="noStrike" cap="none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2</a:t>
              </a:fld>
              <a:endParaRPr sz="10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15" name="Google Shape;107;p14">
            <a:extLst>
              <a:ext uri="{FF2B5EF4-FFF2-40B4-BE49-F238E27FC236}">
                <a16:creationId xmlns:a16="http://schemas.microsoft.com/office/drawing/2014/main" id="{43369FC5-5471-4E15-846A-B54859BA09D8}"/>
              </a:ext>
            </a:extLst>
          </p:cNvPr>
          <p:cNvGrpSpPr/>
          <p:nvPr/>
        </p:nvGrpSpPr>
        <p:grpSpPr>
          <a:xfrm>
            <a:off x="2472805" y="1023358"/>
            <a:ext cx="4533564" cy="3096783"/>
            <a:chOff x="6287523" y="2433109"/>
            <a:chExt cx="5036553" cy="3348160"/>
          </a:xfrm>
        </p:grpSpPr>
        <p:cxnSp>
          <p:nvCxnSpPr>
            <p:cNvPr id="16" name="Google Shape;108;p14">
              <a:extLst>
                <a:ext uri="{FF2B5EF4-FFF2-40B4-BE49-F238E27FC236}">
                  <a16:creationId xmlns:a16="http://schemas.microsoft.com/office/drawing/2014/main" id="{3118D486-1569-42E5-B8D5-27982D4B8D6E}"/>
                </a:ext>
              </a:extLst>
            </p:cNvPr>
            <p:cNvCxnSpPr/>
            <p:nvPr/>
          </p:nvCxnSpPr>
          <p:spPr>
            <a:xfrm>
              <a:off x="6293223" y="2433109"/>
              <a:ext cx="0" cy="580849"/>
            </a:xfrm>
            <a:prstGeom prst="straightConnector1">
              <a:avLst/>
            </a:prstGeom>
            <a:noFill/>
            <a:ln w="57150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31" name="Google Shape;111;p14">
              <a:extLst>
                <a:ext uri="{FF2B5EF4-FFF2-40B4-BE49-F238E27FC236}">
                  <a16:creationId xmlns:a16="http://schemas.microsoft.com/office/drawing/2014/main" id="{0691214B-D576-4AD9-80CC-FAC08E08AB53}"/>
                </a:ext>
              </a:extLst>
            </p:cNvPr>
            <p:cNvSpPr txBox="1"/>
            <p:nvPr/>
          </p:nvSpPr>
          <p:spPr>
            <a:xfrm>
              <a:off x="6392300" y="2535465"/>
              <a:ext cx="4603481" cy="3833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50" tIns="34275" rIns="68550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fr-FR" sz="1800" b="1" i="0" u="none" strike="noStrike" cap="none" dirty="0">
                  <a:solidFill>
                    <a:srgbClr val="000000"/>
                  </a:solidFill>
                  <a:latin typeface="Calibri" panose="020F0502020204030204" pitchFamily="34" charset="0"/>
                  <a:ea typeface="Lato"/>
                  <a:cs typeface="Calibri" panose="020F0502020204030204" pitchFamily="34" charset="0"/>
                  <a:sym typeface="Lato"/>
                </a:rPr>
                <a:t>Dictionnaire de données</a:t>
              </a:r>
            </a:p>
          </p:txBody>
        </p:sp>
        <p:sp>
          <p:nvSpPr>
            <p:cNvPr id="29" name="Google Shape;114;p14">
              <a:extLst>
                <a:ext uri="{FF2B5EF4-FFF2-40B4-BE49-F238E27FC236}">
                  <a16:creationId xmlns:a16="http://schemas.microsoft.com/office/drawing/2014/main" id="{7338D8E9-B219-4468-9BDC-29D0E4D3C221}"/>
                </a:ext>
              </a:extLst>
            </p:cNvPr>
            <p:cNvSpPr txBox="1"/>
            <p:nvPr/>
          </p:nvSpPr>
          <p:spPr>
            <a:xfrm>
              <a:off x="6425076" y="3312076"/>
              <a:ext cx="4769725" cy="7508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50" tIns="34275" rIns="68550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fr-FR" sz="1800" b="1" i="0" u="none" strike="noStrike" cap="none" dirty="0">
                  <a:solidFill>
                    <a:srgbClr val="000000"/>
                  </a:solidFill>
                  <a:latin typeface="Calibri" panose="020F0502020204030204" pitchFamily="34" charset="0"/>
                  <a:ea typeface="Lato"/>
                  <a:cs typeface="Calibri" panose="020F0502020204030204" pitchFamily="34" charset="0"/>
                  <a:sym typeface="Lato"/>
                </a:rPr>
                <a:t>Importation de données et prétraitement de text</a:t>
              </a:r>
              <a:r>
                <a:rPr lang="fr-FR" sz="1800" b="1" dirty="0">
                  <a:latin typeface="Calibri" panose="020F0502020204030204" pitchFamily="34" charset="0"/>
                  <a:ea typeface="Lato"/>
                  <a:cs typeface="Calibri" panose="020F0502020204030204" pitchFamily="34" charset="0"/>
                  <a:sym typeface="Lato"/>
                </a:rPr>
                <a:t>e</a:t>
              </a:r>
              <a:endParaRPr lang="fr-FR" sz="1800" b="1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Lato"/>
                <a:cs typeface="Calibri" panose="020F0502020204030204" pitchFamily="34" charset="0"/>
                <a:sym typeface="Lato"/>
              </a:endParaRPr>
            </a:p>
          </p:txBody>
        </p:sp>
        <p:sp>
          <p:nvSpPr>
            <p:cNvPr id="27" name="Google Shape;117;p14">
              <a:extLst>
                <a:ext uri="{FF2B5EF4-FFF2-40B4-BE49-F238E27FC236}">
                  <a16:creationId xmlns:a16="http://schemas.microsoft.com/office/drawing/2014/main" id="{9B44F8AC-00C2-44C0-81C6-50456A0EC20B}"/>
                </a:ext>
              </a:extLst>
            </p:cNvPr>
            <p:cNvSpPr txBox="1"/>
            <p:nvPr/>
          </p:nvSpPr>
          <p:spPr>
            <a:xfrm>
              <a:off x="6425076" y="4389094"/>
              <a:ext cx="4899000" cy="28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50" tIns="34275" rIns="68550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fr-FR" sz="1800" b="1" i="0" u="none" strike="noStrike" cap="none" dirty="0">
                  <a:solidFill>
                    <a:srgbClr val="000000"/>
                  </a:solidFill>
                  <a:latin typeface="Calibri" panose="020F0502020204030204" pitchFamily="34" charset="0"/>
                  <a:ea typeface="Lato"/>
                  <a:cs typeface="Calibri" panose="020F0502020204030204" pitchFamily="34" charset="0"/>
                  <a:sym typeface="Lato"/>
                </a:rPr>
                <a:t>Ensemble de formation et de test</a:t>
              </a:r>
              <a:endParaRPr sz="1800" b="1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Lato"/>
                <a:cs typeface="Calibri" panose="020F0502020204030204" pitchFamily="34" charset="0"/>
                <a:sym typeface="Lato"/>
              </a:endParaRPr>
            </a:p>
          </p:txBody>
        </p:sp>
        <p:sp>
          <p:nvSpPr>
            <p:cNvPr id="25" name="Google Shape;120;p14">
              <a:extLst>
                <a:ext uri="{FF2B5EF4-FFF2-40B4-BE49-F238E27FC236}">
                  <a16:creationId xmlns:a16="http://schemas.microsoft.com/office/drawing/2014/main" id="{43632FA9-0A72-42A6-8B62-8F57337604A7}"/>
                </a:ext>
              </a:extLst>
            </p:cNvPr>
            <p:cNvSpPr txBox="1"/>
            <p:nvPr/>
          </p:nvSpPr>
          <p:spPr>
            <a:xfrm>
              <a:off x="6425076" y="5268846"/>
              <a:ext cx="4769726" cy="39060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50" tIns="34275" rIns="68550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fr-FR" sz="1800" b="1" i="0" u="none" strike="noStrike" cap="none" dirty="0">
                  <a:solidFill>
                    <a:srgbClr val="000000"/>
                  </a:solidFill>
                  <a:latin typeface="Calibri" panose="020F0502020204030204" pitchFamily="34" charset="0"/>
                  <a:ea typeface="Lato"/>
                  <a:cs typeface="Calibri" panose="020F0502020204030204" pitchFamily="34" charset="0"/>
                  <a:sym typeface="Lato"/>
                </a:rPr>
                <a:t>Algorithme et évaluation de modèle</a:t>
              </a:r>
              <a:endParaRPr sz="1800" b="1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Lato"/>
                <a:cs typeface="Calibri" panose="020F0502020204030204" pitchFamily="34" charset="0"/>
                <a:sym typeface="Lato"/>
              </a:endParaRPr>
            </a:p>
          </p:txBody>
        </p:sp>
        <p:cxnSp>
          <p:nvCxnSpPr>
            <p:cNvPr id="21" name="Google Shape;121;p14">
              <a:extLst>
                <a:ext uri="{FF2B5EF4-FFF2-40B4-BE49-F238E27FC236}">
                  <a16:creationId xmlns:a16="http://schemas.microsoft.com/office/drawing/2014/main" id="{1612A6EC-CB3B-4F2C-B7F3-4553B034A515}"/>
                </a:ext>
              </a:extLst>
            </p:cNvPr>
            <p:cNvCxnSpPr/>
            <p:nvPr/>
          </p:nvCxnSpPr>
          <p:spPr>
            <a:xfrm flipH="1">
              <a:off x="6287523" y="3292422"/>
              <a:ext cx="5700" cy="735000"/>
            </a:xfrm>
            <a:prstGeom prst="straightConnector1">
              <a:avLst/>
            </a:prstGeom>
            <a:noFill/>
            <a:ln w="5715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2" name="Google Shape;122;p14">
              <a:extLst>
                <a:ext uri="{FF2B5EF4-FFF2-40B4-BE49-F238E27FC236}">
                  <a16:creationId xmlns:a16="http://schemas.microsoft.com/office/drawing/2014/main" id="{458E244B-7AC1-4201-BE2C-0CE3BC191C82}"/>
                </a:ext>
              </a:extLst>
            </p:cNvPr>
            <p:cNvCxnSpPr/>
            <p:nvPr/>
          </p:nvCxnSpPr>
          <p:spPr>
            <a:xfrm>
              <a:off x="6293223" y="5200420"/>
              <a:ext cx="0" cy="580849"/>
            </a:xfrm>
            <a:prstGeom prst="straightConnector1">
              <a:avLst/>
            </a:prstGeom>
            <a:noFill/>
            <a:ln w="57150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3" name="Google Shape;123;p14">
              <a:extLst>
                <a:ext uri="{FF2B5EF4-FFF2-40B4-BE49-F238E27FC236}">
                  <a16:creationId xmlns:a16="http://schemas.microsoft.com/office/drawing/2014/main" id="{AF75F55B-7FB5-4199-977A-A2EEA58B2F95}"/>
                </a:ext>
              </a:extLst>
            </p:cNvPr>
            <p:cNvCxnSpPr/>
            <p:nvPr/>
          </p:nvCxnSpPr>
          <p:spPr>
            <a:xfrm>
              <a:off x="6293223" y="4216633"/>
              <a:ext cx="5700" cy="736800"/>
            </a:xfrm>
            <a:prstGeom prst="straightConnector1">
              <a:avLst/>
            </a:prstGeom>
            <a:noFill/>
            <a:ln w="5715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32" name="Google Shape;124;p14">
            <a:extLst>
              <a:ext uri="{FF2B5EF4-FFF2-40B4-BE49-F238E27FC236}">
                <a16:creationId xmlns:a16="http://schemas.microsoft.com/office/drawing/2014/main" id="{39330764-D677-4DDC-82F1-14DC4A217FE3}"/>
              </a:ext>
            </a:extLst>
          </p:cNvPr>
          <p:cNvSpPr txBox="1"/>
          <p:nvPr/>
        </p:nvSpPr>
        <p:spPr>
          <a:xfrm>
            <a:off x="1805970" y="1060250"/>
            <a:ext cx="540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-FR" sz="2400" b="1" i="0" u="none" strike="noStrike" cap="none" dirty="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01</a:t>
            </a:r>
            <a:endParaRPr sz="2400" b="1" i="0" u="none" strike="noStrike" cap="none" dirty="0">
              <a:solidFill>
                <a:srgbClr val="000000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3" name="Google Shape;125;p14">
            <a:extLst>
              <a:ext uri="{FF2B5EF4-FFF2-40B4-BE49-F238E27FC236}">
                <a16:creationId xmlns:a16="http://schemas.microsoft.com/office/drawing/2014/main" id="{E90B20A6-A72E-4FDD-9A57-B2C9B32E7E56}"/>
              </a:ext>
            </a:extLst>
          </p:cNvPr>
          <p:cNvSpPr txBox="1"/>
          <p:nvPr/>
        </p:nvSpPr>
        <p:spPr>
          <a:xfrm>
            <a:off x="1692417" y="1924875"/>
            <a:ext cx="651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-FR" sz="2400" b="1" i="0" u="none" strike="noStrike" cap="none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02</a:t>
            </a:r>
            <a:endParaRPr sz="2400" b="1" i="0" u="none" strike="noStrike" cap="none">
              <a:solidFill>
                <a:srgbClr val="000000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4" name="Google Shape;126;p14">
            <a:extLst>
              <a:ext uri="{FF2B5EF4-FFF2-40B4-BE49-F238E27FC236}">
                <a16:creationId xmlns:a16="http://schemas.microsoft.com/office/drawing/2014/main" id="{C446735F-820A-466F-A163-106D53ABFD11}"/>
              </a:ext>
            </a:extLst>
          </p:cNvPr>
          <p:cNvSpPr txBox="1"/>
          <p:nvPr/>
        </p:nvSpPr>
        <p:spPr>
          <a:xfrm>
            <a:off x="1534969" y="2870550"/>
            <a:ext cx="813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-FR" sz="2400" b="1" i="0" u="none" strike="noStrike" cap="none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03</a:t>
            </a:r>
            <a:endParaRPr sz="2400" b="1" i="0" u="none" strike="noStrike" cap="none">
              <a:solidFill>
                <a:srgbClr val="000000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5" name="Google Shape;127;p14">
            <a:extLst>
              <a:ext uri="{FF2B5EF4-FFF2-40B4-BE49-F238E27FC236}">
                <a16:creationId xmlns:a16="http://schemas.microsoft.com/office/drawing/2014/main" id="{C1BE004E-0833-46BA-855F-BB935337DBA7}"/>
              </a:ext>
            </a:extLst>
          </p:cNvPr>
          <p:cNvSpPr txBox="1"/>
          <p:nvPr/>
        </p:nvSpPr>
        <p:spPr>
          <a:xfrm>
            <a:off x="1529517" y="3585375"/>
            <a:ext cx="813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-FR" sz="2400" b="1" i="0" u="none" strike="noStrike" cap="none" dirty="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04</a:t>
            </a:r>
            <a:endParaRPr sz="2400" b="1" i="0" u="none" strike="noStrike" cap="none" dirty="0">
              <a:solidFill>
                <a:srgbClr val="000000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50" name="Google Shape;120;p14">
            <a:extLst>
              <a:ext uri="{FF2B5EF4-FFF2-40B4-BE49-F238E27FC236}">
                <a16:creationId xmlns:a16="http://schemas.microsoft.com/office/drawing/2014/main" id="{199F10C4-D08C-4685-B0F5-CD585AC32C5B}"/>
              </a:ext>
            </a:extLst>
          </p:cNvPr>
          <p:cNvSpPr txBox="1"/>
          <p:nvPr/>
        </p:nvSpPr>
        <p:spPr>
          <a:xfrm>
            <a:off x="2596621" y="4425613"/>
            <a:ext cx="4769725" cy="368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-FR" sz="1800" b="1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Lato"/>
                <a:cs typeface="Calibri" panose="020F0502020204030204" pitchFamily="34" charset="0"/>
                <a:sym typeface="Lato"/>
              </a:rPr>
              <a:t>Résultats et répartition des tâches</a:t>
            </a:r>
            <a:endParaRPr sz="1800" b="1" i="0" u="none" strike="noStrike" cap="none" dirty="0">
              <a:solidFill>
                <a:srgbClr val="000000"/>
              </a:solidFill>
              <a:latin typeface="Calibri" panose="020F0502020204030204" pitchFamily="34" charset="0"/>
              <a:ea typeface="Lato"/>
              <a:cs typeface="Calibri" panose="020F0502020204030204" pitchFamily="34" charset="0"/>
              <a:sym typeface="Lato"/>
            </a:endParaRPr>
          </a:p>
        </p:txBody>
      </p:sp>
      <p:cxnSp>
        <p:nvCxnSpPr>
          <p:cNvPr id="51" name="Google Shape;122;p14">
            <a:extLst>
              <a:ext uri="{FF2B5EF4-FFF2-40B4-BE49-F238E27FC236}">
                <a16:creationId xmlns:a16="http://schemas.microsoft.com/office/drawing/2014/main" id="{878AE606-24E0-44D5-9ED0-9C93934DD4EE}"/>
              </a:ext>
            </a:extLst>
          </p:cNvPr>
          <p:cNvCxnSpPr/>
          <p:nvPr/>
        </p:nvCxnSpPr>
        <p:spPr>
          <a:xfrm>
            <a:off x="2481355" y="4286311"/>
            <a:ext cx="0" cy="547610"/>
          </a:xfrm>
          <a:prstGeom prst="straightConnector1">
            <a:avLst/>
          </a:prstGeom>
          <a:noFill/>
          <a:ln w="57150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2" name="Google Shape;127;p14">
            <a:extLst>
              <a:ext uri="{FF2B5EF4-FFF2-40B4-BE49-F238E27FC236}">
                <a16:creationId xmlns:a16="http://schemas.microsoft.com/office/drawing/2014/main" id="{FDBF7FA7-BC97-483D-8FD1-111E445FB15F}"/>
              </a:ext>
            </a:extLst>
          </p:cNvPr>
          <p:cNvSpPr txBox="1"/>
          <p:nvPr/>
        </p:nvSpPr>
        <p:spPr>
          <a:xfrm>
            <a:off x="1529517" y="4332167"/>
            <a:ext cx="813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-FR" sz="2400" b="1" i="0" u="none" strike="noStrike" cap="none" dirty="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05</a:t>
            </a:r>
            <a:endParaRPr sz="2400" b="1" i="0" u="none" strike="noStrike" cap="none" dirty="0">
              <a:solidFill>
                <a:srgbClr val="000000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5000"/>
                <a:lumOff val="95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subTitle" idx="1"/>
          </p:nvPr>
        </p:nvSpPr>
        <p:spPr>
          <a:xfrm>
            <a:off x="0" y="921475"/>
            <a:ext cx="9144000" cy="330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08000" lvl="0" indent="-457200" algn="l" rtl="0">
              <a:spcBef>
                <a:spcPts val="0"/>
              </a:spcBef>
              <a:spcAft>
                <a:spcPts val="0"/>
              </a:spcAft>
              <a:buSzPts val="2800"/>
              <a:buFont typeface="Arial" panose="020B0604020202020204" pitchFamily="34" charset="0"/>
              <a:buChar char="•"/>
            </a:pPr>
            <a:r>
              <a:rPr lang="en" dirty="0">
                <a:latin typeface="Calibri" panose="020F0502020204030204" pitchFamily="34" charset="0"/>
                <a:cs typeface="Calibri" panose="020F0502020204030204" pitchFamily="34" charset="0"/>
              </a:rPr>
              <a:t>Source: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http://www.cs.cornell.edu/people/pabo/movie-review-data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08000" lvl="0" indent="-457200" algn="l" rtl="0">
              <a:spcBef>
                <a:spcPts val="0"/>
              </a:spcBef>
              <a:spcAft>
                <a:spcPts val="0"/>
              </a:spcAft>
              <a:buSzPts val="2800"/>
              <a:buFont typeface="Arial" panose="020B0604020202020204" pitchFamily="34" charset="0"/>
              <a:buChar char="•"/>
            </a:pP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" dirty="0">
                <a:latin typeface="Calibri" panose="020F0502020204030204" pitchFamily="34" charset="0"/>
                <a:cs typeface="Calibri" panose="020F0502020204030204" pitchFamily="34" charset="0"/>
              </a:rPr>
              <a:t>’ensemble des données comprend un total de 2000 documents dont la moitié contient des critiques positives concernant un film tandis que la moitié restante contient des critiques négatives.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Google Shape;100;p14">
            <a:extLst>
              <a:ext uri="{FF2B5EF4-FFF2-40B4-BE49-F238E27FC236}">
                <a16:creationId xmlns:a16="http://schemas.microsoft.com/office/drawing/2014/main" id="{6BC5F6FA-9560-41E6-956A-D62F2BAC72DC}"/>
              </a:ext>
            </a:extLst>
          </p:cNvPr>
          <p:cNvSpPr/>
          <p:nvPr/>
        </p:nvSpPr>
        <p:spPr>
          <a:xfrm>
            <a:off x="0" y="0"/>
            <a:ext cx="9157447" cy="906325"/>
          </a:xfrm>
          <a:prstGeom prst="rect">
            <a:avLst/>
          </a:prstGeom>
          <a:solidFill>
            <a:srgbClr val="4C1130"/>
          </a:solidFill>
          <a:ln>
            <a:noFill/>
          </a:ln>
        </p:spPr>
        <p:txBody>
          <a:bodyPr spcFirstLastPara="1" wrap="square" lIns="25375" tIns="25375" rIns="25375" bIns="253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" name="Google Shape;101;p14">
            <a:extLst>
              <a:ext uri="{FF2B5EF4-FFF2-40B4-BE49-F238E27FC236}">
                <a16:creationId xmlns:a16="http://schemas.microsoft.com/office/drawing/2014/main" id="{614307FE-9DF2-4C82-9706-7793AA07A3C9}"/>
              </a:ext>
            </a:extLst>
          </p:cNvPr>
          <p:cNvGrpSpPr/>
          <p:nvPr/>
        </p:nvGrpSpPr>
        <p:grpSpPr>
          <a:xfrm>
            <a:off x="439909" y="271243"/>
            <a:ext cx="6387698" cy="436382"/>
            <a:chOff x="1807272" y="306306"/>
            <a:chExt cx="5667768" cy="759879"/>
          </a:xfrm>
        </p:grpSpPr>
        <p:sp>
          <p:nvSpPr>
            <p:cNvPr id="6" name="Google Shape;102;p14">
              <a:extLst>
                <a:ext uri="{FF2B5EF4-FFF2-40B4-BE49-F238E27FC236}">
                  <a16:creationId xmlns:a16="http://schemas.microsoft.com/office/drawing/2014/main" id="{6776D694-89F8-48C5-8FD7-9442BFE7DA65}"/>
                </a:ext>
              </a:extLst>
            </p:cNvPr>
            <p:cNvSpPr/>
            <p:nvPr/>
          </p:nvSpPr>
          <p:spPr>
            <a:xfrm>
              <a:off x="1868470" y="306306"/>
              <a:ext cx="5232553" cy="4924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Lato Black"/>
                <a:buNone/>
              </a:pPr>
              <a:r>
                <a:rPr lang="fr-FR" sz="3200" b="0" i="0" u="none" strike="noStrike" cap="none" dirty="0">
                  <a:solidFill>
                    <a:schemeClr val="lt1"/>
                  </a:solidFill>
                  <a:latin typeface="Lato Black"/>
                  <a:ea typeface="Lato Black"/>
                  <a:cs typeface="Lato Black"/>
                  <a:sym typeface="Lato Black"/>
                </a:rPr>
                <a:t>Dictionnaire de données</a:t>
              </a:r>
              <a:endParaRPr sz="3200" b="0" i="0" u="none" strike="noStrike" cap="none" dirty="0">
                <a:solidFill>
                  <a:schemeClr val="lt1"/>
                </a:solidFill>
                <a:latin typeface="Lato Black"/>
                <a:ea typeface="Lato Black"/>
                <a:cs typeface="Lato Black"/>
                <a:sym typeface="Lato Black"/>
              </a:endParaRPr>
            </a:p>
          </p:txBody>
        </p:sp>
        <p:sp>
          <p:nvSpPr>
            <p:cNvPr id="7" name="Google Shape;103;p14">
              <a:extLst>
                <a:ext uri="{FF2B5EF4-FFF2-40B4-BE49-F238E27FC236}">
                  <a16:creationId xmlns:a16="http://schemas.microsoft.com/office/drawing/2014/main" id="{C0B703BD-4586-46A7-84ED-4522BBD80E42}"/>
                </a:ext>
              </a:extLst>
            </p:cNvPr>
            <p:cNvSpPr txBox="1"/>
            <p:nvPr/>
          </p:nvSpPr>
          <p:spPr>
            <a:xfrm>
              <a:off x="1807272" y="758408"/>
              <a:ext cx="5667768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  <p:grpSp>
        <p:nvGrpSpPr>
          <p:cNvPr id="8" name="Google Shape;104;p14">
            <a:extLst>
              <a:ext uri="{FF2B5EF4-FFF2-40B4-BE49-F238E27FC236}">
                <a16:creationId xmlns:a16="http://schemas.microsoft.com/office/drawing/2014/main" id="{651452C3-6929-4B43-AD9B-AE079F4EB533}"/>
              </a:ext>
            </a:extLst>
          </p:cNvPr>
          <p:cNvGrpSpPr/>
          <p:nvPr/>
        </p:nvGrpSpPr>
        <p:grpSpPr>
          <a:xfrm>
            <a:off x="7913504" y="216765"/>
            <a:ext cx="533371" cy="452102"/>
            <a:chOff x="11055695" y="451246"/>
            <a:chExt cx="533371" cy="452102"/>
          </a:xfrm>
        </p:grpSpPr>
        <p:sp>
          <p:nvSpPr>
            <p:cNvPr id="9" name="Google Shape;105;p14">
              <a:extLst>
                <a:ext uri="{FF2B5EF4-FFF2-40B4-BE49-F238E27FC236}">
                  <a16:creationId xmlns:a16="http://schemas.microsoft.com/office/drawing/2014/main" id="{DE9AA31C-EFC5-468A-9BE4-9F93610E9CDF}"/>
                </a:ext>
              </a:extLst>
            </p:cNvPr>
            <p:cNvSpPr/>
            <p:nvPr/>
          </p:nvSpPr>
          <p:spPr>
            <a:xfrm rot="10800000">
              <a:off x="11055695" y="451246"/>
              <a:ext cx="533371" cy="452102"/>
            </a:xfrm>
            <a:prstGeom prst="triangle">
              <a:avLst>
                <a:gd name="adj" fmla="val 50000"/>
              </a:avLst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106;p14">
              <a:extLst>
                <a:ext uri="{FF2B5EF4-FFF2-40B4-BE49-F238E27FC236}">
                  <a16:creationId xmlns:a16="http://schemas.microsoft.com/office/drawing/2014/main" id="{85405D87-5821-4701-9AC2-67296AD222CA}"/>
                </a:ext>
              </a:extLst>
            </p:cNvPr>
            <p:cNvSpPr txBox="1"/>
            <p:nvPr/>
          </p:nvSpPr>
          <p:spPr>
            <a:xfrm>
              <a:off x="11100546" y="466009"/>
              <a:ext cx="448180" cy="255839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fld id="{00000000-1234-1234-1234-123412341234}" type="slidenum">
                <a:rPr lang="fr-FR" sz="1000" b="0" i="0" u="none" strike="noStrike" cap="none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3</a:t>
              </a:fld>
              <a:endParaRPr sz="10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0210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5000"/>
                <a:lumOff val="95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subTitle" idx="1"/>
          </p:nvPr>
        </p:nvSpPr>
        <p:spPr>
          <a:xfrm>
            <a:off x="0" y="921475"/>
            <a:ext cx="9144000" cy="15243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fr-FR" b="1" i="1" u="sng" dirty="0">
                <a:latin typeface="Calibri" panose="020F0502020204030204" pitchFamily="34" charset="0"/>
                <a:cs typeface="Calibri" panose="020F0502020204030204" pitchFamily="34" charset="0"/>
              </a:rPr>
              <a:t>Importation de données:</a:t>
            </a:r>
          </a:p>
          <a:p>
            <a:pPr marL="50800" lvl="0" indent="0" algn="l" rtl="0">
              <a:spcBef>
                <a:spcPts val="0"/>
              </a:spcBef>
              <a:spcAft>
                <a:spcPts val="0"/>
              </a:spcAft>
              <a:buSzPts val="2800"/>
            </a:pPr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Dans le but d’exploiter l’ensemble de données qui se trouvent dans les différents fichiers nous avons utilisé la fonction LOAD_FILES de la Bibliothèque SKLEARN_DATASETS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273C806-D77F-468A-84A8-73B1B95B16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498" y="2608920"/>
            <a:ext cx="6155409" cy="831812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6" name="Google Shape;67;p15">
            <a:extLst>
              <a:ext uri="{FF2B5EF4-FFF2-40B4-BE49-F238E27FC236}">
                <a16:creationId xmlns:a16="http://schemas.microsoft.com/office/drawing/2014/main" id="{9D218038-6236-44E6-B1C8-520E9EFE207B}"/>
              </a:ext>
            </a:extLst>
          </p:cNvPr>
          <p:cNvSpPr txBox="1">
            <a:spLocks/>
          </p:cNvSpPr>
          <p:nvPr/>
        </p:nvSpPr>
        <p:spPr>
          <a:xfrm>
            <a:off x="234150" y="3626584"/>
            <a:ext cx="8463801" cy="1101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0800" indent="0" algn="l"/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La variable X contient l’ensemble des données (fichiers positifs et négatifs) tandis que les catégories cibles (0: négatif et 1: positif) sont stocké dans Y.</a:t>
            </a:r>
          </a:p>
        </p:txBody>
      </p:sp>
      <p:sp>
        <p:nvSpPr>
          <p:cNvPr id="7" name="Google Shape;100;p14">
            <a:extLst>
              <a:ext uri="{FF2B5EF4-FFF2-40B4-BE49-F238E27FC236}">
                <a16:creationId xmlns:a16="http://schemas.microsoft.com/office/drawing/2014/main" id="{0319FA8D-3975-4E6F-8787-733C98AE36B2}"/>
              </a:ext>
            </a:extLst>
          </p:cNvPr>
          <p:cNvSpPr/>
          <p:nvPr/>
        </p:nvSpPr>
        <p:spPr>
          <a:xfrm>
            <a:off x="0" y="0"/>
            <a:ext cx="9157447" cy="906325"/>
          </a:xfrm>
          <a:prstGeom prst="rect">
            <a:avLst/>
          </a:prstGeom>
          <a:solidFill>
            <a:srgbClr val="4C1130"/>
          </a:solidFill>
          <a:ln>
            <a:noFill/>
          </a:ln>
        </p:spPr>
        <p:txBody>
          <a:bodyPr spcFirstLastPara="1" wrap="square" lIns="25375" tIns="25375" rIns="25375" bIns="253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102;p14">
            <a:extLst>
              <a:ext uri="{FF2B5EF4-FFF2-40B4-BE49-F238E27FC236}">
                <a16:creationId xmlns:a16="http://schemas.microsoft.com/office/drawing/2014/main" id="{D0D46CCA-A4F6-4BE2-A621-DB77E8DB3DE9}"/>
              </a:ext>
            </a:extLst>
          </p:cNvPr>
          <p:cNvSpPr/>
          <p:nvPr/>
        </p:nvSpPr>
        <p:spPr>
          <a:xfrm>
            <a:off x="508880" y="165107"/>
            <a:ext cx="6765499" cy="487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 Black"/>
              <a:buNone/>
            </a:pPr>
            <a:r>
              <a:rPr lang="fr-FR" sz="2400" b="0" i="0" u="none" strike="noStrike" cap="none" dirty="0">
                <a:solidFill>
                  <a:schemeClr val="lt1"/>
                </a:solidFill>
                <a:latin typeface="Lato Black"/>
                <a:ea typeface="Lato Black"/>
                <a:cs typeface="Lato Black"/>
                <a:sym typeface="Lato Black"/>
              </a:rPr>
              <a:t>Importation de données et prétraitements</a:t>
            </a:r>
          </a:p>
        </p:txBody>
      </p:sp>
      <p:grpSp>
        <p:nvGrpSpPr>
          <p:cNvPr id="11" name="Google Shape;104;p14">
            <a:extLst>
              <a:ext uri="{FF2B5EF4-FFF2-40B4-BE49-F238E27FC236}">
                <a16:creationId xmlns:a16="http://schemas.microsoft.com/office/drawing/2014/main" id="{A50459A2-B4FC-4701-92CE-EF6F357874FD}"/>
              </a:ext>
            </a:extLst>
          </p:cNvPr>
          <p:cNvGrpSpPr/>
          <p:nvPr/>
        </p:nvGrpSpPr>
        <p:grpSpPr>
          <a:xfrm>
            <a:off x="7913504" y="216765"/>
            <a:ext cx="533371" cy="452102"/>
            <a:chOff x="11055695" y="451246"/>
            <a:chExt cx="533371" cy="452102"/>
          </a:xfrm>
        </p:grpSpPr>
        <p:sp>
          <p:nvSpPr>
            <p:cNvPr id="12" name="Google Shape;105;p14">
              <a:extLst>
                <a:ext uri="{FF2B5EF4-FFF2-40B4-BE49-F238E27FC236}">
                  <a16:creationId xmlns:a16="http://schemas.microsoft.com/office/drawing/2014/main" id="{EF1B45C6-8E38-45C6-A259-4FC79C8456F3}"/>
                </a:ext>
              </a:extLst>
            </p:cNvPr>
            <p:cNvSpPr/>
            <p:nvPr/>
          </p:nvSpPr>
          <p:spPr>
            <a:xfrm rot="10800000">
              <a:off x="11055695" y="451246"/>
              <a:ext cx="533371" cy="452102"/>
            </a:xfrm>
            <a:prstGeom prst="triangle">
              <a:avLst>
                <a:gd name="adj" fmla="val 50000"/>
              </a:avLst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06;p14">
              <a:extLst>
                <a:ext uri="{FF2B5EF4-FFF2-40B4-BE49-F238E27FC236}">
                  <a16:creationId xmlns:a16="http://schemas.microsoft.com/office/drawing/2014/main" id="{B9D69310-485F-4250-A06A-7C00547A12F1}"/>
                </a:ext>
              </a:extLst>
            </p:cNvPr>
            <p:cNvSpPr txBox="1"/>
            <p:nvPr/>
          </p:nvSpPr>
          <p:spPr>
            <a:xfrm>
              <a:off x="11100546" y="466009"/>
              <a:ext cx="448180" cy="255839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fld id="{00000000-1234-1234-1234-123412341234}" type="slidenum">
                <a:rPr lang="fr-FR" sz="1000" b="0" i="0" u="none" strike="noStrike" cap="none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4</a:t>
              </a:fld>
              <a:endParaRPr sz="10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14" name="Google Shape;102;p14">
            <a:extLst>
              <a:ext uri="{FF2B5EF4-FFF2-40B4-BE49-F238E27FC236}">
                <a16:creationId xmlns:a16="http://schemas.microsoft.com/office/drawing/2014/main" id="{859F309E-AB8F-4E9C-919E-791A61D45992}"/>
              </a:ext>
            </a:extLst>
          </p:cNvPr>
          <p:cNvSpPr/>
          <p:nvPr/>
        </p:nvSpPr>
        <p:spPr>
          <a:xfrm>
            <a:off x="519076" y="502690"/>
            <a:ext cx="6765499" cy="463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 Black"/>
              <a:buNone/>
            </a:pPr>
            <a:r>
              <a:rPr lang="fr-FR" sz="2000" b="1" i="0" u="none" strike="noStrike" cap="none" dirty="0">
                <a:solidFill>
                  <a:schemeClr val="lt1"/>
                </a:solidFill>
                <a:latin typeface="Lato Black"/>
                <a:ea typeface="Lato Black"/>
                <a:cs typeface="Lato Black"/>
                <a:sym typeface="Lato Black"/>
              </a:rPr>
              <a:t>Importation de données </a:t>
            </a:r>
          </a:p>
        </p:txBody>
      </p:sp>
    </p:spTree>
    <p:extLst>
      <p:ext uri="{BB962C8B-B14F-4D97-AF65-F5344CB8AC3E}">
        <p14:creationId xmlns:p14="http://schemas.microsoft.com/office/powerpoint/2010/main" val="3245728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5000"/>
                <a:lumOff val="95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subTitle" idx="1"/>
          </p:nvPr>
        </p:nvSpPr>
        <p:spPr>
          <a:xfrm>
            <a:off x="0" y="883303"/>
            <a:ext cx="9144000" cy="16879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0800" lvl="0" indent="0" algn="l" rtl="0">
              <a:spcBef>
                <a:spcPts val="0"/>
              </a:spcBef>
              <a:spcAft>
                <a:spcPts val="0"/>
              </a:spcAft>
              <a:buSzPts val="2800"/>
            </a:pPr>
            <a:r>
              <a:rPr lang="fr-FR" sz="1800" b="1" u="sng" dirty="0">
                <a:latin typeface="Calibri" panose="020F0502020204030204" pitchFamily="34" charset="0"/>
                <a:cs typeface="Calibri" panose="020F0502020204030204" pitchFamily="34" charset="0"/>
              </a:rPr>
              <a:t>Nettoyage:</a:t>
            </a:r>
          </a:p>
          <a:p>
            <a:pPr marL="336550" lvl="0" indent="-285750" algn="l" rtl="0">
              <a:spcBef>
                <a:spcPts val="0"/>
              </a:spcBef>
              <a:spcAft>
                <a:spcPts val="0"/>
              </a:spcAft>
              <a:buSzPts val="2800"/>
              <a:buFont typeface="Arial" panose="020B0604020202020204" pitchFamily="34" charset="0"/>
              <a:buChar char="•"/>
            </a:pPr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Suppression des caractères uniques (début, milieu et fin)</a:t>
            </a:r>
          </a:p>
          <a:p>
            <a:pPr marL="336550" lvl="0" indent="-285750" algn="l" rtl="0">
              <a:spcBef>
                <a:spcPts val="0"/>
              </a:spcBef>
              <a:spcAft>
                <a:spcPts val="0"/>
              </a:spcAft>
              <a:buSzPts val="2800"/>
              <a:buFont typeface="Arial" panose="020B0604020202020204" pitchFamily="34" charset="0"/>
              <a:buChar char="•"/>
            </a:pPr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Suppression des caractères spéciaux…</a:t>
            </a:r>
          </a:p>
          <a:p>
            <a:pPr marL="336550" lvl="0" indent="-285750" algn="l" rtl="0">
              <a:spcBef>
                <a:spcPts val="0"/>
              </a:spcBef>
              <a:spcAft>
                <a:spcPts val="0"/>
              </a:spcAft>
              <a:buSzPts val="2800"/>
              <a:buFont typeface="Arial" panose="020B0604020202020204" pitchFamily="34" charset="0"/>
              <a:buChar char="•"/>
            </a:pPr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Ecrire en minuscule.</a:t>
            </a:r>
          </a:p>
          <a:p>
            <a:pPr marL="336550" lvl="0" indent="-285750" algn="l" rtl="0">
              <a:spcBef>
                <a:spcPts val="0"/>
              </a:spcBef>
              <a:spcAft>
                <a:spcPts val="0"/>
              </a:spcAft>
              <a:buSzPts val="2800"/>
              <a:buFont typeface="Arial" panose="020B0604020202020204" pitchFamily="34" charset="0"/>
              <a:buChar char="•"/>
            </a:pPr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Lemmatisation grâce a la fonction split.</a:t>
            </a:r>
          </a:p>
          <a:p>
            <a:pPr marL="336550" lvl="0" indent="-285750" algn="l" rtl="0">
              <a:spcBef>
                <a:spcPts val="0"/>
              </a:spcBef>
              <a:spcAft>
                <a:spcPts val="0"/>
              </a:spcAft>
              <a:buSzPts val="2800"/>
              <a:buFont typeface="Arial" panose="020B0604020202020204" pitchFamily="34" charset="0"/>
              <a:buChar char="•"/>
            </a:pPr>
            <a:endParaRPr lang="fr-FR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Image 2" descr="Une image contenant texte&#10;&#10;Description générée automatiquement">
            <a:extLst>
              <a:ext uri="{FF2B5EF4-FFF2-40B4-BE49-F238E27FC236}">
                <a16:creationId xmlns:a16="http://schemas.microsoft.com/office/drawing/2014/main" id="{B94D4943-EAF0-43B9-A7E0-78B028D614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4060" y="1664825"/>
            <a:ext cx="3464090" cy="3287429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7" name="Google Shape;75;p16">
            <a:extLst>
              <a:ext uri="{FF2B5EF4-FFF2-40B4-BE49-F238E27FC236}">
                <a16:creationId xmlns:a16="http://schemas.microsoft.com/office/drawing/2014/main" id="{3D61B7DC-484D-412B-88AF-2AE796ED1220}"/>
              </a:ext>
            </a:extLst>
          </p:cNvPr>
          <p:cNvSpPr txBox="1">
            <a:spLocks/>
          </p:cNvSpPr>
          <p:nvPr/>
        </p:nvSpPr>
        <p:spPr>
          <a:xfrm>
            <a:off x="1497891" y="2834921"/>
            <a:ext cx="2906752" cy="1557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0800" indent="0" algn="l"/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Nous avons utilisé pour cela la bibliothèque python RE pour effectuer les diverses tâches de prétraitement de texte.</a:t>
            </a:r>
          </a:p>
        </p:txBody>
      </p:sp>
      <p:sp>
        <p:nvSpPr>
          <p:cNvPr id="8" name="Google Shape;100;p14">
            <a:extLst>
              <a:ext uri="{FF2B5EF4-FFF2-40B4-BE49-F238E27FC236}">
                <a16:creationId xmlns:a16="http://schemas.microsoft.com/office/drawing/2014/main" id="{605B2538-6342-43B1-96D9-DE044242254E}"/>
              </a:ext>
            </a:extLst>
          </p:cNvPr>
          <p:cNvSpPr/>
          <p:nvPr/>
        </p:nvSpPr>
        <p:spPr>
          <a:xfrm>
            <a:off x="-13447" y="-23022"/>
            <a:ext cx="9157447" cy="906325"/>
          </a:xfrm>
          <a:prstGeom prst="rect">
            <a:avLst/>
          </a:prstGeom>
          <a:solidFill>
            <a:srgbClr val="4C1130"/>
          </a:solidFill>
          <a:ln>
            <a:noFill/>
          </a:ln>
        </p:spPr>
        <p:txBody>
          <a:bodyPr spcFirstLastPara="1" wrap="square" lIns="25375" tIns="25375" rIns="25375" bIns="253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102;p14">
            <a:extLst>
              <a:ext uri="{FF2B5EF4-FFF2-40B4-BE49-F238E27FC236}">
                <a16:creationId xmlns:a16="http://schemas.microsoft.com/office/drawing/2014/main" id="{28E9199E-B0BC-4E7D-9E04-93C744331AC2}"/>
              </a:ext>
            </a:extLst>
          </p:cNvPr>
          <p:cNvSpPr/>
          <p:nvPr/>
        </p:nvSpPr>
        <p:spPr>
          <a:xfrm>
            <a:off x="508880" y="132450"/>
            <a:ext cx="6765499" cy="487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 Black"/>
              <a:buNone/>
            </a:pPr>
            <a:r>
              <a:rPr lang="fr-FR" sz="2400" b="0" i="0" u="none" strike="noStrike" cap="none" dirty="0">
                <a:solidFill>
                  <a:schemeClr val="lt1"/>
                </a:solidFill>
                <a:latin typeface="Lato Black"/>
                <a:ea typeface="Lato Black"/>
                <a:cs typeface="Lato Black"/>
                <a:sym typeface="Lato Black"/>
              </a:rPr>
              <a:t>Importation de données et prétraitements</a:t>
            </a:r>
          </a:p>
        </p:txBody>
      </p:sp>
      <p:grpSp>
        <p:nvGrpSpPr>
          <p:cNvPr id="10" name="Google Shape;104;p14">
            <a:extLst>
              <a:ext uri="{FF2B5EF4-FFF2-40B4-BE49-F238E27FC236}">
                <a16:creationId xmlns:a16="http://schemas.microsoft.com/office/drawing/2014/main" id="{9930019D-FD5C-4EDA-ABFC-40F25A680B0C}"/>
              </a:ext>
            </a:extLst>
          </p:cNvPr>
          <p:cNvGrpSpPr/>
          <p:nvPr/>
        </p:nvGrpSpPr>
        <p:grpSpPr>
          <a:xfrm>
            <a:off x="7913504" y="216765"/>
            <a:ext cx="533371" cy="452102"/>
            <a:chOff x="11055695" y="451246"/>
            <a:chExt cx="533371" cy="452102"/>
          </a:xfrm>
        </p:grpSpPr>
        <p:sp>
          <p:nvSpPr>
            <p:cNvPr id="11" name="Google Shape;105;p14">
              <a:extLst>
                <a:ext uri="{FF2B5EF4-FFF2-40B4-BE49-F238E27FC236}">
                  <a16:creationId xmlns:a16="http://schemas.microsoft.com/office/drawing/2014/main" id="{69F2E399-DB99-4917-88B5-B521EEBB9B80}"/>
                </a:ext>
              </a:extLst>
            </p:cNvPr>
            <p:cNvSpPr/>
            <p:nvPr/>
          </p:nvSpPr>
          <p:spPr>
            <a:xfrm rot="10800000">
              <a:off x="11055695" y="451246"/>
              <a:ext cx="533371" cy="452102"/>
            </a:xfrm>
            <a:prstGeom prst="triangle">
              <a:avLst>
                <a:gd name="adj" fmla="val 50000"/>
              </a:avLst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06;p14">
              <a:extLst>
                <a:ext uri="{FF2B5EF4-FFF2-40B4-BE49-F238E27FC236}">
                  <a16:creationId xmlns:a16="http://schemas.microsoft.com/office/drawing/2014/main" id="{1D196444-50C9-4F83-8799-754F057A4EBF}"/>
                </a:ext>
              </a:extLst>
            </p:cNvPr>
            <p:cNvSpPr txBox="1"/>
            <p:nvPr/>
          </p:nvSpPr>
          <p:spPr>
            <a:xfrm>
              <a:off x="11100546" y="466009"/>
              <a:ext cx="448180" cy="255839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fld id="{00000000-1234-1234-1234-123412341234}" type="slidenum">
                <a:rPr lang="fr-FR" sz="1000" b="0" i="0" u="none" strike="noStrike" cap="none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5</a:t>
              </a:fld>
              <a:endParaRPr sz="10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13" name="Google Shape;102;p14">
            <a:extLst>
              <a:ext uri="{FF2B5EF4-FFF2-40B4-BE49-F238E27FC236}">
                <a16:creationId xmlns:a16="http://schemas.microsoft.com/office/drawing/2014/main" id="{17171354-75D1-4AA4-8E73-585594E7D101}"/>
              </a:ext>
            </a:extLst>
          </p:cNvPr>
          <p:cNvSpPr/>
          <p:nvPr/>
        </p:nvSpPr>
        <p:spPr>
          <a:xfrm>
            <a:off x="519076" y="470032"/>
            <a:ext cx="6765499" cy="463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 Black"/>
              <a:buNone/>
            </a:pPr>
            <a:r>
              <a:rPr lang="fr-FR" sz="2000" b="1" i="0" u="none" strike="noStrike" cap="none" dirty="0">
                <a:solidFill>
                  <a:schemeClr val="lt1"/>
                </a:solidFill>
                <a:latin typeface="Lato Black"/>
                <a:ea typeface="Lato Black"/>
                <a:cs typeface="Lato Black"/>
                <a:sym typeface="Lato Black"/>
              </a:rPr>
              <a:t>Nettoyage de données</a:t>
            </a:r>
          </a:p>
        </p:txBody>
      </p:sp>
    </p:spTree>
    <p:extLst>
      <p:ext uri="{BB962C8B-B14F-4D97-AF65-F5344CB8AC3E}">
        <p14:creationId xmlns:p14="http://schemas.microsoft.com/office/powerpoint/2010/main" val="490008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5000"/>
                <a:lumOff val="95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subTitle" idx="1"/>
          </p:nvPr>
        </p:nvSpPr>
        <p:spPr>
          <a:xfrm>
            <a:off x="0" y="876523"/>
            <a:ext cx="9144000" cy="10188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0800" lvl="0" indent="0" algn="l" rtl="0">
              <a:spcBef>
                <a:spcPts val="0"/>
              </a:spcBef>
              <a:spcAft>
                <a:spcPts val="0"/>
              </a:spcAft>
              <a:buSzPts val="2800"/>
            </a:pPr>
            <a:r>
              <a:rPr lang="fr-FR" sz="1800" b="1" u="sng" dirty="0">
                <a:latin typeface="Calibri" panose="020F0502020204030204" pitchFamily="34" charset="0"/>
                <a:cs typeface="Calibri" panose="020F0502020204030204" pitchFamily="34" charset="0"/>
              </a:rPr>
              <a:t>Conversion de texte en nombre:</a:t>
            </a:r>
          </a:p>
          <a:p>
            <a:pPr marL="50800" lvl="0" indent="0" algn="l" rtl="0">
              <a:spcBef>
                <a:spcPts val="0"/>
              </a:spcBef>
              <a:spcAft>
                <a:spcPts val="0"/>
              </a:spcAft>
              <a:buSzPts val="2800"/>
            </a:pPr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Dans cette étape nous avons convertie le texte brut des fichiers en nombres en appliquant le modèle du </a:t>
            </a:r>
            <a:r>
              <a:rPr lang="fr-FR" sz="1800" b="1" dirty="0">
                <a:latin typeface="Calibri" panose="020F0502020204030204" pitchFamily="34" charset="0"/>
                <a:cs typeface="Calibri" panose="020F0502020204030204" pitchFamily="34" charset="0"/>
              </a:rPr>
              <a:t>sac de mots</a:t>
            </a:r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7" name="Google Shape;75;p16">
            <a:extLst>
              <a:ext uri="{FF2B5EF4-FFF2-40B4-BE49-F238E27FC236}">
                <a16:creationId xmlns:a16="http://schemas.microsoft.com/office/drawing/2014/main" id="{3D61B7DC-484D-412B-88AF-2AE796ED1220}"/>
              </a:ext>
            </a:extLst>
          </p:cNvPr>
          <p:cNvSpPr txBox="1">
            <a:spLocks/>
          </p:cNvSpPr>
          <p:nvPr/>
        </p:nvSpPr>
        <p:spPr>
          <a:xfrm>
            <a:off x="617035" y="2389863"/>
            <a:ext cx="7463882" cy="2249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0800" indent="0" algn="l"/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Dans le bout de code ci-dessus nous avons utilisé la fonction </a:t>
            </a:r>
            <a:r>
              <a:rPr lang="fr-FR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CountVectorizer</a:t>
            </a:r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 qui prend les paramètres suivants:</a:t>
            </a:r>
          </a:p>
          <a:p>
            <a:pPr marL="50800" indent="0" algn="l"/>
            <a:r>
              <a:rPr lang="fr-FR" sz="1800" b="1" dirty="0" err="1">
                <a:latin typeface="Calibri" panose="020F0502020204030204" pitchFamily="34" charset="0"/>
                <a:cs typeface="Calibri" panose="020F0502020204030204" pitchFamily="34" charset="0"/>
              </a:rPr>
              <a:t>max_features</a:t>
            </a:r>
            <a:r>
              <a:rPr lang="fr-FR" sz="1800" b="1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 il représente le nombre souhaité des mots fréquents.</a:t>
            </a:r>
          </a:p>
          <a:p>
            <a:pPr marL="50800" indent="0" algn="l"/>
            <a:r>
              <a:rPr lang="fr-FR" sz="1800" b="1" dirty="0" err="1">
                <a:latin typeface="Calibri" panose="020F0502020204030204" pitchFamily="34" charset="0"/>
                <a:cs typeface="Calibri" panose="020F0502020204030204" pitchFamily="34" charset="0"/>
              </a:rPr>
              <a:t>min_df</a:t>
            </a:r>
            <a:r>
              <a:rPr lang="fr-FR" sz="1800" b="1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le nombre de document dans lesquels les mots doivent être présents impérativement afin de les sélectionner.</a:t>
            </a:r>
          </a:p>
          <a:p>
            <a:pPr marL="50800" indent="0" algn="l"/>
            <a:r>
              <a:rPr lang="fr-FR" sz="1800" b="1" dirty="0" err="1">
                <a:latin typeface="Calibri" panose="020F0502020204030204" pitchFamily="34" charset="0"/>
                <a:cs typeface="Calibri" panose="020F0502020204030204" pitchFamily="34" charset="0"/>
              </a:rPr>
              <a:t>max_df</a:t>
            </a:r>
            <a:r>
              <a:rPr lang="fr-FR" sz="1800" b="1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le pourcentage maximum de présence de mots afin de les sélectionner.</a:t>
            </a:r>
          </a:p>
          <a:p>
            <a:pPr marL="50800" indent="0" algn="l"/>
            <a:r>
              <a:rPr lang="fr-FR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stop_words</a:t>
            </a:r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: supprime les mots vides.</a:t>
            </a:r>
          </a:p>
          <a:p>
            <a:pPr marL="50800" indent="0" algn="l"/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C0EFDCC-350C-46B3-871F-BE37687473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035" y="1895360"/>
            <a:ext cx="7315200" cy="37147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8" name="Google Shape;100;p14">
            <a:extLst>
              <a:ext uri="{FF2B5EF4-FFF2-40B4-BE49-F238E27FC236}">
                <a16:creationId xmlns:a16="http://schemas.microsoft.com/office/drawing/2014/main" id="{0C7ABF93-47BE-4975-B3BC-4E7B83F55700}"/>
              </a:ext>
            </a:extLst>
          </p:cNvPr>
          <p:cNvSpPr/>
          <p:nvPr/>
        </p:nvSpPr>
        <p:spPr>
          <a:xfrm>
            <a:off x="0" y="-22302"/>
            <a:ext cx="9157447" cy="906325"/>
          </a:xfrm>
          <a:prstGeom prst="rect">
            <a:avLst/>
          </a:prstGeom>
          <a:solidFill>
            <a:srgbClr val="4C1130"/>
          </a:solidFill>
          <a:ln>
            <a:noFill/>
          </a:ln>
        </p:spPr>
        <p:txBody>
          <a:bodyPr spcFirstLastPara="1" wrap="square" lIns="25375" tIns="25375" rIns="25375" bIns="253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102;p14">
            <a:extLst>
              <a:ext uri="{FF2B5EF4-FFF2-40B4-BE49-F238E27FC236}">
                <a16:creationId xmlns:a16="http://schemas.microsoft.com/office/drawing/2014/main" id="{883D25AD-6F5A-4261-81FC-963B259549B5}"/>
              </a:ext>
            </a:extLst>
          </p:cNvPr>
          <p:cNvSpPr/>
          <p:nvPr/>
        </p:nvSpPr>
        <p:spPr>
          <a:xfrm>
            <a:off x="435401" y="107959"/>
            <a:ext cx="6765499" cy="487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 Black"/>
              <a:buNone/>
            </a:pPr>
            <a:r>
              <a:rPr lang="fr-FR" sz="2400" b="0" i="0" u="none" strike="noStrike" cap="none" dirty="0">
                <a:solidFill>
                  <a:schemeClr val="lt1"/>
                </a:solidFill>
                <a:latin typeface="Lato Black"/>
                <a:ea typeface="Lato Black"/>
                <a:cs typeface="Lato Black"/>
                <a:sym typeface="Lato Black"/>
              </a:rPr>
              <a:t>Importation de données et prétraitements</a:t>
            </a:r>
          </a:p>
        </p:txBody>
      </p:sp>
      <p:grpSp>
        <p:nvGrpSpPr>
          <p:cNvPr id="10" name="Google Shape;104;p14">
            <a:extLst>
              <a:ext uri="{FF2B5EF4-FFF2-40B4-BE49-F238E27FC236}">
                <a16:creationId xmlns:a16="http://schemas.microsoft.com/office/drawing/2014/main" id="{B648449D-EC04-4CB4-BF70-D15ED63D20A7}"/>
              </a:ext>
            </a:extLst>
          </p:cNvPr>
          <p:cNvGrpSpPr/>
          <p:nvPr/>
        </p:nvGrpSpPr>
        <p:grpSpPr>
          <a:xfrm>
            <a:off x="7913504" y="216765"/>
            <a:ext cx="533371" cy="452102"/>
            <a:chOff x="11055695" y="451246"/>
            <a:chExt cx="533371" cy="452102"/>
          </a:xfrm>
        </p:grpSpPr>
        <p:sp>
          <p:nvSpPr>
            <p:cNvPr id="11" name="Google Shape;105;p14">
              <a:extLst>
                <a:ext uri="{FF2B5EF4-FFF2-40B4-BE49-F238E27FC236}">
                  <a16:creationId xmlns:a16="http://schemas.microsoft.com/office/drawing/2014/main" id="{8E7A3C37-C6C7-46DE-9A17-FCF236988269}"/>
                </a:ext>
              </a:extLst>
            </p:cNvPr>
            <p:cNvSpPr/>
            <p:nvPr/>
          </p:nvSpPr>
          <p:spPr>
            <a:xfrm rot="10800000">
              <a:off x="11055695" y="451246"/>
              <a:ext cx="533371" cy="452102"/>
            </a:xfrm>
            <a:prstGeom prst="triangle">
              <a:avLst>
                <a:gd name="adj" fmla="val 50000"/>
              </a:avLst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06;p14">
              <a:extLst>
                <a:ext uri="{FF2B5EF4-FFF2-40B4-BE49-F238E27FC236}">
                  <a16:creationId xmlns:a16="http://schemas.microsoft.com/office/drawing/2014/main" id="{C7962207-E612-44EE-98CF-38573D908014}"/>
                </a:ext>
              </a:extLst>
            </p:cNvPr>
            <p:cNvSpPr txBox="1"/>
            <p:nvPr/>
          </p:nvSpPr>
          <p:spPr>
            <a:xfrm>
              <a:off x="11100546" y="466009"/>
              <a:ext cx="448180" cy="255839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fld id="{00000000-1234-1234-1234-123412341234}" type="slidenum">
                <a:rPr lang="fr-FR" sz="1000" b="0" i="0" u="none" strike="noStrike" cap="none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6</a:t>
              </a:fld>
              <a:endParaRPr sz="10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13" name="Google Shape;102;p14">
            <a:extLst>
              <a:ext uri="{FF2B5EF4-FFF2-40B4-BE49-F238E27FC236}">
                <a16:creationId xmlns:a16="http://schemas.microsoft.com/office/drawing/2014/main" id="{D41C6437-46F9-40A6-9F22-821E1E65D101}"/>
              </a:ext>
            </a:extLst>
          </p:cNvPr>
          <p:cNvSpPr/>
          <p:nvPr/>
        </p:nvSpPr>
        <p:spPr>
          <a:xfrm>
            <a:off x="437433" y="429211"/>
            <a:ext cx="6765499" cy="463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 Black"/>
              <a:buNone/>
            </a:pPr>
            <a:r>
              <a:rPr lang="fr-FR" sz="2000" b="1" i="0" u="none" strike="noStrike" cap="none" dirty="0">
                <a:solidFill>
                  <a:schemeClr val="lt1"/>
                </a:solidFill>
                <a:latin typeface="Lato Black"/>
                <a:ea typeface="Lato Black"/>
                <a:cs typeface="Lato Black"/>
                <a:sym typeface="Lato Black"/>
              </a:rPr>
              <a:t>Conversion de texte en nombre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5000"/>
                <a:lumOff val="95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ctrTitle"/>
          </p:nvPr>
        </p:nvSpPr>
        <p:spPr>
          <a:xfrm>
            <a:off x="185165" y="801554"/>
            <a:ext cx="8520600" cy="85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err="1"/>
              <a:t>Encoding</a:t>
            </a:r>
            <a:r>
              <a:rPr lang="fr-FR" dirty="0"/>
              <a:t> « TF-IDF »</a:t>
            </a:r>
            <a:endParaRPr dirty="0"/>
          </a:p>
        </p:txBody>
      </p:sp>
      <p:sp>
        <p:nvSpPr>
          <p:cNvPr id="75" name="Google Shape;75;p16"/>
          <p:cNvSpPr txBox="1">
            <a:spLocks noGrp="1"/>
          </p:cNvSpPr>
          <p:nvPr>
            <p:ph type="subTitle" idx="1"/>
          </p:nvPr>
        </p:nvSpPr>
        <p:spPr>
          <a:xfrm>
            <a:off x="0" y="1657454"/>
            <a:ext cx="9144000" cy="10188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0800" lvl="0" indent="0" algn="l" rtl="0">
              <a:spcBef>
                <a:spcPts val="0"/>
              </a:spcBef>
              <a:spcAft>
                <a:spcPts val="0"/>
              </a:spcAft>
              <a:buSzPts val="2800"/>
            </a:pPr>
            <a:r>
              <a:rPr lang="fr-FR" sz="1800" b="1" u="sng" dirty="0">
                <a:latin typeface="Calibri" panose="020F0502020204030204" pitchFamily="34" charset="0"/>
                <a:cs typeface="Calibri" panose="020F0502020204030204" pitchFamily="34" charset="0"/>
              </a:rPr>
              <a:t>Conversion de texte en nombre:</a:t>
            </a:r>
          </a:p>
          <a:p>
            <a:pPr marL="50800" lvl="0" indent="0" algn="l" rtl="0">
              <a:spcBef>
                <a:spcPts val="0"/>
              </a:spcBef>
              <a:spcAft>
                <a:spcPts val="0"/>
              </a:spcAft>
              <a:buSzPts val="2800"/>
            </a:pPr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Tel que vu en cours le TF représente le « Terme Frequency », et l’IDF c’est la fréquence inverse d’un document « Inverse Document Frequency »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09120275-DFD9-4162-A188-6744DF7D21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9604" y="2913055"/>
            <a:ext cx="5594437" cy="642839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5" name="Google Shape;100;p14">
            <a:extLst>
              <a:ext uri="{FF2B5EF4-FFF2-40B4-BE49-F238E27FC236}">
                <a16:creationId xmlns:a16="http://schemas.microsoft.com/office/drawing/2014/main" id="{2FBE835F-DBE7-4CB0-9CD0-95B9ADA7F3C1}"/>
              </a:ext>
            </a:extLst>
          </p:cNvPr>
          <p:cNvSpPr/>
          <p:nvPr/>
        </p:nvSpPr>
        <p:spPr>
          <a:xfrm>
            <a:off x="0" y="1"/>
            <a:ext cx="9157447" cy="862412"/>
          </a:xfrm>
          <a:prstGeom prst="rect">
            <a:avLst/>
          </a:prstGeom>
          <a:solidFill>
            <a:srgbClr val="4C1130"/>
          </a:solidFill>
          <a:ln>
            <a:noFill/>
          </a:ln>
        </p:spPr>
        <p:txBody>
          <a:bodyPr spcFirstLastPara="1" wrap="square" lIns="25375" tIns="25375" rIns="25375" bIns="253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102;p14">
            <a:extLst>
              <a:ext uri="{FF2B5EF4-FFF2-40B4-BE49-F238E27FC236}">
                <a16:creationId xmlns:a16="http://schemas.microsoft.com/office/drawing/2014/main" id="{113A32ED-8081-438D-9CD8-C86C30D666B8}"/>
              </a:ext>
            </a:extLst>
          </p:cNvPr>
          <p:cNvSpPr/>
          <p:nvPr/>
        </p:nvSpPr>
        <p:spPr>
          <a:xfrm>
            <a:off x="437433" y="60364"/>
            <a:ext cx="6765499" cy="463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 Black"/>
              <a:buNone/>
            </a:pPr>
            <a:r>
              <a:rPr lang="fr-FR" sz="2400" b="0" i="0" u="none" strike="noStrike" cap="none" dirty="0">
                <a:solidFill>
                  <a:schemeClr val="lt1"/>
                </a:solidFill>
                <a:latin typeface="Lato Black"/>
                <a:ea typeface="Lato Black"/>
                <a:cs typeface="Lato Black"/>
                <a:sym typeface="Lato Black"/>
              </a:rPr>
              <a:t>Importation de données et prétraitements</a:t>
            </a:r>
          </a:p>
        </p:txBody>
      </p:sp>
      <p:grpSp>
        <p:nvGrpSpPr>
          <p:cNvPr id="7" name="Google Shape;104;p14">
            <a:extLst>
              <a:ext uri="{FF2B5EF4-FFF2-40B4-BE49-F238E27FC236}">
                <a16:creationId xmlns:a16="http://schemas.microsoft.com/office/drawing/2014/main" id="{3C0864C3-0080-466E-A703-E96A2C89A4A2}"/>
              </a:ext>
            </a:extLst>
          </p:cNvPr>
          <p:cNvGrpSpPr/>
          <p:nvPr/>
        </p:nvGrpSpPr>
        <p:grpSpPr>
          <a:xfrm>
            <a:off x="7913504" y="216765"/>
            <a:ext cx="533371" cy="430197"/>
            <a:chOff x="11055695" y="451246"/>
            <a:chExt cx="533371" cy="452102"/>
          </a:xfrm>
        </p:grpSpPr>
        <p:sp>
          <p:nvSpPr>
            <p:cNvPr id="8" name="Google Shape;105;p14">
              <a:extLst>
                <a:ext uri="{FF2B5EF4-FFF2-40B4-BE49-F238E27FC236}">
                  <a16:creationId xmlns:a16="http://schemas.microsoft.com/office/drawing/2014/main" id="{3B92EF65-204B-4C35-A4B8-A44BD5D0F924}"/>
                </a:ext>
              </a:extLst>
            </p:cNvPr>
            <p:cNvSpPr/>
            <p:nvPr/>
          </p:nvSpPr>
          <p:spPr>
            <a:xfrm rot="10800000">
              <a:off x="11055695" y="451246"/>
              <a:ext cx="533371" cy="452102"/>
            </a:xfrm>
            <a:prstGeom prst="triangle">
              <a:avLst>
                <a:gd name="adj" fmla="val 50000"/>
              </a:avLst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106;p14">
              <a:extLst>
                <a:ext uri="{FF2B5EF4-FFF2-40B4-BE49-F238E27FC236}">
                  <a16:creationId xmlns:a16="http://schemas.microsoft.com/office/drawing/2014/main" id="{3671C8A3-2428-478B-8690-15B34236BBFC}"/>
                </a:ext>
              </a:extLst>
            </p:cNvPr>
            <p:cNvSpPr txBox="1"/>
            <p:nvPr/>
          </p:nvSpPr>
          <p:spPr>
            <a:xfrm>
              <a:off x="11100546" y="466009"/>
              <a:ext cx="448180" cy="255839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fld id="{00000000-1234-1234-1234-123412341234}" type="slidenum">
                <a:rPr lang="fr-FR" sz="1000" b="0" i="0" u="none" strike="noStrike" cap="none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7</a:t>
              </a:fld>
              <a:endParaRPr sz="10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15" name="Google Shape;102;p14">
            <a:extLst>
              <a:ext uri="{FF2B5EF4-FFF2-40B4-BE49-F238E27FC236}">
                <a16:creationId xmlns:a16="http://schemas.microsoft.com/office/drawing/2014/main" id="{5E635546-A328-4C51-92B0-EB5E929A556B}"/>
              </a:ext>
            </a:extLst>
          </p:cNvPr>
          <p:cNvSpPr/>
          <p:nvPr/>
        </p:nvSpPr>
        <p:spPr>
          <a:xfrm>
            <a:off x="437433" y="429211"/>
            <a:ext cx="6765499" cy="463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 Black"/>
              <a:buNone/>
            </a:pPr>
            <a:r>
              <a:rPr lang="fr-FR" sz="2000" b="1" i="0" u="none" strike="noStrike" cap="none" dirty="0" err="1">
                <a:solidFill>
                  <a:schemeClr val="lt1"/>
                </a:solidFill>
                <a:latin typeface="Lato Black"/>
                <a:ea typeface="Lato Black"/>
                <a:cs typeface="Lato Black"/>
                <a:sym typeface="Lato Black"/>
              </a:rPr>
              <a:t>Encoding</a:t>
            </a:r>
            <a:r>
              <a:rPr lang="fr-FR" sz="2000" b="1" i="0" u="none" strike="noStrike" cap="none" dirty="0">
                <a:solidFill>
                  <a:schemeClr val="lt1"/>
                </a:solidFill>
                <a:latin typeface="Lato Black"/>
                <a:ea typeface="Lato Black"/>
                <a:cs typeface="Lato Black"/>
                <a:sym typeface="Lato Black"/>
              </a:rPr>
              <a:t> TF-IDF</a:t>
            </a:r>
          </a:p>
        </p:txBody>
      </p:sp>
    </p:spTree>
    <p:extLst>
      <p:ext uri="{BB962C8B-B14F-4D97-AF65-F5344CB8AC3E}">
        <p14:creationId xmlns:p14="http://schemas.microsoft.com/office/powerpoint/2010/main" val="896373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5000"/>
                <a:lumOff val="95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>
            <a:spLocks noGrp="1"/>
          </p:cNvSpPr>
          <p:nvPr>
            <p:ph type="subTitle" idx="1"/>
          </p:nvPr>
        </p:nvSpPr>
        <p:spPr>
          <a:xfrm>
            <a:off x="0" y="921475"/>
            <a:ext cx="9144000" cy="14425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0800" lvl="0" indent="0" algn="l" rtl="0">
              <a:spcBef>
                <a:spcPts val="0"/>
              </a:spcBef>
              <a:spcAft>
                <a:spcPts val="0"/>
              </a:spcAft>
              <a:buSzPts val="2800"/>
            </a:pPr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Afin de deviser nos données en ensemble de formation et de test nous avons utilisé la fonction </a:t>
            </a:r>
            <a:r>
              <a:rPr lang="fr-FR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train_test_split</a:t>
            </a:r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 qui prend en argument:</a:t>
            </a:r>
          </a:p>
          <a:p>
            <a:pPr marL="50800" lvl="0" indent="0" algn="l" rtl="0">
              <a:spcBef>
                <a:spcPts val="0"/>
              </a:spcBef>
              <a:spcAft>
                <a:spcPts val="0"/>
              </a:spcAft>
              <a:buSzPts val="2800"/>
            </a:pPr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Les données, les catégories, pourcentage de l’ensemble de test et le reste pour l’ensemble de formation.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1B75447-AC2C-4674-8FA2-8ECE7877BA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641" y="2653526"/>
            <a:ext cx="8385109" cy="46881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5" name="Google Shape;100;p14">
            <a:extLst>
              <a:ext uri="{FF2B5EF4-FFF2-40B4-BE49-F238E27FC236}">
                <a16:creationId xmlns:a16="http://schemas.microsoft.com/office/drawing/2014/main" id="{AE43C89F-56F7-40C0-97A6-AB11DA3CD709}"/>
              </a:ext>
            </a:extLst>
          </p:cNvPr>
          <p:cNvSpPr/>
          <p:nvPr/>
        </p:nvSpPr>
        <p:spPr>
          <a:xfrm>
            <a:off x="0" y="0"/>
            <a:ext cx="9157447" cy="906325"/>
          </a:xfrm>
          <a:prstGeom prst="rect">
            <a:avLst/>
          </a:prstGeom>
          <a:solidFill>
            <a:srgbClr val="4C1130"/>
          </a:solidFill>
          <a:ln>
            <a:noFill/>
          </a:ln>
        </p:spPr>
        <p:txBody>
          <a:bodyPr spcFirstLastPara="1" wrap="square" lIns="25375" tIns="25375" rIns="25375" bIns="253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102;p14">
            <a:extLst>
              <a:ext uri="{FF2B5EF4-FFF2-40B4-BE49-F238E27FC236}">
                <a16:creationId xmlns:a16="http://schemas.microsoft.com/office/drawing/2014/main" id="{6B220EA3-CBCE-4477-A0E2-2D373C8B61A1}"/>
              </a:ext>
            </a:extLst>
          </p:cNvPr>
          <p:cNvSpPr/>
          <p:nvPr/>
        </p:nvSpPr>
        <p:spPr>
          <a:xfrm>
            <a:off x="508880" y="214092"/>
            <a:ext cx="6765499" cy="487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 Black"/>
              <a:buNone/>
            </a:pPr>
            <a:r>
              <a:rPr lang="fr-FR" sz="2400" b="0" i="0" u="none" strike="noStrike" cap="none" dirty="0">
                <a:solidFill>
                  <a:schemeClr val="lt1"/>
                </a:solidFill>
                <a:latin typeface="Lato Black"/>
                <a:ea typeface="Lato Black"/>
                <a:cs typeface="Lato Black"/>
                <a:sym typeface="Lato Black"/>
              </a:rPr>
              <a:t>Ensemble de formation et de test</a:t>
            </a:r>
          </a:p>
        </p:txBody>
      </p:sp>
      <p:grpSp>
        <p:nvGrpSpPr>
          <p:cNvPr id="7" name="Google Shape;104;p14">
            <a:extLst>
              <a:ext uri="{FF2B5EF4-FFF2-40B4-BE49-F238E27FC236}">
                <a16:creationId xmlns:a16="http://schemas.microsoft.com/office/drawing/2014/main" id="{379BDA15-8BB6-4742-AB77-BA3995502D0A}"/>
              </a:ext>
            </a:extLst>
          </p:cNvPr>
          <p:cNvGrpSpPr/>
          <p:nvPr/>
        </p:nvGrpSpPr>
        <p:grpSpPr>
          <a:xfrm>
            <a:off x="7913504" y="216765"/>
            <a:ext cx="533371" cy="452102"/>
            <a:chOff x="11055695" y="451246"/>
            <a:chExt cx="533371" cy="452102"/>
          </a:xfrm>
        </p:grpSpPr>
        <p:sp>
          <p:nvSpPr>
            <p:cNvPr id="8" name="Google Shape;105;p14">
              <a:extLst>
                <a:ext uri="{FF2B5EF4-FFF2-40B4-BE49-F238E27FC236}">
                  <a16:creationId xmlns:a16="http://schemas.microsoft.com/office/drawing/2014/main" id="{383EB6AE-C8AA-49F6-9A01-796C06B70E22}"/>
                </a:ext>
              </a:extLst>
            </p:cNvPr>
            <p:cNvSpPr/>
            <p:nvPr/>
          </p:nvSpPr>
          <p:spPr>
            <a:xfrm rot="10800000">
              <a:off x="11055695" y="451246"/>
              <a:ext cx="533371" cy="452102"/>
            </a:xfrm>
            <a:prstGeom prst="triangle">
              <a:avLst>
                <a:gd name="adj" fmla="val 50000"/>
              </a:avLst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106;p14">
              <a:extLst>
                <a:ext uri="{FF2B5EF4-FFF2-40B4-BE49-F238E27FC236}">
                  <a16:creationId xmlns:a16="http://schemas.microsoft.com/office/drawing/2014/main" id="{29CB0009-7416-4503-B142-FFE40D756030}"/>
                </a:ext>
              </a:extLst>
            </p:cNvPr>
            <p:cNvSpPr txBox="1"/>
            <p:nvPr/>
          </p:nvSpPr>
          <p:spPr>
            <a:xfrm>
              <a:off x="11100546" y="466009"/>
              <a:ext cx="448180" cy="255839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fld id="{00000000-1234-1234-1234-123412341234}" type="slidenum">
                <a:rPr lang="fr-FR" sz="1000" b="0" i="0" u="none" strike="noStrike" cap="none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8</a:t>
              </a:fld>
              <a:endParaRPr sz="10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5000"/>
                <a:lumOff val="95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ctrTitle"/>
          </p:nvPr>
        </p:nvSpPr>
        <p:spPr>
          <a:xfrm>
            <a:off x="508880" y="963290"/>
            <a:ext cx="4554214" cy="51275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i="1" u="sng" dirty="0"/>
              <a:t>Algorithme de forêt aléatoire</a:t>
            </a:r>
          </a:p>
        </p:txBody>
      </p:sp>
      <p:sp>
        <p:nvSpPr>
          <p:cNvPr id="82" name="Google Shape;82;p17"/>
          <p:cNvSpPr txBox="1">
            <a:spLocks noGrp="1"/>
          </p:cNvSpPr>
          <p:nvPr>
            <p:ph type="subTitle" idx="1"/>
          </p:nvPr>
        </p:nvSpPr>
        <p:spPr>
          <a:xfrm>
            <a:off x="187778" y="1372993"/>
            <a:ext cx="8956221" cy="85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0800" lvl="0" indent="0" algn="l" rtl="0">
              <a:spcBef>
                <a:spcPts val="0"/>
              </a:spcBef>
              <a:spcAft>
                <a:spcPts val="0"/>
              </a:spcAft>
              <a:buSzPts val="2800"/>
            </a:pPr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A présent nous avons divisé nos données en ensemble de formation et de test. Pour entrainer notre modèle nous avons implémenté l’algorithme de forêt aléatoire. 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3" name="Google Shape;83;p17"/>
          <p:cNvSpPr txBox="1"/>
          <p:nvPr/>
        </p:nvSpPr>
        <p:spPr>
          <a:xfrm>
            <a:off x="0" y="3731477"/>
            <a:ext cx="9144000" cy="8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rgbClr val="6666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Nous avons utilisé la fonction </a:t>
            </a:r>
            <a:r>
              <a:rPr lang="fr-FR" b="1" dirty="0" err="1">
                <a:solidFill>
                  <a:srgbClr val="6666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RandomForestClassifier</a:t>
            </a:r>
            <a:r>
              <a:rPr lang="fr-FR" dirty="0">
                <a:solidFill>
                  <a:srgbClr val="6666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 la bibliothèque </a:t>
            </a:r>
            <a:r>
              <a:rPr lang="fr-FR" b="1" dirty="0">
                <a:solidFill>
                  <a:srgbClr val="6666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SKLEARN</a:t>
            </a:r>
            <a:r>
              <a:rPr lang="fr-FR" dirty="0">
                <a:solidFill>
                  <a:srgbClr val="6666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De plus on a utilisé la méthode </a:t>
            </a:r>
            <a:r>
              <a:rPr lang="fr-FR" b="1" dirty="0">
                <a:solidFill>
                  <a:srgbClr val="6666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fit</a:t>
            </a:r>
            <a:r>
              <a:rPr lang="fr-FR" dirty="0">
                <a:solidFill>
                  <a:srgbClr val="6666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afin d’entrainer l’algorithme.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rgbClr val="6666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Ensuite, on a prédit grâce à la fonction </a:t>
            </a:r>
            <a:r>
              <a:rPr lang="fr-FR" b="1" dirty="0" err="1">
                <a:solidFill>
                  <a:srgbClr val="6666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predict</a:t>
            </a:r>
            <a:r>
              <a:rPr lang="fr-FR" dirty="0">
                <a:solidFill>
                  <a:srgbClr val="6666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méthode de </a:t>
            </a:r>
            <a:r>
              <a:rPr lang="fr-FR" b="1" dirty="0" err="1">
                <a:solidFill>
                  <a:srgbClr val="6666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RandomForestClassifier</a:t>
            </a:r>
            <a:r>
              <a:rPr lang="fr-FR" dirty="0">
                <a:solidFill>
                  <a:srgbClr val="6666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tel que présenté ci-dessus.</a:t>
            </a:r>
            <a:endParaRPr dirty="0">
              <a:solidFill>
                <a:srgbClr val="66666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Image 2" descr="Une image contenant texte&#10;&#10;Description générée automatiquement">
            <a:extLst>
              <a:ext uri="{FF2B5EF4-FFF2-40B4-BE49-F238E27FC236}">
                <a16:creationId xmlns:a16="http://schemas.microsoft.com/office/drawing/2014/main" id="{1243FFE2-6FFD-4D6D-82F6-DFC48FECD4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871" y="2462842"/>
            <a:ext cx="8524258" cy="106354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8" name="Google Shape;100;p14">
            <a:extLst>
              <a:ext uri="{FF2B5EF4-FFF2-40B4-BE49-F238E27FC236}">
                <a16:creationId xmlns:a16="http://schemas.microsoft.com/office/drawing/2014/main" id="{A5A40BBE-137E-4DA5-8F15-A832324BEFA2}"/>
              </a:ext>
            </a:extLst>
          </p:cNvPr>
          <p:cNvSpPr/>
          <p:nvPr/>
        </p:nvSpPr>
        <p:spPr>
          <a:xfrm>
            <a:off x="0" y="-22302"/>
            <a:ext cx="9157447" cy="906325"/>
          </a:xfrm>
          <a:prstGeom prst="rect">
            <a:avLst/>
          </a:prstGeom>
          <a:solidFill>
            <a:srgbClr val="4C1130"/>
          </a:solidFill>
          <a:ln>
            <a:noFill/>
          </a:ln>
        </p:spPr>
        <p:txBody>
          <a:bodyPr spcFirstLastPara="1" wrap="square" lIns="25375" tIns="25375" rIns="25375" bIns="253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102;p14">
            <a:extLst>
              <a:ext uri="{FF2B5EF4-FFF2-40B4-BE49-F238E27FC236}">
                <a16:creationId xmlns:a16="http://schemas.microsoft.com/office/drawing/2014/main" id="{AA39115B-D0CB-464A-8FD0-EBF45E50C471}"/>
              </a:ext>
            </a:extLst>
          </p:cNvPr>
          <p:cNvSpPr/>
          <p:nvPr/>
        </p:nvSpPr>
        <p:spPr>
          <a:xfrm>
            <a:off x="508880" y="214092"/>
            <a:ext cx="6765499" cy="487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 Black"/>
              <a:buNone/>
            </a:pPr>
            <a:r>
              <a:rPr lang="fr-FR" sz="2400" b="0" i="0" u="none" strike="noStrike" cap="none" dirty="0">
                <a:solidFill>
                  <a:schemeClr val="lt1"/>
                </a:solidFill>
                <a:latin typeface="Lato Black"/>
                <a:ea typeface="Lato Black"/>
                <a:cs typeface="Lato Black"/>
                <a:sym typeface="Lato Black"/>
              </a:rPr>
              <a:t>Algorithme et évaluation de modèle</a:t>
            </a:r>
          </a:p>
        </p:txBody>
      </p:sp>
      <p:grpSp>
        <p:nvGrpSpPr>
          <p:cNvPr id="10" name="Google Shape;104;p14">
            <a:extLst>
              <a:ext uri="{FF2B5EF4-FFF2-40B4-BE49-F238E27FC236}">
                <a16:creationId xmlns:a16="http://schemas.microsoft.com/office/drawing/2014/main" id="{DFFC6095-1A4F-4040-8529-05B96F6BFAF2}"/>
              </a:ext>
            </a:extLst>
          </p:cNvPr>
          <p:cNvGrpSpPr/>
          <p:nvPr/>
        </p:nvGrpSpPr>
        <p:grpSpPr>
          <a:xfrm>
            <a:off x="7913504" y="216765"/>
            <a:ext cx="533371" cy="452102"/>
            <a:chOff x="11055695" y="451246"/>
            <a:chExt cx="533371" cy="452102"/>
          </a:xfrm>
        </p:grpSpPr>
        <p:sp>
          <p:nvSpPr>
            <p:cNvPr id="11" name="Google Shape;105;p14">
              <a:extLst>
                <a:ext uri="{FF2B5EF4-FFF2-40B4-BE49-F238E27FC236}">
                  <a16:creationId xmlns:a16="http://schemas.microsoft.com/office/drawing/2014/main" id="{332F56AB-3944-4A43-BCCA-4952FD63E0B4}"/>
                </a:ext>
              </a:extLst>
            </p:cNvPr>
            <p:cNvSpPr/>
            <p:nvPr/>
          </p:nvSpPr>
          <p:spPr>
            <a:xfrm rot="10800000">
              <a:off x="11055695" y="451246"/>
              <a:ext cx="533371" cy="452102"/>
            </a:xfrm>
            <a:prstGeom prst="triangle">
              <a:avLst>
                <a:gd name="adj" fmla="val 50000"/>
              </a:avLst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06;p14">
              <a:extLst>
                <a:ext uri="{FF2B5EF4-FFF2-40B4-BE49-F238E27FC236}">
                  <a16:creationId xmlns:a16="http://schemas.microsoft.com/office/drawing/2014/main" id="{268D5BC4-F541-4261-AF40-75FBAB1B4A43}"/>
                </a:ext>
              </a:extLst>
            </p:cNvPr>
            <p:cNvSpPr txBox="1"/>
            <p:nvPr/>
          </p:nvSpPr>
          <p:spPr>
            <a:xfrm>
              <a:off x="11100546" y="466009"/>
              <a:ext cx="448180" cy="255839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fld id="{00000000-1234-1234-1234-123412341234}" type="slidenum">
                <a:rPr lang="fr-FR" sz="1000" b="0" i="0" u="none" strike="noStrike" cap="none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9</a:t>
              </a:fld>
              <a:endParaRPr sz="10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</TotalTime>
  <Words>757</Words>
  <Application>Microsoft Office PowerPoint</Application>
  <PresentationFormat>Affichage à l'écran (16:9)</PresentationFormat>
  <Paragraphs>98</Paragraphs>
  <Slides>14</Slides>
  <Notes>14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21" baseType="lpstr">
      <vt:lpstr>Arial</vt:lpstr>
      <vt:lpstr>Calibri</vt:lpstr>
      <vt:lpstr>Lato</vt:lpstr>
      <vt:lpstr>Lato Black</vt:lpstr>
      <vt:lpstr>Lato Light</vt:lpstr>
      <vt:lpstr>Wingdings</vt:lpstr>
      <vt:lpstr>Simple Light</vt:lpstr>
      <vt:lpstr>Classification des documents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Encoding « TF-IDF »</vt:lpstr>
      <vt:lpstr>Présentation PowerPoint</vt:lpstr>
      <vt:lpstr>Algorithme de forêt aléatoire</vt:lpstr>
      <vt:lpstr>Evaluation du modèle</vt:lpstr>
      <vt:lpstr>Résultats obtenus :</vt:lpstr>
      <vt:lpstr>Difficultés rencontrées 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Mohand</dc:creator>
  <cp:lastModifiedBy>Mohand Ameziane ZAIDI</cp:lastModifiedBy>
  <cp:revision>40</cp:revision>
  <dcterms:modified xsi:type="dcterms:W3CDTF">2020-12-15T19:26:15Z</dcterms:modified>
</cp:coreProperties>
</file>