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79011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51739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3124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916635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45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114362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69184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394662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427346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78AC6A-8C8A-4A26-9CD3-EF53B4739E7E}"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57449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78AC6A-8C8A-4A26-9CD3-EF53B4739E7E}"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55566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78AC6A-8C8A-4A26-9CD3-EF53B4739E7E}" type="datetimeFigureOut">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241870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78AC6A-8C8A-4A26-9CD3-EF53B4739E7E}" type="datetimeFigureOut">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38350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8AC6A-8C8A-4A26-9CD3-EF53B4739E7E}" type="datetimeFigureOut">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2470643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78AC6A-8C8A-4A26-9CD3-EF53B4739E7E}" type="datetimeFigureOut">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450AF-0CB6-41D6-978F-2E86BDE01D4A}" type="slidenum">
              <a:rPr lang="en-US" smtClean="0"/>
              <a:t>‹#›</a:t>
            </a:fld>
            <a:endParaRPr lang="en-US"/>
          </a:p>
        </p:txBody>
      </p:sp>
    </p:spTree>
    <p:extLst>
      <p:ext uri="{BB962C8B-B14F-4D97-AF65-F5344CB8AC3E}">
        <p14:creationId xmlns:p14="http://schemas.microsoft.com/office/powerpoint/2010/main" val="185608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450AF-0CB6-41D6-978F-2E86BDE01D4A}" type="slidenum">
              <a:rPr lang="en-US" smtClean="0"/>
              <a:t>‹#›</a:t>
            </a:fld>
            <a:endParaRPr lang="en-US"/>
          </a:p>
        </p:txBody>
      </p:sp>
      <p:sp>
        <p:nvSpPr>
          <p:cNvPr id="5" name="Date Placeholder 4"/>
          <p:cNvSpPr>
            <a:spLocks noGrp="1"/>
          </p:cNvSpPr>
          <p:nvPr>
            <p:ph type="dt" sz="half" idx="10"/>
          </p:nvPr>
        </p:nvSpPr>
        <p:spPr/>
        <p:txBody>
          <a:bodyPr/>
          <a:lstStyle/>
          <a:p>
            <a:fld id="{CF78AC6A-8C8A-4A26-9CD3-EF53B4739E7E}" type="datetimeFigureOut">
              <a:rPr lang="en-US" smtClean="0"/>
              <a:t>5/23/2023</a:t>
            </a:fld>
            <a:endParaRPr lang="en-US"/>
          </a:p>
        </p:txBody>
      </p:sp>
    </p:spTree>
    <p:extLst>
      <p:ext uri="{BB962C8B-B14F-4D97-AF65-F5344CB8AC3E}">
        <p14:creationId xmlns:p14="http://schemas.microsoft.com/office/powerpoint/2010/main" val="162879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78AC6A-8C8A-4A26-9CD3-EF53B4739E7E}" type="datetimeFigureOut">
              <a:rPr lang="en-US" smtClean="0"/>
              <a:t>5/23/2023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A450AF-0CB6-41D6-978F-2E86BDE01D4A}" type="slidenum">
              <a:rPr lang="en-US" smtClean="0"/>
              <a:t>‹#›</a:t>
            </a:fld>
            <a:endParaRPr lang="en-US"/>
          </a:p>
        </p:txBody>
      </p:sp>
    </p:spTree>
    <p:extLst>
      <p:ext uri="{BB962C8B-B14F-4D97-AF65-F5344CB8AC3E}">
        <p14:creationId xmlns:p14="http://schemas.microsoft.com/office/powerpoint/2010/main" val="13834951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304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1661375"/>
            <a:ext cx="7766936" cy="2389461"/>
          </a:xfrm>
        </p:spPr>
        <p:txBody>
          <a:bodyPr/>
          <a:lstStyle/>
          <a:p>
            <a:r>
              <a:rPr lang="en-US" sz="4400" b="1" dirty="0"/>
              <a:t>Difference Between MVC, MVP and MVVM Architecture Pattern in </a:t>
            </a:r>
            <a:r>
              <a:rPr lang="en-US" sz="4400" b="1" dirty="0" smtClean="0"/>
              <a:t>Android</a:t>
            </a:r>
            <a:endParaRPr lang="en-US" sz="44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3745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77334" y="1609859"/>
            <a:ext cx="8596668" cy="4881093"/>
          </a:xfrm>
        </p:spPr>
        <p:txBody>
          <a:bodyPr/>
          <a:lstStyle/>
          <a:p>
            <a:r>
              <a:rPr lang="en-US" dirty="0"/>
              <a:t>Developing an </a:t>
            </a:r>
            <a:r>
              <a:rPr lang="en-US" dirty="0" smtClean="0"/>
              <a:t>android</a:t>
            </a:r>
            <a:r>
              <a:rPr lang="en-US" dirty="0"/>
              <a:t> application by applying a software architecture pattern is always preferred by the developers. </a:t>
            </a:r>
            <a:endParaRPr lang="en-US" dirty="0" smtClean="0"/>
          </a:p>
          <a:p>
            <a:r>
              <a:rPr lang="en-US" dirty="0" smtClean="0"/>
              <a:t>An </a:t>
            </a:r>
            <a:r>
              <a:rPr lang="en-US" dirty="0"/>
              <a:t>architecture pattern gives modularity to the project files and assures that all the codes get covered in Unit testing. </a:t>
            </a:r>
            <a:endParaRPr lang="en-US" dirty="0" smtClean="0"/>
          </a:p>
          <a:p>
            <a:r>
              <a:rPr lang="en-US" dirty="0" smtClean="0"/>
              <a:t>It </a:t>
            </a:r>
            <a:r>
              <a:rPr lang="en-US" dirty="0"/>
              <a:t>makes the task easy for developers to maintain the software and to expand the features of the application in the future. </a:t>
            </a:r>
            <a:endParaRPr lang="en-US" dirty="0" smtClean="0"/>
          </a:p>
          <a:p>
            <a:r>
              <a:rPr lang="en-US" dirty="0" smtClean="0"/>
              <a:t>MVC </a:t>
            </a:r>
            <a:r>
              <a:rPr lang="en-US" dirty="0"/>
              <a:t>(Model — View — Controller</a:t>
            </a:r>
            <a:r>
              <a:rPr lang="en-US" dirty="0" smtClean="0"/>
              <a:t>)</a:t>
            </a:r>
            <a:r>
              <a:rPr lang="en-US" dirty="0"/>
              <a:t> </a:t>
            </a:r>
            <a:endParaRPr lang="en-US" dirty="0" smtClean="0"/>
          </a:p>
          <a:p>
            <a:r>
              <a:rPr lang="en-US" dirty="0" smtClean="0"/>
              <a:t>MVP </a:t>
            </a:r>
            <a:r>
              <a:rPr lang="en-US" dirty="0"/>
              <a:t>(Model — View — Presenter</a:t>
            </a:r>
            <a:r>
              <a:rPr lang="en-US" dirty="0" smtClean="0"/>
              <a:t>) and</a:t>
            </a:r>
          </a:p>
          <a:p>
            <a:r>
              <a:rPr lang="en-US" dirty="0" smtClean="0"/>
              <a:t>MVVM </a:t>
            </a:r>
            <a:r>
              <a:rPr lang="en-US" dirty="0"/>
              <a:t>(Model — View — </a:t>
            </a:r>
            <a:r>
              <a:rPr lang="en-US" dirty="0" err="1"/>
              <a:t>ViewModel</a:t>
            </a:r>
            <a:r>
              <a:rPr lang="en-US" dirty="0"/>
              <a:t>) </a:t>
            </a:r>
            <a:endParaRPr lang="en-US" dirty="0" smtClean="0"/>
          </a:p>
          <a:p>
            <a:r>
              <a:rPr lang="en-US" dirty="0" smtClean="0"/>
              <a:t>is </a:t>
            </a:r>
            <a:r>
              <a:rPr lang="en-US" dirty="0"/>
              <a:t>the most popular and industry-recognized android architecture pattern among developers.</a:t>
            </a:r>
            <a:endParaRPr lang="en-US" dirty="0"/>
          </a:p>
        </p:txBody>
      </p:sp>
    </p:spTree>
    <p:extLst>
      <p:ext uri="{BB962C8B-B14F-4D97-AF65-F5344CB8AC3E}">
        <p14:creationId xmlns:p14="http://schemas.microsoft.com/office/powerpoint/2010/main" val="362506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(Model — View — Controller)</a:t>
            </a:r>
          </a:p>
        </p:txBody>
      </p:sp>
      <p:sp>
        <p:nvSpPr>
          <p:cNvPr id="3" name="Content Placeholder 2"/>
          <p:cNvSpPr>
            <a:spLocks noGrp="1"/>
          </p:cNvSpPr>
          <p:nvPr>
            <p:ph idx="1"/>
          </p:nvPr>
        </p:nvSpPr>
        <p:spPr>
          <a:xfrm>
            <a:off x="677334" y="1596980"/>
            <a:ext cx="8596668" cy="5151549"/>
          </a:xfrm>
        </p:spPr>
        <p:txBody>
          <a:bodyPr>
            <a:normAutofit/>
          </a:bodyPr>
          <a:lstStyle/>
          <a:p>
            <a:pPr fontAlgn="base"/>
            <a:r>
              <a:rPr lang="en-US" dirty="0"/>
              <a:t>The MVC pattern suggests splitting the code into 3 components. </a:t>
            </a:r>
            <a:endParaRPr lang="en-US" dirty="0" smtClean="0"/>
          </a:p>
          <a:p>
            <a:pPr fontAlgn="base"/>
            <a:r>
              <a:rPr lang="en-US" dirty="0" smtClean="0"/>
              <a:t>While </a:t>
            </a:r>
            <a:r>
              <a:rPr lang="en-US" dirty="0"/>
              <a:t>creating the class/file of the application, the developer must categorize it into one of the following three layers:</a:t>
            </a:r>
          </a:p>
          <a:p>
            <a:pPr fontAlgn="base"/>
            <a:r>
              <a:rPr lang="en-US" b="1" dirty="0" smtClean="0"/>
              <a:t>Model</a:t>
            </a:r>
          </a:p>
          <a:p>
            <a:pPr lvl="1" fontAlgn="base"/>
            <a:r>
              <a:rPr lang="en-US" dirty="0" smtClean="0"/>
              <a:t>This </a:t>
            </a:r>
            <a:r>
              <a:rPr lang="en-US" dirty="0"/>
              <a:t>component stores the application data. It has no knowledge about the interface. The model is responsible for handling the domain logic(real-world business rules) and communication with the database and network layers.</a:t>
            </a:r>
          </a:p>
          <a:p>
            <a:pPr fontAlgn="base"/>
            <a:r>
              <a:rPr lang="en-US" b="1" dirty="0" smtClean="0"/>
              <a:t>View</a:t>
            </a:r>
          </a:p>
          <a:p>
            <a:pPr lvl="1" fontAlgn="base"/>
            <a:r>
              <a:rPr lang="en-US" dirty="0" smtClean="0"/>
              <a:t>It </a:t>
            </a:r>
            <a:r>
              <a:rPr lang="en-US" dirty="0"/>
              <a:t>is the UI(User Interface) layer that holds components that are visible on the screen. Moreover, it provides the visualization of the data stored in the Model and offers interaction to the user.</a:t>
            </a:r>
          </a:p>
          <a:p>
            <a:pPr fontAlgn="base"/>
            <a:r>
              <a:rPr lang="en-US" b="1" dirty="0" smtClean="0"/>
              <a:t>Controller</a:t>
            </a:r>
          </a:p>
          <a:p>
            <a:pPr lvl="1" fontAlgn="base"/>
            <a:r>
              <a:rPr lang="en-US" dirty="0" smtClean="0"/>
              <a:t>This </a:t>
            </a:r>
            <a:r>
              <a:rPr lang="en-US" dirty="0"/>
              <a:t>component establishes the relationship between the View and the Model. It contains the core application logic and gets informed of the user’s response and updates the Model as per the need.</a:t>
            </a:r>
          </a:p>
          <a:p>
            <a:endParaRPr lang="en-US" dirty="0"/>
          </a:p>
        </p:txBody>
      </p:sp>
    </p:spTree>
    <p:extLst>
      <p:ext uri="{BB962C8B-B14F-4D97-AF65-F5344CB8AC3E}">
        <p14:creationId xmlns:p14="http://schemas.microsoft.com/office/powerpoint/2010/main" val="4102087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42549" y="1738648"/>
            <a:ext cx="7789772" cy="4095481"/>
          </a:xfrm>
          <a:prstGeom prst="rect">
            <a:avLst/>
          </a:prstGeom>
        </p:spPr>
      </p:pic>
    </p:spTree>
    <p:extLst>
      <p:ext uri="{BB962C8B-B14F-4D97-AF65-F5344CB8AC3E}">
        <p14:creationId xmlns:p14="http://schemas.microsoft.com/office/powerpoint/2010/main" val="220664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Model—View—Presenter(MVP) </a:t>
            </a:r>
            <a:r>
              <a:rPr lang="en-US" b="1" dirty="0" smtClean="0"/>
              <a:t>Pattern</a:t>
            </a:r>
            <a:endParaRPr lang="en-US" dirty="0"/>
          </a:p>
        </p:txBody>
      </p:sp>
      <p:sp>
        <p:nvSpPr>
          <p:cNvPr id="3" name="Content Placeholder 2"/>
          <p:cNvSpPr>
            <a:spLocks noGrp="1"/>
          </p:cNvSpPr>
          <p:nvPr>
            <p:ph idx="1"/>
          </p:nvPr>
        </p:nvSpPr>
        <p:spPr/>
        <p:txBody>
          <a:bodyPr/>
          <a:lstStyle/>
          <a:p>
            <a:r>
              <a:rPr lang="en-US" dirty="0"/>
              <a:t>MVP pattern overcomes the challenges of MVC and provides an easy way to structure the project codes. </a:t>
            </a:r>
            <a:endParaRPr lang="en-US" dirty="0" smtClean="0"/>
          </a:p>
          <a:p>
            <a:r>
              <a:rPr lang="en-US" dirty="0" smtClean="0"/>
              <a:t>The </a:t>
            </a:r>
            <a:r>
              <a:rPr lang="en-US" dirty="0"/>
              <a:t>reason why MVP is widely accepted is that it provides modularity, testability, and a more clean and maintainable codebase. </a:t>
            </a:r>
            <a:endParaRPr lang="en-US" dirty="0" smtClean="0"/>
          </a:p>
          <a:p>
            <a:r>
              <a:rPr lang="en-US" dirty="0" smtClean="0"/>
              <a:t>It </a:t>
            </a:r>
            <a:r>
              <a:rPr lang="en-US" dirty="0"/>
              <a:t>is composed of the following three components</a:t>
            </a:r>
            <a:r>
              <a:rPr lang="en-US" dirty="0" smtClean="0"/>
              <a:t>:</a:t>
            </a:r>
          </a:p>
          <a:p>
            <a:r>
              <a:rPr lang="en-US" dirty="0" smtClean="0"/>
              <a:t>Model</a:t>
            </a:r>
          </a:p>
          <a:p>
            <a:r>
              <a:rPr lang="en-US" dirty="0" smtClean="0"/>
              <a:t>View</a:t>
            </a:r>
          </a:p>
          <a:p>
            <a:r>
              <a:rPr lang="en-US" dirty="0" smtClean="0"/>
              <a:t>Presenter</a:t>
            </a:r>
            <a:endParaRPr lang="en-US" dirty="0"/>
          </a:p>
        </p:txBody>
      </p:sp>
    </p:spTree>
    <p:extLst>
      <p:ext uri="{BB962C8B-B14F-4D97-AF65-F5344CB8AC3E}">
        <p14:creationId xmlns:p14="http://schemas.microsoft.com/office/powerpoint/2010/main" val="174536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3792"/>
            <a:ext cx="8596668" cy="5487571"/>
          </a:xfrm>
        </p:spPr>
        <p:txBody>
          <a:bodyPr/>
          <a:lstStyle/>
          <a:p>
            <a:pPr fontAlgn="base"/>
            <a:r>
              <a:rPr lang="en-US" b="1" dirty="0" smtClean="0"/>
              <a:t>Model</a:t>
            </a:r>
          </a:p>
          <a:p>
            <a:pPr lvl="1" fontAlgn="base"/>
            <a:r>
              <a:rPr lang="en-US" dirty="0" smtClean="0"/>
              <a:t>Layer </a:t>
            </a:r>
            <a:r>
              <a:rPr lang="en-US" dirty="0"/>
              <a:t>for storing data. It is responsible for handling the domain logic(real-world business rules) and communication with the database and network layers.</a:t>
            </a:r>
          </a:p>
          <a:p>
            <a:pPr fontAlgn="base"/>
            <a:r>
              <a:rPr lang="en-US" b="1" dirty="0" smtClean="0"/>
              <a:t>View</a:t>
            </a:r>
          </a:p>
          <a:p>
            <a:pPr lvl="1" fontAlgn="base"/>
            <a:r>
              <a:rPr lang="en-US" dirty="0" smtClean="0"/>
              <a:t>UI(User </a:t>
            </a:r>
            <a:r>
              <a:rPr lang="en-US" dirty="0"/>
              <a:t>Interface) layer. It provides the visualization of the data and keep a track of the user’s action in order to notify the Presenter.</a:t>
            </a:r>
          </a:p>
          <a:p>
            <a:pPr fontAlgn="base"/>
            <a:r>
              <a:rPr lang="en-US" b="1" dirty="0" smtClean="0"/>
              <a:t>Presenter</a:t>
            </a:r>
          </a:p>
          <a:p>
            <a:pPr lvl="1" fontAlgn="base"/>
            <a:r>
              <a:rPr lang="en-US" dirty="0" smtClean="0"/>
              <a:t>Fetch </a:t>
            </a:r>
            <a:r>
              <a:rPr lang="en-US" dirty="0"/>
              <a:t>the data from the model and applies the UI logic to decide what to display. It manages the state of the View and takes actions according to the user’s input notification from the View.</a:t>
            </a:r>
          </a:p>
          <a:p>
            <a:endParaRPr lang="en-US" dirty="0"/>
          </a:p>
        </p:txBody>
      </p:sp>
      <p:pic>
        <p:nvPicPr>
          <p:cNvPr id="4" name="Picture 3"/>
          <p:cNvPicPr>
            <a:picLocks noChangeAspect="1"/>
          </p:cNvPicPr>
          <p:nvPr/>
        </p:nvPicPr>
        <p:blipFill>
          <a:blip r:embed="rId2"/>
          <a:stretch>
            <a:fillRect/>
          </a:stretch>
        </p:blipFill>
        <p:spPr>
          <a:xfrm>
            <a:off x="1984889" y="3941973"/>
            <a:ext cx="5600768" cy="2600789"/>
          </a:xfrm>
          <a:prstGeom prst="rect">
            <a:avLst/>
          </a:prstGeom>
        </p:spPr>
      </p:pic>
    </p:spTree>
    <p:extLst>
      <p:ext uri="{BB962C8B-B14F-4D97-AF65-F5344CB8AC3E}">
        <p14:creationId xmlns:p14="http://schemas.microsoft.com/office/powerpoint/2010/main" val="136589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Model — View — </a:t>
            </a:r>
            <a:r>
              <a:rPr lang="en-US" b="1" dirty="0" err="1"/>
              <a:t>ViewModel</a:t>
            </a:r>
            <a:r>
              <a:rPr lang="en-US" b="1" dirty="0"/>
              <a:t> (MVVM) </a:t>
            </a:r>
            <a:r>
              <a:rPr lang="en-US" b="1" dirty="0" smtClean="0"/>
              <a:t>Pattern</a:t>
            </a:r>
            <a:endParaRPr lang="en-US" dirty="0"/>
          </a:p>
        </p:txBody>
      </p:sp>
      <p:sp>
        <p:nvSpPr>
          <p:cNvPr id="3" name="Content Placeholder 2"/>
          <p:cNvSpPr>
            <a:spLocks noGrp="1"/>
          </p:cNvSpPr>
          <p:nvPr>
            <p:ph idx="1"/>
          </p:nvPr>
        </p:nvSpPr>
        <p:spPr/>
        <p:txBody>
          <a:bodyPr/>
          <a:lstStyle/>
          <a:p>
            <a:r>
              <a:rPr lang="en-US" dirty="0"/>
              <a:t>MVVM pattern has some similarities with the MVP(Model — View — Presenter) design pattern as the Presenter role is played by the </a:t>
            </a:r>
            <a:r>
              <a:rPr lang="en-US" dirty="0" err="1"/>
              <a:t>ViewModel</a:t>
            </a:r>
            <a:r>
              <a:rPr lang="en-US" dirty="0"/>
              <a:t>. </a:t>
            </a:r>
            <a:endParaRPr lang="en-US" dirty="0" smtClean="0"/>
          </a:p>
          <a:p>
            <a:r>
              <a:rPr lang="en-US" dirty="0" smtClean="0"/>
              <a:t>However</a:t>
            </a:r>
            <a:r>
              <a:rPr lang="en-US" dirty="0"/>
              <a:t>, the drawbacks of the MVP pattern has been solved by MVVM. </a:t>
            </a:r>
            <a:endParaRPr lang="en-US" dirty="0" smtClean="0"/>
          </a:p>
          <a:p>
            <a:r>
              <a:rPr lang="en-US" dirty="0" smtClean="0"/>
              <a:t>It </a:t>
            </a:r>
            <a:r>
              <a:rPr lang="en-US" dirty="0"/>
              <a:t>suggests separating the data presentation logic(Views or UI) from the core business logic part of the application. </a:t>
            </a:r>
            <a:endParaRPr lang="en-US" dirty="0" smtClean="0"/>
          </a:p>
          <a:p>
            <a:r>
              <a:rPr lang="en-US" dirty="0" smtClean="0"/>
              <a:t>The </a:t>
            </a:r>
            <a:r>
              <a:rPr lang="en-US" dirty="0"/>
              <a:t>separate code layers of MVVM are</a:t>
            </a:r>
            <a:r>
              <a:rPr lang="en-US" dirty="0" smtClean="0"/>
              <a:t>:</a:t>
            </a:r>
          </a:p>
          <a:p>
            <a:r>
              <a:rPr lang="en-US" dirty="0" smtClean="0"/>
              <a:t>Model</a:t>
            </a:r>
          </a:p>
          <a:p>
            <a:r>
              <a:rPr lang="en-US" dirty="0" smtClean="0"/>
              <a:t>View</a:t>
            </a:r>
          </a:p>
          <a:p>
            <a:r>
              <a:rPr lang="en-US" dirty="0" err="1" smtClean="0"/>
              <a:t>ViewModel</a:t>
            </a:r>
            <a:endParaRPr lang="en-US" dirty="0"/>
          </a:p>
        </p:txBody>
      </p:sp>
    </p:spTree>
    <p:extLst>
      <p:ext uri="{BB962C8B-B14F-4D97-AF65-F5344CB8AC3E}">
        <p14:creationId xmlns:p14="http://schemas.microsoft.com/office/powerpoint/2010/main" val="78397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lstStyle/>
          <a:p>
            <a:pPr fontAlgn="base"/>
            <a:r>
              <a:rPr lang="en-US" b="1" dirty="0" smtClean="0"/>
              <a:t>Model</a:t>
            </a:r>
          </a:p>
          <a:p>
            <a:pPr lvl="1" fontAlgn="base"/>
            <a:r>
              <a:rPr lang="en-US" dirty="0" smtClean="0"/>
              <a:t>This </a:t>
            </a:r>
            <a:r>
              <a:rPr lang="en-US" dirty="0"/>
              <a:t>layer is responsible for the abstraction of the data sources. Model and </a:t>
            </a:r>
            <a:r>
              <a:rPr lang="en-US" dirty="0" err="1"/>
              <a:t>ViewModel</a:t>
            </a:r>
            <a:r>
              <a:rPr lang="en-US" dirty="0"/>
              <a:t> work together to get and save the data.</a:t>
            </a:r>
          </a:p>
          <a:p>
            <a:pPr fontAlgn="base"/>
            <a:r>
              <a:rPr lang="en-US" b="1" dirty="0" smtClean="0"/>
              <a:t>View</a:t>
            </a:r>
          </a:p>
          <a:p>
            <a:pPr lvl="1" fontAlgn="base"/>
            <a:r>
              <a:rPr lang="en-US" dirty="0" smtClean="0"/>
              <a:t>The </a:t>
            </a:r>
            <a:r>
              <a:rPr lang="en-US" dirty="0"/>
              <a:t>purpose of this layer is to inform the </a:t>
            </a:r>
            <a:r>
              <a:rPr lang="en-US" dirty="0" err="1"/>
              <a:t>ViewModel</a:t>
            </a:r>
            <a:r>
              <a:rPr lang="en-US" dirty="0"/>
              <a:t> about the user’s action. This layer observes the </a:t>
            </a:r>
            <a:r>
              <a:rPr lang="en-US" dirty="0" err="1"/>
              <a:t>ViewModel</a:t>
            </a:r>
            <a:r>
              <a:rPr lang="en-US" dirty="0"/>
              <a:t> and does not contain any kind of application logic.</a:t>
            </a:r>
          </a:p>
          <a:p>
            <a:pPr fontAlgn="base"/>
            <a:r>
              <a:rPr lang="en-US" b="1" dirty="0" err="1" smtClean="0"/>
              <a:t>ViewModel</a:t>
            </a:r>
            <a:endParaRPr lang="en-US" b="1" dirty="0" smtClean="0"/>
          </a:p>
          <a:p>
            <a:pPr lvl="1" fontAlgn="base"/>
            <a:r>
              <a:rPr lang="en-US" dirty="0" smtClean="0"/>
              <a:t>It </a:t>
            </a:r>
            <a:r>
              <a:rPr lang="en-US" dirty="0"/>
              <a:t>exposes those data streams which are relevant to the View. Moreover, it servers as a link between the Model and the View.</a:t>
            </a:r>
          </a:p>
          <a:p>
            <a:endParaRPr lang="en-US" dirty="0"/>
          </a:p>
        </p:txBody>
      </p:sp>
      <p:pic>
        <p:nvPicPr>
          <p:cNvPr id="4" name="Picture 3"/>
          <p:cNvPicPr>
            <a:picLocks noChangeAspect="1"/>
          </p:cNvPicPr>
          <p:nvPr/>
        </p:nvPicPr>
        <p:blipFill>
          <a:blip r:embed="rId2"/>
          <a:stretch>
            <a:fillRect/>
          </a:stretch>
        </p:blipFill>
        <p:spPr>
          <a:xfrm>
            <a:off x="2093017" y="3879188"/>
            <a:ext cx="5286577" cy="2708923"/>
          </a:xfrm>
          <a:prstGeom prst="rect">
            <a:avLst/>
          </a:prstGeom>
        </p:spPr>
      </p:pic>
    </p:spTree>
    <p:extLst>
      <p:ext uri="{BB962C8B-B14F-4D97-AF65-F5344CB8AC3E}">
        <p14:creationId xmlns:p14="http://schemas.microsoft.com/office/powerpoint/2010/main" val="254256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t>Difference Between MVC, MVP, and MVVM Design </a:t>
            </a:r>
            <a:r>
              <a:rPr lang="en-US" b="1" dirty="0" smtClean="0"/>
              <a:t>Pattern</a:t>
            </a:r>
            <a:endParaRPr lang="en-US" dirty="0"/>
          </a:p>
        </p:txBody>
      </p:sp>
    </p:spTree>
    <p:extLst>
      <p:ext uri="{BB962C8B-B14F-4D97-AF65-F5344CB8AC3E}">
        <p14:creationId xmlns:p14="http://schemas.microsoft.com/office/powerpoint/2010/main" val="265832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7334" y="609600"/>
            <a:ext cx="8170452" cy="5718065"/>
          </a:xfrm>
          <a:prstGeom prst="rect">
            <a:avLst/>
          </a:prstGeom>
        </p:spPr>
      </p:pic>
    </p:spTree>
    <p:extLst>
      <p:ext uri="{BB962C8B-B14F-4D97-AF65-F5344CB8AC3E}">
        <p14:creationId xmlns:p14="http://schemas.microsoft.com/office/powerpoint/2010/main" val="193661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5915" y="102144"/>
            <a:ext cx="6645499" cy="6627367"/>
          </a:xfrm>
        </p:spPr>
      </p:pic>
    </p:spTree>
    <p:extLst>
      <p:ext uri="{BB962C8B-B14F-4D97-AF65-F5344CB8AC3E}">
        <p14:creationId xmlns:p14="http://schemas.microsoft.com/office/powerpoint/2010/main" val="372513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9576" y="129150"/>
            <a:ext cx="8047753" cy="6728850"/>
          </a:xfrm>
          <a:prstGeom prst="rect">
            <a:avLst/>
          </a:prstGeom>
        </p:spPr>
      </p:pic>
    </p:spTree>
    <p:extLst>
      <p:ext uri="{BB962C8B-B14F-4D97-AF65-F5344CB8AC3E}">
        <p14:creationId xmlns:p14="http://schemas.microsoft.com/office/powerpoint/2010/main" val="3318375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4714" y="224220"/>
            <a:ext cx="7438221" cy="6609193"/>
          </a:xfrm>
          <a:prstGeom prst="rect">
            <a:avLst/>
          </a:prstGeom>
        </p:spPr>
      </p:pic>
    </p:spTree>
    <p:extLst>
      <p:ext uri="{BB962C8B-B14F-4D97-AF65-F5344CB8AC3E}">
        <p14:creationId xmlns:p14="http://schemas.microsoft.com/office/powerpoint/2010/main" val="397190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5155"/>
            <a:ext cx="8596668" cy="5526207"/>
          </a:xfrm>
        </p:spPr>
        <p:txBody>
          <a:bodyPr>
            <a:normAutofit lnSpcReduction="10000"/>
          </a:bodyPr>
          <a:lstStyle/>
          <a:p>
            <a:r>
              <a:rPr lang="en-US" dirty="0"/>
              <a:t>The key difference between MVP and MVC is that the Presenter in MVP has a more active role in the communication between the Model and the View, and is responsible for controlling the flow of data between the two. MVVM stands for Model-View-</a:t>
            </a:r>
            <a:r>
              <a:rPr lang="en-US" dirty="0" err="1"/>
              <a:t>ViewModel</a:t>
            </a:r>
            <a:r>
              <a:rPr lang="en-US" dirty="0"/>
              <a:t>. </a:t>
            </a:r>
            <a:endParaRPr lang="en-US" dirty="0" smtClean="0"/>
          </a:p>
          <a:p>
            <a:r>
              <a:rPr lang="en-US" dirty="0" smtClean="0"/>
              <a:t>In </a:t>
            </a:r>
            <a:r>
              <a:rPr lang="en-US" dirty="0"/>
              <a:t>the MVVM pattern, the “Model” represents the data and logic of the application, the “View” represents the UI of the application, and the “</a:t>
            </a:r>
            <a:r>
              <a:rPr lang="en-US" dirty="0" err="1"/>
              <a:t>ViewModel</a:t>
            </a:r>
            <a:r>
              <a:rPr lang="en-US" dirty="0"/>
              <a:t>” is a layer that sits between the Model and the View and is responsible for exposing the data and logic of the Model to the View in a way that is easier to work with</a:t>
            </a:r>
            <a:r>
              <a:rPr lang="en-US" dirty="0" smtClean="0"/>
              <a:t>.</a:t>
            </a:r>
          </a:p>
          <a:p>
            <a:r>
              <a:rPr lang="en-US" dirty="0" smtClean="0"/>
              <a:t>The </a:t>
            </a:r>
            <a:r>
              <a:rPr lang="en-US" dirty="0" err="1"/>
              <a:t>ViewModel</a:t>
            </a:r>
            <a:r>
              <a:rPr lang="en-US" dirty="0"/>
              <a:t> also handles user input and updates the Model as needed. </a:t>
            </a:r>
            <a:endParaRPr lang="en-US" dirty="0" smtClean="0"/>
          </a:p>
          <a:p>
            <a:r>
              <a:rPr lang="en-US" dirty="0"/>
              <a:t>Overall, the main difference between these patterns is the role of the mediator component. </a:t>
            </a:r>
            <a:endParaRPr lang="en-US" dirty="0" smtClean="0"/>
          </a:p>
          <a:p>
            <a:r>
              <a:rPr lang="en-US" dirty="0" smtClean="0"/>
              <a:t>MVC </a:t>
            </a:r>
            <a:r>
              <a:rPr lang="en-US" dirty="0"/>
              <a:t>and MVP both involve a Controller or Presenter that acts as a mediator between the Model and the View, while MVVM involves a </a:t>
            </a:r>
            <a:r>
              <a:rPr lang="en-US" dirty="0" err="1"/>
              <a:t>ViewModel</a:t>
            </a:r>
            <a:r>
              <a:rPr lang="en-US" dirty="0"/>
              <a:t> that serves as the mediator between the Model and the View. </a:t>
            </a:r>
            <a:endParaRPr lang="en-US" dirty="0" smtClean="0"/>
          </a:p>
          <a:p>
            <a:r>
              <a:rPr lang="en-US" dirty="0" smtClean="0"/>
              <a:t>MVC </a:t>
            </a:r>
            <a:r>
              <a:rPr lang="en-US" dirty="0"/>
              <a:t>is the simplest of these patterns, while MVP and MVVM are more flexible and allow for a cleaner separation of concerns between the different layers of the application.</a:t>
            </a:r>
            <a:endParaRPr lang="en-US" dirty="0"/>
          </a:p>
        </p:txBody>
      </p:sp>
    </p:spTree>
    <p:extLst>
      <p:ext uri="{BB962C8B-B14F-4D97-AF65-F5344CB8AC3E}">
        <p14:creationId xmlns:p14="http://schemas.microsoft.com/office/powerpoint/2010/main" val="2204739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6924"/>
          </a:xfrm>
        </p:spPr>
        <p:txBody>
          <a:bodyPr/>
          <a:lstStyle/>
          <a:p>
            <a:r>
              <a:rPr lang="en-US" dirty="0" smtClean="0"/>
              <a:t>Introduction</a:t>
            </a:r>
            <a:endParaRPr lang="en-US" dirty="0"/>
          </a:p>
        </p:txBody>
      </p:sp>
      <p:sp>
        <p:nvSpPr>
          <p:cNvPr id="3" name="Content Placeholder 2"/>
          <p:cNvSpPr>
            <a:spLocks noGrp="1"/>
          </p:cNvSpPr>
          <p:nvPr>
            <p:ph idx="1"/>
          </p:nvPr>
        </p:nvSpPr>
        <p:spPr>
          <a:xfrm>
            <a:off x="677334" y="1326525"/>
            <a:ext cx="8596668" cy="4714838"/>
          </a:xfrm>
        </p:spPr>
        <p:txBody>
          <a:bodyPr>
            <a:normAutofit lnSpcReduction="10000"/>
          </a:bodyPr>
          <a:lstStyle/>
          <a:p>
            <a:r>
              <a:rPr lang="en-US" dirty="0"/>
              <a:t>Android architecture contains different number of components to support any android device needs. </a:t>
            </a:r>
            <a:endParaRPr lang="en-US" dirty="0" smtClean="0"/>
          </a:p>
          <a:p>
            <a:r>
              <a:rPr lang="en-US" dirty="0" smtClean="0"/>
              <a:t>Android </a:t>
            </a:r>
            <a:r>
              <a:rPr lang="en-US" dirty="0"/>
              <a:t>software contains an open-source Linux Kernel having collection of number of C/C++ libraries which are exposed through an application framework services</a:t>
            </a:r>
            <a:r>
              <a:rPr lang="en-US" dirty="0" smtClean="0"/>
              <a:t>.</a:t>
            </a:r>
          </a:p>
          <a:p>
            <a:r>
              <a:rPr lang="en-US" dirty="0"/>
              <a:t>Among all the components Linux Kernel provides main functionality of operating system functions to smartphones and </a:t>
            </a:r>
            <a:r>
              <a:rPr lang="en-US" dirty="0" err="1"/>
              <a:t>Dalvik</a:t>
            </a:r>
            <a:r>
              <a:rPr lang="en-US" dirty="0"/>
              <a:t> Virtual Machine (DVM) provide platform for running an android application</a:t>
            </a:r>
            <a:r>
              <a:rPr lang="en-US" dirty="0" smtClean="0"/>
              <a:t>.</a:t>
            </a:r>
          </a:p>
          <a:p>
            <a:r>
              <a:rPr lang="en-US" dirty="0" smtClean="0"/>
              <a:t>The main components are the following. </a:t>
            </a:r>
          </a:p>
          <a:p>
            <a:pPr lvl="1" fontAlgn="base"/>
            <a:r>
              <a:rPr lang="en-US" dirty="0"/>
              <a:t>Applications</a:t>
            </a:r>
          </a:p>
          <a:p>
            <a:pPr lvl="1" fontAlgn="base"/>
            <a:r>
              <a:rPr lang="en-US" dirty="0"/>
              <a:t>Application Framework</a:t>
            </a:r>
          </a:p>
          <a:p>
            <a:pPr lvl="1" fontAlgn="base"/>
            <a:r>
              <a:rPr lang="en-US" dirty="0"/>
              <a:t>Android Runtime</a:t>
            </a:r>
          </a:p>
          <a:p>
            <a:pPr lvl="1" fontAlgn="base"/>
            <a:r>
              <a:rPr lang="en-US" dirty="0"/>
              <a:t>Platform Libraries</a:t>
            </a:r>
          </a:p>
          <a:p>
            <a:pPr lvl="1" fontAlgn="base"/>
            <a:r>
              <a:rPr lang="en-US" dirty="0"/>
              <a:t>Linux </a:t>
            </a:r>
            <a:r>
              <a:rPr lang="en-US" dirty="0" smtClean="0"/>
              <a:t>Kernel</a:t>
            </a:r>
            <a:endParaRPr lang="en-US" dirty="0"/>
          </a:p>
          <a:p>
            <a:endParaRPr lang="en-US" dirty="0"/>
          </a:p>
        </p:txBody>
      </p:sp>
    </p:spTree>
    <p:extLst>
      <p:ext uri="{BB962C8B-B14F-4D97-AF65-F5344CB8AC3E}">
        <p14:creationId xmlns:p14="http://schemas.microsoft.com/office/powerpoint/2010/main" val="174107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60868"/>
          </a:xfrm>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a:t>Applications is the top layer of android architecture. </a:t>
            </a:r>
            <a:endParaRPr lang="en-US" dirty="0" smtClean="0"/>
          </a:p>
          <a:p>
            <a:r>
              <a:rPr lang="en-US" dirty="0" smtClean="0"/>
              <a:t>The </a:t>
            </a:r>
            <a:r>
              <a:rPr lang="en-US" dirty="0"/>
              <a:t>pre-installed applications like home, contacts, camera, gallery </a:t>
            </a:r>
            <a:r>
              <a:rPr lang="en-US" dirty="0" err="1"/>
              <a:t>etc</a:t>
            </a:r>
            <a:r>
              <a:rPr lang="en-US" dirty="0"/>
              <a:t> and third party applications downloaded from the play store like chat applications, games etc. will be installed on this layer only.</a:t>
            </a:r>
            <a:br>
              <a:rPr lang="en-US" dirty="0"/>
            </a:br>
            <a:endParaRPr lang="en-US" dirty="0" smtClean="0"/>
          </a:p>
          <a:p>
            <a:r>
              <a:rPr lang="en-US" dirty="0" smtClean="0"/>
              <a:t>It </a:t>
            </a:r>
            <a:r>
              <a:rPr lang="en-US" dirty="0"/>
              <a:t>runs within the Android run time with the help of the classes and services provided by the application framework</a:t>
            </a:r>
            <a:r>
              <a:rPr lang="en-US" dirty="0" smtClean="0"/>
              <a:t>.</a:t>
            </a:r>
          </a:p>
          <a:p>
            <a:endParaRPr lang="en-US" dirty="0"/>
          </a:p>
          <a:p>
            <a:endParaRPr lang="en-US" dirty="0"/>
          </a:p>
        </p:txBody>
      </p:sp>
    </p:spTree>
    <p:extLst>
      <p:ext uri="{BB962C8B-B14F-4D97-AF65-F5344CB8AC3E}">
        <p14:creationId xmlns:p14="http://schemas.microsoft.com/office/powerpoint/2010/main" val="23236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framework</a:t>
            </a:r>
            <a:br>
              <a:rPr lang="en-US" b="1" dirty="0"/>
            </a:br>
            <a:endParaRPr lang="en-US" dirty="0"/>
          </a:p>
        </p:txBody>
      </p:sp>
      <p:sp>
        <p:nvSpPr>
          <p:cNvPr id="3" name="Content Placeholder 2"/>
          <p:cNvSpPr>
            <a:spLocks noGrp="1"/>
          </p:cNvSpPr>
          <p:nvPr>
            <p:ph idx="1"/>
          </p:nvPr>
        </p:nvSpPr>
        <p:spPr/>
        <p:txBody>
          <a:bodyPr/>
          <a:lstStyle/>
          <a:p>
            <a:pPr fontAlgn="base"/>
            <a:r>
              <a:rPr lang="en-US" dirty="0"/>
              <a:t>Application Framework provides several important classes which are used to create an Android application. </a:t>
            </a:r>
            <a:endParaRPr lang="en-US" dirty="0" smtClean="0"/>
          </a:p>
          <a:p>
            <a:pPr fontAlgn="base"/>
            <a:r>
              <a:rPr lang="en-US" dirty="0" smtClean="0"/>
              <a:t>It </a:t>
            </a:r>
            <a:r>
              <a:rPr lang="en-US" dirty="0"/>
              <a:t>provides a generic abstraction for hardware access and also helps in managing the user interface with application resources. </a:t>
            </a:r>
            <a:endParaRPr lang="en-US" dirty="0" smtClean="0"/>
          </a:p>
          <a:p>
            <a:pPr fontAlgn="base"/>
            <a:r>
              <a:rPr lang="en-US" dirty="0" smtClean="0"/>
              <a:t>Generally</a:t>
            </a:r>
            <a:r>
              <a:rPr lang="en-US" dirty="0"/>
              <a:t>, it provides the services with the help of which we can create a particular class and make that class helpful for the Applications creation.</a:t>
            </a:r>
          </a:p>
          <a:p>
            <a:pPr fontAlgn="base"/>
            <a:r>
              <a:rPr lang="en-US" dirty="0"/>
              <a:t>It includes different types of services activity manager, notification manager, view system, package manager etc. which are helpful for the development of our application according to the </a:t>
            </a:r>
            <a:r>
              <a:rPr lang="en-US" dirty="0" smtClean="0"/>
              <a:t>prerequisite.</a:t>
            </a:r>
            <a:endParaRPr lang="en-US" dirty="0"/>
          </a:p>
        </p:txBody>
      </p:sp>
    </p:spTree>
    <p:extLst>
      <p:ext uri="{BB962C8B-B14F-4D97-AF65-F5344CB8AC3E}">
        <p14:creationId xmlns:p14="http://schemas.microsoft.com/office/powerpoint/2010/main" val="195755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r>
              <a:rPr lang="en-US" b="1" dirty="0" smtClean="0"/>
              <a:t>runtime</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Android Runtime environment is one of the most important part of Android. </a:t>
            </a:r>
            <a:endParaRPr lang="en-US" dirty="0" smtClean="0"/>
          </a:p>
          <a:p>
            <a:pPr fontAlgn="base"/>
            <a:r>
              <a:rPr lang="en-US" dirty="0" smtClean="0"/>
              <a:t>It </a:t>
            </a:r>
            <a:r>
              <a:rPr lang="en-US" dirty="0"/>
              <a:t>contains components like core libraries and the </a:t>
            </a:r>
            <a:r>
              <a:rPr lang="en-US" dirty="0" err="1"/>
              <a:t>Dalvik</a:t>
            </a:r>
            <a:r>
              <a:rPr lang="en-US" dirty="0"/>
              <a:t> virtual machine(DVM). </a:t>
            </a:r>
            <a:endParaRPr lang="en-US" dirty="0" smtClean="0"/>
          </a:p>
          <a:p>
            <a:pPr fontAlgn="base"/>
            <a:r>
              <a:rPr lang="en-US" dirty="0" smtClean="0"/>
              <a:t>Mainly</a:t>
            </a:r>
            <a:r>
              <a:rPr lang="en-US" dirty="0"/>
              <a:t>, it provides the base for the application framework and powers our application with the help of the core libraries.</a:t>
            </a:r>
          </a:p>
          <a:p>
            <a:pPr fontAlgn="base"/>
            <a:r>
              <a:rPr lang="en-US" dirty="0"/>
              <a:t>Like Java Virtual Machine (JVM), </a:t>
            </a:r>
            <a:r>
              <a:rPr lang="en-US" b="1" dirty="0" err="1"/>
              <a:t>Dalvik</a:t>
            </a:r>
            <a:r>
              <a:rPr lang="en-US" b="1" dirty="0"/>
              <a:t> Virtual Machine (DVM)</a:t>
            </a:r>
            <a:r>
              <a:rPr lang="en-US" dirty="0"/>
              <a:t> is a register-based virtual machine and specially designed and optimized for android to ensure that a device can run multiple instances efficiently. </a:t>
            </a:r>
            <a:endParaRPr lang="en-US" dirty="0" smtClean="0"/>
          </a:p>
          <a:p>
            <a:pPr fontAlgn="base"/>
            <a:r>
              <a:rPr lang="en-US" dirty="0" smtClean="0"/>
              <a:t>It </a:t>
            </a:r>
            <a:r>
              <a:rPr lang="en-US" dirty="0"/>
              <a:t>depends on the layer Linux kernel for threading and low-level memory management. </a:t>
            </a:r>
            <a:endParaRPr lang="en-US" dirty="0" smtClean="0"/>
          </a:p>
          <a:p>
            <a:pPr fontAlgn="base"/>
            <a:r>
              <a:rPr lang="en-US" dirty="0" smtClean="0"/>
              <a:t>The </a:t>
            </a:r>
            <a:r>
              <a:rPr lang="en-US" dirty="0"/>
              <a:t>core libraries enable us to implement android applications using the standard JAVA or </a:t>
            </a:r>
            <a:r>
              <a:rPr lang="en-US" dirty="0" err="1"/>
              <a:t>Kotlin</a:t>
            </a:r>
            <a:r>
              <a:rPr lang="en-US" dirty="0"/>
              <a:t> programming languages.</a:t>
            </a:r>
          </a:p>
          <a:p>
            <a:endParaRPr lang="en-US" dirty="0"/>
          </a:p>
        </p:txBody>
      </p:sp>
    </p:spTree>
    <p:extLst>
      <p:ext uri="{BB962C8B-B14F-4D97-AF65-F5344CB8AC3E}">
        <p14:creationId xmlns:p14="http://schemas.microsoft.com/office/powerpoint/2010/main" val="92028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Platform libraries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Platform Libraries includes various C/C++ core libraries and Java based libraries such as Media, Graphics, Surface Manager, OpenGL etc. to provide a support for android development</a:t>
            </a:r>
            <a:r>
              <a:rPr lang="en-US" dirty="0" smtClean="0"/>
              <a:t>.</a:t>
            </a:r>
          </a:p>
          <a:p>
            <a:pPr fontAlgn="base"/>
            <a:r>
              <a:rPr lang="en-US" b="1" dirty="0"/>
              <a:t>Media</a:t>
            </a:r>
            <a:r>
              <a:rPr lang="en-US" dirty="0"/>
              <a:t> library provides support to play and record an audio and video formats.</a:t>
            </a:r>
          </a:p>
          <a:p>
            <a:pPr fontAlgn="base"/>
            <a:r>
              <a:rPr lang="en-US" b="1" dirty="0"/>
              <a:t>Surface manager</a:t>
            </a:r>
            <a:r>
              <a:rPr lang="en-US" dirty="0"/>
              <a:t> responsible for managing access to the display subsystem.</a:t>
            </a:r>
          </a:p>
          <a:p>
            <a:pPr fontAlgn="base"/>
            <a:r>
              <a:rPr lang="en-US" b="1" dirty="0"/>
              <a:t>SGL</a:t>
            </a:r>
            <a:r>
              <a:rPr lang="en-US" dirty="0"/>
              <a:t> and </a:t>
            </a:r>
            <a:r>
              <a:rPr lang="en-US" b="1" dirty="0"/>
              <a:t>OpenGL</a:t>
            </a:r>
            <a:r>
              <a:rPr lang="en-US" dirty="0"/>
              <a:t> both cross-language, cross-platform application program interface (API) are used for 2D and 3D computer graphics.</a:t>
            </a:r>
          </a:p>
          <a:p>
            <a:pPr fontAlgn="base"/>
            <a:r>
              <a:rPr lang="en-US" b="1" dirty="0"/>
              <a:t>SQLite</a:t>
            </a:r>
            <a:r>
              <a:rPr lang="en-US" dirty="0"/>
              <a:t> provides database support and </a:t>
            </a:r>
            <a:r>
              <a:rPr lang="en-US" b="1" dirty="0" err="1"/>
              <a:t>FreeType</a:t>
            </a:r>
            <a:r>
              <a:rPr lang="en-US" dirty="0"/>
              <a:t> provides font support.</a:t>
            </a:r>
          </a:p>
          <a:p>
            <a:pPr fontAlgn="base"/>
            <a:r>
              <a:rPr lang="en-US" b="1" dirty="0"/>
              <a:t>Web-Kit</a:t>
            </a:r>
            <a:r>
              <a:rPr lang="en-US" dirty="0"/>
              <a:t> This open source web browser engine provides all the functionality to display web content and to simplify page loading.</a:t>
            </a:r>
          </a:p>
          <a:p>
            <a:pPr fontAlgn="base"/>
            <a:r>
              <a:rPr lang="en-US" b="1" dirty="0"/>
              <a:t>SSL (Secure Sockets Layer)</a:t>
            </a:r>
            <a:r>
              <a:rPr lang="en-US" dirty="0"/>
              <a:t> is security technology to establish an encrypted link between a web server and a web browser.</a:t>
            </a:r>
          </a:p>
          <a:p>
            <a:endParaRPr lang="en-US" dirty="0"/>
          </a:p>
        </p:txBody>
      </p:sp>
    </p:spTree>
    <p:extLst>
      <p:ext uri="{BB962C8B-B14F-4D97-AF65-F5344CB8AC3E}">
        <p14:creationId xmlns:p14="http://schemas.microsoft.com/office/powerpoint/2010/main" val="108384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Linux Kernel</a:t>
            </a:r>
            <a:br>
              <a:rPr lang="en-US" b="1" dirty="0"/>
            </a:br>
            <a:endParaRPr lang="en-US" dirty="0"/>
          </a:p>
        </p:txBody>
      </p:sp>
      <p:sp>
        <p:nvSpPr>
          <p:cNvPr id="3" name="Content Placeholder 2"/>
          <p:cNvSpPr>
            <a:spLocks noGrp="1"/>
          </p:cNvSpPr>
          <p:nvPr>
            <p:ph idx="1"/>
          </p:nvPr>
        </p:nvSpPr>
        <p:spPr/>
        <p:txBody>
          <a:bodyPr/>
          <a:lstStyle/>
          <a:p>
            <a:pPr fontAlgn="base"/>
            <a:r>
              <a:rPr lang="en-US" dirty="0"/>
              <a:t>Linux Kernel is heart of the android architecture. </a:t>
            </a:r>
            <a:endParaRPr lang="en-US" dirty="0" smtClean="0"/>
          </a:p>
          <a:p>
            <a:pPr fontAlgn="base"/>
            <a:r>
              <a:rPr lang="en-US" dirty="0" smtClean="0"/>
              <a:t>It </a:t>
            </a:r>
            <a:r>
              <a:rPr lang="en-US" dirty="0"/>
              <a:t>manages all the available drivers such as display drivers, camera drivers, Bluetooth drivers, audio drivers, memory drivers, etc. which are required during the runtime.</a:t>
            </a:r>
          </a:p>
          <a:p>
            <a:pPr fontAlgn="base"/>
            <a:r>
              <a:rPr lang="en-US" dirty="0"/>
              <a:t>The Linux Kernel will provide an abstraction layer between the device hardware and the other components of android architecture. </a:t>
            </a:r>
            <a:endParaRPr lang="en-US" dirty="0" smtClean="0"/>
          </a:p>
          <a:p>
            <a:pPr fontAlgn="base"/>
            <a:r>
              <a:rPr lang="en-US" dirty="0" smtClean="0"/>
              <a:t>It </a:t>
            </a:r>
            <a:r>
              <a:rPr lang="en-US" dirty="0"/>
              <a:t>is responsible for management of memory, power, devices etc.</a:t>
            </a:r>
          </a:p>
          <a:p>
            <a:endParaRPr lang="en-US" dirty="0"/>
          </a:p>
        </p:txBody>
      </p:sp>
    </p:spTree>
    <p:extLst>
      <p:ext uri="{BB962C8B-B14F-4D97-AF65-F5344CB8AC3E}">
        <p14:creationId xmlns:p14="http://schemas.microsoft.com/office/powerpoint/2010/main" val="368064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lstStyle/>
          <a:p>
            <a:pPr fontAlgn="base"/>
            <a:r>
              <a:rPr lang="en-US" dirty="0"/>
              <a:t>The features of Linux kernel are:</a:t>
            </a:r>
          </a:p>
          <a:p>
            <a:pPr fontAlgn="base"/>
            <a:r>
              <a:rPr lang="en-US" b="1" dirty="0"/>
              <a:t>Security:</a:t>
            </a:r>
            <a:r>
              <a:rPr lang="en-US" dirty="0"/>
              <a:t> The Linux kernel handles the security between the application and the system.</a:t>
            </a:r>
          </a:p>
          <a:p>
            <a:pPr fontAlgn="base"/>
            <a:r>
              <a:rPr lang="en-US" b="1" dirty="0"/>
              <a:t>Memory Management:</a:t>
            </a:r>
            <a:r>
              <a:rPr lang="en-US" dirty="0"/>
              <a:t> It efficiently handles the memory management thereby providing the freedom to develop our apps.</a:t>
            </a:r>
          </a:p>
          <a:p>
            <a:pPr fontAlgn="base"/>
            <a:r>
              <a:rPr lang="en-US" b="1" dirty="0"/>
              <a:t>Process Management:</a:t>
            </a:r>
            <a:r>
              <a:rPr lang="en-US" dirty="0"/>
              <a:t> It manages the process well, allocates resources to processes whenever they need them.</a:t>
            </a:r>
          </a:p>
          <a:p>
            <a:pPr fontAlgn="base"/>
            <a:r>
              <a:rPr lang="en-US" b="1" dirty="0"/>
              <a:t>Network Stack:</a:t>
            </a:r>
            <a:r>
              <a:rPr lang="en-US" dirty="0"/>
              <a:t> It effectively handles the network communication.</a:t>
            </a:r>
          </a:p>
          <a:p>
            <a:pPr fontAlgn="base"/>
            <a:r>
              <a:rPr lang="en-US" b="1" dirty="0"/>
              <a:t>Driver Model:</a:t>
            </a:r>
            <a:r>
              <a:rPr lang="en-US" dirty="0"/>
              <a:t> It ensures that the application works properly on the device and hardware manufacturers responsible for building their drivers into the Linux build.</a:t>
            </a:r>
          </a:p>
          <a:p>
            <a:endParaRPr lang="en-US" dirty="0"/>
          </a:p>
        </p:txBody>
      </p:sp>
    </p:spTree>
    <p:extLst>
      <p:ext uri="{BB962C8B-B14F-4D97-AF65-F5344CB8AC3E}">
        <p14:creationId xmlns:p14="http://schemas.microsoft.com/office/powerpoint/2010/main" val="12641002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TotalTime>
  <Words>1022</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Android Architecture</vt:lpstr>
      <vt:lpstr>PowerPoint Presentation</vt:lpstr>
      <vt:lpstr>Introduction</vt:lpstr>
      <vt:lpstr>Applications</vt:lpstr>
      <vt:lpstr>Application framework </vt:lpstr>
      <vt:lpstr>Application runtime</vt:lpstr>
      <vt:lpstr>Platform libraries </vt:lpstr>
      <vt:lpstr>Linux Kernel </vt:lpstr>
      <vt:lpstr>PowerPoint Presentation</vt:lpstr>
      <vt:lpstr>Difference Between MVC, MVP and MVVM Architecture Pattern in Android</vt:lpstr>
      <vt:lpstr>Introduction</vt:lpstr>
      <vt:lpstr>MVC (Model — View — Controller)</vt:lpstr>
      <vt:lpstr>PowerPoint Presentation</vt:lpstr>
      <vt:lpstr>The Model—View—Presenter(MVP) Pattern</vt:lpstr>
      <vt:lpstr>PowerPoint Presentation</vt:lpstr>
      <vt:lpstr>The Model — View — ViewModel (MVVM) Pattern</vt:lpstr>
      <vt:lpstr>PowerPoint Presentation</vt:lpstr>
      <vt:lpstr>Difference Between MVC, MVP, and MVVM Design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Architecture</dc:title>
  <dc:creator>IT</dc:creator>
  <cp:lastModifiedBy>IT</cp:lastModifiedBy>
  <cp:revision>28</cp:revision>
  <cp:lastPrinted>2023-05-23T03:14:56Z</cp:lastPrinted>
  <dcterms:created xsi:type="dcterms:W3CDTF">2023-05-16T08:27:20Z</dcterms:created>
  <dcterms:modified xsi:type="dcterms:W3CDTF">2023-05-23T03:24:59Z</dcterms:modified>
</cp:coreProperties>
</file>