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122287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3036803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5322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460407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005761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29903789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3330056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1139667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2947153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8F7A6F-D09B-4A79-A647-339598E8625F}" type="datetimeFigureOut">
              <a:rPr lang="en-US" smtClean="0"/>
              <a:t>4/11/2023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31343744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8F7A6F-D09B-4A79-A647-339598E8625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965541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8F7A6F-D09B-4A79-A647-339598E8625F}" type="datetimeFigureOut">
              <a:rPr lang="en-US" smtClean="0"/>
              <a:t>4/11/2023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3996719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8F7A6F-D09B-4A79-A647-339598E8625F}" type="datetimeFigureOut">
              <a:rPr lang="en-US" smtClean="0"/>
              <a:t>4/11/2023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1945415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8F7A6F-D09B-4A79-A647-339598E8625F}" type="datetimeFigureOut">
              <a:rPr lang="en-US" smtClean="0"/>
              <a:t>4/11/2023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210057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8F7A6F-D09B-4A79-A647-339598E8625F}" type="datetimeFigureOut">
              <a:rPr lang="en-US" smtClean="0"/>
              <a:t>4/11/2023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DB1B5-D1BB-4142-A751-82BA81B3A680}" type="slidenum">
              <a:rPr lang="en-US" smtClean="0"/>
              <a:t>‹#›</a:t>
            </a:fld>
            <a:endParaRPr lang="en-US"/>
          </a:p>
        </p:txBody>
      </p:sp>
    </p:spTree>
    <p:extLst>
      <p:ext uri="{BB962C8B-B14F-4D97-AF65-F5344CB8AC3E}">
        <p14:creationId xmlns:p14="http://schemas.microsoft.com/office/powerpoint/2010/main" val="66331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FDB1B5-D1BB-4142-A751-82BA81B3A680}" type="slidenum">
              <a:rPr lang="en-US" smtClean="0"/>
              <a:t>‹#›</a:t>
            </a:fld>
            <a:endParaRPr lang="en-US"/>
          </a:p>
        </p:txBody>
      </p:sp>
      <p:sp>
        <p:nvSpPr>
          <p:cNvPr id="5" name="Date Placeholder 4"/>
          <p:cNvSpPr>
            <a:spLocks noGrp="1"/>
          </p:cNvSpPr>
          <p:nvPr>
            <p:ph type="dt" sz="half" idx="10"/>
          </p:nvPr>
        </p:nvSpPr>
        <p:spPr/>
        <p:txBody>
          <a:bodyPr/>
          <a:lstStyle/>
          <a:p>
            <a:fld id="{8D8F7A6F-D09B-4A79-A647-339598E8625F}" type="datetimeFigureOut">
              <a:rPr lang="en-US" smtClean="0"/>
              <a:t>4/11/2023</a:t>
            </a:fld>
            <a:endParaRPr lang="en-US"/>
          </a:p>
        </p:txBody>
      </p:sp>
    </p:spTree>
    <p:extLst>
      <p:ext uri="{BB962C8B-B14F-4D97-AF65-F5344CB8AC3E}">
        <p14:creationId xmlns:p14="http://schemas.microsoft.com/office/powerpoint/2010/main" val="81415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8F7A6F-D09B-4A79-A647-339598E8625F}" type="datetimeFigureOut">
              <a:rPr lang="en-US" smtClean="0"/>
              <a:t>4/11/2023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2FDB1B5-D1BB-4142-A751-82BA81B3A680}" type="slidenum">
              <a:rPr lang="en-US" smtClean="0"/>
              <a:t>‹#›</a:t>
            </a:fld>
            <a:endParaRPr lang="en-US"/>
          </a:p>
        </p:txBody>
      </p:sp>
    </p:spTree>
    <p:extLst>
      <p:ext uri="{BB962C8B-B14F-4D97-AF65-F5344CB8AC3E}">
        <p14:creationId xmlns:p14="http://schemas.microsoft.com/office/powerpoint/2010/main" val="327181453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Android Layouts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017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9803"/>
          </a:xfrm>
        </p:spPr>
        <p:txBody>
          <a:bodyPr/>
          <a:lstStyle/>
          <a:p>
            <a:r>
              <a:rPr lang="en-US" dirty="0" smtClean="0"/>
              <a:t>Scroll View</a:t>
            </a:r>
            <a:endParaRPr lang="en-US" dirty="0"/>
          </a:p>
        </p:txBody>
      </p:sp>
      <p:sp>
        <p:nvSpPr>
          <p:cNvPr id="3" name="Content Placeholder 2"/>
          <p:cNvSpPr>
            <a:spLocks noGrp="1"/>
          </p:cNvSpPr>
          <p:nvPr>
            <p:ph idx="1"/>
          </p:nvPr>
        </p:nvSpPr>
        <p:spPr>
          <a:xfrm>
            <a:off x="677334" y="1339403"/>
            <a:ext cx="8596668" cy="4701959"/>
          </a:xfrm>
        </p:spPr>
        <p:txBody>
          <a:bodyPr/>
          <a:lstStyle/>
          <a:p>
            <a:r>
              <a:rPr lang="en-US" dirty="0" err="1"/>
              <a:t>ScrollView</a:t>
            </a:r>
            <a:r>
              <a:rPr lang="en-US" dirty="0"/>
              <a:t> is a layout that allows you to scroll through a large amount of content that doesn't fit on the screen. </a:t>
            </a:r>
            <a:endParaRPr lang="en-US" dirty="0" smtClean="0"/>
          </a:p>
          <a:p>
            <a:r>
              <a:rPr lang="en-US" dirty="0" smtClean="0"/>
              <a:t>It's </a:t>
            </a:r>
            <a:r>
              <a:rPr lang="en-US" dirty="0"/>
              <a:t>commonly used for displaying long lists or text content that would otherwise be too large to fit on the screen.</a:t>
            </a:r>
          </a:p>
        </p:txBody>
      </p:sp>
    </p:spTree>
    <p:extLst>
      <p:ext uri="{BB962C8B-B14F-4D97-AF65-F5344CB8AC3E}">
        <p14:creationId xmlns:p14="http://schemas.microsoft.com/office/powerpoint/2010/main" val="289796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8596668" cy="5320145"/>
          </a:xfrm>
        </p:spPr>
        <p:txBody>
          <a:bodyPr/>
          <a:lstStyle/>
          <a:p>
            <a:r>
              <a:rPr lang="en-US" dirty="0"/>
              <a:t>These are some of the most commonly used layouts in Android, but there are many more available as well. </a:t>
            </a:r>
            <a:endParaRPr lang="en-US" dirty="0" smtClean="0"/>
          </a:p>
          <a:p>
            <a:r>
              <a:rPr lang="en-US" dirty="0" smtClean="0"/>
              <a:t>The </a:t>
            </a:r>
            <a:r>
              <a:rPr lang="en-US" dirty="0"/>
              <a:t>choice of layout depends on the specific requirements of the UI you are building and the desired user experience.</a:t>
            </a:r>
          </a:p>
        </p:txBody>
      </p:sp>
      <p:pic>
        <p:nvPicPr>
          <p:cNvPr id="4" name="Picture 3"/>
          <p:cNvPicPr>
            <a:picLocks noChangeAspect="1"/>
          </p:cNvPicPr>
          <p:nvPr/>
        </p:nvPicPr>
        <p:blipFill>
          <a:blip r:embed="rId2"/>
          <a:stretch>
            <a:fillRect/>
          </a:stretch>
        </p:blipFill>
        <p:spPr>
          <a:xfrm>
            <a:off x="3029754" y="2256955"/>
            <a:ext cx="4720457" cy="3989299"/>
          </a:xfrm>
          <a:prstGeom prst="rect">
            <a:avLst/>
          </a:prstGeom>
        </p:spPr>
      </p:pic>
    </p:spTree>
    <p:extLst>
      <p:ext uri="{BB962C8B-B14F-4D97-AF65-F5344CB8AC3E}">
        <p14:creationId xmlns:p14="http://schemas.microsoft.com/office/powerpoint/2010/main" val="240465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32834"/>
          </a:xfrm>
        </p:spPr>
        <p:txBody>
          <a:bodyPr/>
          <a:lstStyle/>
          <a:p>
            <a:r>
              <a:rPr lang="en-US" dirty="0" smtClean="0"/>
              <a:t>Attributes</a:t>
            </a:r>
            <a:endParaRPr lang="en-US" dirty="0"/>
          </a:p>
        </p:txBody>
      </p:sp>
      <p:sp>
        <p:nvSpPr>
          <p:cNvPr id="3" name="Content Placeholder 2"/>
          <p:cNvSpPr>
            <a:spLocks noGrp="1"/>
          </p:cNvSpPr>
          <p:nvPr>
            <p:ph idx="1"/>
          </p:nvPr>
        </p:nvSpPr>
        <p:spPr>
          <a:xfrm>
            <a:off x="677334" y="1300767"/>
            <a:ext cx="8596668" cy="4740596"/>
          </a:xfrm>
        </p:spPr>
        <p:txBody>
          <a:bodyPr/>
          <a:lstStyle/>
          <a:p>
            <a:r>
              <a:rPr lang="en-US" dirty="0"/>
              <a:t>Every View and </a:t>
            </a:r>
            <a:r>
              <a:rPr lang="en-US" dirty="0" err="1"/>
              <a:t>ViewGroup</a:t>
            </a:r>
            <a:r>
              <a:rPr lang="en-US" dirty="0"/>
              <a:t> object supports their own variety of XML attributes. </a:t>
            </a:r>
            <a:endParaRPr lang="en-US" dirty="0" smtClean="0"/>
          </a:p>
          <a:p>
            <a:r>
              <a:rPr lang="en-US" dirty="0" smtClean="0"/>
              <a:t>Some </a:t>
            </a:r>
            <a:r>
              <a:rPr lang="en-US" dirty="0"/>
              <a:t>attributes are specific to a View object (for example, </a:t>
            </a:r>
            <a:r>
              <a:rPr lang="en-US" dirty="0" err="1"/>
              <a:t>TextView</a:t>
            </a:r>
            <a:r>
              <a:rPr lang="en-US" dirty="0"/>
              <a:t> supports the </a:t>
            </a:r>
            <a:r>
              <a:rPr lang="en-US" dirty="0" err="1"/>
              <a:t>textSize</a:t>
            </a:r>
            <a:r>
              <a:rPr lang="en-US" dirty="0"/>
              <a:t> attribute), but these attributes are also inherited by any View objects that may extend this class. </a:t>
            </a:r>
            <a:endParaRPr lang="en-US" dirty="0" smtClean="0"/>
          </a:p>
          <a:p>
            <a:r>
              <a:rPr lang="en-US" dirty="0" smtClean="0"/>
              <a:t>Some </a:t>
            </a:r>
            <a:r>
              <a:rPr lang="en-US" dirty="0"/>
              <a:t>are common to all View objects, because they are inherited from the root View class (like the id attribute). </a:t>
            </a:r>
            <a:endParaRPr lang="en-US" dirty="0" smtClean="0"/>
          </a:p>
          <a:p>
            <a:r>
              <a:rPr lang="en-US" dirty="0" smtClean="0"/>
              <a:t>And</a:t>
            </a:r>
            <a:r>
              <a:rPr lang="en-US" dirty="0"/>
              <a:t>, other attributes are considered "layout parameters," which are attributes that describe certain layout orientations of the View object, as defined by that object's parent </a:t>
            </a:r>
            <a:r>
              <a:rPr lang="en-US" dirty="0" err="1"/>
              <a:t>ViewGroup</a:t>
            </a:r>
            <a:r>
              <a:rPr lang="en-US" dirty="0"/>
              <a:t> object.</a:t>
            </a:r>
          </a:p>
        </p:txBody>
      </p:sp>
    </p:spTree>
    <p:extLst>
      <p:ext uri="{BB962C8B-B14F-4D97-AF65-F5344CB8AC3E}">
        <p14:creationId xmlns:p14="http://schemas.microsoft.com/office/powerpoint/2010/main" val="9298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ID</a:t>
            </a:r>
            <a:endParaRPr lang="en-US" dirty="0"/>
          </a:p>
        </p:txBody>
      </p:sp>
      <p:sp>
        <p:nvSpPr>
          <p:cNvPr id="3" name="Content Placeholder 2"/>
          <p:cNvSpPr>
            <a:spLocks noGrp="1"/>
          </p:cNvSpPr>
          <p:nvPr>
            <p:ph idx="1"/>
          </p:nvPr>
        </p:nvSpPr>
        <p:spPr>
          <a:xfrm>
            <a:off x="677334" y="1262131"/>
            <a:ext cx="8596668" cy="4779232"/>
          </a:xfrm>
        </p:spPr>
        <p:txBody>
          <a:bodyPr/>
          <a:lstStyle/>
          <a:p>
            <a:r>
              <a:rPr lang="en-US" dirty="0"/>
              <a:t>Any View object may have an integer ID associated with it, to uniquely identify the View within the tree. </a:t>
            </a:r>
            <a:endParaRPr lang="en-US" dirty="0" smtClean="0"/>
          </a:p>
          <a:p>
            <a:r>
              <a:rPr lang="en-US" dirty="0" smtClean="0"/>
              <a:t>When </a:t>
            </a:r>
            <a:r>
              <a:rPr lang="en-US" dirty="0"/>
              <a:t>the app is compiled, this ID is referenced as an integer, but the ID is typically assigned in the layout XML file as a string, in the id attribute. </a:t>
            </a:r>
            <a:endParaRPr lang="en-US" dirty="0" smtClean="0"/>
          </a:p>
          <a:p>
            <a:r>
              <a:rPr lang="en-US" dirty="0" smtClean="0"/>
              <a:t>This </a:t>
            </a:r>
            <a:r>
              <a:rPr lang="en-US" dirty="0"/>
              <a:t>is an XML attribute common to all View objects (defined by the View class) and you will use it very often. </a:t>
            </a:r>
            <a:endParaRPr lang="en-US" dirty="0" smtClean="0"/>
          </a:p>
          <a:p>
            <a:r>
              <a:rPr lang="en-US" dirty="0" smtClean="0"/>
              <a:t>The </a:t>
            </a:r>
            <a:r>
              <a:rPr lang="en-US" dirty="0"/>
              <a:t>syntax for an ID, inside an XML tag </a:t>
            </a:r>
            <a:r>
              <a:rPr lang="en-US" dirty="0" smtClean="0"/>
              <a:t>is:</a:t>
            </a:r>
          </a:p>
          <a:p>
            <a:pPr lvl="1"/>
            <a:r>
              <a:rPr lang="en-US" dirty="0" err="1"/>
              <a:t>android:id</a:t>
            </a:r>
            <a:r>
              <a:rPr lang="en-US" dirty="0"/>
              <a:t>="@</a:t>
            </a:r>
            <a:r>
              <a:rPr lang="en-US" dirty="0" err="1" smtClean="0"/>
              <a:t>android:id</a:t>
            </a:r>
            <a:r>
              <a:rPr lang="en-US" dirty="0" smtClean="0"/>
              <a:t>/empty“</a:t>
            </a:r>
          </a:p>
          <a:p>
            <a:r>
              <a:rPr lang="en-US" dirty="0"/>
              <a:t>With the android package namespace in place, we're now referencing an ID from the </a:t>
            </a:r>
            <a:r>
              <a:rPr lang="en-US" dirty="0" err="1"/>
              <a:t>android.R</a:t>
            </a:r>
            <a:r>
              <a:rPr lang="en-US" dirty="0"/>
              <a:t> resources class, rather than the local resources class.</a:t>
            </a:r>
          </a:p>
        </p:txBody>
      </p:sp>
    </p:spTree>
    <p:extLst>
      <p:ext uri="{BB962C8B-B14F-4D97-AF65-F5344CB8AC3E}">
        <p14:creationId xmlns:p14="http://schemas.microsoft.com/office/powerpoint/2010/main" val="2236553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Layout Parameters </a:t>
            </a:r>
            <a:endParaRPr lang="en-US" dirty="0"/>
          </a:p>
        </p:txBody>
      </p:sp>
      <p:sp>
        <p:nvSpPr>
          <p:cNvPr id="3" name="Content Placeholder 2"/>
          <p:cNvSpPr>
            <a:spLocks noGrp="1"/>
          </p:cNvSpPr>
          <p:nvPr>
            <p:ph idx="1"/>
          </p:nvPr>
        </p:nvSpPr>
        <p:spPr>
          <a:xfrm>
            <a:off x="677334" y="1210615"/>
            <a:ext cx="8596668" cy="4830748"/>
          </a:xfrm>
        </p:spPr>
        <p:txBody>
          <a:bodyPr/>
          <a:lstStyle/>
          <a:p>
            <a:r>
              <a:rPr lang="en-US" dirty="0"/>
              <a:t>XML layout attributes named </a:t>
            </a:r>
            <a:r>
              <a:rPr lang="en-US" dirty="0" err="1"/>
              <a:t>layout_something</a:t>
            </a:r>
            <a:r>
              <a:rPr lang="en-US" dirty="0"/>
              <a:t> define layout parameters for the View that are appropriate for the </a:t>
            </a:r>
            <a:r>
              <a:rPr lang="en-US" dirty="0" err="1"/>
              <a:t>ViewGroup</a:t>
            </a:r>
            <a:r>
              <a:rPr lang="en-US" dirty="0"/>
              <a:t> in which it resides</a:t>
            </a:r>
            <a:r>
              <a:rPr lang="en-US" dirty="0" smtClean="0"/>
              <a:t>.</a:t>
            </a:r>
            <a:endParaRPr lang="en-US" dirty="0"/>
          </a:p>
          <a:p>
            <a:r>
              <a:rPr lang="en-US" dirty="0"/>
              <a:t>Every </a:t>
            </a:r>
            <a:r>
              <a:rPr lang="en-US" dirty="0" err="1"/>
              <a:t>ViewGroup</a:t>
            </a:r>
            <a:r>
              <a:rPr lang="en-US" dirty="0"/>
              <a:t> class implements a nested class that extends </a:t>
            </a:r>
            <a:r>
              <a:rPr lang="en-US" dirty="0" err="1"/>
              <a:t>ViewGroup.LayoutParams</a:t>
            </a:r>
            <a:r>
              <a:rPr lang="en-US" dirty="0"/>
              <a:t>. </a:t>
            </a:r>
            <a:endParaRPr lang="en-US" dirty="0" smtClean="0"/>
          </a:p>
          <a:p>
            <a:r>
              <a:rPr lang="en-US" dirty="0" smtClean="0"/>
              <a:t>This </a:t>
            </a:r>
            <a:r>
              <a:rPr lang="en-US" dirty="0"/>
              <a:t>subclass contains property types that define the size and position for each child view, as appropriate for the view group. </a:t>
            </a:r>
            <a:endParaRPr lang="en-US" dirty="0" smtClean="0"/>
          </a:p>
          <a:p>
            <a:r>
              <a:rPr lang="en-US" dirty="0" smtClean="0"/>
              <a:t>As </a:t>
            </a:r>
            <a:r>
              <a:rPr lang="en-US" dirty="0"/>
              <a:t>you can see in figure </a:t>
            </a:r>
            <a:r>
              <a:rPr lang="en-US" dirty="0" smtClean="0"/>
              <a:t>below, </a:t>
            </a:r>
            <a:r>
              <a:rPr lang="en-US" dirty="0"/>
              <a:t>the parent view group defines layout parameters for each child view (including the child view group).</a:t>
            </a:r>
          </a:p>
        </p:txBody>
      </p:sp>
      <p:pic>
        <p:nvPicPr>
          <p:cNvPr id="4" name="Picture 3"/>
          <p:cNvPicPr>
            <a:picLocks noChangeAspect="1"/>
          </p:cNvPicPr>
          <p:nvPr/>
        </p:nvPicPr>
        <p:blipFill>
          <a:blip r:embed="rId2"/>
          <a:stretch>
            <a:fillRect/>
          </a:stretch>
        </p:blipFill>
        <p:spPr>
          <a:xfrm>
            <a:off x="2092615" y="3919001"/>
            <a:ext cx="5534025" cy="2600325"/>
          </a:xfrm>
          <a:prstGeom prst="rect">
            <a:avLst/>
          </a:prstGeom>
        </p:spPr>
      </p:pic>
    </p:spTree>
    <p:extLst>
      <p:ext uri="{BB962C8B-B14F-4D97-AF65-F5344CB8AC3E}">
        <p14:creationId xmlns:p14="http://schemas.microsoft.com/office/powerpoint/2010/main" val="2774693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639"/>
            <a:ext cx="8596668" cy="6117465"/>
          </a:xfrm>
        </p:spPr>
        <p:txBody>
          <a:bodyPr>
            <a:normAutofit lnSpcReduction="10000"/>
          </a:bodyPr>
          <a:lstStyle/>
          <a:p>
            <a:r>
              <a:rPr lang="en-US" dirty="0"/>
              <a:t>E</a:t>
            </a:r>
            <a:r>
              <a:rPr lang="en-US" dirty="0" smtClean="0"/>
              <a:t>very </a:t>
            </a:r>
            <a:r>
              <a:rPr lang="en-US" dirty="0" err="1"/>
              <a:t>LayoutParams</a:t>
            </a:r>
            <a:r>
              <a:rPr lang="en-US" dirty="0"/>
              <a:t> subclass has its own syntax for setting values. Each child element must define </a:t>
            </a:r>
            <a:r>
              <a:rPr lang="en-US" dirty="0" err="1"/>
              <a:t>LayoutParams</a:t>
            </a:r>
            <a:r>
              <a:rPr lang="en-US" dirty="0"/>
              <a:t> that are appropriate for its parent, though it may also define different </a:t>
            </a:r>
            <a:r>
              <a:rPr lang="en-US" dirty="0" err="1"/>
              <a:t>LayoutParams</a:t>
            </a:r>
            <a:r>
              <a:rPr lang="en-US" dirty="0"/>
              <a:t> for its own children</a:t>
            </a:r>
            <a:r>
              <a:rPr lang="en-US" dirty="0" smtClean="0"/>
              <a:t>.</a:t>
            </a:r>
          </a:p>
          <a:p>
            <a:r>
              <a:rPr lang="en-US" dirty="0" err="1"/>
              <a:t>LayoutParams</a:t>
            </a:r>
            <a:r>
              <a:rPr lang="en-US" dirty="0"/>
              <a:t> are used by views to tell their parents how they want to be laid out.</a:t>
            </a:r>
          </a:p>
          <a:p>
            <a:r>
              <a:rPr lang="en-US" dirty="0"/>
              <a:t>All view groups include a width and height (</a:t>
            </a:r>
            <a:r>
              <a:rPr lang="en-US" dirty="0" err="1" smtClean="0"/>
              <a:t>layout_width</a:t>
            </a:r>
            <a:r>
              <a:rPr lang="en-US" dirty="0" smtClean="0"/>
              <a:t> </a:t>
            </a:r>
            <a:r>
              <a:rPr lang="en-US" dirty="0"/>
              <a:t>and </a:t>
            </a:r>
            <a:r>
              <a:rPr lang="en-US" dirty="0" err="1" smtClean="0"/>
              <a:t>layout_height</a:t>
            </a:r>
            <a:r>
              <a:rPr lang="en-US" dirty="0"/>
              <a:t>), and each view is required to define them. </a:t>
            </a:r>
            <a:endParaRPr lang="en-US" dirty="0" smtClean="0"/>
          </a:p>
          <a:p>
            <a:r>
              <a:rPr lang="en-US" dirty="0" smtClean="0"/>
              <a:t>Many </a:t>
            </a:r>
            <a:r>
              <a:rPr lang="en-US" dirty="0" err="1"/>
              <a:t>LayoutParams</a:t>
            </a:r>
            <a:r>
              <a:rPr lang="en-US" dirty="0"/>
              <a:t> also include optional margins and borders</a:t>
            </a:r>
            <a:r>
              <a:rPr lang="en-US" dirty="0" smtClean="0"/>
              <a:t>.</a:t>
            </a:r>
            <a:endParaRPr lang="en-US" dirty="0"/>
          </a:p>
          <a:p>
            <a:r>
              <a:rPr lang="en-US" dirty="0"/>
              <a:t>You can specify width and height with exact measurements, though you probably won't want to do this often. </a:t>
            </a:r>
            <a:endParaRPr lang="en-US" dirty="0" smtClean="0"/>
          </a:p>
          <a:p>
            <a:r>
              <a:rPr lang="en-US" dirty="0" smtClean="0"/>
              <a:t>More </a:t>
            </a:r>
            <a:r>
              <a:rPr lang="en-US" dirty="0"/>
              <a:t>often, you will use one of these constants to set the width or height</a:t>
            </a:r>
            <a:r>
              <a:rPr lang="en-US" dirty="0" smtClean="0"/>
              <a:t>:</a:t>
            </a:r>
            <a:endParaRPr lang="en-US" dirty="0"/>
          </a:p>
          <a:p>
            <a:pPr lvl="1"/>
            <a:r>
              <a:rPr lang="en-US" dirty="0" err="1" smtClean="0"/>
              <a:t>wrap_content</a:t>
            </a:r>
            <a:r>
              <a:rPr lang="en-US" dirty="0" smtClean="0"/>
              <a:t> </a:t>
            </a:r>
            <a:r>
              <a:rPr lang="en-US" dirty="0"/>
              <a:t>tells your view to size itself to the dimensions required by its content.</a:t>
            </a:r>
          </a:p>
          <a:p>
            <a:pPr lvl="1"/>
            <a:r>
              <a:rPr lang="en-US" dirty="0" err="1" smtClean="0"/>
              <a:t>match_parent</a:t>
            </a:r>
            <a:r>
              <a:rPr lang="en-US" dirty="0" smtClean="0"/>
              <a:t> </a:t>
            </a:r>
            <a:r>
              <a:rPr lang="en-US" dirty="0"/>
              <a:t>tells your view to become as big as its parent view group will allow.</a:t>
            </a:r>
          </a:p>
          <a:p>
            <a:r>
              <a:rPr lang="en-US" dirty="0"/>
              <a:t>In general, specifying a layout width and height using absolute units such as pixels is not recommended. </a:t>
            </a:r>
            <a:endParaRPr lang="en-US" dirty="0" smtClean="0"/>
          </a:p>
          <a:p>
            <a:r>
              <a:rPr lang="en-US" dirty="0" smtClean="0"/>
              <a:t>Instead</a:t>
            </a:r>
            <a:r>
              <a:rPr lang="en-US" dirty="0"/>
              <a:t>, using relative measurements such as density-independent pixel units (</a:t>
            </a:r>
            <a:r>
              <a:rPr lang="en-US" dirty="0" err="1"/>
              <a:t>dp</a:t>
            </a:r>
            <a:r>
              <a:rPr lang="en-US" dirty="0"/>
              <a:t>), </a:t>
            </a:r>
            <a:r>
              <a:rPr lang="en-US" dirty="0" err="1"/>
              <a:t>wrap_content</a:t>
            </a:r>
            <a:r>
              <a:rPr lang="en-US" dirty="0"/>
              <a:t>, or </a:t>
            </a:r>
            <a:r>
              <a:rPr lang="en-US" dirty="0" err="1"/>
              <a:t>match_parent</a:t>
            </a:r>
            <a:r>
              <a:rPr lang="en-US" dirty="0"/>
              <a:t>, is a better approach, because it helps ensure that your app will display properly across a variety of device screen sizes</a:t>
            </a:r>
            <a:r>
              <a:rPr lang="en-US" dirty="0" smtClean="0"/>
              <a:t>.</a:t>
            </a:r>
            <a:endParaRPr lang="en-US" dirty="0"/>
          </a:p>
        </p:txBody>
      </p:sp>
    </p:spTree>
    <p:extLst>
      <p:ext uri="{BB962C8B-B14F-4D97-AF65-F5344CB8AC3E}">
        <p14:creationId xmlns:p14="http://schemas.microsoft.com/office/powerpoint/2010/main" val="105233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US" dirty="0" smtClean="0"/>
              <a:t>Layout Position</a:t>
            </a:r>
            <a:endParaRPr lang="en-US" dirty="0"/>
          </a:p>
        </p:txBody>
      </p:sp>
      <p:sp>
        <p:nvSpPr>
          <p:cNvPr id="3" name="Content Placeholder 2"/>
          <p:cNvSpPr>
            <a:spLocks noGrp="1"/>
          </p:cNvSpPr>
          <p:nvPr>
            <p:ph idx="1"/>
          </p:nvPr>
        </p:nvSpPr>
        <p:spPr>
          <a:xfrm>
            <a:off x="677334" y="1326525"/>
            <a:ext cx="8596668" cy="4714838"/>
          </a:xfrm>
        </p:spPr>
        <p:txBody>
          <a:bodyPr>
            <a:normAutofit fontScale="92500"/>
          </a:bodyPr>
          <a:lstStyle/>
          <a:p>
            <a:r>
              <a:rPr lang="en-US" dirty="0"/>
              <a:t>The geometry of a view is that of a rectangle. </a:t>
            </a:r>
            <a:endParaRPr lang="en-US" dirty="0" smtClean="0"/>
          </a:p>
          <a:p>
            <a:r>
              <a:rPr lang="en-US" dirty="0" smtClean="0"/>
              <a:t>A </a:t>
            </a:r>
            <a:r>
              <a:rPr lang="en-US" dirty="0"/>
              <a:t>view has a location, expressed as a pair of left and top coordinates, and two dimensions, expressed as a width and a height. </a:t>
            </a:r>
            <a:endParaRPr lang="en-US" dirty="0" smtClean="0"/>
          </a:p>
          <a:p>
            <a:r>
              <a:rPr lang="en-US" dirty="0" smtClean="0"/>
              <a:t>The </a:t>
            </a:r>
            <a:r>
              <a:rPr lang="en-US" dirty="0"/>
              <a:t>unit for location and dimensions is the pixel</a:t>
            </a:r>
            <a:r>
              <a:rPr lang="en-US" dirty="0" smtClean="0"/>
              <a:t>.</a:t>
            </a:r>
            <a:endParaRPr lang="en-US" dirty="0"/>
          </a:p>
          <a:p>
            <a:r>
              <a:rPr lang="en-US" dirty="0"/>
              <a:t>It is possible to retrieve the location of a view by invoking the methods </a:t>
            </a:r>
            <a:r>
              <a:rPr lang="en-US" dirty="0" err="1"/>
              <a:t>getLeft</a:t>
            </a:r>
            <a:r>
              <a:rPr lang="en-US" dirty="0"/>
              <a:t>() and </a:t>
            </a:r>
            <a:r>
              <a:rPr lang="en-US" dirty="0" err="1"/>
              <a:t>getTop</a:t>
            </a:r>
            <a:r>
              <a:rPr lang="en-US" dirty="0"/>
              <a:t>(). </a:t>
            </a:r>
            <a:endParaRPr lang="en-US" dirty="0" smtClean="0"/>
          </a:p>
          <a:p>
            <a:r>
              <a:rPr lang="en-US" dirty="0" smtClean="0"/>
              <a:t>The </a:t>
            </a:r>
            <a:r>
              <a:rPr lang="en-US" dirty="0"/>
              <a:t>former returns the left, or X, coordinate of the rectangle representing the view. </a:t>
            </a:r>
            <a:endParaRPr lang="en-US" dirty="0" smtClean="0"/>
          </a:p>
          <a:p>
            <a:r>
              <a:rPr lang="en-US" dirty="0" smtClean="0"/>
              <a:t>The </a:t>
            </a:r>
            <a:r>
              <a:rPr lang="en-US" dirty="0"/>
              <a:t>latter returns the top, or Y, coordinate of the rectangle representing the view. </a:t>
            </a:r>
            <a:endParaRPr lang="en-US" dirty="0" smtClean="0"/>
          </a:p>
          <a:p>
            <a:r>
              <a:rPr lang="en-US" dirty="0" smtClean="0"/>
              <a:t>These </a:t>
            </a:r>
            <a:r>
              <a:rPr lang="en-US" dirty="0"/>
              <a:t>methods both return the location of the view relative to its parent. </a:t>
            </a:r>
            <a:endParaRPr lang="en-US" dirty="0" smtClean="0"/>
          </a:p>
          <a:p>
            <a:pPr lvl="1"/>
            <a:r>
              <a:rPr lang="en-US" dirty="0" smtClean="0"/>
              <a:t>For </a:t>
            </a:r>
            <a:r>
              <a:rPr lang="en-US" dirty="0"/>
              <a:t>instance, when </a:t>
            </a:r>
            <a:r>
              <a:rPr lang="en-US" dirty="0" err="1"/>
              <a:t>getLeft</a:t>
            </a:r>
            <a:r>
              <a:rPr lang="en-US" dirty="0"/>
              <a:t>() returns 20, that means the view is located 20 pixels to the right of the left edge of its direct </a:t>
            </a:r>
            <a:r>
              <a:rPr lang="en-US" dirty="0" smtClean="0"/>
              <a:t>parent</a:t>
            </a:r>
          </a:p>
          <a:p>
            <a:r>
              <a:rPr lang="en-US" dirty="0" smtClean="0"/>
              <a:t>Methods </a:t>
            </a:r>
            <a:r>
              <a:rPr lang="en-US" dirty="0" err="1"/>
              <a:t>getRight</a:t>
            </a:r>
            <a:r>
              <a:rPr lang="en-US" dirty="0"/>
              <a:t>() and </a:t>
            </a:r>
            <a:r>
              <a:rPr lang="en-US" dirty="0" err="1"/>
              <a:t>getBottom</a:t>
            </a:r>
            <a:r>
              <a:rPr lang="en-US" dirty="0"/>
              <a:t>() </a:t>
            </a:r>
            <a:r>
              <a:rPr lang="en-US" dirty="0" smtClean="0"/>
              <a:t>return </a:t>
            </a:r>
            <a:r>
              <a:rPr lang="en-US" dirty="0"/>
              <a:t>the coordinates of the right and bottom edges of the rectangle representing the view.</a:t>
            </a:r>
          </a:p>
        </p:txBody>
      </p:sp>
    </p:spTree>
    <p:extLst>
      <p:ext uri="{BB962C8B-B14F-4D97-AF65-F5344CB8AC3E}">
        <p14:creationId xmlns:p14="http://schemas.microsoft.com/office/powerpoint/2010/main" val="393849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smtClean="0"/>
              <a:t>Size, Padding and Margins</a:t>
            </a:r>
            <a:endParaRPr lang="en-US" dirty="0"/>
          </a:p>
        </p:txBody>
      </p:sp>
      <p:sp>
        <p:nvSpPr>
          <p:cNvPr id="3" name="Content Placeholder 2"/>
          <p:cNvSpPr>
            <a:spLocks noGrp="1"/>
          </p:cNvSpPr>
          <p:nvPr>
            <p:ph idx="1"/>
          </p:nvPr>
        </p:nvSpPr>
        <p:spPr>
          <a:xfrm>
            <a:off x="677334" y="1403797"/>
            <a:ext cx="8596668" cy="4637565"/>
          </a:xfrm>
        </p:spPr>
        <p:txBody>
          <a:bodyPr/>
          <a:lstStyle/>
          <a:p>
            <a:r>
              <a:rPr lang="en-US" dirty="0"/>
              <a:t>The size of a view is expressed with a width and a height. A view actually possesses two pairs of width and height values</a:t>
            </a:r>
            <a:r>
              <a:rPr lang="en-US" dirty="0" smtClean="0"/>
              <a:t>.</a:t>
            </a:r>
            <a:endParaRPr lang="en-US" dirty="0"/>
          </a:p>
          <a:p>
            <a:r>
              <a:rPr lang="en-US" dirty="0"/>
              <a:t>The first pair is known as measured width and measured height. These dimensions define how big a view wants to be within its parent. The measured dimensions can be obtained by calling </a:t>
            </a:r>
            <a:r>
              <a:rPr lang="en-US" dirty="0" err="1"/>
              <a:t>getMeasuredWidth</a:t>
            </a:r>
            <a:r>
              <a:rPr lang="en-US" dirty="0"/>
              <a:t>() and </a:t>
            </a:r>
            <a:r>
              <a:rPr lang="en-US" dirty="0" err="1"/>
              <a:t>getMeasuredHeight</a:t>
            </a:r>
            <a:r>
              <a:rPr lang="en-US" dirty="0" smtClean="0"/>
              <a:t>().</a:t>
            </a:r>
          </a:p>
          <a:p>
            <a:r>
              <a:rPr lang="en-US" dirty="0"/>
              <a:t>The second pair is simply known as width and height, or sometimes drawing width and drawing height. These dimensions define the actual size of the view on screen, at drawing time and after layout. These values may, but do not have to, be different from the measured width and height. The width and height can be obtained by calling </a:t>
            </a:r>
            <a:r>
              <a:rPr lang="en-US" dirty="0" err="1"/>
              <a:t>getWidth</a:t>
            </a:r>
            <a:r>
              <a:rPr lang="en-US" dirty="0"/>
              <a:t>() and </a:t>
            </a:r>
            <a:r>
              <a:rPr lang="en-US" dirty="0" err="1"/>
              <a:t>getHeight</a:t>
            </a:r>
            <a:r>
              <a:rPr lang="en-US" dirty="0"/>
              <a:t>().</a:t>
            </a:r>
          </a:p>
        </p:txBody>
      </p:sp>
    </p:spTree>
    <p:extLst>
      <p:ext uri="{BB962C8B-B14F-4D97-AF65-F5344CB8AC3E}">
        <p14:creationId xmlns:p14="http://schemas.microsoft.com/office/powerpoint/2010/main" val="1917300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 </a:t>
            </a:r>
            <a:r>
              <a:rPr lang="en-US" dirty="0"/>
              <a:t>R</a:t>
            </a:r>
            <a:r>
              <a:rPr lang="en-US" dirty="0" smtClean="0"/>
              <a:t>esponsive Layout with </a:t>
            </a:r>
            <a:r>
              <a:rPr lang="en-US" dirty="0" err="1" smtClean="0"/>
              <a:t>ConstraintLayout</a:t>
            </a:r>
            <a:endParaRPr lang="en-US" dirty="0"/>
          </a:p>
        </p:txBody>
      </p:sp>
      <p:sp>
        <p:nvSpPr>
          <p:cNvPr id="3" name="Content Placeholder 2"/>
          <p:cNvSpPr>
            <a:spLocks noGrp="1"/>
          </p:cNvSpPr>
          <p:nvPr>
            <p:ph idx="1"/>
          </p:nvPr>
        </p:nvSpPr>
        <p:spPr/>
        <p:txBody>
          <a:bodyPr/>
          <a:lstStyle/>
          <a:p>
            <a:r>
              <a:rPr lang="en-US" dirty="0" err="1"/>
              <a:t>ConstraintLayout</a:t>
            </a:r>
            <a:r>
              <a:rPr lang="en-US" dirty="0"/>
              <a:t> lets you create large, complex layouts with a flat view hierarchy—no nested view groups. </a:t>
            </a:r>
            <a:endParaRPr lang="en-US" dirty="0" smtClean="0"/>
          </a:p>
          <a:p>
            <a:r>
              <a:rPr lang="en-US" dirty="0" smtClean="0"/>
              <a:t>It's </a:t>
            </a:r>
            <a:r>
              <a:rPr lang="en-US" dirty="0"/>
              <a:t>similar to </a:t>
            </a:r>
            <a:r>
              <a:rPr lang="en-US" dirty="0" err="1"/>
              <a:t>RelativeLayout</a:t>
            </a:r>
            <a:r>
              <a:rPr lang="en-US" dirty="0"/>
              <a:t> in that all views are laid out according to relationships between sibling views and the parent layout, but it's more flexible than </a:t>
            </a:r>
            <a:r>
              <a:rPr lang="en-US" dirty="0" err="1"/>
              <a:t>RelativeLayout</a:t>
            </a:r>
            <a:r>
              <a:rPr lang="en-US" dirty="0"/>
              <a:t> and easier to use with Android Studio's Layout </a:t>
            </a:r>
            <a:r>
              <a:rPr lang="en-US" dirty="0" smtClean="0"/>
              <a:t>Editor.</a:t>
            </a:r>
          </a:p>
          <a:p>
            <a:r>
              <a:rPr lang="en-US" dirty="0"/>
              <a:t>All the power of </a:t>
            </a:r>
            <a:r>
              <a:rPr lang="en-US" dirty="0" err="1"/>
              <a:t>ConstraintLayout</a:t>
            </a:r>
            <a:r>
              <a:rPr lang="en-US" dirty="0"/>
              <a:t> is available directly from the Layout Editor's visual tools, because the layout API and the Layout Editor are specially built for each other. </a:t>
            </a:r>
            <a:endParaRPr lang="en-US" dirty="0" smtClean="0"/>
          </a:p>
          <a:p>
            <a:r>
              <a:rPr lang="en-US" dirty="0" smtClean="0"/>
              <a:t>You </a:t>
            </a:r>
            <a:r>
              <a:rPr lang="en-US" dirty="0"/>
              <a:t>can build your layout with </a:t>
            </a:r>
            <a:r>
              <a:rPr lang="en-US" dirty="0" err="1"/>
              <a:t>ConstraintLayout</a:t>
            </a:r>
            <a:r>
              <a:rPr lang="en-US" dirty="0"/>
              <a:t> entirely by dragging instead of editing the XML.</a:t>
            </a:r>
          </a:p>
        </p:txBody>
      </p:sp>
    </p:spTree>
    <p:extLst>
      <p:ext uri="{BB962C8B-B14F-4D97-AF65-F5344CB8AC3E}">
        <p14:creationId xmlns:p14="http://schemas.microsoft.com/office/powerpoint/2010/main" val="32524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3440"/>
          </a:xfrm>
        </p:spPr>
        <p:txBody>
          <a:bodyPr/>
          <a:lstStyle/>
          <a:p>
            <a:r>
              <a:rPr lang="en-US" dirty="0" smtClean="0"/>
              <a:t>Constraints Overview</a:t>
            </a:r>
            <a:endParaRPr lang="en-US" dirty="0"/>
          </a:p>
        </p:txBody>
      </p:sp>
      <p:sp>
        <p:nvSpPr>
          <p:cNvPr id="3" name="Content Placeholder 2"/>
          <p:cNvSpPr>
            <a:spLocks noGrp="1"/>
          </p:cNvSpPr>
          <p:nvPr>
            <p:ph idx="1"/>
          </p:nvPr>
        </p:nvSpPr>
        <p:spPr>
          <a:xfrm>
            <a:off x="677334" y="1463041"/>
            <a:ext cx="8596668" cy="4578322"/>
          </a:xfrm>
        </p:spPr>
        <p:txBody>
          <a:bodyPr/>
          <a:lstStyle/>
          <a:p>
            <a:r>
              <a:rPr lang="en-US" dirty="0"/>
              <a:t>To define a view's position in </a:t>
            </a:r>
            <a:r>
              <a:rPr lang="en-US" dirty="0" err="1"/>
              <a:t>ConstraintLayout</a:t>
            </a:r>
            <a:r>
              <a:rPr lang="en-US" dirty="0"/>
              <a:t>, you add at least one horizontal and one vertical constraint for the view. </a:t>
            </a:r>
            <a:endParaRPr lang="en-US" dirty="0" smtClean="0"/>
          </a:p>
          <a:p>
            <a:r>
              <a:rPr lang="en-US" dirty="0" smtClean="0"/>
              <a:t>Each </a:t>
            </a:r>
            <a:r>
              <a:rPr lang="en-US" dirty="0"/>
              <a:t>constraint represents a connection or alignment to another view, the parent layout, or an invisible guideline. </a:t>
            </a:r>
            <a:endParaRPr lang="en-US" dirty="0" smtClean="0"/>
          </a:p>
          <a:p>
            <a:r>
              <a:rPr lang="en-US" dirty="0" smtClean="0"/>
              <a:t>Each </a:t>
            </a:r>
            <a:r>
              <a:rPr lang="en-US" dirty="0"/>
              <a:t>constraint defines the view's position along the vertical or horizontal axis. </a:t>
            </a:r>
            <a:endParaRPr lang="en-US" dirty="0" smtClean="0"/>
          </a:p>
          <a:p>
            <a:r>
              <a:rPr lang="en-US" dirty="0" smtClean="0"/>
              <a:t>Each </a:t>
            </a:r>
            <a:r>
              <a:rPr lang="en-US" dirty="0"/>
              <a:t>view must have a minimum of one constraint for each axis, but often more are necessary</a:t>
            </a:r>
            <a:r>
              <a:rPr lang="en-US" dirty="0" smtClean="0"/>
              <a:t>.</a:t>
            </a:r>
          </a:p>
          <a:p>
            <a:r>
              <a:rPr lang="en-US" dirty="0"/>
              <a:t>When you drop a view into the Layout Editor, it stays where you leave it even if it has no constraints. This is only to make editing easier. If a view has no constraints when you run your layout on a device, it is drawn at position [0,0] (the top-left corner).</a:t>
            </a:r>
          </a:p>
        </p:txBody>
      </p:sp>
    </p:spTree>
    <p:extLst>
      <p:ext uri="{BB962C8B-B14F-4D97-AF65-F5344CB8AC3E}">
        <p14:creationId xmlns:p14="http://schemas.microsoft.com/office/powerpoint/2010/main" val="1392528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68439"/>
          </a:xfrm>
        </p:spPr>
        <p:txBody>
          <a:bodyPr/>
          <a:lstStyle/>
          <a:p>
            <a:r>
              <a:rPr lang="en-US" dirty="0" smtClean="0"/>
              <a:t>Layout</a:t>
            </a:r>
            <a:endParaRPr lang="en-US" dirty="0"/>
          </a:p>
        </p:txBody>
      </p:sp>
      <p:sp>
        <p:nvSpPr>
          <p:cNvPr id="3" name="Content Placeholder 2"/>
          <p:cNvSpPr>
            <a:spLocks noGrp="1"/>
          </p:cNvSpPr>
          <p:nvPr>
            <p:ph idx="1"/>
          </p:nvPr>
        </p:nvSpPr>
        <p:spPr>
          <a:xfrm>
            <a:off x="677334" y="1378039"/>
            <a:ext cx="8596668" cy="4663323"/>
          </a:xfrm>
        </p:spPr>
        <p:txBody>
          <a:bodyPr/>
          <a:lstStyle/>
          <a:p>
            <a:r>
              <a:rPr lang="en-US" dirty="0"/>
              <a:t>A layout defines the structure for a user interface in your app, such as in an activity. </a:t>
            </a:r>
            <a:endParaRPr lang="en-US" dirty="0" smtClean="0"/>
          </a:p>
          <a:p>
            <a:r>
              <a:rPr lang="en-US" dirty="0" smtClean="0"/>
              <a:t>All </a:t>
            </a:r>
            <a:r>
              <a:rPr lang="en-US" dirty="0"/>
              <a:t>elements in the layout are built using a hierarchy of View and </a:t>
            </a:r>
            <a:r>
              <a:rPr lang="en-US" dirty="0" err="1"/>
              <a:t>ViewGroup</a:t>
            </a:r>
            <a:r>
              <a:rPr lang="en-US" dirty="0"/>
              <a:t> objects. </a:t>
            </a:r>
            <a:endParaRPr lang="en-US" dirty="0" smtClean="0"/>
          </a:p>
          <a:p>
            <a:r>
              <a:rPr lang="en-US" dirty="0" smtClean="0"/>
              <a:t>A </a:t>
            </a:r>
            <a:r>
              <a:rPr lang="en-US" dirty="0"/>
              <a:t>View usually draws something the user can see and interact with. </a:t>
            </a:r>
            <a:endParaRPr lang="en-US" dirty="0" smtClean="0"/>
          </a:p>
          <a:p>
            <a:r>
              <a:rPr lang="en-US" dirty="0" smtClean="0"/>
              <a:t>Whereas </a:t>
            </a:r>
            <a:r>
              <a:rPr lang="en-US" dirty="0"/>
              <a:t>a </a:t>
            </a:r>
            <a:r>
              <a:rPr lang="en-US" dirty="0" err="1"/>
              <a:t>ViewGroup</a:t>
            </a:r>
            <a:r>
              <a:rPr lang="en-US" dirty="0"/>
              <a:t> is an invisible container that defines the layout structure for View and other </a:t>
            </a:r>
            <a:r>
              <a:rPr lang="en-US" dirty="0" err="1"/>
              <a:t>ViewGroup</a:t>
            </a:r>
            <a:r>
              <a:rPr lang="en-US" dirty="0"/>
              <a:t> objects, as shown in figure </a:t>
            </a:r>
            <a:r>
              <a:rPr lang="en-US" dirty="0" smtClean="0"/>
              <a:t>below.</a:t>
            </a:r>
          </a:p>
          <a:p>
            <a:endParaRPr lang="en-US" dirty="0"/>
          </a:p>
        </p:txBody>
      </p:sp>
      <p:pic>
        <p:nvPicPr>
          <p:cNvPr id="5" name="Picture 4"/>
          <p:cNvPicPr>
            <a:picLocks noChangeAspect="1"/>
          </p:cNvPicPr>
          <p:nvPr/>
        </p:nvPicPr>
        <p:blipFill>
          <a:blip r:embed="rId2"/>
          <a:stretch>
            <a:fillRect/>
          </a:stretch>
        </p:blipFill>
        <p:spPr>
          <a:xfrm>
            <a:off x="1813305" y="3886333"/>
            <a:ext cx="5778759" cy="2565981"/>
          </a:xfrm>
          <a:prstGeom prst="rect">
            <a:avLst/>
          </a:prstGeom>
        </p:spPr>
      </p:pic>
    </p:spTree>
    <p:extLst>
      <p:ext uri="{BB962C8B-B14F-4D97-AF65-F5344CB8AC3E}">
        <p14:creationId xmlns:p14="http://schemas.microsoft.com/office/powerpoint/2010/main" val="796356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052688"/>
            <a:ext cx="8596668" cy="3805311"/>
          </a:xfrm>
        </p:spPr>
        <p:txBody>
          <a:bodyPr>
            <a:normAutofit/>
          </a:bodyPr>
          <a:lstStyle/>
          <a:p>
            <a:r>
              <a:rPr lang="en-US" dirty="0"/>
              <a:t>In figure 1, the layout looks good in the editor, but there's no vertical constraint on view C. </a:t>
            </a:r>
            <a:endParaRPr lang="en-US" dirty="0" smtClean="0"/>
          </a:p>
          <a:p>
            <a:r>
              <a:rPr lang="en-US" dirty="0" smtClean="0"/>
              <a:t>When </a:t>
            </a:r>
            <a:r>
              <a:rPr lang="en-US" dirty="0"/>
              <a:t>this layout draws on a device, view C horizontally aligns with the left and right edges of view A, but it appears at the top of the screen because it has no vertical constraint</a:t>
            </a:r>
            <a:r>
              <a:rPr lang="en-US" dirty="0" smtClean="0"/>
              <a:t>.</a:t>
            </a:r>
          </a:p>
          <a:p>
            <a:r>
              <a:rPr lang="en-US" dirty="0" smtClean="0"/>
              <a:t>Although the missing constraint do not cause a compilation </a:t>
            </a:r>
            <a:r>
              <a:rPr lang="en-US" dirty="0"/>
              <a:t>error, the Layout Editor indicates missing constraints as an error in the toolbar. </a:t>
            </a:r>
            <a:endParaRPr lang="en-US" dirty="0" smtClean="0"/>
          </a:p>
          <a:p>
            <a:r>
              <a:rPr lang="en-US" dirty="0" smtClean="0"/>
              <a:t>To </a:t>
            </a:r>
            <a:r>
              <a:rPr lang="en-US" dirty="0"/>
              <a:t>view the errors and other warnings, click Show Warnings and </a:t>
            </a:r>
            <a:r>
              <a:rPr lang="en-US" dirty="0" smtClean="0"/>
              <a:t>Errors. </a:t>
            </a:r>
          </a:p>
          <a:p>
            <a:r>
              <a:rPr lang="en-US" dirty="0" smtClean="0"/>
              <a:t>To </a:t>
            </a:r>
            <a:r>
              <a:rPr lang="en-US" dirty="0"/>
              <a:t>help you avoid missing constraints, the Layout Editor automatically adds constraints for you with the </a:t>
            </a:r>
            <a:r>
              <a:rPr lang="en-US" dirty="0" err="1"/>
              <a:t>Autoconnect</a:t>
            </a:r>
            <a:r>
              <a:rPr lang="en-US" dirty="0"/>
              <a:t> and infer constraints features.</a:t>
            </a:r>
          </a:p>
        </p:txBody>
      </p:sp>
      <p:pic>
        <p:nvPicPr>
          <p:cNvPr id="5" name="Picture 4"/>
          <p:cNvPicPr>
            <a:picLocks noChangeAspect="1"/>
          </p:cNvPicPr>
          <p:nvPr/>
        </p:nvPicPr>
        <p:blipFill>
          <a:blip r:embed="rId2"/>
          <a:stretch>
            <a:fillRect/>
          </a:stretch>
        </p:blipFill>
        <p:spPr>
          <a:xfrm>
            <a:off x="283406" y="130638"/>
            <a:ext cx="9184151" cy="2823577"/>
          </a:xfrm>
          <a:prstGeom prst="rect">
            <a:avLst/>
          </a:prstGeom>
        </p:spPr>
      </p:pic>
    </p:spTree>
    <p:extLst>
      <p:ext uri="{BB962C8B-B14F-4D97-AF65-F5344CB8AC3E}">
        <p14:creationId xmlns:p14="http://schemas.microsoft.com/office/powerpoint/2010/main" val="79253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42682"/>
          </a:xfrm>
        </p:spPr>
        <p:txBody>
          <a:bodyPr/>
          <a:lstStyle/>
          <a:p>
            <a:r>
              <a:rPr lang="en-US" dirty="0" smtClean="0"/>
              <a:t>Convert a Layout</a:t>
            </a:r>
            <a:endParaRPr lang="en-US" dirty="0"/>
          </a:p>
        </p:txBody>
      </p:sp>
      <p:sp>
        <p:nvSpPr>
          <p:cNvPr id="3" name="Content Placeholder 2"/>
          <p:cNvSpPr>
            <a:spLocks noGrp="1"/>
          </p:cNvSpPr>
          <p:nvPr>
            <p:ph idx="1"/>
          </p:nvPr>
        </p:nvSpPr>
        <p:spPr>
          <a:xfrm>
            <a:off x="677334" y="1492743"/>
            <a:ext cx="4525731" cy="4548620"/>
          </a:xfrm>
        </p:spPr>
        <p:txBody>
          <a:bodyPr/>
          <a:lstStyle/>
          <a:p>
            <a:r>
              <a:rPr lang="en-US" dirty="0"/>
              <a:t>To convert an existing layout to a constraint layout, follow these steps</a:t>
            </a:r>
            <a:r>
              <a:rPr lang="en-US" dirty="0" smtClean="0"/>
              <a:t>:</a:t>
            </a:r>
            <a:endParaRPr lang="en-US" dirty="0"/>
          </a:p>
          <a:p>
            <a:pPr>
              <a:buFont typeface="+mj-lt"/>
              <a:buAutoNum type="arabicPeriod"/>
            </a:pPr>
            <a:r>
              <a:rPr lang="en-US" dirty="0"/>
              <a:t>Open your layout in Android Studio and click the Design tab at the bottom of the editor window.</a:t>
            </a:r>
          </a:p>
          <a:p>
            <a:pPr>
              <a:buFont typeface="+mj-lt"/>
              <a:buAutoNum type="arabicPeriod"/>
            </a:pPr>
            <a:r>
              <a:rPr lang="en-US" dirty="0"/>
              <a:t>In the Component Tree window, right-click the layout and click Convert </a:t>
            </a:r>
            <a:r>
              <a:rPr lang="en-US" dirty="0" err="1"/>
              <a:t>LinearLayout</a:t>
            </a:r>
            <a:r>
              <a:rPr lang="en-US" dirty="0"/>
              <a:t> to </a:t>
            </a:r>
            <a:r>
              <a:rPr lang="en-US" dirty="0" err="1"/>
              <a:t>ConstraintLayout</a:t>
            </a:r>
            <a:r>
              <a:rPr lang="en-US" dirty="0"/>
              <a:t>.</a:t>
            </a:r>
          </a:p>
        </p:txBody>
      </p:sp>
      <p:pic>
        <p:nvPicPr>
          <p:cNvPr id="4" name="Picture 3"/>
          <p:cNvPicPr>
            <a:picLocks noChangeAspect="1"/>
          </p:cNvPicPr>
          <p:nvPr/>
        </p:nvPicPr>
        <p:blipFill>
          <a:blip r:embed="rId2"/>
          <a:stretch>
            <a:fillRect/>
          </a:stretch>
        </p:blipFill>
        <p:spPr>
          <a:xfrm>
            <a:off x="5203065" y="1492742"/>
            <a:ext cx="5294297" cy="4548621"/>
          </a:xfrm>
          <a:prstGeom prst="rect">
            <a:avLst/>
          </a:prstGeom>
        </p:spPr>
      </p:pic>
    </p:spTree>
    <p:extLst>
      <p:ext uri="{BB962C8B-B14F-4D97-AF65-F5344CB8AC3E}">
        <p14:creationId xmlns:p14="http://schemas.microsoft.com/office/powerpoint/2010/main" val="470340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Add or Remove a Constraint</a:t>
            </a:r>
            <a:endParaRPr lang="en-US" dirty="0"/>
          </a:p>
        </p:txBody>
      </p:sp>
      <p:sp>
        <p:nvSpPr>
          <p:cNvPr id="3" name="Content Placeholder 2"/>
          <p:cNvSpPr>
            <a:spLocks noGrp="1"/>
          </p:cNvSpPr>
          <p:nvPr>
            <p:ph idx="1"/>
          </p:nvPr>
        </p:nvSpPr>
        <p:spPr>
          <a:xfrm>
            <a:off x="677334" y="1455313"/>
            <a:ext cx="6161348" cy="4586049"/>
          </a:xfrm>
        </p:spPr>
        <p:txBody>
          <a:bodyPr>
            <a:normAutofit lnSpcReduction="10000"/>
          </a:bodyPr>
          <a:lstStyle/>
          <a:p>
            <a:r>
              <a:rPr lang="en-US" dirty="0"/>
              <a:t>To add a constraint, do the following</a:t>
            </a:r>
            <a:r>
              <a:rPr lang="en-US" dirty="0" smtClean="0"/>
              <a:t>:</a:t>
            </a:r>
          </a:p>
          <a:p>
            <a:pPr>
              <a:buFont typeface="+mj-lt"/>
              <a:buAutoNum type="arabicPeriod"/>
            </a:pPr>
            <a:r>
              <a:rPr lang="en-US" dirty="0"/>
              <a:t>Drag a view from the Palette window into the </a:t>
            </a:r>
            <a:r>
              <a:rPr lang="en-US" dirty="0" smtClean="0"/>
              <a:t>editor. When </a:t>
            </a:r>
            <a:r>
              <a:rPr lang="en-US" dirty="0"/>
              <a:t>you add a view in a </a:t>
            </a:r>
            <a:r>
              <a:rPr lang="en-US" dirty="0" err="1"/>
              <a:t>ConstraintLayout</a:t>
            </a:r>
            <a:r>
              <a:rPr lang="en-US" dirty="0"/>
              <a:t>, it displays in a bounding box with square resizing handles on each corner and circular constraint handles on each </a:t>
            </a:r>
            <a:r>
              <a:rPr lang="en-US" dirty="0" smtClean="0"/>
              <a:t>side.</a:t>
            </a:r>
          </a:p>
          <a:p>
            <a:pPr>
              <a:buFont typeface="+mj-lt"/>
              <a:buAutoNum type="arabicPeriod"/>
            </a:pPr>
            <a:r>
              <a:rPr lang="en-US" dirty="0" smtClean="0"/>
              <a:t>Click </a:t>
            </a:r>
            <a:r>
              <a:rPr lang="en-US" dirty="0"/>
              <a:t>the view to select it</a:t>
            </a:r>
            <a:r>
              <a:rPr lang="en-US" dirty="0" smtClean="0"/>
              <a:t>.</a:t>
            </a:r>
          </a:p>
          <a:p>
            <a:pPr>
              <a:buFont typeface="+mj-lt"/>
              <a:buAutoNum type="arabicPeriod"/>
            </a:pPr>
            <a:r>
              <a:rPr lang="en-US" dirty="0"/>
              <a:t>Do one of the following:</a:t>
            </a:r>
          </a:p>
          <a:p>
            <a:pPr lvl="1">
              <a:buFont typeface="+mj-lt"/>
              <a:buAutoNum type="arabicPeriod"/>
            </a:pPr>
            <a:r>
              <a:rPr lang="en-US" dirty="0"/>
              <a:t>Click a constraint handle and drag it to an available anchor point. This point can be the edge of another view, the edge of the layout, or a guideline. Notice that as you drag the constraint handle, the Layout Editor shows potential connection anchors and blue overlays.</a:t>
            </a:r>
          </a:p>
          <a:p>
            <a:pPr lvl="1">
              <a:buFont typeface="+mj-lt"/>
              <a:buAutoNum type="arabicPeriod"/>
            </a:pPr>
            <a:r>
              <a:rPr lang="en-US" dirty="0" smtClean="0"/>
              <a:t>Click </a:t>
            </a:r>
            <a:r>
              <a:rPr lang="en-US" dirty="0"/>
              <a:t>one of the Create a connection  buttons in the Layout section of the Attributes window, as shown in figure 4.</a:t>
            </a:r>
          </a:p>
        </p:txBody>
      </p:sp>
      <p:pic>
        <p:nvPicPr>
          <p:cNvPr id="4" name="Picture 3"/>
          <p:cNvPicPr>
            <a:picLocks noChangeAspect="1"/>
          </p:cNvPicPr>
          <p:nvPr/>
        </p:nvPicPr>
        <p:blipFill>
          <a:blip r:embed="rId2"/>
          <a:stretch>
            <a:fillRect/>
          </a:stretch>
        </p:blipFill>
        <p:spPr>
          <a:xfrm>
            <a:off x="6838682" y="1319462"/>
            <a:ext cx="5029200" cy="3316932"/>
          </a:xfrm>
          <a:prstGeom prst="rect">
            <a:avLst/>
          </a:prstGeom>
        </p:spPr>
      </p:pic>
    </p:spTree>
    <p:extLst>
      <p:ext uri="{BB962C8B-B14F-4D97-AF65-F5344CB8AC3E}">
        <p14:creationId xmlns:p14="http://schemas.microsoft.com/office/powerpoint/2010/main" val="244331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5611"/>
            <a:ext cx="8596668" cy="5255751"/>
          </a:xfrm>
        </p:spPr>
        <p:txBody>
          <a:bodyPr/>
          <a:lstStyle/>
          <a:p>
            <a:r>
              <a:rPr lang="en-US" dirty="0"/>
              <a:t>The View objects are usually called "widgets" and can be one of many subclasses, such as Button or </a:t>
            </a:r>
            <a:r>
              <a:rPr lang="en-US" dirty="0" err="1"/>
              <a:t>TextView</a:t>
            </a:r>
            <a:r>
              <a:rPr lang="en-US" dirty="0"/>
              <a:t>. </a:t>
            </a:r>
            <a:endParaRPr lang="en-US" dirty="0" smtClean="0"/>
          </a:p>
          <a:p>
            <a:r>
              <a:rPr lang="en-US" dirty="0" smtClean="0"/>
              <a:t>The </a:t>
            </a:r>
            <a:r>
              <a:rPr lang="en-US" dirty="0" err="1"/>
              <a:t>ViewGroup</a:t>
            </a:r>
            <a:r>
              <a:rPr lang="en-US" dirty="0"/>
              <a:t> objects are usually called "layouts" can be one of many types that provide a different layout structure, such as </a:t>
            </a:r>
            <a:r>
              <a:rPr lang="en-US" dirty="0" err="1"/>
              <a:t>LinearLayout</a:t>
            </a:r>
            <a:r>
              <a:rPr lang="en-US" dirty="0"/>
              <a:t> or </a:t>
            </a:r>
            <a:r>
              <a:rPr lang="en-US" dirty="0" err="1" smtClean="0"/>
              <a:t>ConstraintLayout</a:t>
            </a:r>
            <a:r>
              <a:rPr lang="en-US" dirty="0" smtClean="0"/>
              <a:t>. </a:t>
            </a:r>
          </a:p>
          <a:p>
            <a:r>
              <a:rPr lang="en-US" dirty="0"/>
              <a:t>In Android, a layout is a container that holds UI elements such as </a:t>
            </a:r>
            <a:r>
              <a:rPr lang="en-US" dirty="0" err="1"/>
              <a:t>TextViews</a:t>
            </a:r>
            <a:r>
              <a:rPr lang="en-US" dirty="0"/>
              <a:t>, Buttons, </a:t>
            </a:r>
            <a:r>
              <a:rPr lang="en-US" dirty="0" err="1"/>
              <a:t>ImageViews</a:t>
            </a:r>
            <a:r>
              <a:rPr lang="en-US" dirty="0"/>
              <a:t>, etc., and defines how they should be arranged on the screen. </a:t>
            </a:r>
            <a:endParaRPr lang="en-US" dirty="0" smtClean="0"/>
          </a:p>
          <a:p>
            <a:r>
              <a:rPr lang="en-US" dirty="0" smtClean="0"/>
              <a:t>There </a:t>
            </a:r>
            <a:r>
              <a:rPr lang="en-US" dirty="0"/>
              <a:t>are several types of layouts available in Android, each with its own characteristics and usage scenarios. </a:t>
            </a:r>
            <a:endParaRPr lang="en-US" dirty="0" smtClean="0"/>
          </a:p>
          <a:p>
            <a:r>
              <a:rPr lang="en-US" dirty="0" smtClean="0"/>
              <a:t>Here </a:t>
            </a:r>
            <a:r>
              <a:rPr lang="en-US" dirty="0"/>
              <a:t>are some of the most commonly used layouts in Android</a:t>
            </a:r>
            <a:r>
              <a:rPr lang="en-US" dirty="0" smtClean="0"/>
              <a:t>:</a:t>
            </a:r>
          </a:p>
          <a:p>
            <a:pPr lvl="1"/>
            <a:r>
              <a:rPr lang="en-US" dirty="0" smtClean="0"/>
              <a:t>Linear Layout</a:t>
            </a:r>
          </a:p>
          <a:p>
            <a:pPr lvl="1"/>
            <a:r>
              <a:rPr lang="en-US" dirty="0" smtClean="0"/>
              <a:t>Relative Layout</a:t>
            </a:r>
          </a:p>
          <a:p>
            <a:pPr lvl="1"/>
            <a:endParaRPr lang="en-US" dirty="0"/>
          </a:p>
        </p:txBody>
      </p:sp>
    </p:spTree>
    <p:extLst>
      <p:ext uri="{BB962C8B-B14F-4D97-AF65-F5344CB8AC3E}">
        <p14:creationId xmlns:p14="http://schemas.microsoft.com/office/powerpoint/2010/main" val="3555102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Linear Layout</a:t>
            </a:r>
            <a:endParaRPr lang="en-US" dirty="0"/>
          </a:p>
        </p:txBody>
      </p:sp>
      <p:sp>
        <p:nvSpPr>
          <p:cNvPr id="3" name="Content Placeholder 2"/>
          <p:cNvSpPr>
            <a:spLocks noGrp="1"/>
          </p:cNvSpPr>
          <p:nvPr>
            <p:ph idx="1"/>
          </p:nvPr>
        </p:nvSpPr>
        <p:spPr>
          <a:xfrm>
            <a:off x="677334" y="1455313"/>
            <a:ext cx="8596668" cy="4586049"/>
          </a:xfrm>
        </p:spPr>
        <p:txBody>
          <a:bodyPr/>
          <a:lstStyle/>
          <a:p>
            <a:r>
              <a:rPr lang="en-US" dirty="0" err="1"/>
              <a:t>LinearLayout</a:t>
            </a:r>
            <a:r>
              <a:rPr lang="en-US" dirty="0"/>
              <a:t> is a simple layout that arranges its child elements either horizontally or vertically, depending on the orientation attribute. </a:t>
            </a:r>
            <a:endParaRPr lang="en-US" dirty="0" smtClean="0"/>
          </a:p>
          <a:p>
            <a:r>
              <a:rPr lang="en-US" dirty="0" smtClean="0"/>
              <a:t>It's </a:t>
            </a:r>
            <a:r>
              <a:rPr lang="en-US" dirty="0"/>
              <a:t>a very basic layout, but it can be used for many UI elements, such as buttons, text fields, and labels. </a:t>
            </a:r>
            <a:endParaRPr lang="en-US" dirty="0" smtClean="0"/>
          </a:p>
          <a:p>
            <a:r>
              <a:rPr lang="en-US" dirty="0" err="1" smtClean="0"/>
              <a:t>LinearLayout</a:t>
            </a:r>
            <a:r>
              <a:rPr lang="en-US" dirty="0" smtClean="0"/>
              <a:t> </a:t>
            </a:r>
            <a:r>
              <a:rPr lang="en-US" dirty="0"/>
              <a:t>is often used in simple UI screens where the elements are laid out in a linear order.</a:t>
            </a:r>
          </a:p>
        </p:txBody>
      </p:sp>
      <p:pic>
        <p:nvPicPr>
          <p:cNvPr id="6" name="Picture 5"/>
          <p:cNvPicPr>
            <a:picLocks noChangeAspect="1"/>
          </p:cNvPicPr>
          <p:nvPr/>
        </p:nvPicPr>
        <p:blipFill>
          <a:blip r:embed="rId2"/>
          <a:stretch>
            <a:fillRect/>
          </a:stretch>
        </p:blipFill>
        <p:spPr>
          <a:xfrm>
            <a:off x="2366492" y="3487122"/>
            <a:ext cx="5013101" cy="3370878"/>
          </a:xfrm>
          <a:prstGeom prst="rect">
            <a:avLst/>
          </a:prstGeom>
        </p:spPr>
      </p:pic>
    </p:spTree>
    <p:extLst>
      <p:ext uri="{BB962C8B-B14F-4D97-AF65-F5344CB8AC3E}">
        <p14:creationId xmlns:p14="http://schemas.microsoft.com/office/powerpoint/2010/main" val="252612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7076"/>
          </a:xfrm>
        </p:spPr>
        <p:txBody>
          <a:bodyPr/>
          <a:lstStyle/>
          <a:p>
            <a:r>
              <a:rPr lang="en-US" dirty="0" smtClean="0"/>
              <a:t>Relative Layout</a:t>
            </a:r>
            <a:endParaRPr lang="en-US" dirty="0"/>
          </a:p>
        </p:txBody>
      </p:sp>
      <p:sp>
        <p:nvSpPr>
          <p:cNvPr id="3" name="Content Placeholder 2"/>
          <p:cNvSpPr>
            <a:spLocks noGrp="1"/>
          </p:cNvSpPr>
          <p:nvPr>
            <p:ph idx="1"/>
          </p:nvPr>
        </p:nvSpPr>
        <p:spPr>
          <a:xfrm>
            <a:off x="677334" y="1506829"/>
            <a:ext cx="8596668" cy="4534534"/>
          </a:xfrm>
        </p:spPr>
        <p:txBody>
          <a:bodyPr/>
          <a:lstStyle/>
          <a:p>
            <a:r>
              <a:rPr lang="en-US" dirty="0" err="1"/>
              <a:t>RelativeLayout</a:t>
            </a:r>
            <a:r>
              <a:rPr lang="en-US" dirty="0"/>
              <a:t> is a more complex layout that allows you to arrange UI elements relative to each other. </a:t>
            </a:r>
            <a:endParaRPr lang="en-US" dirty="0" smtClean="0"/>
          </a:p>
          <a:p>
            <a:r>
              <a:rPr lang="en-US" dirty="0" smtClean="0"/>
              <a:t>It </a:t>
            </a:r>
            <a:r>
              <a:rPr lang="en-US" dirty="0"/>
              <a:t>provides more control over the placement of elements, making it a good choice for complex UIs. </a:t>
            </a:r>
            <a:endParaRPr lang="en-US" dirty="0" smtClean="0"/>
          </a:p>
          <a:p>
            <a:r>
              <a:rPr lang="en-US" dirty="0" smtClean="0"/>
              <a:t>It enables </a:t>
            </a:r>
            <a:r>
              <a:rPr lang="en-US" dirty="0"/>
              <a:t>you to specify the location of child objects relative to each other (child A to the left of child B) or to the parent (aligned to the top of the parent</a:t>
            </a:r>
            <a:r>
              <a:rPr lang="en-US" dirty="0" smtClean="0"/>
              <a:t>).</a:t>
            </a:r>
          </a:p>
          <a:p>
            <a:r>
              <a:rPr lang="en-US" dirty="0" smtClean="0"/>
              <a:t>For </a:t>
            </a:r>
            <a:r>
              <a:rPr lang="en-US" dirty="0"/>
              <a:t>example, you might use </a:t>
            </a:r>
            <a:r>
              <a:rPr lang="en-US" dirty="0" err="1"/>
              <a:t>RelativeLayout</a:t>
            </a:r>
            <a:r>
              <a:rPr lang="en-US" dirty="0"/>
              <a:t> to create a UI with a centered image and a title overlaid on top of it.</a:t>
            </a:r>
          </a:p>
        </p:txBody>
      </p:sp>
      <p:pic>
        <p:nvPicPr>
          <p:cNvPr id="4" name="Picture 3"/>
          <p:cNvPicPr>
            <a:picLocks noChangeAspect="1"/>
          </p:cNvPicPr>
          <p:nvPr/>
        </p:nvPicPr>
        <p:blipFill>
          <a:blip r:embed="rId2"/>
          <a:stretch>
            <a:fillRect/>
          </a:stretch>
        </p:blipFill>
        <p:spPr>
          <a:xfrm>
            <a:off x="3994593" y="4468969"/>
            <a:ext cx="2134432" cy="2103348"/>
          </a:xfrm>
          <a:prstGeom prst="rect">
            <a:avLst/>
          </a:prstGeom>
        </p:spPr>
      </p:pic>
    </p:spTree>
    <p:extLst>
      <p:ext uri="{BB962C8B-B14F-4D97-AF65-F5344CB8AC3E}">
        <p14:creationId xmlns:p14="http://schemas.microsoft.com/office/powerpoint/2010/main" val="38299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US" dirty="0" smtClean="0"/>
              <a:t>Constraint Layout</a:t>
            </a:r>
            <a:endParaRPr lang="en-US" dirty="0"/>
          </a:p>
        </p:txBody>
      </p:sp>
      <p:sp>
        <p:nvSpPr>
          <p:cNvPr id="3" name="Content Placeholder 2"/>
          <p:cNvSpPr>
            <a:spLocks noGrp="1"/>
          </p:cNvSpPr>
          <p:nvPr>
            <p:ph idx="1"/>
          </p:nvPr>
        </p:nvSpPr>
        <p:spPr>
          <a:xfrm>
            <a:off x="677334" y="1429555"/>
            <a:ext cx="6521956" cy="4611807"/>
          </a:xfrm>
        </p:spPr>
        <p:txBody>
          <a:bodyPr/>
          <a:lstStyle/>
          <a:p>
            <a:r>
              <a:rPr lang="en-US" dirty="0" err="1"/>
              <a:t>ConstraintLayout</a:t>
            </a:r>
            <a:r>
              <a:rPr lang="en-US" dirty="0"/>
              <a:t> is a powerful layout that allows you to define complex relationships between UI elements. </a:t>
            </a:r>
            <a:endParaRPr lang="en-US" dirty="0" smtClean="0"/>
          </a:p>
          <a:p>
            <a:r>
              <a:rPr lang="en-US" dirty="0" smtClean="0"/>
              <a:t>It's </a:t>
            </a:r>
            <a:r>
              <a:rPr lang="en-US" dirty="0"/>
              <a:t>similar to </a:t>
            </a:r>
            <a:r>
              <a:rPr lang="en-US" dirty="0" err="1"/>
              <a:t>RelativeLayout</a:t>
            </a:r>
            <a:r>
              <a:rPr lang="en-US" dirty="0"/>
              <a:t>, but with more advanced features, such as the ability to set constraints between elements. </a:t>
            </a:r>
            <a:endParaRPr lang="en-US" dirty="0" smtClean="0"/>
          </a:p>
          <a:p>
            <a:r>
              <a:rPr lang="en-US" dirty="0" smtClean="0"/>
              <a:t>For </a:t>
            </a:r>
            <a:r>
              <a:rPr lang="en-US" dirty="0"/>
              <a:t>example, you can use </a:t>
            </a:r>
            <a:r>
              <a:rPr lang="en-US" dirty="0" err="1"/>
              <a:t>ConstraintLayout</a:t>
            </a:r>
            <a:r>
              <a:rPr lang="en-US" dirty="0"/>
              <a:t> to create a UI with two elements that are always the same distance apart, regardless of the size of the screen.</a:t>
            </a:r>
          </a:p>
        </p:txBody>
      </p:sp>
      <p:pic>
        <p:nvPicPr>
          <p:cNvPr id="4" name="Picture 3"/>
          <p:cNvPicPr>
            <a:picLocks noChangeAspect="1"/>
          </p:cNvPicPr>
          <p:nvPr/>
        </p:nvPicPr>
        <p:blipFill>
          <a:blip r:embed="rId2"/>
          <a:stretch>
            <a:fillRect/>
          </a:stretch>
        </p:blipFill>
        <p:spPr>
          <a:xfrm>
            <a:off x="7199289" y="1429555"/>
            <a:ext cx="2506131" cy="4391696"/>
          </a:xfrm>
          <a:prstGeom prst="rect">
            <a:avLst/>
          </a:prstGeom>
        </p:spPr>
      </p:pic>
    </p:spTree>
    <p:extLst>
      <p:ext uri="{BB962C8B-B14F-4D97-AF65-F5344CB8AC3E}">
        <p14:creationId xmlns:p14="http://schemas.microsoft.com/office/powerpoint/2010/main" val="3101855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smtClean="0"/>
              <a:t>Frame Layout</a:t>
            </a:r>
            <a:endParaRPr lang="en-US" dirty="0"/>
          </a:p>
        </p:txBody>
      </p:sp>
      <p:sp>
        <p:nvSpPr>
          <p:cNvPr id="3" name="Content Placeholder 2"/>
          <p:cNvSpPr>
            <a:spLocks noGrp="1"/>
          </p:cNvSpPr>
          <p:nvPr>
            <p:ph idx="1"/>
          </p:nvPr>
        </p:nvSpPr>
        <p:spPr>
          <a:xfrm>
            <a:off x="677334" y="1300767"/>
            <a:ext cx="8596668" cy="4740596"/>
          </a:xfrm>
        </p:spPr>
        <p:txBody>
          <a:bodyPr/>
          <a:lstStyle/>
          <a:p>
            <a:r>
              <a:rPr lang="en-US" dirty="0" err="1"/>
              <a:t>FrameLayout</a:t>
            </a:r>
            <a:r>
              <a:rPr lang="en-US" dirty="0"/>
              <a:t> is a simple layout that displays a single UI element at a time, usually taking up the entire screen. </a:t>
            </a:r>
            <a:endParaRPr lang="en-US" dirty="0" smtClean="0"/>
          </a:p>
          <a:p>
            <a:r>
              <a:rPr lang="en-US" dirty="0" smtClean="0"/>
              <a:t>It's </a:t>
            </a:r>
            <a:r>
              <a:rPr lang="en-US" dirty="0"/>
              <a:t>commonly used for displaying fragments or dialogs.</a:t>
            </a:r>
          </a:p>
        </p:txBody>
      </p:sp>
      <p:pic>
        <p:nvPicPr>
          <p:cNvPr id="4" name="Picture 3"/>
          <p:cNvPicPr>
            <a:picLocks noChangeAspect="1"/>
          </p:cNvPicPr>
          <p:nvPr/>
        </p:nvPicPr>
        <p:blipFill>
          <a:blip r:embed="rId2"/>
          <a:stretch>
            <a:fillRect/>
          </a:stretch>
        </p:blipFill>
        <p:spPr>
          <a:xfrm>
            <a:off x="3399552" y="2569536"/>
            <a:ext cx="2769428" cy="3831281"/>
          </a:xfrm>
          <a:prstGeom prst="rect">
            <a:avLst/>
          </a:prstGeom>
        </p:spPr>
      </p:pic>
    </p:spTree>
    <p:extLst>
      <p:ext uri="{BB962C8B-B14F-4D97-AF65-F5344CB8AC3E}">
        <p14:creationId xmlns:p14="http://schemas.microsoft.com/office/powerpoint/2010/main" val="87511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lstStyle/>
          <a:p>
            <a:r>
              <a:rPr lang="en-US" dirty="0" smtClean="0"/>
              <a:t>Grid Layout</a:t>
            </a:r>
            <a:endParaRPr lang="en-US" dirty="0"/>
          </a:p>
        </p:txBody>
      </p:sp>
      <p:sp>
        <p:nvSpPr>
          <p:cNvPr id="3" name="Content Placeholder 2"/>
          <p:cNvSpPr>
            <a:spLocks noGrp="1"/>
          </p:cNvSpPr>
          <p:nvPr>
            <p:ph idx="1"/>
          </p:nvPr>
        </p:nvSpPr>
        <p:spPr>
          <a:xfrm>
            <a:off x="677334" y="1455313"/>
            <a:ext cx="8596668" cy="4586049"/>
          </a:xfrm>
        </p:spPr>
        <p:txBody>
          <a:bodyPr/>
          <a:lstStyle/>
          <a:p>
            <a:r>
              <a:rPr lang="en-US" dirty="0" err="1"/>
              <a:t>GridLayout</a:t>
            </a:r>
            <a:r>
              <a:rPr lang="en-US" dirty="0"/>
              <a:t> is a layout that arranges its child elements in a grid format. </a:t>
            </a:r>
            <a:endParaRPr lang="en-US" dirty="0" smtClean="0"/>
          </a:p>
          <a:p>
            <a:r>
              <a:rPr lang="en-US" dirty="0" smtClean="0"/>
              <a:t>It's </a:t>
            </a:r>
            <a:r>
              <a:rPr lang="en-US" dirty="0"/>
              <a:t>a good choice for displaying data in a tabular format, such as a list of products with their prices and descriptions.</a:t>
            </a:r>
          </a:p>
        </p:txBody>
      </p:sp>
      <p:pic>
        <p:nvPicPr>
          <p:cNvPr id="4" name="Picture 3"/>
          <p:cNvPicPr>
            <a:picLocks noChangeAspect="1"/>
          </p:cNvPicPr>
          <p:nvPr/>
        </p:nvPicPr>
        <p:blipFill>
          <a:blip r:embed="rId2"/>
          <a:stretch>
            <a:fillRect/>
          </a:stretch>
        </p:blipFill>
        <p:spPr>
          <a:xfrm>
            <a:off x="1700614" y="2990966"/>
            <a:ext cx="2639566" cy="2589048"/>
          </a:xfrm>
          <a:prstGeom prst="rect">
            <a:avLst/>
          </a:prstGeom>
        </p:spPr>
      </p:pic>
      <p:pic>
        <p:nvPicPr>
          <p:cNvPr id="5" name="Picture 4"/>
          <p:cNvPicPr>
            <a:picLocks noChangeAspect="1"/>
          </p:cNvPicPr>
          <p:nvPr/>
        </p:nvPicPr>
        <p:blipFill>
          <a:blip r:embed="rId3"/>
          <a:stretch>
            <a:fillRect/>
          </a:stretch>
        </p:blipFill>
        <p:spPr>
          <a:xfrm>
            <a:off x="5269001" y="2703556"/>
            <a:ext cx="2581275" cy="3743325"/>
          </a:xfrm>
          <a:prstGeom prst="rect">
            <a:avLst/>
          </a:prstGeom>
        </p:spPr>
      </p:pic>
    </p:spTree>
    <p:extLst>
      <p:ext uri="{BB962C8B-B14F-4D97-AF65-F5344CB8AC3E}">
        <p14:creationId xmlns:p14="http://schemas.microsoft.com/office/powerpoint/2010/main" val="1442803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8592"/>
          </a:xfrm>
        </p:spPr>
        <p:txBody>
          <a:bodyPr/>
          <a:lstStyle/>
          <a:p>
            <a:r>
              <a:rPr lang="en-US" dirty="0" smtClean="0"/>
              <a:t>Coordinator Layout</a:t>
            </a:r>
            <a:endParaRPr lang="en-US" dirty="0"/>
          </a:p>
        </p:txBody>
      </p:sp>
      <p:sp>
        <p:nvSpPr>
          <p:cNvPr id="3" name="Content Placeholder 2"/>
          <p:cNvSpPr>
            <a:spLocks noGrp="1"/>
          </p:cNvSpPr>
          <p:nvPr>
            <p:ph idx="1"/>
          </p:nvPr>
        </p:nvSpPr>
        <p:spPr>
          <a:xfrm>
            <a:off x="677334" y="1468193"/>
            <a:ext cx="8596668" cy="4573170"/>
          </a:xfrm>
        </p:spPr>
        <p:txBody>
          <a:bodyPr/>
          <a:lstStyle/>
          <a:p>
            <a:r>
              <a:rPr lang="en-US" dirty="0" err="1"/>
              <a:t>CoordinatorLayout</a:t>
            </a:r>
            <a:r>
              <a:rPr lang="en-US" dirty="0"/>
              <a:t> is a more advanced layout that provides additional features for coordinating the animations and behaviors of its child elements</a:t>
            </a:r>
            <a:r>
              <a:rPr lang="en-US" dirty="0" smtClean="0"/>
              <a:t>.</a:t>
            </a:r>
          </a:p>
          <a:p>
            <a:r>
              <a:rPr lang="en-US" dirty="0" smtClean="0"/>
              <a:t> </a:t>
            </a:r>
            <a:r>
              <a:rPr lang="en-US" dirty="0"/>
              <a:t>It's often used for creating complex UIs with multiple interacting elements, such as a floating action button that animates in response to scrolling.</a:t>
            </a:r>
          </a:p>
        </p:txBody>
      </p:sp>
    </p:spTree>
    <p:extLst>
      <p:ext uri="{BB962C8B-B14F-4D97-AF65-F5344CB8AC3E}">
        <p14:creationId xmlns:p14="http://schemas.microsoft.com/office/powerpoint/2010/main" val="6486542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TotalTime>
  <Words>2031</Words>
  <Application>Microsoft Office PowerPoint</Application>
  <PresentationFormat>Widescreen</PresentationFormat>
  <Paragraphs>108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Android Layouts</vt:lpstr>
      <vt:lpstr>Layout</vt:lpstr>
      <vt:lpstr>PowerPoint Presentation</vt:lpstr>
      <vt:lpstr>Linear Layout</vt:lpstr>
      <vt:lpstr>Relative Layout</vt:lpstr>
      <vt:lpstr>Constraint Layout</vt:lpstr>
      <vt:lpstr>Frame Layout</vt:lpstr>
      <vt:lpstr>Grid Layout</vt:lpstr>
      <vt:lpstr>Coordinator Layout</vt:lpstr>
      <vt:lpstr>Scroll View</vt:lpstr>
      <vt:lpstr>PowerPoint Presentation</vt:lpstr>
      <vt:lpstr>Attributes</vt:lpstr>
      <vt:lpstr>ID</vt:lpstr>
      <vt:lpstr>Layout Parameters </vt:lpstr>
      <vt:lpstr>PowerPoint Presentation</vt:lpstr>
      <vt:lpstr>Layout Position</vt:lpstr>
      <vt:lpstr>Size, Padding and Margins</vt:lpstr>
      <vt:lpstr>Build a Responsive Layout with ConstraintLayout</vt:lpstr>
      <vt:lpstr>Constraints Overview</vt:lpstr>
      <vt:lpstr>PowerPoint Presentation</vt:lpstr>
      <vt:lpstr>Convert a Layout</vt:lpstr>
      <vt:lpstr>Add or Remove a Constraint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Layouts</dc:title>
  <dc:creator>IT</dc:creator>
  <cp:lastModifiedBy>IT</cp:lastModifiedBy>
  <cp:revision>70</cp:revision>
  <dcterms:created xsi:type="dcterms:W3CDTF">2023-03-30T07:30:44Z</dcterms:created>
  <dcterms:modified xsi:type="dcterms:W3CDTF">2023-04-11T03:20:26Z</dcterms:modified>
</cp:coreProperties>
</file>