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7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CE5AD2-FB47-457C-82F0-DDEA6F415FC6}"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8FB704-B3D3-499D-8DAA-13F0DC1E7436}" type="slidenum">
              <a:rPr lang="en-US" smtClean="0"/>
              <a:t>‹#›</a:t>
            </a:fld>
            <a:endParaRPr lang="en-US"/>
          </a:p>
        </p:txBody>
      </p:sp>
    </p:spTree>
    <p:extLst>
      <p:ext uri="{BB962C8B-B14F-4D97-AF65-F5344CB8AC3E}">
        <p14:creationId xmlns:p14="http://schemas.microsoft.com/office/powerpoint/2010/main" val="260336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CE5AD2-FB47-457C-82F0-DDEA6F415FC6}"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8FB704-B3D3-499D-8DAA-13F0DC1E7436}" type="slidenum">
              <a:rPr lang="en-US" smtClean="0"/>
              <a:t>‹#›</a:t>
            </a:fld>
            <a:endParaRPr lang="en-US"/>
          </a:p>
        </p:txBody>
      </p:sp>
    </p:spTree>
    <p:extLst>
      <p:ext uri="{BB962C8B-B14F-4D97-AF65-F5344CB8AC3E}">
        <p14:creationId xmlns:p14="http://schemas.microsoft.com/office/powerpoint/2010/main" val="223250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CE5AD2-FB47-457C-82F0-DDEA6F415FC6}"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8FB704-B3D3-499D-8DAA-13F0DC1E743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32070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CE5AD2-FB47-457C-82F0-DDEA6F415FC6}"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8FB704-B3D3-499D-8DAA-13F0DC1E7436}" type="slidenum">
              <a:rPr lang="en-US" smtClean="0"/>
              <a:t>‹#›</a:t>
            </a:fld>
            <a:endParaRPr lang="en-US"/>
          </a:p>
        </p:txBody>
      </p:sp>
    </p:spTree>
    <p:extLst>
      <p:ext uri="{BB962C8B-B14F-4D97-AF65-F5344CB8AC3E}">
        <p14:creationId xmlns:p14="http://schemas.microsoft.com/office/powerpoint/2010/main" val="15686421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CE5AD2-FB47-457C-82F0-DDEA6F415FC6}"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8FB704-B3D3-499D-8DAA-13F0DC1E743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464487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CE5AD2-FB47-457C-82F0-DDEA6F415FC6}"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8FB704-B3D3-499D-8DAA-13F0DC1E7436}" type="slidenum">
              <a:rPr lang="en-US" smtClean="0"/>
              <a:t>‹#›</a:t>
            </a:fld>
            <a:endParaRPr lang="en-US"/>
          </a:p>
        </p:txBody>
      </p:sp>
    </p:spTree>
    <p:extLst>
      <p:ext uri="{BB962C8B-B14F-4D97-AF65-F5344CB8AC3E}">
        <p14:creationId xmlns:p14="http://schemas.microsoft.com/office/powerpoint/2010/main" val="2723623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CE5AD2-FB47-457C-82F0-DDEA6F415FC6}"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8FB704-B3D3-499D-8DAA-13F0DC1E7436}" type="slidenum">
              <a:rPr lang="en-US" smtClean="0"/>
              <a:t>‹#›</a:t>
            </a:fld>
            <a:endParaRPr lang="en-US"/>
          </a:p>
        </p:txBody>
      </p:sp>
    </p:spTree>
    <p:extLst>
      <p:ext uri="{BB962C8B-B14F-4D97-AF65-F5344CB8AC3E}">
        <p14:creationId xmlns:p14="http://schemas.microsoft.com/office/powerpoint/2010/main" val="1287007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CE5AD2-FB47-457C-82F0-DDEA6F415FC6}"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8FB704-B3D3-499D-8DAA-13F0DC1E7436}" type="slidenum">
              <a:rPr lang="en-US" smtClean="0"/>
              <a:t>‹#›</a:t>
            </a:fld>
            <a:endParaRPr lang="en-US"/>
          </a:p>
        </p:txBody>
      </p:sp>
    </p:spTree>
    <p:extLst>
      <p:ext uri="{BB962C8B-B14F-4D97-AF65-F5344CB8AC3E}">
        <p14:creationId xmlns:p14="http://schemas.microsoft.com/office/powerpoint/2010/main" val="3266904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CE5AD2-FB47-457C-82F0-DDEA6F415FC6}"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8FB704-B3D3-499D-8DAA-13F0DC1E7436}" type="slidenum">
              <a:rPr lang="en-US" smtClean="0"/>
              <a:t>‹#›</a:t>
            </a:fld>
            <a:endParaRPr lang="en-US"/>
          </a:p>
        </p:txBody>
      </p:sp>
    </p:spTree>
    <p:extLst>
      <p:ext uri="{BB962C8B-B14F-4D97-AF65-F5344CB8AC3E}">
        <p14:creationId xmlns:p14="http://schemas.microsoft.com/office/powerpoint/2010/main" val="3177811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CE5AD2-FB47-457C-82F0-DDEA6F415FC6}"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8FB704-B3D3-499D-8DAA-13F0DC1E7436}" type="slidenum">
              <a:rPr lang="en-US" smtClean="0"/>
              <a:t>‹#›</a:t>
            </a:fld>
            <a:endParaRPr lang="en-US"/>
          </a:p>
        </p:txBody>
      </p:sp>
    </p:spTree>
    <p:extLst>
      <p:ext uri="{BB962C8B-B14F-4D97-AF65-F5344CB8AC3E}">
        <p14:creationId xmlns:p14="http://schemas.microsoft.com/office/powerpoint/2010/main" val="1784190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CE5AD2-FB47-457C-82F0-DDEA6F415FC6}"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8FB704-B3D3-499D-8DAA-13F0DC1E7436}" type="slidenum">
              <a:rPr lang="en-US" smtClean="0"/>
              <a:t>‹#›</a:t>
            </a:fld>
            <a:endParaRPr lang="en-US"/>
          </a:p>
        </p:txBody>
      </p:sp>
    </p:spTree>
    <p:extLst>
      <p:ext uri="{BB962C8B-B14F-4D97-AF65-F5344CB8AC3E}">
        <p14:creationId xmlns:p14="http://schemas.microsoft.com/office/powerpoint/2010/main" val="497348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DCE5AD2-FB47-457C-82F0-DDEA6F415FC6}" type="datetimeFigureOut">
              <a:rPr lang="en-US" smtClean="0"/>
              <a:t>4/16/2024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8FB704-B3D3-499D-8DAA-13F0DC1E7436}" type="slidenum">
              <a:rPr lang="en-US" smtClean="0"/>
              <a:t>‹#›</a:t>
            </a:fld>
            <a:endParaRPr lang="en-US"/>
          </a:p>
        </p:txBody>
      </p:sp>
    </p:spTree>
    <p:extLst>
      <p:ext uri="{BB962C8B-B14F-4D97-AF65-F5344CB8AC3E}">
        <p14:creationId xmlns:p14="http://schemas.microsoft.com/office/powerpoint/2010/main" val="2367395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DCE5AD2-FB47-457C-82F0-DDEA6F415FC6}" type="datetimeFigureOut">
              <a:rPr lang="en-US" smtClean="0"/>
              <a:t>4/16/2024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8FB704-B3D3-499D-8DAA-13F0DC1E7436}" type="slidenum">
              <a:rPr lang="en-US" smtClean="0"/>
              <a:t>‹#›</a:t>
            </a:fld>
            <a:endParaRPr lang="en-US"/>
          </a:p>
        </p:txBody>
      </p:sp>
    </p:spTree>
    <p:extLst>
      <p:ext uri="{BB962C8B-B14F-4D97-AF65-F5344CB8AC3E}">
        <p14:creationId xmlns:p14="http://schemas.microsoft.com/office/powerpoint/2010/main" val="2077917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CE5AD2-FB47-457C-82F0-DDEA6F415FC6}" type="datetimeFigureOut">
              <a:rPr lang="en-US" smtClean="0"/>
              <a:t>4/16/2024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8FB704-B3D3-499D-8DAA-13F0DC1E7436}" type="slidenum">
              <a:rPr lang="en-US" smtClean="0"/>
              <a:t>‹#›</a:t>
            </a:fld>
            <a:endParaRPr lang="en-US"/>
          </a:p>
        </p:txBody>
      </p:sp>
    </p:spTree>
    <p:extLst>
      <p:ext uri="{BB962C8B-B14F-4D97-AF65-F5344CB8AC3E}">
        <p14:creationId xmlns:p14="http://schemas.microsoft.com/office/powerpoint/2010/main" val="2779178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CE5AD2-FB47-457C-82F0-DDEA6F415FC6}"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8FB704-B3D3-499D-8DAA-13F0DC1E7436}" type="slidenum">
              <a:rPr lang="en-US" smtClean="0"/>
              <a:t>‹#›</a:t>
            </a:fld>
            <a:endParaRPr lang="en-US"/>
          </a:p>
        </p:txBody>
      </p:sp>
    </p:spTree>
    <p:extLst>
      <p:ext uri="{BB962C8B-B14F-4D97-AF65-F5344CB8AC3E}">
        <p14:creationId xmlns:p14="http://schemas.microsoft.com/office/powerpoint/2010/main" val="2340025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8FB704-B3D3-499D-8DAA-13F0DC1E7436}" type="slidenum">
              <a:rPr lang="en-US" smtClean="0"/>
              <a:t>‹#›</a:t>
            </a:fld>
            <a:endParaRPr lang="en-US"/>
          </a:p>
        </p:txBody>
      </p:sp>
      <p:sp>
        <p:nvSpPr>
          <p:cNvPr id="5" name="Date Placeholder 4"/>
          <p:cNvSpPr>
            <a:spLocks noGrp="1"/>
          </p:cNvSpPr>
          <p:nvPr>
            <p:ph type="dt" sz="half" idx="10"/>
          </p:nvPr>
        </p:nvSpPr>
        <p:spPr/>
        <p:txBody>
          <a:bodyPr/>
          <a:lstStyle/>
          <a:p>
            <a:fld id="{7DCE5AD2-FB47-457C-82F0-DDEA6F415FC6}" type="datetimeFigureOut">
              <a:rPr lang="en-US" smtClean="0"/>
              <a:t>4/16/2024</a:t>
            </a:fld>
            <a:endParaRPr lang="en-US"/>
          </a:p>
        </p:txBody>
      </p:sp>
    </p:spTree>
    <p:extLst>
      <p:ext uri="{BB962C8B-B14F-4D97-AF65-F5344CB8AC3E}">
        <p14:creationId xmlns:p14="http://schemas.microsoft.com/office/powerpoint/2010/main" val="4208349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DCE5AD2-FB47-457C-82F0-DDEA6F415FC6}" type="datetimeFigureOut">
              <a:rPr lang="en-US" smtClean="0"/>
              <a:t>4/16/2024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28FB704-B3D3-499D-8DAA-13F0DC1E7436}" type="slidenum">
              <a:rPr lang="en-US" smtClean="0"/>
              <a:t>‹#›</a:t>
            </a:fld>
            <a:endParaRPr lang="en-US"/>
          </a:p>
        </p:txBody>
      </p:sp>
    </p:spTree>
    <p:extLst>
      <p:ext uri="{BB962C8B-B14F-4D97-AF65-F5344CB8AC3E}">
        <p14:creationId xmlns:p14="http://schemas.microsoft.com/office/powerpoint/2010/main" val="20723929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lottiefiles.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Lottie Animation</a:t>
            </a:r>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00327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09575" y="-228600"/>
            <a:ext cx="13011150" cy="7315200"/>
          </a:xfrm>
          <a:prstGeom prst="rect">
            <a:avLst/>
          </a:prstGeom>
        </p:spPr>
      </p:pic>
    </p:spTree>
    <p:extLst>
      <p:ext uri="{BB962C8B-B14F-4D97-AF65-F5344CB8AC3E}">
        <p14:creationId xmlns:p14="http://schemas.microsoft.com/office/powerpoint/2010/main" val="1952414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Library integration</a:t>
            </a:r>
            <a:endParaRPr lang="en-US" dirty="0"/>
          </a:p>
        </p:txBody>
      </p:sp>
      <p:sp>
        <p:nvSpPr>
          <p:cNvPr id="3" name="Content Placeholder 2"/>
          <p:cNvSpPr>
            <a:spLocks noGrp="1"/>
          </p:cNvSpPr>
          <p:nvPr>
            <p:ph idx="1"/>
          </p:nvPr>
        </p:nvSpPr>
        <p:spPr>
          <a:xfrm>
            <a:off x="594206" y="1270001"/>
            <a:ext cx="9179186" cy="2435100"/>
          </a:xfrm>
        </p:spPr>
        <p:txBody>
          <a:bodyPr>
            <a:normAutofit/>
          </a:bodyPr>
          <a:lstStyle/>
          <a:p>
            <a:r>
              <a:rPr lang="en-US" sz="1400" dirty="0" smtClean="0"/>
              <a:t>Now to use </a:t>
            </a:r>
            <a:r>
              <a:rPr lang="en-US" sz="1400" dirty="0" err="1" smtClean="0"/>
              <a:t>lottie</a:t>
            </a:r>
            <a:r>
              <a:rPr lang="en-US" sz="1400" dirty="0" smtClean="0"/>
              <a:t> animation in my android project. We have to integrate </a:t>
            </a:r>
            <a:r>
              <a:rPr lang="en-US" sz="1400" dirty="0" err="1" smtClean="0"/>
              <a:t>lottie</a:t>
            </a:r>
            <a:r>
              <a:rPr lang="en-US" sz="1400" dirty="0" smtClean="0"/>
              <a:t> animation project in our android project. </a:t>
            </a:r>
          </a:p>
          <a:p>
            <a:r>
              <a:rPr lang="en-US" sz="1400" dirty="0" smtClean="0"/>
              <a:t>This will give us </a:t>
            </a:r>
            <a:r>
              <a:rPr lang="en-US" sz="1400" dirty="0" err="1" smtClean="0"/>
              <a:t>lottie</a:t>
            </a:r>
            <a:r>
              <a:rPr lang="en-US" sz="1400" dirty="0" smtClean="0"/>
              <a:t> animation view which will convert downloaded JSON file as animation file to be used by our android project. </a:t>
            </a:r>
          </a:p>
          <a:p>
            <a:r>
              <a:rPr lang="en-US" sz="1400" dirty="0" smtClean="0"/>
              <a:t>Now open your browser and search “</a:t>
            </a:r>
            <a:r>
              <a:rPr lang="en-US" sz="1400" dirty="0" err="1" smtClean="0"/>
              <a:t>lottie</a:t>
            </a:r>
            <a:r>
              <a:rPr lang="en-US" sz="1400" dirty="0" smtClean="0"/>
              <a:t> animation </a:t>
            </a:r>
            <a:r>
              <a:rPr lang="en-US" sz="1400" dirty="0" err="1" smtClean="0"/>
              <a:t>github</a:t>
            </a:r>
            <a:r>
              <a:rPr lang="en-US" sz="1400" dirty="0" smtClean="0"/>
              <a:t>”</a:t>
            </a:r>
          </a:p>
          <a:p>
            <a:r>
              <a:rPr lang="en-US" sz="1400" dirty="0" smtClean="0"/>
              <a:t>Open the first link of </a:t>
            </a:r>
            <a:r>
              <a:rPr lang="en-US" sz="1400" dirty="0" err="1" smtClean="0"/>
              <a:t>githubt</a:t>
            </a:r>
            <a:endParaRPr lang="en-US" sz="1400" dirty="0" smtClean="0"/>
          </a:p>
          <a:p>
            <a:r>
              <a:rPr lang="en-US" sz="1400" dirty="0" smtClean="0"/>
              <a:t>Scroll down to the </a:t>
            </a:r>
            <a:r>
              <a:rPr lang="en-US" sz="1400" dirty="0"/>
              <a:t>following </a:t>
            </a:r>
            <a:r>
              <a:rPr lang="en-US" sz="1400" dirty="0" smtClean="0"/>
              <a:t>part:		 </a:t>
            </a:r>
            <a:r>
              <a:rPr lang="en-US" sz="1400" dirty="0"/>
              <a:t>https://github.com/airbnb/lottie-android</a:t>
            </a:r>
            <a:endParaRPr lang="en-US" sz="1400" dirty="0" smtClean="0"/>
          </a:p>
        </p:txBody>
      </p:sp>
      <p:pic>
        <p:nvPicPr>
          <p:cNvPr id="5" name="Picture 4"/>
          <p:cNvPicPr>
            <a:picLocks noChangeAspect="1"/>
          </p:cNvPicPr>
          <p:nvPr/>
        </p:nvPicPr>
        <p:blipFill>
          <a:blip r:embed="rId2"/>
          <a:stretch>
            <a:fillRect/>
          </a:stretch>
        </p:blipFill>
        <p:spPr>
          <a:xfrm>
            <a:off x="511078" y="3431968"/>
            <a:ext cx="8153400" cy="3141271"/>
          </a:xfrm>
          <a:prstGeom prst="rect">
            <a:avLst/>
          </a:prstGeom>
        </p:spPr>
      </p:pic>
    </p:spTree>
    <p:extLst>
      <p:ext uri="{BB962C8B-B14F-4D97-AF65-F5344CB8AC3E}">
        <p14:creationId xmlns:p14="http://schemas.microsoft.com/office/powerpoint/2010/main" val="2494176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43149"/>
            <a:ext cx="8596668" cy="5198214"/>
          </a:xfrm>
        </p:spPr>
        <p:txBody>
          <a:bodyPr/>
          <a:lstStyle/>
          <a:p>
            <a:r>
              <a:rPr lang="en-US" dirty="0" smtClean="0"/>
              <a:t>Now copy the dependencies code as it is:</a:t>
            </a:r>
          </a:p>
          <a:p>
            <a:r>
              <a:rPr lang="en-US" dirty="0"/>
              <a:t>implementation '</a:t>
            </a:r>
            <a:r>
              <a:rPr lang="en-US" dirty="0" err="1"/>
              <a:t>com.airbnb.android:lottie</a:t>
            </a:r>
            <a:r>
              <a:rPr lang="en-US" dirty="0"/>
              <a:t>:$</a:t>
            </a:r>
            <a:r>
              <a:rPr lang="en-US" dirty="0" err="1"/>
              <a:t>lottieVersion</a:t>
            </a:r>
            <a:r>
              <a:rPr lang="en-US" dirty="0"/>
              <a:t>'</a:t>
            </a:r>
          </a:p>
          <a:p>
            <a:r>
              <a:rPr lang="en-US" dirty="0" smtClean="0"/>
              <a:t>Now here we have to replace </a:t>
            </a:r>
            <a:r>
              <a:rPr lang="en-US" dirty="0"/>
              <a:t>$</a:t>
            </a:r>
            <a:r>
              <a:rPr lang="en-US" dirty="0" err="1" smtClean="0"/>
              <a:t>lottieVersion</a:t>
            </a:r>
            <a:r>
              <a:rPr lang="en-US" dirty="0" smtClean="0"/>
              <a:t> with </a:t>
            </a:r>
            <a:r>
              <a:rPr lang="en-US" dirty="0" err="1" smtClean="0"/>
              <a:t>lottie</a:t>
            </a:r>
            <a:r>
              <a:rPr lang="en-US" dirty="0" smtClean="0"/>
              <a:t> version available on the site, currently 6.0.0 version is available. </a:t>
            </a:r>
          </a:p>
          <a:p>
            <a:r>
              <a:rPr lang="en-US" dirty="0" smtClean="0"/>
              <a:t>Now go to your project</a:t>
            </a:r>
          </a:p>
          <a:p>
            <a:r>
              <a:rPr lang="en-US" dirty="0" smtClean="0"/>
              <a:t>Expand “</a:t>
            </a:r>
            <a:r>
              <a:rPr lang="en-US" dirty="0" err="1" smtClean="0"/>
              <a:t>gradle</a:t>
            </a:r>
            <a:r>
              <a:rPr lang="en-US" dirty="0" smtClean="0"/>
              <a:t>” of left most panel of your project.</a:t>
            </a:r>
          </a:p>
          <a:p>
            <a:r>
              <a:rPr lang="en-US" dirty="0" smtClean="0"/>
              <a:t>Click on the </a:t>
            </a:r>
            <a:r>
              <a:rPr lang="en-US" dirty="0" err="1" smtClean="0"/>
              <a:t>build.gradle</a:t>
            </a:r>
            <a:r>
              <a:rPr lang="en-US" dirty="0" smtClean="0"/>
              <a:t> of your app (the first </a:t>
            </a:r>
            <a:r>
              <a:rPr lang="en-US" dirty="0" err="1" smtClean="0"/>
              <a:t>build.gradle</a:t>
            </a:r>
            <a:r>
              <a:rPr lang="en-US" dirty="0" smtClean="0"/>
              <a:t> file belongs to project you have to click on the second file that is for app)</a:t>
            </a:r>
          </a:p>
          <a:p>
            <a:r>
              <a:rPr lang="en-US" dirty="0" smtClean="0"/>
              <a:t>Now paste the above copied code in the dependencies. Replace the $</a:t>
            </a:r>
            <a:r>
              <a:rPr lang="en-US" dirty="0" err="1" smtClean="0"/>
              <a:t>lottieVersion</a:t>
            </a:r>
            <a:r>
              <a:rPr lang="en-US" dirty="0" smtClean="0"/>
              <a:t> with the version available on the site. </a:t>
            </a:r>
          </a:p>
          <a:p>
            <a:endParaRPr lang="en-US" dirty="0" smtClean="0"/>
          </a:p>
          <a:p>
            <a:endParaRPr lang="en-US" dirty="0"/>
          </a:p>
        </p:txBody>
      </p:sp>
      <p:pic>
        <p:nvPicPr>
          <p:cNvPr id="5" name="Picture 4"/>
          <p:cNvPicPr>
            <a:picLocks noChangeAspect="1"/>
          </p:cNvPicPr>
          <p:nvPr/>
        </p:nvPicPr>
        <p:blipFill>
          <a:blip r:embed="rId2"/>
          <a:stretch>
            <a:fillRect/>
          </a:stretch>
        </p:blipFill>
        <p:spPr>
          <a:xfrm>
            <a:off x="1475757" y="4480709"/>
            <a:ext cx="6057900" cy="2171700"/>
          </a:xfrm>
          <a:prstGeom prst="rect">
            <a:avLst/>
          </a:prstGeom>
        </p:spPr>
      </p:pic>
    </p:spTree>
    <p:extLst>
      <p:ext uri="{BB962C8B-B14F-4D97-AF65-F5344CB8AC3E}">
        <p14:creationId xmlns:p14="http://schemas.microsoft.com/office/powerpoint/2010/main" val="3143544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09575" y="-228600"/>
            <a:ext cx="13011150" cy="7315200"/>
          </a:xfrm>
          <a:prstGeom prst="rect">
            <a:avLst/>
          </a:prstGeom>
        </p:spPr>
      </p:pic>
    </p:spTree>
    <p:extLst>
      <p:ext uri="{BB962C8B-B14F-4D97-AF65-F5344CB8AC3E}">
        <p14:creationId xmlns:p14="http://schemas.microsoft.com/office/powerpoint/2010/main" val="4151932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83771"/>
            <a:ext cx="10224214" cy="5257591"/>
          </a:xfrm>
        </p:spPr>
        <p:txBody>
          <a:bodyPr>
            <a:normAutofit/>
          </a:bodyPr>
          <a:lstStyle/>
          <a:p>
            <a:r>
              <a:rPr lang="en-US" sz="1400" dirty="0" smtClean="0"/>
              <a:t>Whenever we integrate the library in our project we have to sync it. As dependency is URL, so to sync it there will be “sync now” option available at top, click on that. You should have an active internet connection. It will download the animation project and integrate it with our android project.</a:t>
            </a:r>
          </a:p>
          <a:p>
            <a:endParaRPr lang="en-US" sz="1400" dirty="0"/>
          </a:p>
        </p:txBody>
      </p:sp>
      <p:pic>
        <p:nvPicPr>
          <p:cNvPr id="4" name="Picture 3"/>
          <p:cNvPicPr>
            <a:picLocks noChangeAspect="1"/>
          </p:cNvPicPr>
          <p:nvPr/>
        </p:nvPicPr>
        <p:blipFill>
          <a:blip r:embed="rId2"/>
          <a:stretch>
            <a:fillRect/>
          </a:stretch>
        </p:blipFill>
        <p:spPr>
          <a:xfrm>
            <a:off x="677334" y="1496290"/>
            <a:ext cx="10386744" cy="5839692"/>
          </a:xfrm>
          <a:prstGeom prst="rect">
            <a:avLst/>
          </a:prstGeom>
        </p:spPr>
      </p:pic>
      <p:sp>
        <p:nvSpPr>
          <p:cNvPr id="5" name="Rectangle 4"/>
          <p:cNvSpPr/>
          <p:nvPr/>
        </p:nvSpPr>
        <p:spPr>
          <a:xfrm>
            <a:off x="9096499" y="2018805"/>
            <a:ext cx="855023" cy="570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975668" y="5640779"/>
            <a:ext cx="3253932" cy="2375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78774" y="4904509"/>
            <a:ext cx="2268187" cy="4512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6803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29393"/>
            <a:ext cx="8596668" cy="5411970"/>
          </a:xfrm>
        </p:spPr>
        <p:txBody>
          <a:bodyPr/>
          <a:lstStyle/>
          <a:p>
            <a:r>
              <a:rPr lang="en-US" dirty="0" smtClean="0"/>
              <a:t>After Syncing your project, once your Build is successful now you can proceed further. </a:t>
            </a:r>
          </a:p>
          <a:p>
            <a:endParaRPr lang="en-US" dirty="0"/>
          </a:p>
        </p:txBody>
      </p:sp>
      <p:pic>
        <p:nvPicPr>
          <p:cNvPr id="4" name="Picture 3"/>
          <p:cNvPicPr>
            <a:picLocks noChangeAspect="1"/>
          </p:cNvPicPr>
          <p:nvPr/>
        </p:nvPicPr>
        <p:blipFill>
          <a:blip r:embed="rId2"/>
          <a:stretch>
            <a:fillRect/>
          </a:stretch>
        </p:blipFill>
        <p:spPr>
          <a:xfrm>
            <a:off x="429120" y="1313770"/>
            <a:ext cx="10258672" cy="2924175"/>
          </a:xfrm>
          <a:prstGeom prst="rect">
            <a:avLst/>
          </a:prstGeom>
        </p:spPr>
      </p:pic>
    </p:spTree>
    <p:extLst>
      <p:ext uri="{BB962C8B-B14F-4D97-AF65-F5344CB8AC3E}">
        <p14:creationId xmlns:p14="http://schemas.microsoft.com/office/powerpoint/2010/main" val="3772221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XML file of </a:t>
            </a:r>
            <a:r>
              <a:rPr lang="en-US" dirty="0" err="1" smtClean="0"/>
              <a:t>MainActivity</a:t>
            </a:r>
            <a:r>
              <a:rPr lang="en-US" dirty="0" smtClean="0"/>
              <a:t>.</a:t>
            </a:r>
            <a:endParaRPr lang="en-US" dirty="0"/>
          </a:p>
        </p:txBody>
      </p:sp>
      <p:sp>
        <p:nvSpPr>
          <p:cNvPr id="3" name="Content Placeholder 2"/>
          <p:cNvSpPr>
            <a:spLocks noGrp="1"/>
          </p:cNvSpPr>
          <p:nvPr>
            <p:ph idx="1"/>
          </p:nvPr>
        </p:nvSpPr>
        <p:spPr/>
        <p:txBody>
          <a:bodyPr/>
          <a:lstStyle/>
          <a:p>
            <a:r>
              <a:rPr lang="en-US" dirty="0" smtClean="0"/>
              <a:t>Start a tag “&lt;“ and just right </a:t>
            </a:r>
            <a:r>
              <a:rPr lang="en-US" dirty="0" err="1" smtClean="0"/>
              <a:t>lottie</a:t>
            </a:r>
            <a:r>
              <a:rPr lang="en-US" dirty="0" smtClean="0"/>
              <a:t> and take </a:t>
            </a:r>
            <a:r>
              <a:rPr lang="en-US" dirty="0" err="1" smtClean="0"/>
              <a:t>lottie</a:t>
            </a:r>
            <a:r>
              <a:rPr lang="en-US" dirty="0" smtClean="0"/>
              <a:t> animation view. </a:t>
            </a:r>
          </a:p>
          <a:p>
            <a:r>
              <a:rPr lang="en-US" dirty="0" smtClean="0"/>
              <a:t>The tag is completed when you take </a:t>
            </a:r>
            <a:r>
              <a:rPr lang="en-US" dirty="0" err="1" smtClean="0"/>
              <a:t>lottie</a:t>
            </a:r>
            <a:r>
              <a:rPr lang="en-US" dirty="0" smtClean="0"/>
              <a:t> animation view, you can give height and width here. </a:t>
            </a:r>
          </a:p>
          <a:p>
            <a:endParaRPr lang="en-US" dirty="0"/>
          </a:p>
        </p:txBody>
      </p:sp>
      <p:pic>
        <p:nvPicPr>
          <p:cNvPr id="4" name="Picture 3"/>
          <p:cNvPicPr>
            <a:picLocks noChangeAspect="1"/>
          </p:cNvPicPr>
          <p:nvPr/>
        </p:nvPicPr>
        <p:blipFill>
          <a:blip r:embed="rId2"/>
          <a:stretch>
            <a:fillRect/>
          </a:stretch>
        </p:blipFill>
        <p:spPr>
          <a:xfrm>
            <a:off x="844941" y="3356901"/>
            <a:ext cx="8982075" cy="2914650"/>
          </a:xfrm>
          <a:prstGeom prst="rect">
            <a:avLst/>
          </a:prstGeom>
        </p:spPr>
      </p:pic>
    </p:spTree>
    <p:extLst>
      <p:ext uri="{BB962C8B-B14F-4D97-AF65-F5344CB8AC3E}">
        <p14:creationId xmlns:p14="http://schemas.microsoft.com/office/powerpoint/2010/main" val="2455210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41269"/>
            <a:ext cx="8596668" cy="5400094"/>
          </a:xfrm>
        </p:spPr>
        <p:txBody>
          <a:bodyPr/>
          <a:lstStyle/>
          <a:p>
            <a:r>
              <a:rPr lang="en-US" dirty="0" smtClean="0"/>
              <a:t>To set the </a:t>
            </a:r>
            <a:r>
              <a:rPr lang="en-US" dirty="0" err="1" smtClean="0"/>
              <a:t>lottie</a:t>
            </a:r>
            <a:r>
              <a:rPr lang="en-US" dirty="0" smtClean="0"/>
              <a:t> animation file in XML, we take </a:t>
            </a:r>
            <a:r>
              <a:rPr lang="en-US" dirty="0" err="1" smtClean="0"/>
              <a:t>rawres</a:t>
            </a:r>
            <a:r>
              <a:rPr lang="en-US" dirty="0" smtClean="0"/>
              <a:t> and then give the name of our </a:t>
            </a:r>
            <a:r>
              <a:rPr lang="en-US" dirty="0" err="1" smtClean="0"/>
              <a:t>lottie</a:t>
            </a:r>
            <a:r>
              <a:rPr lang="en-US" dirty="0" smtClean="0"/>
              <a:t> file by telling the folder name that is @raw. To give the name write @raw/filename.</a:t>
            </a:r>
          </a:p>
          <a:p>
            <a:pPr lvl="1"/>
            <a:r>
              <a:rPr lang="en-US" dirty="0" err="1"/>
              <a:t>app:lottie_rawRes</a:t>
            </a:r>
            <a:r>
              <a:rPr lang="en-US" dirty="0"/>
              <a:t>="@</a:t>
            </a:r>
            <a:r>
              <a:rPr lang="en-US" dirty="0" smtClean="0"/>
              <a:t>raw/</a:t>
            </a:r>
            <a:r>
              <a:rPr lang="en-US" dirty="0" err="1" smtClean="0"/>
              <a:t>bdaywish</a:t>
            </a:r>
            <a:r>
              <a:rPr lang="en-US" dirty="0" smtClean="0"/>
              <a:t>“</a:t>
            </a:r>
          </a:p>
          <a:p>
            <a:r>
              <a:rPr lang="en-US" dirty="0" smtClean="0"/>
              <a:t>Now take the </a:t>
            </a:r>
            <a:r>
              <a:rPr lang="en-US" dirty="0" err="1" smtClean="0"/>
              <a:t>autoplay</a:t>
            </a:r>
            <a:r>
              <a:rPr lang="en-US" dirty="0" smtClean="0"/>
              <a:t> and set is true, it will play it automatically whenever we open the file, we set it true when we want to play the animation directly from XML, no code required to be done in JAVA file. </a:t>
            </a:r>
          </a:p>
          <a:p>
            <a:pPr lvl="1"/>
            <a:r>
              <a:rPr lang="en-US" dirty="0" err="1"/>
              <a:t>app:lottie_autoPlay</a:t>
            </a:r>
            <a:r>
              <a:rPr lang="en-US" dirty="0"/>
              <a:t>="</a:t>
            </a:r>
            <a:r>
              <a:rPr lang="en-US" dirty="0" smtClean="0"/>
              <a:t>true“</a:t>
            </a:r>
          </a:p>
          <a:p>
            <a:r>
              <a:rPr lang="en-US" dirty="0" smtClean="0"/>
              <a:t>If we want to play the animation in loop the we will take loop and set it as true. </a:t>
            </a:r>
          </a:p>
          <a:p>
            <a:pPr lvl="1"/>
            <a:r>
              <a:rPr lang="en-US" dirty="0" err="1" smtClean="0"/>
              <a:t>app:lottie_loop</a:t>
            </a:r>
            <a:r>
              <a:rPr lang="en-US" dirty="0"/>
              <a:t>="</a:t>
            </a:r>
            <a:r>
              <a:rPr lang="en-US" dirty="0" smtClean="0"/>
              <a:t>true“</a:t>
            </a:r>
          </a:p>
          <a:p>
            <a:endParaRPr lang="en-US" dirty="0"/>
          </a:p>
          <a:p>
            <a:r>
              <a:rPr lang="en-US" dirty="0" smtClean="0"/>
              <a:t>It will directly run the animation without any code in JAVA, if we want o run our animation by clicking some button </a:t>
            </a:r>
            <a:r>
              <a:rPr lang="en-US" dirty="0" err="1" smtClean="0"/>
              <a:t>etc</a:t>
            </a:r>
            <a:r>
              <a:rPr lang="en-US" dirty="0" smtClean="0"/>
              <a:t> then we have to do some code in java. </a:t>
            </a:r>
            <a:endParaRPr lang="en-US" dirty="0"/>
          </a:p>
        </p:txBody>
      </p:sp>
    </p:spTree>
    <p:extLst>
      <p:ext uri="{BB962C8B-B14F-4D97-AF65-F5344CB8AC3E}">
        <p14:creationId xmlns:p14="http://schemas.microsoft.com/office/powerpoint/2010/main" val="2996385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24395"/>
            <a:ext cx="8596668" cy="950025"/>
          </a:xfrm>
        </p:spPr>
        <p:txBody>
          <a:bodyPr>
            <a:normAutofit fontScale="92500" lnSpcReduction="20000"/>
          </a:bodyPr>
          <a:lstStyle/>
          <a:p>
            <a:r>
              <a:rPr lang="en-US" dirty="0" smtClean="0"/>
              <a:t>Minimum </a:t>
            </a:r>
            <a:r>
              <a:rPr lang="en-US" dirty="0" err="1" smtClean="0"/>
              <a:t>compilesdk</a:t>
            </a:r>
            <a:r>
              <a:rPr lang="en-US" dirty="0" smtClean="0"/>
              <a:t> required is 33 and </a:t>
            </a:r>
            <a:r>
              <a:rPr lang="en-US" dirty="0" err="1" smtClean="0"/>
              <a:t>minsdk</a:t>
            </a:r>
            <a:r>
              <a:rPr lang="en-US" dirty="0" smtClean="0"/>
              <a:t> required is 16, so if the app is not successfully running then open </a:t>
            </a:r>
            <a:r>
              <a:rPr lang="en-US" dirty="0" err="1" smtClean="0"/>
              <a:t>gradle.build</a:t>
            </a:r>
            <a:r>
              <a:rPr lang="en-US" dirty="0" smtClean="0"/>
              <a:t> for your app and change the </a:t>
            </a:r>
            <a:r>
              <a:rPr lang="en-US" dirty="0" err="1" smtClean="0"/>
              <a:t>sdk</a:t>
            </a:r>
            <a:r>
              <a:rPr lang="en-US" dirty="0" smtClean="0"/>
              <a:t> accordingly to run it successfully.  Then click on sync now, whenever you make a change in </a:t>
            </a:r>
            <a:r>
              <a:rPr lang="en-US" dirty="0" err="1" smtClean="0"/>
              <a:t>gradle.build</a:t>
            </a:r>
            <a:r>
              <a:rPr lang="en-US" dirty="0" smtClean="0"/>
              <a:t> always sync the file. </a:t>
            </a:r>
          </a:p>
          <a:p>
            <a:endParaRPr lang="en-US" dirty="0"/>
          </a:p>
        </p:txBody>
      </p:sp>
      <p:pic>
        <p:nvPicPr>
          <p:cNvPr id="5" name="Picture 4"/>
          <p:cNvPicPr>
            <a:picLocks noChangeAspect="1"/>
          </p:cNvPicPr>
          <p:nvPr/>
        </p:nvPicPr>
        <p:blipFill>
          <a:blip r:embed="rId2"/>
          <a:stretch>
            <a:fillRect/>
          </a:stretch>
        </p:blipFill>
        <p:spPr>
          <a:xfrm>
            <a:off x="1117579" y="1900380"/>
            <a:ext cx="6933891" cy="4751162"/>
          </a:xfrm>
          <a:prstGeom prst="rect">
            <a:avLst/>
          </a:prstGeom>
        </p:spPr>
      </p:pic>
    </p:spTree>
    <p:extLst>
      <p:ext uri="{BB962C8B-B14F-4D97-AF65-F5344CB8AC3E}">
        <p14:creationId xmlns:p14="http://schemas.microsoft.com/office/powerpoint/2010/main" val="69929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Lottie animation play using JAVA file </a:t>
            </a:r>
            <a:endParaRPr lang="en-US" dirty="0"/>
          </a:p>
        </p:txBody>
      </p:sp>
      <p:sp>
        <p:nvSpPr>
          <p:cNvPr id="3" name="Content Placeholder 2"/>
          <p:cNvSpPr>
            <a:spLocks noGrp="1"/>
          </p:cNvSpPr>
          <p:nvPr>
            <p:ph idx="1"/>
          </p:nvPr>
        </p:nvSpPr>
        <p:spPr/>
        <p:txBody>
          <a:bodyPr/>
          <a:lstStyle/>
          <a:p>
            <a:r>
              <a:rPr lang="en-US" dirty="0" smtClean="0"/>
              <a:t>Go to the java file, take </a:t>
            </a:r>
            <a:r>
              <a:rPr lang="en-US" dirty="0" err="1" smtClean="0"/>
              <a:t>LottieAnimationView</a:t>
            </a:r>
            <a:r>
              <a:rPr lang="en-US" dirty="0" smtClean="0"/>
              <a:t> as first line under </a:t>
            </a:r>
            <a:r>
              <a:rPr lang="en-US" dirty="0" err="1" smtClean="0"/>
              <a:t>MainActivity</a:t>
            </a:r>
            <a:r>
              <a:rPr lang="en-US" dirty="0" smtClean="0"/>
              <a:t> class. Make a variable for </a:t>
            </a:r>
            <a:r>
              <a:rPr lang="en-US" dirty="0" err="1" smtClean="0"/>
              <a:t>LottieAnimationView</a:t>
            </a:r>
            <a:r>
              <a:rPr lang="en-US" dirty="0" smtClean="0"/>
              <a:t>. </a:t>
            </a:r>
          </a:p>
          <a:p>
            <a:pPr lvl="1"/>
            <a:r>
              <a:rPr lang="en-US" dirty="0"/>
              <a:t>public class </a:t>
            </a:r>
            <a:r>
              <a:rPr lang="en-US" dirty="0" err="1"/>
              <a:t>MainActivity</a:t>
            </a:r>
            <a:r>
              <a:rPr lang="en-US" dirty="0"/>
              <a:t> extends </a:t>
            </a:r>
            <a:r>
              <a:rPr lang="en-US" dirty="0" err="1"/>
              <a:t>AppCompatActivity</a:t>
            </a:r>
            <a:r>
              <a:rPr lang="en-US" dirty="0"/>
              <a:t> {</a:t>
            </a:r>
            <a:endParaRPr lang="en-US" dirty="0" smtClean="0"/>
          </a:p>
          <a:p>
            <a:pPr marL="457200" lvl="1" indent="0">
              <a:buNone/>
            </a:pPr>
            <a:r>
              <a:rPr lang="en-US" dirty="0" smtClean="0"/>
              <a:t>	</a:t>
            </a:r>
            <a:r>
              <a:rPr lang="en-US" dirty="0" err="1" smtClean="0"/>
              <a:t>LottieAnimationView</a:t>
            </a:r>
            <a:r>
              <a:rPr lang="en-US" dirty="0" smtClean="0"/>
              <a:t> </a:t>
            </a:r>
            <a:r>
              <a:rPr lang="en-US" dirty="0" err="1"/>
              <a:t>myView</a:t>
            </a:r>
            <a:r>
              <a:rPr lang="en-US" dirty="0" smtClean="0"/>
              <a:t>;</a:t>
            </a:r>
          </a:p>
          <a:p>
            <a:r>
              <a:rPr lang="en-US" dirty="0" smtClean="0"/>
              <a:t>Now you can set any view for </a:t>
            </a:r>
            <a:r>
              <a:rPr lang="en-US" dirty="0"/>
              <a:t>your variable under  </a:t>
            </a:r>
            <a:r>
              <a:rPr lang="en-US" dirty="0" smtClean="0"/>
              <a:t>the following code. </a:t>
            </a:r>
          </a:p>
          <a:p>
            <a:pPr lvl="1"/>
            <a:r>
              <a:rPr lang="en-US" dirty="0" err="1" smtClean="0"/>
              <a:t>setContentView</a:t>
            </a:r>
            <a:r>
              <a:rPr lang="en-US" dirty="0" smtClean="0"/>
              <a:t>(</a:t>
            </a:r>
            <a:r>
              <a:rPr lang="en-US" dirty="0" err="1" smtClean="0"/>
              <a:t>R.layout.activity_main</a:t>
            </a:r>
            <a:r>
              <a:rPr lang="en-US" dirty="0" smtClean="0"/>
              <a:t>);</a:t>
            </a:r>
          </a:p>
          <a:p>
            <a:endParaRPr lang="en-US" dirty="0"/>
          </a:p>
        </p:txBody>
      </p:sp>
    </p:spTree>
    <p:extLst>
      <p:ext uri="{BB962C8B-B14F-4D97-AF65-F5344CB8AC3E}">
        <p14:creationId xmlns:p14="http://schemas.microsoft.com/office/powerpoint/2010/main" val="2557377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Lottie</a:t>
            </a:r>
            <a:endParaRPr lang="en-US" dirty="0"/>
          </a:p>
        </p:txBody>
      </p:sp>
      <p:sp>
        <p:nvSpPr>
          <p:cNvPr id="3" name="Content Placeholder 2"/>
          <p:cNvSpPr>
            <a:spLocks noGrp="1"/>
          </p:cNvSpPr>
          <p:nvPr>
            <p:ph idx="1"/>
          </p:nvPr>
        </p:nvSpPr>
        <p:spPr>
          <a:xfrm>
            <a:off x="677334" y="1496291"/>
            <a:ext cx="8596668" cy="4545071"/>
          </a:xfrm>
        </p:spPr>
        <p:txBody>
          <a:bodyPr/>
          <a:lstStyle/>
          <a:p>
            <a:r>
              <a:rPr lang="en-US" dirty="0"/>
              <a:t>A Lottie is a JSON-based animation file format that allows you to ship animations on any platform as easily as shipping static assets. </a:t>
            </a:r>
            <a:endParaRPr lang="en-US" dirty="0" smtClean="0"/>
          </a:p>
          <a:p>
            <a:r>
              <a:rPr lang="en-US" dirty="0" smtClean="0"/>
              <a:t>They </a:t>
            </a:r>
            <a:r>
              <a:rPr lang="en-US" dirty="0"/>
              <a:t>are small files that work on any device and can scale up or down without </a:t>
            </a:r>
            <a:r>
              <a:rPr lang="en-US" dirty="0" err="1"/>
              <a:t>pixelation</a:t>
            </a:r>
            <a:r>
              <a:rPr lang="en-US" dirty="0"/>
              <a:t>. </a:t>
            </a:r>
            <a:endParaRPr lang="en-US" dirty="0" smtClean="0"/>
          </a:p>
          <a:p>
            <a:r>
              <a:rPr lang="en-US" dirty="0" err="1" smtClean="0"/>
              <a:t>LottieFiles</a:t>
            </a:r>
            <a:r>
              <a:rPr lang="en-US" dirty="0" smtClean="0"/>
              <a:t> </a:t>
            </a:r>
            <a:r>
              <a:rPr lang="en-US" dirty="0"/>
              <a:t>lets you create, edit, test, collaborate on and ship a Lottie in the easiest way possible</a:t>
            </a:r>
            <a:r>
              <a:rPr lang="en-US" dirty="0" smtClean="0"/>
              <a:t>.</a:t>
            </a:r>
          </a:p>
          <a:p>
            <a:r>
              <a:rPr lang="en-US" dirty="0"/>
              <a:t>Lottie animations are much smaller while retaining the same quality compared to other formats like GIF or MP4</a:t>
            </a:r>
            <a:r>
              <a:rPr lang="en-US" dirty="0" smtClean="0"/>
              <a:t>.</a:t>
            </a:r>
          </a:p>
          <a:p>
            <a:r>
              <a:rPr lang="en-US" dirty="0"/>
              <a:t>Lottie animations are based on vectors, which means you can scale them up and down without worrying about resolution</a:t>
            </a:r>
            <a:r>
              <a:rPr lang="en-US" dirty="0" smtClean="0"/>
              <a:t>.</a:t>
            </a:r>
          </a:p>
          <a:p>
            <a:r>
              <a:rPr lang="en-US" b="1" dirty="0"/>
              <a:t>Multi-platform support and libraries</a:t>
            </a:r>
          </a:p>
          <a:p>
            <a:endParaRPr lang="en-US" dirty="0"/>
          </a:p>
        </p:txBody>
      </p:sp>
    </p:spTree>
    <p:extLst>
      <p:ext uri="{BB962C8B-B14F-4D97-AF65-F5344CB8AC3E}">
        <p14:creationId xmlns:p14="http://schemas.microsoft.com/office/powerpoint/2010/main" val="2800734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your Lottie Animation by clicking on the button (Java code)</a:t>
            </a:r>
            <a:endParaRPr lang="en-US" dirty="0"/>
          </a:p>
        </p:txBody>
      </p:sp>
      <p:sp>
        <p:nvSpPr>
          <p:cNvPr id="3" name="Content Placeholder 2"/>
          <p:cNvSpPr>
            <a:spLocks noGrp="1"/>
          </p:cNvSpPr>
          <p:nvPr>
            <p:ph idx="1"/>
          </p:nvPr>
        </p:nvSpPr>
        <p:spPr>
          <a:xfrm>
            <a:off x="677334" y="2160589"/>
            <a:ext cx="4381554" cy="3880773"/>
          </a:xfrm>
        </p:spPr>
        <p:txBody>
          <a:bodyPr/>
          <a:lstStyle/>
          <a:p>
            <a:r>
              <a:rPr lang="en-US" dirty="0" smtClean="0"/>
              <a:t>Here we declared a variable for  </a:t>
            </a:r>
            <a:r>
              <a:rPr lang="en-US" dirty="0" err="1" smtClean="0"/>
              <a:t>LottieAnimationView</a:t>
            </a:r>
            <a:r>
              <a:rPr lang="en-US" dirty="0" smtClean="0"/>
              <a:t> and a Button.</a:t>
            </a:r>
          </a:p>
          <a:p>
            <a:r>
              <a:rPr lang="en-US" dirty="0" smtClean="0"/>
              <a:t>Connect the above declared variable with their design views using </a:t>
            </a:r>
            <a:r>
              <a:rPr lang="en-US" dirty="0" err="1" smtClean="0"/>
              <a:t>findViewById</a:t>
            </a:r>
            <a:r>
              <a:rPr lang="en-US" dirty="0" smtClean="0"/>
              <a:t> method.  </a:t>
            </a:r>
          </a:p>
          <a:p>
            <a:r>
              <a:rPr lang="en-US" dirty="0"/>
              <a:t>The </a:t>
            </a:r>
            <a:r>
              <a:rPr lang="en-US" dirty="0" err="1"/>
              <a:t>findViewById</a:t>
            </a:r>
            <a:r>
              <a:rPr lang="en-US" dirty="0"/>
              <a:t>() method is a method of Android's View and Activity classes. </a:t>
            </a:r>
            <a:endParaRPr lang="en-US" dirty="0" smtClean="0"/>
          </a:p>
          <a:p>
            <a:r>
              <a:rPr lang="en-US" dirty="0" smtClean="0"/>
              <a:t>The </a:t>
            </a:r>
            <a:r>
              <a:rPr lang="en-US" dirty="0"/>
              <a:t>method is used to find an existing view in your XML layout by its </a:t>
            </a:r>
            <a:r>
              <a:rPr lang="en-US" dirty="0" err="1"/>
              <a:t>android:id</a:t>
            </a:r>
            <a:r>
              <a:rPr lang="en-US" dirty="0"/>
              <a:t> attribute.</a:t>
            </a:r>
            <a:endParaRPr lang="en-US" dirty="0" smtClean="0"/>
          </a:p>
          <a:p>
            <a:endParaRPr lang="en-US" dirty="0"/>
          </a:p>
        </p:txBody>
      </p:sp>
      <p:pic>
        <p:nvPicPr>
          <p:cNvPr id="4" name="Picture 3"/>
          <p:cNvPicPr>
            <a:picLocks noChangeAspect="1"/>
          </p:cNvPicPr>
          <p:nvPr/>
        </p:nvPicPr>
        <p:blipFill>
          <a:blip r:embed="rId2"/>
          <a:stretch>
            <a:fillRect/>
          </a:stretch>
        </p:blipFill>
        <p:spPr>
          <a:xfrm>
            <a:off x="5242213" y="2160589"/>
            <a:ext cx="5436872" cy="879494"/>
          </a:xfrm>
          <a:prstGeom prst="rect">
            <a:avLst/>
          </a:prstGeom>
        </p:spPr>
      </p:pic>
      <p:pic>
        <p:nvPicPr>
          <p:cNvPr id="5" name="Picture 4"/>
          <p:cNvPicPr>
            <a:picLocks noChangeAspect="1"/>
          </p:cNvPicPr>
          <p:nvPr/>
        </p:nvPicPr>
        <p:blipFill>
          <a:blip r:embed="rId3"/>
          <a:stretch>
            <a:fillRect/>
          </a:stretch>
        </p:blipFill>
        <p:spPr>
          <a:xfrm>
            <a:off x="5433765" y="3040083"/>
            <a:ext cx="4804754" cy="1012968"/>
          </a:xfrm>
          <a:prstGeom prst="rect">
            <a:avLst/>
          </a:prstGeom>
        </p:spPr>
      </p:pic>
    </p:spTree>
    <p:extLst>
      <p:ext uri="{BB962C8B-B14F-4D97-AF65-F5344CB8AC3E}">
        <p14:creationId xmlns:p14="http://schemas.microsoft.com/office/powerpoint/2010/main" val="2972926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53143"/>
            <a:ext cx="4393430" cy="5388219"/>
          </a:xfrm>
        </p:spPr>
        <p:txBody>
          <a:bodyPr/>
          <a:lstStyle/>
          <a:p>
            <a:r>
              <a:rPr lang="en-US" dirty="0" smtClean="0"/>
              <a:t>The code behind button &gt;&gt;&gt;&gt;</a:t>
            </a:r>
          </a:p>
          <a:p>
            <a:r>
              <a:rPr lang="en-US" dirty="0" err="1"/>
              <a:t>animationView.setVisibility</a:t>
            </a:r>
            <a:r>
              <a:rPr lang="en-US" dirty="0"/>
              <a:t>(</a:t>
            </a:r>
            <a:r>
              <a:rPr lang="en-US" dirty="0" err="1"/>
              <a:t>View.VISIBLE</a:t>
            </a:r>
            <a:r>
              <a:rPr lang="en-US" dirty="0" smtClean="0"/>
              <a:t>); // this line is used to set visibility of </a:t>
            </a:r>
            <a:r>
              <a:rPr lang="en-US" dirty="0" err="1" smtClean="0"/>
              <a:t>lottie</a:t>
            </a:r>
            <a:r>
              <a:rPr lang="en-US" dirty="0" smtClean="0"/>
              <a:t> animation once the button is clicked. </a:t>
            </a:r>
          </a:p>
          <a:p>
            <a:r>
              <a:rPr lang="en-US" dirty="0" err="1"/>
              <a:t>btn.setVisibility</a:t>
            </a:r>
            <a:r>
              <a:rPr lang="en-US" dirty="0"/>
              <a:t>(</a:t>
            </a:r>
            <a:r>
              <a:rPr lang="en-US" dirty="0" err="1"/>
              <a:t>View.INVISIBLE</a:t>
            </a:r>
            <a:r>
              <a:rPr lang="en-US" dirty="0" smtClean="0"/>
              <a:t>); //we hide button visibility when clicked to play animation. </a:t>
            </a:r>
          </a:p>
          <a:p>
            <a:endParaRPr lang="en-US" dirty="0"/>
          </a:p>
          <a:p>
            <a:r>
              <a:rPr lang="en-US" dirty="0" smtClean="0"/>
              <a:t>Thread class is used to add delay for the next activity intent. It will help to sleep the next intent for 5 </a:t>
            </a:r>
            <a:r>
              <a:rPr lang="en-US" dirty="0" err="1" smtClean="0"/>
              <a:t>secs</a:t>
            </a:r>
            <a:r>
              <a:rPr lang="en-US" dirty="0" smtClean="0"/>
              <a:t> </a:t>
            </a:r>
            <a:r>
              <a:rPr lang="en-US" dirty="0" err="1" smtClean="0"/>
              <a:t>usinh</a:t>
            </a:r>
            <a:r>
              <a:rPr lang="en-US" dirty="0" smtClean="0"/>
              <a:t> try and catch and finally method of Thread class</a:t>
            </a:r>
          </a:p>
        </p:txBody>
      </p:sp>
      <p:pic>
        <p:nvPicPr>
          <p:cNvPr id="4" name="Picture 3"/>
          <p:cNvPicPr>
            <a:picLocks noChangeAspect="1"/>
          </p:cNvPicPr>
          <p:nvPr/>
        </p:nvPicPr>
        <p:blipFill>
          <a:blip r:embed="rId2"/>
          <a:stretch>
            <a:fillRect/>
          </a:stretch>
        </p:blipFill>
        <p:spPr>
          <a:xfrm>
            <a:off x="5284519" y="755444"/>
            <a:ext cx="6809199" cy="4895850"/>
          </a:xfrm>
          <a:prstGeom prst="rect">
            <a:avLst/>
          </a:prstGeom>
        </p:spPr>
      </p:pic>
    </p:spTree>
    <p:extLst>
      <p:ext uri="{BB962C8B-B14F-4D97-AF65-F5344CB8AC3E}">
        <p14:creationId xmlns:p14="http://schemas.microsoft.com/office/powerpoint/2010/main" val="4024465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97754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Library </a:t>
            </a:r>
            <a:endParaRPr lang="en-US" dirty="0"/>
          </a:p>
        </p:txBody>
      </p:sp>
      <p:sp>
        <p:nvSpPr>
          <p:cNvPr id="3" name="Content Placeholder 2"/>
          <p:cNvSpPr>
            <a:spLocks noGrp="1"/>
          </p:cNvSpPr>
          <p:nvPr>
            <p:ph idx="1"/>
          </p:nvPr>
        </p:nvSpPr>
        <p:spPr>
          <a:xfrm>
            <a:off x="677334" y="1710047"/>
            <a:ext cx="8596668" cy="4331315"/>
          </a:xfrm>
        </p:spPr>
        <p:txBody>
          <a:bodyPr/>
          <a:lstStyle/>
          <a:p>
            <a:r>
              <a:rPr lang="en-US" dirty="0" smtClean="0"/>
              <a:t>It is structurally the same as an Android app module. </a:t>
            </a:r>
          </a:p>
          <a:p>
            <a:r>
              <a:rPr lang="en-US" dirty="0" smtClean="0"/>
              <a:t>It can include everything needed to build an App.</a:t>
            </a:r>
          </a:p>
          <a:p>
            <a:r>
              <a:rPr lang="en-US" dirty="0" smtClean="0"/>
              <a:t>Instead of compiling into an APK, it complies into an Android Archive (AAR) file that is used as a dependency for an Android app module. </a:t>
            </a:r>
          </a:p>
          <a:p>
            <a:r>
              <a:rPr lang="en-US" dirty="0"/>
              <a:t>Unlike JAR files, AAR files offer the following functionality for Android apps</a:t>
            </a:r>
            <a:r>
              <a:rPr lang="en-US" dirty="0" smtClean="0"/>
              <a:t>:</a:t>
            </a:r>
          </a:p>
          <a:p>
            <a:pPr lvl="1"/>
            <a:r>
              <a:rPr lang="en-US" dirty="0"/>
              <a:t>AAR files can contain Android resources and a manifest file, which lets you bundle in shared resources like layouts and </a:t>
            </a:r>
            <a:r>
              <a:rPr lang="en-US" dirty="0" err="1"/>
              <a:t>drawables</a:t>
            </a:r>
            <a:r>
              <a:rPr lang="en-US" dirty="0"/>
              <a:t> in addition to </a:t>
            </a:r>
            <a:r>
              <a:rPr lang="en-US" dirty="0" err="1"/>
              <a:t>Kotlin</a:t>
            </a:r>
            <a:r>
              <a:rPr lang="en-US" dirty="0"/>
              <a:t> or Java classes and methods.</a:t>
            </a:r>
          </a:p>
          <a:p>
            <a:pPr lvl="1"/>
            <a:r>
              <a:rPr lang="en-US" dirty="0"/>
              <a:t>AAR files can contain C/C++ libraries for use by the app module's C/C++ code.</a:t>
            </a:r>
          </a:p>
          <a:p>
            <a:pPr lvl="1"/>
            <a:endParaRPr lang="en-US" dirty="0"/>
          </a:p>
        </p:txBody>
      </p:sp>
    </p:spTree>
    <p:extLst>
      <p:ext uri="{BB962C8B-B14F-4D97-AF65-F5344CB8AC3E}">
        <p14:creationId xmlns:p14="http://schemas.microsoft.com/office/powerpoint/2010/main" val="3819615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library</a:t>
            </a:r>
            <a:endParaRPr lang="en-US" dirty="0"/>
          </a:p>
        </p:txBody>
      </p:sp>
      <p:sp>
        <p:nvSpPr>
          <p:cNvPr id="3" name="Content Placeholder 2"/>
          <p:cNvSpPr>
            <a:spLocks noGrp="1"/>
          </p:cNvSpPr>
          <p:nvPr>
            <p:ph idx="1"/>
          </p:nvPr>
        </p:nvSpPr>
        <p:spPr/>
        <p:txBody>
          <a:bodyPr/>
          <a:lstStyle/>
          <a:p>
            <a:r>
              <a:rPr lang="en-US" dirty="0"/>
              <a:t>A library module is useful in the following situations:</a:t>
            </a:r>
          </a:p>
          <a:p>
            <a:pPr lvl="1"/>
            <a:r>
              <a:rPr lang="en-US" dirty="0"/>
              <a:t>When building multiple apps that use some of the same components, such as activities, services, or UI layouts</a:t>
            </a:r>
          </a:p>
          <a:p>
            <a:pPr lvl="1"/>
            <a:r>
              <a:rPr lang="en-US" dirty="0"/>
              <a:t>When building an app that exists in multiple APK variations, such as a free and paid version, that share core components</a:t>
            </a:r>
          </a:p>
          <a:p>
            <a:r>
              <a:rPr lang="en-US" dirty="0"/>
              <a:t>In either case, move the files you want to reuse into a library module and then add the library as a dependency for each app module.</a:t>
            </a:r>
          </a:p>
        </p:txBody>
      </p:sp>
    </p:spTree>
    <p:extLst>
      <p:ext uri="{BB962C8B-B14F-4D97-AF65-F5344CB8AC3E}">
        <p14:creationId xmlns:p14="http://schemas.microsoft.com/office/powerpoint/2010/main" val="3414467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Lottie Files</a:t>
            </a:r>
            <a:endParaRPr lang="en-US" dirty="0"/>
          </a:p>
        </p:txBody>
      </p:sp>
      <p:sp>
        <p:nvSpPr>
          <p:cNvPr id="3" name="Content Placeholder 2"/>
          <p:cNvSpPr>
            <a:spLocks noGrp="1"/>
          </p:cNvSpPr>
          <p:nvPr>
            <p:ph idx="1"/>
          </p:nvPr>
        </p:nvSpPr>
        <p:spPr/>
        <p:txBody>
          <a:bodyPr/>
          <a:lstStyle/>
          <a:p>
            <a:r>
              <a:rPr lang="en-US" dirty="0" smtClean="0">
                <a:hlinkClick r:id="rId2"/>
              </a:rPr>
              <a:t>https://lottiefiles.com/</a:t>
            </a:r>
            <a:r>
              <a:rPr lang="en-US" dirty="0" smtClean="0"/>
              <a:t> use this official website</a:t>
            </a:r>
          </a:p>
          <a:p>
            <a:r>
              <a:rPr lang="en-US" dirty="0" smtClean="0"/>
              <a:t>You can create your account there</a:t>
            </a:r>
          </a:p>
          <a:p>
            <a:r>
              <a:rPr lang="en-US" dirty="0" smtClean="0"/>
              <a:t>Then sign in </a:t>
            </a:r>
          </a:p>
          <a:p>
            <a:r>
              <a:rPr lang="en-US" dirty="0" smtClean="0"/>
              <a:t>Simply search the animation from the above link</a:t>
            </a:r>
          </a:p>
          <a:p>
            <a:endParaRPr lang="en-US" dirty="0"/>
          </a:p>
        </p:txBody>
      </p:sp>
      <p:pic>
        <p:nvPicPr>
          <p:cNvPr id="4" name="Picture 3"/>
          <p:cNvPicPr>
            <a:picLocks noChangeAspect="1"/>
          </p:cNvPicPr>
          <p:nvPr/>
        </p:nvPicPr>
        <p:blipFill>
          <a:blip r:embed="rId3"/>
          <a:stretch>
            <a:fillRect/>
          </a:stretch>
        </p:blipFill>
        <p:spPr>
          <a:xfrm>
            <a:off x="713637" y="4001294"/>
            <a:ext cx="10764726" cy="2517618"/>
          </a:xfrm>
          <a:prstGeom prst="rect">
            <a:avLst/>
          </a:prstGeom>
        </p:spPr>
      </p:pic>
    </p:spTree>
    <p:extLst>
      <p:ext uri="{BB962C8B-B14F-4D97-AF65-F5344CB8AC3E}">
        <p14:creationId xmlns:p14="http://schemas.microsoft.com/office/powerpoint/2010/main" val="1952189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 Lottie Animation</a:t>
            </a:r>
            <a:endParaRPr lang="en-US" dirty="0"/>
          </a:p>
        </p:txBody>
      </p:sp>
      <p:sp>
        <p:nvSpPr>
          <p:cNvPr id="3" name="Content Placeholder 2"/>
          <p:cNvSpPr>
            <a:spLocks noGrp="1"/>
          </p:cNvSpPr>
          <p:nvPr>
            <p:ph idx="1"/>
          </p:nvPr>
        </p:nvSpPr>
        <p:spPr>
          <a:xfrm>
            <a:off x="677334" y="2160589"/>
            <a:ext cx="5747217" cy="3880773"/>
          </a:xfrm>
        </p:spPr>
        <p:txBody>
          <a:bodyPr/>
          <a:lstStyle/>
          <a:p>
            <a:r>
              <a:rPr lang="en-US" dirty="0" smtClean="0"/>
              <a:t>Click on the animation you want to download, a new detailed window appears.</a:t>
            </a:r>
          </a:p>
          <a:p>
            <a:r>
              <a:rPr lang="en-US" dirty="0" smtClean="0"/>
              <a:t>You can adjust play speed and color combo of animation from this palette. </a:t>
            </a:r>
          </a:p>
          <a:p>
            <a:r>
              <a:rPr lang="en-US" dirty="0" smtClean="0"/>
              <a:t>To download click on download and download JSON file.</a:t>
            </a:r>
          </a:p>
          <a:p>
            <a:r>
              <a:rPr lang="en-US" dirty="0" smtClean="0"/>
              <a:t>You can change the name of </a:t>
            </a:r>
            <a:r>
              <a:rPr lang="en-US" dirty="0" err="1" smtClean="0"/>
              <a:t>lottie</a:t>
            </a:r>
            <a:r>
              <a:rPr lang="en-US" dirty="0" smtClean="0"/>
              <a:t> animation JSON file, the name should not start with numbers. </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6531861" y="325437"/>
            <a:ext cx="2742141" cy="2843389"/>
          </a:xfrm>
          <a:prstGeom prst="rect">
            <a:avLst/>
          </a:prstGeom>
        </p:spPr>
      </p:pic>
      <p:pic>
        <p:nvPicPr>
          <p:cNvPr id="5" name="Picture 4"/>
          <p:cNvPicPr>
            <a:picLocks noChangeAspect="1"/>
          </p:cNvPicPr>
          <p:nvPr/>
        </p:nvPicPr>
        <p:blipFill>
          <a:blip r:embed="rId3"/>
          <a:stretch>
            <a:fillRect/>
          </a:stretch>
        </p:blipFill>
        <p:spPr>
          <a:xfrm>
            <a:off x="6638366" y="3285911"/>
            <a:ext cx="3381375" cy="3048000"/>
          </a:xfrm>
          <a:prstGeom prst="rect">
            <a:avLst/>
          </a:prstGeom>
        </p:spPr>
      </p:pic>
    </p:spTree>
    <p:extLst>
      <p:ext uri="{BB962C8B-B14F-4D97-AF65-F5344CB8AC3E}">
        <p14:creationId xmlns:p14="http://schemas.microsoft.com/office/powerpoint/2010/main" val="3214416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New Project to use </a:t>
            </a:r>
            <a:r>
              <a:rPr lang="en-US" dirty="0" err="1" smtClean="0"/>
              <a:t>lottie</a:t>
            </a:r>
            <a:r>
              <a:rPr lang="en-US" dirty="0" smtClean="0"/>
              <a:t> animation</a:t>
            </a:r>
            <a:endParaRPr lang="en-US" dirty="0"/>
          </a:p>
        </p:txBody>
      </p:sp>
      <p:sp>
        <p:nvSpPr>
          <p:cNvPr id="3" name="Content Placeholder 2"/>
          <p:cNvSpPr>
            <a:spLocks noGrp="1"/>
          </p:cNvSpPr>
          <p:nvPr>
            <p:ph idx="1"/>
          </p:nvPr>
        </p:nvSpPr>
        <p:spPr>
          <a:xfrm>
            <a:off x="677334" y="2160589"/>
            <a:ext cx="7172256" cy="3880773"/>
          </a:xfrm>
        </p:spPr>
        <p:txBody>
          <a:bodyPr/>
          <a:lstStyle/>
          <a:p>
            <a:r>
              <a:rPr lang="en-US" dirty="0" smtClean="0"/>
              <a:t>Create a new project</a:t>
            </a:r>
          </a:p>
          <a:p>
            <a:r>
              <a:rPr lang="en-US" dirty="0" smtClean="0"/>
              <a:t>Select Empty activity and press Finish.</a:t>
            </a:r>
          </a:p>
          <a:p>
            <a:r>
              <a:rPr lang="en-US" dirty="0" smtClean="0"/>
              <a:t>Now we have to paste that JSON file in our project. All the media will be pasted in “res” directory</a:t>
            </a:r>
          </a:p>
          <a:p>
            <a:r>
              <a:rPr lang="en-US" dirty="0" smtClean="0"/>
              <a:t>Now right click on the “res” directory, then click “New”, then click on “Android Resource Directory”</a:t>
            </a:r>
          </a:p>
          <a:p>
            <a:r>
              <a:rPr lang="en-US" dirty="0" smtClean="0"/>
              <a:t>A new dialog box appears, give the directory name as “raw” (all small letters) and click “OK”.</a:t>
            </a:r>
          </a:p>
          <a:p>
            <a:r>
              <a:rPr lang="en-US" dirty="0" smtClean="0"/>
              <a:t>A new folder named “raw” is created in “res” directory.</a:t>
            </a:r>
          </a:p>
          <a:p>
            <a:r>
              <a:rPr lang="en-US" dirty="0" smtClean="0"/>
              <a:t>Now paste the copied JSON file in raw folder and press ok. You can rename the file here as well. </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8239929" y="410750"/>
            <a:ext cx="2409825" cy="3305175"/>
          </a:xfrm>
          <a:prstGeom prst="rect">
            <a:avLst/>
          </a:prstGeom>
        </p:spPr>
      </p:pic>
    </p:spTree>
    <p:extLst>
      <p:ext uri="{BB962C8B-B14F-4D97-AF65-F5344CB8AC3E}">
        <p14:creationId xmlns:p14="http://schemas.microsoft.com/office/powerpoint/2010/main" val="3003756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09575" y="-228600"/>
            <a:ext cx="13011150" cy="7315200"/>
          </a:xfrm>
          <a:prstGeom prst="rect">
            <a:avLst/>
          </a:prstGeom>
        </p:spPr>
      </p:pic>
    </p:spTree>
    <p:extLst>
      <p:ext uri="{BB962C8B-B14F-4D97-AF65-F5344CB8AC3E}">
        <p14:creationId xmlns:p14="http://schemas.microsoft.com/office/powerpoint/2010/main" val="3687011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09575" y="-228600"/>
            <a:ext cx="13011150" cy="7315200"/>
          </a:xfrm>
          <a:prstGeom prst="rect">
            <a:avLst/>
          </a:prstGeom>
        </p:spPr>
      </p:pic>
    </p:spTree>
    <p:extLst>
      <p:ext uri="{BB962C8B-B14F-4D97-AF65-F5344CB8AC3E}">
        <p14:creationId xmlns:p14="http://schemas.microsoft.com/office/powerpoint/2010/main" val="407317137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130</TotalTime>
  <Words>1182</Words>
  <Application>Microsoft Office PowerPoint</Application>
  <PresentationFormat>Widescreen</PresentationFormat>
  <Paragraphs>81</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Trebuchet MS</vt:lpstr>
      <vt:lpstr>Wingdings 3</vt:lpstr>
      <vt:lpstr>Facet</vt:lpstr>
      <vt:lpstr>Lottie Animation</vt:lpstr>
      <vt:lpstr>What is Lottie</vt:lpstr>
      <vt:lpstr>What is Library </vt:lpstr>
      <vt:lpstr>Why library</vt:lpstr>
      <vt:lpstr>How to get Lottie Files</vt:lpstr>
      <vt:lpstr>Download Lottie Animation</vt:lpstr>
      <vt:lpstr>Create New Project to use lottie animation</vt:lpstr>
      <vt:lpstr>PowerPoint Presentation</vt:lpstr>
      <vt:lpstr>PowerPoint Presentation</vt:lpstr>
      <vt:lpstr>PowerPoint Presentation</vt:lpstr>
      <vt:lpstr>Library integration</vt:lpstr>
      <vt:lpstr>PowerPoint Presentation</vt:lpstr>
      <vt:lpstr>PowerPoint Presentation</vt:lpstr>
      <vt:lpstr>PowerPoint Presentation</vt:lpstr>
      <vt:lpstr>PowerPoint Presentation</vt:lpstr>
      <vt:lpstr>Open XML file of MainActivity.</vt:lpstr>
      <vt:lpstr>PowerPoint Presentation</vt:lpstr>
      <vt:lpstr>PowerPoint Presentation</vt:lpstr>
      <vt:lpstr>Lottie animation play using JAVA file </vt:lpstr>
      <vt:lpstr>Run your Lottie Animation by clicking on the button (Java code)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Usamah bin Khalid</dc:creator>
  <cp:lastModifiedBy>IT</cp:lastModifiedBy>
  <cp:revision>30</cp:revision>
  <dcterms:created xsi:type="dcterms:W3CDTF">2023-04-29T10:04:56Z</dcterms:created>
  <dcterms:modified xsi:type="dcterms:W3CDTF">2024-04-16T05:11:20Z</dcterms:modified>
</cp:coreProperties>
</file>