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68" r:id="rId3"/>
    <p:sldId id="269" r:id="rId4"/>
    <p:sldId id="270" r:id="rId5"/>
    <p:sldId id="271" r:id="rId6"/>
    <p:sldId id="272" r:id="rId7"/>
    <p:sldId id="273" r:id="rId8"/>
    <p:sldId id="258" r:id="rId9"/>
    <p:sldId id="259" r:id="rId10"/>
    <p:sldId id="276" r:id="rId11"/>
    <p:sldId id="277" r:id="rId12"/>
    <p:sldId id="260" r:id="rId13"/>
    <p:sldId id="262" r:id="rId14"/>
    <p:sldId id="278" r:id="rId15"/>
    <p:sldId id="263" r:id="rId16"/>
    <p:sldId id="274" r:id="rId17"/>
    <p:sldId id="264" r:id="rId18"/>
    <p:sldId id="265" r:id="rId19"/>
    <p:sldId id="266"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3EC70F1-07CC-49F5-AA25-355F2155B055}"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6A6A5-6A2A-4E28-8633-1EFB793C330B}" type="slidenum">
              <a:rPr lang="en-US" smtClean="0"/>
              <a:t>‹#›</a:t>
            </a:fld>
            <a:endParaRPr lang="en-US"/>
          </a:p>
        </p:txBody>
      </p:sp>
    </p:spTree>
    <p:extLst>
      <p:ext uri="{BB962C8B-B14F-4D97-AF65-F5344CB8AC3E}">
        <p14:creationId xmlns:p14="http://schemas.microsoft.com/office/powerpoint/2010/main" val="4056977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EC70F1-07CC-49F5-AA25-355F2155B055}"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6A6A5-6A2A-4E28-8633-1EFB793C330B}" type="slidenum">
              <a:rPr lang="en-US" smtClean="0"/>
              <a:t>‹#›</a:t>
            </a:fld>
            <a:endParaRPr lang="en-US"/>
          </a:p>
        </p:txBody>
      </p:sp>
    </p:spTree>
    <p:extLst>
      <p:ext uri="{BB962C8B-B14F-4D97-AF65-F5344CB8AC3E}">
        <p14:creationId xmlns:p14="http://schemas.microsoft.com/office/powerpoint/2010/main" val="946122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EC70F1-07CC-49F5-AA25-355F2155B055}"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6A6A5-6A2A-4E28-8633-1EFB793C330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00217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EC70F1-07CC-49F5-AA25-355F2155B055}"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6A6A5-6A2A-4E28-8633-1EFB793C330B}" type="slidenum">
              <a:rPr lang="en-US" smtClean="0"/>
              <a:t>‹#›</a:t>
            </a:fld>
            <a:endParaRPr lang="en-US"/>
          </a:p>
        </p:txBody>
      </p:sp>
    </p:spTree>
    <p:extLst>
      <p:ext uri="{BB962C8B-B14F-4D97-AF65-F5344CB8AC3E}">
        <p14:creationId xmlns:p14="http://schemas.microsoft.com/office/powerpoint/2010/main" val="68012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EC70F1-07CC-49F5-AA25-355F2155B055}"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6A6A5-6A2A-4E28-8633-1EFB793C330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79466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EC70F1-07CC-49F5-AA25-355F2155B055}"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6A6A5-6A2A-4E28-8633-1EFB793C330B}" type="slidenum">
              <a:rPr lang="en-US" smtClean="0"/>
              <a:t>‹#›</a:t>
            </a:fld>
            <a:endParaRPr lang="en-US"/>
          </a:p>
        </p:txBody>
      </p:sp>
    </p:spTree>
    <p:extLst>
      <p:ext uri="{BB962C8B-B14F-4D97-AF65-F5344CB8AC3E}">
        <p14:creationId xmlns:p14="http://schemas.microsoft.com/office/powerpoint/2010/main" val="3274170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EC70F1-07CC-49F5-AA25-355F2155B055}"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6A6A5-6A2A-4E28-8633-1EFB793C330B}" type="slidenum">
              <a:rPr lang="en-US" smtClean="0"/>
              <a:t>‹#›</a:t>
            </a:fld>
            <a:endParaRPr lang="en-US"/>
          </a:p>
        </p:txBody>
      </p:sp>
    </p:spTree>
    <p:extLst>
      <p:ext uri="{BB962C8B-B14F-4D97-AF65-F5344CB8AC3E}">
        <p14:creationId xmlns:p14="http://schemas.microsoft.com/office/powerpoint/2010/main" val="23083721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EC70F1-07CC-49F5-AA25-355F2155B055}"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6A6A5-6A2A-4E28-8633-1EFB793C330B}" type="slidenum">
              <a:rPr lang="en-US" smtClean="0"/>
              <a:t>‹#›</a:t>
            </a:fld>
            <a:endParaRPr lang="en-US"/>
          </a:p>
        </p:txBody>
      </p:sp>
    </p:spTree>
    <p:extLst>
      <p:ext uri="{BB962C8B-B14F-4D97-AF65-F5344CB8AC3E}">
        <p14:creationId xmlns:p14="http://schemas.microsoft.com/office/powerpoint/2010/main" val="3264864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EC70F1-07CC-49F5-AA25-355F2155B055}"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6A6A5-6A2A-4E28-8633-1EFB793C330B}" type="slidenum">
              <a:rPr lang="en-US" smtClean="0"/>
              <a:t>‹#›</a:t>
            </a:fld>
            <a:endParaRPr lang="en-US"/>
          </a:p>
        </p:txBody>
      </p:sp>
    </p:spTree>
    <p:extLst>
      <p:ext uri="{BB962C8B-B14F-4D97-AF65-F5344CB8AC3E}">
        <p14:creationId xmlns:p14="http://schemas.microsoft.com/office/powerpoint/2010/main" val="536338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EC70F1-07CC-49F5-AA25-355F2155B055}"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6A6A5-6A2A-4E28-8633-1EFB793C330B}" type="slidenum">
              <a:rPr lang="en-US" smtClean="0"/>
              <a:t>‹#›</a:t>
            </a:fld>
            <a:endParaRPr lang="en-US"/>
          </a:p>
        </p:txBody>
      </p:sp>
    </p:spTree>
    <p:extLst>
      <p:ext uri="{BB962C8B-B14F-4D97-AF65-F5344CB8AC3E}">
        <p14:creationId xmlns:p14="http://schemas.microsoft.com/office/powerpoint/2010/main" val="201227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EC70F1-07CC-49F5-AA25-355F2155B055}"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46A6A5-6A2A-4E28-8633-1EFB793C330B}" type="slidenum">
              <a:rPr lang="en-US" smtClean="0"/>
              <a:t>‹#›</a:t>
            </a:fld>
            <a:endParaRPr lang="en-US"/>
          </a:p>
        </p:txBody>
      </p:sp>
    </p:spTree>
    <p:extLst>
      <p:ext uri="{BB962C8B-B14F-4D97-AF65-F5344CB8AC3E}">
        <p14:creationId xmlns:p14="http://schemas.microsoft.com/office/powerpoint/2010/main" val="2414841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EC70F1-07CC-49F5-AA25-355F2155B055}" type="datetimeFigureOut">
              <a:rPr lang="en-US" smtClean="0"/>
              <a:t>3/21/2023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46A6A5-6A2A-4E28-8633-1EFB793C330B}" type="slidenum">
              <a:rPr lang="en-US" smtClean="0"/>
              <a:t>‹#›</a:t>
            </a:fld>
            <a:endParaRPr lang="en-US"/>
          </a:p>
        </p:txBody>
      </p:sp>
    </p:spTree>
    <p:extLst>
      <p:ext uri="{BB962C8B-B14F-4D97-AF65-F5344CB8AC3E}">
        <p14:creationId xmlns:p14="http://schemas.microsoft.com/office/powerpoint/2010/main" val="2514335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3EC70F1-07CC-49F5-AA25-355F2155B055}" type="datetimeFigureOut">
              <a:rPr lang="en-US" smtClean="0"/>
              <a:t>3/21/2023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46A6A5-6A2A-4E28-8633-1EFB793C330B}" type="slidenum">
              <a:rPr lang="en-US" smtClean="0"/>
              <a:t>‹#›</a:t>
            </a:fld>
            <a:endParaRPr lang="en-US"/>
          </a:p>
        </p:txBody>
      </p:sp>
    </p:spTree>
    <p:extLst>
      <p:ext uri="{BB962C8B-B14F-4D97-AF65-F5344CB8AC3E}">
        <p14:creationId xmlns:p14="http://schemas.microsoft.com/office/powerpoint/2010/main" val="3606833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EC70F1-07CC-49F5-AA25-355F2155B055}" type="datetimeFigureOut">
              <a:rPr lang="en-US" smtClean="0"/>
              <a:t>3/21/2023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46A6A5-6A2A-4E28-8633-1EFB793C330B}" type="slidenum">
              <a:rPr lang="en-US" smtClean="0"/>
              <a:t>‹#›</a:t>
            </a:fld>
            <a:endParaRPr lang="en-US"/>
          </a:p>
        </p:txBody>
      </p:sp>
    </p:spTree>
    <p:extLst>
      <p:ext uri="{BB962C8B-B14F-4D97-AF65-F5344CB8AC3E}">
        <p14:creationId xmlns:p14="http://schemas.microsoft.com/office/powerpoint/2010/main" val="2990281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EC70F1-07CC-49F5-AA25-355F2155B055}"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46A6A5-6A2A-4E28-8633-1EFB793C330B}" type="slidenum">
              <a:rPr lang="en-US" smtClean="0"/>
              <a:t>‹#›</a:t>
            </a:fld>
            <a:endParaRPr lang="en-US"/>
          </a:p>
        </p:txBody>
      </p:sp>
    </p:spTree>
    <p:extLst>
      <p:ext uri="{BB962C8B-B14F-4D97-AF65-F5344CB8AC3E}">
        <p14:creationId xmlns:p14="http://schemas.microsoft.com/office/powerpoint/2010/main" val="3880983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46A6A5-6A2A-4E28-8633-1EFB793C330B}" type="slidenum">
              <a:rPr lang="en-US" smtClean="0"/>
              <a:t>‹#›</a:t>
            </a:fld>
            <a:endParaRPr lang="en-US"/>
          </a:p>
        </p:txBody>
      </p:sp>
      <p:sp>
        <p:nvSpPr>
          <p:cNvPr id="5" name="Date Placeholder 4"/>
          <p:cNvSpPr>
            <a:spLocks noGrp="1"/>
          </p:cNvSpPr>
          <p:nvPr>
            <p:ph type="dt" sz="half" idx="10"/>
          </p:nvPr>
        </p:nvSpPr>
        <p:spPr/>
        <p:txBody>
          <a:bodyPr/>
          <a:lstStyle/>
          <a:p>
            <a:fld id="{C3EC70F1-07CC-49F5-AA25-355F2155B055}" type="datetimeFigureOut">
              <a:rPr lang="en-US" smtClean="0"/>
              <a:t>3/21/2023</a:t>
            </a:fld>
            <a:endParaRPr lang="en-US"/>
          </a:p>
        </p:txBody>
      </p:sp>
    </p:spTree>
    <p:extLst>
      <p:ext uri="{BB962C8B-B14F-4D97-AF65-F5344CB8AC3E}">
        <p14:creationId xmlns:p14="http://schemas.microsoft.com/office/powerpoint/2010/main" val="3997701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EC70F1-07CC-49F5-AA25-355F2155B055}" type="datetimeFigureOut">
              <a:rPr lang="en-US" smtClean="0"/>
              <a:t>3/21/2023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C46A6A5-6A2A-4E28-8633-1EFB793C330B}" type="slidenum">
              <a:rPr lang="en-US" smtClean="0"/>
              <a:t>‹#›</a:t>
            </a:fld>
            <a:endParaRPr lang="en-US"/>
          </a:p>
        </p:txBody>
      </p:sp>
    </p:spTree>
    <p:extLst>
      <p:ext uri="{BB962C8B-B14F-4D97-AF65-F5344CB8AC3E}">
        <p14:creationId xmlns:p14="http://schemas.microsoft.com/office/powerpoint/2010/main" val="428015383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Splash Screen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88693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8439"/>
          </a:xfrm>
        </p:spPr>
        <p:txBody>
          <a:bodyPr/>
          <a:lstStyle/>
          <a:p>
            <a:r>
              <a:rPr lang="en-US" dirty="0" smtClean="0"/>
              <a:t>Create New Activity in the project</a:t>
            </a:r>
            <a:endParaRPr lang="en-US" dirty="0"/>
          </a:p>
        </p:txBody>
      </p:sp>
      <p:sp>
        <p:nvSpPr>
          <p:cNvPr id="3" name="Content Placeholder 2"/>
          <p:cNvSpPr>
            <a:spLocks noGrp="1"/>
          </p:cNvSpPr>
          <p:nvPr>
            <p:ph idx="1"/>
          </p:nvPr>
        </p:nvSpPr>
        <p:spPr>
          <a:xfrm>
            <a:off x="677334" y="1378039"/>
            <a:ext cx="8596668" cy="4663323"/>
          </a:xfrm>
        </p:spPr>
        <p:txBody>
          <a:bodyPr/>
          <a:lstStyle/>
          <a:p>
            <a:endParaRPr lang="en-US" dirty="0"/>
          </a:p>
        </p:txBody>
      </p:sp>
      <p:pic>
        <p:nvPicPr>
          <p:cNvPr id="4" name="Picture 3"/>
          <p:cNvPicPr>
            <a:picLocks noChangeAspect="1"/>
          </p:cNvPicPr>
          <p:nvPr/>
        </p:nvPicPr>
        <p:blipFill>
          <a:blip r:embed="rId2"/>
          <a:stretch>
            <a:fillRect/>
          </a:stretch>
        </p:blipFill>
        <p:spPr>
          <a:xfrm>
            <a:off x="420336" y="1378039"/>
            <a:ext cx="9110663" cy="5288079"/>
          </a:xfrm>
          <a:prstGeom prst="rect">
            <a:avLst/>
          </a:prstGeom>
        </p:spPr>
      </p:pic>
    </p:spTree>
    <p:extLst>
      <p:ext uri="{BB962C8B-B14F-4D97-AF65-F5344CB8AC3E}">
        <p14:creationId xmlns:p14="http://schemas.microsoft.com/office/powerpoint/2010/main" val="2917579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17423" y="503416"/>
            <a:ext cx="9064536" cy="6193598"/>
          </a:xfrm>
          <a:prstGeom prst="rect">
            <a:avLst/>
          </a:prstGeom>
        </p:spPr>
      </p:pic>
    </p:spTree>
    <p:extLst>
      <p:ext uri="{BB962C8B-B14F-4D97-AF65-F5344CB8AC3E}">
        <p14:creationId xmlns:p14="http://schemas.microsoft.com/office/powerpoint/2010/main" val="1931215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add Splash Screen (Java)</a:t>
            </a:r>
            <a:endParaRPr lang="en-US" dirty="0"/>
          </a:p>
        </p:txBody>
      </p:sp>
      <p:sp>
        <p:nvSpPr>
          <p:cNvPr id="3" name="Content Placeholder 2"/>
          <p:cNvSpPr>
            <a:spLocks noGrp="1"/>
          </p:cNvSpPr>
          <p:nvPr>
            <p:ph idx="1"/>
          </p:nvPr>
        </p:nvSpPr>
        <p:spPr>
          <a:xfrm>
            <a:off x="677334" y="1270000"/>
            <a:ext cx="8596668" cy="5427014"/>
          </a:xfrm>
        </p:spPr>
        <p:txBody>
          <a:bodyPr>
            <a:normAutofit lnSpcReduction="10000"/>
          </a:bodyPr>
          <a:lstStyle/>
          <a:p>
            <a:pPr>
              <a:buFont typeface="+mj-lt"/>
              <a:buAutoNum type="arabicPeriod"/>
            </a:pPr>
            <a:r>
              <a:rPr lang="en-US" dirty="0" smtClean="0"/>
              <a:t>Open the Java file of your splash screen activity. </a:t>
            </a:r>
          </a:p>
          <a:p>
            <a:pPr>
              <a:buFont typeface="+mj-lt"/>
              <a:buAutoNum type="arabicPeriod"/>
            </a:pPr>
            <a:r>
              <a:rPr lang="en-US" dirty="0" smtClean="0"/>
              <a:t>Under the main class activity class  (i.e. “public </a:t>
            </a:r>
            <a:r>
              <a:rPr lang="en-US" dirty="0"/>
              <a:t>class MainActivity2 extends </a:t>
            </a:r>
            <a:r>
              <a:rPr lang="en-US" dirty="0" err="1"/>
              <a:t>AppCompatActivity</a:t>
            </a:r>
            <a:r>
              <a:rPr lang="en-US" dirty="0"/>
              <a:t> </a:t>
            </a:r>
            <a:r>
              <a:rPr lang="en-US" dirty="0" smtClean="0"/>
              <a:t>{“ ) make an object of </a:t>
            </a:r>
            <a:r>
              <a:rPr lang="en-US" dirty="0" err="1" smtClean="0"/>
              <a:t>Hnadler</a:t>
            </a:r>
            <a:r>
              <a:rPr lang="en-US" dirty="0" smtClean="0"/>
              <a:t> class.</a:t>
            </a:r>
          </a:p>
          <a:p>
            <a:pPr marL="800100" lvl="1" indent="-342900">
              <a:buFont typeface="+mj-lt"/>
              <a:buAutoNum type="arabicPeriod"/>
            </a:pPr>
            <a:r>
              <a:rPr lang="en-US" dirty="0"/>
              <a:t>Handler h = new Handler</a:t>
            </a:r>
            <a:r>
              <a:rPr lang="en-US" dirty="0" smtClean="0"/>
              <a:t>(); // here the object name is h and Handler is the class name.</a:t>
            </a:r>
          </a:p>
          <a:p>
            <a:pPr marL="800100" lvl="1" indent="-342900">
              <a:buFont typeface="+mj-lt"/>
              <a:buAutoNum type="arabicPeriod"/>
            </a:pPr>
            <a:r>
              <a:rPr lang="en-US" dirty="0" smtClean="0"/>
              <a:t>Syntax to create object of class in java is as follows:</a:t>
            </a:r>
          </a:p>
          <a:p>
            <a:pPr marL="800100" lvl="1" indent="-342900">
              <a:buFont typeface="+mj-lt"/>
              <a:buAutoNum type="arabicPeriod"/>
            </a:pPr>
            <a:r>
              <a:rPr lang="en-US" dirty="0" err="1" smtClean="0"/>
              <a:t>ClassName</a:t>
            </a:r>
            <a:r>
              <a:rPr lang="en-US" dirty="0" smtClean="0"/>
              <a:t> </a:t>
            </a:r>
            <a:r>
              <a:rPr lang="en-US" dirty="0" err="1" smtClean="0"/>
              <a:t>objectName</a:t>
            </a:r>
            <a:r>
              <a:rPr lang="en-US" dirty="0" smtClean="0"/>
              <a:t> = new </a:t>
            </a:r>
            <a:r>
              <a:rPr lang="en-US" dirty="0" err="1" smtClean="0"/>
              <a:t>ClassName</a:t>
            </a:r>
            <a:r>
              <a:rPr lang="en-US" dirty="0" smtClean="0"/>
              <a:t>();</a:t>
            </a:r>
            <a:endParaRPr lang="en-US" dirty="0"/>
          </a:p>
          <a:p>
            <a:pPr>
              <a:buFont typeface="+mj-lt"/>
              <a:buAutoNum type="arabicPeriod"/>
            </a:pPr>
            <a:r>
              <a:rPr lang="en-US" dirty="0" smtClean="0"/>
              <a:t>Now go to </a:t>
            </a:r>
            <a:r>
              <a:rPr lang="en-US" dirty="0" err="1" smtClean="0"/>
              <a:t>onCreate</a:t>
            </a:r>
            <a:r>
              <a:rPr lang="en-US" dirty="0" smtClean="0"/>
              <a:t> Method, under the </a:t>
            </a:r>
            <a:r>
              <a:rPr lang="en-US" dirty="0" err="1" smtClean="0"/>
              <a:t>R.layout</a:t>
            </a:r>
            <a:r>
              <a:rPr lang="en-US" dirty="0" smtClean="0"/>
              <a:t> method </a:t>
            </a:r>
          </a:p>
          <a:p>
            <a:pPr marL="800100" lvl="1" indent="-342900">
              <a:buFont typeface="+mj-lt"/>
              <a:buAutoNum type="arabicPeriod"/>
            </a:pPr>
            <a:r>
              <a:rPr lang="en-US" dirty="0" smtClean="0"/>
              <a:t>Use </a:t>
            </a:r>
            <a:r>
              <a:rPr lang="en-US" dirty="0" err="1" smtClean="0"/>
              <a:t>postDelayed</a:t>
            </a:r>
            <a:r>
              <a:rPr lang="en-US" dirty="0" smtClean="0"/>
              <a:t> method, this method is used to delay the execution time of your code. Write new Runnable and hit enter it will do rest of code on its own. </a:t>
            </a:r>
          </a:p>
          <a:p>
            <a:pPr marL="800100" lvl="1" indent="-342900">
              <a:buFont typeface="+mj-lt"/>
              <a:buAutoNum type="arabicPeriod"/>
            </a:pPr>
            <a:r>
              <a:rPr lang="en-US" dirty="0" smtClean="0"/>
              <a:t>Right after where the method runnable ends },5000) </a:t>
            </a:r>
          </a:p>
          <a:p>
            <a:pPr marL="800100" lvl="1" indent="-342900">
              <a:buFont typeface="+mj-lt"/>
              <a:buAutoNum type="arabicPeriod"/>
            </a:pPr>
            <a:r>
              <a:rPr lang="en-US" dirty="0" smtClean="0"/>
              <a:t>It means you want to delay the code for 5 seconds (5000 </a:t>
            </a:r>
            <a:r>
              <a:rPr lang="en-US" dirty="0" err="1" smtClean="0"/>
              <a:t>miliseconds</a:t>
            </a:r>
            <a:r>
              <a:rPr lang="en-US" dirty="0" smtClean="0"/>
              <a:t>)</a:t>
            </a:r>
          </a:p>
          <a:p>
            <a:pPr marL="800100" lvl="1" indent="-342900">
              <a:buFont typeface="+mj-lt"/>
              <a:buAutoNum type="arabicPeriod"/>
            </a:pPr>
            <a:r>
              <a:rPr lang="en-US" dirty="0" smtClean="0"/>
              <a:t>Now create an object of Intent class under the </a:t>
            </a:r>
            <a:r>
              <a:rPr lang="en-US" b="1" dirty="0" smtClean="0"/>
              <a:t>public void run()</a:t>
            </a:r>
          </a:p>
          <a:p>
            <a:pPr marL="800100" lvl="1" indent="-342900">
              <a:buFont typeface="+mj-lt"/>
              <a:buAutoNum type="arabicPeriod"/>
            </a:pPr>
            <a:r>
              <a:rPr lang="en-US" b="1" dirty="0" smtClean="0"/>
              <a:t>Intent I = New Intent(</a:t>
            </a:r>
            <a:r>
              <a:rPr lang="en-US" b="1" dirty="0" err="1" smtClean="0"/>
              <a:t>SplashScreen.this</a:t>
            </a:r>
            <a:r>
              <a:rPr lang="en-US" b="1" dirty="0" smtClean="0"/>
              <a:t> , </a:t>
            </a:r>
            <a:r>
              <a:rPr lang="en-US" b="1" dirty="0" err="1" smtClean="0"/>
              <a:t>MainActivity.class</a:t>
            </a:r>
            <a:r>
              <a:rPr lang="en-US" b="1" dirty="0" smtClean="0"/>
              <a:t>)</a:t>
            </a:r>
          </a:p>
          <a:p>
            <a:pPr marL="800100" lvl="1" indent="-342900">
              <a:buFont typeface="+mj-lt"/>
              <a:buAutoNum type="arabicPeriod"/>
            </a:pPr>
            <a:r>
              <a:rPr lang="en-US" dirty="0" smtClean="0"/>
              <a:t>Here we pass two parameter one for this current activity and one for the activity where we want to go</a:t>
            </a:r>
          </a:p>
          <a:p>
            <a:pPr marL="800100" lvl="1" indent="-342900">
              <a:buFont typeface="+mj-lt"/>
              <a:buAutoNum type="arabicPeriod"/>
            </a:pPr>
            <a:endParaRPr lang="en-US" dirty="0" smtClean="0"/>
          </a:p>
          <a:p>
            <a:pPr>
              <a:buFont typeface="+mj-lt"/>
              <a:buAutoNum type="arabicPeriod"/>
            </a:pPr>
            <a:endParaRPr lang="en-US" dirty="0"/>
          </a:p>
        </p:txBody>
      </p:sp>
    </p:spTree>
    <p:extLst>
      <p:ext uri="{BB962C8B-B14F-4D97-AF65-F5344CB8AC3E}">
        <p14:creationId xmlns:p14="http://schemas.microsoft.com/office/powerpoint/2010/main" val="3552448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50762"/>
            <a:ext cx="10231072" cy="6407238"/>
          </a:xfrm>
        </p:spPr>
        <p:txBody>
          <a:bodyPr>
            <a:normAutofit fontScale="85000" lnSpcReduction="20000"/>
          </a:bodyPr>
          <a:lstStyle/>
          <a:p>
            <a:pPr marL="800100" lvl="1" indent="-342900">
              <a:buFont typeface="+mj-lt"/>
              <a:buAutoNum type="arabicPeriod" startAt="7"/>
            </a:pPr>
            <a:r>
              <a:rPr lang="en-US" dirty="0" smtClean="0"/>
              <a:t>Now in the next line simply call the </a:t>
            </a:r>
            <a:r>
              <a:rPr lang="en-US" b="1" dirty="0" err="1" smtClean="0"/>
              <a:t>startActivity</a:t>
            </a:r>
            <a:r>
              <a:rPr lang="en-US" b="1" dirty="0" smtClean="0"/>
              <a:t>(</a:t>
            </a:r>
            <a:r>
              <a:rPr lang="en-US" b="1" dirty="0" err="1" smtClean="0"/>
              <a:t>i</a:t>
            </a:r>
            <a:r>
              <a:rPr lang="en-US" b="1" dirty="0" smtClean="0"/>
              <a:t>) </a:t>
            </a:r>
            <a:r>
              <a:rPr lang="en-US" dirty="0" smtClean="0"/>
              <a:t>and pass the Intent object.</a:t>
            </a:r>
          </a:p>
          <a:p>
            <a:pPr lvl="1">
              <a:buFont typeface="+mj-lt"/>
              <a:buAutoNum type="arabicPeriod" startAt="7"/>
            </a:pPr>
            <a:r>
              <a:rPr lang="en-US" dirty="0" smtClean="0"/>
              <a:t>Now go to the next line and just add the </a:t>
            </a:r>
            <a:r>
              <a:rPr lang="en-US" b="1" dirty="0" smtClean="0"/>
              <a:t>finish(); </a:t>
            </a:r>
            <a:r>
              <a:rPr lang="en-US" dirty="0" smtClean="0"/>
              <a:t>function</a:t>
            </a:r>
          </a:p>
          <a:p>
            <a:pPr lvl="1">
              <a:buFont typeface="+mj-lt"/>
              <a:buAutoNum type="arabicPeriod" startAt="7"/>
            </a:pPr>
            <a:r>
              <a:rPr lang="en-US" dirty="0" smtClean="0"/>
              <a:t>Here is the code:</a:t>
            </a:r>
          </a:p>
          <a:p>
            <a:pPr marL="0" indent="0">
              <a:buNone/>
            </a:pPr>
            <a:r>
              <a:rPr lang="en-US" i="1" dirty="0">
                <a:solidFill>
                  <a:srgbClr val="FF0000"/>
                </a:solidFill>
              </a:rPr>
              <a:t>public class MainActivity2 extends </a:t>
            </a:r>
            <a:r>
              <a:rPr lang="en-US" i="1" dirty="0" err="1">
                <a:solidFill>
                  <a:srgbClr val="FF0000"/>
                </a:solidFill>
              </a:rPr>
              <a:t>AppCompatActivity</a:t>
            </a:r>
            <a:r>
              <a:rPr lang="en-US" i="1" dirty="0">
                <a:solidFill>
                  <a:srgbClr val="FF0000"/>
                </a:solidFill>
              </a:rPr>
              <a:t> </a:t>
            </a:r>
            <a:r>
              <a:rPr lang="en-US" i="1" dirty="0" smtClean="0">
                <a:solidFill>
                  <a:srgbClr val="FF0000"/>
                </a:solidFill>
              </a:rPr>
              <a:t>{ </a:t>
            </a:r>
            <a:endParaRPr lang="en-US" i="1" dirty="0">
              <a:solidFill>
                <a:srgbClr val="FF0000"/>
              </a:solidFill>
            </a:endParaRPr>
          </a:p>
          <a:p>
            <a:pPr marL="0" indent="0">
              <a:buNone/>
            </a:pPr>
            <a:r>
              <a:rPr lang="en-US" dirty="0"/>
              <a:t>    Handler h = new Handler</a:t>
            </a:r>
            <a:r>
              <a:rPr lang="en-US" dirty="0" smtClean="0"/>
              <a:t>(); 			</a:t>
            </a:r>
            <a:r>
              <a:rPr lang="en-US" dirty="0" smtClean="0">
                <a:solidFill>
                  <a:schemeClr val="accent2"/>
                </a:solidFill>
              </a:rPr>
              <a:t>//create object of Handler class</a:t>
            </a:r>
            <a:endParaRPr lang="en-US" dirty="0">
              <a:solidFill>
                <a:schemeClr val="accent2"/>
              </a:solidFill>
            </a:endParaRPr>
          </a:p>
          <a:p>
            <a:pPr marL="0" indent="0">
              <a:buNone/>
            </a:pPr>
            <a:r>
              <a:rPr lang="en-US" dirty="0">
                <a:solidFill>
                  <a:srgbClr val="FF0000"/>
                </a:solidFill>
              </a:rPr>
              <a:t>    </a:t>
            </a:r>
            <a:r>
              <a:rPr lang="en-US" i="1" dirty="0">
                <a:solidFill>
                  <a:srgbClr val="FF0000"/>
                </a:solidFill>
              </a:rPr>
              <a:t>@Override</a:t>
            </a:r>
          </a:p>
          <a:p>
            <a:pPr marL="0" indent="0">
              <a:buNone/>
            </a:pPr>
            <a:r>
              <a:rPr lang="en-US" dirty="0"/>
              <a:t>   </a:t>
            </a:r>
            <a:r>
              <a:rPr lang="en-US" i="1" dirty="0">
                <a:solidFill>
                  <a:srgbClr val="FF0000"/>
                </a:solidFill>
              </a:rPr>
              <a:t> protected void </a:t>
            </a:r>
            <a:r>
              <a:rPr lang="en-US" i="1" dirty="0" err="1">
                <a:solidFill>
                  <a:srgbClr val="FF0000"/>
                </a:solidFill>
              </a:rPr>
              <a:t>onCreate</a:t>
            </a:r>
            <a:r>
              <a:rPr lang="en-US" i="1" dirty="0">
                <a:solidFill>
                  <a:srgbClr val="FF0000"/>
                </a:solidFill>
              </a:rPr>
              <a:t>(Bundle </a:t>
            </a:r>
            <a:r>
              <a:rPr lang="en-US" i="1" dirty="0" err="1">
                <a:solidFill>
                  <a:srgbClr val="FF0000"/>
                </a:solidFill>
              </a:rPr>
              <a:t>savedInstanceState</a:t>
            </a:r>
            <a:r>
              <a:rPr lang="en-US" i="1" dirty="0">
                <a:solidFill>
                  <a:srgbClr val="FF0000"/>
                </a:solidFill>
              </a:rPr>
              <a:t>) {</a:t>
            </a:r>
          </a:p>
          <a:p>
            <a:pPr marL="0" indent="0">
              <a:buNone/>
            </a:pPr>
            <a:r>
              <a:rPr lang="en-US" i="1" dirty="0">
                <a:solidFill>
                  <a:srgbClr val="FF0000"/>
                </a:solidFill>
              </a:rPr>
              <a:t>        </a:t>
            </a:r>
            <a:r>
              <a:rPr lang="en-US" i="1" dirty="0" err="1">
                <a:solidFill>
                  <a:srgbClr val="FF0000"/>
                </a:solidFill>
              </a:rPr>
              <a:t>super.onCreate</a:t>
            </a:r>
            <a:r>
              <a:rPr lang="en-US" i="1" dirty="0">
                <a:solidFill>
                  <a:srgbClr val="FF0000"/>
                </a:solidFill>
              </a:rPr>
              <a:t>(</a:t>
            </a:r>
            <a:r>
              <a:rPr lang="en-US" i="1" dirty="0" err="1">
                <a:solidFill>
                  <a:srgbClr val="FF0000"/>
                </a:solidFill>
              </a:rPr>
              <a:t>savedInstanceState</a:t>
            </a:r>
            <a:r>
              <a:rPr lang="en-US" i="1" dirty="0">
                <a:solidFill>
                  <a:srgbClr val="FF0000"/>
                </a:solidFill>
              </a:rPr>
              <a:t>);</a:t>
            </a:r>
          </a:p>
          <a:p>
            <a:pPr marL="0" indent="0">
              <a:buNone/>
            </a:pPr>
            <a:r>
              <a:rPr lang="en-US" i="1" dirty="0">
                <a:solidFill>
                  <a:srgbClr val="FF0000"/>
                </a:solidFill>
              </a:rPr>
              <a:t>        </a:t>
            </a:r>
            <a:r>
              <a:rPr lang="en-US" i="1" dirty="0" err="1">
                <a:solidFill>
                  <a:srgbClr val="FF0000"/>
                </a:solidFill>
              </a:rPr>
              <a:t>setContentView</a:t>
            </a:r>
            <a:r>
              <a:rPr lang="en-US" i="1" dirty="0">
                <a:solidFill>
                  <a:srgbClr val="FF0000"/>
                </a:solidFill>
              </a:rPr>
              <a:t>(R.layout.activity_main2);</a:t>
            </a:r>
          </a:p>
          <a:p>
            <a:pPr marL="0" indent="0">
              <a:buNone/>
            </a:pPr>
            <a:r>
              <a:rPr lang="en-US" dirty="0"/>
              <a:t>        </a:t>
            </a:r>
            <a:r>
              <a:rPr lang="en-US" dirty="0" err="1"/>
              <a:t>h.postDelayed</a:t>
            </a:r>
            <a:r>
              <a:rPr lang="en-US" dirty="0"/>
              <a:t>(new Runnable() </a:t>
            </a:r>
            <a:r>
              <a:rPr lang="en-US" dirty="0" smtClean="0"/>
              <a:t>{     </a:t>
            </a:r>
            <a:r>
              <a:rPr lang="en-US" dirty="0" smtClean="0">
                <a:solidFill>
                  <a:schemeClr val="accent2"/>
                </a:solidFill>
              </a:rPr>
              <a:t>//use the </a:t>
            </a:r>
            <a:r>
              <a:rPr lang="en-US" dirty="0" err="1" smtClean="0">
                <a:solidFill>
                  <a:schemeClr val="accent2"/>
                </a:solidFill>
              </a:rPr>
              <a:t>postDelayed</a:t>
            </a:r>
            <a:r>
              <a:rPr lang="en-US" dirty="0" smtClean="0">
                <a:solidFill>
                  <a:schemeClr val="accent2"/>
                </a:solidFill>
              </a:rPr>
              <a:t> method with Handler class object</a:t>
            </a:r>
            <a:endParaRPr lang="en-US" dirty="0">
              <a:solidFill>
                <a:schemeClr val="accent2"/>
              </a:solidFill>
            </a:endParaRPr>
          </a:p>
          <a:p>
            <a:pPr marL="0" indent="0">
              <a:buNone/>
            </a:pPr>
            <a:r>
              <a:rPr lang="en-US" i="1" dirty="0">
                <a:solidFill>
                  <a:srgbClr val="FF0000"/>
                </a:solidFill>
              </a:rPr>
              <a:t>            @Override</a:t>
            </a:r>
          </a:p>
          <a:p>
            <a:pPr marL="0" indent="0">
              <a:buNone/>
            </a:pPr>
            <a:r>
              <a:rPr lang="en-US" dirty="0"/>
              <a:t>            </a:t>
            </a:r>
            <a:r>
              <a:rPr lang="en-US" i="1" u="sng" dirty="0">
                <a:solidFill>
                  <a:srgbClr val="FF0000"/>
                </a:solidFill>
              </a:rPr>
              <a:t>public void run() {</a:t>
            </a:r>
          </a:p>
          <a:p>
            <a:pPr marL="0" indent="0">
              <a:buNone/>
            </a:pPr>
            <a:r>
              <a:rPr lang="en-US" dirty="0"/>
              <a:t>                Intent </a:t>
            </a:r>
            <a:r>
              <a:rPr lang="en-US" dirty="0" err="1"/>
              <a:t>i</a:t>
            </a:r>
            <a:r>
              <a:rPr lang="en-US" dirty="0"/>
              <a:t> = new Intent(MainActivity2.this, </a:t>
            </a:r>
            <a:r>
              <a:rPr lang="en-US" dirty="0" err="1"/>
              <a:t>MainActivity.class</a:t>
            </a:r>
            <a:r>
              <a:rPr lang="en-US" dirty="0" smtClean="0"/>
              <a:t>); </a:t>
            </a:r>
            <a:r>
              <a:rPr lang="en-US" dirty="0" smtClean="0">
                <a:solidFill>
                  <a:schemeClr val="accent2"/>
                </a:solidFill>
              </a:rPr>
              <a:t>//MainActivity2 is splash screen activity and</a:t>
            </a:r>
            <a:r>
              <a:rPr lang="en-US" dirty="0" smtClean="0"/>
              <a:t> 													  </a:t>
            </a:r>
            <a:r>
              <a:rPr lang="en-US" dirty="0" smtClean="0">
                <a:solidFill>
                  <a:schemeClr val="accent2"/>
                </a:solidFill>
              </a:rPr>
              <a:t>//</a:t>
            </a:r>
            <a:r>
              <a:rPr lang="en-US" dirty="0" err="1" smtClean="0">
                <a:solidFill>
                  <a:schemeClr val="accent2"/>
                </a:solidFill>
              </a:rPr>
              <a:t>MainActivity</a:t>
            </a:r>
            <a:r>
              <a:rPr lang="en-US" dirty="0" smtClean="0">
                <a:solidFill>
                  <a:schemeClr val="accent2"/>
                </a:solidFill>
              </a:rPr>
              <a:t> is the calculator screen</a:t>
            </a:r>
            <a:endParaRPr lang="en-US" dirty="0">
              <a:solidFill>
                <a:schemeClr val="accent2"/>
              </a:solidFill>
            </a:endParaRPr>
          </a:p>
          <a:p>
            <a:pPr marL="0" indent="0">
              <a:buNone/>
            </a:pPr>
            <a:r>
              <a:rPr lang="en-US" dirty="0"/>
              <a:t>                </a:t>
            </a:r>
            <a:r>
              <a:rPr lang="en-US" dirty="0" err="1"/>
              <a:t>startActivity</a:t>
            </a:r>
            <a:r>
              <a:rPr lang="en-US" dirty="0"/>
              <a:t>(</a:t>
            </a:r>
            <a:r>
              <a:rPr lang="en-US" dirty="0" err="1"/>
              <a:t>i</a:t>
            </a:r>
            <a:r>
              <a:rPr lang="en-US" dirty="0" smtClean="0"/>
              <a:t>);		</a:t>
            </a:r>
            <a:r>
              <a:rPr lang="en-US" dirty="0" smtClean="0">
                <a:solidFill>
                  <a:schemeClr val="accent2"/>
                </a:solidFill>
              </a:rPr>
              <a:t>//</a:t>
            </a:r>
            <a:r>
              <a:rPr lang="en-US" dirty="0" err="1" smtClean="0">
                <a:solidFill>
                  <a:schemeClr val="accent2"/>
                </a:solidFill>
              </a:rPr>
              <a:t>startActivity</a:t>
            </a:r>
            <a:r>
              <a:rPr lang="en-US" dirty="0" smtClean="0">
                <a:solidFill>
                  <a:schemeClr val="accent2"/>
                </a:solidFill>
              </a:rPr>
              <a:t> function is called and intent class object is passed</a:t>
            </a:r>
            <a:endParaRPr lang="en-US" dirty="0">
              <a:solidFill>
                <a:schemeClr val="accent2"/>
              </a:solidFill>
            </a:endParaRPr>
          </a:p>
          <a:p>
            <a:pPr marL="0" indent="0">
              <a:buNone/>
            </a:pPr>
            <a:r>
              <a:rPr lang="en-US" dirty="0"/>
              <a:t>                finish</a:t>
            </a:r>
            <a:r>
              <a:rPr lang="en-US" dirty="0" smtClean="0"/>
              <a:t>();		</a:t>
            </a:r>
            <a:r>
              <a:rPr lang="en-US" dirty="0" smtClean="0">
                <a:solidFill>
                  <a:schemeClr val="accent2"/>
                </a:solidFill>
              </a:rPr>
              <a:t>//finish function is used</a:t>
            </a:r>
            <a:endParaRPr lang="en-US" dirty="0">
              <a:solidFill>
                <a:schemeClr val="accent2"/>
              </a:solidFill>
            </a:endParaRPr>
          </a:p>
          <a:p>
            <a:pPr marL="0" indent="0">
              <a:buNone/>
            </a:pPr>
            <a:r>
              <a:rPr lang="en-US" dirty="0"/>
              <a:t>            }</a:t>
            </a:r>
          </a:p>
          <a:p>
            <a:pPr marL="0" indent="0">
              <a:buNone/>
            </a:pPr>
            <a:r>
              <a:rPr lang="en-US" dirty="0"/>
              <a:t>        }, 5000</a:t>
            </a:r>
            <a:r>
              <a:rPr lang="en-US" dirty="0" smtClean="0"/>
              <a:t>); </a:t>
            </a:r>
            <a:r>
              <a:rPr lang="en-US" dirty="0" smtClean="0">
                <a:solidFill>
                  <a:schemeClr val="accent2"/>
                </a:solidFill>
              </a:rPr>
              <a:t>//the delay time is given in </a:t>
            </a:r>
            <a:r>
              <a:rPr lang="en-US" dirty="0" err="1" smtClean="0">
                <a:solidFill>
                  <a:schemeClr val="accent2"/>
                </a:solidFill>
              </a:rPr>
              <a:t>miliseconds</a:t>
            </a:r>
            <a:endParaRPr lang="en-US" dirty="0">
              <a:solidFill>
                <a:schemeClr val="accent2"/>
              </a:solidFill>
            </a:endParaRPr>
          </a:p>
          <a:p>
            <a:pPr marL="0" indent="0">
              <a:buNone/>
            </a:pPr>
            <a:r>
              <a:rPr lang="en-US" dirty="0"/>
              <a:t>    }</a:t>
            </a:r>
          </a:p>
          <a:p>
            <a:pPr marL="0" indent="0">
              <a:buNone/>
            </a:pPr>
            <a:r>
              <a:rPr lang="en-US" dirty="0" smtClean="0"/>
              <a:t>}</a:t>
            </a:r>
          </a:p>
          <a:p>
            <a:pPr marL="0" indent="0">
              <a:buNone/>
            </a:pPr>
            <a:r>
              <a:rPr lang="en-US" dirty="0" smtClean="0">
                <a:solidFill>
                  <a:schemeClr val="accent2"/>
                </a:solidFill>
              </a:rPr>
              <a:t>//NOTE: already written code in red color, comments in blue </a:t>
            </a:r>
            <a:r>
              <a:rPr lang="en-US" dirty="0" smtClean="0">
                <a:solidFill>
                  <a:schemeClr val="accent2"/>
                </a:solidFill>
              </a:rPr>
              <a:t>color. Screenshots on next slides.</a:t>
            </a:r>
            <a:endParaRPr lang="en-US" dirty="0" smtClean="0">
              <a:solidFill>
                <a:schemeClr val="accent2"/>
              </a:solidFill>
            </a:endParaRPr>
          </a:p>
        </p:txBody>
      </p:sp>
    </p:spTree>
    <p:extLst>
      <p:ext uri="{BB962C8B-B14F-4D97-AF65-F5344CB8AC3E}">
        <p14:creationId xmlns:p14="http://schemas.microsoft.com/office/powerpoint/2010/main" val="2641083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8152" y="296348"/>
            <a:ext cx="10849869" cy="6561652"/>
          </a:xfrm>
          <a:prstGeom prst="rect">
            <a:avLst/>
          </a:prstGeom>
        </p:spPr>
      </p:pic>
    </p:spTree>
    <p:extLst>
      <p:ext uri="{BB962C8B-B14F-4D97-AF65-F5344CB8AC3E}">
        <p14:creationId xmlns:p14="http://schemas.microsoft.com/office/powerpoint/2010/main" val="2913133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84349"/>
          </a:xfrm>
        </p:spPr>
        <p:txBody>
          <a:bodyPr/>
          <a:lstStyle/>
          <a:p>
            <a:r>
              <a:rPr lang="en-US" dirty="0" smtClean="0"/>
              <a:t>Android Manifest XML file</a:t>
            </a:r>
            <a:endParaRPr lang="en-US" dirty="0"/>
          </a:p>
        </p:txBody>
      </p:sp>
      <p:sp>
        <p:nvSpPr>
          <p:cNvPr id="3" name="Content Placeholder 2"/>
          <p:cNvSpPr>
            <a:spLocks noGrp="1"/>
          </p:cNvSpPr>
          <p:nvPr>
            <p:ph idx="1"/>
          </p:nvPr>
        </p:nvSpPr>
        <p:spPr>
          <a:xfrm>
            <a:off x="677334" y="1493949"/>
            <a:ext cx="8596668" cy="4547413"/>
          </a:xfrm>
        </p:spPr>
        <p:txBody>
          <a:bodyPr/>
          <a:lstStyle/>
          <a:p>
            <a:r>
              <a:rPr lang="en-US" dirty="0" smtClean="0"/>
              <a:t>As we created the calculator on </a:t>
            </a:r>
            <a:r>
              <a:rPr lang="en-US" dirty="0" err="1" smtClean="0"/>
              <a:t>MainActivity</a:t>
            </a:r>
            <a:r>
              <a:rPr lang="en-US" dirty="0" smtClean="0"/>
              <a:t> class and splash screen later on. </a:t>
            </a:r>
          </a:p>
          <a:p>
            <a:r>
              <a:rPr lang="en-US" dirty="0" smtClean="0"/>
              <a:t>We need to tell the android studio which file needs to be run first. </a:t>
            </a:r>
          </a:p>
          <a:p>
            <a:r>
              <a:rPr lang="en-US" dirty="0" smtClean="0"/>
              <a:t>To do so:</a:t>
            </a:r>
          </a:p>
          <a:p>
            <a:pPr>
              <a:buFont typeface="+mj-lt"/>
              <a:buAutoNum type="arabicPeriod"/>
            </a:pPr>
            <a:r>
              <a:rPr lang="en-US" dirty="0" smtClean="0"/>
              <a:t>Go to </a:t>
            </a:r>
            <a:r>
              <a:rPr lang="en-US" b="1" dirty="0" smtClean="0"/>
              <a:t>Project, </a:t>
            </a:r>
            <a:r>
              <a:rPr lang="en-US" dirty="0" smtClean="0"/>
              <a:t>expand the folder </a:t>
            </a:r>
            <a:r>
              <a:rPr lang="en-US" b="1" dirty="0" smtClean="0"/>
              <a:t>app, </a:t>
            </a:r>
            <a:r>
              <a:rPr lang="en-US" dirty="0" smtClean="0"/>
              <a:t>expand the folder </a:t>
            </a:r>
            <a:r>
              <a:rPr lang="en-US" b="1" dirty="0" smtClean="0"/>
              <a:t>manifests.</a:t>
            </a:r>
          </a:p>
          <a:p>
            <a:pPr>
              <a:buFont typeface="+mj-lt"/>
              <a:buAutoNum type="arabicPeriod"/>
            </a:pPr>
            <a:r>
              <a:rPr lang="en-US" dirty="0" smtClean="0"/>
              <a:t>Open </a:t>
            </a:r>
            <a:r>
              <a:rPr lang="en-US" b="1" dirty="0" smtClean="0"/>
              <a:t>AndroidManifest.xml </a:t>
            </a:r>
            <a:r>
              <a:rPr lang="en-US" dirty="0" smtClean="0"/>
              <a:t>file. </a:t>
            </a:r>
          </a:p>
          <a:p>
            <a:pPr>
              <a:buFont typeface="+mj-lt"/>
              <a:buAutoNum type="arabicPeriod"/>
            </a:pPr>
            <a:r>
              <a:rPr lang="en-US" dirty="0" smtClean="0"/>
              <a:t>Cut the intent filter tag(the complete tag from start till end) from </a:t>
            </a:r>
            <a:r>
              <a:rPr lang="en-US" b="1" dirty="0" err="1" smtClean="0"/>
              <a:t>MainActivity</a:t>
            </a:r>
            <a:r>
              <a:rPr lang="en-US" b="1" dirty="0" smtClean="0"/>
              <a:t> </a:t>
            </a:r>
            <a:r>
              <a:rPr lang="en-US" dirty="0" smtClean="0"/>
              <a:t>tag and paste the complete tag in </a:t>
            </a:r>
            <a:r>
              <a:rPr lang="en-US" dirty="0" err="1" smtClean="0"/>
              <a:t>SplashScreen</a:t>
            </a:r>
            <a:r>
              <a:rPr lang="en-US" dirty="0" smtClean="0"/>
              <a:t> </a:t>
            </a:r>
            <a:r>
              <a:rPr lang="en-US" dirty="0" err="1" smtClean="0"/>
              <a:t>Acitivity</a:t>
            </a:r>
            <a:r>
              <a:rPr lang="en-US" dirty="0" smtClean="0"/>
              <a:t> tag.</a:t>
            </a:r>
          </a:p>
          <a:p>
            <a:pPr>
              <a:buFont typeface="+mj-lt"/>
              <a:buAutoNum type="arabicPeriod"/>
            </a:pPr>
            <a:r>
              <a:rPr lang="en-US" dirty="0" smtClean="0"/>
              <a:t>Set the </a:t>
            </a:r>
            <a:r>
              <a:rPr lang="en-US" b="1" dirty="0" err="1" smtClean="0"/>
              <a:t>android:exported</a:t>
            </a:r>
            <a:r>
              <a:rPr lang="en-US" dirty="0" smtClean="0"/>
              <a:t> value as </a:t>
            </a:r>
            <a:r>
              <a:rPr lang="en-US" b="1" dirty="0" smtClean="0"/>
              <a:t>“true”</a:t>
            </a:r>
            <a:endParaRPr lang="en-US" dirty="0" smtClean="0"/>
          </a:p>
          <a:p>
            <a:pPr>
              <a:buFont typeface="+mj-lt"/>
              <a:buAutoNum type="arabicPeriod"/>
            </a:pPr>
            <a:endParaRPr lang="en-US" dirty="0"/>
          </a:p>
        </p:txBody>
      </p:sp>
    </p:spTree>
    <p:extLst>
      <p:ext uri="{BB962C8B-B14F-4D97-AF65-F5344CB8AC3E}">
        <p14:creationId xmlns:p14="http://schemas.microsoft.com/office/powerpoint/2010/main" val="2725713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7229" y="0"/>
            <a:ext cx="8085250" cy="6868116"/>
          </a:xfrm>
          <a:prstGeom prst="rect">
            <a:avLst/>
          </a:prstGeom>
        </p:spPr>
      </p:pic>
      <p:sp>
        <p:nvSpPr>
          <p:cNvPr id="5" name="Left Arrow Callout 4"/>
          <p:cNvSpPr/>
          <p:nvPr/>
        </p:nvSpPr>
        <p:spPr>
          <a:xfrm>
            <a:off x="4597757" y="502277"/>
            <a:ext cx="2343956" cy="772732"/>
          </a:xfrm>
          <a:prstGeom prst="leftArrow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Splash screen activity</a:t>
            </a:r>
            <a:endParaRPr lang="en-US" sz="1600" dirty="0">
              <a:solidFill>
                <a:schemeClr val="tx1"/>
              </a:solidFill>
            </a:endParaRPr>
          </a:p>
        </p:txBody>
      </p:sp>
      <p:sp>
        <p:nvSpPr>
          <p:cNvPr id="6" name="Left Arrow Callout 5"/>
          <p:cNvSpPr/>
          <p:nvPr/>
        </p:nvSpPr>
        <p:spPr>
          <a:xfrm>
            <a:off x="4750157" y="3468093"/>
            <a:ext cx="2343956" cy="772732"/>
          </a:xfrm>
          <a:prstGeom prst="leftArrow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calculator activity</a:t>
            </a:r>
            <a:endParaRPr lang="en-US" sz="1600" dirty="0">
              <a:solidFill>
                <a:schemeClr val="tx1"/>
              </a:solidFill>
            </a:endParaRPr>
          </a:p>
        </p:txBody>
      </p:sp>
      <p:sp>
        <p:nvSpPr>
          <p:cNvPr id="7" name="Folded Corner 6"/>
          <p:cNvSpPr/>
          <p:nvPr/>
        </p:nvSpPr>
        <p:spPr>
          <a:xfrm>
            <a:off x="7559899" y="1442433"/>
            <a:ext cx="2485623" cy="1931831"/>
          </a:xfrm>
          <a:prstGeom prst="foldedCorner">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Cut the intent-filter tag from </a:t>
            </a:r>
            <a:r>
              <a:rPr lang="en-US" dirty="0" err="1" smtClean="0">
                <a:solidFill>
                  <a:schemeClr val="tx1"/>
                </a:solidFill>
              </a:rPr>
              <a:t>MainActivity</a:t>
            </a:r>
            <a:r>
              <a:rPr lang="en-US" dirty="0" smtClean="0">
                <a:solidFill>
                  <a:schemeClr val="tx1"/>
                </a:solidFill>
              </a:rPr>
              <a:t> and paste it in splash screen activity, here splash screen activity name is MainActivity2</a:t>
            </a:r>
            <a:endParaRPr lang="en-US" dirty="0">
              <a:solidFill>
                <a:schemeClr val="tx1"/>
              </a:solidFill>
            </a:endParaRPr>
          </a:p>
        </p:txBody>
      </p:sp>
    </p:spTree>
    <p:extLst>
      <p:ext uri="{BB962C8B-B14F-4D97-AF65-F5344CB8AC3E}">
        <p14:creationId xmlns:p14="http://schemas.microsoft.com/office/powerpoint/2010/main" val="2820779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2834"/>
          </a:xfrm>
        </p:spPr>
        <p:txBody>
          <a:bodyPr/>
          <a:lstStyle/>
          <a:p>
            <a:r>
              <a:rPr lang="en-US" dirty="0" smtClean="0"/>
              <a:t>Explanation</a:t>
            </a:r>
            <a:endParaRPr lang="en-US" dirty="0"/>
          </a:p>
        </p:txBody>
      </p:sp>
      <p:sp>
        <p:nvSpPr>
          <p:cNvPr id="3" name="Content Placeholder 2"/>
          <p:cNvSpPr>
            <a:spLocks noGrp="1"/>
          </p:cNvSpPr>
          <p:nvPr>
            <p:ph idx="1"/>
          </p:nvPr>
        </p:nvSpPr>
        <p:spPr>
          <a:xfrm>
            <a:off x="677334" y="1442435"/>
            <a:ext cx="8596668" cy="4598928"/>
          </a:xfrm>
        </p:spPr>
        <p:txBody>
          <a:bodyPr>
            <a:normAutofit/>
          </a:bodyPr>
          <a:lstStyle/>
          <a:p>
            <a:r>
              <a:rPr lang="en-US" dirty="0" smtClean="0"/>
              <a:t>Handler Class:</a:t>
            </a:r>
          </a:p>
          <a:p>
            <a:pPr lvl="1"/>
            <a:r>
              <a:rPr lang="en-US" dirty="0"/>
              <a:t>In android Handler is mainly used to update the main thread from background thread or other than main thread. </a:t>
            </a:r>
            <a:endParaRPr lang="en-US" dirty="0" smtClean="0"/>
          </a:p>
          <a:p>
            <a:pPr lvl="1"/>
            <a:r>
              <a:rPr lang="en-US" dirty="0"/>
              <a:t>A Handler allows you to send and process Message and Runnable objects associated with a thread's </a:t>
            </a:r>
            <a:r>
              <a:rPr lang="en-US" dirty="0" err="1"/>
              <a:t>MessageQueue</a:t>
            </a:r>
            <a:r>
              <a:rPr lang="en-US" dirty="0"/>
              <a:t>. </a:t>
            </a:r>
            <a:endParaRPr lang="en-US" dirty="0" smtClean="0"/>
          </a:p>
          <a:p>
            <a:pPr lvl="1"/>
            <a:r>
              <a:rPr lang="en-US" dirty="0" smtClean="0"/>
              <a:t>Each </a:t>
            </a:r>
            <a:r>
              <a:rPr lang="en-US" dirty="0"/>
              <a:t>Handler instance is associated with a single thread and that thread's message queue. When you create a new Handler it is bound to a </a:t>
            </a:r>
            <a:r>
              <a:rPr lang="en-US" dirty="0" err="1"/>
              <a:t>Looper</a:t>
            </a:r>
            <a:r>
              <a:rPr lang="en-US" dirty="0"/>
              <a:t>. </a:t>
            </a:r>
            <a:endParaRPr lang="en-US" dirty="0" smtClean="0"/>
          </a:p>
          <a:p>
            <a:pPr lvl="1"/>
            <a:r>
              <a:rPr lang="en-US" dirty="0" smtClean="0"/>
              <a:t>It </a:t>
            </a:r>
            <a:r>
              <a:rPr lang="en-US" dirty="0"/>
              <a:t>will deliver messages and </a:t>
            </a:r>
            <a:r>
              <a:rPr lang="en-US" dirty="0" err="1"/>
              <a:t>runnables</a:t>
            </a:r>
            <a:r>
              <a:rPr lang="en-US" dirty="0"/>
              <a:t> to that </a:t>
            </a:r>
            <a:r>
              <a:rPr lang="en-US" dirty="0" err="1"/>
              <a:t>Looper's</a:t>
            </a:r>
            <a:r>
              <a:rPr lang="en-US" dirty="0"/>
              <a:t> message queue and execute them on that </a:t>
            </a:r>
            <a:r>
              <a:rPr lang="en-US" dirty="0" err="1"/>
              <a:t>Looper's</a:t>
            </a:r>
            <a:r>
              <a:rPr lang="en-US" dirty="0"/>
              <a:t> thread</a:t>
            </a:r>
            <a:r>
              <a:rPr lang="en-US" dirty="0" smtClean="0"/>
              <a:t>.</a:t>
            </a:r>
          </a:p>
          <a:p>
            <a:pPr lvl="1"/>
            <a:r>
              <a:rPr lang="en-US" dirty="0" smtClean="0"/>
              <a:t>Scheduling message is accomplished with post(Runnable)</a:t>
            </a:r>
          </a:p>
          <a:p>
            <a:r>
              <a:rPr lang="en-US" dirty="0" smtClean="0"/>
              <a:t>Runnable:</a:t>
            </a:r>
          </a:p>
          <a:p>
            <a:pPr lvl="1"/>
            <a:r>
              <a:rPr lang="en-US" dirty="0"/>
              <a:t>The Runnable interface should be implemented by any class whose instances are intended to be executed by a thread. </a:t>
            </a:r>
            <a:endParaRPr lang="en-US" dirty="0" smtClean="0"/>
          </a:p>
          <a:p>
            <a:pPr lvl="1"/>
            <a:r>
              <a:rPr lang="en-US" dirty="0" smtClean="0"/>
              <a:t>The </a:t>
            </a:r>
            <a:r>
              <a:rPr lang="en-US" dirty="0"/>
              <a:t>class must define a method of no arguments called run </a:t>
            </a:r>
            <a:r>
              <a:rPr lang="en-US" dirty="0" smtClean="0"/>
              <a:t>.</a:t>
            </a:r>
            <a:endParaRPr lang="en-US" dirty="0"/>
          </a:p>
        </p:txBody>
      </p:sp>
    </p:spTree>
    <p:extLst>
      <p:ext uri="{BB962C8B-B14F-4D97-AF65-F5344CB8AC3E}">
        <p14:creationId xmlns:p14="http://schemas.microsoft.com/office/powerpoint/2010/main" val="1032224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85611"/>
            <a:ext cx="8596668" cy="5589431"/>
          </a:xfrm>
        </p:spPr>
        <p:txBody>
          <a:bodyPr/>
          <a:lstStyle/>
          <a:p>
            <a:r>
              <a:rPr lang="en-US" dirty="0" err="1"/>
              <a:t>Looper</a:t>
            </a:r>
            <a:r>
              <a:rPr lang="en-US" dirty="0"/>
              <a:t>:</a:t>
            </a:r>
          </a:p>
          <a:p>
            <a:pPr lvl="1"/>
            <a:r>
              <a:rPr lang="en-US" dirty="0"/>
              <a:t>Class used to run a message loop for a thread.</a:t>
            </a:r>
          </a:p>
          <a:p>
            <a:r>
              <a:rPr lang="en-US" dirty="0" smtClean="0"/>
              <a:t>Thread:</a:t>
            </a:r>
          </a:p>
          <a:p>
            <a:pPr lvl="1"/>
            <a:r>
              <a:rPr lang="en-US" dirty="0"/>
              <a:t>A thread is a lightweight sub-process, it going to do background operations without interrupt to </a:t>
            </a:r>
            <a:r>
              <a:rPr lang="en-US" dirty="0" smtClean="0"/>
              <a:t>UI.</a:t>
            </a:r>
          </a:p>
          <a:p>
            <a:pPr lvl="1"/>
            <a:r>
              <a:rPr lang="en-US" dirty="0" smtClean="0"/>
              <a:t>When </a:t>
            </a:r>
            <a:r>
              <a:rPr lang="en-US" dirty="0"/>
              <a:t>the user launches your app, Android creates a new Linux process along with an execution thread. </a:t>
            </a:r>
            <a:endParaRPr lang="en-US" dirty="0" smtClean="0"/>
          </a:p>
          <a:p>
            <a:pPr lvl="1"/>
            <a:r>
              <a:rPr lang="en-US" dirty="0" smtClean="0"/>
              <a:t>This </a:t>
            </a:r>
            <a:r>
              <a:rPr lang="en-US" dirty="0"/>
              <a:t>main thread, also known as the UI thread, is responsible for everything that happens onscreen. Understanding how it works can help you design your app to use the main thread for the best possible performance.</a:t>
            </a:r>
            <a:endParaRPr lang="en-US" dirty="0" smtClean="0"/>
          </a:p>
          <a:p>
            <a:pPr lvl="1"/>
            <a:r>
              <a:rPr lang="en-US" dirty="0" smtClean="0"/>
              <a:t>To </a:t>
            </a:r>
            <a:r>
              <a:rPr lang="en-US" dirty="0"/>
              <a:t>keep your application responsive, it is essential to avoid using the main thread to perform any operation that may end up keeping it blocked</a:t>
            </a:r>
            <a:r>
              <a:rPr lang="en-US" dirty="0" smtClean="0"/>
              <a:t>.</a:t>
            </a:r>
            <a:endParaRPr lang="en-US" dirty="0"/>
          </a:p>
          <a:p>
            <a:r>
              <a:rPr lang="en-US" dirty="0" err="1" smtClean="0"/>
              <a:t>postDelayed</a:t>
            </a:r>
            <a:r>
              <a:rPr lang="en-US" dirty="0" smtClean="0"/>
              <a:t>:</a:t>
            </a:r>
          </a:p>
          <a:p>
            <a:pPr lvl="1"/>
            <a:r>
              <a:rPr lang="en-US" dirty="0" err="1"/>
              <a:t>postDelayed</a:t>
            </a:r>
            <a:r>
              <a:rPr lang="en-US" dirty="0"/>
              <a:t> is a method that causes the Runnable r to be added to the message queue, to be run after the specified amount of time elapses.</a:t>
            </a:r>
          </a:p>
          <a:p>
            <a:pPr lvl="1"/>
            <a:endParaRPr lang="en-US" dirty="0"/>
          </a:p>
        </p:txBody>
      </p:sp>
    </p:spTree>
    <p:extLst>
      <p:ext uri="{BB962C8B-B14F-4D97-AF65-F5344CB8AC3E}">
        <p14:creationId xmlns:p14="http://schemas.microsoft.com/office/powerpoint/2010/main" val="3406027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7076"/>
          </a:xfrm>
        </p:spPr>
        <p:txBody>
          <a:bodyPr/>
          <a:lstStyle/>
          <a:p>
            <a:r>
              <a:rPr lang="en-US" dirty="0" smtClean="0"/>
              <a:t>Intent</a:t>
            </a:r>
            <a:endParaRPr lang="en-US" dirty="0"/>
          </a:p>
        </p:txBody>
      </p:sp>
      <p:sp>
        <p:nvSpPr>
          <p:cNvPr id="3" name="Content Placeholder 2"/>
          <p:cNvSpPr>
            <a:spLocks noGrp="1"/>
          </p:cNvSpPr>
          <p:nvPr>
            <p:ph idx="1"/>
          </p:nvPr>
        </p:nvSpPr>
        <p:spPr>
          <a:xfrm>
            <a:off x="677334" y="1416677"/>
            <a:ext cx="8596668" cy="4624686"/>
          </a:xfrm>
        </p:spPr>
        <p:txBody>
          <a:bodyPr/>
          <a:lstStyle/>
          <a:p>
            <a:r>
              <a:rPr lang="en-US" dirty="0" smtClean="0"/>
              <a:t>Intent </a:t>
            </a:r>
            <a:r>
              <a:rPr lang="en-US" dirty="0"/>
              <a:t>is to perform an action. </a:t>
            </a:r>
            <a:endParaRPr lang="en-US" dirty="0" smtClean="0"/>
          </a:p>
          <a:p>
            <a:r>
              <a:rPr lang="en-US" dirty="0" smtClean="0"/>
              <a:t>It </a:t>
            </a:r>
            <a:r>
              <a:rPr lang="en-US" dirty="0"/>
              <a:t>is mostly used to start activity, send broadcast receiver, start services and send message between two activities. </a:t>
            </a:r>
            <a:endParaRPr lang="en-US" dirty="0" smtClean="0"/>
          </a:p>
          <a:p>
            <a:r>
              <a:rPr lang="en-US" dirty="0" smtClean="0"/>
              <a:t>There </a:t>
            </a:r>
            <a:r>
              <a:rPr lang="en-US" dirty="0"/>
              <a:t>are two intents available in android as Implicit Intents and Explicit Intents</a:t>
            </a:r>
            <a:r>
              <a:rPr lang="en-US" dirty="0" smtClean="0"/>
              <a:t>.</a:t>
            </a:r>
            <a:r>
              <a:rPr lang="en-US" b="1" dirty="0"/>
              <a:t> </a:t>
            </a:r>
            <a:endParaRPr lang="en-US" b="1" dirty="0" smtClean="0"/>
          </a:p>
          <a:p>
            <a:r>
              <a:rPr lang="en-US" b="1" dirty="0" smtClean="0"/>
              <a:t>Explicit </a:t>
            </a:r>
            <a:r>
              <a:rPr lang="en-US" b="1" dirty="0"/>
              <a:t>Intent</a:t>
            </a:r>
            <a:r>
              <a:rPr lang="en-US" dirty="0"/>
              <a:t> </a:t>
            </a:r>
          </a:p>
          <a:p>
            <a:pPr lvl="1"/>
            <a:r>
              <a:rPr lang="en-US" dirty="0" smtClean="0"/>
              <a:t>It connects </a:t>
            </a:r>
            <a:r>
              <a:rPr lang="en-US" dirty="0"/>
              <a:t>the internal world of an application such as start activity or send data between two activities. </a:t>
            </a:r>
            <a:r>
              <a:rPr lang="en-US" dirty="0" smtClean="0"/>
              <a:t>T</a:t>
            </a:r>
          </a:p>
          <a:p>
            <a:pPr lvl="1"/>
            <a:r>
              <a:rPr lang="en-US" dirty="0" smtClean="0"/>
              <a:t>o </a:t>
            </a:r>
            <a:r>
              <a:rPr lang="en-US" dirty="0"/>
              <a:t>start new activity we have to create Intent object and pass source activity and destination </a:t>
            </a:r>
            <a:r>
              <a:rPr lang="en-US" dirty="0" smtClean="0"/>
              <a:t>activity.</a:t>
            </a:r>
          </a:p>
          <a:p>
            <a:pPr marL="457200" lvl="1" indent="0">
              <a:buNone/>
            </a:pPr>
            <a:r>
              <a:rPr lang="en-US" dirty="0" smtClean="0"/>
              <a:t>	Intent </a:t>
            </a:r>
            <a:r>
              <a:rPr lang="en-US" dirty="0" err="1" smtClean="0"/>
              <a:t>i</a:t>
            </a:r>
            <a:r>
              <a:rPr lang="en-US" dirty="0" smtClean="0"/>
              <a:t> </a:t>
            </a:r>
            <a:r>
              <a:rPr lang="en-US" dirty="0"/>
              <a:t>= new Intent(</a:t>
            </a:r>
            <a:r>
              <a:rPr lang="en-US" dirty="0" err="1"/>
              <a:t>MainActivity.this</a:t>
            </a:r>
            <a:r>
              <a:rPr lang="en-US" dirty="0"/>
              <a:t>, </a:t>
            </a:r>
            <a:r>
              <a:rPr lang="en-US" dirty="0" err="1"/>
              <a:t>SecondActivity.class</a:t>
            </a:r>
            <a:r>
              <a:rPr lang="en-US" dirty="0"/>
              <a:t>);</a:t>
            </a:r>
          </a:p>
          <a:p>
            <a:pPr marL="457200" lvl="1" indent="0">
              <a:buNone/>
            </a:pPr>
            <a:r>
              <a:rPr lang="en-US" dirty="0" smtClean="0"/>
              <a:t>	</a:t>
            </a:r>
            <a:r>
              <a:rPr lang="en-US" dirty="0" err="1" smtClean="0"/>
              <a:t>startActivity</a:t>
            </a:r>
            <a:r>
              <a:rPr lang="en-US" dirty="0" smtClean="0"/>
              <a:t>(</a:t>
            </a:r>
            <a:r>
              <a:rPr lang="en-US" dirty="0" err="1" smtClean="0"/>
              <a:t>i</a:t>
            </a:r>
            <a:r>
              <a:rPr lang="en-US" dirty="0" smtClean="0"/>
              <a:t>);</a:t>
            </a:r>
            <a:endParaRPr lang="en-US" dirty="0"/>
          </a:p>
          <a:p>
            <a:pPr lvl="1"/>
            <a:endParaRPr lang="en-US" dirty="0"/>
          </a:p>
        </p:txBody>
      </p:sp>
    </p:spTree>
    <p:extLst>
      <p:ext uri="{BB962C8B-B14F-4D97-AF65-F5344CB8AC3E}">
        <p14:creationId xmlns:p14="http://schemas.microsoft.com/office/powerpoint/2010/main" val="2931000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5561"/>
          </a:xfrm>
        </p:spPr>
        <p:txBody>
          <a:bodyPr/>
          <a:lstStyle/>
          <a:p>
            <a:r>
              <a:rPr lang="en-US" dirty="0" smtClean="0"/>
              <a:t>Splash Screen</a:t>
            </a:r>
            <a:endParaRPr lang="en-US" dirty="0"/>
          </a:p>
        </p:txBody>
      </p:sp>
      <p:sp>
        <p:nvSpPr>
          <p:cNvPr id="3" name="Content Placeholder 2"/>
          <p:cNvSpPr>
            <a:spLocks noGrp="1"/>
          </p:cNvSpPr>
          <p:nvPr>
            <p:ph idx="1"/>
          </p:nvPr>
        </p:nvSpPr>
        <p:spPr>
          <a:xfrm>
            <a:off x="677334" y="1481071"/>
            <a:ext cx="8596668" cy="4560292"/>
          </a:xfrm>
        </p:spPr>
        <p:txBody>
          <a:bodyPr/>
          <a:lstStyle/>
          <a:p>
            <a:r>
              <a:rPr lang="en-US" dirty="0"/>
              <a:t>Starting in Android 12, the </a:t>
            </a:r>
            <a:r>
              <a:rPr lang="en-US" dirty="0" err="1"/>
              <a:t>SplashScreen</a:t>
            </a:r>
            <a:r>
              <a:rPr lang="en-US" dirty="0"/>
              <a:t> API enables a new app launch animation for all apps when running on a device with Android 12 or higher. </a:t>
            </a:r>
            <a:endParaRPr lang="en-US" dirty="0" smtClean="0"/>
          </a:p>
          <a:p>
            <a:r>
              <a:rPr lang="en-US" dirty="0" smtClean="0"/>
              <a:t>This </a:t>
            </a:r>
            <a:r>
              <a:rPr lang="en-US" dirty="0"/>
              <a:t>includes an into-app motion at launch, a splash screen showing your app icon, and a transition to your app itself. </a:t>
            </a:r>
            <a:endParaRPr lang="en-US" dirty="0" smtClean="0"/>
          </a:p>
          <a:p>
            <a:r>
              <a:rPr lang="en-US" dirty="0" smtClean="0"/>
              <a:t>A </a:t>
            </a:r>
            <a:r>
              <a:rPr lang="en-US" dirty="0" err="1"/>
              <a:t>SplashScreen</a:t>
            </a:r>
            <a:r>
              <a:rPr lang="en-US" dirty="0"/>
              <a:t> is a Window and therefore occludes an Activity</a:t>
            </a:r>
            <a:r>
              <a:rPr lang="en-US" dirty="0" smtClean="0"/>
              <a:t>.</a:t>
            </a:r>
          </a:p>
          <a:p>
            <a:r>
              <a:rPr lang="en-US" dirty="0"/>
              <a:t>This experience brings standard design elements to every app launch, but it’s also customizable so your app can maintain its unique </a:t>
            </a:r>
            <a:r>
              <a:rPr lang="en-US" dirty="0" smtClean="0"/>
              <a:t>branding.</a:t>
            </a:r>
          </a:p>
          <a:p>
            <a:r>
              <a:rPr lang="en-US" dirty="0"/>
              <a:t>To understand why splash screens are essential, you need to understand the various app startup states.</a:t>
            </a:r>
            <a:endParaRPr lang="en-US" dirty="0" smtClean="0"/>
          </a:p>
          <a:p>
            <a:endParaRPr lang="en-US" dirty="0"/>
          </a:p>
        </p:txBody>
      </p:sp>
    </p:spTree>
    <p:extLst>
      <p:ext uri="{BB962C8B-B14F-4D97-AF65-F5344CB8AC3E}">
        <p14:creationId xmlns:p14="http://schemas.microsoft.com/office/powerpoint/2010/main" val="188329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84349"/>
          </a:xfrm>
        </p:spPr>
        <p:txBody>
          <a:bodyPr/>
          <a:lstStyle/>
          <a:p>
            <a:r>
              <a:rPr lang="en-US" dirty="0" smtClean="0"/>
              <a:t>Intent</a:t>
            </a:r>
            <a:endParaRPr lang="en-US" dirty="0"/>
          </a:p>
        </p:txBody>
      </p:sp>
      <p:sp>
        <p:nvSpPr>
          <p:cNvPr id="3" name="Content Placeholder 2"/>
          <p:cNvSpPr>
            <a:spLocks noGrp="1"/>
          </p:cNvSpPr>
          <p:nvPr>
            <p:ph idx="1"/>
          </p:nvPr>
        </p:nvSpPr>
        <p:spPr>
          <a:xfrm>
            <a:off x="677334" y="1378039"/>
            <a:ext cx="8596668" cy="4663323"/>
          </a:xfrm>
        </p:spPr>
        <p:txBody>
          <a:bodyPr/>
          <a:lstStyle/>
          <a:p>
            <a:r>
              <a:rPr lang="en-US" b="1" dirty="0"/>
              <a:t>Implicit </a:t>
            </a:r>
            <a:r>
              <a:rPr lang="en-US" b="1" dirty="0" smtClean="0"/>
              <a:t>Intents</a:t>
            </a:r>
            <a:endParaRPr lang="en-US" dirty="0"/>
          </a:p>
          <a:p>
            <a:pPr lvl="1"/>
            <a:r>
              <a:rPr lang="en-US" dirty="0" smtClean="0"/>
              <a:t>It connects our app with any other </a:t>
            </a:r>
            <a:r>
              <a:rPr lang="en-US" dirty="0"/>
              <a:t>application </a:t>
            </a:r>
            <a:r>
              <a:rPr lang="en-US" dirty="0" smtClean="0"/>
              <a:t>on our device such </a:t>
            </a:r>
            <a:r>
              <a:rPr lang="en-US" dirty="0"/>
              <a:t>as call, mail, </a:t>
            </a:r>
            <a:r>
              <a:rPr lang="en-US" dirty="0" smtClean="0"/>
              <a:t>phone, visit any </a:t>
            </a:r>
            <a:r>
              <a:rPr lang="en-US" dirty="0"/>
              <a:t>website ..etc. </a:t>
            </a:r>
            <a:endParaRPr lang="en-US" dirty="0" smtClean="0"/>
          </a:p>
          <a:p>
            <a:pPr lvl="1"/>
            <a:r>
              <a:rPr lang="en-US" dirty="0" smtClean="0"/>
              <a:t>In </a:t>
            </a:r>
            <a:r>
              <a:rPr lang="en-US" dirty="0"/>
              <a:t>implicit intent we have to pass an action using </a:t>
            </a:r>
            <a:r>
              <a:rPr lang="en-US" dirty="0" err="1"/>
              <a:t>setAction</a:t>
            </a:r>
            <a:r>
              <a:rPr lang="en-US" dirty="0"/>
              <a:t>() as shown below example</a:t>
            </a:r>
            <a:r>
              <a:rPr lang="en-US" dirty="0" smtClean="0"/>
              <a:t>.</a:t>
            </a:r>
          </a:p>
          <a:p>
            <a:pPr marL="0" indent="0">
              <a:buNone/>
            </a:pPr>
            <a:r>
              <a:rPr lang="en-US" dirty="0" smtClean="0"/>
              <a:t>		Intent </a:t>
            </a:r>
            <a:r>
              <a:rPr lang="en-US" dirty="0" err="1"/>
              <a:t>i</a:t>
            </a:r>
            <a:r>
              <a:rPr lang="en-US" dirty="0"/>
              <a:t> = new Intent();</a:t>
            </a:r>
          </a:p>
          <a:p>
            <a:pPr marL="0" indent="0">
              <a:buNone/>
            </a:pPr>
            <a:r>
              <a:rPr lang="en-US" dirty="0" smtClean="0"/>
              <a:t>		</a:t>
            </a:r>
            <a:r>
              <a:rPr lang="en-US" dirty="0" err="1" smtClean="0"/>
              <a:t>i.setAction</a:t>
            </a:r>
            <a:r>
              <a:rPr lang="en-US" dirty="0" smtClean="0"/>
              <a:t>(</a:t>
            </a:r>
            <a:r>
              <a:rPr lang="en-US" dirty="0" err="1" smtClean="0"/>
              <a:t>Intent.ACTION_VIEW</a:t>
            </a:r>
            <a:r>
              <a:rPr lang="en-US" dirty="0"/>
              <a:t>);</a:t>
            </a:r>
          </a:p>
          <a:p>
            <a:pPr marL="0" indent="0">
              <a:buNone/>
            </a:pPr>
            <a:r>
              <a:rPr lang="en-US" dirty="0" smtClean="0"/>
              <a:t>		</a:t>
            </a:r>
            <a:r>
              <a:rPr lang="en-US" dirty="0" err="1" smtClean="0"/>
              <a:t>i.setData</a:t>
            </a:r>
            <a:r>
              <a:rPr lang="en-US" dirty="0" smtClean="0"/>
              <a:t>(</a:t>
            </a:r>
            <a:r>
              <a:rPr lang="en-US" dirty="0" err="1" smtClean="0"/>
              <a:t>Uri.parse</a:t>
            </a:r>
            <a:r>
              <a:rPr lang="en-US" dirty="0"/>
              <a:t>("</a:t>
            </a:r>
            <a:r>
              <a:rPr lang="en-US" dirty="0" smtClean="0"/>
              <a:t>www.uaf.edu.pk")); </a:t>
            </a:r>
          </a:p>
          <a:p>
            <a:pPr marL="0" indent="0">
              <a:buNone/>
            </a:pPr>
            <a:r>
              <a:rPr lang="en-US" dirty="0"/>
              <a:t>	</a:t>
            </a:r>
            <a:r>
              <a:rPr lang="en-US" dirty="0" smtClean="0"/>
              <a:t>	//</a:t>
            </a:r>
            <a:r>
              <a:rPr lang="en-US" dirty="0" err="1" smtClean="0"/>
              <a:t>uri</a:t>
            </a:r>
            <a:r>
              <a:rPr lang="en-US" dirty="0" smtClean="0"/>
              <a:t> is uniform resource identifier</a:t>
            </a:r>
            <a:endParaRPr lang="en-US" dirty="0"/>
          </a:p>
          <a:p>
            <a:pPr marL="0" indent="0">
              <a:buNone/>
            </a:pPr>
            <a:r>
              <a:rPr lang="en-US" dirty="0" smtClean="0"/>
              <a:t>		</a:t>
            </a:r>
            <a:r>
              <a:rPr lang="en-US" dirty="0" err="1" smtClean="0"/>
              <a:t>startActivity</a:t>
            </a:r>
            <a:r>
              <a:rPr lang="en-US" dirty="0" smtClean="0"/>
              <a:t>(</a:t>
            </a:r>
            <a:r>
              <a:rPr lang="en-US" dirty="0" err="1" smtClean="0"/>
              <a:t>i</a:t>
            </a:r>
            <a:r>
              <a:rPr lang="en-US" dirty="0"/>
              <a:t>);</a:t>
            </a:r>
          </a:p>
          <a:p>
            <a:pPr lvl="1"/>
            <a:endParaRPr lang="en-US" dirty="0"/>
          </a:p>
        </p:txBody>
      </p:sp>
    </p:spTree>
    <p:extLst>
      <p:ext uri="{BB962C8B-B14F-4D97-AF65-F5344CB8AC3E}">
        <p14:creationId xmlns:p14="http://schemas.microsoft.com/office/powerpoint/2010/main" val="2907700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3842"/>
            <a:ext cx="8596668" cy="935865"/>
          </a:xfrm>
        </p:spPr>
        <p:txBody>
          <a:bodyPr/>
          <a:lstStyle/>
          <a:p>
            <a:r>
              <a:rPr lang="en-US" dirty="0" smtClean="0"/>
              <a:t>App Startup States</a:t>
            </a:r>
            <a:endParaRPr lang="en-US" dirty="0"/>
          </a:p>
        </p:txBody>
      </p:sp>
      <p:sp>
        <p:nvSpPr>
          <p:cNvPr id="3" name="Content Placeholder 2"/>
          <p:cNvSpPr>
            <a:spLocks noGrp="1"/>
          </p:cNvSpPr>
          <p:nvPr>
            <p:ph idx="1"/>
          </p:nvPr>
        </p:nvSpPr>
        <p:spPr>
          <a:xfrm>
            <a:off x="677334" y="1519707"/>
            <a:ext cx="8596668" cy="4521655"/>
          </a:xfrm>
        </p:spPr>
        <p:txBody>
          <a:bodyPr/>
          <a:lstStyle/>
          <a:p>
            <a:r>
              <a:rPr lang="en-US" dirty="0" smtClean="0"/>
              <a:t>Users </a:t>
            </a:r>
            <a:r>
              <a:rPr lang="en-US" dirty="0"/>
              <a:t>launch Apps in many ways: </a:t>
            </a:r>
            <a:endParaRPr lang="en-US" dirty="0" smtClean="0"/>
          </a:p>
          <a:p>
            <a:pPr lvl="1"/>
            <a:r>
              <a:rPr lang="en-US" dirty="0" smtClean="0"/>
              <a:t>first-time </a:t>
            </a:r>
            <a:r>
              <a:rPr lang="en-US" dirty="0"/>
              <a:t>open from a fresh install, </a:t>
            </a:r>
            <a:endParaRPr lang="en-US" dirty="0" smtClean="0"/>
          </a:p>
          <a:p>
            <a:pPr lvl="1"/>
            <a:r>
              <a:rPr lang="en-US" dirty="0" smtClean="0"/>
              <a:t>quickly </a:t>
            </a:r>
            <a:r>
              <a:rPr lang="en-US" dirty="0"/>
              <a:t>switching between </a:t>
            </a:r>
            <a:r>
              <a:rPr lang="en-US" b="1" dirty="0" err="1"/>
              <a:t>Recents</a:t>
            </a:r>
            <a:r>
              <a:rPr lang="en-US" dirty="0"/>
              <a:t> or </a:t>
            </a:r>
            <a:endParaRPr lang="en-US" dirty="0" smtClean="0"/>
          </a:p>
          <a:p>
            <a:pPr lvl="1"/>
            <a:r>
              <a:rPr lang="en-US" dirty="0" smtClean="0"/>
              <a:t>from </a:t>
            </a:r>
            <a:r>
              <a:rPr lang="en-US" dirty="0"/>
              <a:t>the main launcher for the first time in days. </a:t>
            </a:r>
            <a:endParaRPr lang="en-US" dirty="0" smtClean="0"/>
          </a:p>
          <a:p>
            <a:r>
              <a:rPr lang="en-US" dirty="0" smtClean="0"/>
              <a:t>Your </a:t>
            </a:r>
            <a:r>
              <a:rPr lang="en-US" dirty="0"/>
              <a:t>app needs to handle all </a:t>
            </a:r>
            <a:r>
              <a:rPr lang="en-US" dirty="0" smtClean="0"/>
              <a:t>the above </a:t>
            </a:r>
            <a:r>
              <a:rPr lang="en-US" dirty="0"/>
              <a:t>scenarios</a:t>
            </a:r>
            <a:r>
              <a:rPr lang="en-US" dirty="0" smtClean="0"/>
              <a:t>.</a:t>
            </a:r>
          </a:p>
          <a:p>
            <a:r>
              <a:rPr lang="en-US" dirty="0" smtClean="0"/>
              <a:t>Your app will launch from one of the following states:</a:t>
            </a:r>
          </a:p>
          <a:p>
            <a:pPr lvl="1"/>
            <a:r>
              <a:rPr lang="en-US" dirty="0" smtClean="0"/>
              <a:t>Cold start</a:t>
            </a:r>
          </a:p>
          <a:p>
            <a:pPr lvl="1"/>
            <a:r>
              <a:rPr lang="en-US" dirty="0" smtClean="0"/>
              <a:t>Warm start</a:t>
            </a:r>
          </a:p>
          <a:p>
            <a:pPr lvl="1"/>
            <a:r>
              <a:rPr lang="en-US" dirty="0" smtClean="0"/>
              <a:t>Hot start</a:t>
            </a:r>
            <a:endParaRPr lang="en-US" dirty="0"/>
          </a:p>
        </p:txBody>
      </p:sp>
    </p:spTree>
    <p:extLst>
      <p:ext uri="{BB962C8B-B14F-4D97-AF65-F5344CB8AC3E}">
        <p14:creationId xmlns:p14="http://schemas.microsoft.com/office/powerpoint/2010/main" val="2771937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Startup States</a:t>
            </a:r>
            <a:br>
              <a:rPr lang="en-US" dirty="0" smtClean="0"/>
            </a:br>
            <a:r>
              <a:rPr lang="en-US" dirty="0" smtClean="0"/>
              <a:t>Cold Start</a:t>
            </a:r>
            <a:endParaRPr lang="en-US" dirty="0"/>
          </a:p>
        </p:txBody>
      </p:sp>
      <p:sp>
        <p:nvSpPr>
          <p:cNvPr id="3" name="Content Placeholder 2"/>
          <p:cNvSpPr>
            <a:spLocks noGrp="1"/>
          </p:cNvSpPr>
          <p:nvPr>
            <p:ph idx="1"/>
          </p:nvPr>
        </p:nvSpPr>
        <p:spPr>
          <a:xfrm>
            <a:off x="677334" y="2160589"/>
            <a:ext cx="8596668" cy="4137180"/>
          </a:xfrm>
        </p:spPr>
        <p:txBody>
          <a:bodyPr>
            <a:normAutofit/>
          </a:bodyPr>
          <a:lstStyle/>
          <a:p>
            <a:r>
              <a:rPr lang="en-US" dirty="0" smtClean="0"/>
              <a:t>Any </a:t>
            </a:r>
            <a:r>
              <a:rPr lang="en-US" dirty="0"/>
              <a:t>time your app is freshly launched, including the first launch after installation or device restart, it’s considered a cold start. </a:t>
            </a:r>
            <a:endParaRPr lang="en-US" dirty="0" smtClean="0"/>
          </a:p>
          <a:p>
            <a:r>
              <a:rPr lang="en-US" dirty="0" smtClean="0"/>
              <a:t>The </a:t>
            </a:r>
            <a:r>
              <a:rPr lang="en-US" dirty="0"/>
              <a:t>system also kills apps in the background to free memory. </a:t>
            </a:r>
            <a:endParaRPr lang="en-US" dirty="0" smtClean="0"/>
          </a:p>
          <a:p>
            <a:r>
              <a:rPr lang="en-US" dirty="0" smtClean="0"/>
              <a:t>If </a:t>
            </a:r>
            <a:r>
              <a:rPr lang="en-US" dirty="0"/>
              <a:t>your app hasn’t been used for a while or the device is low on memory, then even if your app has previously been open, the system might still treat it as a cold start. </a:t>
            </a:r>
            <a:endParaRPr lang="en-US" dirty="0" smtClean="0"/>
          </a:p>
          <a:p>
            <a:r>
              <a:rPr lang="en-US" dirty="0" smtClean="0"/>
              <a:t>Launching </a:t>
            </a:r>
            <a:r>
              <a:rPr lang="en-US" dirty="0"/>
              <a:t>from that state takes the longest because the system has to create the app process and load in the app. </a:t>
            </a:r>
            <a:endParaRPr lang="en-US" dirty="0" smtClean="0"/>
          </a:p>
          <a:p>
            <a:r>
              <a:rPr lang="en-US" dirty="0" smtClean="0"/>
              <a:t>This </a:t>
            </a:r>
            <a:r>
              <a:rPr lang="en-US" dirty="0"/>
              <a:t>is a perfect use case for showing a splash screen that gives the impression of a shorter delay while giving you the opportunity to get creative with your branding</a:t>
            </a:r>
            <a:r>
              <a:rPr lang="en-US" dirty="0" smtClean="0"/>
              <a:t>.</a:t>
            </a:r>
            <a:endParaRPr lang="en-US" dirty="0"/>
          </a:p>
        </p:txBody>
      </p:sp>
    </p:spTree>
    <p:extLst>
      <p:ext uri="{BB962C8B-B14F-4D97-AF65-F5344CB8AC3E}">
        <p14:creationId xmlns:p14="http://schemas.microsoft.com/office/powerpoint/2010/main" val="1332268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Startup States</a:t>
            </a:r>
            <a:br>
              <a:rPr lang="en-US" dirty="0"/>
            </a:br>
            <a:r>
              <a:rPr lang="en-US" dirty="0" smtClean="0"/>
              <a:t>Warm </a:t>
            </a:r>
            <a:r>
              <a:rPr lang="en-US" dirty="0"/>
              <a:t>Start</a:t>
            </a:r>
          </a:p>
        </p:txBody>
      </p:sp>
      <p:sp>
        <p:nvSpPr>
          <p:cNvPr id="3" name="Content Placeholder 2"/>
          <p:cNvSpPr>
            <a:spLocks noGrp="1"/>
          </p:cNvSpPr>
          <p:nvPr>
            <p:ph idx="1"/>
          </p:nvPr>
        </p:nvSpPr>
        <p:spPr/>
        <p:txBody>
          <a:bodyPr/>
          <a:lstStyle/>
          <a:p>
            <a:r>
              <a:rPr lang="en-US" dirty="0" smtClean="0"/>
              <a:t>Your </a:t>
            </a:r>
            <a:r>
              <a:rPr lang="en-US" dirty="0"/>
              <a:t>app can be in various states of retainment as the system starts to release memory. </a:t>
            </a:r>
            <a:r>
              <a:rPr lang="en-US" dirty="0" smtClean="0"/>
              <a:t>That </a:t>
            </a:r>
            <a:r>
              <a:rPr lang="en-US" dirty="0"/>
              <a:t>creates a warm </a:t>
            </a:r>
            <a:r>
              <a:rPr lang="en-US" dirty="0" smtClean="0"/>
              <a:t>start. </a:t>
            </a:r>
          </a:p>
          <a:p>
            <a:r>
              <a:rPr lang="en-US" dirty="0" smtClean="0"/>
              <a:t>The </a:t>
            </a:r>
            <a:r>
              <a:rPr lang="en-US" dirty="0"/>
              <a:t>system does not need to initialize everything but has lost some information and needs to reload it. </a:t>
            </a:r>
            <a:endParaRPr lang="en-US" dirty="0" smtClean="0"/>
          </a:p>
          <a:p>
            <a:r>
              <a:rPr lang="en-US" dirty="0" smtClean="0"/>
              <a:t>For </a:t>
            </a:r>
            <a:r>
              <a:rPr lang="en-US" dirty="0"/>
              <a:t>example, the app process might still be running, but the activity requires re-creation to display. </a:t>
            </a:r>
            <a:endParaRPr lang="en-US" dirty="0" smtClean="0"/>
          </a:p>
          <a:p>
            <a:r>
              <a:rPr lang="en-US" dirty="0" smtClean="0"/>
              <a:t>That </a:t>
            </a:r>
            <a:r>
              <a:rPr lang="en-US" dirty="0"/>
              <a:t>doesn’t take as long as a cold start, but it’s often long enough to warrant a splash screen</a:t>
            </a:r>
            <a:r>
              <a:rPr lang="en-US" dirty="0" smtClean="0"/>
              <a:t>.</a:t>
            </a:r>
            <a:endParaRPr lang="en-US" dirty="0"/>
          </a:p>
        </p:txBody>
      </p:sp>
    </p:spTree>
    <p:extLst>
      <p:ext uri="{BB962C8B-B14F-4D97-AF65-F5344CB8AC3E}">
        <p14:creationId xmlns:p14="http://schemas.microsoft.com/office/powerpoint/2010/main" val="2356914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Startup States</a:t>
            </a:r>
            <a:br>
              <a:rPr lang="en-US" dirty="0"/>
            </a:br>
            <a:r>
              <a:rPr lang="en-US" dirty="0" smtClean="0"/>
              <a:t>Hot </a:t>
            </a:r>
            <a:r>
              <a:rPr lang="en-US" dirty="0"/>
              <a:t>Start</a:t>
            </a:r>
          </a:p>
        </p:txBody>
      </p:sp>
      <p:sp>
        <p:nvSpPr>
          <p:cNvPr id="3" name="Content Placeholder 2"/>
          <p:cNvSpPr>
            <a:spLocks noGrp="1"/>
          </p:cNvSpPr>
          <p:nvPr>
            <p:ph idx="1"/>
          </p:nvPr>
        </p:nvSpPr>
        <p:spPr/>
        <p:txBody>
          <a:bodyPr/>
          <a:lstStyle/>
          <a:p>
            <a:r>
              <a:rPr lang="en-US" dirty="0" smtClean="0"/>
              <a:t>If </a:t>
            </a:r>
            <a:r>
              <a:rPr lang="en-US" dirty="0"/>
              <a:t>the system has the app process and layout information in memory, it doesn’t need to re-initialize anything and can bring the app back to the foreground. </a:t>
            </a:r>
            <a:endParaRPr lang="en-US" dirty="0" smtClean="0"/>
          </a:p>
          <a:p>
            <a:r>
              <a:rPr lang="en-US" dirty="0" smtClean="0"/>
              <a:t>This </a:t>
            </a:r>
            <a:r>
              <a:rPr lang="en-US" dirty="0"/>
              <a:t>is a hot start and it’s quick, leaving no time for a splash screen</a:t>
            </a:r>
            <a:r>
              <a:rPr lang="en-US" dirty="0" smtClean="0"/>
              <a:t>.</a:t>
            </a:r>
            <a:endParaRPr lang="en-US" dirty="0"/>
          </a:p>
        </p:txBody>
      </p:sp>
    </p:spTree>
    <p:extLst>
      <p:ext uri="{BB962C8B-B14F-4D97-AF65-F5344CB8AC3E}">
        <p14:creationId xmlns:p14="http://schemas.microsoft.com/office/powerpoint/2010/main" val="565718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7228"/>
          </a:xfrm>
        </p:spPr>
        <p:txBody>
          <a:bodyPr/>
          <a:lstStyle/>
          <a:p>
            <a:r>
              <a:rPr lang="en-US" dirty="0" smtClean="0"/>
              <a:t>How the Splash Screen Works</a:t>
            </a:r>
            <a:endParaRPr lang="en-US" dirty="0"/>
          </a:p>
        </p:txBody>
      </p:sp>
      <p:sp>
        <p:nvSpPr>
          <p:cNvPr id="3" name="Content Placeholder 2"/>
          <p:cNvSpPr>
            <a:spLocks noGrp="1"/>
          </p:cNvSpPr>
          <p:nvPr>
            <p:ph idx="1"/>
          </p:nvPr>
        </p:nvSpPr>
        <p:spPr>
          <a:xfrm>
            <a:off x="677334" y="1506829"/>
            <a:ext cx="8596668" cy="4534534"/>
          </a:xfrm>
        </p:spPr>
        <p:txBody>
          <a:bodyPr/>
          <a:lstStyle/>
          <a:p>
            <a:r>
              <a:rPr lang="en-US" dirty="0"/>
              <a:t>When a user launches an app while the app's process is not running (a cold start) or the Activity has not been created (a warm start), the following events occur. (The splash screen is never shown during a hot start</a:t>
            </a:r>
            <a:r>
              <a:rPr lang="en-US" dirty="0" smtClean="0"/>
              <a:t>.)</a:t>
            </a:r>
            <a:endParaRPr lang="en-US" dirty="0"/>
          </a:p>
          <a:p>
            <a:pPr>
              <a:buFont typeface="+mj-lt"/>
              <a:buAutoNum type="arabicPeriod"/>
            </a:pPr>
            <a:endParaRPr lang="en-US" dirty="0" smtClean="0"/>
          </a:p>
          <a:p>
            <a:pPr>
              <a:buFont typeface="+mj-lt"/>
              <a:buAutoNum type="arabicPeriod"/>
            </a:pPr>
            <a:r>
              <a:rPr lang="en-US" dirty="0" smtClean="0"/>
              <a:t>The </a:t>
            </a:r>
            <a:r>
              <a:rPr lang="en-US" dirty="0"/>
              <a:t>system shows the splash screen using themes and any animations that you've </a:t>
            </a:r>
            <a:r>
              <a:rPr lang="en-US" dirty="0" smtClean="0"/>
              <a:t>defined.</a:t>
            </a:r>
          </a:p>
          <a:p>
            <a:pPr>
              <a:buFont typeface="+mj-lt"/>
              <a:buAutoNum type="arabicPeriod"/>
            </a:pPr>
            <a:r>
              <a:rPr lang="en-US" dirty="0" smtClean="0"/>
              <a:t>When </a:t>
            </a:r>
            <a:r>
              <a:rPr lang="en-US" dirty="0"/>
              <a:t>the app is ready, the splash screen is dismissed and the app is displayed</a:t>
            </a:r>
            <a:r>
              <a:rPr lang="en-US" dirty="0" smtClean="0"/>
              <a:t>.</a:t>
            </a:r>
            <a:endParaRPr lang="en-US" dirty="0"/>
          </a:p>
          <a:p>
            <a:r>
              <a:rPr lang="en-US" dirty="0"/>
              <a:t>The splash screen can be customized, allowing you to supply your own logo animation and branding</a:t>
            </a:r>
            <a:r>
              <a:rPr lang="en-US"/>
              <a:t>. </a:t>
            </a:r>
            <a:endParaRPr lang="en-US" dirty="0" smtClean="0"/>
          </a:p>
        </p:txBody>
      </p:sp>
    </p:spTree>
    <p:extLst>
      <p:ext uri="{BB962C8B-B14F-4D97-AF65-F5344CB8AC3E}">
        <p14:creationId xmlns:p14="http://schemas.microsoft.com/office/powerpoint/2010/main" val="2004403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o insert and use </a:t>
            </a:r>
            <a:r>
              <a:rPr lang="en-US" dirty="0" err="1" smtClean="0"/>
              <a:t>ImageView</a:t>
            </a:r>
            <a:r>
              <a:rPr lang="en-US" dirty="0" smtClean="0"/>
              <a:t/>
            </a:r>
            <a:br>
              <a:rPr lang="en-US" dirty="0" smtClean="0"/>
            </a:br>
            <a:endParaRPr lang="en-US" dirty="0"/>
          </a:p>
        </p:txBody>
      </p:sp>
      <p:sp>
        <p:nvSpPr>
          <p:cNvPr id="3" name="Content Placeholder 2"/>
          <p:cNvSpPr>
            <a:spLocks noGrp="1"/>
          </p:cNvSpPr>
          <p:nvPr>
            <p:ph idx="1"/>
          </p:nvPr>
        </p:nvSpPr>
        <p:spPr>
          <a:xfrm>
            <a:off x="677334" y="1326525"/>
            <a:ext cx="8596668" cy="5009882"/>
          </a:xfrm>
        </p:spPr>
        <p:txBody>
          <a:bodyPr>
            <a:normAutofit lnSpcReduction="10000"/>
          </a:bodyPr>
          <a:lstStyle/>
          <a:p>
            <a:r>
              <a:rPr lang="en-US" dirty="0" smtClean="0"/>
              <a:t>Download a background image and calculator </a:t>
            </a:r>
            <a:r>
              <a:rPr lang="en-US" dirty="0" err="1" smtClean="0"/>
              <a:t>png</a:t>
            </a:r>
            <a:r>
              <a:rPr lang="en-US" dirty="0" smtClean="0"/>
              <a:t> image from </a:t>
            </a:r>
            <a:r>
              <a:rPr lang="en-US" dirty="0" err="1" smtClean="0"/>
              <a:t>google</a:t>
            </a:r>
            <a:r>
              <a:rPr lang="en-US" dirty="0" smtClean="0"/>
              <a:t>.</a:t>
            </a:r>
          </a:p>
          <a:p>
            <a:r>
              <a:rPr lang="en-US" dirty="0" smtClean="0"/>
              <a:t>Open the image and copy it using ctrl + c (or right click the opened image and click on copy)</a:t>
            </a:r>
          </a:p>
          <a:p>
            <a:r>
              <a:rPr lang="en-US" dirty="0" smtClean="0"/>
              <a:t>Paste the image in android studio. </a:t>
            </a:r>
          </a:p>
          <a:p>
            <a:r>
              <a:rPr lang="en-US" dirty="0" smtClean="0"/>
              <a:t>To paste: </a:t>
            </a:r>
          </a:p>
          <a:p>
            <a:pPr marL="800100" lvl="1" indent="-342900">
              <a:buFont typeface="+mj-lt"/>
              <a:buAutoNum type="arabicPeriod"/>
            </a:pPr>
            <a:r>
              <a:rPr lang="en-US" dirty="0" smtClean="0"/>
              <a:t>On the left most pane of your android studio project, select the first tab i.e. </a:t>
            </a:r>
            <a:r>
              <a:rPr lang="en-US" b="1" dirty="0" smtClean="0"/>
              <a:t>Project</a:t>
            </a:r>
          </a:p>
          <a:p>
            <a:pPr marL="800100" lvl="1" indent="-342900">
              <a:buFont typeface="+mj-lt"/>
              <a:buAutoNum type="arabicPeriod"/>
            </a:pPr>
            <a:r>
              <a:rPr lang="en-US" dirty="0" smtClean="0"/>
              <a:t>Expand the folder </a:t>
            </a:r>
            <a:r>
              <a:rPr lang="en-US" b="1" dirty="0" smtClean="0"/>
              <a:t>res, </a:t>
            </a:r>
            <a:r>
              <a:rPr lang="en-US" dirty="0" smtClean="0"/>
              <a:t>then expand the folder </a:t>
            </a:r>
            <a:r>
              <a:rPr lang="en-US" b="1" dirty="0" err="1" smtClean="0"/>
              <a:t>Drawable</a:t>
            </a:r>
            <a:r>
              <a:rPr lang="en-US" dirty="0" smtClean="0"/>
              <a:t>. The folder already contains two image files.</a:t>
            </a:r>
          </a:p>
          <a:p>
            <a:pPr marL="800100" lvl="1" indent="-342900">
              <a:buFont typeface="+mj-lt"/>
              <a:buAutoNum type="arabicPeriod"/>
            </a:pPr>
            <a:r>
              <a:rPr lang="en-US" dirty="0" smtClean="0"/>
              <a:t>Paste the copied image here, on pasting a dialog box will appear write the name of the image (must not contain spaces in name, must not contain any capital letter in the name, only SMALL letters)</a:t>
            </a:r>
          </a:p>
          <a:p>
            <a:pPr marL="800100" lvl="1" indent="-342900">
              <a:buFont typeface="+mj-lt"/>
              <a:buAutoNum type="arabicPeriod"/>
            </a:pPr>
            <a:r>
              <a:rPr lang="en-US" dirty="0" smtClean="0"/>
              <a:t>To use that image, go to palette, click on </a:t>
            </a:r>
            <a:r>
              <a:rPr lang="en-US" b="1" dirty="0" smtClean="0"/>
              <a:t>Widgets</a:t>
            </a:r>
            <a:r>
              <a:rPr lang="en-US" dirty="0" smtClean="0"/>
              <a:t>, drop </a:t>
            </a:r>
            <a:r>
              <a:rPr lang="en-US" b="1" dirty="0" err="1" smtClean="0"/>
              <a:t>ImageView</a:t>
            </a:r>
            <a:r>
              <a:rPr lang="en-US" b="1" dirty="0" smtClean="0"/>
              <a:t> </a:t>
            </a:r>
            <a:r>
              <a:rPr lang="en-US" dirty="0" smtClean="0"/>
              <a:t>to the design view. </a:t>
            </a:r>
          </a:p>
          <a:p>
            <a:pPr marL="800100" lvl="1" indent="-342900">
              <a:buFont typeface="+mj-lt"/>
              <a:buAutoNum type="arabicPeriod"/>
            </a:pPr>
            <a:r>
              <a:rPr lang="en-US" dirty="0" smtClean="0"/>
              <a:t>A dialog box appear, choose the name of the image you want to choose and press ok. </a:t>
            </a:r>
          </a:p>
          <a:p>
            <a:pPr marL="800100" lvl="1" indent="-342900">
              <a:buFont typeface="+mj-lt"/>
              <a:buAutoNum type="arabicPeriod"/>
            </a:pPr>
            <a:endParaRPr lang="en-US" dirty="0"/>
          </a:p>
        </p:txBody>
      </p:sp>
    </p:spTree>
    <p:extLst>
      <p:ext uri="{BB962C8B-B14F-4D97-AF65-F5344CB8AC3E}">
        <p14:creationId xmlns:p14="http://schemas.microsoft.com/office/powerpoint/2010/main" val="2792116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713"/>
          </a:xfrm>
        </p:spPr>
        <p:txBody>
          <a:bodyPr/>
          <a:lstStyle/>
          <a:p>
            <a:r>
              <a:rPr lang="en-US" dirty="0" smtClean="0"/>
              <a:t>To add Splash Screen (XML)</a:t>
            </a:r>
            <a:endParaRPr lang="en-US" dirty="0"/>
          </a:p>
        </p:txBody>
      </p:sp>
      <p:sp>
        <p:nvSpPr>
          <p:cNvPr id="3" name="Content Placeholder 2"/>
          <p:cNvSpPr>
            <a:spLocks noGrp="1"/>
          </p:cNvSpPr>
          <p:nvPr>
            <p:ph idx="1"/>
          </p:nvPr>
        </p:nvSpPr>
        <p:spPr>
          <a:xfrm>
            <a:off x="677334" y="1455313"/>
            <a:ext cx="8596668" cy="4586049"/>
          </a:xfrm>
        </p:spPr>
        <p:txBody>
          <a:bodyPr/>
          <a:lstStyle/>
          <a:p>
            <a:r>
              <a:rPr lang="en-US" dirty="0" smtClean="0"/>
              <a:t>Create a new empty activity. To create:</a:t>
            </a:r>
          </a:p>
          <a:p>
            <a:pPr marL="800100" lvl="1" indent="-342900">
              <a:buFont typeface="+mj-lt"/>
              <a:buAutoNum type="arabicPeriod"/>
            </a:pPr>
            <a:r>
              <a:rPr lang="en-US" dirty="0" smtClean="0"/>
              <a:t>On the left most pane open the tab </a:t>
            </a:r>
            <a:r>
              <a:rPr lang="en-US" b="1" dirty="0" smtClean="0"/>
              <a:t>Project</a:t>
            </a:r>
            <a:endParaRPr lang="en-US" dirty="0" smtClean="0"/>
          </a:p>
          <a:p>
            <a:pPr marL="800100" lvl="1" indent="-342900">
              <a:buFont typeface="+mj-lt"/>
              <a:buAutoNum type="arabicPeriod"/>
            </a:pPr>
            <a:r>
              <a:rPr lang="en-US" dirty="0" smtClean="0"/>
              <a:t>Expand the folder </a:t>
            </a:r>
            <a:r>
              <a:rPr lang="en-US" b="1" dirty="0" smtClean="0"/>
              <a:t>Java</a:t>
            </a:r>
          </a:p>
          <a:p>
            <a:pPr marL="800100" lvl="1" indent="-342900">
              <a:buFont typeface="+mj-lt"/>
              <a:buAutoNum type="arabicPeriod"/>
            </a:pPr>
            <a:r>
              <a:rPr lang="en-US" dirty="0" smtClean="0"/>
              <a:t>Right click on the package name, select </a:t>
            </a:r>
            <a:r>
              <a:rPr lang="en-US" b="1" dirty="0" smtClean="0"/>
              <a:t>New</a:t>
            </a:r>
            <a:r>
              <a:rPr lang="en-US" dirty="0" smtClean="0"/>
              <a:t>, the select </a:t>
            </a:r>
            <a:r>
              <a:rPr lang="en-US" b="1" dirty="0" smtClean="0"/>
              <a:t>Activity</a:t>
            </a:r>
            <a:r>
              <a:rPr lang="en-US" dirty="0" smtClean="0"/>
              <a:t>, then select </a:t>
            </a:r>
            <a:r>
              <a:rPr lang="en-US" b="1" dirty="0" smtClean="0"/>
              <a:t>Empty Activity</a:t>
            </a:r>
          </a:p>
          <a:p>
            <a:pPr marL="800100" lvl="1" indent="-342900">
              <a:buFont typeface="+mj-lt"/>
              <a:buAutoNum type="arabicPeriod"/>
            </a:pPr>
            <a:r>
              <a:rPr lang="en-US" dirty="0" smtClean="0"/>
              <a:t>Give the name of the activity e.g. </a:t>
            </a:r>
            <a:r>
              <a:rPr lang="en-US" dirty="0" err="1" smtClean="0"/>
              <a:t>SplashScreen</a:t>
            </a:r>
            <a:endParaRPr lang="en-US" dirty="0" smtClean="0"/>
          </a:p>
          <a:p>
            <a:pPr marL="800100" lvl="1" indent="-342900">
              <a:buFont typeface="+mj-lt"/>
              <a:buAutoNum type="arabicPeriod"/>
            </a:pPr>
            <a:r>
              <a:rPr lang="en-US" dirty="0" smtClean="0"/>
              <a:t>A new java and xml file appears with the given name. </a:t>
            </a:r>
          </a:p>
          <a:p>
            <a:pPr marL="400050"/>
            <a:r>
              <a:rPr lang="en-US" dirty="0" smtClean="0"/>
              <a:t>Set the background of your splash screen</a:t>
            </a:r>
          </a:p>
          <a:p>
            <a:pPr marL="400050"/>
            <a:r>
              <a:rPr lang="en-US" dirty="0" smtClean="0"/>
              <a:t>Drop an </a:t>
            </a:r>
            <a:r>
              <a:rPr lang="en-US" b="1" dirty="0" err="1" smtClean="0"/>
              <a:t>ImageView</a:t>
            </a:r>
            <a:r>
              <a:rPr lang="en-US" b="1" dirty="0" smtClean="0"/>
              <a:t> </a:t>
            </a:r>
            <a:r>
              <a:rPr lang="en-US" dirty="0" smtClean="0"/>
              <a:t>and choose the logo you wish to appear on your splash screen. </a:t>
            </a:r>
          </a:p>
          <a:p>
            <a:pPr marL="400050"/>
            <a:r>
              <a:rPr lang="en-US" dirty="0" smtClean="0"/>
              <a:t>Set the constraints of your image dropped. </a:t>
            </a:r>
          </a:p>
          <a:p>
            <a:pPr marL="400050"/>
            <a:endParaRPr lang="en-US" dirty="0"/>
          </a:p>
        </p:txBody>
      </p:sp>
    </p:spTree>
    <p:extLst>
      <p:ext uri="{BB962C8B-B14F-4D97-AF65-F5344CB8AC3E}">
        <p14:creationId xmlns:p14="http://schemas.microsoft.com/office/powerpoint/2010/main" val="1815599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116</TotalTime>
  <Words>1230</Words>
  <Application>Microsoft Office PowerPoint</Application>
  <PresentationFormat>Widescreen</PresentationFormat>
  <Paragraphs>139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Trebuchet MS</vt:lpstr>
      <vt:lpstr>Wingdings 3</vt:lpstr>
      <vt:lpstr>Facet</vt:lpstr>
      <vt:lpstr>Splash Screen</vt:lpstr>
      <vt:lpstr>Splash Screen</vt:lpstr>
      <vt:lpstr>App Startup States</vt:lpstr>
      <vt:lpstr>App Startup States Cold Start</vt:lpstr>
      <vt:lpstr>App Startup States Warm Start</vt:lpstr>
      <vt:lpstr>App Startup States Hot Start</vt:lpstr>
      <vt:lpstr>How the Splash Screen Works</vt:lpstr>
      <vt:lpstr>To insert and use ImageView </vt:lpstr>
      <vt:lpstr>To add Splash Screen (XML)</vt:lpstr>
      <vt:lpstr>Create New Activity in the project</vt:lpstr>
      <vt:lpstr>PowerPoint Presentation</vt:lpstr>
      <vt:lpstr>To add Splash Screen (Java)</vt:lpstr>
      <vt:lpstr>PowerPoint Presentation</vt:lpstr>
      <vt:lpstr>PowerPoint Presentation</vt:lpstr>
      <vt:lpstr>Android Manifest XML file</vt:lpstr>
      <vt:lpstr>PowerPoint Presentation</vt:lpstr>
      <vt:lpstr>Explanation</vt:lpstr>
      <vt:lpstr>PowerPoint Presentation</vt:lpstr>
      <vt:lpstr>Intent</vt:lpstr>
      <vt:lpstr>Intent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Splash Screen</dc:title>
  <dc:creator>Usamah bin Khalid</dc:creator>
  <cp:lastModifiedBy>Usamah bin Khalid</cp:lastModifiedBy>
  <cp:revision>70</cp:revision>
  <dcterms:created xsi:type="dcterms:W3CDTF">2023-03-20T18:05:16Z</dcterms:created>
  <dcterms:modified xsi:type="dcterms:W3CDTF">2023-03-21T13:23:59Z</dcterms:modified>
</cp:coreProperties>
</file>