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eg"/>
  <Override PartName="/ppt/media/image6.jpg" ContentType="image/jpeg"/>
  <Override PartName="/ppt/media/image7.jpg" ContentType="image/jpeg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31" r:id="rId3"/>
    <p:sldId id="357" r:id="rId4"/>
    <p:sldId id="358" r:id="rId5"/>
    <p:sldId id="379" r:id="rId6"/>
    <p:sldId id="366" r:id="rId7"/>
    <p:sldId id="378" r:id="rId8"/>
    <p:sldId id="367" r:id="rId9"/>
    <p:sldId id="368" r:id="rId10"/>
    <p:sldId id="370" r:id="rId11"/>
    <p:sldId id="371" r:id="rId12"/>
    <p:sldId id="369" r:id="rId13"/>
    <p:sldId id="372" r:id="rId14"/>
    <p:sldId id="373" r:id="rId15"/>
    <p:sldId id="376" r:id="rId16"/>
    <p:sldId id="377" r:id="rId17"/>
    <p:sldId id="341" r:id="rId18"/>
  </p:sldIdLst>
  <p:sldSz cx="9906000" cy="6858000" type="A4"/>
  <p:notesSz cx="9906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6"/>
    <p:restoredTop sz="94626"/>
  </p:normalViewPr>
  <p:slideViewPr>
    <p:cSldViewPr>
      <p:cViewPr varScale="1">
        <p:scale>
          <a:sx n="108" d="100"/>
          <a:sy n="108" d="100"/>
        </p:scale>
        <p:origin x="189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B3C1-7C63-45CD-BE10-DFC00FBCD5E9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1F5F7-1C30-433C-8910-36B84B147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321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5998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5300" y="6461759"/>
            <a:ext cx="641603" cy="2484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478" y="2640851"/>
            <a:ext cx="9285605" cy="146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8504" y="6506291"/>
            <a:ext cx="170561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12504" y="6418258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ANDHIFORCE/AITrain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5998" cy="6478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8275" y="2171297"/>
            <a:ext cx="822911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en-US" altLang="ko-KR" sz="3600" dirty="0">
                <a:solidFill>
                  <a:schemeClr val="bg1"/>
                </a:solidFill>
                <a:latin typeface="+mj-ea"/>
                <a:ea typeface="+mj-ea"/>
              </a:rPr>
              <a:t>Trainer</a:t>
            </a:r>
            <a:r>
              <a:rPr lang="en-US" altLang="ko-KR" sz="3600" dirty="0">
                <a:solidFill>
                  <a:schemeClr val="bg1"/>
                </a:solidFill>
              </a:rPr>
              <a:t> for Fitness Beginners</a:t>
            </a:r>
            <a:endParaRPr lang="ko-KR" altLang="en-US" sz="3600" i="1" spc="-5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4600" y="3911489"/>
            <a:ext cx="3122787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학번</a:t>
            </a:r>
            <a:r>
              <a:rPr lang="en-US" altLang="ko-KR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lang="ko-KR" alt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400" i="1" spc="-5" dirty="0" smtClean="0">
                <a:solidFill>
                  <a:schemeClr val="bg1"/>
                </a:solidFill>
                <a:latin typeface="Times New Roman"/>
                <a:cs typeface="Times New Roman"/>
              </a:rPr>
              <a:t>2017104028</a:t>
            </a:r>
            <a:endParaRPr lang="en-US" altLang="ko-KR" sz="2400" i="1" spc="-5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이름 </a:t>
            </a:r>
            <a:r>
              <a:rPr lang="en-US" altLang="ko-KR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r>
              <a:rPr lang="ko-KR" alt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ko-KR" altLang="en-US" sz="2400" i="1" spc="-5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조동휘</a:t>
            </a:r>
            <a:endParaRPr sz="2400" i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4138" y="630845"/>
            <a:ext cx="510846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졸업프로젝트 </a:t>
            </a:r>
            <a:r>
              <a:rPr lang="en-US" altLang="ko-K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ko-KR" alt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분반</a:t>
            </a:r>
            <a:endParaRPr lang="en-US" altLang="ko-K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46837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dirty="0" smtClean="0">
                <a:latin typeface="+mj-ea"/>
                <a:cs typeface="Times New Roman"/>
              </a:rPr>
              <a:t>5. </a:t>
            </a:r>
            <a:r>
              <a:rPr lang="en-US" altLang="ko-KR" dirty="0" err="1" smtClean="0">
                <a:latin typeface="+mj-ea"/>
                <a:cs typeface="Times New Roman"/>
              </a:rPr>
              <a:t>Mediapipe</a:t>
            </a:r>
            <a:r>
              <a:rPr lang="en-US" altLang="ko-KR" dirty="0" smtClean="0">
                <a:latin typeface="+mj-ea"/>
                <a:cs typeface="Times New Roman"/>
              </a:rPr>
              <a:t> vs Trained </a:t>
            </a:r>
            <a:r>
              <a:rPr lang="en-US" altLang="ko-KR" dirty="0" err="1" smtClean="0">
                <a:latin typeface="+mj-ea"/>
                <a:cs typeface="Times New Roman"/>
              </a:rPr>
              <a:t>ChatGPT</a:t>
            </a:r>
            <a:endParaRPr dirty="0"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040" y="5528846"/>
            <a:ext cx="8068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Trained </a:t>
            </a:r>
            <a:r>
              <a:rPr lang="en-US" altLang="ko-KR" sz="1600" dirty="0" err="1" smtClean="0">
                <a:solidFill>
                  <a:srgbClr val="002060"/>
                </a:solidFill>
                <a:latin typeface="+mj-ea"/>
                <a:ea typeface="+mj-ea"/>
              </a:rPr>
              <a:t>ChatGPT</a:t>
            </a:r>
            <a:r>
              <a:rPr lang="ko-KR" altLang="en-US" sz="1600" dirty="0" smtClean="0">
                <a:solidFill>
                  <a:srgbClr val="002060"/>
                </a:solidFill>
                <a:latin typeface="+mj-ea"/>
                <a:ea typeface="+mj-ea"/>
              </a:rPr>
              <a:t>는 </a:t>
            </a:r>
            <a:r>
              <a:rPr lang="en-US" altLang="ko-KR" sz="1600" dirty="0" err="1" smtClean="0">
                <a:solidFill>
                  <a:srgbClr val="002060"/>
                </a:solidFill>
                <a:latin typeface="+mj-ea"/>
                <a:ea typeface="+mj-ea"/>
              </a:rPr>
              <a:t>Mediapipe</a:t>
            </a:r>
            <a:r>
              <a:rPr lang="ko-KR" altLang="en-US" sz="1600" dirty="0" smtClean="0">
                <a:solidFill>
                  <a:srgbClr val="002060"/>
                </a:solidFill>
                <a:latin typeface="+mj-ea"/>
                <a:ea typeface="+mj-ea"/>
              </a:rPr>
              <a:t>의 약점을 보완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ko-KR" altLang="en-US" sz="1600" dirty="0" smtClean="0">
                <a:solidFill>
                  <a:srgbClr val="C00000"/>
                </a:solidFill>
                <a:latin typeface="+mj-ea"/>
                <a:ea typeface="+mj-ea"/>
              </a:rPr>
              <a:t>하지만 여전히 평균 성능 미흡</a:t>
            </a:r>
            <a:endParaRPr lang="ko-KR" altLang="en-US" sz="16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8010"/>
            <a:ext cx="3886200" cy="19044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919" y="1698010"/>
            <a:ext cx="3886200" cy="19044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4040" y="1225048"/>
            <a:ext cx="6477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latin typeface="+mj-ea"/>
                <a:ea typeface="+mj-ea"/>
              </a:rPr>
              <a:t>Trained </a:t>
            </a:r>
            <a:r>
              <a:rPr lang="en-US" altLang="ko-KR" sz="1600" dirty="0" err="1" smtClean="0">
                <a:latin typeface="+mj-ea"/>
                <a:ea typeface="+mj-ea"/>
              </a:rPr>
              <a:t>ChaGPT</a:t>
            </a:r>
            <a:r>
              <a:rPr lang="en-US" altLang="ko-KR" sz="1600" dirty="0" smtClean="0">
                <a:latin typeface="+mj-ea"/>
                <a:ea typeface="+mj-ea"/>
              </a:rPr>
              <a:t>: </a:t>
            </a:r>
            <a:r>
              <a:rPr lang="ko-KR" altLang="en-US" sz="1600" dirty="0" err="1" smtClean="0">
                <a:latin typeface="+mj-ea"/>
                <a:ea typeface="+mj-ea"/>
              </a:rPr>
              <a:t>질문하기전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err="1" smtClean="0">
                <a:latin typeface="+mj-ea"/>
                <a:ea typeface="+mj-ea"/>
              </a:rPr>
              <a:t>클래스별로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5</a:t>
            </a:r>
            <a:r>
              <a:rPr lang="ko-KR" altLang="en-US" sz="1600" dirty="0" smtClean="0">
                <a:latin typeface="+mj-ea"/>
                <a:ea typeface="+mj-ea"/>
              </a:rPr>
              <a:t>장의 훈련 데이터를 줌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55" y="4128042"/>
            <a:ext cx="8663185" cy="12075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4040" y="3758711"/>
            <a:ext cx="12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F1 </a:t>
            </a:r>
            <a:r>
              <a:rPr lang="en-US" altLang="ko-KR" dirty="0" err="1" smtClean="0"/>
              <a:t>Socre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6400800"/>
            <a:ext cx="1219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                            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5091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46837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dirty="0" smtClean="0">
                <a:latin typeface="+mj-ea"/>
                <a:cs typeface="Times New Roman"/>
              </a:rPr>
              <a:t>6. </a:t>
            </a:r>
            <a:r>
              <a:rPr lang="en-US" altLang="ko-KR" dirty="0" err="1" smtClean="0">
                <a:latin typeface="+mj-ea"/>
                <a:cs typeface="Times New Roman"/>
              </a:rPr>
              <a:t>Mediapipe</a:t>
            </a:r>
            <a:r>
              <a:rPr lang="en-US" altLang="ko-KR" dirty="0" smtClean="0">
                <a:latin typeface="+mj-ea"/>
                <a:cs typeface="Times New Roman"/>
              </a:rPr>
              <a:t> vs Improved </a:t>
            </a:r>
            <a:r>
              <a:rPr lang="en-US" altLang="ko-KR" dirty="0" err="1" smtClean="0">
                <a:latin typeface="+mj-ea"/>
                <a:cs typeface="Times New Roman"/>
              </a:rPr>
              <a:t>ChatGPT</a:t>
            </a:r>
            <a:endParaRPr dirty="0"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040" y="5833646"/>
            <a:ext cx="879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solidFill>
                  <a:srgbClr val="002060"/>
                </a:solidFill>
              </a:rPr>
              <a:t>Improved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ChatGPT</a:t>
            </a:r>
            <a:r>
              <a:rPr lang="ko-KR" altLang="en-US" sz="1600" dirty="0" smtClean="0">
                <a:solidFill>
                  <a:srgbClr val="002060"/>
                </a:solidFill>
              </a:rPr>
              <a:t>는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Mediapipe</a:t>
            </a:r>
            <a:r>
              <a:rPr lang="en-US" altLang="ko-KR" sz="1600" dirty="0" smtClean="0">
                <a:solidFill>
                  <a:srgbClr val="002060"/>
                </a:solidFill>
              </a:rPr>
              <a:t>, Trained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ChatGPT</a:t>
            </a:r>
            <a:r>
              <a:rPr lang="ko-KR" altLang="en-US" sz="1600" dirty="0" smtClean="0">
                <a:solidFill>
                  <a:srgbClr val="002060"/>
                </a:solidFill>
              </a:rPr>
              <a:t>의 약점을 보완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모든 지표에서 우수한 성능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168"/>
            <a:ext cx="3886200" cy="19044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4040" y="1219200"/>
            <a:ext cx="9128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latin typeface="+mj-ea"/>
                <a:ea typeface="+mj-ea"/>
              </a:rPr>
              <a:t>Improved </a:t>
            </a:r>
            <a:r>
              <a:rPr lang="en-US" altLang="ko-KR" sz="1600" dirty="0" err="1" smtClean="0">
                <a:latin typeface="+mj-ea"/>
                <a:ea typeface="+mj-ea"/>
              </a:rPr>
              <a:t>ChatGPT</a:t>
            </a:r>
            <a:r>
              <a:rPr lang="en-US" altLang="ko-KR" sz="1600" dirty="0" smtClean="0">
                <a:latin typeface="+mj-ea"/>
                <a:ea typeface="+mj-ea"/>
              </a:rPr>
              <a:t>: </a:t>
            </a:r>
            <a:r>
              <a:rPr lang="en-US" altLang="ko-KR" sz="1400" dirty="0" smtClean="0">
                <a:latin typeface="+mj-ea"/>
                <a:ea typeface="+mj-ea"/>
              </a:rPr>
              <a:t>Trained </a:t>
            </a:r>
            <a:r>
              <a:rPr lang="en-US" altLang="ko-KR" sz="1400" dirty="0" err="1" smtClean="0">
                <a:latin typeface="+mj-ea"/>
                <a:ea typeface="+mj-ea"/>
              </a:rPr>
              <a:t>ChatGPT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모델에 **</a:t>
            </a:r>
            <a:r>
              <a:rPr lang="ko-KR" altLang="en-US" sz="1400" dirty="0" smtClean="0">
                <a:solidFill>
                  <a:srgbClr val="002060"/>
                </a:solidFill>
                <a:latin typeface="+mj-ea"/>
                <a:ea typeface="+mj-ea"/>
              </a:rPr>
              <a:t>질문을 영어로 변경**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**</a:t>
            </a:r>
            <a:r>
              <a:rPr lang="ko-KR" altLang="en-US" sz="1400" dirty="0" smtClean="0">
                <a:solidFill>
                  <a:srgbClr val="002060"/>
                </a:solidFill>
                <a:latin typeface="+mj-ea"/>
                <a:ea typeface="+mj-ea"/>
              </a:rPr>
              <a:t>역할 부여**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**</a:t>
            </a:r>
            <a:r>
              <a:rPr lang="ko-KR" altLang="en-US" sz="1400" dirty="0" smtClean="0">
                <a:solidFill>
                  <a:srgbClr val="002060"/>
                </a:solidFill>
                <a:latin typeface="+mj-ea"/>
                <a:ea typeface="+mj-ea"/>
              </a:rPr>
              <a:t>학습 데이터 변경**</a:t>
            </a:r>
            <a:endParaRPr lang="ko-KR" altLang="en-US" sz="14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678" y="1690168"/>
            <a:ext cx="3886200" cy="19044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4040" y="3750869"/>
            <a:ext cx="12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F1 </a:t>
            </a:r>
            <a:r>
              <a:rPr lang="en-US" altLang="ko-KR" dirty="0" err="1" smtClean="0"/>
              <a:t>Socre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0" y="4141364"/>
            <a:ext cx="8668100" cy="1503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1000" y="6425702"/>
            <a:ext cx="1219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                            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3687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42265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dirty="0" smtClean="0"/>
              <a:t>7. Ablation Study</a:t>
            </a:r>
            <a:endParaRPr dirty="0"/>
          </a:p>
        </p:txBody>
      </p:sp>
      <p:sp>
        <p:nvSpPr>
          <p:cNvPr id="27" name="TextBox 26"/>
          <p:cNvSpPr txBox="1"/>
          <p:nvPr/>
        </p:nvSpPr>
        <p:spPr>
          <a:xfrm>
            <a:off x="574040" y="3962400"/>
            <a:ext cx="8798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결론</a:t>
            </a:r>
            <a:r>
              <a:rPr lang="en-US" altLang="ko-KR" sz="1600" dirty="0" smtClean="0"/>
              <a:t>: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ko-KR" altLang="en-US" sz="1600" dirty="0" smtClean="0"/>
              <a:t>**</a:t>
            </a:r>
            <a:r>
              <a:rPr lang="en-US" altLang="ko-KR" sz="1600" dirty="0" smtClean="0"/>
              <a:t>Translation</a:t>
            </a:r>
            <a:r>
              <a:rPr lang="ko-KR" altLang="en-US" sz="1600" dirty="0" smtClean="0"/>
              <a:t>**</a:t>
            </a:r>
            <a:endParaRPr lang="en-US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ko-KR" altLang="en-US" sz="1600" dirty="0" smtClean="0"/>
              <a:t>**</a:t>
            </a:r>
            <a:r>
              <a:rPr lang="en-US" altLang="ko-KR" sz="1600" dirty="0" smtClean="0"/>
              <a:t>Role Omission</a:t>
            </a:r>
            <a:r>
              <a:rPr lang="ko-KR" altLang="en-US" sz="1600" dirty="0" smtClean="0"/>
              <a:t>**</a:t>
            </a:r>
            <a:endParaRPr lang="en-US" altLang="ko-KR" sz="1600" dirty="0"/>
          </a:p>
          <a:p>
            <a:r>
              <a:rPr lang="en-US" altLang="ko-KR" sz="1600" dirty="0" smtClean="0"/>
              <a:t>	  =&gt; </a:t>
            </a:r>
            <a:r>
              <a:rPr lang="ko-KR" altLang="en-US" sz="1600" dirty="0" smtClean="0"/>
              <a:t>비교적 양호한 성능을 유지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	</a:t>
            </a:r>
            <a:r>
              <a:rPr lang="ko-KR" altLang="en-US" sz="1600" dirty="0" smtClean="0"/>
              <a:t>**</a:t>
            </a:r>
            <a:r>
              <a:rPr lang="en-US" altLang="ko-KR" sz="1600" dirty="0" smtClean="0"/>
              <a:t>Old Training Data</a:t>
            </a:r>
            <a:r>
              <a:rPr lang="ko-KR" altLang="en-US" sz="1600" dirty="0" smtClean="0"/>
              <a:t>**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	  =&gt;F1 Score </a:t>
            </a:r>
            <a:r>
              <a:rPr lang="ko-KR" altLang="en-US" sz="1600" dirty="0" smtClean="0"/>
              <a:t>현저히 떨어짐</a:t>
            </a:r>
            <a:endParaRPr lang="en-US" altLang="ko-KR" sz="1600" dirty="0" smtClean="0"/>
          </a:p>
          <a:p>
            <a:endParaRPr lang="en-US" altLang="ko-KR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" y="2114599"/>
            <a:ext cx="8798560" cy="15430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4040" y="1592867"/>
            <a:ext cx="12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F1 </a:t>
            </a:r>
            <a:r>
              <a:rPr lang="en-US" altLang="ko-KR" dirty="0" err="1" smtClean="0"/>
              <a:t>Socre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6400800"/>
            <a:ext cx="1219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                            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016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3388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dirty="0" smtClean="0">
                <a:latin typeface="Times New Roman"/>
                <a:cs typeface="Times New Roman"/>
              </a:rPr>
              <a:t>8. Service</a:t>
            </a:r>
            <a:endParaRPr dirty="0"/>
          </a:p>
        </p:txBody>
      </p:sp>
      <p:pic>
        <p:nvPicPr>
          <p:cNvPr id="6" name="그림 5" descr="C:\Users\ZANDHIFORCE\Desktop\AITrainer\result_img\Service_Img\초기화면_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71600"/>
            <a:ext cx="537657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47001" y="2514600"/>
            <a:ext cx="3657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Flask</a:t>
            </a:r>
            <a:r>
              <a:rPr lang="ko-KR" altLang="en-US" dirty="0" smtClean="0"/>
              <a:t>를 이용해 </a:t>
            </a:r>
            <a:r>
              <a:rPr lang="ko-KR" altLang="en-US" dirty="0" err="1" smtClean="0"/>
              <a:t>웹서비스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b="1" dirty="0" smtClean="0"/>
              <a:t>운동자세교정</a:t>
            </a:r>
            <a:endParaRPr lang="en-US" altLang="ko-KR" sz="1600" b="1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b="1" dirty="0" smtClean="0"/>
              <a:t>운동강도추천</a:t>
            </a:r>
            <a:endParaRPr lang="en-US" altLang="ko-KR" sz="1600" b="1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b="1" dirty="0" smtClean="0"/>
              <a:t>맞춤식단제안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6400800"/>
            <a:ext cx="1219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                            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399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3388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dirty="0" smtClean="0">
                <a:latin typeface="Times New Roman"/>
                <a:cs typeface="Times New Roman"/>
              </a:rPr>
              <a:t>8. </a:t>
            </a:r>
            <a:r>
              <a:rPr lang="en-US" altLang="ko-KR" dirty="0" smtClean="0">
                <a:latin typeface="+mj-ea"/>
                <a:cs typeface="Times New Roman"/>
              </a:rPr>
              <a:t>Service</a:t>
            </a:r>
            <a:endParaRPr dirty="0">
              <a:latin typeface="+mj-ea"/>
            </a:endParaRPr>
          </a:p>
        </p:txBody>
      </p:sp>
      <p:pic>
        <p:nvPicPr>
          <p:cNvPr id="7" name="그림 6" descr="C:\Users\ZANDHIFORCE\Desktop\AITrainer\result_img\Service_Img\Posture Correction_2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" t="22950" r="33201" b="42369"/>
          <a:stretch/>
        </p:blipFill>
        <p:spPr bwMode="auto">
          <a:xfrm>
            <a:off x="4707194" y="609888"/>
            <a:ext cx="3603348" cy="162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 descr="C:\Users\ZANDHIFORCE\Desktop\AITrainer\result_img\Service_Img\Posture Correction_result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t="16154" r="3448" b="12803"/>
          <a:stretch/>
        </p:blipFill>
        <p:spPr bwMode="auto">
          <a:xfrm>
            <a:off x="4724400" y="2590800"/>
            <a:ext cx="4789356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74040" y="140733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운동 자세 교정</a:t>
            </a:r>
            <a:endParaRPr lang="ko-KR" altLang="en-US" b="1" dirty="0"/>
          </a:p>
        </p:txBody>
      </p:sp>
      <p:sp>
        <p:nvSpPr>
          <p:cNvPr id="4" name="아래쪽 화살표 3"/>
          <p:cNvSpPr/>
          <p:nvPr/>
        </p:nvSpPr>
        <p:spPr>
          <a:xfrm>
            <a:off x="6508868" y="2251493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4040" y="2171809"/>
            <a:ext cx="3365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err="1" smtClean="0">
                <a:solidFill>
                  <a:srgbClr val="002060"/>
                </a:solidFill>
              </a:rPr>
              <a:t>웹페이지로</a:t>
            </a:r>
            <a:r>
              <a:rPr lang="ko-KR" altLang="en-US" sz="1600" dirty="0" smtClean="0">
                <a:solidFill>
                  <a:srgbClr val="002060"/>
                </a:solidFill>
              </a:rPr>
              <a:t> 이미지 </a:t>
            </a:r>
            <a:r>
              <a:rPr lang="en-US" altLang="ko-KR" sz="1600" dirty="0" smtClean="0">
                <a:solidFill>
                  <a:srgbClr val="002060"/>
                </a:solidFill>
              </a:rPr>
              <a:t>URL </a:t>
            </a:r>
            <a:r>
              <a:rPr lang="ko-KR" altLang="en-US" sz="1600" dirty="0" smtClean="0">
                <a:solidFill>
                  <a:srgbClr val="002060"/>
                </a:solidFill>
              </a:rPr>
              <a:t>입력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err="1" smtClean="0">
                <a:solidFill>
                  <a:srgbClr val="002060"/>
                </a:solidFill>
              </a:rPr>
              <a:t>Imporved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ChatGPT</a:t>
            </a:r>
            <a:r>
              <a:rPr lang="ko-KR" altLang="en-US" sz="1600" dirty="0" smtClean="0">
                <a:solidFill>
                  <a:srgbClr val="002060"/>
                </a:solidFill>
              </a:rPr>
              <a:t>에 이미지 전달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err="1" smtClean="0">
                <a:solidFill>
                  <a:srgbClr val="002060"/>
                </a:solidFill>
              </a:rPr>
              <a:t>웹페이지에</a:t>
            </a:r>
            <a:r>
              <a:rPr lang="ko-KR" altLang="en-US" sz="1600" dirty="0" smtClean="0">
                <a:solidFill>
                  <a:srgbClr val="002060"/>
                </a:solidFill>
              </a:rPr>
              <a:t> 결과 출력</a:t>
            </a:r>
            <a:endParaRPr lang="en-US" altLang="ko-KR" sz="1600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6400800"/>
            <a:ext cx="1219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                            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1629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3388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dirty="0" smtClean="0">
                <a:latin typeface="Times New Roman"/>
                <a:cs typeface="Times New Roman"/>
              </a:rPr>
              <a:t>8. </a:t>
            </a:r>
            <a:r>
              <a:rPr lang="en-US" altLang="ko-KR" dirty="0" smtClean="0">
                <a:latin typeface="+mj-ea"/>
                <a:cs typeface="Times New Roman"/>
              </a:rPr>
              <a:t>Service</a:t>
            </a:r>
            <a:endParaRPr dirty="0">
              <a:latin typeface="+mj-ea"/>
            </a:endParaRPr>
          </a:p>
        </p:txBody>
      </p:sp>
      <p:pic>
        <p:nvPicPr>
          <p:cNvPr id="9" name="그림 8" descr="C:\Users\ZANDHIFORCE\Desktop\AITrainer\result_img\Service_Img\Intensity Recommendation_2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r="58244" b="36832"/>
          <a:stretch/>
        </p:blipFill>
        <p:spPr bwMode="auto">
          <a:xfrm>
            <a:off x="6172200" y="1059415"/>
            <a:ext cx="2895600" cy="3870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 descr="C:\Users\ZANDHIFORCE\Desktop\AITrainer\result_img\Service_Img\Intensity Recommendation_3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" t="26711" r="35088" b="66423"/>
          <a:stretch/>
        </p:blipFill>
        <p:spPr bwMode="auto">
          <a:xfrm>
            <a:off x="5029200" y="5221552"/>
            <a:ext cx="4703809" cy="5799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74040" y="140733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운동 강도 추천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040" y="2171809"/>
            <a:ext cx="49504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rgbClr val="002060"/>
                </a:solidFill>
              </a:rPr>
              <a:t>사용자 데이터 입력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rgbClr val="002060"/>
                </a:solidFill>
              </a:rPr>
              <a:t>성별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</a:rPr>
              <a:t>체중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</a:rPr>
              <a:t>키를 </a:t>
            </a:r>
            <a:r>
              <a:rPr lang="en-US" altLang="ko-KR" sz="1600" dirty="0" smtClean="0">
                <a:solidFill>
                  <a:srgbClr val="002060"/>
                </a:solidFill>
              </a:rPr>
              <a:t>Lee et al </a:t>
            </a:r>
            <a:r>
              <a:rPr lang="ko-KR" altLang="en-US" sz="1600" dirty="0" smtClean="0">
                <a:solidFill>
                  <a:srgbClr val="002060"/>
                </a:solidFill>
              </a:rPr>
              <a:t>공식 대입 </a:t>
            </a:r>
            <a:r>
              <a:rPr lang="en-US" altLang="ko-KR" sz="1600" dirty="0" smtClean="0">
                <a:solidFill>
                  <a:srgbClr val="002060"/>
                </a:solidFill>
              </a:rPr>
              <a:t>-&gt; </a:t>
            </a:r>
            <a:r>
              <a:rPr lang="ko-KR" altLang="en-US" sz="1600" dirty="0" smtClean="0">
                <a:solidFill>
                  <a:srgbClr val="002060"/>
                </a:solidFill>
              </a:rPr>
              <a:t>평균 </a:t>
            </a:r>
            <a:r>
              <a:rPr lang="en-US" altLang="ko-KR" sz="1600" dirty="0" smtClean="0">
                <a:solidFill>
                  <a:srgbClr val="002060"/>
                </a:solidFill>
              </a:rPr>
              <a:t>SMM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solidFill>
                  <a:srgbClr val="002060"/>
                </a:solidFill>
              </a:rPr>
              <a:t>SMM</a:t>
            </a:r>
            <a:r>
              <a:rPr lang="ko-KR" altLang="en-US" sz="1600" dirty="0" smtClean="0">
                <a:solidFill>
                  <a:srgbClr val="002060"/>
                </a:solidFill>
              </a:rPr>
              <a:t>별  적정 중량 출력</a:t>
            </a:r>
            <a:endParaRPr lang="en-US" altLang="ko-KR" sz="1600" dirty="0" smtClean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007757"/>
            <a:ext cx="4419600" cy="126890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019" y="4834737"/>
            <a:ext cx="3944271" cy="13599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1000" y="6303048"/>
            <a:ext cx="852028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*Lee et al </a:t>
            </a:r>
            <a:r>
              <a:rPr lang="ko-KR" altLang="en-US" sz="1000" dirty="0" smtClean="0"/>
              <a:t>공식</a:t>
            </a:r>
            <a:r>
              <a:rPr lang="en-US" altLang="ko-KR" sz="1000" dirty="0" smtClean="0"/>
              <a:t>: Lee</a:t>
            </a:r>
            <a:r>
              <a:rPr lang="en-US" altLang="ko-KR" sz="1000" dirty="0"/>
              <a:t>, R. C., Wang, Z., </a:t>
            </a:r>
            <a:r>
              <a:rPr lang="en-US" altLang="ko-KR" sz="1000" dirty="0" err="1"/>
              <a:t>Heo</a:t>
            </a:r>
            <a:r>
              <a:rPr lang="en-US" altLang="ko-KR" sz="1000" dirty="0"/>
              <a:t>, M., Ross, R., Janssen, I., &amp; </a:t>
            </a:r>
            <a:r>
              <a:rPr lang="en-US" altLang="ko-KR" sz="1000" dirty="0" err="1"/>
              <a:t>Heymsfield</a:t>
            </a:r>
            <a:r>
              <a:rPr lang="en-US" altLang="ko-KR" sz="1000" dirty="0"/>
              <a:t>, S. B. (2000). </a:t>
            </a:r>
            <a:endParaRPr lang="en-US" altLang="ko-KR" sz="1000" dirty="0" smtClean="0"/>
          </a:p>
          <a:p>
            <a:r>
              <a:rPr lang="en-US" altLang="ko-KR" sz="1000" dirty="0" smtClean="0"/>
              <a:t>Total </a:t>
            </a:r>
            <a:r>
              <a:rPr lang="en-US" altLang="ko-KR" sz="1000" dirty="0"/>
              <a:t>body skeletal muscle mass: development and cross-validation of anthropometric prediction models. American Journal of Clinical Nutrition, 72(3), 796</a:t>
            </a:r>
            <a:r>
              <a:rPr lang="ko-KR" altLang="ko-KR" sz="1000" dirty="0"/>
              <a:t>–</a:t>
            </a:r>
            <a:r>
              <a:rPr lang="en-US" altLang="ko-KR" sz="1000" dirty="0"/>
              <a:t>803.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840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3388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dirty="0" smtClean="0">
                <a:latin typeface="Times New Roman"/>
                <a:cs typeface="Times New Roman"/>
              </a:rPr>
              <a:t>8. </a:t>
            </a:r>
            <a:r>
              <a:rPr lang="en-US" altLang="ko-KR" dirty="0" smtClean="0">
                <a:latin typeface="+mj-ea"/>
                <a:cs typeface="Times New Roman"/>
              </a:rPr>
              <a:t>Service</a:t>
            </a:r>
            <a:endParaRPr dirty="0"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4896" y="137160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맞춤 식단 제안</a:t>
            </a:r>
            <a:endParaRPr lang="ko-KR" altLang="en-US" dirty="0"/>
          </a:p>
        </p:txBody>
      </p:sp>
      <p:pic>
        <p:nvPicPr>
          <p:cNvPr id="9" name="그림 8" descr="C:\Users\ZANDHIFORCE\Desktop\AITrainer\result_img\Service_Img\Diet Suggestion_2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45" r="45832" b="54989"/>
          <a:stretch/>
        </p:blipFill>
        <p:spPr bwMode="auto">
          <a:xfrm>
            <a:off x="4495800" y="1143000"/>
            <a:ext cx="2995165" cy="1497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 descr="C:\Users\ZANDHIFORCE\Desktop\AITrainer\result_img\Service_Img\Diet Suggestion_result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4681" r="659" b="32946"/>
          <a:stretch/>
        </p:blipFill>
        <p:spPr bwMode="auto">
          <a:xfrm>
            <a:off x="4495800" y="2895600"/>
            <a:ext cx="4953000" cy="301420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974896" y="1894242"/>
            <a:ext cx="3182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solidFill>
                  <a:srgbClr val="002060"/>
                </a:solidFill>
              </a:rPr>
              <a:t>ChatGPT4o </a:t>
            </a:r>
            <a:r>
              <a:rPr lang="ko-KR" altLang="en-US" sz="1600" dirty="0" smtClean="0">
                <a:solidFill>
                  <a:srgbClr val="002060"/>
                </a:solidFill>
              </a:rPr>
              <a:t>버전을 그대로 사용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6172200" y="24384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" y="6400800"/>
            <a:ext cx="1219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                            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20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26263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dirty="0" smtClean="0">
                <a:latin typeface="Times New Roman"/>
                <a:cs typeface="Times New Roman"/>
              </a:rPr>
              <a:t>9. </a:t>
            </a:r>
            <a:r>
              <a:rPr lang="ko-KR" altLang="en-US" dirty="0" smtClean="0">
                <a:latin typeface="Times New Roman"/>
                <a:cs typeface="Times New Roman"/>
              </a:rPr>
              <a:t>결과물 목록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87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 smtClean="0">
                <a:solidFill>
                  <a:srgbClr val="002060"/>
                </a:solidFill>
                <a:latin typeface="+mn-ea"/>
                <a:cs typeface="Malgun Gothic"/>
              </a:rPr>
              <a:t>소스코드 </a:t>
            </a:r>
            <a:r>
              <a:rPr lang="en-US" altLang="ko-KR" sz="2000" spc="-5" dirty="0">
                <a:solidFill>
                  <a:srgbClr val="002060"/>
                </a:solidFill>
                <a:latin typeface="+mn-ea"/>
                <a:cs typeface="Malgun Gothic"/>
              </a:rPr>
              <a:t>git </a:t>
            </a:r>
            <a:r>
              <a:rPr lang="ko-KR" altLang="en-US" sz="2000" spc="-5" dirty="0">
                <a:solidFill>
                  <a:srgbClr val="002060"/>
                </a:solidFill>
                <a:latin typeface="+mn-ea"/>
                <a:cs typeface="Malgun Gothic"/>
              </a:rPr>
              <a:t>주소 </a:t>
            </a: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/>
              </a:rPr>
              <a:t>: </a:t>
            </a: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/>
                <a:hlinkClick r:id="rId2"/>
              </a:rPr>
              <a:t>https://</a:t>
            </a:r>
            <a:r>
              <a:rPr lang="en-US" altLang="ko-KR" sz="2000" spc="-5" dirty="0" smtClean="0">
                <a:solidFill>
                  <a:srgbClr val="558ED5"/>
                </a:solidFill>
                <a:latin typeface="+mn-ea"/>
                <a:cs typeface="Malgun Gothic"/>
                <a:hlinkClick r:id="rId2"/>
              </a:rPr>
              <a:t>github.com/ZANDHIFORCE/AITrainer</a:t>
            </a:r>
            <a:endParaRPr lang="en-US" altLang="ko-KR" sz="2000" spc="-5" dirty="0" smtClean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endParaRPr lang="en-US" altLang="ko-KR" sz="1600" i="1" spc="-5" dirty="0" smtClean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i="1" dirty="0" smtClean="0">
                <a:solidFill>
                  <a:srgbClr val="FF0000"/>
                </a:solidFill>
                <a:latin typeface="+mn-ea"/>
                <a:cs typeface="Gulim"/>
              </a:rPr>
              <a:t>폴더 </a:t>
            </a:r>
            <a:r>
              <a:rPr lang="ko-KR" altLang="en-US" i="1" dirty="0">
                <a:solidFill>
                  <a:srgbClr val="FF0000"/>
                </a:solidFill>
                <a:latin typeface="+mn-ea"/>
                <a:cs typeface="Gulim"/>
              </a:rPr>
              <a:t>형식 </a:t>
            </a:r>
            <a:endParaRPr lang="en-US" altLang="ko-KR" i="1" dirty="0">
              <a:solidFill>
                <a:srgbClr val="FF0000"/>
              </a:solidFill>
              <a:latin typeface="+mn-ea"/>
              <a:cs typeface="Gulim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DE730AC-CFC8-5EDF-860C-36BC23E2E541}"/>
              </a:ext>
            </a:extLst>
          </p:cNvPr>
          <p:cNvGrpSpPr/>
          <p:nvPr/>
        </p:nvGrpSpPr>
        <p:grpSpPr>
          <a:xfrm>
            <a:off x="1219200" y="2286000"/>
            <a:ext cx="7315200" cy="1704422"/>
            <a:chOff x="2057400" y="2133600"/>
            <a:chExt cx="7315200" cy="170442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DD1A18B-E207-63B8-B8C7-5E192BFB88DE}"/>
                </a:ext>
              </a:extLst>
            </p:cNvPr>
            <p:cNvSpPr/>
            <p:nvPr/>
          </p:nvSpPr>
          <p:spPr>
            <a:xfrm>
              <a:off x="2057400" y="2133600"/>
              <a:ext cx="1981200" cy="433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/>
                <a:t>Root</a:t>
              </a:r>
              <a:endParaRPr kumimoji="1" lang="ko-Kore-KR" altLang="en-US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0597A4C-A41B-4751-3E12-A7B7CFF451AC}"/>
                </a:ext>
              </a:extLst>
            </p:cNvPr>
            <p:cNvSpPr/>
            <p:nvPr/>
          </p:nvSpPr>
          <p:spPr>
            <a:xfrm>
              <a:off x="4614227" y="2141483"/>
              <a:ext cx="1981200" cy="433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err="1" smtClean="0"/>
                <a:t>AiTriner_flaskServer</a:t>
              </a:r>
              <a:endParaRPr kumimoji="1" lang="ko-Kore-KR" altLang="en-US" sz="1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38A63B9-CA00-D283-FA1D-A78E4A936BCE}"/>
                </a:ext>
              </a:extLst>
            </p:cNvPr>
            <p:cNvSpPr/>
            <p:nvPr/>
          </p:nvSpPr>
          <p:spPr>
            <a:xfrm>
              <a:off x="4614227" y="2772756"/>
              <a:ext cx="1981200" cy="433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err="1" smtClean="0"/>
                <a:t>Result_img</a:t>
              </a:r>
              <a:endParaRPr kumimoji="1" lang="ko-Kore-KR" altLang="en-US" sz="16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3C426F6-AC55-20D4-8C98-F4D88F05621F}"/>
                </a:ext>
              </a:extLst>
            </p:cNvPr>
            <p:cNvSpPr/>
            <p:nvPr/>
          </p:nvSpPr>
          <p:spPr>
            <a:xfrm>
              <a:off x="4614227" y="3404029"/>
              <a:ext cx="1981200" cy="433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err="1" smtClean="0"/>
                <a:t>Models_code</a:t>
              </a:r>
              <a:endParaRPr kumimoji="1" lang="ko-Kore-KR" altLang="en-US" sz="1600" dirty="0"/>
            </a:p>
          </p:txBody>
        </p: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858EB992-DFBD-5465-1B8D-7ACF2C5660BA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038600" y="2350597"/>
              <a:ext cx="575627" cy="7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[E] 12">
              <a:extLst>
                <a:ext uri="{FF2B5EF4-FFF2-40B4-BE49-F238E27FC236}">
                  <a16:creationId xmlns:a16="http://schemas.microsoft.com/office/drawing/2014/main" id="{FB351BE6-61C4-1769-DB81-F2487B261252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4038600" y="2350597"/>
              <a:ext cx="575627" cy="63915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[E] 14">
              <a:extLst>
                <a:ext uri="{FF2B5EF4-FFF2-40B4-BE49-F238E27FC236}">
                  <a16:creationId xmlns:a16="http://schemas.microsoft.com/office/drawing/2014/main" id="{4CF0E49F-C012-5CDF-E9E9-B10B1E9996B8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4038600" y="2350597"/>
              <a:ext cx="575627" cy="127042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왼쪽 화살표[L] 19">
              <a:extLst>
                <a:ext uri="{FF2B5EF4-FFF2-40B4-BE49-F238E27FC236}">
                  <a16:creationId xmlns:a16="http://schemas.microsoft.com/office/drawing/2014/main" id="{B287C82F-48F4-5176-B993-CA6D56492D90}"/>
                </a:ext>
              </a:extLst>
            </p:cNvPr>
            <p:cNvSpPr/>
            <p:nvPr/>
          </p:nvSpPr>
          <p:spPr>
            <a:xfrm>
              <a:off x="7086600" y="2141484"/>
              <a:ext cx="2286000" cy="426110"/>
            </a:xfrm>
            <a:prstGeom prst="leftArrow">
              <a:avLst>
                <a:gd name="adj1" fmla="val 74666"/>
                <a:gd name="adj2" fmla="val 5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 err="1" smtClean="0">
                  <a:solidFill>
                    <a:schemeClr val="bg1"/>
                  </a:solidFill>
                </a:rPr>
                <a:t>웹페이지</a:t>
              </a:r>
              <a:r>
                <a:rPr kumimoji="1" lang="ko-KR" altLang="en-US" sz="1600" dirty="0" smtClean="0">
                  <a:solidFill>
                    <a:schemeClr val="bg1"/>
                  </a:solidFill>
                </a:rPr>
                <a:t> 서버</a:t>
              </a:r>
              <a:endParaRPr kumimoji="1" lang="ko-Kore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1" name="왼쪽 화살표[L] 20">
              <a:extLst>
                <a:ext uri="{FF2B5EF4-FFF2-40B4-BE49-F238E27FC236}">
                  <a16:creationId xmlns:a16="http://schemas.microsoft.com/office/drawing/2014/main" id="{661CE047-42BA-0835-FBBF-825A7534441E}"/>
                </a:ext>
              </a:extLst>
            </p:cNvPr>
            <p:cNvSpPr/>
            <p:nvPr/>
          </p:nvSpPr>
          <p:spPr>
            <a:xfrm>
              <a:off x="7086600" y="2780639"/>
              <a:ext cx="2286000" cy="426110"/>
            </a:xfrm>
            <a:prstGeom prst="leftArrow">
              <a:avLst>
                <a:gd name="adj1" fmla="val 74666"/>
                <a:gd name="adj2" fmla="val 5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err="1" smtClean="0">
                  <a:solidFill>
                    <a:schemeClr val="bg1"/>
                  </a:solidFill>
                </a:rPr>
                <a:t>모델별</a:t>
              </a:r>
              <a:r>
                <a:rPr kumimoji="1" lang="ko-KR" altLang="en-US" sz="1400" dirty="0" smtClean="0">
                  <a:solidFill>
                    <a:schemeClr val="bg1"/>
                  </a:solidFill>
                </a:rPr>
                <a:t> 결과 출력 이미지</a:t>
              </a:r>
              <a:endParaRPr kumimoji="1" lang="ko-Kore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왼쪽 화살표[L] 21">
              <a:extLst>
                <a:ext uri="{FF2B5EF4-FFF2-40B4-BE49-F238E27FC236}">
                  <a16:creationId xmlns:a16="http://schemas.microsoft.com/office/drawing/2014/main" id="{A1F7652F-28B4-2D24-DA8F-C647A6995155}"/>
                </a:ext>
              </a:extLst>
            </p:cNvPr>
            <p:cNvSpPr/>
            <p:nvPr/>
          </p:nvSpPr>
          <p:spPr>
            <a:xfrm>
              <a:off x="7086600" y="3407970"/>
              <a:ext cx="2286000" cy="426110"/>
            </a:xfrm>
            <a:prstGeom prst="leftArrow">
              <a:avLst>
                <a:gd name="adj1" fmla="val 74666"/>
                <a:gd name="adj2" fmla="val 5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dirty="0" err="1" smtClean="0">
                  <a:solidFill>
                    <a:schemeClr val="bg1"/>
                  </a:solidFill>
                </a:rPr>
                <a:t>모델별</a:t>
              </a:r>
              <a:r>
                <a:rPr kumimoji="1" lang="ko-KR" altLang="en-US" sz="1600" dirty="0" smtClean="0">
                  <a:solidFill>
                    <a:schemeClr val="bg1"/>
                  </a:solidFill>
                </a:rPr>
                <a:t> 코드</a:t>
              </a:r>
              <a:endParaRPr kumimoji="1" lang="ko-Kore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597A4C-A41B-4751-3E12-A7B7CFF451AC}"/>
              </a:ext>
            </a:extLst>
          </p:cNvPr>
          <p:cNvSpPr/>
          <p:nvPr/>
        </p:nvSpPr>
        <p:spPr>
          <a:xfrm>
            <a:off x="3776027" y="4187702"/>
            <a:ext cx="1981200" cy="4339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 smtClean="0"/>
              <a:t>Old_squat_img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597A4C-A41B-4751-3E12-A7B7CFF451AC}"/>
              </a:ext>
            </a:extLst>
          </p:cNvPr>
          <p:cNvSpPr/>
          <p:nvPr/>
        </p:nvSpPr>
        <p:spPr>
          <a:xfrm>
            <a:off x="3776027" y="4818975"/>
            <a:ext cx="1981200" cy="4339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 smtClean="0"/>
              <a:t>Squat_img</a:t>
            </a:r>
            <a:endParaRPr kumimoji="1" lang="ko-Kore-KR" altLang="en-US" sz="1600" dirty="0"/>
          </a:p>
        </p:txBody>
      </p:sp>
      <p:sp>
        <p:nvSpPr>
          <p:cNvPr id="19" name="왼쪽 화살표[L] 19">
            <a:extLst>
              <a:ext uri="{FF2B5EF4-FFF2-40B4-BE49-F238E27FC236}">
                <a16:creationId xmlns:a16="http://schemas.microsoft.com/office/drawing/2014/main" id="{B287C82F-48F4-5176-B993-CA6D56492D90}"/>
              </a:ext>
            </a:extLst>
          </p:cNvPr>
          <p:cNvSpPr/>
          <p:nvPr/>
        </p:nvSpPr>
        <p:spPr>
          <a:xfrm>
            <a:off x="6248400" y="4191643"/>
            <a:ext cx="2286000" cy="426110"/>
          </a:xfrm>
          <a:prstGeom prst="leftArrow">
            <a:avLst>
              <a:gd name="adj1" fmla="val 74666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과거 학습</a:t>
            </a:r>
            <a:r>
              <a:rPr kumimoji="1" lang="en-US" altLang="ko-KR" sz="1600" dirty="0" smtClean="0">
                <a:solidFill>
                  <a:schemeClr val="bg1"/>
                </a:solidFill>
              </a:rPr>
              <a:t>&amp;</a:t>
            </a:r>
            <a:r>
              <a:rPr kumimoji="1" lang="ko-KR" altLang="en-US" sz="1600" dirty="0" smtClean="0">
                <a:solidFill>
                  <a:schemeClr val="bg1"/>
                </a:solidFill>
              </a:rPr>
              <a:t>테스트 셋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  <p:sp>
        <p:nvSpPr>
          <p:cNvPr id="24" name="왼쪽 화살표[L] 19">
            <a:extLst>
              <a:ext uri="{FF2B5EF4-FFF2-40B4-BE49-F238E27FC236}">
                <a16:creationId xmlns:a16="http://schemas.microsoft.com/office/drawing/2014/main" id="{B287C82F-48F4-5176-B993-CA6D56492D90}"/>
              </a:ext>
            </a:extLst>
          </p:cNvPr>
          <p:cNvSpPr/>
          <p:nvPr/>
        </p:nvSpPr>
        <p:spPr>
          <a:xfrm>
            <a:off x="6248400" y="4814181"/>
            <a:ext cx="2286000" cy="426110"/>
          </a:xfrm>
          <a:prstGeom prst="leftArrow">
            <a:avLst>
              <a:gd name="adj1" fmla="val 74666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현제 학습</a:t>
            </a:r>
            <a:r>
              <a:rPr kumimoji="1" lang="en-US" altLang="ko-KR" sz="1600" dirty="0" smtClean="0">
                <a:solidFill>
                  <a:schemeClr val="bg1"/>
                </a:solidFill>
              </a:rPr>
              <a:t>&amp;</a:t>
            </a:r>
            <a:r>
              <a:rPr kumimoji="1" lang="ko-KR" altLang="en-US" sz="1600" dirty="0" smtClean="0">
                <a:solidFill>
                  <a:schemeClr val="bg1"/>
                </a:solidFill>
              </a:rPr>
              <a:t>테스트 셋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꺾인 연결선 10"/>
          <p:cNvCxnSpPr>
            <a:stCxn id="5" idx="3"/>
            <a:endCxn id="16" idx="1"/>
          </p:cNvCxnSpPr>
          <p:nvPr/>
        </p:nvCxnSpPr>
        <p:spPr>
          <a:xfrm>
            <a:off x="3200400" y="2502997"/>
            <a:ext cx="575627" cy="19017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5" idx="3"/>
            <a:endCxn id="17" idx="1"/>
          </p:cNvCxnSpPr>
          <p:nvPr/>
        </p:nvCxnSpPr>
        <p:spPr>
          <a:xfrm>
            <a:off x="3200400" y="2502997"/>
            <a:ext cx="575627" cy="25329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0" y="6400800"/>
            <a:ext cx="1219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                            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426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5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21723" y="6431727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9538" y="2133600"/>
            <a:ext cx="56870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dirty="0"/>
              <a:t>목차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1482089" y="3048000"/>
            <a:ext cx="6366511" cy="34592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 smtClean="0">
                <a:latin typeface="+mj-ea"/>
                <a:ea typeface="+mj-ea"/>
              </a:rPr>
              <a:t>개요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altLang="ko-KR" sz="2000" dirty="0" smtClean="0">
                <a:latin typeface="+mj-ea"/>
                <a:ea typeface="+mj-ea"/>
              </a:rPr>
              <a:t>ChatGPT4o</a:t>
            </a:r>
            <a:r>
              <a:rPr lang="ko-KR" altLang="en-US" sz="2000" dirty="0" smtClean="0">
                <a:latin typeface="+mj-ea"/>
                <a:ea typeface="+mj-ea"/>
              </a:rPr>
              <a:t> 성능 테스트</a:t>
            </a:r>
            <a:endParaRPr lang="en-US" altLang="ko-KR" sz="2000" dirty="0">
              <a:latin typeface="+mj-ea"/>
              <a:ea typeface="+mj-ea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 smtClean="0">
                <a:latin typeface="+mj-ea"/>
                <a:ea typeface="+mj-ea"/>
              </a:rPr>
              <a:t>포즈 추정 후보 모델 선정</a:t>
            </a:r>
            <a:endParaRPr lang="en-US" altLang="ko-KR" sz="2000" dirty="0">
              <a:latin typeface="+mj-ea"/>
              <a:ea typeface="+mj-ea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altLang="ko-KR" sz="2000" dirty="0" smtClean="0">
                <a:latin typeface="+mj-ea"/>
                <a:ea typeface="+mj-ea"/>
              </a:rPr>
              <a:t>Plain </a:t>
            </a:r>
            <a:r>
              <a:rPr lang="en-US" altLang="ko-KR" sz="2000" dirty="0" err="1" smtClean="0">
                <a:latin typeface="+mj-ea"/>
                <a:ea typeface="+mj-ea"/>
              </a:rPr>
              <a:t>ChaGPT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en-US" altLang="ko-KR" sz="2000" dirty="0" err="1" smtClean="0">
                <a:latin typeface="+mj-ea"/>
                <a:ea typeface="+mj-ea"/>
              </a:rPr>
              <a:t>Mediapipe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ko-KR" altLang="en-US" sz="2000" dirty="0" smtClean="0">
                <a:latin typeface="+mj-ea"/>
                <a:ea typeface="+mj-ea"/>
              </a:rPr>
              <a:t>비교</a:t>
            </a:r>
            <a:endParaRPr lang="en-US" altLang="ko-KR" sz="2000" dirty="0">
              <a:latin typeface="+mj-ea"/>
              <a:ea typeface="+mj-ea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altLang="ko-KR" sz="2000" dirty="0" err="1" smtClean="0">
                <a:latin typeface="+mj-ea"/>
                <a:ea typeface="+mj-ea"/>
              </a:rPr>
              <a:t>Mediapipe</a:t>
            </a:r>
            <a:r>
              <a:rPr lang="en-US" altLang="ko-KR" sz="2000" dirty="0" smtClean="0">
                <a:latin typeface="+mj-ea"/>
                <a:ea typeface="+mj-ea"/>
              </a:rPr>
              <a:t>, Trained </a:t>
            </a:r>
            <a:r>
              <a:rPr lang="en-US" altLang="ko-KR" sz="2000" dirty="0" err="1" smtClean="0">
                <a:latin typeface="+mj-ea"/>
                <a:ea typeface="+mj-ea"/>
              </a:rPr>
              <a:t>ChaGPT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ko-KR" altLang="en-US" sz="2000" dirty="0" smtClean="0">
                <a:latin typeface="+mj-ea"/>
                <a:ea typeface="+mj-ea"/>
              </a:rPr>
              <a:t>비교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altLang="ko-KR" sz="2000" dirty="0" err="1" smtClean="0">
                <a:latin typeface="+mj-ea"/>
                <a:ea typeface="+mj-ea"/>
                <a:cs typeface="Malgun Gothic"/>
              </a:rPr>
              <a:t>Mediapipe</a:t>
            </a:r>
            <a:r>
              <a:rPr lang="en-US" altLang="ko-KR" sz="2000" dirty="0">
                <a:latin typeface="+mj-ea"/>
                <a:ea typeface="+mj-ea"/>
                <a:cs typeface="Malgun Gothic"/>
              </a:rPr>
              <a:t>,</a:t>
            </a:r>
            <a:r>
              <a:rPr lang="en-US" altLang="ko-KR" sz="2000" dirty="0" smtClean="0">
                <a:latin typeface="+mj-ea"/>
                <a:ea typeface="+mj-ea"/>
                <a:cs typeface="Malgun Gothic"/>
              </a:rPr>
              <a:t> </a:t>
            </a:r>
            <a:r>
              <a:rPr lang="en-US" altLang="ko-KR" sz="2000" dirty="0">
                <a:latin typeface="+mj-ea"/>
                <a:ea typeface="+mj-ea"/>
                <a:cs typeface="Malgun Gothic"/>
              </a:rPr>
              <a:t>Improved </a:t>
            </a:r>
            <a:r>
              <a:rPr lang="en-US" altLang="ko-KR" sz="2000" dirty="0" err="1" smtClean="0">
                <a:latin typeface="+mj-ea"/>
                <a:ea typeface="+mj-ea"/>
                <a:cs typeface="Malgun Gothic"/>
              </a:rPr>
              <a:t>ChatGPT</a:t>
            </a:r>
            <a:r>
              <a:rPr lang="en-US" altLang="ko-KR" sz="2000" dirty="0" smtClean="0">
                <a:latin typeface="+mj-ea"/>
                <a:ea typeface="+mj-ea"/>
                <a:cs typeface="Malgun Gothic"/>
              </a:rPr>
              <a:t> </a:t>
            </a:r>
            <a:r>
              <a:rPr lang="ko-KR" altLang="en-US" sz="2000" dirty="0" smtClean="0">
                <a:latin typeface="+mj-ea"/>
                <a:ea typeface="+mj-ea"/>
                <a:cs typeface="Malgun Gothic"/>
              </a:rPr>
              <a:t>비교</a:t>
            </a:r>
            <a:endParaRPr lang="en-US" altLang="ko-KR" sz="2000" dirty="0" smtClean="0">
              <a:latin typeface="+mj-ea"/>
              <a:ea typeface="+mj-ea"/>
              <a:cs typeface="Malgun Gothic"/>
            </a:endParaRPr>
          </a:p>
          <a:p>
            <a:pPr marL="355600" lvl="0" indent="-343535"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altLang="ko-KR" sz="2000" dirty="0">
                <a:latin typeface="+mj-ea"/>
                <a:ea typeface="+mj-ea"/>
              </a:rPr>
              <a:t>A</a:t>
            </a:r>
            <a:r>
              <a:rPr lang="en-US" altLang="ko-KR" sz="2000" dirty="0" smtClean="0">
                <a:latin typeface="+mj-ea"/>
                <a:ea typeface="+mj-ea"/>
              </a:rPr>
              <a:t>blation </a:t>
            </a:r>
            <a:r>
              <a:rPr lang="en-US" altLang="ko-KR" sz="2000" dirty="0">
                <a:latin typeface="+mj-ea"/>
                <a:ea typeface="+mj-ea"/>
              </a:rPr>
              <a:t>study</a:t>
            </a:r>
            <a:endParaRPr lang="ko-KR" altLang="ko-KR" sz="2000" dirty="0">
              <a:latin typeface="+mj-ea"/>
              <a:ea typeface="+mj-ea"/>
            </a:endParaRPr>
          </a:p>
          <a:p>
            <a:pPr marL="355600" lvl="0" indent="-343535"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altLang="ko-KR" sz="2000" dirty="0" smtClean="0">
                <a:latin typeface="+mj-ea"/>
                <a:ea typeface="+mj-ea"/>
              </a:rPr>
              <a:t>Service</a:t>
            </a:r>
          </a:p>
          <a:p>
            <a:pPr marL="355600" lvl="0" indent="-343535"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 smtClean="0">
                <a:latin typeface="+mj-ea"/>
                <a:ea typeface="+mj-ea"/>
              </a:rPr>
              <a:t>결과물 목록</a:t>
            </a:r>
            <a:endParaRPr lang="ko-KR" altLang="ko-KR" sz="2000" dirty="0">
              <a:latin typeface="+mj-ea"/>
              <a:ea typeface="+mj-ea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381000" y="640410"/>
            <a:ext cx="822911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dirty="0">
                <a:solidFill>
                  <a:schemeClr val="bg1"/>
                </a:solidFill>
              </a:rPr>
              <a:t>AI </a:t>
            </a:r>
            <a:r>
              <a:rPr lang="en-US" altLang="ko-KR" sz="3600" dirty="0">
                <a:solidFill>
                  <a:schemeClr val="bg1"/>
                </a:solidFill>
                <a:latin typeface="+mj-ea"/>
              </a:rPr>
              <a:t>Trainer</a:t>
            </a:r>
            <a:r>
              <a:rPr lang="en-US" altLang="ko-KR" sz="3600" dirty="0">
                <a:solidFill>
                  <a:schemeClr val="bg1"/>
                </a:solidFill>
              </a:rPr>
              <a:t> for Fitness Beginners</a:t>
            </a:r>
            <a:endParaRPr lang="ko-KR" altLang="en-US" sz="3600" i="1" spc="-5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69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3388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dirty="0" smtClean="0">
                <a:latin typeface="Times New Roman"/>
                <a:cs typeface="Times New Roman"/>
              </a:rPr>
              <a:t>1. </a:t>
            </a:r>
            <a:r>
              <a:rPr lang="ko-KR" altLang="en-US" dirty="0" smtClean="0">
                <a:latin typeface="Times New Roman"/>
                <a:cs typeface="Times New Roman"/>
              </a:rPr>
              <a:t>개요</a:t>
            </a:r>
            <a:endParaRPr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75474"/>
            <a:ext cx="6534150" cy="3676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6400800"/>
            <a:ext cx="1219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                            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54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3388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dirty="0" smtClean="0">
                <a:latin typeface="Times New Roman"/>
                <a:cs typeface="Times New Roman"/>
              </a:rPr>
              <a:t>1. </a:t>
            </a:r>
            <a:r>
              <a:rPr lang="ko-KR" altLang="en-US" dirty="0" smtClean="0">
                <a:latin typeface="Times New Roman"/>
                <a:cs typeface="Times New Roman"/>
              </a:rPr>
              <a:t>개요</a:t>
            </a:r>
            <a:endParaRPr dirty="0"/>
          </a:p>
        </p:txBody>
      </p:sp>
      <p:sp>
        <p:nvSpPr>
          <p:cNvPr id="5" name="object 4"/>
          <p:cNvSpPr txBox="1"/>
          <p:nvPr/>
        </p:nvSpPr>
        <p:spPr>
          <a:xfrm>
            <a:off x="574040" y="1600200"/>
            <a:ext cx="808037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R" dirty="0">
                <a:latin typeface="+mn-ea"/>
                <a:cs typeface="Gulim"/>
              </a:rPr>
              <a:t>AI Trainer for Fitness Beginners</a:t>
            </a:r>
          </a:p>
        </p:txBody>
      </p:sp>
      <p:sp>
        <p:nvSpPr>
          <p:cNvPr id="7" name="object 4"/>
          <p:cNvSpPr txBox="1"/>
          <p:nvPr/>
        </p:nvSpPr>
        <p:spPr>
          <a:xfrm>
            <a:off x="574040" y="2180487"/>
            <a:ext cx="2879407" cy="2775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endParaRPr lang="en-US" altLang="ko-KR" b="1" dirty="0" smtClean="0">
              <a:latin typeface="+mn-ea"/>
              <a:cs typeface="Gulim"/>
            </a:endParaRPr>
          </a:p>
          <a:p>
            <a:pPr marL="812165" lvl="1" indent="-342900" algn="ctr">
              <a:spcBef>
                <a:spcPts val="105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lang="ko-KR" altLang="en-US" b="1" dirty="0" smtClean="0">
                <a:latin typeface="+mn-ea"/>
                <a:cs typeface="Gulim"/>
              </a:rPr>
              <a:t>운동 자세 교정</a:t>
            </a:r>
            <a:endParaRPr lang="en-US" altLang="ko-KR" b="1" dirty="0" smtClean="0">
              <a:latin typeface="+mn-ea"/>
              <a:cs typeface="Gulim"/>
            </a:endParaRPr>
          </a:p>
          <a:p>
            <a:pPr marL="812165" lvl="1" indent="-342900" algn="ctr">
              <a:spcBef>
                <a:spcPts val="105"/>
              </a:spcBef>
              <a:buFont typeface="+mj-lt"/>
              <a:buAutoNum type="arabicPeriod"/>
              <a:tabLst>
                <a:tab pos="299720" algn="l"/>
              </a:tabLst>
            </a:pPr>
            <a:endParaRPr lang="en-US" altLang="ko-KR" b="1" dirty="0" smtClean="0">
              <a:latin typeface="+mn-ea"/>
              <a:cs typeface="Gulim"/>
            </a:endParaRPr>
          </a:p>
          <a:p>
            <a:pPr marL="812165" lvl="1" indent="-342900" algn="ctr">
              <a:spcBef>
                <a:spcPts val="105"/>
              </a:spcBef>
              <a:buFont typeface="+mj-lt"/>
              <a:buAutoNum type="arabicPeriod"/>
              <a:tabLst>
                <a:tab pos="299720" algn="l"/>
              </a:tabLst>
            </a:pPr>
            <a:endParaRPr lang="en-US" altLang="ko-KR" b="1" dirty="0" smtClean="0">
              <a:latin typeface="+mn-ea"/>
              <a:cs typeface="Gulim"/>
            </a:endParaRPr>
          </a:p>
          <a:p>
            <a:pPr marL="812165" lvl="1" indent="-342900" algn="ctr">
              <a:spcBef>
                <a:spcPts val="105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lang="ko-KR" altLang="en-US" b="1" dirty="0" smtClean="0">
                <a:latin typeface="+mn-ea"/>
                <a:cs typeface="Gulim"/>
              </a:rPr>
              <a:t>운동 강도 추천</a:t>
            </a:r>
            <a:endParaRPr lang="en-US" altLang="ko-KR" b="1" dirty="0" smtClean="0">
              <a:latin typeface="+mn-ea"/>
              <a:cs typeface="Gulim"/>
            </a:endParaRPr>
          </a:p>
          <a:p>
            <a:pPr marL="812165" lvl="1" indent="-342900" algn="ctr">
              <a:spcBef>
                <a:spcPts val="105"/>
              </a:spcBef>
              <a:buFont typeface="+mj-lt"/>
              <a:buAutoNum type="arabicPeriod"/>
              <a:tabLst>
                <a:tab pos="299720" algn="l"/>
              </a:tabLst>
            </a:pPr>
            <a:endParaRPr lang="en-US" altLang="ko-KR" b="1" dirty="0" smtClean="0">
              <a:latin typeface="+mn-ea"/>
              <a:cs typeface="Gulim"/>
            </a:endParaRPr>
          </a:p>
          <a:p>
            <a:pPr marL="812165" lvl="1" indent="-342900" algn="ctr">
              <a:spcBef>
                <a:spcPts val="105"/>
              </a:spcBef>
              <a:buFont typeface="+mj-lt"/>
              <a:buAutoNum type="arabicPeriod"/>
              <a:tabLst>
                <a:tab pos="299720" algn="l"/>
              </a:tabLst>
            </a:pPr>
            <a:endParaRPr lang="en-US" altLang="ko-KR" b="1" dirty="0" smtClean="0">
              <a:latin typeface="+mn-ea"/>
              <a:cs typeface="Gulim"/>
            </a:endParaRPr>
          </a:p>
          <a:p>
            <a:pPr marL="812165" lvl="1" indent="-342900" algn="ctr">
              <a:spcBef>
                <a:spcPts val="105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lang="ko-KR" altLang="en-US" b="1" dirty="0" smtClean="0">
                <a:latin typeface="+mn-ea"/>
                <a:cs typeface="Gulim"/>
              </a:rPr>
              <a:t>맞춤 식단 제안 </a:t>
            </a:r>
            <a:endParaRPr lang="en-US" altLang="ko-KR" b="1" dirty="0">
              <a:latin typeface="+mn-ea"/>
              <a:cs typeface="Gulim"/>
            </a:endParaRPr>
          </a:p>
          <a:p>
            <a:pPr marL="1148080" lvl="2" indent="-287655" algn="ctr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  <a:cs typeface="Guli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6400800"/>
            <a:ext cx="1219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                            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7149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39979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dirty="0" smtClean="0"/>
              <a:t>2. ChatGPT4o</a:t>
            </a:r>
            <a:r>
              <a:rPr lang="ko-KR" altLang="en-US" dirty="0" smtClean="0"/>
              <a:t> 성능 테스트</a:t>
            </a:r>
            <a:endParaRPr dirty="0"/>
          </a:p>
        </p:txBody>
      </p:sp>
      <p:grpSp>
        <p:nvGrpSpPr>
          <p:cNvPr id="8" name="그룹 7"/>
          <p:cNvGrpSpPr/>
          <p:nvPr/>
        </p:nvGrpSpPr>
        <p:grpSpPr>
          <a:xfrm>
            <a:off x="4600074" y="1219200"/>
            <a:ext cx="4391526" cy="5550752"/>
            <a:chOff x="351460" y="1066800"/>
            <a:chExt cx="4366987" cy="551973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344" b="70741"/>
            <a:stretch/>
          </p:blipFill>
          <p:spPr>
            <a:xfrm>
              <a:off x="381000" y="1066800"/>
              <a:ext cx="4337447" cy="30099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70" t="30912" r="1826" b="63936"/>
            <a:stretch/>
          </p:blipFill>
          <p:spPr>
            <a:xfrm>
              <a:off x="380999" y="4076700"/>
              <a:ext cx="4337447" cy="5588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17" t="77517" r="5868" b="12647"/>
            <a:stretch/>
          </p:blipFill>
          <p:spPr>
            <a:xfrm>
              <a:off x="351460" y="5316538"/>
              <a:ext cx="4354286" cy="12700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597" t="37001" r="4145" b="60891"/>
            <a:stretch/>
          </p:blipFill>
          <p:spPr>
            <a:xfrm>
              <a:off x="368299" y="4810919"/>
              <a:ext cx="3251200" cy="406400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837313" y="144780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운동 자세 교정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37313" y="2093690"/>
            <a:ext cx="3425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600" dirty="0" smtClean="0">
                <a:solidFill>
                  <a:srgbClr val="C00000"/>
                </a:solidFill>
              </a:rPr>
              <a:t>잘못된 자세를 올바른 자세로 판별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1000" y="6400800"/>
            <a:ext cx="1219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                            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12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837313" y="144780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운동 강도 </a:t>
            </a:r>
            <a:r>
              <a:rPr lang="ko-KR" altLang="en-US" b="1" dirty="0" err="1"/>
              <a:t>추전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37313" y="2093690"/>
            <a:ext cx="3682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600" dirty="0" err="1">
                <a:solidFill>
                  <a:srgbClr val="C00000"/>
                </a:solidFill>
              </a:rPr>
              <a:t>초급자에게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ko-KR" altLang="en-US" sz="1600" dirty="0" err="1">
                <a:solidFill>
                  <a:srgbClr val="C00000"/>
                </a:solidFill>
              </a:rPr>
              <a:t>중급자</a:t>
            </a:r>
            <a:r>
              <a:rPr lang="en-US" altLang="ko-KR" sz="1600" dirty="0">
                <a:solidFill>
                  <a:srgbClr val="C00000"/>
                </a:solidFill>
              </a:rPr>
              <a:t>, </a:t>
            </a:r>
            <a:r>
              <a:rPr lang="ko-KR" altLang="en-US" sz="1600" dirty="0" err="1">
                <a:solidFill>
                  <a:srgbClr val="C00000"/>
                </a:solidFill>
              </a:rPr>
              <a:t>고급자</a:t>
            </a:r>
            <a:r>
              <a:rPr lang="ko-KR" altLang="en-US" sz="1600" dirty="0">
                <a:solidFill>
                  <a:srgbClr val="C00000"/>
                </a:solidFill>
              </a:rPr>
              <a:t> 강도 추천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4572000" y="1066800"/>
            <a:ext cx="4697087" cy="5562600"/>
            <a:chOff x="4229631" y="1239116"/>
            <a:chExt cx="3707822" cy="4391046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406" b="75630"/>
            <a:stretch/>
          </p:blipFill>
          <p:spPr>
            <a:xfrm>
              <a:off x="4343400" y="1967883"/>
              <a:ext cx="3594053" cy="1429417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00" t="30020" r="17222" b="66783"/>
            <a:stretch/>
          </p:blipFill>
          <p:spPr>
            <a:xfrm>
              <a:off x="4343400" y="5342638"/>
              <a:ext cx="3594053" cy="287524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9631" y="3422896"/>
              <a:ext cx="2362200" cy="1820259"/>
            </a:xfrm>
            <a:prstGeom prst="rect">
              <a:avLst/>
            </a:prstGeom>
          </p:spPr>
        </p:pic>
        <p:grpSp>
          <p:nvGrpSpPr>
            <p:cNvPr id="37" name="그룹 36"/>
            <p:cNvGrpSpPr/>
            <p:nvPr/>
          </p:nvGrpSpPr>
          <p:grpSpPr>
            <a:xfrm>
              <a:off x="4343400" y="1239116"/>
              <a:ext cx="1804882" cy="629284"/>
              <a:chOff x="1932691" y="5540318"/>
              <a:chExt cx="2358718" cy="822381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4"/>
              <a:srcRect t="-1" r="65651" b="-239"/>
              <a:stretch/>
            </p:blipFill>
            <p:spPr>
              <a:xfrm>
                <a:off x="1932691" y="5541478"/>
                <a:ext cx="1953509" cy="821221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 rotWithShape="1">
              <a:blip r:embed="rId4"/>
              <a:srcRect l="75457" b="3495"/>
              <a:stretch/>
            </p:blipFill>
            <p:spPr>
              <a:xfrm>
                <a:off x="2895600" y="5540318"/>
                <a:ext cx="1395809" cy="790632"/>
              </a:xfrm>
              <a:prstGeom prst="rect">
                <a:avLst/>
              </a:prstGeom>
            </p:spPr>
          </p:pic>
        </p:grpSp>
      </p:grpSp>
      <p:sp>
        <p:nvSpPr>
          <p:cNvPr id="47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39979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dirty="0" smtClean="0"/>
              <a:t>2. ChatGPT4o</a:t>
            </a:r>
            <a:r>
              <a:rPr lang="ko-KR" altLang="en-US" dirty="0" smtClean="0"/>
              <a:t> 성능 테스트</a:t>
            </a:r>
            <a:endParaRPr dirty="0"/>
          </a:p>
        </p:txBody>
      </p:sp>
      <p:sp>
        <p:nvSpPr>
          <p:cNvPr id="48" name="TextBox 47"/>
          <p:cNvSpPr txBox="1"/>
          <p:nvPr/>
        </p:nvSpPr>
        <p:spPr>
          <a:xfrm>
            <a:off x="381000" y="6400800"/>
            <a:ext cx="1219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                            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917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267200" y="1447800"/>
            <a:ext cx="5232520" cy="4740442"/>
            <a:chOff x="1263650" y="2284809"/>
            <a:chExt cx="6489701" cy="5879394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22" t="2822" r="5463" b="77972"/>
            <a:stretch/>
          </p:blipFill>
          <p:spPr>
            <a:xfrm>
              <a:off x="1263650" y="2284809"/>
              <a:ext cx="6489700" cy="1831181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66" t="38812" r="9444" b="12437"/>
            <a:stretch/>
          </p:blipFill>
          <p:spPr>
            <a:xfrm>
              <a:off x="1263651" y="4083051"/>
              <a:ext cx="6489700" cy="4081152"/>
            </a:xfrm>
            <a:prstGeom prst="rect">
              <a:avLst/>
            </a:prstGeom>
          </p:spPr>
        </p:pic>
      </p:grpSp>
      <p:sp>
        <p:nvSpPr>
          <p:cNvPr id="27" name="object 3"/>
          <p:cNvSpPr txBox="1">
            <a:spLocks/>
          </p:cNvSpPr>
          <p:nvPr/>
        </p:nvSpPr>
        <p:spPr>
          <a:xfrm>
            <a:off x="574040" y="609888"/>
            <a:ext cx="39979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000" b="0" i="0">
                <a:solidFill>
                  <a:srgbClr val="002060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en-US" altLang="ko-KR" kern="0" dirty="0" smtClean="0"/>
              <a:t>2. ChatGPT4o</a:t>
            </a:r>
            <a:r>
              <a:rPr lang="ko-KR" altLang="en-US" kern="0" dirty="0" smtClean="0"/>
              <a:t> 성능 테스트</a:t>
            </a:r>
            <a:endParaRPr lang="ko-KR" altLang="en-US" kern="0" dirty="0"/>
          </a:p>
        </p:txBody>
      </p:sp>
      <p:sp>
        <p:nvSpPr>
          <p:cNvPr id="31" name="TextBox 30"/>
          <p:cNvSpPr txBox="1"/>
          <p:nvPr/>
        </p:nvSpPr>
        <p:spPr>
          <a:xfrm>
            <a:off x="837313" y="144780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맞춤 식단 제안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7313" y="2093690"/>
            <a:ext cx="2856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600" dirty="0" smtClean="0"/>
              <a:t>맞춤 식단 제안에 좋은 성능 </a:t>
            </a:r>
            <a:endParaRPr lang="en-US" altLang="ko-KR" sz="1600" dirty="0" smtClean="0"/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600" dirty="0" smtClean="0"/>
          </a:p>
          <a:p>
            <a:r>
              <a:rPr lang="en-US" altLang="ko-KR" sz="1600" dirty="0" smtClean="0"/>
              <a:t>    =&gt; </a:t>
            </a:r>
            <a:r>
              <a:rPr lang="ko-KR" altLang="en-US" sz="1600" dirty="0" smtClean="0"/>
              <a:t>그대로 차용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81000" y="6400800"/>
            <a:ext cx="1219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                            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2150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07777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575"/>
              </a:spcBef>
              <a:tabLst>
                <a:tab pos="355600" algn="l"/>
                <a:tab pos="356235" algn="l"/>
              </a:tabLst>
            </a:pPr>
            <a:r>
              <a:rPr lang="en-US" altLang="ko-KR" dirty="0" smtClean="0">
                <a:latin typeface="+mj-ea"/>
              </a:rPr>
              <a:t>3. </a:t>
            </a:r>
            <a:r>
              <a:rPr lang="ko-KR" altLang="en-US" dirty="0" smtClean="0">
                <a:latin typeface="+mj-ea"/>
              </a:rPr>
              <a:t>포즈 </a:t>
            </a:r>
            <a:r>
              <a:rPr lang="ko-KR" altLang="en-US" dirty="0">
                <a:latin typeface="+mj-ea"/>
              </a:rPr>
              <a:t>추정 </a:t>
            </a:r>
            <a:r>
              <a:rPr lang="ko-KR" altLang="en-US" dirty="0" smtClean="0">
                <a:latin typeface="+mj-ea"/>
              </a:rPr>
              <a:t>후보 모델 </a:t>
            </a:r>
            <a:r>
              <a:rPr lang="ko-KR" altLang="en-US" dirty="0">
                <a:latin typeface="+mj-ea"/>
              </a:rPr>
              <a:t>선정</a:t>
            </a:r>
          </a:p>
        </p:txBody>
      </p:sp>
      <p:pic>
        <p:nvPicPr>
          <p:cNvPr id="10" name="그림 9"/>
          <p:cNvPicPr/>
          <p:nvPr/>
        </p:nvPicPr>
        <p:blipFill>
          <a:blip r:embed="rId2"/>
          <a:stretch>
            <a:fillRect/>
          </a:stretch>
        </p:blipFill>
        <p:spPr>
          <a:xfrm>
            <a:off x="760010" y="1512332"/>
            <a:ext cx="2928899" cy="2101861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732583" y="1682319"/>
            <a:ext cx="1687142" cy="1726815"/>
          </a:xfrm>
          <a:prstGeom prst="rect">
            <a:avLst/>
          </a:prstGeom>
        </p:spPr>
      </p:pic>
      <p:pic>
        <p:nvPicPr>
          <p:cNvPr id="13" name="그림 12"/>
          <p:cNvPicPr/>
          <p:nvPr/>
        </p:nvPicPr>
        <p:blipFill>
          <a:blip r:embed="rId4"/>
          <a:stretch>
            <a:fillRect/>
          </a:stretch>
        </p:blipFill>
        <p:spPr>
          <a:xfrm>
            <a:off x="7086600" y="1676400"/>
            <a:ext cx="1794348" cy="17585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8855" y="1143000"/>
            <a:ext cx="222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Teachable Machine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87292" y="3745699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en-US" altLang="ko-KR" b="1" dirty="0" err="1" smtClean="0"/>
              <a:t>Mediapipe</a:t>
            </a:r>
            <a:r>
              <a:rPr lang="en-US" altLang="ko-KR" b="1" dirty="0" smtClean="0"/>
              <a:t> pose</a:t>
            </a:r>
            <a:endParaRPr lang="ko-KR" altLang="en-US" b="1" dirty="0"/>
          </a:p>
        </p:txBody>
      </p:sp>
      <p:pic>
        <p:nvPicPr>
          <p:cNvPr id="18" name="그림 17"/>
          <p:cNvPicPr/>
          <p:nvPr/>
        </p:nvPicPr>
        <p:blipFill>
          <a:blip r:embed="rId5"/>
          <a:stretch>
            <a:fillRect/>
          </a:stretch>
        </p:blipFill>
        <p:spPr>
          <a:xfrm>
            <a:off x="5257799" y="4115031"/>
            <a:ext cx="2901860" cy="2315536"/>
          </a:xfrm>
          <a:prstGeom prst="rect">
            <a:avLst/>
          </a:prstGeom>
        </p:spPr>
      </p:pic>
      <p:pic>
        <p:nvPicPr>
          <p:cNvPr id="20" name="그림 19" descr="Mediapipe pose estimation BrazePose 33 landmarks 정보 추출하기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09" y="4202202"/>
            <a:ext cx="2928899" cy="18823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871000" y="132248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측면 인식 문제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28281" y="371991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 해결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6400800"/>
            <a:ext cx="1219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                            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6660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46837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dirty="0" smtClean="0">
                <a:latin typeface="+mj-ea"/>
                <a:cs typeface="Times New Roman"/>
              </a:rPr>
              <a:t>4. Plain </a:t>
            </a:r>
            <a:r>
              <a:rPr lang="en-US" altLang="ko-KR" dirty="0" err="1" smtClean="0">
                <a:latin typeface="+mj-ea"/>
                <a:cs typeface="Times New Roman"/>
              </a:rPr>
              <a:t>ChatGPT</a:t>
            </a:r>
            <a:r>
              <a:rPr lang="en-US" altLang="ko-KR" dirty="0" smtClean="0">
                <a:latin typeface="+mj-ea"/>
                <a:cs typeface="Times New Roman"/>
              </a:rPr>
              <a:t> vs </a:t>
            </a:r>
            <a:r>
              <a:rPr lang="en-US" altLang="ko-KR" dirty="0" err="1" smtClean="0">
                <a:latin typeface="+mj-ea"/>
                <a:cs typeface="Times New Roman"/>
              </a:rPr>
              <a:t>Mediapipe</a:t>
            </a:r>
            <a:endParaRPr dirty="0">
              <a:latin typeface="+mj-ea"/>
            </a:endParaRPr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25498"/>
            <a:ext cx="3912387" cy="1913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25498"/>
            <a:ext cx="3877979" cy="189653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574039" y="5528846"/>
            <a:ext cx="8417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err="1" smtClean="0">
                <a:solidFill>
                  <a:srgbClr val="002060"/>
                </a:solidFill>
              </a:rPr>
              <a:t>Mediapipe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압도적으로 성능 좋음 </a:t>
            </a:r>
            <a:r>
              <a:rPr lang="ko-KR" altLang="en-US" sz="1600" dirty="0" smtClean="0">
                <a:solidFill>
                  <a:srgbClr val="C00000"/>
                </a:solidFill>
              </a:rPr>
              <a:t>하지만 성능이 </a:t>
            </a:r>
            <a:r>
              <a:rPr lang="en-US" altLang="ko-KR" sz="1600" dirty="0" smtClean="0">
                <a:solidFill>
                  <a:srgbClr val="C00000"/>
                </a:solidFill>
              </a:rPr>
              <a:t>‘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무릎모임</a:t>
            </a:r>
            <a:r>
              <a:rPr lang="en-US" altLang="ko-KR" sz="1600" dirty="0" smtClean="0">
                <a:solidFill>
                  <a:srgbClr val="C00000"/>
                </a:solidFill>
              </a:rPr>
              <a:t>’</a:t>
            </a:r>
            <a:r>
              <a:rPr lang="ko-KR" altLang="en-US" sz="1600" dirty="0" smtClean="0">
                <a:solidFill>
                  <a:srgbClr val="C00000"/>
                </a:solidFill>
              </a:rPr>
              <a:t>과 </a:t>
            </a:r>
            <a:r>
              <a:rPr lang="en-US" altLang="ko-KR" sz="1600" dirty="0" smtClean="0">
                <a:solidFill>
                  <a:srgbClr val="C00000"/>
                </a:solidFill>
              </a:rPr>
              <a:t>‘</a:t>
            </a:r>
            <a:r>
              <a:rPr lang="ko-KR" altLang="en-US" sz="1600" dirty="0" smtClean="0">
                <a:solidFill>
                  <a:srgbClr val="C00000"/>
                </a:solidFill>
              </a:rPr>
              <a:t>부족한 가동범위</a:t>
            </a:r>
            <a:r>
              <a:rPr lang="en-US" altLang="ko-KR" sz="1600" dirty="0" smtClean="0">
                <a:solidFill>
                  <a:srgbClr val="C00000"/>
                </a:solidFill>
              </a:rPr>
              <a:t>’</a:t>
            </a:r>
            <a:r>
              <a:rPr lang="ko-KR" altLang="en-US" sz="1600" dirty="0" smtClean="0">
                <a:solidFill>
                  <a:srgbClr val="C00000"/>
                </a:solidFill>
              </a:rPr>
              <a:t>로 치우침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0" y="4155531"/>
            <a:ext cx="8668101" cy="9129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4040" y="3786199"/>
            <a:ext cx="12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F1 </a:t>
            </a:r>
            <a:r>
              <a:rPr lang="en-US" altLang="ko-KR" dirty="0" err="1" smtClean="0"/>
              <a:t>Socre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6400800"/>
            <a:ext cx="1219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                            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579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5056</TotalTime>
  <Words>432</Words>
  <Application>Microsoft Office PowerPoint</Application>
  <PresentationFormat>A4 용지(210x297mm)</PresentationFormat>
  <Paragraphs>124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Gulim</vt:lpstr>
      <vt:lpstr>Malgun Gothic</vt:lpstr>
      <vt:lpstr>Malgun Gothic</vt:lpstr>
      <vt:lpstr>Arial</vt:lpstr>
      <vt:lpstr>Calibri</vt:lpstr>
      <vt:lpstr>Consolas</vt:lpstr>
      <vt:lpstr>Times New Roman</vt:lpstr>
      <vt:lpstr>Wingdings</vt:lpstr>
      <vt:lpstr>Office Theme</vt:lpstr>
      <vt:lpstr>졸업프로젝트 00분반</vt:lpstr>
      <vt:lpstr>목차</vt:lpstr>
      <vt:lpstr>1. 개요</vt:lpstr>
      <vt:lpstr>1. 개요</vt:lpstr>
      <vt:lpstr>2. ChatGPT4o 성능 테스트</vt:lpstr>
      <vt:lpstr>2. ChatGPT4o 성능 테스트</vt:lpstr>
      <vt:lpstr>PowerPoint 프레젠테이션</vt:lpstr>
      <vt:lpstr>3. 포즈 추정 후보 모델 선정</vt:lpstr>
      <vt:lpstr>4. Plain ChatGPT vs Mediapipe</vt:lpstr>
      <vt:lpstr>5. Mediapipe vs Trained ChatGPT</vt:lpstr>
      <vt:lpstr>6. Mediapipe vs Improved ChatGPT</vt:lpstr>
      <vt:lpstr>7. Ablation Study</vt:lpstr>
      <vt:lpstr>8. Service</vt:lpstr>
      <vt:lpstr>8. Service</vt:lpstr>
      <vt:lpstr>8. Service</vt:lpstr>
      <vt:lpstr>8. Service</vt:lpstr>
      <vt:lpstr>9. 결과물 목록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안기옥</dc:creator>
  <cp:lastModifiedBy>ZANDHIFORCE</cp:lastModifiedBy>
  <cp:revision>97</cp:revision>
  <dcterms:created xsi:type="dcterms:W3CDTF">2020-06-08T19:34:44Z</dcterms:created>
  <dcterms:modified xsi:type="dcterms:W3CDTF">2024-12-11T03:40:59Z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2018-05-10T00:00:00Z</vt:filetime>
  </property>
  <property fmtid="{D5CDD505-2E9C-101B-9397-08002B2CF9AE}" pid="3" name="Creator">
    <vt:lpwstr>PowerPoint용 Acrobat PDFMaker 15</vt:lpwstr>
  </property>
  <property fmtid="{D5CDD505-2E9C-101B-9397-08002B2CF9AE}" pid="4" name="LastSaved">
    <vt:filetime>2020-06-08T00:00:00Z</vt:filetime>
  </property>
</Properties>
</file>