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58" r:id="rId6"/>
    <p:sldId id="265" r:id="rId7"/>
    <p:sldId id="277" r:id="rId8"/>
    <p:sldId id="273" r:id="rId9"/>
    <p:sldId id="274" r:id="rId10"/>
    <p:sldId id="278" r:id="rId11"/>
    <p:sldId id="275" r:id="rId12"/>
    <p:sldId id="276" r:id="rId13"/>
    <p:sldId id="259" r:id="rId14"/>
    <p:sldId id="268" r:id="rId15"/>
    <p:sldId id="261" r:id="rId16"/>
    <p:sldId id="262" r:id="rId17"/>
    <p:sldId id="266" r:id="rId18"/>
    <p:sldId id="260" r:id="rId19"/>
    <p:sldId id="267" r:id="rId20"/>
    <p:sldId id="269" r:id="rId21"/>
    <p:sldId id="270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71"/>
            <p14:sldId id="272"/>
            <p14:sldId id="258"/>
            <p14:sldId id="265"/>
            <p14:sldId id="277"/>
            <p14:sldId id="273"/>
            <p14:sldId id="274"/>
            <p14:sldId id="278"/>
            <p14:sldId id="275"/>
            <p14:sldId id="276"/>
            <p14:sldId id="259"/>
            <p14:sldId id="268"/>
            <p14:sldId id="261"/>
            <p14:sldId id="262"/>
            <p14:sldId id="266"/>
            <p14:sldId id="260"/>
            <p14:sldId id="267"/>
            <p14:sldId id="269"/>
            <p14:sldId id="27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10" autoAdjust="0"/>
  </p:normalViewPr>
  <p:slideViewPr>
    <p:cSldViewPr>
      <p:cViewPr>
        <p:scale>
          <a:sx n="124" d="100"/>
          <a:sy n="124" d="100"/>
        </p:scale>
        <p:origin x="1167" y="2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iazza.com/virginia/spring2019/cs6501/home" TargetMode="External"/><Relationship Id="rId2" Type="http://schemas.openxmlformats.org/officeDocument/2006/relationships/hyperlink" Target="http://www.cs.virginia.edu/~hw5x/Course/TextMining-2019Spring/_site/docs/PDFs/syllabu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Time complexity of search in a sorted linked list is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(a) O(n)    (b) O(log(n))     (c)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)       (d) O(1)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Time complexity of matrix product</a:t>
                </a:r>
                <a:r>
                  <a:rPr lang="en-US" dirty="0" smtClean="0"/>
                  <a:t>,</a:t>
                </a: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     (a)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    </a:t>
                </a:r>
                <a:r>
                  <a:rPr lang="en-US" dirty="0"/>
                  <a:t>(b) </a:t>
                </a:r>
                <a:r>
                  <a:rPr lang="en-US" dirty="0" smtClean="0"/>
                  <a:t>O(</a:t>
                </a:r>
                <a:r>
                  <a:rPr lang="en-US" dirty="0" err="1" smtClean="0"/>
                  <a:t>nlog</a:t>
                </a:r>
                <a:r>
                  <a:rPr lang="en-US" dirty="0" smtClean="0"/>
                  <a:t>(n</a:t>
                </a:r>
                <a:r>
                  <a:rPr lang="en-US" dirty="0"/>
                  <a:t>))   </a:t>
                </a:r>
                <a:r>
                  <a:rPr lang="en-US" dirty="0" smtClean="0"/>
                  <a:t> </a:t>
                </a:r>
                <a:r>
                  <a:rPr lang="en-US" dirty="0"/>
                  <a:t>(c) </a:t>
                </a:r>
                <a:r>
                  <a:rPr lang="en-US" dirty="0" smtClean="0"/>
                  <a:t>O(log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(n</a:t>
                </a:r>
                <a:r>
                  <a:rPr lang="en-US" dirty="0"/>
                  <a:t>)</a:t>
                </a:r>
                <a:r>
                  <a:rPr lang="en-US" dirty="0" smtClean="0"/>
                  <a:t>)     (</a:t>
                </a:r>
                <a:r>
                  <a:rPr lang="en-US" dirty="0"/>
                  <a:t>d)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2.37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6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(a)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3886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(a)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886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(d)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400050" lvl="1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      (b)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</a:t>
                </a:r>
              </a:p>
              <a:p>
                <a:pPr marL="400050" lvl="1" indent="0">
                  <a:buNone/>
                </a:pPr>
                <a:r>
                  <a:rPr lang="en-US" dirty="0"/>
                  <a:t>(c)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     (d)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1752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8862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(b)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28650" indent="-514350">
                  <a:buFont typeface="+mj-lt"/>
                  <a:buAutoNum type="arabicPeriod" startAt="5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is equal to, </a:t>
                </a:r>
              </a:p>
              <a:p>
                <a:pPr marL="914400" lvl="1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(b)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(c)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(d)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28650" lvl="1" indent="-514350">
                  <a:buFont typeface="+mj-lt"/>
                  <a:buAutoNum type="arabicPeriod" startAt="6"/>
                </a:pPr>
                <a:r>
                  <a:rPr lang="en-US" dirty="0" smtClean="0"/>
                  <a:t>A </a:t>
                </a:r>
                <a:r>
                  <a:rPr lang="en-US" dirty="0" smtClean="0"/>
                  <a:t>biased coin with P(head)=0.2, in a sequence of 10 consecutive tossing, you have already got 9 tails, what is the probability you will have a head at the 10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tossing,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/>
                  <a:t>(a) 0          (b) 0.1         (c) 0.2             (d) 0.2*0.8</a:t>
                </a:r>
                <a:r>
                  <a:rPr lang="en-US" baseline="30000" dirty="0"/>
                  <a:t>9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02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038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(d)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043065"/>
            <a:ext cx="74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4000" y="4043065"/>
            <a:ext cx="533400" cy="461665"/>
            <a:chOff x="7848600" y="3200400"/>
            <a:chExt cx="533400" cy="4616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848600" y="3200400"/>
              <a:ext cx="533400" cy="461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848600" y="3200400"/>
              <a:ext cx="533400" cy="414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(35%)</a:t>
            </a:r>
          </a:p>
          <a:p>
            <a:pPr lvl="1"/>
            <a:r>
              <a:rPr lang="en-US" dirty="0" smtClean="0"/>
              <a:t>Machine problems </a:t>
            </a:r>
            <a:r>
              <a:rPr lang="en-US" dirty="0" smtClean="0"/>
              <a:t>(~3)</a:t>
            </a:r>
            <a:endParaRPr lang="en-US" dirty="0" smtClean="0"/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</a:t>
            </a:r>
            <a:r>
              <a:rPr lang="en-US" dirty="0" smtClean="0"/>
              <a:t>(~4)</a:t>
            </a:r>
            <a:endParaRPr lang="en-US" dirty="0" smtClean="0"/>
          </a:p>
          <a:p>
            <a:r>
              <a:rPr lang="en-US" dirty="0" smtClean="0"/>
              <a:t>Paper presentation (15%)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(35%)</a:t>
            </a:r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exams!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curve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In-class, after </a:t>
            </a:r>
            <a:r>
              <a:rPr lang="en-US" dirty="0" smtClean="0"/>
              <a:t>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be related to your course project</a:t>
            </a:r>
          </a:p>
          <a:p>
            <a:pPr lvl="1"/>
            <a:r>
              <a:rPr lang="en-US" dirty="0" smtClean="0"/>
              <a:t>12-mins </a:t>
            </a:r>
            <a:r>
              <a:rPr lang="en-US" dirty="0" smtClean="0"/>
              <a:t>presentation </a:t>
            </a:r>
            <a:r>
              <a:rPr lang="en-US" dirty="0" smtClean="0"/>
              <a:t>plus </a:t>
            </a:r>
            <a:r>
              <a:rPr lang="en-US" dirty="0" smtClean="0"/>
              <a:t>2-mins Q&amp;A</a:t>
            </a:r>
            <a:endParaRPr lang="en-US" dirty="0"/>
          </a:p>
          <a:p>
            <a:pPr lvl="1"/>
            <a:r>
              <a:rPr lang="en-US" dirty="0" smtClean="0"/>
              <a:t>One paper per a </a:t>
            </a:r>
            <a:r>
              <a:rPr lang="en-US" b="1" i="1" dirty="0" smtClean="0"/>
              <a:t>group</a:t>
            </a:r>
            <a:r>
              <a:rPr lang="en-US" dirty="0" smtClean="0"/>
              <a:t> of students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</a:t>
            </a:r>
            <a:r>
              <a:rPr lang="en-US" dirty="0" smtClean="0"/>
              <a:t>4 </a:t>
            </a:r>
            <a:r>
              <a:rPr lang="en-US" dirty="0" smtClean="0"/>
              <a:t>students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instructor first</a:t>
            </a:r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10-mins </a:t>
            </a:r>
            <a:r>
              <a:rPr lang="en-US" dirty="0" smtClean="0"/>
              <a:t>in-class presentation</a:t>
            </a:r>
          </a:p>
          <a:p>
            <a:pPr lvl="2"/>
            <a:r>
              <a:rPr lang="en-US" dirty="0" smtClean="0"/>
              <a:t>2-mins </a:t>
            </a:r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Submit via Collab</a:t>
            </a:r>
          </a:p>
          <a:p>
            <a:pPr lvl="1"/>
            <a:r>
              <a:rPr lang="en-US" dirty="0" smtClean="0"/>
              <a:t>Due in </a:t>
            </a:r>
            <a:r>
              <a:rPr lang="en-US" dirty="0" smtClean="0"/>
              <a:t>2 weeks </a:t>
            </a:r>
            <a:r>
              <a:rPr lang="en-US" dirty="0" smtClean="0"/>
              <a:t>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b="1" dirty="0"/>
              <a:t>the end of </a:t>
            </a: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</a:t>
            </a:r>
            <a:r>
              <a:rPr lang="en-US" dirty="0" smtClean="0"/>
              <a:t>by </a:t>
            </a:r>
            <a:r>
              <a:rPr lang="en-US" b="1" dirty="0"/>
              <a:t>the end of </a:t>
            </a:r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smtClean="0"/>
              <a:t>week</a:t>
            </a:r>
          </a:p>
          <a:p>
            <a:pPr lvl="1"/>
            <a:r>
              <a:rPr lang="en-US" dirty="0" smtClean="0"/>
              <a:t>Presentation in the last week of Spring </a:t>
            </a:r>
            <a:r>
              <a:rPr lang="en-US" dirty="0" smtClean="0"/>
              <a:t>semester</a:t>
            </a:r>
          </a:p>
          <a:p>
            <a:pPr lvl="1"/>
            <a:r>
              <a:rPr lang="en-US" dirty="0" smtClean="0"/>
              <a:t>Monthly email check-in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</a:t>
            </a:r>
            <a:r>
              <a:rPr lang="en-US" dirty="0" smtClean="0"/>
              <a:t>an extension </a:t>
            </a:r>
            <a:r>
              <a:rPr lang="en-US" dirty="0" smtClean="0"/>
              <a:t>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quizzes unless 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</a:t>
            </a:r>
            <a:r>
              <a:rPr lang="en-US" dirty="0" smtClean="0"/>
              <a:t>(~4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applied within the first week of due date</a:t>
            </a:r>
          </a:p>
          <a:p>
            <a:pPr lvl="1"/>
            <a:r>
              <a:rPr lang="en-US" dirty="0" smtClean="0"/>
              <a:t>30% late penalty thereafter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66800" y="3352800"/>
            <a:ext cx="7467600" cy="2927350"/>
            <a:chOff x="1066800" y="3352800"/>
            <a:chExt cx="746760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481647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590" y="33528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classification/clustering</a:t>
            </a:r>
          </a:p>
          <a:p>
            <a:pPr lvl="2"/>
            <a:r>
              <a:rPr lang="en-US" sz="2000" dirty="0" smtClean="0"/>
              <a:t>Topic modeling</a:t>
            </a:r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-media-cache-ak0.pinimg.com/236x/bd/71/92/bd7192d842f692d51546f689e47835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336338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APPRECIATED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Helps me quickly remember your names</a:t>
            </a:r>
          </a:p>
          <a:p>
            <a:pPr lvl="1"/>
            <a:r>
              <a:rPr lang="en-US" dirty="0" smtClean="0"/>
              <a:t>Reminds me what is still confusing </a:t>
            </a:r>
          </a:p>
          <a:p>
            <a:pPr lvl="1"/>
            <a:r>
              <a:rPr lang="en-US" dirty="0" smtClean="0"/>
              <a:t>You can drive the lecture/discussion in this class!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20</a:t>
            </a:fld>
            <a:endParaRPr lang="en-US"/>
          </a:p>
        </p:txBody>
      </p:sp>
      <p:pic>
        <p:nvPicPr>
          <p:cNvPr id="2054" name="Picture 6" descr="https://mathsimulationtechnology.files.wordpress.com/2012/02/sleepingstud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4" y="388620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lassroom students using laptops mobile pho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47625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4572000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 </a:t>
            </a:r>
            <a:r>
              <a:rPr lang="en-US" dirty="0"/>
              <a:t>Lin ll5fy@virginia.edu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4" descr="Lin 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Lecture </a:t>
            </a:r>
          </a:p>
          <a:p>
            <a:pPr lvl="1"/>
            <a:r>
              <a:rPr lang="en-US" dirty="0"/>
              <a:t>Instructor: Hongning Wang</a:t>
            </a:r>
          </a:p>
          <a:p>
            <a:pPr lvl="1"/>
            <a:r>
              <a:rPr lang="en-US" dirty="0"/>
              <a:t>Time: </a:t>
            </a:r>
            <a:r>
              <a:rPr lang="en-US" dirty="0" smtClean="0"/>
              <a:t>Tuesday/Thursday </a:t>
            </a:r>
            <a:r>
              <a:rPr lang="en-US" dirty="0" smtClean="0"/>
              <a:t>3:30pm </a:t>
            </a:r>
            <a:r>
              <a:rPr lang="en-US" dirty="0"/>
              <a:t>to </a:t>
            </a:r>
            <a:r>
              <a:rPr lang="en-US" dirty="0" smtClean="0"/>
              <a:t>4:45pm</a:t>
            </a:r>
            <a:endParaRPr lang="en-US" dirty="0"/>
          </a:p>
          <a:p>
            <a:pPr lvl="1"/>
            <a:r>
              <a:rPr lang="en-US" dirty="0"/>
              <a:t>Location: </a:t>
            </a:r>
            <a:r>
              <a:rPr lang="en-US" dirty="0" smtClean="0"/>
              <a:t>Olsson </a:t>
            </a:r>
            <a:r>
              <a:rPr lang="en-US" dirty="0"/>
              <a:t>Hall </a:t>
            </a:r>
            <a:r>
              <a:rPr lang="en-US" dirty="0" smtClean="0"/>
              <a:t>009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</a:t>
            </a:r>
          </a:p>
          <a:p>
            <a:pPr lvl="1"/>
            <a:r>
              <a:rPr lang="en-US" dirty="0"/>
              <a:t>Instructor’s</a:t>
            </a:r>
          </a:p>
          <a:p>
            <a:pPr lvl="2"/>
            <a:r>
              <a:rPr lang="en-US" dirty="0"/>
              <a:t>Time: Tuesday/Thursday </a:t>
            </a:r>
            <a:r>
              <a:rPr lang="en-US" dirty="0" smtClean="0"/>
              <a:t>1:00pm </a:t>
            </a:r>
            <a:r>
              <a:rPr lang="en-US" dirty="0"/>
              <a:t>to </a:t>
            </a:r>
            <a:r>
              <a:rPr lang="en-US" dirty="0" smtClean="0"/>
              <a:t>2:00pm</a:t>
            </a:r>
            <a:endParaRPr lang="en-US" dirty="0"/>
          </a:p>
          <a:p>
            <a:pPr lvl="2"/>
            <a:r>
              <a:rPr lang="en-US" dirty="0"/>
              <a:t>Location: Rice Hall 408</a:t>
            </a:r>
          </a:p>
          <a:p>
            <a:pPr lvl="1"/>
            <a:r>
              <a:rPr lang="en-US" dirty="0" smtClean="0"/>
              <a:t>TA’s</a:t>
            </a:r>
            <a:endParaRPr lang="en-US" dirty="0"/>
          </a:p>
          <a:p>
            <a:pPr lvl="2"/>
            <a:r>
              <a:rPr lang="en-US" dirty="0"/>
              <a:t>Time: </a:t>
            </a:r>
            <a:r>
              <a:rPr lang="en-US" dirty="0" smtClean="0"/>
              <a:t>Wednesday/Friday </a:t>
            </a:r>
            <a:r>
              <a:rPr lang="en-US" b="1" dirty="0" smtClean="0"/>
              <a:t>1:00pm </a:t>
            </a:r>
            <a:r>
              <a:rPr lang="en-US" b="1" dirty="0"/>
              <a:t>to </a:t>
            </a:r>
            <a:r>
              <a:rPr lang="en-US" b="1" dirty="0" smtClean="0"/>
              <a:t>2:00pm</a:t>
            </a:r>
            <a:endParaRPr lang="en-US" b="1" dirty="0"/>
          </a:p>
          <a:p>
            <a:pPr lvl="2"/>
            <a:r>
              <a:rPr lang="en-US" dirty="0"/>
              <a:t>Location: Rice Hall </a:t>
            </a:r>
            <a:r>
              <a:rPr lang="en-US" dirty="0" smtClean="0"/>
              <a:t>340 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http://www.cs.virginia.edu/~hw5x/Course/TextMining-2019Spring/_site/</a:t>
            </a:r>
            <a:endParaRPr lang="en-US" dirty="0" smtClean="0"/>
          </a:p>
          <a:p>
            <a:pPr lvl="1"/>
            <a:r>
              <a:rPr lang="en-US" dirty="0"/>
              <a:t>Piazza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://piazza.com/virginia/spring2019/cs6501/home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from former students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1981200"/>
            <a:ext cx="502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Avenir Next"/>
              </a:rPr>
              <a:t>I wanted to catch up with you and let you know that I’ve been working on a variety of text mining projects, and that the knowledge and experience I gained in your class has been vital. I have your slides saved on my computer and I frequently revisit them. Most recently I reviewed the sections on sense signatures for an automated lexicography pipeline I’m working on. Thank you for the resources and for the wonderful instruction!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3818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 from former students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19812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Avenir Next"/>
              </a:rPr>
              <a:t>I was a student in your Text Mining course in </a:t>
            </a:r>
            <a:r>
              <a:rPr lang="en-US" sz="2000" i="1" dirty="0" smtClean="0">
                <a:solidFill>
                  <a:srgbClr val="000000"/>
                </a:solidFill>
                <a:latin typeface="Avenir Next"/>
              </a:rPr>
              <a:t>2016. </a:t>
            </a:r>
            <a:r>
              <a:rPr lang="en-US" sz="2000" i="1" dirty="0">
                <a:solidFill>
                  <a:srgbClr val="000000"/>
                </a:solidFill>
                <a:latin typeface="Avenir Next"/>
              </a:rPr>
              <a:t>I have to say first that your</a:t>
            </a:r>
          </a:p>
          <a:p>
            <a:r>
              <a:rPr lang="en-US" sz="2000" i="1" dirty="0">
                <a:solidFill>
                  <a:srgbClr val="000000"/>
                </a:solidFill>
                <a:latin typeface="Avenir Next"/>
              </a:rPr>
              <a:t>course has been my most marketable skill coming out of school. Companies are not impressed with the </a:t>
            </a:r>
            <a:r>
              <a:rPr lang="en-US" sz="2000" i="1" dirty="0" smtClean="0">
                <a:solidFill>
                  <a:srgbClr val="000000"/>
                </a:solidFill>
                <a:latin typeface="Avenir Next"/>
              </a:rPr>
              <a:t>surface knowledge</a:t>
            </a:r>
            <a:r>
              <a:rPr lang="en-US" sz="2000" i="1" dirty="0">
                <a:solidFill>
                  <a:srgbClr val="000000"/>
                </a:solidFill>
                <a:latin typeface="Avenir Next"/>
              </a:rPr>
              <a:t>, but what I learned from your class sets me far above other candidates. I can't thank you enough for </a:t>
            </a:r>
            <a:r>
              <a:rPr lang="en-US" sz="2000" i="1" dirty="0" smtClean="0">
                <a:solidFill>
                  <a:srgbClr val="000000"/>
                </a:solidFill>
                <a:latin typeface="Avenir Next"/>
              </a:rPr>
              <a:t>offering this </a:t>
            </a:r>
            <a:r>
              <a:rPr lang="en-US" sz="2000" i="1" dirty="0">
                <a:solidFill>
                  <a:srgbClr val="000000"/>
                </a:solidFill>
                <a:latin typeface="Avenir Next"/>
              </a:rPr>
              <a:t>course.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291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probabilistic topic models</a:t>
            </a:r>
          </a:p>
          <a:p>
            <a:pPr lvl="1"/>
            <a:r>
              <a:rPr lang="en-US" dirty="0" smtClean="0"/>
              <a:t>Introduce state-of-the-art large-scale text analytics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Many </a:t>
            </a:r>
            <a:r>
              <a:rPr lang="en-US" dirty="0" smtClean="0"/>
              <a:t>open source packages </a:t>
            </a:r>
            <a:r>
              <a:rPr lang="en-US" dirty="0" smtClean="0"/>
              <a:t>in </a:t>
            </a:r>
            <a:r>
              <a:rPr lang="en-US" dirty="0" smtClean="0"/>
              <a:t>Java!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product, matrix factorization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methods, optimality conditions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Time complexity of search in a sorted linked list is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(a) O(n)    (b) O(log(n))     (c)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)       (d) O(1)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Time complexity of matrix product</a:t>
                </a:r>
                <a:r>
                  <a:rPr lang="en-US" dirty="0" smtClean="0"/>
                  <a:t>,</a:t>
                </a: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smtClean="0"/>
                  <a:t>     (a)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    </a:t>
                </a:r>
                <a:r>
                  <a:rPr lang="en-US" dirty="0"/>
                  <a:t>(b) </a:t>
                </a:r>
                <a:r>
                  <a:rPr lang="en-US" dirty="0" smtClean="0"/>
                  <a:t>O(</a:t>
                </a:r>
                <a:r>
                  <a:rPr lang="en-US" dirty="0" err="1" smtClean="0"/>
                  <a:t>nlog</a:t>
                </a:r>
                <a:r>
                  <a:rPr lang="en-US" dirty="0" smtClean="0"/>
                  <a:t>(n</a:t>
                </a:r>
                <a:r>
                  <a:rPr lang="en-US" dirty="0"/>
                  <a:t>))   </a:t>
                </a:r>
                <a:r>
                  <a:rPr lang="en-US" dirty="0" smtClean="0"/>
                  <a:t> </a:t>
                </a:r>
                <a:r>
                  <a:rPr lang="en-US" dirty="0"/>
                  <a:t>(c) </a:t>
                </a:r>
                <a:r>
                  <a:rPr lang="en-US" dirty="0" smtClean="0"/>
                  <a:t>O(log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(n</a:t>
                </a:r>
                <a:r>
                  <a:rPr lang="en-US" dirty="0"/>
                  <a:t>)</a:t>
                </a:r>
                <a:r>
                  <a:rPr lang="en-US" dirty="0" smtClean="0"/>
                  <a:t>)     (</a:t>
                </a:r>
                <a:r>
                  <a:rPr lang="en-US" dirty="0"/>
                  <a:t>d)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2.37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6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b="0" dirty="0" smtClean="0"/>
                  <a:t>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         </a:t>
                </a: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   </a:t>
                </a:r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(</a:t>
                </a:r>
                <a:r>
                  <a:rPr lang="en-US" dirty="0" smtClean="0"/>
                  <a:t>c)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     (d)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is equal to,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(</a:t>
                </a:r>
                <a:r>
                  <a:rPr lang="en-US" dirty="0" smtClean="0"/>
                  <a:t>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(</a:t>
                </a:r>
                <a:r>
                  <a:rPr lang="en-US" dirty="0" smtClean="0"/>
                  <a:t>c)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</a:t>
                </a:r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 startAt="5"/>
                </a:pPr>
                <a:r>
                  <a:rPr lang="en-US" dirty="0" smtClean="0"/>
                  <a:t>A biased coin with P(head)=0.2, in a sequence of 10 consecutive tossing, you have already got 9 tails, what is the probability you will have a head at the 10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tossing,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(a) 0          </a:t>
                </a:r>
                <a:r>
                  <a:rPr lang="en-US" dirty="0"/>
                  <a:t>(b) </a:t>
                </a:r>
                <a:r>
                  <a:rPr lang="en-US" dirty="0" smtClean="0"/>
                  <a:t>0.1         </a:t>
                </a:r>
                <a:r>
                  <a:rPr lang="en-US" dirty="0"/>
                  <a:t>(c) </a:t>
                </a:r>
                <a:r>
                  <a:rPr lang="en-US" dirty="0" smtClean="0"/>
                  <a:t>0.2             </a:t>
                </a:r>
                <a:r>
                  <a:rPr lang="en-US" dirty="0"/>
                  <a:t>(d</a:t>
                </a:r>
                <a:r>
                  <a:rPr lang="en-US" dirty="0" smtClean="0"/>
                  <a:t>) 0.2*0.8</a:t>
                </a:r>
                <a:r>
                  <a:rPr lang="en-US" baseline="30000" dirty="0" smtClean="0"/>
                  <a:t>9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6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1026</Words>
  <Application>Microsoft Office PowerPoint</Application>
  <PresentationFormat>On-screen Show (4:3)</PresentationFormat>
  <Paragraphs>244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Avenir Next</vt:lpstr>
      <vt:lpstr>Arial</vt:lpstr>
      <vt:lpstr>Calibri</vt:lpstr>
      <vt:lpstr>Cambria Math</vt:lpstr>
      <vt:lpstr>Office Theme</vt:lpstr>
      <vt:lpstr>CS6501: Text Mining             Course Policy</vt:lpstr>
      <vt:lpstr>Goal of this course</vt:lpstr>
      <vt:lpstr>Letters from former students</vt:lpstr>
      <vt:lpstr>Letters from former students</vt:lpstr>
      <vt:lpstr>Structure of this course</vt:lpstr>
      <vt:lpstr>Prerequisites</vt:lpstr>
      <vt:lpstr>Pop-up quiz</vt:lpstr>
      <vt:lpstr>Pop-up quiz</vt:lpstr>
      <vt:lpstr>Pop-up quiz</vt:lpstr>
      <vt:lpstr>Pop-up quiz</vt:lpstr>
      <vt:lpstr>Pop-up quiz</vt:lpstr>
      <vt:lpstr>Pop-up quiz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Classroom participation</vt:lpstr>
      <vt:lpstr>TA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wang hongning</cp:lastModifiedBy>
  <cp:revision>41</cp:revision>
  <dcterms:created xsi:type="dcterms:W3CDTF">2014-07-22T16:28:54Z</dcterms:created>
  <dcterms:modified xsi:type="dcterms:W3CDTF">2019-01-16T01:02:27Z</dcterms:modified>
</cp:coreProperties>
</file>