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61" r:id="rId3"/>
    <p:sldId id="366" r:id="rId4"/>
    <p:sldId id="367" r:id="rId5"/>
    <p:sldId id="347" r:id="rId6"/>
    <p:sldId id="368" r:id="rId7"/>
    <p:sldId id="281" r:id="rId8"/>
    <p:sldId id="333" r:id="rId9"/>
    <p:sldId id="337" r:id="rId10"/>
    <p:sldId id="334" r:id="rId11"/>
    <p:sldId id="335" r:id="rId12"/>
    <p:sldId id="332" r:id="rId13"/>
    <p:sldId id="269" r:id="rId14"/>
    <p:sldId id="282" r:id="rId15"/>
    <p:sldId id="283" r:id="rId16"/>
    <p:sldId id="260" r:id="rId17"/>
    <p:sldId id="342" r:id="rId18"/>
    <p:sldId id="338" r:id="rId19"/>
    <p:sldId id="339" r:id="rId20"/>
    <p:sldId id="340" r:id="rId21"/>
    <p:sldId id="362" r:id="rId22"/>
    <p:sldId id="370" r:id="rId23"/>
    <p:sldId id="371" r:id="rId24"/>
    <p:sldId id="261" r:id="rId25"/>
    <p:sldId id="348" r:id="rId26"/>
    <p:sldId id="343" r:id="rId27"/>
    <p:sldId id="344" r:id="rId28"/>
    <p:sldId id="345" r:id="rId29"/>
    <p:sldId id="346" r:id="rId30"/>
    <p:sldId id="351" r:id="rId31"/>
    <p:sldId id="372" r:id="rId32"/>
    <p:sldId id="369" r:id="rId33"/>
    <p:sldId id="350" r:id="rId34"/>
    <p:sldId id="271" r:id="rId35"/>
    <p:sldId id="272" r:id="rId36"/>
    <p:sldId id="310" r:id="rId37"/>
    <p:sldId id="352" r:id="rId38"/>
    <p:sldId id="353" r:id="rId39"/>
    <p:sldId id="274" r:id="rId40"/>
    <p:sldId id="311" r:id="rId41"/>
    <p:sldId id="354" r:id="rId42"/>
    <p:sldId id="355" r:id="rId43"/>
    <p:sldId id="275" r:id="rId44"/>
    <p:sldId id="356" r:id="rId45"/>
    <p:sldId id="357" r:id="rId46"/>
    <p:sldId id="358" r:id="rId47"/>
    <p:sldId id="359" r:id="rId48"/>
    <p:sldId id="331" r:id="rId49"/>
    <p:sldId id="36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6087" autoAdjust="0"/>
  </p:normalViewPr>
  <p:slideViewPr>
    <p:cSldViewPr>
      <p:cViewPr varScale="1">
        <p:scale>
          <a:sx n="124" d="100"/>
          <a:sy n="124" d="100"/>
        </p:scale>
        <p:origin x="126" y="5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extLst>
            <c:ext xmlns:c16="http://schemas.microsoft.com/office/drawing/2014/chart" uri="{C3380CC4-5D6E-409C-BE32-E72D297353CC}">
              <c16:uniqueId val="{00000000-D778-418A-8768-DFB259F1784E}"/>
            </c:ext>
          </c:extLst>
        </c:ser>
        <c:dLbls>
          <c:showLegendKey val="0"/>
          <c:showVal val="0"/>
          <c:showCatName val="0"/>
          <c:showSerName val="0"/>
          <c:showPercent val="0"/>
          <c:showBubbleSize val="0"/>
        </c:dLbls>
        <c:gapWidth val="219"/>
        <c:overlap val="-27"/>
        <c:axId val="46636544"/>
        <c:axId val="46644704"/>
      </c:barChart>
      <c:catAx>
        <c:axId val="46636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44704"/>
        <c:crosses val="autoZero"/>
        <c:auto val="1"/>
        <c:lblAlgn val="ctr"/>
        <c:lblOffset val="100"/>
        <c:noMultiLvlLbl val="0"/>
      </c:catAx>
      <c:valAx>
        <c:axId val="4664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36544"/>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C14-4125-BDC1-D755521F46DC}"/>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C14-4125-BDC1-D755521F46DC}"/>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8C14-4125-BDC1-D755521F46DC}"/>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8C14-4125-BDC1-D755521F46DC}"/>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8C14-4125-BDC1-D755521F46DC}"/>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8C14-4125-BDC1-D755521F46DC}"/>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8C14-4125-BDC1-D755521F46DC}"/>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8C14-4125-BDC1-D755521F46DC}"/>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8C14-4125-BDC1-D755521F46DC}"/>
              </c:ext>
            </c:extLst>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8C14-4125-BDC1-D755521F46DC}"/>
                </c:ext>
              </c:extLst>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8C14-4125-BDC1-D755521F46DC}"/>
                </c:ext>
              </c:extLst>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8C14-4125-BDC1-D755521F46DC}"/>
                </c:ext>
              </c:extLst>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8C14-4125-BDC1-D755521F46DC}"/>
                </c:ext>
              </c:extLst>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9-8C14-4125-BDC1-D755521F46DC}"/>
                </c:ext>
              </c:extLst>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B-8C14-4125-BDC1-D755521F46DC}"/>
                </c:ext>
              </c:extLst>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D-8C14-4125-BDC1-D755521F46DC}"/>
                </c:ext>
              </c:extLst>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F-8C14-4125-BDC1-D755521F46DC}"/>
                </c:ext>
              </c:extLst>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1-8C14-4125-BDC1-D755521F46D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extLst>
            <c:ext xmlns:c16="http://schemas.microsoft.com/office/drawing/2014/chart" uri="{C3380CC4-5D6E-409C-BE32-E72D297353CC}">
              <c16:uniqueId val="{00000012-8C14-4125-BDC1-D755521F46DC}"/>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extLst>
            <c:ext xmlns:c16="http://schemas.microsoft.com/office/drawing/2014/chart" uri="{C3380CC4-5D6E-409C-BE32-E72D297353CC}">
              <c16:uniqueId val="{00000000-D778-418A-8768-DFB259F1784E}"/>
            </c:ext>
          </c:extLst>
        </c:ser>
        <c:dLbls>
          <c:showLegendKey val="0"/>
          <c:showVal val="0"/>
          <c:showCatName val="0"/>
          <c:showSerName val="0"/>
          <c:showPercent val="0"/>
          <c:showBubbleSize val="0"/>
        </c:dLbls>
        <c:gapWidth val="219"/>
        <c:overlap val="-27"/>
        <c:axId val="46636544"/>
        <c:axId val="46644704"/>
      </c:barChart>
      <c:catAx>
        <c:axId val="46636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44704"/>
        <c:crosses val="autoZero"/>
        <c:auto val="1"/>
        <c:lblAlgn val="ctr"/>
        <c:lblOffset val="100"/>
        <c:noMultiLvlLbl val="0"/>
      </c:catAx>
      <c:valAx>
        <c:axId val="4664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36544"/>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C14-4125-BDC1-D755521F46DC}"/>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C14-4125-BDC1-D755521F46DC}"/>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8C14-4125-BDC1-D755521F46DC}"/>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8C14-4125-BDC1-D755521F46DC}"/>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8C14-4125-BDC1-D755521F46DC}"/>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8C14-4125-BDC1-D755521F46DC}"/>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8C14-4125-BDC1-D755521F46DC}"/>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8C14-4125-BDC1-D755521F46DC}"/>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8C14-4125-BDC1-D755521F46DC}"/>
              </c:ext>
            </c:extLst>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8C14-4125-BDC1-D755521F46DC}"/>
                </c:ext>
              </c:extLst>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8C14-4125-BDC1-D755521F46DC}"/>
                </c:ext>
              </c:extLst>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8C14-4125-BDC1-D755521F46DC}"/>
                </c:ext>
              </c:extLst>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8C14-4125-BDC1-D755521F46DC}"/>
                </c:ext>
              </c:extLst>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9-8C14-4125-BDC1-D755521F46DC}"/>
                </c:ext>
              </c:extLst>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B-8C14-4125-BDC1-D755521F46DC}"/>
                </c:ext>
              </c:extLst>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D-8C14-4125-BDC1-D755521F46DC}"/>
                </c:ext>
              </c:extLst>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F-8C14-4125-BDC1-D755521F46DC}"/>
                </c:ext>
              </c:extLst>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1-8C14-4125-BDC1-D755521F46D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extLst>
            <c:ext xmlns:c16="http://schemas.microsoft.com/office/drawing/2014/chart" uri="{C3380CC4-5D6E-409C-BE32-E72D297353CC}">
              <c16:uniqueId val="{00000012-8C14-4125-BDC1-D755521F46DC}"/>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1/31/2019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4</a:t>
            </a:fld>
            <a:endParaRPr lang="en-US"/>
          </a:p>
        </p:txBody>
      </p:sp>
    </p:spTree>
    <p:extLst>
      <p:ext uri="{BB962C8B-B14F-4D97-AF65-F5344CB8AC3E}">
        <p14:creationId xmlns:p14="http://schemas.microsoft.com/office/powerpoint/2010/main" val="424125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9</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25</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29</a:t>
            </a:fld>
            <a:endParaRPr lang="en-US"/>
          </a:p>
        </p:txBody>
      </p:sp>
    </p:spTree>
    <p:extLst>
      <p:ext uri="{BB962C8B-B14F-4D97-AF65-F5344CB8AC3E}">
        <p14:creationId xmlns:p14="http://schemas.microsoft.com/office/powerpoint/2010/main" val="379303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31</a:t>
            </a:fld>
            <a:endParaRPr lang="en-US"/>
          </a:p>
        </p:txBody>
      </p:sp>
    </p:spTree>
    <p:extLst>
      <p:ext uri="{BB962C8B-B14F-4D97-AF65-F5344CB8AC3E}">
        <p14:creationId xmlns:p14="http://schemas.microsoft.com/office/powerpoint/2010/main" val="229382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49</a:t>
            </a:fld>
            <a:endParaRPr lang="en-US"/>
          </a:p>
        </p:txBody>
      </p:sp>
    </p:spTree>
    <p:extLst>
      <p:ext uri="{BB962C8B-B14F-4D97-AF65-F5344CB8AC3E}">
        <p14:creationId xmlns:p14="http://schemas.microsoft.com/office/powerpoint/2010/main" val="415169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6.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6.emf"/><Relationship Id="rId5" Type="http://schemas.openxmlformats.org/officeDocument/2006/relationships/oleObject" Target="../embeddings/oleObject3.bin"/><Relationship Id="rId4" Type="http://schemas.openxmlformats.org/officeDocument/2006/relationships/image" Target="../media/image3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a:t>
            </a:fld>
            <a:endParaRPr lang="en-US"/>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6501: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10</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11</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A 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12</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13</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16</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a:t>
                </a:r>
                <a:r>
                  <a:rPr lang="en-US" b="1" dirty="0"/>
                  <a:t>random</a:t>
                </a:r>
                <a:r>
                  <a:rPr lang="en-US" dirty="0"/>
                  <a:t>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17</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1349335517"/>
              </p:ext>
            </p:extLst>
          </p:nvPr>
        </p:nvGraphicFramePr>
        <p:xfrm>
          <a:off x="457200" y="18288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19</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Today’s lecture</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How to represent a document?</a:t>
            </a:r>
          </a:p>
          <a:p>
            <a:pPr lvl="1"/>
            <a:r>
              <a:rPr lang="en-US" dirty="0" smtClean="0"/>
              <a:t>Make it computable</a:t>
            </a:r>
          </a:p>
          <a:p>
            <a:pPr marL="514350" indent="-514350">
              <a:buFont typeface="+mj-lt"/>
              <a:buAutoNum type="arabicPeriod"/>
            </a:pPr>
            <a:r>
              <a:rPr lang="en-US" dirty="0" smtClean="0"/>
              <a:t>How to infer the relationship among documents or identify the structure within a document?</a:t>
            </a:r>
          </a:p>
          <a:p>
            <a:pPr marL="744538" lvl="1" indent="-344488"/>
            <a:r>
              <a:rPr lang="en-US" dirty="0" smtClean="0"/>
              <a:t>Knowledge discovery</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2A9F8BE9-47C8-4C45-B88F-68A848B0515F}" type="slidenum">
              <a:rPr lang="en-US" smtClean="0"/>
              <a:t>2</a:t>
            </a:fld>
            <a:endParaRPr lang="en-US"/>
          </a:p>
        </p:txBody>
      </p:sp>
    </p:spTree>
    <p:extLst>
      <p:ext uri="{BB962C8B-B14F-4D97-AF65-F5344CB8AC3E}">
        <p14:creationId xmlns:p14="http://schemas.microsoft.com/office/powerpoint/2010/main" val="16212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20</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21</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smtClean="0"/>
              <a:t>Recap: unigram 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22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35108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how to generate </a:t>
            </a:r>
            <a:r>
              <a:rPr lang="en-US" dirty="0"/>
              <a:t>text from an </a:t>
            </a:r>
            <a:r>
              <a:rPr lang="en-US" dirty="0" smtClean="0"/>
              <a:t>N-gram language model</a:t>
            </a:r>
            <a:r>
              <a:rPr lang="en-US" dirty="0"/>
              <a:t>?</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23</a:t>
            </a:fld>
            <a:endParaRPr lang="en-US"/>
          </a:p>
        </p:txBody>
      </p:sp>
      <p:pic>
        <p:nvPicPr>
          <p:cNvPr id="7" name="Picture 6"/>
          <p:cNvPicPr>
            <a:picLocks noChangeAspect="1"/>
          </p:cNvPicPr>
          <p:nvPr/>
        </p:nvPicPr>
        <p:blipFill>
          <a:blip r:embed="rId2"/>
          <a:stretch>
            <a:fillRect/>
          </a:stretch>
        </p:blipFill>
        <p:spPr>
          <a:xfrm>
            <a:off x="1752600" y="50292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362200"/>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999552389"/>
              </p:ext>
            </p:extLst>
          </p:nvPr>
        </p:nvGraphicFramePr>
        <p:xfrm>
          <a:off x="228600" y="1676400"/>
          <a:ext cx="4057186" cy="33263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487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1" grpId="1">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24</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90600" y="2286000"/>
            <a:ext cx="3039230" cy="3051175"/>
            <a:chOff x="914400" y="2286000"/>
            <a:chExt cx="3039230" cy="3051175"/>
          </a:xfrm>
        </p:grpSpPr>
        <p:sp>
          <p:nvSpPr>
            <p:cNvPr id="317443" name="Text Box 1027"/>
            <p:cNvSpPr txBox="1">
              <a:spLocks noChangeArrowheads="1"/>
            </p:cNvSpPr>
            <p:nvPr/>
          </p:nvSpPr>
          <p:spPr bwMode="auto">
            <a:xfrm>
              <a:off x="914400" y="2286000"/>
              <a:ext cx="30392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N-gram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25</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26</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27</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28</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d>
                      <m:dPr>
                        <m:ctrlPr>
                          <a:rPr lang="en-US" altLang="en-US" sz="2400" b="0" i="1" dirty="0" smtClean="0">
                            <a:latin typeface="Cambria Math" panose="02040503050406030204" pitchFamily="18" charset="0"/>
                          </a:rPr>
                        </m:ctrlPr>
                      </m:dPr>
                      <m:e>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e>
                    </m:d>
                  </m:oMath>
                </a14:m>
                <a:r>
                  <a:rPr lang="en-US" altLang="en-US" sz="2400" dirty="0" smtClean="0"/>
                  <a:t>, i.e., unigram language model </a:t>
                </a:r>
              </a:p>
              <a:p>
                <a:r>
                  <a:rPr lang="en-US" altLang="en-US" sz="2400" dirty="0" smtClean="0"/>
                  <a:t>Maximum </a:t>
                </a:r>
                <a:r>
                  <a:rPr lang="en-US" altLang="en-US" sz="2400" dirty="0"/>
                  <a:t>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29</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4867" y="368713"/>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smtClean="0"/>
              <a:t>CS 6501: Text Mining</a:t>
            </a:r>
            <a:endParaRPr lang="en-US"/>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6899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6899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81322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30</a:t>
            </a:fld>
            <a:endParaRPr lang="en-US"/>
          </a:p>
        </p:txBody>
      </p:sp>
      <p:grpSp>
        <p:nvGrpSpPr>
          <p:cNvPr id="8" name="Group 7"/>
          <p:cNvGrpSpPr/>
          <p:nvPr/>
        </p:nvGrpSpPr>
        <p:grpSpPr>
          <a:xfrm>
            <a:off x="2895600" y="3506148"/>
            <a:ext cx="3352800" cy="680198"/>
            <a:chOff x="2895600" y="3506148"/>
            <a:chExt cx="3352800" cy="680198"/>
          </a:xfrm>
        </p:grpSpPr>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a:blip r:embed="rId3"/>
          <a:stretch>
            <a:fillRect/>
          </a:stretch>
        </p:blipFill>
        <p:spPr>
          <a:xfrm>
            <a:off x="4604657" y="2151482"/>
            <a:ext cx="3167743" cy="914400"/>
          </a:xfrm>
          <a:prstGeom prst="rect">
            <a:avLst/>
          </a:prstGeom>
        </p:spPr>
      </p:pic>
    </p:spTree>
    <p:extLst>
      <p:ext uri="{BB962C8B-B14F-4D97-AF65-F5344CB8AC3E}">
        <p14:creationId xmlns:p14="http://schemas.microsoft.com/office/powerpoint/2010/main" val="4531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Quiz</a:t>
            </a:r>
            <a:endParaRPr lang="en-US" dirty="0"/>
          </a:p>
        </p:txBody>
      </p:sp>
      <p:sp>
        <p:nvSpPr>
          <p:cNvPr id="3" name="Content Placeholder 2"/>
          <p:cNvSpPr>
            <a:spLocks noGrp="1"/>
          </p:cNvSpPr>
          <p:nvPr>
            <p:ph idx="1"/>
          </p:nvPr>
        </p:nvSpPr>
        <p:spPr/>
        <p:txBody>
          <a:bodyPr/>
          <a:lstStyle/>
          <a:p>
            <a:r>
              <a:rPr lang="en-US" dirty="0" smtClean="0"/>
              <a:t>Prove the way we </a:t>
            </a:r>
            <a:r>
              <a:rPr lang="en-US" dirty="0" smtClean="0"/>
              <a:t>used to </a:t>
            </a:r>
            <a:r>
              <a:rPr lang="en-US" dirty="0" smtClean="0"/>
              <a:t>estimate the probability of getting a head with a given coin is correct. In what sense?</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31</a:t>
            </a:fld>
            <a:endParaRPr lang="en-US"/>
          </a:p>
        </p:txBody>
      </p:sp>
    </p:spTree>
    <p:extLst>
      <p:ext uri="{BB962C8B-B14F-4D97-AF65-F5344CB8AC3E}">
        <p14:creationId xmlns:p14="http://schemas.microsoft.com/office/powerpoint/2010/main" val="3832711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Quiz</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 unigram language model p(w|</a:t>
                </a:r>
                <a14:m>
                  <m:oMath xmlns:m="http://schemas.openxmlformats.org/officeDocument/2006/math">
                    <m:r>
                      <a:rPr lang="en-US" b="0" i="1" smtClean="0">
                        <a:latin typeface="Cambria Math" panose="02040503050406030204" pitchFamily="18" charset="0"/>
                      </a:rPr>
                      <m:t>𝜃</m:t>
                    </m:r>
                  </m:oMath>
                </a14:m>
                <a:r>
                  <a:rPr lang="en-US" dirty="0" smtClean="0"/>
                  <a:t>), we sample </a:t>
                </a:r>
                <a14:m>
                  <m:oMath xmlns:m="http://schemas.openxmlformats.org/officeDocument/2006/math">
                    <m:r>
                      <a:rPr lang="en-US" i="1" dirty="0" smtClean="0">
                        <a:latin typeface="Cambria Math" panose="02040503050406030204" pitchFamily="18" charset="0"/>
                      </a:rPr>
                      <m:t>𝑛</m:t>
                    </m:r>
                  </m:oMath>
                </a14:m>
                <a:r>
                  <a:rPr lang="en-US" dirty="0" smtClean="0"/>
                  <a:t> words from it. If we perform MLE on the sampled the words to estimate another </a:t>
                </a:r>
                <a:r>
                  <a:rPr lang="en-US" dirty="0"/>
                  <a:t>unigram language model </a:t>
                </a:r>
                <a:r>
                  <a:rPr lang="en-US" dirty="0" smtClean="0"/>
                  <a:t>parameterized by </a:t>
                </a:r>
                <a14:m>
                  <m:oMath xmlns:m="http://schemas.openxmlformats.org/officeDocument/2006/math">
                    <m:r>
                      <a:rPr lang="en-US" b="0" i="1" smtClean="0">
                        <a:latin typeface="Cambria Math" panose="02040503050406030204" pitchFamily="18" charset="0"/>
                      </a:rPr>
                      <m:t>𝛽</m:t>
                    </m:r>
                  </m:oMath>
                </a14:m>
                <a:r>
                  <a:rPr lang="en-US" dirty="0" smtClean="0"/>
                  <a:t>, what is the relationship between </a:t>
                </a:r>
                <a14:m>
                  <m:oMath xmlns:m="http://schemas.openxmlformats.org/officeDocument/2006/math">
                    <m:r>
                      <a:rPr lang="en-US" b="0" i="1" smtClean="0">
                        <a:latin typeface="Cambria Math" panose="02040503050406030204" pitchFamily="18" charset="0"/>
                      </a:rPr>
                      <m:t>𝜃</m:t>
                    </m:r>
                  </m:oMath>
                </a14:m>
                <a:r>
                  <a:rPr lang="en-US" dirty="0" smtClean="0"/>
                  <a:t> and </a:t>
                </a:r>
                <a14:m>
                  <m:oMath xmlns:m="http://schemas.openxmlformats.org/officeDocument/2006/math">
                    <m:r>
                      <a:rPr lang="en-US" b="0" i="1" smtClean="0">
                        <a:latin typeface="Cambria Math" panose="02040503050406030204" pitchFamily="18" charset="0"/>
                      </a:rPr>
                      <m:t>𝛽</m:t>
                    </m:r>
                  </m:oMath>
                </a14:m>
                <a:r>
                  <a:rPr lang="en-US" dirty="0" smtClean="0"/>
                  <a: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617" r="-18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32</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3429000" y="4495800"/>
                <a:ext cx="1859035" cy="6410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limLow>
                        <m:limLowPr>
                          <m:ctrlPr>
                            <a:rPr lang="en-US" sz="3200" b="0" i="1" smtClean="0">
                              <a:latin typeface="Cambria Math" panose="02040503050406030204" pitchFamily="18" charset="0"/>
                            </a:rPr>
                          </m:ctrlPr>
                        </m:limLowPr>
                        <m:e>
                          <m:r>
                            <m:rPr>
                              <m:sty m:val="p"/>
                            </m:rPr>
                            <a:rPr lang="en-US" sz="3200" b="0" i="0" smtClean="0">
                              <a:latin typeface="Cambria Math" panose="02040503050406030204" pitchFamily="18" charset="0"/>
                            </a:rPr>
                            <m:t>lim</m:t>
                          </m:r>
                        </m:e>
                        <m:lim>
                          <m:r>
                            <a:rPr lang="en-US" sz="3200" b="0" i="1" smtClean="0">
                              <a:latin typeface="Cambria Math" panose="02040503050406030204" pitchFamily="18" charset="0"/>
                            </a:rPr>
                            <m:t>𝑛</m:t>
                          </m:r>
                          <m:r>
                            <a:rPr lang="en-US" sz="3200" b="0" i="1" smtClean="0">
                              <a:latin typeface="Cambria Math" panose="02040503050406030204" pitchFamily="18" charset="0"/>
                            </a:rPr>
                            <m:t>→∞</m:t>
                          </m:r>
                        </m:lim>
                      </m:limLow>
                      <m:r>
                        <a:rPr lang="en-US" sz="3200" b="0" i="1" smtClean="0">
                          <a:latin typeface="Cambria Math" panose="02040503050406030204" pitchFamily="18" charset="0"/>
                        </a:rPr>
                        <m:t>𝛽</m:t>
                      </m:r>
                      <m:r>
                        <a:rPr lang="en-US" sz="3200" b="0" i="1" smtClean="0">
                          <a:latin typeface="Cambria Math" panose="02040503050406030204" pitchFamily="18" charset="0"/>
                        </a:rPr>
                        <m:t>=</m:t>
                      </m:r>
                      <m:r>
                        <a:rPr lang="en-US" sz="3200" b="0" i="1" smtClean="0">
                          <a:latin typeface="Cambria Math" panose="02040503050406030204" pitchFamily="18" charset="0"/>
                        </a:rPr>
                        <m:t>𝜃</m:t>
                      </m:r>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3429000" y="4495800"/>
                <a:ext cx="1859035" cy="64100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108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training </a:t>
            </a:r>
            <a:r>
              <a:rPr lang="en-US" altLang="en-US" dirty="0" smtClean="0"/>
              <a:t>data has a zero </a:t>
            </a:r>
            <a:r>
              <a:rPr lang="en-US" altLang="en-US" dirty="0"/>
              <a:t>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33</a:t>
            </a:fld>
            <a:endParaRPr lang="en-US"/>
          </a:p>
        </p:txBody>
      </p:sp>
      <p:grpSp>
        <p:nvGrpSpPr>
          <p:cNvPr id="3" name="Group 2"/>
          <p:cNvGrpSpPr/>
          <p:nvPr/>
        </p:nvGrpSpPr>
        <p:grpSpPr>
          <a:xfrm>
            <a:off x="2133600" y="1828800"/>
            <a:ext cx="5410200" cy="4237007"/>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a:t>
            </a:r>
            <a:r>
              <a:rPr lang="en-US" altLang="en-US" dirty="0" smtClean="0"/>
              <a:t>unseen words</a:t>
            </a:r>
          </a:p>
          <a:p>
            <a:pPr lvl="1"/>
            <a:r>
              <a:rPr lang="en-US" altLang="en-US" dirty="0" smtClean="0"/>
              <a:t>Unseen words = new words, new N-grams</a:t>
            </a:r>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34</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N-gram language 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35</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smoothing </a:t>
            </a:r>
          </a:p>
          <a:p>
            <a:pPr lvl="1"/>
            <a:r>
              <a:rPr lang="en-US" altLang="en-US" b="0" dirty="0" smtClean="0"/>
              <a:t>Add a constant </a:t>
            </a:r>
            <a:r>
              <a:rPr lang="en-US" altLang="en-US" b="0" dirty="0" smtClean="0">
                <a:sym typeface="Symbol" panose="05050102010706020507" pitchFamily="18" charset="2"/>
              </a:rPr>
              <a:t></a:t>
            </a:r>
            <a:r>
              <a:rPr lang="en-US" altLang="en-US" b="0" dirty="0" smtClean="0"/>
              <a:t> to </a:t>
            </a:r>
            <a:r>
              <a:rPr lang="en-US" altLang="en-US" b="0" dirty="0"/>
              <a:t>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37</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38</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440"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441"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39</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a:t>
            </a:r>
            <a:r>
              <a:rPr lang="en-US" altLang="en-US" sz="2400" dirty="0" smtClean="0"/>
              <a:t>” </a:t>
            </a:r>
            <a:r>
              <a:rPr lang="en-US" altLang="en-US" sz="2400" dirty="0" err="1" smtClean="0"/>
              <a:t>v.s</a:t>
            </a:r>
            <a:r>
              <a:rPr lang="en-US" altLang="en-US" sz="2400" dirty="0" smtClean="0"/>
              <a:t>. “politics”?         </a:t>
            </a:r>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39860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561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the trigram “Bob </a:t>
            </a:r>
            <a:r>
              <a:rPr lang="en-US" altLang="en-US" dirty="0"/>
              <a:t>was reading”, but we </a:t>
            </a:r>
            <a:r>
              <a:rPr lang="en-US" altLang="en-US" dirty="0" smtClean="0"/>
              <a:t>do see the bigram “was reading”</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40</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41</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42</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xmlns:a14="http://schemas.microsoft.com/office/drawing/2010/main">
        <mc:Choice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a:t>
                </a:r>
                <a:r>
                  <a:rPr lang="en-US" altLang="en-US" dirty="0" smtClean="0"/>
                  <a:t>each </a:t>
                </a:r>
                <a:r>
                  <a:rPr lang="en-US" altLang="en-US" dirty="0"/>
                  <a:t>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xmlns="">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43</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45</a:t>
            </a:fld>
            <a:endParaRPr lang="en-US"/>
          </a:p>
        </p:txBody>
      </p:sp>
    </p:spTree>
    <p:extLst>
      <p:ext uri="{BB962C8B-B14F-4D97-AF65-F5344CB8AC3E}">
        <p14:creationId xmlns:p14="http://schemas.microsoft.com/office/powerpoint/2010/main" val="6158984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likelihood of </a:t>
            </a:r>
            <a:r>
              <a:rPr lang="en-US" dirty="0"/>
              <a:t>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46</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extLst>
                  <a:ext uri="{0D108BD9-81ED-4DB2-BD59-A6C34878D82A}">
                    <a16:rowId xmlns:a16="http://schemas.microsoft.com/office/drawing/2014/main" val="10000"/>
                  </a:ext>
                </a:extLst>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extLst>
                  <a:ext uri="{0D108BD9-81ED-4DB2-BD59-A6C34878D82A}">
                    <a16:rowId xmlns:a16="http://schemas.microsoft.com/office/drawing/2014/main" val="10001"/>
                  </a:ext>
                </a:extLst>
              </a:tr>
            </a:tbl>
          </a:graphicData>
        </a:graphic>
      </p:graphicFrame>
      <p:grpSp>
        <p:nvGrpSpPr>
          <p:cNvPr id="13" name="Group 12"/>
          <p:cNvGrpSpPr/>
          <p:nvPr/>
        </p:nvGrpSpPr>
        <p:grpSpPr>
          <a:xfrm>
            <a:off x="5715000" y="4267200"/>
            <a:ext cx="3810000" cy="609600"/>
            <a:chOff x="5715000" y="4267200"/>
            <a:chExt cx="3810000" cy="609600"/>
          </a:xfrm>
        </p:grpSpPr>
        <p:sp>
          <p:nvSpPr>
            <p:cNvPr id="8" name="TextBox 7"/>
            <p:cNvSpPr txBox="1"/>
            <p:nvPr/>
          </p:nvSpPr>
          <p:spPr>
            <a:xfrm>
              <a:off x="6096000" y="4267200"/>
              <a:ext cx="3429000" cy="400110"/>
            </a:xfrm>
            <a:prstGeom prst="rect">
              <a:avLst/>
            </a:prstGeom>
            <a:noFill/>
          </p:spPr>
          <p:txBody>
            <a:bodyPr wrap="square" rtlCol="0">
              <a:spAutoFit/>
            </a:bodyPr>
            <a:lstStyle/>
            <a:p>
              <a:r>
                <a:rPr lang="en-US" sz="2000" b="1" dirty="0" smtClean="0">
                  <a:solidFill>
                    <a:srgbClr val="FF0000"/>
                  </a:solidFill>
                </a:rPr>
                <a:t>Smoothed! </a:t>
              </a:r>
              <a:endParaRPr lang="en-US" sz="2000" b="1" dirty="0">
                <a:solidFill>
                  <a:srgbClr val="FF0000"/>
                </a:solidFill>
              </a:endParaRPr>
            </a:p>
          </p:txBody>
        </p:sp>
        <p:cxnSp>
          <p:nvCxnSpPr>
            <p:cNvPr id="10" name="Straight Arrow Connector 9"/>
            <p:cNvCxnSpPr/>
            <p:nvPr/>
          </p:nvCxnSpPr>
          <p:spPr>
            <a:xfrm flipH="1">
              <a:off x="5715000" y="4495800"/>
              <a:ext cx="381000" cy="381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182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N-gram language models</a:t>
            </a:r>
          </a:p>
          <a:p>
            <a:r>
              <a:rPr lang="en-US" dirty="0" smtClean="0"/>
              <a:t>How to generate text documents from </a:t>
            </a:r>
            <a:r>
              <a:rPr lang="en-US" smtClean="0"/>
              <a:t>a language model</a:t>
            </a:r>
            <a:endParaRPr lang="en-US" dirty="0" smtClean="0"/>
          </a:p>
          <a:p>
            <a:r>
              <a:rPr lang="en-US" dirty="0"/>
              <a:t>How to estimate a language </a:t>
            </a:r>
            <a:r>
              <a:rPr lang="en-US" dirty="0" smtClean="0"/>
              <a:t>model</a:t>
            </a:r>
            <a:endParaRPr lang="en-US" dirty="0"/>
          </a:p>
          <a:p>
            <a:r>
              <a:rPr lang="en-US" dirty="0"/>
              <a:t>General idea and different ways of smoothing</a:t>
            </a:r>
          </a:p>
          <a:p>
            <a:r>
              <a:rPr lang="en-US" dirty="0" smtClean="0"/>
              <a:t>Language model evaluation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48</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a:p>
            <a:r>
              <a:rPr lang="en-US" dirty="0" smtClean="0"/>
              <a:t>Speech and Language Processing</a:t>
            </a:r>
          </a:p>
          <a:p>
            <a:pPr lvl="1"/>
            <a:r>
              <a:rPr lang="en-US" dirty="0" smtClean="0"/>
              <a:t>Chapter 4: N-Grams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49</a:t>
            </a:fld>
            <a:endParaRPr lang="en-US"/>
          </a:p>
        </p:txBody>
      </p:sp>
    </p:spTree>
    <p:extLst>
      <p:ext uri="{BB962C8B-B14F-4D97-AF65-F5344CB8AC3E}">
        <p14:creationId xmlns:p14="http://schemas.microsoft.com/office/powerpoint/2010/main" val="239964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likely this document is generated by a given language model</a:t>
                </a:r>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a:t>
                </a:r>
                <a:r>
                  <a:rPr lang="en-US" u="sng" dirty="0" smtClean="0"/>
                  <a:t>relative</a:t>
                </a:r>
                <a:r>
                  <a:rPr lang="en-US" dirty="0" smtClean="0"/>
                  <a:t> concept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common misconceptions</a:t>
            </a:r>
            <a:endParaRPr lang="en-US" dirty="0"/>
          </a:p>
        </p:txBody>
      </p:sp>
      <p:sp>
        <p:nvSpPr>
          <p:cNvPr id="3" name="Content Placeholder 2"/>
          <p:cNvSpPr>
            <a:spLocks noGrp="1"/>
          </p:cNvSpPr>
          <p:nvPr>
            <p:ph idx="1"/>
          </p:nvPr>
        </p:nvSpPr>
        <p:spPr/>
        <p:txBody>
          <a:bodyPr/>
          <a:lstStyle/>
          <a:p>
            <a:r>
              <a:rPr lang="en-US" dirty="0" smtClean="0"/>
              <a:t>Vector space model is bag-of-words</a:t>
            </a:r>
          </a:p>
          <a:p>
            <a:r>
              <a:rPr lang="en-US" dirty="0" smtClean="0"/>
              <a:t>Bag-of-words is TF-IDF</a:t>
            </a:r>
          </a:p>
          <a:p>
            <a:r>
              <a:rPr lang="en-US" dirty="0" smtClean="0"/>
              <a:t>Cosine similarity is superior to Euclidean distance</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6</a:t>
            </a:fld>
            <a:endParaRPr lang="en-US"/>
          </a:p>
        </p:txBody>
      </p:sp>
    </p:spTree>
    <p:extLst>
      <p:ext uri="{BB962C8B-B14F-4D97-AF65-F5344CB8AC3E}">
        <p14:creationId xmlns:p14="http://schemas.microsoft.com/office/powerpoint/2010/main" val="201366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529"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7</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8</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9</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2276</TotalTime>
  <Words>2363</Words>
  <Application>Microsoft Office PowerPoint</Application>
  <PresentationFormat>On-screen Show (4:3)</PresentationFormat>
  <Paragraphs>559</Paragraphs>
  <Slides>49</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Arial</vt:lpstr>
      <vt:lpstr>Calibri</vt:lpstr>
      <vt:lpstr>Cambria Math</vt:lpstr>
      <vt:lpstr>Symbol</vt:lpstr>
      <vt:lpstr>Times New Roman</vt:lpstr>
      <vt:lpstr>Wingdings</vt:lpstr>
      <vt:lpstr>Office Theme</vt:lpstr>
      <vt:lpstr>Equation</vt:lpstr>
      <vt:lpstr>Statistical Language Models</vt:lpstr>
      <vt:lpstr>Today’s lecture</vt:lpstr>
      <vt:lpstr>What is a statistical LM?</vt:lpstr>
      <vt:lpstr>Why is a LM useful?</vt:lpstr>
      <vt:lpstr>Measure the fluency of documents</vt:lpstr>
      <vt:lpstr>Recap: common misconceptions</vt:lpstr>
      <vt:lpstr>Source-Channel framework [Shannon 48]</vt:lpstr>
      <vt:lpstr>Basic concepts of probability </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Recap: unigram language model</vt:lpstr>
      <vt:lpstr>Recap: how to generate text from an N-gram language model?</vt:lpstr>
      <vt:lpstr>Estimation of language models</vt:lpstr>
      <vt:lpstr>Sampling with replacement</vt:lpstr>
      <vt:lpstr>Parameter estimation</vt:lpstr>
      <vt:lpstr>Maximum likelihood vs. Bayesian</vt:lpstr>
      <vt:lpstr>Illustration of Bayesian estimation</vt:lpstr>
      <vt:lpstr>Maximum likelihood estimation</vt:lpstr>
      <vt:lpstr>Maximum likelihood estimation</vt:lpstr>
      <vt:lpstr>Pop-up Quiz</vt:lpstr>
      <vt:lpstr>Pop-up Quiz</vt:lpstr>
      <vt:lpstr>Problem with MLE</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lpstr>Today’s reading</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wang hongning</cp:lastModifiedBy>
  <cp:revision>126</cp:revision>
  <dcterms:created xsi:type="dcterms:W3CDTF">2014-08-05T02:17:53Z</dcterms:created>
  <dcterms:modified xsi:type="dcterms:W3CDTF">2019-01-31T21:46:03Z</dcterms:modified>
</cp:coreProperties>
</file>