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87" r:id="rId2"/>
    <p:sldId id="288" r:id="rId3"/>
    <p:sldId id="289" r:id="rId4"/>
    <p:sldId id="256" r:id="rId5"/>
    <p:sldId id="257" r:id="rId6"/>
    <p:sldId id="258" r:id="rId7"/>
    <p:sldId id="274" r:id="rId8"/>
    <p:sldId id="259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75" r:id="rId17"/>
    <p:sldId id="267" r:id="rId18"/>
    <p:sldId id="278" r:id="rId19"/>
    <p:sldId id="268" r:id="rId20"/>
    <p:sldId id="269" r:id="rId21"/>
    <p:sldId id="277" r:id="rId22"/>
    <p:sldId id="270" r:id="rId23"/>
    <p:sldId id="276" r:id="rId24"/>
    <p:sldId id="271" r:id="rId25"/>
    <p:sldId id="272" r:id="rId26"/>
    <p:sldId id="273" r:id="rId27"/>
    <p:sldId id="286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6B643-D2DF-4809-94B5-88E583AA0A0B}">
          <p14:sldIdLst>
            <p14:sldId id="287"/>
            <p14:sldId id="288"/>
            <p14:sldId id="289"/>
            <p14:sldId id="256"/>
            <p14:sldId id="257"/>
            <p14:sldId id="258"/>
            <p14:sldId id="274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75"/>
            <p14:sldId id="267"/>
            <p14:sldId id="278"/>
            <p14:sldId id="268"/>
            <p14:sldId id="269"/>
            <p14:sldId id="277"/>
            <p14:sldId id="270"/>
            <p14:sldId id="276"/>
            <p14:sldId id="271"/>
            <p14:sldId id="272"/>
            <p14:sldId id="273"/>
            <p14:sldId id="28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32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F3E-A3D0-4275-AD4C-D698229737C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9DCE-61CB-4EFC-9F79-171B1068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b.unt.edu/itds/faculty/evangelopoulos/dsci5910/LSA_Deerwester1990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collection of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 smtClean="0"/>
                  <a:t>, i.e., unigram language model </a:t>
                </a:r>
              </a:p>
              <a:p>
                <a:r>
                  <a:rPr lang="en-US" altLang="en-US" sz="2400" dirty="0" smtClean="0"/>
                  <a:t>Maximum </a:t>
                </a:r>
                <a:r>
                  <a:rPr lang="en-US" altLang="en-US" sz="2400" dirty="0"/>
                  <a:t>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rank approximation of term-document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Goal: remove noise in the observed term-document association data</a:t>
                </a:r>
              </a:p>
              <a:p>
                <a:pPr lvl="1"/>
                <a:r>
                  <a:rPr lang="en-US" dirty="0" smtClean="0"/>
                  <a:t>Solution: find a 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which is closest to the original matrix in terms of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blipFill rotWithShape="0">
                <a:blip r:embed="rId3"/>
                <a:stretch>
                  <a:fillRect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Rank of a matrix</a:t>
                </a:r>
              </a:p>
              <a:p>
                <a:pPr lvl="1"/>
                <a:r>
                  <a:rPr lang="en-US" dirty="0" smtClean="0"/>
                  <a:t>The number </a:t>
                </a:r>
                <a:r>
                  <a:rPr lang="en-US" dirty="0" smtClean="0"/>
                  <a:t>of linearly independent rows (columns) in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Eigen system</a:t>
                </a:r>
              </a:p>
              <a:p>
                <a:pPr lvl="1"/>
                <a:r>
                  <a:rPr lang="en-US" dirty="0"/>
                  <a:t>For 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right eigenvector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 smtClean="0"/>
                  <a:t>eigenvalue</a:t>
                </a:r>
              </a:p>
              <a:p>
                <a:r>
                  <a:rPr lang="en-US" dirty="0" smtClean="0"/>
                  <a:t>For a symmetric full-rank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have its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the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are the orthogonal and normalized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whose entries are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125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Singular value decomposition (SVD)</a:t>
                </a:r>
              </a:p>
              <a:p>
                <a:pPr lvl="1"/>
                <a:r>
                  <a:rPr lang="en-US" dirty="0" smtClean="0"/>
                  <a:t>For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orthogonal matrices,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we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in a descending order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1804" y="210263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Another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the document-term 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document-document similarity by counting how many terms co-occur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Eigen-decomposition of </a:t>
                </a:r>
                <a:r>
                  <a:rPr lang="en-US" dirty="0"/>
                  <a:t>document-document </a:t>
                </a:r>
                <a:r>
                  <a:rPr lang="en-US" dirty="0" smtClean="0"/>
                  <a:t>similarity matrix</a:t>
                </a:r>
              </a:p>
              <a:p>
                <a:pPr lvl="3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new representation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this system(space)</a:t>
                </a:r>
              </a:p>
              <a:p>
                <a:pPr lvl="3"/>
                <a:r>
                  <a:rPr lang="en-US" dirty="0" smtClean="0"/>
                  <a:t>In the lower dimensional space, we will only use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same analysis applies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79320" y="148227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 of LSA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measures the relatedness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-dimensional space</a:t>
                </a:r>
              </a:p>
              <a:p>
                <a:r>
                  <a:rPr lang="en-US" dirty="0" smtClean="0"/>
                  <a:t>Therefore</a:t>
                </a:r>
              </a:p>
              <a:p>
                <a:pPr lvl="1"/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9" y="2252133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11324" y="1263254"/>
            <a:ext cx="6673604" cy="5199853"/>
            <a:chOff x="2236724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724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854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956588" y="1280119"/>
            <a:ext cx="1164770" cy="515419"/>
            <a:chOff x="3956588" y="1280119"/>
            <a:chExt cx="1164770" cy="515419"/>
          </a:xfrm>
        </p:grpSpPr>
        <p:sp>
          <p:nvSpPr>
            <p:cNvPr id="7" name="TextBox 6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72418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dimensions in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028" name="Picture 4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27" y="2428875"/>
            <a:ext cx="4217673" cy="39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achieved via LSA</a:t>
            </a:r>
          </a:p>
          <a:p>
            <a:pPr lvl="1"/>
            <a:r>
              <a:rPr lang="en-US" dirty="0" smtClean="0"/>
              <a:t>Terms/documents that are closely associated are placed near one another in this new space</a:t>
            </a:r>
          </a:p>
          <a:p>
            <a:pPr lvl="1"/>
            <a:r>
              <a:rPr lang="en-US" dirty="0" smtClean="0"/>
              <a:t>Terms that do not occur in a document may still close to it, if that is consistent with the major patterns of association in the data</a:t>
            </a:r>
          </a:p>
          <a:p>
            <a:pPr lvl="1"/>
            <a:r>
              <a:rPr lang="en-US" dirty="0" smtClean="0"/>
              <a:t>A good choice of concept space for VS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Recap: illustration </a:t>
            </a:r>
            <a:r>
              <a:rPr lang="en-US" altLang="en-US" sz="3700" dirty="0" smtClean="0"/>
              <a:t>of N-gram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63675" y="2168525"/>
            <a:ext cx="6561138" cy="3241675"/>
            <a:chOff x="1056" y="1584"/>
            <a:chExt cx="4133" cy="2042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774826"/>
                <a:ext cx="2401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4826"/>
                <a:ext cx="240149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78603" y="2840495"/>
                <a:ext cx="5241397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03" y="2840495"/>
                <a:ext cx="5241397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</a:t>
                </a:r>
                <a:r>
                  <a:rPr lang="en-US" dirty="0" smtClean="0"/>
                  <a:t>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Difficult to handle dynamic corpus</a:t>
                </a:r>
              </a:p>
              <a:p>
                <a:r>
                  <a:rPr lang="en-US" dirty="0" smtClean="0"/>
                  <a:t>Difficult to interpret the decomposition results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464809" y="4437969"/>
            <a:ext cx="3548743" cy="726682"/>
            <a:chOff x="1545771" y="5606142"/>
            <a:chExt cx="3548743" cy="726682"/>
          </a:xfrm>
        </p:grpSpPr>
        <p:sp>
          <p:nvSpPr>
            <p:cNvPr id="4" name="TextBox 3"/>
            <p:cNvSpPr txBox="1"/>
            <p:nvPr/>
          </p:nvSpPr>
          <p:spPr>
            <a:xfrm>
              <a:off x="1545771" y="5932714"/>
              <a:ext cx="3548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We will come back to this later!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320143" y="5606142"/>
              <a:ext cx="163286" cy="32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026" name="Picture 2" descr="http://www.csml.ucl.ac.uk/images/IR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2147080"/>
            <a:ext cx="6966857" cy="39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3076" name="Picture 4" descr="http://cfile10.uf.tistory.com/image/1413570F4B2759DD027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76475"/>
            <a:ext cx="5561200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from deep neuron network</a:t>
            </a:r>
            <a:endParaRPr lang="en-US" dirty="0"/>
          </a:p>
        </p:txBody>
      </p:sp>
      <p:pic>
        <p:nvPicPr>
          <p:cNvPr id="5122" name="Picture 2" descr="http://1.bp.blogspot.com/-VENOsYD1uJc/T-nkLAiANtI/AAAAAAAAJWc/2KCTl3OsI18/s320/cat+dete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1131"/>
            <a:ext cx="3048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7375" y="5440363"/>
            <a:ext cx="518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44444"/>
                </a:solidFill>
                <a:latin typeface="arial" panose="020B0604020202020204" pitchFamily="34" charset="0"/>
              </a:rPr>
              <a:t>One of the neurons in the artificial neural network, trained from still frames from unlabeled YouTube videos, learned to detect cats</a:t>
            </a:r>
            <a:r>
              <a:rPr lang="en-US" sz="1600" i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r>
              <a:rPr lang="en-US" dirty="0" smtClean="0"/>
              <a:t>in LSA</a:t>
            </a:r>
          </a:p>
          <a:p>
            <a:r>
              <a:rPr lang="en-US" dirty="0" smtClean="0"/>
              <a:t>Interpretation of LSA</a:t>
            </a:r>
          </a:p>
          <a:p>
            <a:pPr lvl="1"/>
            <a:r>
              <a:rPr lang="en-US" dirty="0" smtClean="0"/>
              <a:t>Low rank matrix approximation</a:t>
            </a:r>
          </a:p>
          <a:p>
            <a:pPr lvl="1"/>
            <a:r>
              <a:rPr lang="en-US" dirty="0" smtClean="0"/>
              <a:t>Eigen-decomposition of co-occurrence matrix for documents and </a:t>
            </a:r>
            <a:r>
              <a:rPr lang="en-US" dirty="0" smtClean="0"/>
              <a:t>terms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  <a:endParaRPr lang="en-US" dirty="0" smtClean="0"/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13: Matrix </a:t>
            </a:r>
            <a:r>
              <a:rPr lang="en-US" dirty="0"/>
              <a:t>decompositions and latent semantic </a:t>
            </a:r>
            <a:r>
              <a:rPr lang="en-US" dirty="0" smtClean="0"/>
              <a:t>indexing</a:t>
            </a:r>
          </a:p>
          <a:p>
            <a:r>
              <a:rPr lang="en-US" dirty="0" err="1" smtClean="0"/>
              <a:t>Deerwester</a:t>
            </a:r>
            <a:r>
              <a:rPr lang="en-US" dirty="0"/>
              <a:t>, Scott C., et al. "</a:t>
            </a:r>
            <a:r>
              <a:rPr lang="en-US" dirty="0">
                <a:hlinkClick r:id="rId2"/>
              </a:rPr>
              <a:t>Indexing by latent semantic analysis</a:t>
            </a:r>
            <a:r>
              <a:rPr lang="en-US" dirty="0"/>
              <a:t>." </a:t>
            </a:r>
            <a:r>
              <a:rPr lang="en-US" i="1" dirty="0" err="1"/>
              <a:t>JAsIs</a:t>
            </a:r>
            <a:r>
              <a:rPr lang="en-US" dirty="0"/>
              <a:t> 41.6 (1990): 391-407.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Lunar New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Lunar New Year 201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466975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inverse </a:t>
            </a:r>
            <a:r>
              <a:rPr lang="en-US" dirty="0"/>
              <a:t>of </a:t>
            </a:r>
            <a:r>
              <a:rPr lang="en-US" dirty="0" smtClean="0"/>
              <a:t>the likelihood of </a:t>
            </a:r>
            <a:r>
              <a:rPr lang="en-US" dirty="0"/>
              <a:t>the test set </a:t>
            </a:r>
            <a:r>
              <a:rPr lang="en-US" dirty="0" smtClean="0"/>
              <a:t>as </a:t>
            </a:r>
            <a:r>
              <a:rPr lang="en-US" dirty="0"/>
              <a:t>assigned by the language </a:t>
            </a:r>
            <a:r>
              <a:rPr lang="en-US" dirty="0" smtClean="0"/>
              <a:t>model, </a:t>
            </a:r>
            <a:r>
              <a:rPr lang="en-US" dirty="0"/>
              <a:t>normalized by the number of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682" y="3200400"/>
                <a:ext cx="470051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82" y="3200400"/>
                <a:ext cx="4700518" cy="8183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86400" y="424895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N-gram language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76800" y="4018766"/>
            <a:ext cx="609600" cy="40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Latent Semantic Analysis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Hongning Wang</a:t>
            </a: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CS@UVa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and </a:t>
            </a:r>
            <a:r>
              <a:rPr lang="en-US" altLang="en-US" dirty="0" smtClean="0"/>
              <a:t>query are represented </a:t>
            </a:r>
            <a:r>
              <a:rPr lang="en-US" altLang="en-US" dirty="0"/>
              <a:t>by </a:t>
            </a:r>
            <a:r>
              <a:rPr lang="en-US" altLang="en-US" u="sng" dirty="0" smtClean="0"/>
              <a:t>term</a:t>
            </a:r>
            <a:r>
              <a:rPr lang="en-US" altLang="en-US" dirty="0" smtClean="0"/>
              <a:t> vectors</a:t>
            </a:r>
          </a:p>
          <a:p>
            <a:pPr lvl="1"/>
            <a:r>
              <a:rPr lang="en-US" altLang="en-US" dirty="0" smtClean="0"/>
              <a:t>Terms are not necessarily </a:t>
            </a:r>
            <a:r>
              <a:rPr lang="en-US" altLang="en-US" u="sng" dirty="0" smtClean="0"/>
              <a:t>orthogonal</a:t>
            </a:r>
            <a:r>
              <a:rPr lang="en-US" altLang="en-US" dirty="0" smtClean="0"/>
              <a:t> to each other </a:t>
            </a:r>
          </a:p>
          <a:p>
            <a:pPr lvl="2"/>
            <a:r>
              <a:rPr lang="en-US" altLang="en-US" dirty="0" smtClean="0"/>
              <a:t>Synonymy: car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automobile</a:t>
            </a:r>
          </a:p>
          <a:p>
            <a:pPr lvl="2"/>
            <a:r>
              <a:rPr lang="en-US" altLang="en-US" dirty="0" smtClean="0"/>
              <a:t>Polysemy: fly (action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insect)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2" y="4742898"/>
            <a:ext cx="8831716" cy="15356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basis for VS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space is preferred</a:t>
            </a:r>
          </a:p>
          <a:p>
            <a:pPr lvl="1"/>
            <a:r>
              <a:rPr lang="en-US" dirty="0" smtClean="0"/>
              <a:t>Semantic gap will be bridged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006599" y="2725684"/>
            <a:ext cx="5727220" cy="3864010"/>
            <a:chOff x="879" y="1170"/>
            <a:chExt cx="3996" cy="269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624" y="1479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79" y="1170"/>
              <a:ext cx="3996" cy="2696"/>
              <a:chOff x="879" y="1170"/>
              <a:chExt cx="3996" cy="2696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4197" y="2498"/>
                <a:ext cx="678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987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1319" y="1170"/>
                <a:ext cx="697" cy="27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3764400" y="3476700"/>
            <a:ext cx="2298914" cy="2608493"/>
            <a:chOff x="2089" y="1694"/>
            <a:chExt cx="1604" cy="182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2089" y="2880"/>
              <a:ext cx="23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3772404" y="2857929"/>
            <a:ext cx="1838845" cy="2343345"/>
            <a:chOff x="2112" y="1245"/>
            <a:chExt cx="1283" cy="1635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590978" y="5218475"/>
            <a:ext cx="3006933" cy="1159491"/>
            <a:chOff x="1968" y="2880"/>
            <a:chExt cx="2098" cy="809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626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798" y="334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666524" y="3920510"/>
            <a:ext cx="1090695" cy="1262683"/>
            <a:chOff x="1351" y="1999"/>
            <a:chExt cx="761" cy="881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636" y="2152"/>
              <a:ext cx="476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351" y="199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3804677" y="5183193"/>
            <a:ext cx="2310379" cy="468669"/>
            <a:chOff x="2112" y="2880"/>
            <a:chExt cx="1612" cy="327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318" cy="1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898090" y="5223736"/>
            <a:ext cx="275182" cy="412773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such a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term expansion </a:t>
            </a:r>
          </a:p>
          <a:p>
            <a:pPr lvl="1"/>
            <a:r>
              <a:rPr lang="en-US" dirty="0" smtClean="0"/>
              <a:t>Construction of thesaurus</a:t>
            </a:r>
          </a:p>
          <a:p>
            <a:pPr lvl="2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Clustering of words</a:t>
            </a:r>
          </a:p>
          <a:p>
            <a:r>
              <a:rPr lang="en-US" dirty="0" smtClean="0"/>
              <a:t>Word </a:t>
            </a:r>
            <a:r>
              <a:rPr lang="en-US" dirty="0"/>
              <a:t>sense </a:t>
            </a:r>
            <a:r>
              <a:rPr lang="en-US" dirty="0" smtClean="0"/>
              <a:t>disambiguation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Relation between a pair of words should be similar as in text and dictionary’s description</a:t>
            </a:r>
          </a:p>
          <a:p>
            <a:pPr lvl="1"/>
            <a:r>
              <a:rPr lang="en-US" dirty="0" smtClean="0"/>
              <a:t>Explore word usage context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Assumption: there is some underlying latent semantic structure in the data that is partially obscured by the randomness of word choice with respect to </a:t>
            </a:r>
            <a:r>
              <a:rPr lang="en-US" dirty="0" smtClean="0"/>
              <a:t>text generation</a:t>
            </a:r>
            <a:endParaRPr lang="en-US" dirty="0" smtClean="0"/>
          </a:p>
          <a:p>
            <a:pPr lvl="1"/>
            <a:r>
              <a:rPr lang="en-US" dirty="0" smtClean="0"/>
              <a:t>It means: the observed term-document association </a:t>
            </a:r>
            <a:r>
              <a:rPr lang="en-US" dirty="0"/>
              <a:t>data is </a:t>
            </a:r>
            <a:r>
              <a:rPr lang="en-US" dirty="0" smtClean="0"/>
              <a:t>contaminated by random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782</TotalTime>
  <Words>758</Words>
  <Application>Microsoft Office PowerPoint</Application>
  <PresentationFormat>On-screen Show (4:3)</PresentationFormat>
  <Paragraphs>253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Cambria Math</vt:lpstr>
      <vt:lpstr>simple slides template</vt:lpstr>
      <vt:lpstr>Recap: maximum likelihood estimation</vt:lpstr>
      <vt:lpstr>Recap: illustration of N-gram language model smoothing</vt:lpstr>
      <vt:lpstr>Recap: perplexity</vt:lpstr>
      <vt:lpstr>Latent Semantic Analysis</vt:lpstr>
      <vt:lpstr>VS model in practice</vt:lpstr>
      <vt:lpstr>Choosing basis for VS model</vt:lpstr>
      <vt:lpstr>How to build such a space</vt:lpstr>
      <vt:lpstr>How to build such a space</vt:lpstr>
      <vt:lpstr>How to build such a space</vt:lpstr>
      <vt:lpstr>Latent Semantic Analysis (LSA)</vt:lpstr>
      <vt:lpstr>Basic concepts in linear algebra</vt:lpstr>
      <vt:lpstr>Basic concepts in linear algebra</vt:lpstr>
      <vt:lpstr>Basic concepts in linear algebra</vt:lpstr>
      <vt:lpstr>Latent Semantic Analysis (LSA)</vt:lpstr>
      <vt:lpstr>Latent Semantic Analysis (LSA)</vt:lpstr>
      <vt:lpstr>Geometric interpretation of LSA</vt:lpstr>
      <vt:lpstr>Latent Semantic Analysis (LSA)</vt:lpstr>
      <vt:lpstr>What are those dimensions in LSA</vt:lpstr>
      <vt:lpstr>Latent Semantic Analysis (LSA)</vt:lpstr>
      <vt:lpstr>LSA for retrieval</vt:lpstr>
      <vt:lpstr>LSA for retrieval</vt:lpstr>
      <vt:lpstr>Discussions</vt:lpstr>
      <vt:lpstr>LSA beyond text</vt:lpstr>
      <vt:lpstr>LSA beyond text</vt:lpstr>
      <vt:lpstr>LSA beyond text</vt:lpstr>
      <vt:lpstr>What you should know</vt:lpstr>
      <vt:lpstr>Today’s reading</vt:lpstr>
      <vt:lpstr>Happy Lunar New Year!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</dc:title>
  <dc:creator>hongning wang</dc:creator>
  <cp:lastModifiedBy>wang hongning</cp:lastModifiedBy>
  <cp:revision>48</cp:revision>
  <dcterms:created xsi:type="dcterms:W3CDTF">2014-09-04T21:48:36Z</dcterms:created>
  <dcterms:modified xsi:type="dcterms:W3CDTF">2019-02-05T22:04:31Z</dcterms:modified>
</cp:coreProperties>
</file>