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303" r:id="rId2"/>
    <p:sldId id="304" r:id="rId3"/>
    <p:sldId id="301" r:id="rId4"/>
    <p:sldId id="30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68" r:id="rId18"/>
    <p:sldId id="267" r:id="rId19"/>
    <p:sldId id="271" r:id="rId20"/>
    <p:sldId id="308" r:id="rId21"/>
    <p:sldId id="309" r:id="rId22"/>
    <p:sldId id="299" r:id="rId23"/>
    <p:sldId id="272" r:id="rId24"/>
    <p:sldId id="273" r:id="rId25"/>
    <p:sldId id="270" r:id="rId26"/>
    <p:sldId id="274" r:id="rId27"/>
    <p:sldId id="306" r:id="rId28"/>
    <p:sldId id="307" r:id="rId29"/>
    <p:sldId id="275" r:id="rId30"/>
    <p:sldId id="305" r:id="rId31"/>
    <p:sldId id="276" r:id="rId32"/>
    <p:sldId id="277" r:id="rId33"/>
    <p:sldId id="278" r:id="rId34"/>
    <p:sldId id="280" r:id="rId35"/>
    <p:sldId id="279" r:id="rId36"/>
    <p:sldId id="281" r:id="rId37"/>
    <p:sldId id="285" r:id="rId38"/>
    <p:sldId id="294" r:id="rId39"/>
    <p:sldId id="293" r:id="rId40"/>
    <p:sldId id="296" r:id="rId41"/>
    <p:sldId id="283" r:id="rId42"/>
    <p:sldId id="284" r:id="rId43"/>
    <p:sldId id="286" r:id="rId44"/>
    <p:sldId id="28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867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eg"/><Relationship Id="rId11" Type="http://schemas.openxmlformats.org/officeDocument/2006/relationships/image" Target="../media/image430.png"/><Relationship Id="rId5" Type="http://schemas.openxmlformats.org/officeDocument/2006/relationships/image" Target="../media/image34.png"/><Relationship Id="rId10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4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e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0.png"/><Relationship Id="rId4" Type="http://schemas.openxmlformats.org/officeDocument/2006/relationships/image" Target="../media/image33.png"/><Relationship Id="rId9" Type="http://schemas.openxmlformats.org/officeDocument/2006/relationships/image" Target="../media/image4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0560" y="732681"/>
            <a:ext cx="298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George Miller, Cognitive Science Laboratory of Princeton University, 1985</a:t>
            </a:r>
          </a:p>
        </p:txBody>
      </p:sp>
    </p:spTree>
    <p:extLst>
      <p:ext uri="{BB962C8B-B14F-4D97-AF65-F5344CB8AC3E}">
        <p14:creationId xmlns:p14="http://schemas.microsoft.com/office/powerpoint/2010/main" val="34873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en-US" dirty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14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04255" y="2668868"/>
            <a:ext cx="6161314" cy="4189132"/>
            <a:chOff x="1404255" y="2668868"/>
            <a:chExt cx="6161314" cy="4189132"/>
          </a:xfrm>
        </p:grpSpPr>
        <p:sp>
          <p:nvSpPr>
            <p:cNvPr id="4" name="Rectangle 3"/>
            <p:cNvSpPr/>
            <p:nvPr/>
          </p:nvSpPr>
          <p:spPr>
            <a:xfrm>
              <a:off x="1404255" y="2668868"/>
              <a:ext cx="61613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Georgia" panose="02040502050405020303" pitchFamily="18" charset="0"/>
                </a:rPr>
                <a:t>European Parliament Proceedings Parallel Corpus</a:t>
              </a:r>
              <a:endPara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184" y="3023390"/>
              <a:ext cx="4669971" cy="3834610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word-alignment</a:t>
            </a:r>
            <a:r>
              <a:rPr lang="en-US" dirty="0" smtClean="0"/>
              <a:t>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WordNet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1/|shortest path|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2*depth(LCS)/(depth(w</a:t>
            </a:r>
            <a:r>
              <a:rPr lang="en-US" baseline="-25000" dirty="0" smtClean="0"/>
              <a:t>1</a:t>
            </a:r>
            <a:r>
              <a:rPr lang="en-US" dirty="0" smtClean="0"/>
              <a:t>)+depth(w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4734" y="4365829"/>
            <a:ext cx="3843866" cy="646331"/>
            <a:chOff x="4021667" y="3976362"/>
            <a:chExt cx="3843866" cy="646331"/>
          </a:xfrm>
        </p:grpSpPr>
        <p:sp>
          <p:nvSpPr>
            <p:cNvPr id="8" name="Rectangle 7"/>
            <p:cNvSpPr/>
            <p:nvPr/>
          </p:nvSpPr>
          <p:spPr>
            <a:xfrm>
              <a:off x="4572000" y="3976362"/>
              <a:ext cx="329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the most specific concept which is an ancestor of both A and B.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21667" y="3976362"/>
              <a:ext cx="550333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8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Recap: machine translation approaches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Recap: translation with a noisy </a:t>
            </a:r>
            <a:r>
              <a:rPr lang="en-US" sz="3400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corpus.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corpus.</a:t>
                </a:r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one, one to many and reordering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80966" y="3884513"/>
            <a:ext cx="1466965" cy="1611086"/>
            <a:chOff x="480966" y="3884513"/>
            <a:chExt cx="1466965" cy="1611086"/>
          </a:xfrm>
        </p:grpSpPr>
        <p:sp>
          <p:nvSpPr>
            <p:cNvPr id="25" name="TextBox 24"/>
            <p:cNvSpPr txBox="1"/>
            <p:nvPr/>
          </p:nvSpPr>
          <p:spPr>
            <a:xfrm>
              <a:off x="480966" y="4346384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Source sentence</a:t>
              </a:r>
              <a:endParaRPr lang="en-US" sz="2000" dirty="0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1730215" y="3884513"/>
              <a:ext cx="217716" cy="161108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66412"/>
              </p:ext>
            </p:extLst>
          </p:nvPr>
        </p:nvGraphicFramePr>
        <p:xfrm>
          <a:off x="2030385" y="3749039"/>
          <a:ext cx="55404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43" y="3687652"/>
            <a:ext cx="5581650" cy="195758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2004" y="2950418"/>
            <a:ext cx="4984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___ _ ____ ___ ______ ____ ______.</a:t>
            </a:r>
            <a:endParaRPr lang="en-US" sz="2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90025" y="3713410"/>
            <a:ext cx="894842" cy="19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one, one to many and reordering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24627" y="2670167"/>
            <a:ext cx="3703969" cy="419088"/>
            <a:chOff x="2724627" y="2670167"/>
            <a:chExt cx="3703969" cy="41908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24627" y="2670167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179880" y="2670167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37980" y="2680948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92232" y="2680948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92232" y="2670167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64895" y="2711317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1170" y="2711317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966" y="43463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730215" y="3884513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66384"/>
              </p:ext>
            </p:extLst>
          </p:nvPr>
        </p:nvGraphicFramePr>
        <p:xfrm>
          <a:off x="2030385" y="3749039"/>
          <a:ext cx="55404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72004" y="2950418"/>
            <a:ext cx="4984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___ _ ____ ___ ______ ____ ______.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0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one, one to many and reordering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24627" y="2670167"/>
            <a:ext cx="3703969" cy="419088"/>
            <a:chOff x="2724627" y="2670167"/>
            <a:chExt cx="3703969" cy="41908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24627" y="2670167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179880" y="2670167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37980" y="2680948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92232" y="2680948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92232" y="2670167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64895" y="2711317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1170" y="2711317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966" y="43463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730215" y="3884513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12097"/>
              </p:ext>
            </p:extLst>
          </p:nvPr>
        </p:nvGraphicFramePr>
        <p:xfrm>
          <a:off x="2030385" y="3749039"/>
          <a:ext cx="55404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72004" y="2950418"/>
            <a:ext cx="4984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___ _ ____ ___ ______ ____ ______.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distributional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the contexts in which words appear to measure their similarity</a:t>
                </a:r>
              </a:p>
              <a:p>
                <a:pPr lvl="1"/>
                <a:r>
                  <a:rPr lang="en-US" dirty="0"/>
                  <a:t>Assumption: </a:t>
                </a:r>
                <a:r>
                  <a:rPr lang="en-US" dirty="0" smtClean="0"/>
                  <a:t>similar </a:t>
                </a:r>
                <a:r>
                  <a:rPr lang="en-US" dirty="0"/>
                  <a:t>contexts </a:t>
                </a:r>
                <a:r>
                  <a:rPr lang="en-US" dirty="0" smtClean="0"/>
                  <a:t>=&gt; similar meanings</a:t>
                </a:r>
              </a:p>
              <a:p>
                <a:pPr lvl="1"/>
                <a:r>
                  <a:rPr lang="en-US" dirty="0" smtClean="0"/>
                  <a:t>Approach: represent </a:t>
                </a:r>
                <a:r>
                  <a:rPr lang="en-US" dirty="0"/>
                  <a:t>each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a vector </a:t>
                </a:r>
                <a:r>
                  <a:rPr lang="en-US" dirty="0" smtClean="0"/>
                  <a:t>of its contexts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Vector space representation</a:t>
                </a:r>
              </a:p>
              <a:p>
                <a:pPr lvl="2"/>
                <a:r>
                  <a:rPr lang="en-US" dirty="0"/>
                  <a:t>Each dimension corresponds to a particular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Each element </a:t>
                </a:r>
                <a:r>
                  <a:rPr lang="en-US" dirty="0" smtClean="0"/>
                  <a:t>in the vector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captures the degree to which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associated with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Similarity metric</a:t>
                </a:r>
              </a:p>
              <a:p>
                <a:pPr lvl="2"/>
                <a:r>
                  <a:rPr lang="en-US" dirty="0" smtClean="0"/>
                  <a:t>Cosine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  <a:blipFill rotWithShape="0">
                <a:blip r:embed="rId2"/>
                <a:stretch>
                  <a:fillRect l="-1704" t="-26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one, one to many and reordering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6673" y="4290576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95872" y="3871634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10756" y="2641325"/>
            <a:ext cx="2479640" cy="723566"/>
            <a:chOff x="6394339" y="2950418"/>
            <a:chExt cx="2479640" cy="723566"/>
          </a:xfrm>
        </p:grpSpPr>
        <p:sp>
          <p:nvSpPr>
            <p:cNvPr id="26" name="TextBox 25"/>
            <p:cNvSpPr txBox="1"/>
            <p:nvPr/>
          </p:nvSpPr>
          <p:spPr>
            <a:xfrm>
              <a:off x="7437064" y="2950418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sentence</a:t>
              </a:r>
              <a:endParaRPr lang="en-US" sz="20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6394339" y="3328263"/>
              <a:ext cx="951918" cy="3457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86973"/>
              </p:ext>
            </p:extLst>
          </p:nvPr>
        </p:nvGraphicFramePr>
        <p:xfrm>
          <a:off x="2030385" y="3379841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30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3369974"/>
            <a:ext cx="6487062" cy="3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a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32835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24617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688120"/>
            <a:ext cx="652871" cy="3501495"/>
            <a:chOff x="0" y="2688120"/>
            <a:chExt cx="652871" cy="3501495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-568961" y="4419905"/>
              <a:ext cx="15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Transmitter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64648" y="2688120"/>
              <a:ext cx="288223" cy="3501495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1288748"/>
            <a:ext cx="1091723" cy="1348331"/>
            <a:chOff x="0" y="1288748"/>
            <a:chExt cx="1091723" cy="134833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-399534" y="1868213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Source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028" name="Picture 4" descr="http://4.bp.blogspot.com/-xEcpOCaLYiY/U1okFt3WryI/AAAAAAAADVk/lwkDAACK_iA/s1600/sing.ways.englishma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" y="1288748"/>
              <a:ext cx="727075" cy="108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310641" y="2052879"/>
            <a:ext cx="622500" cy="2946400"/>
            <a:chOff x="8310641" y="2052879"/>
            <a:chExt cx="622500" cy="2946400"/>
          </a:xfrm>
        </p:grpSpPr>
        <p:sp>
          <p:nvSpPr>
            <p:cNvPr id="18" name="Down Arrow 17"/>
            <p:cNvSpPr/>
            <p:nvPr/>
          </p:nvSpPr>
          <p:spPr>
            <a:xfrm>
              <a:off x="8310641" y="2052879"/>
              <a:ext cx="272135" cy="2946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7800274" y="3426254"/>
              <a:ext cx="1896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Order of actions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61151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Jean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traversé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à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nage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38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29" cy="2946400"/>
            <a:chOff x="8361060" y="1875903"/>
            <a:chExt cx="600229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880760" y="3323163"/>
              <a:ext cx="179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6" grpId="0"/>
      <p:bldP spid="31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75227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72447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2530"/>
              </p:ext>
            </p:extLst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Jean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traversé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à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nage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39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signature </a:t>
            </a:r>
            <a:r>
              <a:rPr lang="en-US" dirty="0"/>
              <a:t>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process in Model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space is huge</a:t>
            </a:r>
          </a:p>
          <a:p>
            <a:pPr lvl="1"/>
            <a:r>
              <a:rPr lang="en-US" dirty="0" smtClean="0"/>
              <a:t>Presumably all “sentences” in English</a:t>
            </a:r>
          </a:p>
          <a:p>
            <a:pPr lvl="2"/>
            <a:r>
              <a:rPr lang="en-US" dirty="0" smtClean="0"/>
              <a:t>English sentence length is unknown</a:t>
            </a:r>
          </a:p>
          <a:p>
            <a:pPr lvl="2"/>
            <a:r>
              <a:rPr lang="en-US" dirty="0" smtClean="0"/>
              <a:t>All permutation of words in the vocabulary</a:t>
            </a:r>
          </a:p>
          <a:p>
            <a:pPr lvl="1"/>
            <a:r>
              <a:rPr lang="en-US" dirty="0" smtClean="0"/>
              <a:t>Heuristics to reduce search space</a:t>
            </a:r>
          </a:p>
          <a:p>
            <a:pPr lvl="2"/>
            <a:r>
              <a:rPr lang="en-US" dirty="0" smtClean="0"/>
              <a:t>Trade-off between translation accuracy and efficiency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Phase-based translation in the source and target languages</a:t>
            </a:r>
          </a:p>
          <a:p>
            <a:pPr lvl="2"/>
            <a:r>
              <a:rPr lang="en-US" dirty="0" smtClean="0"/>
              <a:t>Incorporate </a:t>
            </a:r>
            <a:r>
              <a:rPr lang="en-US" dirty="0"/>
              <a:t>syntax or quasi-syntactic structures</a:t>
            </a:r>
          </a:p>
          <a:p>
            <a:pPr lvl="2"/>
            <a:r>
              <a:rPr lang="en-US" dirty="0" smtClean="0"/>
              <a:t>Greatly reduce search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machine translation</a:t>
            </a:r>
          </a:p>
          <a:p>
            <a:pPr lvl="1"/>
            <a:r>
              <a:rPr lang="en-US" dirty="0" smtClean="0"/>
              <a:t>Lexical/syntactic/semantic </a:t>
            </a:r>
            <a:r>
              <a:rPr lang="en-US" dirty="0" smtClean="0"/>
              <a:t>divergences</a:t>
            </a:r>
          </a:p>
          <a:p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Source-channel framework for statistical machine translation</a:t>
            </a:r>
          </a:p>
          <a:p>
            <a:pPr lvl="2"/>
            <a:r>
              <a:rPr lang="en-US" dirty="0" smtClean="0"/>
              <a:t>Generative process</a:t>
            </a:r>
          </a:p>
          <a:p>
            <a:pPr lvl="1"/>
            <a:r>
              <a:rPr lang="en-US" dirty="0" smtClean="0"/>
              <a:t>IBM model 1</a:t>
            </a:r>
          </a:p>
          <a:p>
            <a:pPr lvl="2"/>
            <a:r>
              <a:rPr lang="en-US" dirty="0" smtClean="0"/>
              <a:t>Idea of word alignment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en-US" dirty="0"/>
              <a:t>Chapter 25: Machine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131" y="2338389"/>
            <a:ext cx="5595994" cy="16954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1235" y="2547938"/>
            <a:ext cx="1285875" cy="47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90972" y="2843213"/>
            <a:ext cx="1585916" cy="4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96125" y="4610101"/>
            <a:ext cx="81438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67375" y="4810125"/>
            <a:ext cx="1171575" cy="95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2600</TotalTime>
  <Words>2212</Words>
  <Application>Microsoft Office PowerPoint</Application>
  <PresentationFormat>On-screen Show (4:3)</PresentationFormat>
  <Paragraphs>763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Georgia</vt:lpstr>
      <vt:lpstr>Times New Roman</vt:lpstr>
      <vt:lpstr>simple slides template</vt:lpstr>
      <vt:lpstr>Recap: WordNet</vt:lpstr>
      <vt:lpstr>Recap: WordNet similarity</vt:lpstr>
      <vt:lpstr>Recap: distributional semantics</vt:lpstr>
      <vt:lpstr>Recap: signature of target word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divergences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Recap: machine translation approaches</vt:lpstr>
      <vt:lpstr>Recap: translation with a noisy channel model</vt:lpstr>
      <vt:lpstr>Estimation of translation probability 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Word alignment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 Decoding process in Model 1</vt:lpstr>
      <vt:lpstr> Decoding process in Model 1</vt:lpstr>
      <vt:lpstr>Decoding process in Model 1</vt:lpstr>
      <vt:lpstr>Estimation of translation probability </vt:lpstr>
      <vt:lpstr>Other translation models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wang hongning</cp:lastModifiedBy>
  <cp:revision>83</cp:revision>
  <dcterms:created xsi:type="dcterms:W3CDTF">2015-01-01T17:17:02Z</dcterms:created>
  <dcterms:modified xsi:type="dcterms:W3CDTF">2019-03-05T02:07:34Z</dcterms:modified>
</cp:coreProperties>
</file>