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71" r:id="rId4"/>
    <p:sldId id="259" r:id="rId5"/>
    <p:sldId id="264" r:id="rId6"/>
    <p:sldId id="265" r:id="rId7"/>
    <p:sldId id="260" r:id="rId8"/>
    <p:sldId id="261" r:id="rId9"/>
    <p:sldId id="258" r:id="rId10"/>
    <p:sldId id="263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2" r:id="rId19"/>
    <p:sldId id="275" r:id="rId20"/>
    <p:sldId id="276" r:id="rId21"/>
    <p:sldId id="277" r:id="rId22"/>
    <p:sldId id="278" r:id="rId23"/>
    <p:sldId id="288" r:id="rId24"/>
    <p:sldId id="289" r:id="rId25"/>
    <p:sldId id="290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1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9E24F-29FD-47C1-8E5F-039692CFCF72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E4585-CDD6-4650-BD3F-801B4642D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7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9248D-AC88-457A-BE2F-756346B9FF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09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73FEC-8F53-4A00-803D-8420EC16EE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09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3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6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3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3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5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8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0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3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4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9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3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6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47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text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 modeling</a:t>
            </a:r>
          </a:p>
          <a:p>
            <a:pPr lvl="1"/>
            <a:r>
              <a:rPr lang="en-US" dirty="0" smtClean="0"/>
              <a:t>Grouping words into topics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10</a:t>
            </a:fld>
            <a:endParaRPr lang="en-US"/>
          </a:p>
        </p:txBody>
      </p:sp>
      <p:pic>
        <p:nvPicPr>
          <p:cNvPr id="2052" name="Picture 4" descr="https://galton.uchicago.edu/~lafferty/science-graph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3" y="2856167"/>
            <a:ext cx="8326203" cy="331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89916" y="1647825"/>
            <a:ext cx="336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Will be discussed later separately 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5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metric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Basic properties</a:t>
                </a:r>
              </a:p>
              <a:p>
                <a:pPr lvl="1"/>
                <a:r>
                  <a:rPr lang="en-US" dirty="0"/>
                  <a:t>Positive separation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0, </m:t>
                    </m:r>
                  </m:oMath>
                </a14:m>
                <a:r>
                  <a:rPr lang="en-US" dirty="0" err="1"/>
                  <a:t>i.f.f</a:t>
                </a:r>
                <a:r>
                  <a:rPr lang="en-US" dirty="0"/>
                  <a:t>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Symmetry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Triangle inequality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6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distance metric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Minkowski</a:t>
                </a:r>
                <a:r>
                  <a:rPr lang="en-US" dirty="0"/>
                  <a:t> </a:t>
                </a:r>
                <a:r>
                  <a:rPr lang="en-US" dirty="0" smtClean="0"/>
                  <a:t>metric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g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, it is Euclidean distance</a:t>
                </a:r>
              </a:p>
              <a:p>
                <a:r>
                  <a:rPr lang="en-US" dirty="0" smtClean="0"/>
                  <a:t>Cosine metric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𝑐𝑜𝑠𝑖𝑛𝑒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𝑐𝑜𝑠𝑖𝑛𝑒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12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921210" y="3657600"/>
            <a:ext cx="3179806" cy="1252151"/>
            <a:chOff x="3921210" y="3657600"/>
            <a:chExt cx="3179806" cy="1252151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5494638" y="3657600"/>
              <a:ext cx="1606378" cy="125215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921210" y="3657600"/>
              <a:ext cx="221597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451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erghel.net/publications/asm/figur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459" y="3680573"/>
            <a:ext cx="3183082" cy="267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distance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distance</a:t>
            </a:r>
          </a:p>
          <a:p>
            <a:pPr lvl="1"/>
            <a:r>
              <a:rPr lang="en-US" dirty="0" smtClean="0"/>
              <a:t>Count </a:t>
            </a:r>
            <a:r>
              <a:rPr lang="en-US" dirty="0"/>
              <a:t>the minimum number of operations required to transform one string into the </a:t>
            </a:r>
            <a:r>
              <a:rPr lang="en-US" dirty="0" smtClean="0"/>
              <a:t>other</a:t>
            </a:r>
          </a:p>
          <a:p>
            <a:pPr lvl="2"/>
            <a:r>
              <a:rPr lang="en-US" dirty="0" smtClean="0"/>
              <a:t>Possible operations: insertion, deletion and replacement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808518" y="4790209"/>
            <a:ext cx="3335482" cy="989385"/>
            <a:chOff x="5808518" y="4790209"/>
            <a:chExt cx="3335482" cy="989385"/>
          </a:xfrm>
        </p:grpSpPr>
        <p:sp>
          <p:nvSpPr>
            <p:cNvPr id="7" name="TextBox 6"/>
            <p:cNvSpPr txBox="1"/>
            <p:nvPr/>
          </p:nvSpPr>
          <p:spPr>
            <a:xfrm>
              <a:off x="6806045" y="4856264"/>
              <a:ext cx="233795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Can be efficiently solved by dynamic programming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808518" y="4790209"/>
              <a:ext cx="997527" cy="52772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123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distance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distance</a:t>
            </a:r>
          </a:p>
          <a:p>
            <a:pPr lvl="1"/>
            <a:r>
              <a:rPr lang="en-US" dirty="0" smtClean="0"/>
              <a:t>Count </a:t>
            </a:r>
            <a:r>
              <a:rPr lang="en-US" dirty="0"/>
              <a:t>the minimum number of operations required to transform one string into the </a:t>
            </a:r>
            <a:r>
              <a:rPr lang="en-US" dirty="0" smtClean="0"/>
              <a:t>other</a:t>
            </a:r>
          </a:p>
          <a:p>
            <a:pPr lvl="2"/>
            <a:r>
              <a:rPr lang="en-US" dirty="0" smtClean="0"/>
              <a:t>Possible operations: insertion, deletion and replacement</a:t>
            </a:r>
          </a:p>
          <a:p>
            <a:pPr lvl="1"/>
            <a:r>
              <a:rPr lang="en-US" dirty="0" smtClean="0"/>
              <a:t>Extent to distance between sentences</a:t>
            </a:r>
          </a:p>
          <a:p>
            <a:pPr lvl="2"/>
            <a:r>
              <a:rPr lang="en-US" dirty="0" smtClean="0"/>
              <a:t>Word similarity as cost of replacement</a:t>
            </a:r>
          </a:p>
          <a:p>
            <a:pPr lvl="3"/>
            <a:r>
              <a:rPr lang="en-US" dirty="0" smtClean="0"/>
              <a:t>“terrible” -&gt; “bad”: low cost</a:t>
            </a:r>
          </a:p>
          <a:p>
            <a:pPr lvl="3"/>
            <a:r>
              <a:rPr lang="en-US" dirty="0"/>
              <a:t>“terrible” -&gt; </a:t>
            </a:r>
            <a:r>
              <a:rPr lang="en-US" dirty="0" smtClean="0"/>
              <a:t>“terrific”: high cost</a:t>
            </a:r>
          </a:p>
          <a:p>
            <a:pPr lvl="2"/>
            <a:r>
              <a:rPr lang="en-US" dirty="0" smtClean="0"/>
              <a:t>Preserving word order in distance computation</a:t>
            </a:r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14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436974" y="5016843"/>
            <a:ext cx="3805881" cy="385808"/>
            <a:chOff x="5404022" y="5025081"/>
            <a:chExt cx="3805881" cy="385808"/>
          </a:xfrm>
        </p:grpSpPr>
        <p:sp>
          <p:nvSpPr>
            <p:cNvPr id="7" name="TextBox 6"/>
            <p:cNvSpPr txBox="1"/>
            <p:nvPr/>
          </p:nvSpPr>
          <p:spPr>
            <a:xfrm>
              <a:off x="5766487" y="5025081"/>
              <a:ext cx="3443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Lexicon or distributional semantics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5404022" y="5058032"/>
              <a:ext cx="354227" cy="988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5412260" y="5270180"/>
              <a:ext cx="345989" cy="1407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315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Partitional</a:t>
            </a:r>
            <a:r>
              <a:rPr lang="en-US" dirty="0" smtClean="0"/>
              <a:t> </a:t>
            </a:r>
            <a:r>
              <a:rPr lang="en-US" dirty="0"/>
              <a:t>clustering </a:t>
            </a:r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Partition the instances into different groups</a:t>
            </a:r>
          </a:p>
          <a:p>
            <a:pPr lvl="1"/>
            <a:r>
              <a:rPr lang="en-US" dirty="0" smtClean="0"/>
              <a:t>Flat structure</a:t>
            </a:r>
          </a:p>
          <a:p>
            <a:pPr lvl="2"/>
            <a:r>
              <a:rPr lang="en-US" dirty="0" smtClean="0"/>
              <a:t>Need to specify the number of classes in advance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665268"/>
            <a:ext cx="863043" cy="12686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438" y="3678038"/>
            <a:ext cx="621391" cy="12600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665" y="3763501"/>
            <a:ext cx="716326" cy="11823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9529" y="3720224"/>
            <a:ext cx="655913" cy="11996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549" y="5136106"/>
            <a:ext cx="768108" cy="12168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2804" y="5034858"/>
            <a:ext cx="509196" cy="13808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31202" y="5102516"/>
            <a:ext cx="863043" cy="126867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317173" y="3665268"/>
            <a:ext cx="4374572" cy="128060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17173" y="5090589"/>
            <a:ext cx="4374572" cy="128060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9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ypr.sourceforge.net/_images/kmeans_2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894" y="2993377"/>
            <a:ext cx="6840212" cy="347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partitional</a:t>
            </a:r>
            <a:r>
              <a:rPr lang="en-US" dirty="0" smtClean="0"/>
              <a:t> </a:t>
            </a:r>
            <a:r>
              <a:rPr lang="en-US" dirty="0"/>
              <a:t>clustering </a:t>
            </a:r>
            <a:r>
              <a:rPr lang="en-US" dirty="0" smtClean="0"/>
              <a:t>algorithms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-means clustering</a:t>
            </a:r>
          </a:p>
          <a:p>
            <a:pPr lvl="2"/>
            <a:r>
              <a:rPr lang="en-US" dirty="0" smtClean="0"/>
              <a:t>Partition data by its closest mean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8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partitional</a:t>
            </a:r>
            <a:r>
              <a:rPr lang="en-US" dirty="0" smtClean="0"/>
              <a:t> clustering algorithms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-means clustering</a:t>
            </a:r>
          </a:p>
          <a:p>
            <a:pPr lvl="2"/>
            <a:r>
              <a:rPr lang="en-US" dirty="0" smtClean="0"/>
              <a:t>Partition data by its closest mean</a:t>
            </a:r>
          </a:p>
          <a:p>
            <a:pPr lvl="1"/>
            <a:r>
              <a:rPr lang="en-US" dirty="0" smtClean="0"/>
              <a:t>Gaussian Mixture Model</a:t>
            </a:r>
          </a:p>
          <a:p>
            <a:pPr lvl="2"/>
            <a:r>
              <a:rPr lang="en-US" dirty="0" smtClean="0"/>
              <a:t>Consider variance within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  the cluster as well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17</a:t>
            </a:fld>
            <a:endParaRPr lang="en-US"/>
          </a:p>
        </p:txBody>
      </p:sp>
      <p:pic>
        <p:nvPicPr>
          <p:cNvPr id="2050" name="Picture 2" descr="http://www.maths.uq.edu.au/~gjm/emmix/fig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987" y="3250768"/>
            <a:ext cx="3601813" cy="287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64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clustering algorithms</a:t>
            </a:r>
          </a:p>
          <a:p>
            <a:pPr lvl="1"/>
            <a:r>
              <a:rPr lang="en-US" dirty="0"/>
              <a:t>Create a hierarchical decomposition of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Rich internal structure</a:t>
            </a:r>
          </a:p>
          <a:p>
            <a:pPr lvl="2"/>
            <a:r>
              <a:rPr lang="en-US" dirty="0" smtClean="0"/>
              <a:t>No need to specify the number of clusters</a:t>
            </a:r>
          </a:p>
          <a:p>
            <a:pPr lvl="2"/>
            <a:r>
              <a:rPr lang="en-US" dirty="0" smtClean="0"/>
              <a:t>Can be used to organize objects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18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308610" y="4490405"/>
            <a:ext cx="4331356" cy="1875545"/>
            <a:chOff x="3524347" y="3889061"/>
            <a:chExt cx="4331356" cy="187554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24347" y="4811300"/>
              <a:ext cx="546797" cy="80379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8642" y="4817841"/>
              <a:ext cx="393694" cy="798324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89655" y="4865980"/>
              <a:ext cx="453842" cy="749112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70816" y="4865980"/>
              <a:ext cx="415566" cy="76004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64564" y="4898501"/>
              <a:ext cx="486649" cy="77098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68754" y="4889730"/>
              <a:ext cx="322611" cy="87487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08906" y="4898501"/>
              <a:ext cx="546797" cy="803792"/>
            </a:xfrm>
            <a:prstGeom prst="rect">
              <a:avLst/>
            </a:prstGeom>
          </p:spPr>
        </p:pic>
        <p:cxnSp>
          <p:nvCxnSpPr>
            <p:cNvPr id="24" name="Straight Connector 23"/>
            <p:cNvCxnSpPr/>
            <p:nvPr/>
          </p:nvCxnSpPr>
          <p:spPr>
            <a:xfrm>
              <a:off x="3725430" y="4486954"/>
              <a:ext cx="75593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930663" y="4486954"/>
              <a:ext cx="75593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703873" y="4217730"/>
              <a:ext cx="93268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74241" y="3889061"/>
              <a:ext cx="250545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7628442" y="4217730"/>
              <a:ext cx="0" cy="54804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3734955" y="4486954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6713398" y="4215349"/>
              <a:ext cx="0" cy="26780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474220" y="4486954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4940189" y="4486607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677073" y="4486607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071144" y="4228047"/>
              <a:ext cx="124358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080669" y="4228047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5307615" y="4228047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307888" y="4486954"/>
              <a:ext cx="75593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6317414" y="4486607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7054298" y="4486607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4683858" y="3893823"/>
              <a:ext cx="0" cy="3342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7168856" y="3889061"/>
              <a:ext cx="0" cy="3342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381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hierarchical </a:t>
            </a:r>
            <a:r>
              <a:rPr lang="en-US" dirty="0"/>
              <a:t>clustering </a:t>
            </a:r>
            <a:r>
              <a:rPr lang="en-US" dirty="0" smtClean="0"/>
              <a:t>algorithms</a:t>
            </a:r>
            <a:endParaRPr lang="en-US" dirty="0"/>
          </a:p>
          <a:p>
            <a:pPr lvl="1"/>
            <a:r>
              <a:rPr lang="en-US" dirty="0" smtClean="0"/>
              <a:t>Bottom-up agglomerative clustering</a:t>
            </a:r>
          </a:p>
          <a:p>
            <a:pPr lvl="2"/>
            <a:r>
              <a:rPr lang="en-US" dirty="0" smtClean="0"/>
              <a:t>Start with individual objects as separated clusters</a:t>
            </a:r>
          </a:p>
          <a:p>
            <a:pPr lvl="2"/>
            <a:r>
              <a:rPr lang="en-US" dirty="0" smtClean="0"/>
              <a:t>Repeatedly merge closest pair of clusters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19</a:t>
            </a:fld>
            <a:endParaRPr lang="en-US"/>
          </a:p>
        </p:txBody>
      </p:sp>
      <p:pic>
        <p:nvPicPr>
          <p:cNvPr id="3074" name="Picture 2" descr="http://i.stack.imgur.com/heNA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245840" y="3301041"/>
            <a:ext cx="2939806" cy="337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1836" y="4499264"/>
            <a:ext cx="2376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Most typical usage: gene sequence analysis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3662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of text documents</a:t>
            </a:r>
          </a:p>
          <a:p>
            <a:pPr lvl="1"/>
            <a:r>
              <a:rPr lang="en-US" dirty="0" smtClean="0"/>
              <a:t>Problem overview</a:t>
            </a:r>
          </a:p>
          <a:p>
            <a:pPr lvl="2"/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Distance metrics</a:t>
            </a:r>
          </a:p>
          <a:p>
            <a:pPr lvl="1"/>
            <a:r>
              <a:rPr lang="en-US" dirty="0" smtClean="0"/>
              <a:t>Two basic categories of clustering algorithms</a:t>
            </a:r>
          </a:p>
          <a:p>
            <a:pPr lvl="1"/>
            <a:r>
              <a:rPr lang="en-US" dirty="0" smtClean="0"/>
              <a:t>Evaluation metrics</a:t>
            </a:r>
            <a:br>
              <a:rPr lang="en-US" dirty="0" smtClean="0"/>
            </a:br>
            <a:r>
              <a:rPr lang="en-US" dirty="0" smtClean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9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brianhouse.net/files/cluster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502" y="3028734"/>
            <a:ext cx="5549034" cy="416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hierarchical </a:t>
            </a:r>
            <a:r>
              <a:rPr lang="en-US" dirty="0"/>
              <a:t>clustering </a:t>
            </a:r>
            <a:r>
              <a:rPr lang="en-US" dirty="0" smtClean="0"/>
              <a:t>algorithms</a:t>
            </a:r>
            <a:endParaRPr lang="en-US" dirty="0"/>
          </a:p>
          <a:p>
            <a:pPr lvl="1"/>
            <a:r>
              <a:rPr lang="en-US" dirty="0" smtClean="0"/>
              <a:t>Top-down divisive clustering</a:t>
            </a:r>
          </a:p>
          <a:p>
            <a:pPr lvl="2"/>
            <a:r>
              <a:rPr lang="en-US" dirty="0" smtClean="0"/>
              <a:t>Start with all data as one cluster</a:t>
            </a:r>
          </a:p>
          <a:p>
            <a:pPr lvl="2"/>
            <a:r>
              <a:rPr lang="en-US" dirty="0" smtClean="0"/>
              <a:t>Repeatedly splitting the remaining clusters into two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2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Desirable properties of clustering algorithms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Both in time and space</a:t>
            </a:r>
          </a:p>
          <a:p>
            <a:r>
              <a:rPr lang="en-US" dirty="0" smtClean="0"/>
              <a:t>Ability to deal with various types of data</a:t>
            </a:r>
          </a:p>
          <a:p>
            <a:pPr lvl="1"/>
            <a:r>
              <a:rPr lang="en-US" dirty="0" smtClean="0"/>
              <a:t>No/less assumption about input data</a:t>
            </a:r>
          </a:p>
          <a:p>
            <a:pPr lvl="1"/>
            <a:r>
              <a:rPr lang="en-US" dirty="0" smtClean="0"/>
              <a:t>Minimal requirement about domain knowledge</a:t>
            </a:r>
          </a:p>
          <a:p>
            <a:r>
              <a:rPr lang="en-US" dirty="0" smtClean="0"/>
              <a:t>Interpretability and usability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0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Criteria to determine whether the clusters are meaningful</a:t>
            </a:r>
          </a:p>
          <a:p>
            <a:pPr lvl="1"/>
            <a:r>
              <a:rPr lang="en-US" dirty="0" smtClean="0"/>
              <a:t>Internal validation</a:t>
            </a:r>
          </a:p>
          <a:p>
            <a:pPr lvl="2"/>
            <a:r>
              <a:rPr lang="en-US" dirty="0" smtClean="0"/>
              <a:t>Stability and coherence</a:t>
            </a:r>
          </a:p>
          <a:p>
            <a:pPr lvl="1"/>
            <a:r>
              <a:rPr lang="en-US" dirty="0" smtClean="0"/>
              <a:t>External validation</a:t>
            </a:r>
          </a:p>
          <a:p>
            <a:pPr lvl="2"/>
            <a:r>
              <a:rPr lang="en-US" dirty="0" smtClean="0"/>
              <a:t>Match with known categories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7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>
                <a:ea typeface="ＭＳ Ｐゴシック" panose="020B0600070205080204" pitchFamily="34" charset="-128"/>
              </a:rPr>
              <a:t>Recap: clustering problem in general</a:t>
            </a:r>
            <a:endParaRPr lang="en-US" altLang="ja-JP" dirty="0">
              <a:ea typeface="ＭＳ Ｐゴシック" panose="020B0600070205080204" pitchFamily="34" charset="-128"/>
            </a:endParaRPr>
          </a:p>
        </p:txBody>
      </p:sp>
      <p:sp>
        <p:nvSpPr>
          <p:cNvPr id="411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b="0" dirty="0" smtClean="0">
                <a:ea typeface="ＭＳ Ｐゴシック" panose="020B0600070205080204" pitchFamily="34" charset="-128"/>
              </a:rPr>
              <a:t>Clustering - the process of grouping a set of objects into clusters of similar objects</a:t>
            </a:r>
          </a:p>
          <a:p>
            <a:pPr lvl="1"/>
            <a:r>
              <a:rPr lang="en-US" altLang="ja-JP" dirty="0" smtClean="0"/>
              <a:t>Basic criteria</a:t>
            </a:r>
          </a:p>
          <a:p>
            <a:pPr lvl="2"/>
            <a:r>
              <a:rPr lang="en-US" altLang="ja-JP" dirty="0"/>
              <a:t>high </a:t>
            </a:r>
            <a:r>
              <a:rPr lang="en-US" altLang="ja-JP" dirty="0" smtClean="0"/>
              <a:t>intra-cluster </a:t>
            </a:r>
            <a:r>
              <a:rPr lang="en-US" altLang="ja-JP" dirty="0"/>
              <a:t>similarity</a:t>
            </a:r>
          </a:p>
          <a:p>
            <a:pPr lvl="2"/>
            <a:r>
              <a:rPr lang="en-US" altLang="ja-JP" dirty="0"/>
              <a:t>low </a:t>
            </a:r>
            <a:r>
              <a:rPr lang="en-US" altLang="ja-JP" dirty="0" smtClean="0"/>
              <a:t>inter-cluster similarity</a:t>
            </a:r>
          </a:p>
          <a:p>
            <a:pPr lvl="1"/>
            <a:r>
              <a:rPr lang="en-US" dirty="0"/>
              <a:t>No (little) supervision signal about the underlying clustering </a:t>
            </a:r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Need similarity/distance as guidance to form clusters</a:t>
            </a:r>
            <a:endParaRPr lang="en-US" dirty="0"/>
          </a:p>
          <a:p>
            <a:pPr lvl="1"/>
            <a:endParaRPr lang="en-US" altLang="ja-JP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clustering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Partitional</a:t>
            </a:r>
            <a:r>
              <a:rPr lang="en-US" dirty="0" smtClean="0"/>
              <a:t> </a:t>
            </a:r>
            <a:r>
              <a:rPr lang="en-US" dirty="0"/>
              <a:t>clustering </a:t>
            </a:r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Partition the instances into different groups</a:t>
            </a:r>
          </a:p>
          <a:p>
            <a:pPr lvl="1"/>
            <a:r>
              <a:rPr lang="en-US" dirty="0" smtClean="0"/>
              <a:t>Flat structure</a:t>
            </a:r>
          </a:p>
          <a:p>
            <a:pPr lvl="2"/>
            <a:r>
              <a:rPr lang="en-US" dirty="0" smtClean="0"/>
              <a:t>Need to specify the number of classes in advance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665268"/>
            <a:ext cx="863043" cy="12686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438" y="3678038"/>
            <a:ext cx="621391" cy="12600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665" y="3763501"/>
            <a:ext cx="716326" cy="11823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9529" y="3720224"/>
            <a:ext cx="655913" cy="11996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549" y="5136106"/>
            <a:ext cx="768108" cy="12168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2804" y="5034858"/>
            <a:ext cx="509196" cy="13808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31202" y="5102516"/>
            <a:ext cx="863043" cy="126867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317173" y="3665268"/>
            <a:ext cx="4374572" cy="128060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17173" y="5090589"/>
            <a:ext cx="4374572" cy="128060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clustering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clustering algorithms</a:t>
            </a:r>
          </a:p>
          <a:p>
            <a:pPr lvl="1"/>
            <a:r>
              <a:rPr lang="en-US" dirty="0"/>
              <a:t>Create a hierarchical decomposition of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Rich internal structure</a:t>
            </a:r>
          </a:p>
          <a:p>
            <a:pPr lvl="2"/>
            <a:r>
              <a:rPr lang="en-US" dirty="0" smtClean="0"/>
              <a:t>No need to specify the number of clusters</a:t>
            </a:r>
          </a:p>
          <a:p>
            <a:pPr lvl="2"/>
            <a:r>
              <a:rPr lang="en-US" dirty="0" smtClean="0"/>
              <a:t>Can be used to organize objects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25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308610" y="4490405"/>
            <a:ext cx="4331356" cy="1875545"/>
            <a:chOff x="3524347" y="3889061"/>
            <a:chExt cx="4331356" cy="187554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24347" y="4811300"/>
              <a:ext cx="546797" cy="80379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8642" y="4817841"/>
              <a:ext cx="393694" cy="798324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89655" y="4865980"/>
              <a:ext cx="453842" cy="749112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70816" y="4865980"/>
              <a:ext cx="415566" cy="76004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64564" y="4898501"/>
              <a:ext cx="486649" cy="77098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68754" y="4889730"/>
              <a:ext cx="322611" cy="87487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08906" y="4898501"/>
              <a:ext cx="546797" cy="803792"/>
            </a:xfrm>
            <a:prstGeom prst="rect">
              <a:avLst/>
            </a:prstGeom>
          </p:spPr>
        </p:pic>
        <p:cxnSp>
          <p:nvCxnSpPr>
            <p:cNvPr id="24" name="Straight Connector 23"/>
            <p:cNvCxnSpPr/>
            <p:nvPr/>
          </p:nvCxnSpPr>
          <p:spPr>
            <a:xfrm>
              <a:off x="3725430" y="4486954"/>
              <a:ext cx="75593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930663" y="4486954"/>
              <a:ext cx="75593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703873" y="4217730"/>
              <a:ext cx="93268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74241" y="3889061"/>
              <a:ext cx="250545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7628442" y="4217730"/>
              <a:ext cx="0" cy="54804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3734955" y="4486954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6713398" y="4215349"/>
              <a:ext cx="0" cy="26780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474220" y="4486954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4940189" y="4486607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677073" y="4486607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071144" y="4228047"/>
              <a:ext cx="124358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080669" y="4228047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5307615" y="4228047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307888" y="4486954"/>
              <a:ext cx="75593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6317414" y="4486607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7054298" y="4486607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4683858" y="3893823"/>
              <a:ext cx="0" cy="3342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7168856" y="3889061"/>
              <a:ext cx="0" cy="3342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581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Coherence</a:t>
                </a:r>
              </a:p>
              <a:p>
                <a:pPr lvl="1"/>
                <a:r>
                  <a:rPr lang="en-US" dirty="0" smtClean="0"/>
                  <a:t>Inter-cluster similarity </a:t>
                </a:r>
                <a:r>
                  <a:rPr lang="en-US" dirty="0" err="1" smtClean="0"/>
                  <a:t>v.s</a:t>
                </a:r>
                <a:r>
                  <a:rPr lang="en-US" dirty="0" smtClean="0"/>
                  <a:t>. intra-cluster similarity</a:t>
                </a:r>
              </a:p>
              <a:p>
                <a:pPr lvl="1"/>
                <a:r>
                  <a:rPr lang="en-US" dirty="0"/>
                  <a:t>Davies–</a:t>
                </a:r>
                <a:r>
                  <a:rPr lang="en-US" dirty="0" err="1"/>
                  <a:t>Bouldin</a:t>
                </a:r>
                <a:r>
                  <a:rPr lang="en-US" dirty="0"/>
                  <a:t> </a:t>
                </a:r>
                <a:r>
                  <a:rPr lang="en-US" dirty="0" smtClean="0"/>
                  <a:t>index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3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is total number of clusters,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average distance of all elements in cluster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the distance between cluster centroid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0" y="5272217"/>
            <a:ext cx="297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We prefer smaller DB-index!</a:t>
            </a:r>
            <a:endParaRPr lang="en-US" b="1" i="1" dirty="0">
              <a:solidFill>
                <a:srgbClr val="FF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855308" y="2726348"/>
            <a:ext cx="4328983" cy="627107"/>
            <a:chOff x="4135395" y="2882212"/>
            <a:chExt cx="4328983" cy="627107"/>
          </a:xfrm>
        </p:grpSpPr>
        <p:sp>
          <p:nvSpPr>
            <p:cNvPr id="8" name="TextBox 7"/>
            <p:cNvSpPr txBox="1"/>
            <p:nvPr/>
          </p:nvSpPr>
          <p:spPr>
            <a:xfrm>
              <a:off x="5334000" y="2882212"/>
              <a:ext cx="3130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Evaluate every pair of clusters</a:t>
              </a:r>
              <a:endParaRPr lang="en-US" i="1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4135395" y="3066878"/>
              <a:ext cx="1198605" cy="44244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193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validation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Coherence</a:t>
                </a:r>
              </a:p>
              <a:p>
                <a:pPr lvl="1"/>
                <a:r>
                  <a:rPr lang="en-US" dirty="0" smtClean="0"/>
                  <a:t>Inter-cluster similarity </a:t>
                </a:r>
                <a:r>
                  <a:rPr lang="en-US" dirty="0" err="1" smtClean="0"/>
                  <a:t>v.s</a:t>
                </a:r>
                <a:r>
                  <a:rPr lang="en-US" dirty="0" smtClean="0"/>
                  <a:t>. intra-cluster similarity</a:t>
                </a:r>
              </a:p>
              <a:p>
                <a:pPr lvl="1"/>
                <a:r>
                  <a:rPr lang="en-US" dirty="0" smtClean="0"/>
                  <a:t>Dunn index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den>
                    </m:f>
                  </m:oMath>
                </a14:m>
                <a:endParaRPr lang="en-US" dirty="0" smtClean="0"/>
              </a:p>
              <a:p>
                <a:pPr lvl="3"/>
                <a:r>
                  <a:rPr lang="en-US" dirty="0" smtClean="0"/>
                  <a:t>Worst situation analysis</a:t>
                </a:r>
              </a:p>
              <a:p>
                <a:r>
                  <a:rPr lang="en-US" dirty="0" smtClean="0"/>
                  <a:t>Limitation</a:t>
                </a:r>
              </a:p>
              <a:p>
                <a:pPr lvl="1"/>
                <a:r>
                  <a:rPr lang="en-US" dirty="0" smtClean="0"/>
                  <a:t>No indication of actual application’s performance</a:t>
                </a:r>
              </a:p>
              <a:p>
                <a:pPr lvl="1"/>
                <a:r>
                  <a:rPr lang="en-US" dirty="0" smtClean="0"/>
                  <a:t>Bias towards a specific type of clustering algorithm if that algorithm is designed to optimize </a:t>
                </a:r>
                <a:r>
                  <a:rPr lang="en-US" dirty="0" smtClean="0"/>
                  <a:t>a similar </a:t>
                </a:r>
                <a:r>
                  <a:rPr lang="en-US" dirty="0" smtClean="0"/>
                  <a:t>metric</a:t>
                </a:r>
              </a:p>
              <a:p>
                <a:pPr lvl="2"/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695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27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83210" y="3253946"/>
            <a:ext cx="285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We prefer larger D-index!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68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validation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class label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 smtClean="0"/>
                  <a:t> on each instance</a:t>
                </a:r>
              </a:p>
              <a:p>
                <a:pPr lvl="1"/>
                <a:r>
                  <a:rPr lang="en-US" dirty="0" smtClean="0"/>
                  <a:t>Purity: correctly clustered documents in each cluster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𝑝𝑢𝑟𝑖𝑡𝑦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3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a set of documents in cluster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 a set of documents in class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168" y="4467627"/>
            <a:ext cx="5004872" cy="188872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47154" y="4620053"/>
            <a:ext cx="1940162" cy="982245"/>
            <a:chOff x="247154" y="4620053"/>
            <a:chExt cx="1940162" cy="9822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247154" y="4620053"/>
                  <a:ext cx="17793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𝑝𝑢𝑟𝑖𝑡𝑦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 =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154" y="4620053"/>
                  <a:ext cx="177933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527053" y="4990527"/>
                  <a:ext cx="1660263" cy="6117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17</m:t>
                            </m:r>
                          </m:den>
                        </m:f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5+4+3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053" y="4990527"/>
                  <a:ext cx="1660263" cy="61177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4637903" y="2620133"/>
            <a:ext cx="4506097" cy="646331"/>
            <a:chOff x="4637903" y="2620133"/>
            <a:chExt cx="4506097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5583388" y="2620133"/>
              <a:ext cx="35606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Not a good metric if we assign each document into a single cluster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4637903" y="2940908"/>
              <a:ext cx="897924" cy="3048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847070" y="1278493"/>
            <a:ext cx="3772930" cy="443215"/>
            <a:chOff x="3847070" y="1278493"/>
            <a:chExt cx="3772930" cy="443215"/>
          </a:xfrm>
        </p:grpSpPr>
        <p:sp>
          <p:nvSpPr>
            <p:cNvPr id="15" name="TextBox 14"/>
            <p:cNvSpPr txBox="1"/>
            <p:nvPr/>
          </p:nvSpPr>
          <p:spPr>
            <a:xfrm>
              <a:off x="4110681" y="1278493"/>
              <a:ext cx="3509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70C0"/>
                  </a:solidFill>
                </a:rPr>
                <a:t>Required, might need extra cost</a:t>
              </a:r>
              <a:endParaRPr lang="en-US" i="1" dirty="0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3847070" y="1463159"/>
              <a:ext cx="263611" cy="2585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534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class label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on each </a:t>
                </a:r>
                <a:r>
                  <a:rPr lang="en-US" dirty="0" smtClean="0"/>
                  <a:t>instance</a:t>
                </a:r>
              </a:p>
              <a:p>
                <a:pPr lvl="1"/>
                <a:r>
                  <a:rPr lang="en-US" dirty="0" smtClean="0"/>
                  <a:t>Normalized mutual information (NMI)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𝑁𝑀𝐼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/2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3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∩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∩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Indicate the increase of knowledge about classes when we know the clustering results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29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214551" y="2751439"/>
            <a:ext cx="3534033" cy="646331"/>
            <a:chOff x="5214551" y="2751439"/>
            <a:chExt cx="3534033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5671752" y="2751439"/>
              <a:ext cx="30768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Normalization by entropy will penalize too many clusters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214551" y="3074605"/>
              <a:ext cx="457201" cy="12167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844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</a:t>
            </a:r>
            <a:r>
              <a:rPr lang="en-US" dirty="0" err="1" smtClean="0"/>
              <a:t>v.s</a:t>
            </a:r>
            <a:r>
              <a:rPr lang="en-US" dirty="0" smtClean="0"/>
              <a:t>.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Assigning documents to its corresponding categories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3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33206" y="519124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20087" y="5321128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94416" y="574196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94416" y="6181327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457082" y="590051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653988" y="587704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572843" y="527483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597088" y="597056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9710" y="4229196"/>
            <a:ext cx="259772" cy="259772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127146" y="4265685"/>
            <a:ext cx="259772" cy="259772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716705" y="3908520"/>
            <a:ext cx="259772" cy="259772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66055" y="4827212"/>
            <a:ext cx="259772" cy="259772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519923" y="4760925"/>
            <a:ext cx="259772" cy="259772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736530" y="4642100"/>
            <a:ext cx="259772" cy="2597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174030" y="4165005"/>
            <a:ext cx="259772" cy="2597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637930" y="3399377"/>
            <a:ext cx="259772" cy="2597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897702" y="4074765"/>
            <a:ext cx="259772" cy="2597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16302" y="3814993"/>
            <a:ext cx="259772" cy="2597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437713" y="4408641"/>
            <a:ext cx="259772" cy="2597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133135" y="3545052"/>
            <a:ext cx="259772" cy="2597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481714" y="3685107"/>
            <a:ext cx="259772" cy="2597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658403" y="2743748"/>
            <a:ext cx="6561533" cy="313652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879422" y="2591146"/>
            <a:ext cx="2115777" cy="31053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229700" y="5000462"/>
            <a:ext cx="5438338" cy="1705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2836069" y="4457768"/>
            <a:ext cx="156513" cy="30315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186214" y="5039749"/>
            <a:ext cx="8352" cy="32533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5374221" y="4536538"/>
            <a:ext cx="372994" cy="23896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364181" y="2962886"/>
            <a:ext cx="2207141" cy="621587"/>
            <a:chOff x="1364181" y="2962886"/>
            <a:chExt cx="2207141" cy="621587"/>
          </a:xfrm>
        </p:grpSpPr>
        <p:sp>
          <p:nvSpPr>
            <p:cNvPr id="60" name="TextBox 59"/>
            <p:cNvSpPr txBox="1"/>
            <p:nvPr/>
          </p:nvSpPr>
          <p:spPr>
            <a:xfrm>
              <a:off x="1364181" y="2962886"/>
              <a:ext cx="1842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How to label it?</a:t>
              </a:r>
              <a:endParaRPr lang="en-US" i="1" dirty="0"/>
            </a:p>
          </p:txBody>
        </p:sp>
        <p:sp>
          <p:nvSpPr>
            <p:cNvPr id="62" name="Arc 61"/>
            <p:cNvSpPr/>
            <p:nvPr/>
          </p:nvSpPr>
          <p:spPr>
            <a:xfrm rot="1514753">
              <a:off x="2557418" y="3224457"/>
              <a:ext cx="1013904" cy="360016"/>
            </a:xfrm>
            <a:prstGeom prst="arc">
              <a:avLst>
                <a:gd name="adj1" fmla="val 13741654"/>
                <a:gd name="adj2" fmla="val 2126781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996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Given class label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on each instance</a:t>
                </a:r>
              </a:p>
              <a:p>
                <a:pPr lvl="1"/>
                <a:r>
                  <a:rPr lang="en-US" dirty="0" smtClean="0"/>
                  <a:t>Rand index</a:t>
                </a:r>
              </a:p>
              <a:p>
                <a:pPr lvl="2"/>
                <a:r>
                  <a:rPr lang="en-US" dirty="0" smtClean="0"/>
                  <a:t>Idea: we want to assign two documents to the same cluster if and only if they are from the same class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5005129"/>
                  </p:ext>
                </p:extLst>
              </p:nvPr>
            </p:nvGraphicFramePr>
            <p:xfrm>
              <a:off x="2458995" y="4490849"/>
              <a:ext cx="3836113" cy="1166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558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852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852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TP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FP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TN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5005129"/>
                  </p:ext>
                </p:extLst>
              </p:nvPr>
            </p:nvGraphicFramePr>
            <p:xfrm>
              <a:off x="2458995" y="4490849"/>
              <a:ext cx="3836113" cy="1166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5587"/>
                    <a:gridCol w="1385263"/>
                    <a:gridCol w="1385263"/>
                  </a:tblGrid>
                  <a:tr h="391224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7193" t="-1538" r="-100439" b="-2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7974" t="-1538" r="-881" b="-216923"/>
                          </a:stretch>
                        </a:blipFill>
                      </a:tcPr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71" t="-103125" r="-261143" b="-1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TP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FP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71" t="-203125" r="-261143" b="-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TN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11" name="Group 10"/>
          <p:cNvGrpSpPr/>
          <p:nvPr/>
        </p:nvGrpSpPr>
        <p:grpSpPr>
          <a:xfrm>
            <a:off x="6425514" y="5202835"/>
            <a:ext cx="2397211" cy="923330"/>
            <a:chOff x="6425514" y="5202835"/>
            <a:chExt cx="2397211" cy="923330"/>
          </a:xfrm>
        </p:grpSpPr>
        <p:sp>
          <p:nvSpPr>
            <p:cNvPr id="8" name="TextBox 7"/>
            <p:cNvSpPr txBox="1"/>
            <p:nvPr/>
          </p:nvSpPr>
          <p:spPr>
            <a:xfrm>
              <a:off x="7022757" y="5202835"/>
              <a:ext cx="17999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Over every pair of documents in the collection</a:t>
              </a:r>
              <a:endParaRPr lang="en-US" i="1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6425514" y="5280454"/>
              <a:ext cx="597243" cy="38404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160108" y="3467766"/>
            <a:ext cx="3084040" cy="646331"/>
            <a:chOff x="4160108" y="3467766"/>
            <a:chExt cx="308404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4795451" y="3467766"/>
              <a:ext cx="2448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Essentially it is like classification accuracy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4160108" y="3772930"/>
              <a:ext cx="617838" cy="1647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394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Given class label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on each instance</a:t>
                </a:r>
              </a:p>
              <a:p>
                <a:pPr lvl="1"/>
                <a:r>
                  <a:rPr lang="en-US" dirty="0" smtClean="0"/>
                  <a:t>Rand index</a:t>
                </a:r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4571063"/>
                  </p:ext>
                </p:extLst>
              </p:nvPr>
            </p:nvGraphicFramePr>
            <p:xfrm>
              <a:off x="2390333" y="2683112"/>
              <a:ext cx="3836113" cy="1166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558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852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852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72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4571063"/>
                  </p:ext>
                </p:extLst>
              </p:nvPr>
            </p:nvGraphicFramePr>
            <p:xfrm>
              <a:off x="2390333" y="2683112"/>
              <a:ext cx="3836113" cy="1166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5587"/>
                    <a:gridCol w="1385263"/>
                    <a:gridCol w="1385263"/>
                  </a:tblGrid>
                  <a:tr h="391224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7193" t="-1563" r="-100439" b="-2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7974" t="-1563" r="-881" b="-221875"/>
                          </a:stretch>
                        </a:blipFill>
                      </a:tcPr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71" t="-101563" r="-261143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71" t="-201563" r="-261143" b="-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72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564" y="4548615"/>
            <a:ext cx="5004872" cy="1888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7200" y="3926265"/>
                <a:ext cx="349397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926265"/>
                <a:ext cx="3493970" cy="62235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6123" y="3141529"/>
            <a:ext cx="1173896" cy="27662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7248" y="3146292"/>
            <a:ext cx="1173896" cy="2766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8673" y="3513004"/>
            <a:ext cx="1173896" cy="27662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2786" y="3513004"/>
            <a:ext cx="1173896" cy="27662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325773" y="3307065"/>
            <a:ext cx="3807202" cy="1241550"/>
            <a:chOff x="4325773" y="3307065"/>
            <a:chExt cx="3807202" cy="12415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572000" y="3926265"/>
                  <a:ext cx="3560975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=20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3926265"/>
                  <a:ext cx="3560975" cy="62235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/>
            <p:nvPr/>
          </p:nvCxnSpPr>
          <p:spPr>
            <a:xfrm flipH="1" flipV="1">
              <a:off x="4325773" y="3307065"/>
              <a:ext cx="411892" cy="77802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869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Given class label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on each instance</a:t>
                </a:r>
              </a:p>
              <a:p>
                <a:pPr lvl="1"/>
                <a:r>
                  <a:rPr lang="en-US" dirty="0" smtClean="0"/>
                  <a:t>Precision/Recall/F-measure</a:t>
                </a:r>
              </a:p>
              <a:p>
                <a:pPr lvl="2"/>
                <a:r>
                  <a:rPr lang="en-US" dirty="0" smtClean="0"/>
                  <a:t>Based on the contingency table, we can also define precision/recall/F-measure of clustering quality</a:t>
                </a:r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0917122"/>
                  </p:ext>
                </p:extLst>
              </p:nvPr>
            </p:nvGraphicFramePr>
            <p:xfrm>
              <a:off x="2590800" y="4029530"/>
              <a:ext cx="3836113" cy="1166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558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852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852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TP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FP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TN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0917122"/>
                  </p:ext>
                </p:extLst>
              </p:nvPr>
            </p:nvGraphicFramePr>
            <p:xfrm>
              <a:off x="2590800" y="4029530"/>
              <a:ext cx="3836113" cy="1166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5587"/>
                    <a:gridCol w="1385263"/>
                    <a:gridCol w="1385263"/>
                  </a:tblGrid>
                  <a:tr h="391224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7632" t="-3125" r="-100439" b="-2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8414" t="-3125" r="-881" b="-221875"/>
                          </a:stretch>
                        </a:blipFill>
                      </a:tcPr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43" t="-103125" r="-261143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TP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FP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43" t="-203125" r="-261143" b="-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TN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70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Unsupervised nature of clustering problem</a:t>
            </a:r>
          </a:p>
          <a:p>
            <a:pPr lvl="1"/>
            <a:r>
              <a:rPr lang="en-US" dirty="0" smtClean="0"/>
              <a:t>Distance metric is essential to determine the clustering results</a:t>
            </a:r>
          </a:p>
          <a:p>
            <a:r>
              <a:rPr lang="en-US" dirty="0" smtClean="0"/>
              <a:t>Two basic categories of clustering algorithms</a:t>
            </a:r>
          </a:p>
          <a:p>
            <a:pPr lvl="1"/>
            <a:r>
              <a:rPr lang="en-US" dirty="0" err="1"/>
              <a:t>Partitional</a:t>
            </a:r>
            <a:r>
              <a:rPr lang="en-US" dirty="0"/>
              <a:t> </a:t>
            </a:r>
            <a:r>
              <a:rPr lang="en-US" dirty="0" smtClean="0"/>
              <a:t>clustering</a:t>
            </a:r>
          </a:p>
          <a:p>
            <a:pPr lvl="1"/>
            <a:r>
              <a:rPr lang="en-US" dirty="0"/>
              <a:t>Hierarchical clustering </a:t>
            </a:r>
            <a:endParaRPr lang="en-US" dirty="0" smtClean="0"/>
          </a:p>
          <a:p>
            <a:r>
              <a:rPr lang="en-US" dirty="0" smtClean="0"/>
              <a:t>Clustering evaluation</a:t>
            </a:r>
          </a:p>
          <a:p>
            <a:pPr lvl="1"/>
            <a:r>
              <a:rPr lang="en-US" dirty="0" smtClean="0"/>
              <a:t>Internal </a:t>
            </a:r>
            <a:r>
              <a:rPr lang="en-US" dirty="0" err="1" smtClean="0"/>
              <a:t>v.s</a:t>
            </a:r>
            <a:r>
              <a:rPr lang="en-US" dirty="0" smtClean="0"/>
              <a:t>. external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4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Information Retrieval</a:t>
            </a:r>
          </a:p>
          <a:p>
            <a:pPr lvl="1"/>
            <a:r>
              <a:rPr lang="en-US" dirty="0"/>
              <a:t>Chapter </a:t>
            </a:r>
            <a:r>
              <a:rPr lang="en-US" dirty="0" smtClean="0"/>
              <a:t>16: Flat clustering</a:t>
            </a:r>
          </a:p>
          <a:p>
            <a:pPr lvl="2"/>
            <a:r>
              <a:rPr lang="en-US" dirty="0" smtClean="0"/>
              <a:t>16.2 Problem statement</a:t>
            </a:r>
          </a:p>
          <a:p>
            <a:pPr lvl="2"/>
            <a:r>
              <a:rPr lang="en-US" dirty="0" smtClean="0"/>
              <a:t>16.3 Evaluation of clustering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9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ＭＳ Ｐゴシック" panose="020B0600070205080204" pitchFamily="34" charset="-128"/>
              </a:rPr>
              <a:t>Clustering problem in general</a:t>
            </a:r>
            <a:endParaRPr lang="en-US" altLang="ja-JP" dirty="0">
              <a:ea typeface="ＭＳ Ｐゴシック" panose="020B0600070205080204" pitchFamily="34" charset="-128"/>
            </a:endParaRP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r>
              <a:rPr lang="en-US" altLang="ja-JP" b="0" dirty="0">
                <a:ea typeface="ＭＳ Ｐゴシック" panose="020B0600070205080204" pitchFamily="34" charset="-128"/>
              </a:rPr>
              <a:t>Discover “natural structure</a:t>
            </a:r>
            <a:r>
              <a:rPr lang="en-US" altLang="ja-JP" b="0" dirty="0" smtClean="0">
                <a:ea typeface="ＭＳ Ｐゴシック" panose="020B0600070205080204" pitchFamily="34" charset="-128"/>
              </a:rPr>
              <a:t>” of data</a:t>
            </a:r>
          </a:p>
          <a:p>
            <a:pPr lvl="1"/>
            <a:r>
              <a:rPr lang="en-US" altLang="ja-JP" dirty="0" smtClean="0"/>
              <a:t>What is the criterion? </a:t>
            </a:r>
            <a:endParaRPr lang="en-US" altLang="ja-JP" dirty="0"/>
          </a:p>
          <a:p>
            <a:pPr lvl="1"/>
            <a:r>
              <a:rPr lang="en-US" altLang="ja-JP" dirty="0" smtClean="0"/>
              <a:t>How to identify them?</a:t>
            </a:r>
          </a:p>
          <a:p>
            <a:pPr lvl="1"/>
            <a:r>
              <a:rPr lang="en-US" altLang="ja-JP" b="0" dirty="0" smtClean="0">
                <a:ea typeface="ＭＳ Ｐゴシック" panose="020B0600070205080204" pitchFamily="34" charset="-128"/>
              </a:rPr>
              <a:t>How to evaluate the results?</a:t>
            </a:r>
            <a:endParaRPr lang="en-US" altLang="ja-JP" b="0" dirty="0">
              <a:ea typeface="ＭＳ Ｐゴシック" panose="020B0600070205080204" pitchFamily="34" charset="-128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2633206" y="519124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720087" y="5321128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994416" y="574196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994416" y="6181327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457082" y="590051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653988" y="587704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572843" y="527483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597088" y="597056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4</a:t>
            </a:fld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59710" y="4229196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127146" y="426568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716705" y="390852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66055" y="482721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519923" y="476092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736530" y="464210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174030" y="416500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6637930" y="3399377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897702" y="407476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516302" y="381499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437713" y="440864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6133135" y="354505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20246540">
            <a:off x="434190" y="4009281"/>
            <a:ext cx="1994570" cy="1101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 rot="16441656">
            <a:off x="3087700" y="4286318"/>
            <a:ext cx="1322241" cy="291128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 rot="18407983">
            <a:off x="6152139" y="3186430"/>
            <a:ext cx="1515273" cy="177667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4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3" grpId="0" animBg="1"/>
      <p:bldP spid="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ＭＳ Ｐゴシック" panose="020B0600070205080204" pitchFamily="34" charset="-128"/>
              </a:rPr>
              <a:t>Clustering problem in general</a:t>
            </a:r>
            <a:endParaRPr lang="en-US" altLang="ja-JP" dirty="0">
              <a:ea typeface="ＭＳ Ｐゴシック" panose="020B0600070205080204" pitchFamily="34" charset="-128"/>
            </a:endParaRPr>
          </a:p>
        </p:txBody>
      </p:sp>
      <p:sp>
        <p:nvSpPr>
          <p:cNvPr id="411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b="0" dirty="0" smtClean="0">
                <a:ea typeface="ＭＳ Ｐゴシック" panose="020B0600070205080204" pitchFamily="34" charset="-128"/>
              </a:rPr>
              <a:t>Clustering - the process of grouping a set of objects into clusters of similar objects</a:t>
            </a:r>
          </a:p>
          <a:p>
            <a:pPr lvl="1"/>
            <a:r>
              <a:rPr lang="en-US" altLang="ja-JP" dirty="0" smtClean="0"/>
              <a:t>Basic criteria</a:t>
            </a:r>
          </a:p>
          <a:p>
            <a:pPr lvl="2"/>
            <a:r>
              <a:rPr lang="en-US" altLang="ja-JP" dirty="0"/>
              <a:t>high </a:t>
            </a:r>
            <a:r>
              <a:rPr lang="en-US" altLang="ja-JP" dirty="0" smtClean="0"/>
              <a:t>intra-cluster </a:t>
            </a:r>
            <a:r>
              <a:rPr lang="en-US" altLang="ja-JP" dirty="0"/>
              <a:t>similarity</a:t>
            </a:r>
          </a:p>
          <a:p>
            <a:pPr lvl="2"/>
            <a:r>
              <a:rPr lang="en-US" altLang="ja-JP" dirty="0"/>
              <a:t>low </a:t>
            </a:r>
            <a:r>
              <a:rPr lang="en-US" altLang="ja-JP" dirty="0" smtClean="0"/>
              <a:t>inter-cluster similarity</a:t>
            </a:r>
          </a:p>
          <a:p>
            <a:pPr lvl="1"/>
            <a:r>
              <a:rPr lang="en-US" dirty="0"/>
              <a:t>No (little) supervision signal about the underlying clustering </a:t>
            </a:r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Need similarity/distance as guidance to form clusters</a:t>
            </a:r>
            <a:endParaRPr lang="en-US" dirty="0"/>
          </a:p>
          <a:p>
            <a:pPr lvl="1"/>
            <a:endParaRPr lang="en-US" altLang="ja-JP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5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“natural grouping”?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65" y="1385425"/>
            <a:ext cx="952500" cy="1400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325" y="1385425"/>
            <a:ext cx="847725" cy="13430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710" y="1361612"/>
            <a:ext cx="685800" cy="13906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2170" y="1404474"/>
            <a:ext cx="790575" cy="1304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1220" y="1385424"/>
            <a:ext cx="723900" cy="13239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6056" y="1261600"/>
            <a:ext cx="561975" cy="1524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8842" y="1347323"/>
            <a:ext cx="952500" cy="1400175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703554" y="2809132"/>
            <a:ext cx="5657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Clustering is very subjective!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91399" y="3311260"/>
            <a:ext cx="5657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Distance metric is important!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38246" y="3836988"/>
            <a:ext cx="2346518" cy="2547450"/>
            <a:chOff x="438246" y="3836988"/>
            <a:chExt cx="2346518" cy="254745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246" y="4340146"/>
              <a:ext cx="546797" cy="80379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2541" y="4346687"/>
              <a:ext cx="393694" cy="79832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03554" y="4394826"/>
              <a:ext cx="453842" cy="749112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4715" y="4394826"/>
              <a:ext cx="415566" cy="760048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15" y="5542083"/>
              <a:ext cx="486649" cy="770984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18204" y="5509562"/>
              <a:ext cx="322611" cy="874876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50851" y="5515646"/>
              <a:ext cx="546797" cy="803792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559479" y="3836988"/>
              <a:ext cx="2092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group by gender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38246" y="4315030"/>
              <a:ext cx="2346518" cy="874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56633" y="5509562"/>
              <a:ext cx="1691028" cy="874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11872" y="3836988"/>
            <a:ext cx="2893248" cy="2602198"/>
            <a:chOff x="3111872" y="3836988"/>
            <a:chExt cx="2893248" cy="2602198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2366" y="4357818"/>
              <a:ext cx="546797" cy="803792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01839" y="5538468"/>
              <a:ext cx="393694" cy="798324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39529" y="4385158"/>
              <a:ext cx="453842" cy="749112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66450" y="5292083"/>
              <a:ext cx="415566" cy="760048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60554" y="5591412"/>
              <a:ext cx="486649" cy="770984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45655" y="4315030"/>
              <a:ext cx="322611" cy="874876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382757" y="5612999"/>
              <a:ext cx="546797" cy="803792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3127780" y="3836988"/>
              <a:ext cx="2877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group by source of ability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637695" y="4322276"/>
              <a:ext cx="1745062" cy="874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362755" y="5564310"/>
              <a:ext cx="619495" cy="874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111872" y="5535893"/>
              <a:ext cx="1105012" cy="874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527941" y="5245425"/>
              <a:ext cx="565931" cy="874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465455" y="3841750"/>
            <a:ext cx="2503299" cy="2648764"/>
            <a:chOff x="6465455" y="3841750"/>
            <a:chExt cx="2503299" cy="2648764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65456" y="4433016"/>
              <a:ext cx="546797" cy="803792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09751" y="4439557"/>
              <a:ext cx="393694" cy="798324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5184" y="4478676"/>
              <a:ext cx="486649" cy="770984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35073" y="4446155"/>
              <a:ext cx="322611" cy="874876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83732" y="5674107"/>
              <a:ext cx="546797" cy="803792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6579695" y="3841750"/>
              <a:ext cx="238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group by costume</a:t>
              </a:r>
              <a:endParaRPr lang="en-US" dirty="0"/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79481" y="5728787"/>
              <a:ext cx="453842" cy="749112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32011" y="5708599"/>
              <a:ext cx="415566" cy="760048"/>
            </a:xfrm>
            <a:prstGeom prst="rect">
              <a:avLst/>
            </a:prstGeom>
          </p:spPr>
        </p:pic>
        <p:sp>
          <p:nvSpPr>
            <p:cNvPr id="58" name="Rectangle 57"/>
            <p:cNvSpPr/>
            <p:nvPr/>
          </p:nvSpPr>
          <p:spPr>
            <a:xfrm>
              <a:off x="6465455" y="4401209"/>
              <a:ext cx="2387599" cy="874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738031" y="5615638"/>
              <a:ext cx="1948769" cy="874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077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Clustering in text mining</a:t>
            </a:r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1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FCE4-0043-42FF-8FEB-0F3EB0D0C0F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38659" name="AutoShape 3"/>
          <p:cNvSpPr>
            <a:spLocks noChangeArrowheads="1"/>
          </p:cNvSpPr>
          <p:nvPr/>
        </p:nvSpPr>
        <p:spPr bwMode="auto">
          <a:xfrm>
            <a:off x="1981200" y="2819400"/>
            <a:ext cx="4876800" cy="2212975"/>
          </a:xfrm>
          <a:prstGeom prst="can">
            <a:avLst>
              <a:gd name="adj" fmla="val 25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0" name="AutoShape 4"/>
          <p:cNvSpPr>
            <a:spLocks noChangeArrowheads="1"/>
          </p:cNvSpPr>
          <p:nvPr/>
        </p:nvSpPr>
        <p:spPr bwMode="auto">
          <a:xfrm>
            <a:off x="2335213" y="3373438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1" name="AutoShape 5"/>
          <p:cNvSpPr>
            <a:spLocks noChangeArrowheads="1"/>
          </p:cNvSpPr>
          <p:nvPr/>
        </p:nvSpPr>
        <p:spPr bwMode="auto">
          <a:xfrm>
            <a:off x="2476500" y="349726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2" name="AutoShape 6"/>
          <p:cNvSpPr>
            <a:spLocks noChangeArrowheads="1"/>
          </p:cNvSpPr>
          <p:nvPr/>
        </p:nvSpPr>
        <p:spPr bwMode="auto">
          <a:xfrm>
            <a:off x="2900363" y="3805238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3" name="AutoShape 7"/>
          <p:cNvSpPr>
            <a:spLocks noChangeArrowheads="1"/>
          </p:cNvSpPr>
          <p:nvPr/>
        </p:nvSpPr>
        <p:spPr bwMode="auto">
          <a:xfrm>
            <a:off x="2828925" y="4173538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4" name="AutoShape 8"/>
          <p:cNvSpPr>
            <a:spLocks noChangeArrowheads="1"/>
          </p:cNvSpPr>
          <p:nvPr/>
        </p:nvSpPr>
        <p:spPr bwMode="auto">
          <a:xfrm>
            <a:off x="3465513" y="3805238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5" name="AutoShape 9"/>
          <p:cNvSpPr>
            <a:spLocks noChangeArrowheads="1"/>
          </p:cNvSpPr>
          <p:nvPr/>
        </p:nvSpPr>
        <p:spPr bwMode="auto">
          <a:xfrm>
            <a:off x="4525963" y="368141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6" name="AutoShape 10"/>
          <p:cNvSpPr>
            <a:spLocks noChangeArrowheads="1"/>
          </p:cNvSpPr>
          <p:nvPr/>
        </p:nvSpPr>
        <p:spPr bwMode="auto">
          <a:xfrm>
            <a:off x="5160963" y="3681413"/>
            <a:ext cx="495300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7" name="AutoShape 11"/>
          <p:cNvSpPr>
            <a:spLocks noChangeArrowheads="1"/>
          </p:cNvSpPr>
          <p:nvPr/>
        </p:nvSpPr>
        <p:spPr bwMode="auto">
          <a:xfrm>
            <a:off x="3535363" y="4421188"/>
            <a:ext cx="495300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8" name="AutoShape 12"/>
          <p:cNvSpPr>
            <a:spLocks noChangeArrowheads="1"/>
          </p:cNvSpPr>
          <p:nvPr/>
        </p:nvSpPr>
        <p:spPr bwMode="auto">
          <a:xfrm>
            <a:off x="4243388" y="3805238"/>
            <a:ext cx="493712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9" name="AutoShape 13"/>
          <p:cNvSpPr>
            <a:spLocks noChangeArrowheads="1"/>
          </p:cNvSpPr>
          <p:nvPr/>
        </p:nvSpPr>
        <p:spPr bwMode="auto">
          <a:xfrm>
            <a:off x="2193925" y="4173538"/>
            <a:ext cx="493713" cy="493712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0" name="AutoShape 14"/>
          <p:cNvSpPr>
            <a:spLocks noChangeArrowheads="1"/>
          </p:cNvSpPr>
          <p:nvPr/>
        </p:nvSpPr>
        <p:spPr bwMode="auto">
          <a:xfrm>
            <a:off x="4667250" y="4235450"/>
            <a:ext cx="493713" cy="493713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1" name="AutoShape 15"/>
          <p:cNvSpPr>
            <a:spLocks noChangeArrowheads="1"/>
          </p:cNvSpPr>
          <p:nvPr/>
        </p:nvSpPr>
        <p:spPr bwMode="auto">
          <a:xfrm>
            <a:off x="4030663" y="3559175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2" name="AutoShape 16"/>
          <p:cNvSpPr>
            <a:spLocks noChangeArrowheads="1"/>
          </p:cNvSpPr>
          <p:nvPr/>
        </p:nvSpPr>
        <p:spPr bwMode="auto">
          <a:xfrm>
            <a:off x="4808538" y="3619500"/>
            <a:ext cx="211137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3" name="AutoShape 17"/>
          <p:cNvSpPr>
            <a:spLocks noChangeArrowheads="1"/>
          </p:cNvSpPr>
          <p:nvPr/>
        </p:nvSpPr>
        <p:spPr bwMode="auto">
          <a:xfrm>
            <a:off x="3465513" y="3435350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4" name="AutoShape 18"/>
          <p:cNvSpPr>
            <a:spLocks noChangeArrowheads="1"/>
          </p:cNvSpPr>
          <p:nvPr/>
        </p:nvSpPr>
        <p:spPr bwMode="auto">
          <a:xfrm>
            <a:off x="2828925" y="3373438"/>
            <a:ext cx="21272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5" name="AutoShape 19"/>
          <p:cNvSpPr>
            <a:spLocks noChangeArrowheads="1"/>
          </p:cNvSpPr>
          <p:nvPr/>
        </p:nvSpPr>
        <p:spPr bwMode="auto">
          <a:xfrm>
            <a:off x="5303838" y="4481513"/>
            <a:ext cx="211137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6" name="AutoShape 20"/>
          <p:cNvSpPr>
            <a:spLocks noChangeArrowheads="1"/>
          </p:cNvSpPr>
          <p:nvPr/>
        </p:nvSpPr>
        <p:spPr bwMode="auto">
          <a:xfrm>
            <a:off x="4171950" y="4359275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7" name="AutoShape 21"/>
          <p:cNvSpPr>
            <a:spLocks noChangeArrowheads="1"/>
          </p:cNvSpPr>
          <p:nvPr/>
        </p:nvSpPr>
        <p:spPr bwMode="auto">
          <a:xfrm>
            <a:off x="5514975" y="3867150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8" name="AutoShape 22"/>
          <p:cNvSpPr>
            <a:spLocks noChangeArrowheads="1"/>
          </p:cNvSpPr>
          <p:nvPr/>
        </p:nvSpPr>
        <p:spPr bwMode="auto">
          <a:xfrm>
            <a:off x="5656263" y="3989388"/>
            <a:ext cx="21272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9" name="AutoShape 23"/>
          <p:cNvSpPr>
            <a:spLocks noChangeArrowheads="1"/>
          </p:cNvSpPr>
          <p:nvPr/>
        </p:nvSpPr>
        <p:spPr bwMode="auto">
          <a:xfrm>
            <a:off x="5797550" y="4113213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0" name="AutoShape 24"/>
          <p:cNvSpPr>
            <a:spLocks noChangeArrowheads="1"/>
          </p:cNvSpPr>
          <p:nvPr/>
        </p:nvSpPr>
        <p:spPr bwMode="auto">
          <a:xfrm>
            <a:off x="3252788" y="4359275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1" name="AutoShape 25"/>
          <p:cNvSpPr>
            <a:spLocks noChangeArrowheads="1"/>
          </p:cNvSpPr>
          <p:nvPr/>
        </p:nvSpPr>
        <p:spPr bwMode="auto">
          <a:xfrm>
            <a:off x="5868988" y="3559175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2" name="AutoShape 26"/>
          <p:cNvSpPr>
            <a:spLocks noChangeArrowheads="1"/>
          </p:cNvSpPr>
          <p:nvPr/>
        </p:nvSpPr>
        <p:spPr bwMode="auto">
          <a:xfrm>
            <a:off x="5160963" y="3559175"/>
            <a:ext cx="284162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3" name="AutoShape 27"/>
          <p:cNvSpPr>
            <a:spLocks noChangeArrowheads="1"/>
          </p:cNvSpPr>
          <p:nvPr/>
        </p:nvSpPr>
        <p:spPr bwMode="auto">
          <a:xfrm>
            <a:off x="6221413" y="349726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4" name="AutoShape 28"/>
          <p:cNvSpPr>
            <a:spLocks noChangeArrowheads="1"/>
          </p:cNvSpPr>
          <p:nvPr/>
        </p:nvSpPr>
        <p:spPr bwMode="auto">
          <a:xfrm>
            <a:off x="6362700" y="3619500"/>
            <a:ext cx="28257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5" name="AutoShape 29"/>
          <p:cNvSpPr>
            <a:spLocks noChangeArrowheads="1"/>
          </p:cNvSpPr>
          <p:nvPr/>
        </p:nvSpPr>
        <p:spPr bwMode="auto">
          <a:xfrm>
            <a:off x="5797550" y="3743325"/>
            <a:ext cx="28257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6" name="Freeform 30"/>
          <p:cNvSpPr>
            <a:spLocks/>
          </p:cNvSpPr>
          <p:nvPr/>
        </p:nvSpPr>
        <p:spPr bwMode="auto">
          <a:xfrm>
            <a:off x="6159500" y="4394200"/>
            <a:ext cx="266700" cy="355600"/>
          </a:xfrm>
          <a:custGeom>
            <a:avLst/>
            <a:gdLst>
              <a:gd name="T0" fmla="*/ 8 w 168"/>
              <a:gd name="T1" fmla="*/ 112 h 224"/>
              <a:gd name="T2" fmla="*/ 104 w 168"/>
              <a:gd name="T3" fmla="*/ 16 h 224"/>
              <a:gd name="T4" fmla="*/ 152 w 168"/>
              <a:gd name="T5" fmla="*/ 208 h 224"/>
              <a:gd name="T6" fmla="*/ 8 w 168"/>
              <a:gd name="T7" fmla="*/ 11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" h="224">
                <a:moveTo>
                  <a:pt x="8" y="112"/>
                </a:moveTo>
                <a:cubicBezTo>
                  <a:pt x="0" y="80"/>
                  <a:pt x="80" y="0"/>
                  <a:pt x="104" y="16"/>
                </a:cubicBezTo>
                <a:cubicBezTo>
                  <a:pt x="128" y="32"/>
                  <a:pt x="168" y="192"/>
                  <a:pt x="152" y="208"/>
                </a:cubicBezTo>
                <a:cubicBezTo>
                  <a:pt x="136" y="224"/>
                  <a:pt x="16" y="144"/>
                  <a:pt x="8" y="112"/>
                </a:cubicBezTo>
                <a:close/>
              </a:path>
            </a:pathLst>
          </a:custGeom>
          <a:noFill/>
          <a:ln w="254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7" name="AutoShape 31"/>
          <p:cNvSpPr>
            <a:spLocks noChangeArrowheads="1"/>
          </p:cNvSpPr>
          <p:nvPr/>
        </p:nvSpPr>
        <p:spPr bwMode="auto">
          <a:xfrm>
            <a:off x="6010275" y="4297363"/>
            <a:ext cx="493713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990600" y="1676400"/>
            <a:ext cx="2119313" cy="1247775"/>
            <a:chOff x="990600" y="1676400"/>
            <a:chExt cx="2119313" cy="1247775"/>
          </a:xfrm>
        </p:grpSpPr>
        <p:sp>
          <p:nvSpPr>
            <p:cNvPr id="838688" name="Text Box 32"/>
            <p:cNvSpPr txBox="1">
              <a:spLocks noChangeArrowheads="1"/>
            </p:cNvSpPr>
            <p:nvPr/>
          </p:nvSpPr>
          <p:spPr bwMode="auto">
            <a:xfrm>
              <a:off x="990600" y="1676400"/>
              <a:ext cx="1443038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 dirty="0">
                  <a:latin typeface="Gill Sans MT" pitchFamily="34" charset="0"/>
                </a:rPr>
                <a:t>Access</a:t>
              </a:r>
            </a:p>
          </p:txBody>
        </p:sp>
        <p:sp>
          <p:nvSpPr>
            <p:cNvPr id="838689" name="AutoShape 33"/>
            <p:cNvSpPr>
              <a:spLocks noChangeArrowheads="1"/>
            </p:cNvSpPr>
            <p:nvPr/>
          </p:nvSpPr>
          <p:spPr bwMode="auto">
            <a:xfrm rot="2563427">
              <a:off x="2133600" y="2438400"/>
              <a:ext cx="976313" cy="485775"/>
            </a:xfrm>
            <a:prstGeom prst="leftArrow">
              <a:avLst>
                <a:gd name="adj1" fmla="val 50000"/>
                <a:gd name="adj2" fmla="val 50245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10200" y="1600200"/>
            <a:ext cx="2178050" cy="1323975"/>
            <a:chOff x="5410200" y="1600200"/>
            <a:chExt cx="2178050" cy="1323975"/>
          </a:xfrm>
        </p:grpSpPr>
        <p:sp>
          <p:nvSpPr>
            <p:cNvPr id="838690" name="Text Box 34"/>
            <p:cNvSpPr txBox="1">
              <a:spLocks noChangeArrowheads="1"/>
            </p:cNvSpPr>
            <p:nvPr/>
          </p:nvSpPr>
          <p:spPr bwMode="auto">
            <a:xfrm>
              <a:off x="6248400" y="1600200"/>
              <a:ext cx="1339850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>
                  <a:latin typeface="Gill Sans MT" pitchFamily="34" charset="0"/>
                </a:rPr>
                <a:t>Mining</a:t>
              </a:r>
            </a:p>
          </p:txBody>
        </p:sp>
        <p:sp>
          <p:nvSpPr>
            <p:cNvPr id="838691" name="AutoShape 35"/>
            <p:cNvSpPr>
              <a:spLocks noChangeArrowheads="1"/>
            </p:cNvSpPr>
            <p:nvPr/>
          </p:nvSpPr>
          <p:spPr bwMode="auto">
            <a:xfrm rot="19036573" flipH="1">
              <a:off x="5410200" y="2438400"/>
              <a:ext cx="976313" cy="485775"/>
            </a:xfrm>
            <a:prstGeom prst="leftArrow">
              <a:avLst>
                <a:gd name="adj1" fmla="val 50000"/>
                <a:gd name="adj2" fmla="val 50245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146425" y="4876800"/>
            <a:ext cx="2368550" cy="1366838"/>
            <a:chOff x="3146425" y="4876800"/>
            <a:chExt cx="2368550" cy="1366838"/>
          </a:xfrm>
        </p:grpSpPr>
        <p:sp>
          <p:nvSpPr>
            <p:cNvPr id="838692" name="Text Box 36"/>
            <p:cNvSpPr txBox="1">
              <a:spLocks noChangeArrowheads="1"/>
            </p:cNvSpPr>
            <p:nvPr/>
          </p:nvSpPr>
          <p:spPr bwMode="auto">
            <a:xfrm>
              <a:off x="3146425" y="5715000"/>
              <a:ext cx="2368550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>
                  <a:latin typeface="Gill Sans MT" pitchFamily="34" charset="0"/>
                </a:rPr>
                <a:t>Organization</a:t>
              </a:r>
            </a:p>
          </p:txBody>
        </p:sp>
        <p:sp>
          <p:nvSpPr>
            <p:cNvPr id="838693" name="AutoShape 37"/>
            <p:cNvSpPr>
              <a:spLocks noChangeArrowheads="1"/>
            </p:cNvSpPr>
            <p:nvPr/>
          </p:nvSpPr>
          <p:spPr bwMode="auto">
            <a:xfrm rot="16200000" flipH="1">
              <a:off x="3969543" y="4945857"/>
              <a:ext cx="747713" cy="609600"/>
            </a:xfrm>
            <a:prstGeom prst="leftArrow">
              <a:avLst>
                <a:gd name="adj1" fmla="val 50000"/>
                <a:gd name="adj2" fmla="val 30664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8694" name="Text Box 38"/>
          <p:cNvSpPr txBox="1">
            <a:spLocks noChangeArrowheads="1"/>
          </p:cNvSpPr>
          <p:nvPr/>
        </p:nvSpPr>
        <p:spPr bwMode="auto">
          <a:xfrm>
            <a:off x="304800" y="2209800"/>
            <a:ext cx="170912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 smtClean="0">
                <a:latin typeface="Gill Sans MT" pitchFamily="34" charset="0"/>
              </a:rPr>
              <a:t>Filter</a:t>
            </a:r>
            <a:endParaRPr lang="en-US" altLang="en-US" sz="2400" i="0" u="sng" dirty="0">
              <a:latin typeface="Gill Sans MT" pitchFamily="34" charset="0"/>
            </a:endParaRPr>
          </a:p>
          <a:p>
            <a:r>
              <a:rPr lang="en-US" altLang="en-US" sz="2400" b="0" i="0" dirty="0">
                <a:latin typeface="Gill Sans MT" pitchFamily="34" charset="0"/>
              </a:rPr>
              <a:t>information</a:t>
            </a:r>
          </a:p>
        </p:txBody>
      </p:sp>
      <p:sp>
        <p:nvSpPr>
          <p:cNvPr id="838695" name="Text Box 39"/>
          <p:cNvSpPr txBox="1">
            <a:spLocks noChangeArrowheads="1"/>
          </p:cNvSpPr>
          <p:nvPr/>
        </p:nvSpPr>
        <p:spPr bwMode="auto">
          <a:xfrm>
            <a:off x="6303958" y="2286000"/>
            <a:ext cx="29434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 smtClean="0">
                <a:latin typeface="Gill Sans MT" pitchFamily="34" charset="0"/>
              </a:rPr>
              <a:t>Discover</a:t>
            </a:r>
            <a:r>
              <a:rPr lang="en-US" altLang="en-US" sz="2400" i="0" dirty="0" smtClean="0">
                <a:latin typeface="Gill Sans MT" pitchFamily="34" charset="0"/>
              </a:rPr>
              <a:t> </a:t>
            </a:r>
            <a:r>
              <a:rPr lang="en-US" altLang="en-US" sz="2400" b="0" i="0" dirty="0" smtClean="0">
                <a:latin typeface="Gill Sans MT" pitchFamily="34" charset="0"/>
              </a:rPr>
              <a:t>knowledge</a:t>
            </a:r>
            <a:endParaRPr lang="en-US" altLang="en-US" sz="2400" b="0" i="0" dirty="0">
              <a:latin typeface="Gill Sans MT" pitchFamily="34" charset="0"/>
            </a:endParaRPr>
          </a:p>
        </p:txBody>
      </p:sp>
      <p:sp>
        <p:nvSpPr>
          <p:cNvPr id="838696" name="Text Box 40"/>
          <p:cNvSpPr txBox="1">
            <a:spLocks noChangeArrowheads="1"/>
          </p:cNvSpPr>
          <p:nvPr/>
        </p:nvSpPr>
        <p:spPr bwMode="auto">
          <a:xfrm>
            <a:off x="5638800" y="5486400"/>
            <a:ext cx="31162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>
                <a:latin typeface="Gill Sans MT" pitchFamily="34" charset="0"/>
              </a:rPr>
              <a:t>Add</a:t>
            </a:r>
            <a:r>
              <a:rPr lang="en-US" altLang="en-US" sz="2400" b="0" i="0" dirty="0">
                <a:latin typeface="Gill Sans MT" pitchFamily="34" charset="0"/>
              </a:rPr>
              <a:t> </a:t>
            </a:r>
          </a:p>
          <a:p>
            <a:r>
              <a:rPr lang="en-US" altLang="en-US" sz="2400" b="0" i="0" dirty="0">
                <a:latin typeface="Gill Sans MT" pitchFamily="34" charset="0"/>
              </a:rPr>
              <a:t>Structure/Annotations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17787" y="1600158"/>
            <a:ext cx="167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Serve for IR applications</a:t>
            </a:r>
            <a:endParaRPr lang="en-US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45554" y="5633995"/>
            <a:ext cx="2105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Based on NLP/ML techniques</a:t>
            </a:r>
            <a:endParaRPr lang="en-US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689732" y="1590702"/>
            <a:ext cx="167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Sub-area of DM research</a:t>
            </a:r>
            <a:endParaRPr lang="en-US" sz="20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5303044" y="2795292"/>
            <a:ext cx="3808992" cy="2727578"/>
            <a:chOff x="4877808" y="2893674"/>
            <a:chExt cx="3808992" cy="2727578"/>
          </a:xfrm>
        </p:grpSpPr>
        <p:sp>
          <p:nvSpPr>
            <p:cNvPr id="8" name="TextBox 7"/>
            <p:cNvSpPr txBox="1"/>
            <p:nvPr/>
          </p:nvSpPr>
          <p:spPr>
            <a:xfrm>
              <a:off x="6783859" y="4947596"/>
              <a:ext cx="19029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Text clustering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4877808" y="5147651"/>
              <a:ext cx="1906051" cy="47360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 flipV="1">
              <a:off x="6502615" y="2893674"/>
              <a:ext cx="423325" cy="199419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996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4510216" cy="4525963"/>
          </a:xfrm>
        </p:spPr>
        <p:txBody>
          <a:bodyPr/>
          <a:lstStyle/>
          <a:p>
            <a:r>
              <a:rPr lang="en-US" dirty="0" smtClean="0"/>
              <a:t>Organize document collections</a:t>
            </a:r>
          </a:p>
          <a:p>
            <a:pPr lvl="1"/>
            <a:r>
              <a:rPr lang="en-US" dirty="0" smtClean="0"/>
              <a:t>Automatically </a:t>
            </a:r>
            <a:r>
              <a:rPr lang="en-US" dirty="0"/>
              <a:t>identify </a:t>
            </a:r>
            <a:r>
              <a:rPr lang="en-US" dirty="0" smtClean="0"/>
              <a:t>hierarchical/topical relation among documents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http://nlp.stanford.edu/IR-book/html/htmledition/img156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84992"/>
            <a:ext cx="4242886" cy="414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56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4510216" cy="4525963"/>
          </a:xfrm>
        </p:spPr>
        <p:txBody>
          <a:bodyPr/>
          <a:lstStyle/>
          <a:p>
            <a:r>
              <a:rPr lang="en-US" dirty="0" smtClean="0"/>
              <a:t>Grouping search results</a:t>
            </a:r>
          </a:p>
          <a:p>
            <a:pPr lvl="1"/>
            <a:r>
              <a:rPr lang="en-US" dirty="0" smtClean="0"/>
              <a:t>Organize documents by topics</a:t>
            </a:r>
          </a:p>
          <a:p>
            <a:pPr lvl="1"/>
            <a:r>
              <a:rPr lang="en-US" dirty="0" smtClean="0"/>
              <a:t>Facilitate user browsing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100766" y="1748033"/>
            <a:ext cx="3509962" cy="4708527"/>
            <a:chOff x="5100766" y="1748033"/>
            <a:chExt cx="3509962" cy="470852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00766" y="1748033"/>
              <a:ext cx="3509962" cy="4378132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5100766" y="6118006"/>
              <a:ext cx="34653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http://search.carrot2.org/stable/search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943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1037</TotalTime>
  <Words>1135</Words>
  <Application>Microsoft Office PowerPoint</Application>
  <PresentationFormat>On-screen Show (4:3)</PresentationFormat>
  <Paragraphs>339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Gill Sans MT</vt:lpstr>
      <vt:lpstr>ＭＳ Ｐゴシック</vt:lpstr>
      <vt:lpstr>Arial</vt:lpstr>
      <vt:lpstr>Calibri</vt:lpstr>
      <vt:lpstr>Cambria Math</vt:lpstr>
      <vt:lpstr>simple slides template</vt:lpstr>
      <vt:lpstr>Text Clustering</vt:lpstr>
      <vt:lpstr>Today’s lecture</vt:lpstr>
      <vt:lpstr>Clustering v.s. Classification</vt:lpstr>
      <vt:lpstr>Clustering problem in general</vt:lpstr>
      <vt:lpstr>Clustering problem in general</vt:lpstr>
      <vt:lpstr>What is the “natural grouping”?</vt:lpstr>
      <vt:lpstr>Clustering in text mining</vt:lpstr>
      <vt:lpstr>Applications of text clustering</vt:lpstr>
      <vt:lpstr>Applications of text clustering</vt:lpstr>
      <vt:lpstr>Applications of text clustering</vt:lpstr>
      <vt:lpstr>Distance metric</vt:lpstr>
      <vt:lpstr>Typical distance metric</vt:lpstr>
      <vt:lpstr>Typical distance metric</vt:lpstr>
      <vt:lpstr>Typical distance metric</vt:lpstr>
      <vt:lpstr>Clustering algorithms</vt:lpstr>
      <vt:lpstr>Clustering algorithms</vt:lpstr>
      <vt:lpstr>Clustering algorithms</vt:lpstr>
      <vt:lpstr>Clustering algorithms</vt:lpstr>
      <vt:lpstr>Clustering algorithms</vt:lpstr>
      <vt:lpstr>Clustering algorithms</vt:lpstr>
      <vt:lpstr>Desirable properties of clustering algorithms </vt:lpstr>
      <vt:lpstr>Cluster validation</vt:lpstr>
      <vt:lpstr>Recap: clustering problem in general</vt:lpstr>
      <vt:lpstr>Recap: clustering algorithms</vt:lpstr>
      <vt:lpstr>Recap: clustering algorithms</vt:lpstr>
      <vt:lpstr>Internal validation</vt:lpstr>
      <vt:lpstr>Internal validation</vt:lpstr>
      <vt:lpstr>External validation</vt:lpstr>
      <vt:lpstr>External validation</vt:lpstr>
      <vt:lpstr>External validation</vt:lpstr>
      <vt:lpstr>External validation</vt:lpstr>
      <vt:lpstr>External validation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Clustering</dc:title>
  <dc:creator>hongning wang</dc:creator>
  <cp:lastModifiedBy>wang hongning</cp:lastModifiedBy>
  <cp:revision>52</cp:revision>
  <dcterms:created xsi:type="dcterms:W3CDTF">2015-04-14T01:39:25Z</dcterms:created>
  <dcterms:modified xsi:type="dcterms:W3CDTF">2019-04-23T20:46:32Z</dcterms:modified>
</cp:coreProperties>
</file>