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64" r:id="rId9"/>
    <p:sldId id="265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FB1B-102D-4D47-AF34-E538E05D4CA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B831-0FC7-4A79-A82A-0AA456E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516B8B-EB8A-45AF-9531-03B2FD24A72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63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FC07-721C-496D-B4A8-2070249CE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684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714" y="121523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152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3048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219140"/>
            <a:ext cx="11684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8800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" y="6570366"/>
            <a:ext cx="2230967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564478"/>
            <a:ext cx="300567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8" y="6492082"/>
            <a:ext cx="1010463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publishers.com/ir/" TargetMode="External"/><Relationship Id="rId2" Type="http://schemas.openxmlformats.org/officeDocument/2006/relationships/hyperlink" Target="http://www.morganclayp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j6u303bvs1ep" TargetMode="External"/><Relationship Id="rId2" Type="http://schemas.openxmlformats.org/officeDocument/2006/relationships/hyperlink" Target="http://times.cs.uiuc.edu/course/510f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85468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en-US" sz="4900" b="1" dirty="0"/>
              <a:t>CS510</a:t>
            </a:r>
            <a:r>
              <a:rPr lang="en-US" altLang="en-US" dirty="0"/>
              <a:t>  </a:t>
            </a:r>
            <a:br>
              <a:rPr lang="en-US" altLang="en-US" dirty="0"/>
            </a:br>
            <a:r>
              <a:rPr lang="en-US" altLang="en-US" sz="4900" b="1" dirty="0"/>
              <a:t>Advanced Topics in Information Retrieval </a:t>
            </a:r>
            <a:r>
              <a:rPr lang="en-US" altLang="en-US" sz="4900" dirty="0" smtClean="0"/>
              <a:t/>
            </a:r>
            <a:br>
              <a:rPr lang="en-US" altLang="en-US" sz="4900" dirty="0" smtClean="0"/>
            </a:br>
            <a:r>
              <a:rPr lang="en-US" altLang="en-US" sz="4000" dirty="0" smtClean="0"/>
              <a:t>(</a:t>
            </a:r>
            <a:r>
              <a:rPr lang="en-US" altLang="en-US" sz="4000" dirty="0"/>
              <a:t>Fall 2017)</a:t>
            </a:r>
            <a:r>
              <a:rPr lang="en-US" altLang="en-US" sz="4900" dirty="0"/>
              <a:t> </a:t>
            </a:r>
            <a:br>
              <a:rPr lang="en-US" altLang="en-US" sz="4900" dirty="0"/>
            </a:b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2667000"/>
            <a:ext cx="6934200" cy="914400"/>
          </a:xfrm>
        </p:spPr>
        <p:txBody>
          <a:bodyPr/>
          <a:lstStyle/>
          <a:p>
            <a:r>
              <a:rPr lang="en-US" altLang="en-US" dirty="0" smtClean="0"/>
              <a:t>Instructor:   </a:t>
            </a:r>
            <a:r>
              <a:rPr lang="en-US" altLang="en-US" b="1" dirty="0" err="1" smtClean="0"/>
              <a:t>ChengXiang</a:t>
            </a:r>
            <a:r>
              <a:rPr lang="en-US" altLang="en-US" b="1" dirty="0" smtClean="0"/>
              <a:t> (“Cheng”) Zhai</a:t>
            </a:r>
          </a:p>
          <a:p>
            <a:endParaRPr lang="en-US" altLang="en-US" sz="2000" b="0" i="1" dirty="0" smtClean="0"/>
          </a:p>
          <a:p>
            <a:pPr>
              <a:spcBef>
                <a:spcPts val="600"/>
              </a:spcBef>
            </a:pPr>
            <a:endParaRPr lang="en-US" altLang="en-US" sz="2400" b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43000" y="3389142"/>
            <a:ext cx="1135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45000"/>
              </a:spcBef>
              <a:spcAft>
                <a:spcPct val="0"/>
              </a:spcAft>
              <a:buSzPct val="155000"/>
              <a:buNone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defRPr/>
            </a:pPr>
            <a:r>
              <a:rPr lang="en-US" sz="3200" kern="0" dirty="0" smtClean="0">
                <a:latin typeface="Arial" charset="0"/>
                <a:cs typeface="Arial" charset="0"/>
              </a:rPr>
              <a:t>                </a:t>
            </a:r>
            <a:r>
              <a:rPr lang="en-US" b="0" kern="0" dirty="0" smtClean="0">
                <a:latin typeface="Arial" charset="0"/>
                <a:cs typeface="Arial" charset="0"/>
              </a:rPr>
              <a:t>Teaching Assistants (part time):  </a:t>
            </a:r>
            <a:endParaRPr lang="en-US" sz="3200" b="0" kern="0" dirty="0" smtClean="0">
              <a:latin typeface="Arial" charset="0"/>
              <a:cs typeface="Arial" charset="0"/>
            </a:endParaRPr>
          </a:p>
          <a:p>
            <a:pPr algn="l">
              <a:defRPr/>
            </a:pPr>
            <a:r>
              <a:rPr lang="en-US" sz="3200" kern="0" dirty="0">
                <a:latin typeface="Arial" charset="0"/>
                <a:cs typeface="Arial" charset="0"/>
              </a:rPr>
              <a:t>  </a:t>
            </a:r>
            <a:r>
              <a:rPr lang="en-US" sz="3200" kern="0" dirty="0" smtClean="0">
                <a:latin typeface="Arial" charset="0"/>
                <a:cs typeface="Arial" charset="0"/>
              </a:rPr>
              <a:t>  </a:t>
            </a:r>
            <a:r>
              <a:rPr lang="en-US" sz="3200" kern="0" dirty="0" smtClean="0">
                <a:latin typeface="Arial" charset="0"/>
                <a:cs typeface="Arial" charset="0"/>
              </a:rPr>
              <a:t>             </a:t>
            </a:r>
            <a:r>
              <a:rPr lang="en-US" kern="0" dirty="0" smtClean="0">
                <a:latin typeface="Arial" charset="0"/>
                <a:cs typeface="Arial" charset="0"/>
              </a:rPr>
              <a:t>Chase </a:t>
            </a:r>
            <a:r>
              <a:rPr lang="en-US" kern="0" dirty="0" err="1" smtClean="0">
                <a:latin typeface="Arial" charset="0"/>
                <a:cs typeface="Arial" charset="0"/>
              </a:rPr>
              <a:t>Geigle</a:t>
            </a:r>
            <a:r>
              <a:rPr lang="en-US" kern="0" dirty="0" smtClean="0">
                <a:latin typeface="Arial" charset="0"/>
                <a:cs typeface="Arial" charset="0"/>
              </a:rPr>
              <a:t>,                  Shan Jiang </a:t>
            </a:r>
          </a:p>
          <a:p>
            <a:pPr algn="l">
              <a:defRPr/>
            </a:pPr>
            <a:r>
              <a:rPr lang="en-US" kern="0" dirty="0" err="1" smtClean="0">
                <a:latin typeface="Arial" charset="0"/>
                <a:cs typeface="Arial" charset="0"/>
              </a:rPr>
              <a:t>Shubhra</a:t>
            </a:r>
            <a:r>
              <a:rPr lang="en-US" kern="0" dirty="0" smtClean="0">
                <a:latin typeface="Arial" charset="0"/>
                <a:cs typeface="Arial" charset="0"/>
              </a:rPr>
              <a:t> (“</a:t>
            </a:r>
            <a:r>
              <a:rPr lang="en-US" kern="0" dirty="0" err="1" smtClean="0">
                <a:latin typeface="Arial" charset="0"/>
                <a:cs typeface="Arial" charset="0"/>
              </a:rPr>
              <a:t>Santu</a:t>
            </a:r>
            <a:r>
              <a:rPr lang="en-US" kern="0" dirty="0" smtClean="0">
                <a:latin typeface="Arial" charset="0"/>
                <a:cs typeface="Arial" charset="0"/>
              </a:rPr>
              <a:t>”) </a:t>
            </a:r>
            <a:r>
              <a:rPr lang="en-US" kern="0" dirty="0" err="1" smtClean="0">
                <a:latin typeface="Arial" charset="0"/>
                <a:cs typeface="Arial" charset="0"/>
              </a:rPr>
              <a:t>Karmaker</a:t>
            </a:r>
            <a:r>
              <a:rPr lang="en-US" kern="0" dirty="0" smtClean="0">
                <a:latin typeface="Arial" charset="0"/>
                <a:cs typeface="Arial" charset="0"/>
              </a:rPr>
              <a:t>,        Dominic </a:t>
            </a:r>
            <a:r>
              <a:rPr lang="en-US" kern="0" dirty="0" err="1" smtClean="0">
                <a:latin typeface="Arial" charset="0"/>
                <a:cs typeface="Arial" charset="0"/>
              </a:rPr>
              <a:t>Seyler</a:t>
            </a:r>
            <a:r>
              <a:rPr lang="en-US" kern="0" dirty="0" smtClean="0">
                <a:latin typeface="Arial" charset="0"/>
                <a:cs typeface="Arial" charset="0"/>
              </a:rPr>
              <a:t> </a:t>
            </a:r>
            <a:endParaRPr lang="en-US" kern="0" dirty="0" smtClean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000" b="0" i="1" kern="0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400" b="0" i="1" dirty="0" smtClean="0">
                <a:latin typeface="Arial" charset="0"/>
                <a:cs typeface="Arial" charset="0"/>
              </a:rPr>
              <a:t>Department </a:t>
            </a:r>
            <a:r>
              <a:rPr lang="en-US" sz="2400" b="0" i="1" dirty="0">
                <a:latin typeface="Arial" charset="0"/>
                <a:cs typeface="Arial" charset="0"/>
              </a:rPr>
              <a:t>of Computer Science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0" i="1" dirty="0" smtClean="0">
                <a:latin typeface="Arial" charset="0"/>
                <a:cs typeface="Arial" charset="0"/>
              </a:rPr>
              <a:t>University </a:t>
            </a:r>
            <a:r>
              <a:rPr lang="en-US" sz="2400" b="0" i="1" dirty="0">
                <a:latin typeface="Arial" charset="0"/>
                <a:cs typeface="Arial" charset="0"/>
              </a:rPr>
              <a:t>of Illinois, Urbana-Champaign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endParaRPr lang="en-US" sz="2000" b="0" i="1" kern="0" dirty="0" smtClean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400" b="0" kern="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1"/>
            <a:ext cx="12192000" cy="1003819"/>
          </a:xfrm>
          <a:prstGeom prst="roundRect">
            <a:avLst/>
          </a:prstGeom>
        </p:spPr>
        <p:txBody>
          <a:bodyPr anchor="ctr">
            <a:noAutofit/>
            <a:scene3d>
              <a:camera prst="orthographicFront"/>
              <a:lightRig rig="balanced" dir="t"/>
            </a:scene3d>
            <a:sp3d extrusionH="57150">
              <a:bevelT w="38100" h="38100" prst="convex"/>
            </a:sp3d>
          </a:bodyPr>
          <a:lstStyle/>
          <a:p>
            <a:r>
              <a:rPr lang="en-US" sz="5400" b="1" dirty="0" smtClean="0"/>
              <a:t>Assignment: </a:t>
            </a:r>
            <a:r>
              <a:rPr lang="en-US" sz="5400" b="1" u="sng" dirty="0" err="1" smtClean="0">
                <a:solidFill>
                  <a:schemeClr val="tx1"/>
                </a:solidFill>
              </a:rPr>
              <a:t>MeTA</a:t>
            </a:r>
            <a:r>
              <a:rPr lang="en-US" sz="5400" b="1" u="sng" dirty="0" smtClean="0">
                <a:solidFill>
                  <a:schemeClr val="tx1"/>
                </a:solidFill>
              </a:rPr>
              <a:t> Toolkit</a:t>
            </a:r>
            <a:r>
              <a:rPr lang="en-US" sz="6000" b="1" u="sng" dirty="0" smtClean="0">
                <a:solidFill>
                  <a:schemeClr val="tx1"/>
                </a:solidFill>
              </a:rPr>
              <a:t> 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05218" y="3923253"/>
            <a:ext cx="1676485" cy="140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5333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Big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Text Data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693326" y="4191313"/>
            <a:ext cx="2036135" cy="9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Small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2667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Relevant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304800" y="4099632"/>
            <a:ext cx="2689661" cy="207256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>
                <a:solidFill>
                  <a:prstClr val="white"/>
                </a:solidFill>
                <a:latin typeface="Calibri"/>
              </a:rPr>
              <a:t>Big Text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313076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3969" y="4342771"/>
            <a:ext cx="2010692" cy="154572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Small Relevant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48938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87607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363909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Many Applications</a:t>
            </a:r>
          </a:p>
        </p:txBody>
      </p:sp>
      <p:sp>
        <p:nvSpPr>
          <p:cNvPr id="9" name="Freeform 8"/>
          <p:cNvSpPr/>
          <p:nvPr/>
        </p:nvSpPr>
        <p:spPr>
          <a:xfrm>
            <a:off x="2163338" y="2101295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Retrieval</a:t>
            </a:r>
          </a:p>
        </p:txBody>
      </p:sp>
      <p:sp>
        <p:nvSpPr>
          <p:cNvPr id="22" name="Freeform 21"/>
          <p:cNvSpPr/>
          <p:nvPr/>
        </p:nvSpPr>
        <p:spPr>
          <a:xfrm>
            <a:off x="5035556" y="2123069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Analysis</a:t>
            </a:r>
          </a:p>
        </p:txBody>
      </p:sp>
      <p:sp>
        <p:nvSpPr>
          <p:cNvPr id="18" name="Freeform 17"/>
          <p:cNvSpPr/>
          <p:nvPr/>
        </p:nvSpPr>
        <p:spPr>
          <a:xfrm>
            <a:off x="59944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2739547" y="3895012"/>
            <a:ext cx="1045867" cy="405259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12659" y="3915968"/>
            <a:ext cx="1044564" cy="4258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72515" y="1251306"/>
            <a:ext cx="2133599" cy="72338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05602" y="1233097"/>
            <a:ext cx="228598" cy="89025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0847" y="1589499"/>
            <a:ext cx="11623284" cy="2733864"/>
            <a:chOff x="200847" y="1589499"/>
            <a:chExt cx="11623284" cy="2733864"/>
          </a:xfrm>
        </p:grpSpPr>
        <p:grpSp>
          <p:nvGrpSpPr>
            <p:cNvPr id="37" name="Group 36"/>
            <p:cNvGrpSpPr/>
            <p:nvPr/>
          </p:nvGrpSpPr>
          <p:grpSpPr>
            <a:xfrm>
              <a:off x="200847" y="1589499"/>
              <a:ext cx="8679372" cy="2239214"/>
              <a:chOff x="200847" y="1589499"/>
              <a:chExt cx="8679372" cy="2239214"/>
            </a:xfrm>
            <a:solidFill>
              <a:srgbClr val="FFFF66"/>
            </a:solidFill>
          </p:grpSpPr>
          <p:sp>
            <p:nvSpPr>
              <p:cNvPr id="45" name="TextBox 44"/>
              <p:cNvSpPr txBox="1"/>
              <p:nvPr/>
            </p:nvSpPr>
            <p:spPr>
              <a:xfrm>
                <a:off x="1756453" y="1612996"/>
                <a:ext cx="177599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Search engines</a:t>
                </a:r>
                <a:endParaRPr lang="en-US" sz="20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4428" y="2068519"/>
                <a:ext cx="105516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Filtering</a:t>
                </a:r>
                <a:endParaRPr lang="en-US" sz="20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0847" y="2562263"/>
                <a:ext cx="174252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Recommender</a:t>
                </a:r>
                <a:endParaRPr lang="en-US" sz="20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0697" y="3148459"/>
                <a:ext cx="179164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Summarization</a:t>
                </a:r>
                <a:endParaRPr lang="en-US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6860" y="1604669"/>
                <a:ext cx="12494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Clustering</a:t>
                </a:r>
                <a:endParaRPr lang="en-US" sz="2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60329" y="1589499"/>
                <a:ext cx="17211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Categorization</a:t>
                </a:r>
                <a:endParaRPr lang="en-US" sz="20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56789" y="2119855"/>
                <a:ext cx="1523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Topic mining</a:t>
                </a:r>
                <a:endParaRPr lang="en-US" sz="20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78690" y="2604536"/>
                <a:ext cx="128439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Sentiment</a:t>
                </a:r>
                <a:endParaRPr lang="en-US" sz="2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34895" y="3407698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11089" y="3087831"/>
                <a:ext cx="127342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Prediction</a:t>
                </a:r>
                <a:endParaRPr lang="en-US" sz="2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64205" y="342860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906000" y="1589499"/>
              <a:ext cx="1918131" cy="2733864"/>
              <a:chOff x="9906000" y="1589499"/>
              <a:chExt cx="1918131" cy="2733864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9906000" y="1589499"/>
                <a:ext cx="185191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Medical/Health</a:t>
                </a:r>
                <a:endParaRPr lang="en-US" sz="2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246649" y="2483419"/>
                <a:ext cx="123822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Education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43022" y="2013106"/>
                <a:ext cx="104547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Security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9437" y="2937676"/>
                <a:ext cx="110479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Business</a:t>
                </a:r>
                <a:endParaRPr lang="en-US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281721" y="3403553"/>
                <a:ext cx="154241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Social Media</a:t>
                </a:r>
                <a:endParaRPr lang="en-US" sz="20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798275" y="392325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Course Goal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7094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Advanced (graduate-level) introduction to the field of information retrieval (IR), broadly including Text mining 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Goal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Provide </a:t>
            </a:r>
            <a:r>
              <a:rPr lang="en-US" altLang="en-US" b="0" dirty="0" smtClean="0"/>
              <a:t>a systematic </a:t>
            </a:r>
            <a:r>
              <a:rPr lang="en-US" altLang="en-US" b="0" dirty="0" smtClean="0"/>
              <a:t>introduction </a:t>
            </a:r>
            <a:r>
              <a:rPr lang="en-US" altLang="en-US" b="0" dirty="0" smtClean="0"/>
              <a:t>to </a:t>
            </a:r>
            <a:r>
              <a:rPr lang="en-US" altLang="en-US" b="0" dirty="0" smtClean="0"/>
              <a:t>statistical language </a:t>
            </a:r>
            <a:r>
              <a:rPr lang="en-US" altLang="en-US" b="0" dirty="0" smtClean="0"/>
              <a:t>models and their applications in text retrieval and text analysis  </a:t>
            </a:r>
            <a:endParaRPr lang="en-US" altLang="en-US" b="0" dirty="0" smtClean="0"/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Provide an opportunity for students to explore frontier topics via course projects (customized toward the interests of students) 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Give students enough training for doing research in IR or applying advanced IR techniques to applications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Tangible outcome: research paper, open source code, and application system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B73B178-AF7B-416E-85BB-6B9D7E75A08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Prerequisites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4758"/>
            <a:ext cx="116840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Basic concepts in CS410 Text Info Systems</a:t>
            </a:r>
          </a:p>
          <a:p>
            <a:r>
              <a:rPr lang="en-US" altLang="en-US" dirty="0" smtClean="0"/>
              <a:t>Programming skills: CS225 or equivalent level</a:t>
            </a:r>
          </a:p>
          <a:p>
            <a:r>
              <a:rPr lang="en-US" altLang="en-US" dirty="0" smtClean="0"/>
              <a:t>A good knowledge of basic probability and statistics</a:t>
            </a:r>
          </a:p>
          <a:p>
            <a:r>
              <a:rPr lang="en-US" altLang="en-US" dirty="0" smtClean="0"/>
              <a:t>Knowledge of one or more of the following areas is a plus, but not required:  Information Retrieval, Machine Learning, Data Mining, Natural Language Processing</a:t>
            </a:r>
          </a:p>
          <a:p>
            <a:r>
              <a:rPr lang="en-US" altLang="en-US" dirty="0" smtClean="0"/>
              <a:t>Contact the instructor if you aren’t sure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1E46CDC-B558-42EC-BA32-40BD5F3CE2B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Lectures (mostly by instructor) 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Short frequent written assignments (problem sets):  </a:t>
            </a:r>
            <a:r>
              <a:rPr lang="en-US" altLang="en-US" sz="2800" dirty="0"/>
              <a:t>ensure solid mastery of </a:t>
            </a:r>
            <a:r>
              <a:rPr lang="en-US" altLang="en-US" sz="2800" dirty="0" smtClean="0"/>
              <a:t>concepts,  models, and algorithms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Programming assignments:  ensure solid mastery of </a:t>
            </a:r>
            <a:r>
              <a:rPr lang="en-US" altLang="en-US" sz="2800" dirty="0"/>
              <a:t>skills of </a:t>
            </a:r>
            <a:r>
              <a:rPr lang="en-US" altLang="en-US" sz="2800" dirty="0" smtClean="0"/>
              <a:t>implementation and experimentation 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2 Midterms </a:t>
            </a:r>
            <a:r>
              <a:rPr lang="en-US" altLang="en-US" sz="2800" dirty="0"/>
              <a:t>(75 </a:t>
            </a:r>
            <a:r>
              <a:rPr lang="en-US" altLang="en-US" sz="2800" dirty="0" smtClean="0"/>
              <a:t>min each, </a:t>
            </a:r>
            <a:r>
              <a:rPr lang="en-US" altLang="en-US" sz="2800" dirty="0"/>
              <a:t>in class): mostly to verify your mastery of </a:t>
            </a:r>
            <a:r>
              <a:rPr lang="en-US" altLang="en-US" sz="2800" dirty="0" smtClean="0"/>
              <a:t>concepts, models, and algorithms as covered in the assignments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Course project: multiple options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In-depth study of a topic </a:t>
            </a:r>
            <a:r>
              <a:rPr lang="en-US" altLang="en-US" sz="2400" dirty="0">
                <a:sym typeface="Wingdings" panose="05000000000000000000" pitchFamily="2" charset="2"/>
              </a:rPr>
              <a:t></a:t>
            </a:r>
            <a:r>
              <a:rPr lang="en-US" altLang="en-US" sz="2400" dirty="0"/>
              <a:t> publication/submission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Implementation of a major algorithm </a:t>
            </a:r>
            <a:r>
              <a:rPr lang="en-US" altLang="en-US" sz="2400" dirty="0">
                <a:sym typeface="Wingdings" panose="05000000000000000000" pitchFamily="2" charset="2"/>
              </a:rPr>
              <a:t> open source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Development of a novel application  </a:t>
            </a:r>
            <a:r>
              <a:rPr lang="en-US" altLang="en-US" sz="2400" dirty="0"/>
              <a:t> useful application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EA249D-10CB-41ED-9C3A-82515F9B7CCB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458200" cy="4495800"/>
          </a:xfrm>
        </p:spPr>
        <p:txBody>
          <a:bodyPr/>
          <a:lstStyle/>
          <a:p>
            <a:r>
              <a:rPr lang="en-US" altLang="en-US" dirty="0" smtClean="0"/>
              <a:t>Assignments: 30%  </a:t>
            </a:r>
          </a:p>
          <a:p>
            <a:r>
              <a:rPr lang="en-US" altLang="en-US" dirty="0" smtClean="0"/>
              <a:t>Midterm 1: </a:t>
            </a:r>
            <a:r>
              <a:rPr lang="en-US" altLang="en-US" dirty="0"/>
              <a:t>2</a:t>
            </a:r>
            <a:r>
              <a:rPr lang="en-US" altLang="en-US" dirty="0" smtClean="0"/>
              <a:t>0%</a:t>
            </a:r>
          </a:p>
          <a:p>
            <a:r>
              <a:rPr lang="en-US" altLang="en-US" dirty="0" smtClean="0"/>
              <a:t>Midterm 2: 20% </a:t>
            </a:r>
            <a:endParaRPr lang="en-US" altLang="en-US" dirty="0" smtClean="0"/>
          </a:p>
          <a:p>
            <a:r>
              <a:rPr lang="en-US" altLang="en-US" dirty="0" smtClean="0"/>
              <a:t> Project: </a:t>
            </a:r>
            <a:r>
              <a:rPr lang="en-US" altLang="en-US" dirty="0" smtClean="0"/>
              <a:t>30</a:t>
            </a:r>
            <a:r>
              <a:rPr lang="en-US" altLang="en-US" dirty="0" smtClean="0"/>
              <a:t>% 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ACA10F2-50ED-4211-ADA5-A23E41E4769E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Office Hours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dirty="0" smtClean="0"/>
              <a:t>Instructor: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Tue. 1:30pm-2:30pm; </a:t>
            </a:r>
            <a:r>
              <a:rPr lang="en-US" altLang="en-US" dirty="0" smtClean="0"/>
              <a:t>Thur. 3pm</a:t>
            </a:r>
            <a:r>
              <a:rPr lang="en-US" altLang="en-US" b="0" dirty="0" smtClean="0"/>
              <a:t>-4pm</a:t>
            </a: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2116SC</a:t>
            </a:r>
          </a:p>
          <a:p>
            <a:pPr>
              <a:lnSpc>
                <a:spcPct val="90000"/>
              </a:lnSpc>
            </a:pPr>
            <a:r>
              <a:rPr lang="en-US" altLang="en-US" b="0" dirty="0" smtClean="0"/>
              <a:t>TA (</a:t>
            </a:r>
            <a:r>
              <a:rPr lang="en-US" altLang="en-US" b="0" dirty="0" smtClean="0"/>
              <a:t>0207SC) </a:t>
            </a: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Chase </a:t>
            </a:r>
            <a:r>
              <a:rPr lang="en-US" altLang="en-US" b="0" dirty="0" err="1" smtClean="0"/>
              <a:t>Geigle</a:t>
            </a:r>
            <a:r>
              <a:rPr lang="en-US" altLang="en-US" b="0" dirty="0" smtClean="0"/>
              <a:t>: 3-4pm, Fridays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Shan Jiang: 3-4pm, Mondays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err="1" smtClean="0"/>
              <a:t>Santu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Karmaker</a:t>
            </a:r>
            <a:r>
              <a:rPr lang="en-US" altLang="en-US" b="0" dirty="0" smtClean="0"/>
              <a:t>:  1-2pm, Wednesdays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Dominic </a:t>
            </a:r>
            <a:r>
              <a:rPr lang="en-US" altLang="en-US" dirty="0" err="1" smtClean="0"/>
              <a:t>Seyler</a:t>
            </a:r>
            <a:r>
              <a:rPr lang="en-US" altLang="en-US" dirty="0" smtClean="0"/>
              <a:t>:  11am-12noon, Wednesdays</a:t>
            </a:r>
            <a:endParaRPr lang="en-US" altLang="en-US" b="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Post your question on Piazza as soon as you have it. </a:t>
            </a:r>
            <a:endParaRPr lang="en-US" altLang="en-US" b="0" dirty="0" smtClean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7B0C492-CB53-4774-BE58-B33F383F4FE3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Background</a:t>
            </a:r>
            <a:r>
              <a:rPr lang="en-US" altLang="en-US" sz="2400" dirty="0"/>
              <a:t>, overview of </a:t>
            </a:r>
            <a:r>
              <a:rPr lang="en-US" altLang="en-US" sz="2400" dirty="0" smtClean="0"/>
              <a:t>text retrieval &amp; analysis; relevant </a:t>
            </a:r>
            <a:r>
              <a:rPr lang="en-US" altLang="en-US" sz="2400" dirty="0"/>
              <a:t>math </a:t>
            </a:r>
            <a:endParaRPr lang="en-US" altLang="en-US" sz="2400" dirty="0" smtClean="0"/>
          </a:p>
          <a:p>
            <a:r>
              <a:rPr lang="en-US" altLang="en-US" sz="2400" dirty="0" smtClean="0"/>
              <a:t>Overview of statistical language models (LMs)</a:t>
            </a:r>
          </a:p>
          <a:p>
            <a:r>
              <a:rPr lang="en-US" altLang="en-US" sz="2400" dirty="0" smtClean="0"/>
              <a:t>N-gram LMs (applications: text retrieval, text categorization)</a:t>
            </a:r>
          </a:p>
          <a:p>
            <a:r>
              <a:rPr lang="en-US" altLang="en-US" sz="2400" dirty="0" smtClean="0"/>
              <a:t>N-gram class LMs (applications: lexical relation discovery, text retrieval)</a:t>
            </a:r>
          </a:p>
          <a:p>
            <a:r>
              <a:rPr lang="en-US" altLang="en-US" sz="2400" dirty="0" smtClean="0"/>
              <a:t>Mixture LMs  (PLSA, LDA, topic discovery and analysis)</a:t>
            </a:r>
          </a:p>
          <a:p>
            <a:r>
              <a:rPr lang="en-US" altLang="en-US" sz="2400" dirty="0" smtClean="0"/>
              <a:t>State-space LMs/Hidden Markov Models (applications: passage retrieval, sequential topic modeling)</a:t>
            </a:r>
          </a:p>
          <a:p>
            <a:r>
              <a:rPr lang="en-US" altLang="en-US" sz="2400" dirty="0" smtClean="0"/>
              <a:t>=========================================================</a:t>
            </a:r>
          </a:p>
          <a:p>
            <a:r>
              <a:rPr lang="en-US" altLang="en-US" sz="2400" dirty="0" smtClean="0"/>
              <a:t>Contextualized LMs (applications: text mining, text-based prediction)</a:t>
            </a:r>
          </a:p>
          <a:p>
            <a:r>
              <a:rPr lang="en-US" altLang="en-US" sz="2400" dirty="0" smtClean="0"/>
              <a:t>Learning to rank </a:t>
            </a:r>
          </a:p>
          <a:p>
            <a:r>
              <a:rPr lang="en-US" altLang="en-US" sz="2400" dirty="0" smtClean="0"/>
              <a:t>Neural language models (word embedding, deep learning for IR) 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F982426-3742-41FF-8CB6-1E6B7D79749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 bwMode="auto">
          <a:xfrm flipH="1">
            <a:off x="3200400" y="4643438"/>
            <a:ext cx="46537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Your Work Load</a:t>
            </a:r>
          </a:p>
        </p:txBody>
      </p:sp>
      <p:sp>
        <p:nvSpPr>
          <p:cNvPr id="13340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3CFA6C9-FD40-4782-A11B-7AD264AFE9F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250807" y="3153507"/>
            <a:ext cx="2810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Written Assignments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2453046" y="1916751"/>
            <a:ext cx="1340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First Day of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>
                <a:latin typeface="Gill Sans MT" panose="020B0502020104020203" pitchFamily="34" charset="0"/>
              </a:rPr>
              <a:t>I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nstruction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3317" name="Straight Connector 26"/>
          <p:cNvCxnSpPr>
            <a:cxnSpLocks noChangeShapeType="1"/>
          </p:cNvCxnSpPr>
          <p:nvPr/>
        </p:nvCxnSpPr>
        <p:spPr bwMode="auto">
          <a:xfrm rot="5400000">
            <a:off x="8839200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27"/>
          <p:cNvCxnSpPr>
            <a:cxnSpLocks noChangeShapeType="1"/>
          </p:cNvCxnSpPr>
          <p:nvPr/>
        </p:nvCxnSpPr>
        <p:spPr bwMode="auto">
          <a:xfrm rot="5400000">
            <a:off x="6934200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Box 29"/>
          <p:cNvSpPr txBox="1">
            <a:spLocks noChangeArrowheads="1"/>
          </p:cNvSpPr>
          <p:nvPr/>
        </p:nvSpPr>
        <p:spPr bwMode="auto">
          <a:xfrm>
            <a:off x="1981201" y="5329238"/>
            <a:ext cx="107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Project</a:t>
            </a:r>
          </a:p>
        </p:txBody>
      </p:sp>
      <p:cxnSp>
        <p:nvCxnSpPr>
          <p:cNvPr id="13320" name="Straight Arrow Connector 31"/>
          <p:cNvCxnSpPr>
            <a:cxnSpLocks noChangeShapeType="1"/>
          </p:cNvCxnSpPr>
          <p:nvPr/>
        </p:nvCxnSpPr>
        <p:spPr bwMode="auto">
          <a:xfrm>
            <a:off x="1752600" y="1905000"/>
            <a:ext cx="86106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Straight Connector 33"/>
          <p:cNvCxnSpPr>
            <a:cxnSpLocks noChangeShapeType="1"/>
          </p:cNvCxnSpPr>
          <p:nvPr/>
        </p:nvCxnSpPr>
        <p:spPr bwMode="auto">
          <a:xfrm rot="5400000">
            <a:off x="2971800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Straight Connector 35"/>
          <p:cNvCxnSpPr>
            <a:cxnSpLocks noChangeShapeType="1"/>
          </p:cNvCxnSpPr>
          <p:nvPr/>
        </p:nvCxnSpPr>
        <p:spPr bwMode="auto">
          <a:xfrm flipH="1" flipV="1">
            <a:off x="3165528" y="3412140"/>
            <a:ext cx="4378272" cy="37381"/>
          </a:xfrm>
          <a:prstGeom prst="line">
            <a:avLst/>
          </a:prstGeom>
          <a:noFill/>
          <a:ln w="203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Straight Connector 36"/>
          <p:cNvCxnSpPr>
            <a:cxnSpLocks noChangeShapeType="1"/>
          </p:cNvCxnSpPr>
          <p:nvPr/>
        </p:nvCxnSpPr>
        <p:spPr bwMode="auto">
          <a:xfrm rot="5400000">
            <a:off x="5105400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39"/>
          <p:cNvSpPr txBox="1">
            <a:spLocks noChangeArrowheads="1"/>
          </p:cNvSpPr>
          <p:nvPr/>
        </p:nvSpPr>
        <p:spPr bwMode="auto">
          <a:xfrm>
            <a:off x="2146301" y="1295401"/>
            <a:ext cx="75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Aug </a:t>
            </a:r>
          </a:p>
        </p:txBody>
      </p:sp>
      <p:sp>
        <p:nvSpPr>
          <p:cNvPr id="13325" name="TextBox 40"/>
          <p:cNvSpPr txBox="1">
            <a:spLocks noChangeArrowheads="1"/>
          </p:cNvSpPr>
          <p:nvPr/>
        </p:nvSpPr>
        <p:spPr bwMode="auto">
          <a:xfrm>
            <a:off x="3910014" y="1371601"/>
            <a:ext cx="81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Sept </a:t>
            </a:r>
          </a:p>
        </p:txBody>
      </p:sp>
      <p:sp>
        <p:nvSpPr>
          <p:cNvPr id="13326" name="TextBox 41"/>
          <p:cNvSpPr txBox="1">
            <a:spLocks noChangeArrowheads="1"/>
          </p:cNvSpPr>
          <p:nvPr/>
        </p:nvSpPr>
        <p:spPr bwMode="auto">
          <a:xfrm>
            <a:off x="7677151" y="1366838"/>
            <a:ext cx="811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Nov </a:t>
            </a:r>
          </a:p>
        </p:txBody>
      </p:sp>
      <p:sp>
        <p:nvSpPr>
          <p:cNvPr id="13327" name="TextBox 42"/>
          <p:cNvSpPr txBox="1">
            <a:spLocks noChangeArrowheads="1"/>
          </p:cNvSpPr>
          <p:nvPr/>
        </p:nvSpPr>
        <p:spPr bwMode="auto">
          <a:xfrm>
            <a:off x="5792788" y="1371601"/>
            <a:ext cx="76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Oct </a:t>
            </a:r>
          </a:p>
        </p:txBody>
      </p:sp>
      <p:sp>
        <p:nvSpPr>
          <p:cNvPr id="13328" name="TextBox 43"/>
          <p:cNvSpPr txBox="1">
            <a:spLocks noChangeArrowheads="1"/>
          </p:cNvSpPr>
          <p:nvPr/>
        </p:nvSpPr>
        <p:spPr bwMode="auto">
          <a:xfrm>
            <a:off x="9361489" y="1371601"/>
            <a:ext cx="782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>
                <a:latin typeface="Gill Sans MT" panose="020B0502020104020203" pitchFamily="34" charset="0"/>
              </a:rPr>
              <a:t>Dec </a:t>
            </a:r>
          </a:p>
        </p:txBody>
      </p:sp>
      <p:sp>
        <p:nvSpPr>
          <p:cNvPr id="13329" name="Rectangle 48"/>
          <p:cNvSpPr>
            <a:spLocks noChangeArrowheads="1"/>
          </p:cNvSpPr>
          <p:nvPr/>
        </p:nvSpPr>
        <p:spPr bwMode="auto">
          <a:xfrm>
            <a:off x="8493125" y="1447800"/>
            <a:ext cx="381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3330" name="TextBox 51"/>
          <p:cNvSpPr txBox="1">
            <a:spLocks noChangeArrowheads="1"/>
          </p:cNvSpPr>
          <p:nvPr/>
        </p:nvSpPr>
        <p:spPr bwMode="auto">
          <a:xfrm>
            <a:off x="534830" y="2574281"/>
            <a:ext cx="2435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Lectures/Readings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31" name="TextBox 59"/>
          <p:cNvSpPr txBox="1">
            <a:spLocks noChangeArrowheads="1"/>
          </p:cNvSpPr>
          <p:nvPr/>
        </p:nvSpPr>
        <p:spPr bwMode="auto">
          <a:xfrm>
            <a:off x="1684539" y="4388645"/>
            <a:ext cx="1258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Gill Sans MT" panose="020B0502020104020203" pitchFamily="34" charset="0"/>
              </a:rPr>
              <a:t>Midterm</a:t>
            </a:r>
          </a:p>
        </p:txBody>
      </p:sp>
      <p:cxnSp>
        <p:nvCxnSpPr>
          <p:cNvPr id="13332" name="Straight Connector 60"/>
          <p:cNvCxnSpPr>
            <a:cxnSpLocks noChangeShapeType="1"/>
          </p:cNvCxnSpPr>
          <p:nvPr/>
        </p:nvCxnSpPr>
        <p:spPr bwMode="auto">
          <a:xfrm rot="10800000">
            <a:off x="5219700" y="4643438"/>
            <a:ext cx="228600" cy="0"/>
          </a:xfrm>
          <a:prstGeom prst="line">
            <a:avLst/>
          </a:prstGeom>
          <a:noFill/>
          <a:ln w="2540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rot="10800000" flipV="1">
            <a:off x="4191000" y="5557838"/>
            <a:ext cx="6172200" cy="4762"/>
          </a:xfrm>
          <a:prstGeom prst="line">
            <a:avLst/>
          </a:prstGeom>
          <a:solidFill>
            <a:schemeClr val="accent1"/>
          </a:solidFill>
          <a:ln w="409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37" name="Straight Connector 73"/>
          <p:cNvCxnSpPr>
            <a:cxnSpLocks noChangeShapeType="1"/>
          </p:cNvCxnSpPr>
          <p:nvPr/>
        </p:nvCxnSpPr>
        <p:spPr bwMode="auto">
          <a:xfrm flipH="1" flipV="1">
            <a:off x="8167687" y="5557838"/>
            <a:ext cx="2043113" cy="1"/>
          </a:xfrm>
          <a:prstGeom prst="line">
            <a:avLst/>
          </a:prstGeom>
          <a:noFill/>
          <a:ln w="301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8" name="TextBox 77"/>
          <p:cNvSpPr txBox="1">
            <a:spLocks noChangeArrowheads="1"/>
          </p:cNvSpPr>
          <p:nvPr/>
        </p:nvSpPr>
        <p:spPr bwMode="auto">
          <a:xfrm>
            <a:off x="9296376" y="1905000"/>
            <a:ext cx="144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Last </a:t>
            </a:r>
            <a:r>
              <a:rPr lang="en-US" altLang="en-US" sz="1800" b="0" dirty="0">
                <a:latin typeface="Gill Sans MT" panose="020B0502020104020203" pitchFamily="34" charset="0"/>
              </a:rPr>
              <a:t>Day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>
                <a:latin typeface="Gill Sans MT" panose="020B0502020104020203" pitchFamily="34" charset="0"/>
              </a:rPr>
              <a:t>of Instruction</a:t>
            </a:r>
          </a:p>
        </p:txBody>
      </p:sp>
      <p:sp>
        <p:nvSpPr>
          <p:cNvPr id="13339" name="TextBox 79"/>
          <p:cNvSpPr txBox="1">
            <a:spLocks noChangeArrowheads="1"/>
          </p:cNvSpPr>
          <p:nvPr/>
        </p:nvSpPr>
        <p:spPr bwMode="auto">
          <a:xfrm>
            <a:off x="8167688" y="1905001"/>
            <a:ext cx="927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>
                <a:latin typeface="Gill Sans MT" panose="020B0502020104020203" pitchFamily="34" charset="0"/>
              </a:rPr>
              <a:t>Thanks-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>
                <a:latin typeface="Gill Sans MT" panose="020B0502020104020203" pitchFamily="34" charset="0"/>
              </a:rPr>
              <a:t>giving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flipH="1" flipV="1">
            <a:off x="3200400" y="2819400"/>
            <a:ext cx="3810000" cy="19844"/>
          </a:xfrm>
          <a:prstGeom prst="line">
            <a:avLst/>
          </a:prstGeom>
          <a:solidFill>
            <a:schemeClr val="accent1"/>
          </a:solidFill>
          <a:ln w="279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10800000">
            <a:off x="7024688" y="2839244"/>
            <a:ext cx="2286000" cy="0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10800000">
            <a:off x="3200400" y="5562600"/>
            <a:ext cx="9906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60"/>
          <p:cNvCxnSpPr>
            <a:cxnSpLocks noChangeShapeType="1"/>
          </p:cNvCxnSpPr>
          <p:nvPr/>
        </p:nvCxnSpPr>
        <p:spPr bwMode="auto">
          <a:xfrm rot="10800000">
            <a:off x="7677151" y="4643438"/>
            <a:ext cx="228600" cy="0"/>
          </a:xfrm>
          <a:prstGeom prst="line">
            <a:avLst/>
          </a:prstGeom>
          <a:noFill/>
          <a:ln w="2540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5"/>
          <p:cNvCxnSpPr>
            <a:cxnSpLocks noChangeShapeType="1"/>
          </p:cNvCxnSpPr>
          <p:nvPr/>
        </p:nvCxnSpPr>
        <p:spPr bwMode="auto">
          <a:xfrm flipH="1">
            <a:off x="4318001" y="3886200"/>
            <a:ext cx="3849686" cy="0"/>
          </a:xfrm>
          <a:prstGeom prst="line">
            <a:avLst/>
          </a:prstGeom>
          <a:noFill/>
          <a:ln w="2540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665441" y="3612717"/>
            <a:ext cx="34467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Programming Assignments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 Book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0" smtClean="0"/>
              <a:t>ChengXiang Zhai, Chase Geigle, </a:t>
            </a:r>
            <a:r>
              <a:rPr lang="en-US" altLang="en-US" b="0" i="1" smtClean="0"/>
              <a:t>Statistical Language Models for Text Data Retrieval and Analysis</a:t>
            </a:r>
            <a:r>
              <a:rPr lang="en-US" altLang="en-US" b="0" smtClean="0"/>
              <a:t>, forthcoming. </a:t>
            </a:r>
          </a:p>
          <a:p>
            <a:pPr marL="0" indent="0">
              <a:buNone/>
            </a:pPr>
            <a:endParaRPr lang="en-US" altLang="en-US" b="0" smtClean="0"/>
          </a:p>
          <a:p>
            <a:pPr marL="0" indent="0">
              <a:buNone/>
            </a:pPr>
            <a:r>
              <a:rPr lang="en-US" altLang="en-US" b="0" smtClean="0"/>
              <a:t>Draft will be available online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745A426F-BE03-428F-95F3-573FD0EE0F8E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2176"/>
            <a:ext cx="12192000" cy="9906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Other readings: mostly research papers, survey articles, and book chapters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254000" y="1722438"/>
            <a:ext cx="11684000" cy="4953000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Synthesis Lectures Digital Library: </a:t>
            </a:r>
            <a:r>
              <a:rPr lang="en-US" altLang="en-US" sz="3200" dirty="0">
                <a:hlinkClick r:id="rId2"/>
              </a:rPr>
              <a:t>http://www.morganclaypool.com/</a:t>
            </a:r>
            <a:endParaRPr lang="en-US" altLang="en-US" sz="3200" dirty="0"/>
          </a:p>
          <a:p>
            <a:pPr lvl="1"/>
            <a:r>
              <a:rPr lang="en-US" altLang="en-US" sz="3200" dirty="0"/>
              <a:t>Foundations &amp; Trends in IR: </a:t>
            </a:r>
            <a:r>
              <a:rPr lang="en-US" altLang="en-US" sz="3200" dirty="0">
                <a:hlinkClick r:id="rId3"/>
              </a:rPr>
              <a:t>http://www.nowpublishers.com/ir/</a:t>
            </a:r>
            <a:endParaRPr lang="en-US" altLang="en-US" sz="3200" dirty="0"/>
          </a:p>
          <a:p>
            <a:pPr lvl="1"/>
            <a:r>
              <a:rPr lang="en-US" altLang="en-US" sz="3200" dirty="0"/>
              <a:t>Recent papers from SIGIR, CIKM, WWW, WSDM, KDD, ACL, ICML,…</a:t>
            </a:r>
            <a:endParaRPr lang="en-US" alt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BB2CDA1-A67B-44AF-8C18-ABF288368645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apezoid 28"/>
          <p:cNvSpPr/>
          <p:nvPr/>
        </p:nvSpPr>
        <p:spPr>
          <a:xfrm rot="10800000">
            <a:off x="3733799" y="2362200"/>
            <a:ext cx="5181600" cy="1198331"/>
          </a:xfrm>
          <a:prstGeom prst="trapezoid">
            <a:avLst>
              <a:gd name="adj" fmla="val 66591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data cover all kinds of topics</a:t>
            </a:r>
            <a:endParaRPr lang="zh-CN" altLang="en-US" dirty="0" smtClean="0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105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57" y="2698529"/>
            <a:ext cx="3367087" cy="144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6513513" y="4419600"/>
            <a:ext cx="1754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65M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msgs/day</a:t>
            </a:r>
          </a:p>
        </p:txBody>
      </p:sp>
      <p:pic>
        <p:nvPicPr>
          <p:cNvPr id="21513" name="Picture 2" descr="Yahoo! Grou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41964"/>
            <a:ext cx="2495551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Box 17"/>
          <p:cNvSpPr txBox="1">
            <a:spLocks noChangeArrowheads="1"/>
          </p:cNvSpPr>
          <p:nvPr/>
        </p:nvSpPr>
        <p:spPr bwMode="auto">
          <a:xfrm>
            <a:off x="1301252" y="906212"/>
            <a:ext cx="23622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Topics: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Events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Services, …</a:t>
            </a:r>
          </a:p>
        </p:txBody>
      </p:sp>
      <p:sp>
        <p:nvSpPr>
          <p:cNvPr id="21515" name="Rectangle 18"/>
          <p:cNvSpPr>
            <a:spLocks noChangeArrowheads="1"/>
          </p:cNvSpPr>
          <p:nvPr/>
        </p:nvSpPr>
        <p:spPr bwMode="auto">
          <a:xfrm>
            <a:off x="1217439" y="3979715"/>
            <a:ext cx="164006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Sources: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Blogs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Microblogs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alibri" panose="020F0502020204030204" pitchFamily="34" charset="0"/>
              </a:rPr>
              <a:t>Forums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alibri" panose="020F0502020204030204" pitchFamily="34" charset="0"/>
              </a:rPr>
              <a:t>Reviews ,</a:t>
            </a:r>
            <a:r>
              <a:rPr lang="en-US" altLang="en-US" sz="2400" b="0" dirty="0"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1028" name="Picture 4" descr="http://upload.wikimedia.org/wikipedia/commons/thumb/a/a4/Hurricane_Katrina_August_28_2005_NASA.jpg/236px-Hurricane_Katrina_August_28_2005_NASA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814996">
            <a:off x="4936540" y="980227"/>
            <a:ext cx="932145" cy="1204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1517" name="Picture 8" descr="http://t2.gstatic.com/images?q=tbn:ANd9GcS1qvMR5Uf02CJxDyrj1C5mOsWSDrNDy_Sg0j2pX_pqNPkaR6sJ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1" y="1192111"/>
            <a:ext cx="1897063" cy="14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21335546">
            <a:off x="3622394" y="1195010"/>
            <a:ext cx="9779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3" descr="BlogSco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32427"/>
            <a:ext cx="1635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Rectangle 31"/>
          <p:cNvSpPr>
            <a:spLocks noChangeArrowheads="1"/>
          </p:cNvSpPr>
          <p:nvPr/>
        </p:nvSpPr>
        <p:spPr bwMode="auto">
          <a:xfrm>
            <a:off x="4924426" y="4419601"/>
            <a:ext cx="15523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53M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blogs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1307M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posts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8431214" y="4440239"/>
            <a:ext cx="14751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115M</a:t>
            </a:r>
            <a: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users </a:t>
            </a:r>
            <a: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  <a:t/>
            </a:r>
            <a:br>
              <a:rPr lang="en-US" altLang="en-US" sz="200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en-US" sz="2000">
                <a:latin typeface="Calibri" panose="020F0502020204030204" pitchFamily="34" charset="0"/>
              </a:rPr>
              <a:t>10M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groups</a:t>
            </a:r>
          </a:p>
        </p:txBody>
      </p:sp>
      <p:sp>
        <p:nvSpPr>
          <p:cNvPr id="21522" name="AutoShape 17" descr="data:image/jpg;base64,/9j/4AAQSkZJRgABAQAAAQABAAD/2wCEAAkGBggGBQkIBwgKCQkKDSAODQwYGB4fIBsfJyQiKCAhJSEiJy4qJCUjMSEkKy8sJCsyMTIzKCQ3NTArQTIuNCkBCQoKBQUFDQUFDSkYEhgpKSkpKSkpKSkpKSkpKSkpKSkpKSkpKSkpKSkpKSkpKSkpKSkpKSkpKSkpKSkpKSkpKf/AABEIAE0ATQMBIgACEQEDEQH/xAAbAAACAgMBAAAAAAAAAAAAAAAGBwEFAAMEAv/EADkQAAEDAwMCAwYDBQkAAAAAAAECAwQABREGEiEHMRNBURQiMmFxgRWRoQhCUrHhFhckM1NiwcLR/8QAFAEBAAAAAAAAAAAAAAAAAAAAAP/EABQRAQAAAAAAAAAAAAAAAAAAAAD/2gAMAwEAAhEDEQA/AHjUHgVNVOq3HG9I3ZbDjjbqITikLTwQQgkYPrQc9+1latPOoYlvqdmuf5UNtJW6r6IHP58VSTZ2oL9DktS7dEtVvdjOf4Z1W59wbTjCU8I5x5kiqPTkV+PAnogw2rWiVZm32764SVLeWn3ip1RJOCe3litLN907Du1vlO3edqK9RIHsa2YyVOpWTnKsgYPf18qDz081PqSPoi33OQv8dhuuFhTHZ9JTn4SeHOATtOD8zTHsGprXqWIX7ZKQ9s4cb7KQfRSTyk/Wkhoy63fTbrGnbpEYiiHKTcYsZ1YadXkqG1JPukkH4VEH0oqkotepbvc7jGkyrLfo8htMcpHhvBKtiSFtn40hROTzn1oG0CKmg3p1frxek3hm9Oxn3LZNMNLzaSkK2j3jj50ZUEYrAAKmsoMPagbqxOm26wwXYkv2Vhye2zJUBklCsgjnjGCcg/KjmgXrQwXemNwcT8UdaHh9lj/2gpE6f0hbEiNcEzb47Aa2ttvLKglKd4JDeQkJRsOeO1dFq1NM0++9HfTbUx20LfUhlrw0ICVpTjdkcbTuyRk58sVUr07HuT9wet1kut3cuqw869nwEc4JBdXgqT8QwhOMEir8aPvN1ltvXdVgtSlZShttnxV8gA4U7xkhIzhJ4FBwfhVh1p1VvDcxqNcYT1qaWysHPmeUqH8xQoNKzmNI2S4RJP4mmTKMZiC6cKQoKXt8J4YUj4OB2z5VV9VHmtPdSUtqaVK8GA0hLgUW1DGeUlvASfoMfKo03qpTjduiwLw34UCUJTFsmEIG4buEvgY53HhePvQF3SvWtssMp7TlxZnxbrOuS1EOgEgkcblHHPGO3JpyZpI6diuXfq1ZW7pa3ozsVh+a4hwJIKlLUUlKgSFpTuTg/KncBxQTWVlZQZQv1Oj+09M76jGcQ1K/Ln/iifNVeqo/tekrsxjcXYTiAPqg0AxpeZfJKNMGMkGyu2YF9zA4cCRt57/l86qRpe5Jt+m5Gob9GiSLRdFK3qXuCwSNqNxPxHB79ga86ETfpVg0NNtboNsZZWzcGiQOMkBWPPGOK2zemTY0xeoU+8pjMP3b8Rjv/wCn6BWfXJ/SgCOql2asXW9M+VFTMbaiJyyfmhSR+ROftQE3LskiMy3JiOMrYty2t6f33skoUfkM4P0phdTbnKsvV2a/FgtXIi0BDqFpJASUncrjtj1oANygrioYn2UNKEZpgPpyCML3FzHmVpyP1oGR0KgR0a+vCocoy40OIGmXvUKUCcDy7GnxSb/Z7jRS/qWXBQtMRUhLbAV3CRuIB+eCM05KDKysqM0E4rVIaS7HcbI4WkpP3rRPneyw5C2UiRIZaK0xwoAqOCQOe2e1C9m1nf7tBjTU6TWqLISFJcbktKOD/tVjt580AhpCzXq79JrMxY7gqFIgXQ+J7xTuSFkKHHpnOD3oml6YtMs6uj3C+BUa4uocktBYBYxjGcnjcQPKqjTNhavOirlaZU521mLqFwodSQDkLykffPlVletN6VQ/qyRPnrSZzDark2Dy2kYKSABn3iKBcdWWbijqRcvwZxSUs2Qe0nI5axtWOe+QRQyterYc8tyIhkOIejEoKAoEhJ9nTx3BGePPHNXXWchPUFLkV9xEV+2tjenJyjB7jjg4HeqiPdbSpAVdtQahLiihaS2ygD3BhB5c/d7CgbP7PTCk6JnyVj35E9SifoE/1pp0ltJXKRY9ONN2SRqJu2urU8l5dvS5nJ5OULJ/SouPVW+W6U4mNNZkMM8LW9EcbUSRnCUJOcDzKto+tA6qjFIaB+0dPbkpRc7LHcRuwpTalJOPorP5U6LBfIWpLLHudvd8WNITlJ8x6gjyI86BTaklI1BrxhF/scGyqiO7X333iPGY5GAAAFnzTg5B+VN62RYMK2sMW1DTcVCcNJR2x8qBU36dqwKiLYtaGgs4DjBd/QrAz9qtP7KXlTLfiaqlMNNDCGWGWmkgY9MK+3PFBS2vSTOoXNW2yY48wfx0SQtPySlSe/kaJLhoW0z7pdZ0tTpdusYRVjdjCR/D6E4GfpVe700iKfW9LvV8kOvqxIV45TvwMDIQB2HHFbHemmnFvMl9iY+GkbEoU+4R/OgACGB1xsEEuNutRYbcZ05yk7Wl55PChyOaq9QJiNaK1HcSwypyTqHwYqsAlKU98fwg4Pami50m0c85tXZwdg4O9fp9a519IdGvJCDaVpClAcOr+fPegselLZR0yspUoqW4x4iiT6kmtXT2e5endR3JwK8J+6qbaB591CUo/wCprm/ucsLaUpiS7vEbAwG0SFY7ehrXE6UR7Wwlq06iv0EJXkBLoxnzOCnHPnQWeurTYk6YnzZ9pgyFttHwypsZKjwkZAzySO1dOi9IR9HWgxITj213DjjalZSleBu2+gJod1Hoe/Sbehpes5brLS0vJQtls5KVApyU7c4ODXBbOot7alyoE8QpbsbafHCFI3Zz3SFEcY8qD//Z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Calibri" panose="020F0502020204030204" pitchFamily="34" charset="0"/>
            </a:endParaRPr>
          </a:p>
        </p:txBody>
      </p:sp>
      <p:sp>
        <p:nvSpPr>
          <p:cNvPr id="21523" name="AutoShape 19" descr="data:image/jpg;base64,/9j/4AAQSkZJRgABAQAAAQABAAD/2wCEAAkGBggGBQkIBwgKCQkKDSAODQwYGB4fIBsfJyQiKCAhJSEiJy4qJCUjMSEkKy8sJCsyMTIzKCQ3NTArQTIuNCkBCQoKBQUFDQUFDSkYEhgpKSkpKSkpKSkpKSkpKSkpKSkpKSkpKSkpKSkpKSkpKSkpKSkpKSkpKSkpKSkpKSkpKf/AABEIAE0ATQMBIgACEQEDEQH/xAAbAAACAgMBAAAAAAAAAAAAAAAGBwEFAAMEAv/EADkQAAEDAwMCAwYDBQkAAAAAAAECAwQABREGEiEHMRNBURQiMmFxgRWRoQhCUrHhFhckM1NiwcLR/8QAFAEBAAAAAAAAAAAAAAAAAAAAAP/EABQRAQAAAAAAAAAAAAAAAAAAAAD/2gAMAwEAAhEDEQA/AHjUHgVNVOq3HG9I3ZbDjjbqITikLTwQQgkYPrQc9+1latPOoYlvqdmuf5UNtJW6r6IHP58VSTZ2oL9DktS7dEtVvdjOf4Z1W59wbTjCU8I5x5kiqPTkV+PAnogw2rWiVZm32764SVLeWn3ip1RJOCe3litLN907Du1vlO3edqK9RIHsa2YyVOpWTnKsgYPf18qDz081PqSPoi33OQv8dhuuFhTHZ9JTn4SeHOATtOD8zTHsGprXqWIX7ZKQ9s4cb7KQfRSTyk/Wkhoy63fTbrGnbpEYiiHKTcYsZ1YadXkqG1JPukkH4VEH0oqkotepbvc7jGkyrLfo8htMcpHhvBKtiSFtn40hROTzn1oG0CKmg3p1frxek3hm9Oxn3LZNMNLzaSkK2j3jj50ZUEYrAAKmsoMPagbqxOm26wwXYkv2Vhye2zJUBklCsgjnjGCcg/KjmgXrQwXemNwcT8UdaHh9lj/2gpE6f0hbEiNcEzb47Aa2ttvLKglKd4JDeQkJRsOeO1dFq1NM0++9HfTbUx20LfUhlrw0ICVpTjdkcbTuyRk58sVUr07HuT9wet1kut3cuqw869nwEc4JBdXgqT8QwhOMEir8aPvN1ltvXdVgtSlZShttnxV8gA4U7xkhIzhJ4FBwfhVh1p1VvDcxqNcYT1qaWysHPmeUqH8xQoNKzmNI2S4RJP4mmTKMZiC6cKQoKXt8J4YUj4OB2z5VV9VHmtPdSUtqaVK8GA0hLgUW1DGeUlvASfoMfKo03qpTjduiwLw34UCUJTFsmEIG4buEvgY53HhePvQF3SvWtssMp7TlxZnxbrOuS1EOgEgkcblHHPGO3JpyZpI6diuXfq1ZW7pa3ozsVh+a4hwJIKlLUUlKgSFpTuTg/KncBxQTWVlZQZQv1Oj+09M76jGcQ1K/Ln/iifNVeqo/tekrsxjcXYTiAPqg0AxpeZfJKNMGMkGyu2YF9zA4cCRt57/l86qRpe5Jt+m5Gob9GiSLRdFK3qXuCwSNqNxPxHB79ga86ETfpVg0NNtboNsZZWzcGiQOMkBWPPGOK2zemTY0xeoU+8pjMP3b8Rjv/wCn6BWfXJ/SgCOql2asXW9M+VFTMbaiJyyfmhSR+ROftQE3LskiMy3JiOMrYty2t6f33skoUfkM4P0phdTbnKsvV2a/FgtXIi0BDqFpJASUncrjtj1oANygrioYn2UNKEZpgPpyCML3FzHmVpyP1oGR0KgR0a+vCocoy40OIGmXvUKUCcDy7GnxSb/Z7jRS/qWXBQtMRUhLbAV3CRuIB+eCM05KDKysqM0E4rVIaS7HcbI4WkpP3rRPneyw5C2UiRIZaK0xwoAqOCQOe2e1C9m1nf7tBjTU6TWqLISFJcbktKOD/tVjt580AhpCzXq79JrMxY7gqFIgXQ+J7xTuSFkKHHpnOD3oml6YtMs6uj3C+BUa4uocktBYBYxjGcnjcQPKqjTNhavOirlaZU521mLqFwodSQDkLykffPlVletN6VQ/qyRPnrSZzDark2Dy2kYKSABn3iKBcdWWbijqRcvwZxSUs2Qe0nI5axtWOe+QRQyterYc8tyIhkOIejEoKAoEhJ9nTx3BGePPHNXXWchPUFLkV9xEV+2tjenJyjB7jjg4HeqiPdbSpAVdtQahLiihaS2ygD3BhB5c/d7CgbP7PTCk6JnyVj35E9SifoE/1pp0ltJXKRY9ONN2SRqJu2urU8l5dvS5nJ5OULJ/SouPVW+W6U4mNNZkMM8LW9EcbUSRnCUJOcDzKto+tA6qjFIaB+0dPbkpRc7LHcRuwpTalJOPorP5U6LBfIWpLLHudvd8WNITlJ8x6gjyI86BTaklI1BrxhF/scGyqiO7X333iPGY5GAAAFnzTg5B+VN62RYMK2sMW1DTcVCcNJR2x8qBU36dqwKiLYtaGgs4DjBd/QrAz9qtP7KXlTLfiaqlMNNDCGWGWmkgY9MK+3PFBS2vSTOoXNW2yY48wfx0SQtPySlSe/kaJLhoW0z7pdZ0tTpdusYRVjdjCR/D6E4GfpVe700iKfW9LvV8kOvqxIV45TvwMDIQB2HHFbHemmnFvMl9iY+GkbEoU+4R/OgACGB1xsEEuNutRYbcZ05yk7Wl55PChyOaq9QJiNaK1HcSwypyTqHwYqsAlKU98fwg4Pami50m0c85tXZwdg4O9fp9a519IdGvJCDaVpClAcOr+fPegselLZR0yspUoqW4x4iiT6kmtXT2e5endR3JwK8J+6qbaB591CUo/wCprm/ucsLaUpiS7vEbAwG0SFY7ehrXE6UR7Wwlq06iv0EJXkBLoxnzOCnHPnQWeurTYk6YnzZ9pgyFttHwypsZKjwkZAzySO1dOi9IR9HWgxITj213DjjalZSleBu2+gJod1Hoe/Sbehpes5brLS0vJQtls5KVApyU7c4ODXBbOot7alyoE8QpbsbafHCFI3Zz3SFEcY8qD//Z"/>
          <p:cNvSpPr>
            <a:spLocks noChangeAspect="1" noChangeArrowheads="1"/>
          </p:cNvSpPr>
          <p:nvPr/>
        </p:nvSpPr>
        <p:spPr bwMode="auto">
          <a:xfrm>
            <a:off x="1831975" y="793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Calibri" panose="020F0502020204030204" pitchFamily="34" charset="0"/>
            </a:endParaRPr>
          </a:p>
        </p:txBody>
      </p:sp>
      <p:pic>
        <p:nvPicPr>
          <p:cNvPr id="1045" name="Picture 21" descr="http://www.needahandspanishproperties.com/images/AA%20Linkpics/87%20Squares/hotel%20clip%20art%2087px%20x%2087px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296" y="1303391"/>
            <a:ext cx="1260723" cy="1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t0.gstatic.com/images?q=tbn:ANd9GcR_SWefXJNBVwDiG42ovPhbv9BG3JBCrlJNTSqzGQOU0PviJV0veg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7880" y="1219201"/>
            <a:ext cx="424256" cy="8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8" descr="http://static.technorati.com/10/09/29/19163/tripadvisor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2" y="5180016"/>
            <a:ext cx="140017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7" name="Rectangle 40"/>
          <p:cNvSpPr>
            <a:spLocks noChangeArrowheads="1"/>
          </p:cNvSpPr>
          <p:nvPr/>
        </p:nvSpPr>
        <p:spPr bwMode="auto">
          <a:xfrm>
            <a:off x="3200401" y="4440239"/>
            <a:ext cx="1548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45M </a:t>
            </a:r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reviews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1" y="4185148"/>
            <a:ext cx="506977" cy="16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8753" y="975025"/>
            <a:ext cx="506977" cy="16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0" name="Picture 10" descr="http://www.wareground.com/images/400/4g_iphone_wont_arrive_until_2012_according_to_analyst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871" y="1026040"/>
            <a:ext cx="1066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Up Arrow 33"/>
          <p:cNvSpPr/>
          <p:nvPr/>
        </p:nvSpPr>
        <p:spPr>
          <a:xfrm>
            <a:off x="4670426" y="4440237"/>
            <a:ext cx="206375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5" name="Up Arrow 34"/>
          <p:cNvSpPr/>
          <p:nvPr/>
        </p:nvSpPr>
        <p:spPr>
          <a:xfrm>
            <a:off x="6248399" y="4419601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6" name="Up Arrow 35"/>
          <p:cNvSpPr/>
          <p:nvPr/>
        </p:nvSpPr>
        <p:spPr>
          <a:xfrm>
            <a:off x="8191499" y="4440237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37" name="Up Arrow 36"/>
          <p:cNvSpPr/>
          <p:nvPr/>
        </p:nvSpPr>
        <p:spPr>
          <a:xfrm>
            <a:off x="9791699" y="4440237"/>
            <a:ext cx="266700" cy="36036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500"/>
          </a:p>
        </p:txBody>
      </p:sp>
      <p:sp>
        <p:nvSpPr>
          <p:cNvPr id="21535" name="Rectangle 37"/>
          <p:cNvSpPr>
            <a:spLocks noChangeArrowheads="1"/>
          </p:cNvSpPr>
          <p:nvPr/>
        </p:nvSpPr>
        <p:spPr bwMode="auto">
          <a:xfrm>
            <a:off x="9356726" y="1830389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…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1536" name="Rectangle 39"/>
          <p:cNvSpPr>
            <a:spLocks noChangeArrowheads="1"/>
          </p:cNvSpPr>
          <p:nvPr/>
        </p:nvSpPr>
        <p:spPr bwMode="auto">
          <a:xfrm>
            <a:off x="9885363" y="4903789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Calibri" panose="020F0502020204030204" pitchFamily="34" charset="0"/>
              </a:rPr>
              <a:t>…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00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/>
              <a:t>Course website: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>
                <a:hlinkClick r:id="rId2"/>
              </a:rPr>
              <a:t>http://</a:t>
            </a:r>
            <a:r>
              <a:rPr lang="en-US" altLang="en-US" sz="4000" dirty="0" smtClean="0">
                <a:hlinkClick r:id="rId2"/>
              </a:rPr>
              <a:t>times.cs.uiuc.edu/course/510f17</a:t>
            </a: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/>
              <a:t>Piazza: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>
                <a:hlinkClick r:id="rId3"/>
              </a:rPr>
              <a:t>https://piazza.com/class/j6u303bvs1ep</a:t>
            </a: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70D753C-F2C0-436F-BF5E-FC54E15972A4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12395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Humans </a:t>
            </a:r>
            <a:r>
              <a:rPr lang="en-US" dirty="0"/>
              <a:t>as </a:t>
            </a:r>
            <a:r>
              <a:rPr lang="en-US" b="1" dirty="0"/>
              <a:t>Subjective</a:t>
            </a:r>
            <a:r>
              <a:rPr lang="en-US" dirty="0"/>
              <a:t> </a:t>
            </a:r>
            <a:r>
              <a:rPr lang="en-US" altLang="zh-CN" dirty="0"/>
              <a:t>&amp; </a:t>
            </a:r>
            <a:r>
              <a:rPr lang="en-US" altLang="zh-CN" b="1" dirty="0"/>
              <a:t>Intelligent</a:t>
            </a:r>
            <a:r>
              <a:rPr lang="en-US" dirty="0"/>
              <a:t> “Sensors”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571" y="1727282"/>
            <a:ext cx="205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Real World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7382" y="1727283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Sensor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61650" y="1727282"/>
            <a:ext cx="107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89561" y="1600200"/>
            <a:ext cx="11510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Report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7062" y="1631635"/>
            <a:ext cx="123944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Sense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76800" y="2717800"/>
            <a:ext cx="21498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Thermometer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986247" y="3010020"/>
            <a:ext cx="193285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63" y="2692320"/>
            <a:ext cx="14132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Weather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39285" y="2756635"/>
            <a:ext cx="22265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</a:t>
            </a:r>
            <a:r>
              <a:rPr lang="en-US" sz="2667" dirty="0"/>
              <a:t>3</a:t>
            </a:r>
            <a:r>
              <a:rPr lang="en-US" sz="2667" dirty="0">
                <a:sym typeface="Symbol"/>
              </a:rPr>
              <a:t></a:t>
            </a:r>
            <a:r>
              <a:rPr lang="en-US" sz="2667" dirty="0"/>
              <a:t>C , 15</a:t>
            </a:r>
            <a:r>
              <a:rPr lang="en-US" sz="2667" dirty="0">
                <a:sym typeface="Symbol"/>
              </a:rPr>
              <a:t></a:t>
            </a:r>
            <a:r>
              <a:rPr lang="en-US" sz="2667" dirty="0"/>
              <a:t>F, …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829595" y="2133680"/>
            <a:ext cx="2133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82468" y="2133680"/>
            <a:ext cx="2133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289561" y="30681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52246" y="3454480"/>
            <a:ext cx="18710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Geo Sensor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986245" y="3721220"/>
            <a:ext cx="186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63615" y="3505120"/>
            <a:ext cx="152445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Locations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72430" y="3467835"/>
            <a:ext cx="312617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</a:t>
            </a:r>
            <a:r>
              <a:rPr lang="en-US" sz="2667" dirty="0"/>
              <a:t>41°N and 120°W</a:t>
            </a:r>
            <a:r>
              <a:rPr lang="en-US" sz="2667" b="1" dirty="0"/>
              <a:t> ….  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222708" y="37793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73602" y="4064080"/>
            <a:ext cx="253274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Network Sensor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986247" y="4426648"/>
            <a:ext cx="18395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877" y="4305340"/>
            <a:ext cx="155369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Networks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46030" y="4077435"/>
            <a:ext cx="299312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   </a:t>
            </a:r>
            <a:r>
              <a:rPr lang="en-US" sz="2667" dirty="0"/>
              <a:t>01000100011100 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196307" y="4388952"/>
            <a:ext cx="1625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Image result for thermometer"/>
          <p:cNvSpPr>
            <a:spLocks noChangeAspect="1" noChangeArrowheads="1"/>
          </p:cNvSpPr>
          <p:nvPr/>
        </p:nvSpPr>
        <p:spPr bwMode="auto">
          <a:xfrm>
            <a:off x="207435" y="-628649"/>
            <a:ext cx="102870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AutoShape 5" descr="Image result for weather image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767617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3565075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4300599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98675" y="2924305"/>
            <a:ext cx="10063668" cy="3852263"/>
            <a:chOff x="698675" y="2924304"/>
            <a:chExt cx="10063668" cy="3852263"/>
          </a:xfrm>
        </p:grpSpPr>
        <p:grpSp>
          <p:nvGrpSpPr>
            <p:cNvPr id="82" name="Group 81"/>
            <p:cNvGrpSpPr/>
            <p:nvPr/>
          </p:nvGrpSpPr>
          <p:grpSpPr>
            <a:xfrm>
              <a:off x="698675" y="4951614"/>
              <a:ext cx="10063668" cy="1824953"/>
              <a:chOff x="533400" y="3666051"/>
              <a:chExt cx="7547751" cy="1368715"/>
            </a:xfrm>
          </p:grpSpPr>
          <p:pic>
            <p:nvPicPr>
              <p:cNvPr id="9" name="Picture 2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" y="3851556"/>
                <a:ext cx="1274896" cy="52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945143" y="3700923"/>
                <a:ext cx="918687" cy="918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21413775">
                <a:off x="6904706" y="4169776"/>
                <a:ext cx="1144780" cy="49186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440101">
                <a:off x="6992626" y="3704672"/>
                <a:ext cx="1073263" cy="58418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20974153">
                <a:off x="6950421" y="3994126"/>
                <a:ext cx="1130730" cy="39420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2219612" y="4112378"/>
                <a:ext cx="1477265" cy="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983218" y="4066161"/>
                <a:ext cx="16854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249078" y="3666051"/>
                <a:ext cx="1206773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Perceive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724397" y="4508370"/>
                <a:ext cx="311624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031116" y="3666051"/>
                <a:ext cx="1113046" cy="37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67" b="1" dirty="0"/>
                  <a:t>   Express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63474" y="4657691"/>
                <a:ext cx="1919997" cy="377075"/>
              </a:xfrm>
              <a:prstGeom prst="rect">
                <a:avLst/>
              </a:prstGeom>
              <a:solidFill>
                <a:srgbClr val="853F4B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67" b="1" dirty="0">
                    <a:solidFill>
                      <a:schemeClr val="bg1"/>
                    </a:solidFill>
                  </a:rPr>
                  <a:t>“Human Sensor”</a:t>
                </a:r>
              </a:p>
            </p:txBody>
          </p:sp>
        </p:grpSp>
        <p:sp>
          <p:nvSpPr>
            <p:cNvPr id="7" name="Right Bracket 6"/>
            <p:cNvSpPr/>
            <p:nvPr/>
          </p:nvSpPr>
          <p:spPr>
            <a:xfrm>
              <a:off x="2699708" y="2924304"/>
              <a:ext cx="176140" cy="2921161"/>
            </a:xfrm>
            <a:prstGeom prst="rightBracket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100"/>
            <a:ext cx="121920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Unique Value </a:t>
            </a:r>
            <a:r>
              <a:rPr lang="en-US" dirty="0" smtClean="0"/>
              <a:t>of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11633200" cy="39499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Useful to </a:t>
            </a:r>
            <a:r>
              <a:rPr lang="en-US" altLang="zh-CN" b="1" dirty="0" smtClean="0"/>
              <a:t>all </a:t>
            </a:r>
            <a:r>
              <a:rPr lang="en-US" altLang="zh-CN" dirty="0" smtClean="0"/>
              <a:t>big data applications</a:t>
            </a:r>
            <a:endParaRPr lang="zh-CN" altLang="en-US" dirty="0"/>
          </a:p>
          <a:p>
            <a:r>
              <a:rPr lang="en-US" altLang="zh-CN" dirty="0" smtClean="0"/>
              <a:t>Especially useful for mining knowledge about </a:t>
            </a:r>
            <a:r>
              <a:rPr lang="en-US" altLang="zh-CN" b="1" dirty="0" smtClean="0"/>
              <a:t>people’s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behavior, attitude</a:t>
            </a:r>
            <a:r>
              <a:rPr lang="en-US" altLang="zh-CN" dirty="0" smtClean="0"/>
              <a:t>, and </a:t>
            </a:r>
            <a:r>
              <a:rPr lang="en-US" altLang="zh-CN" b="1" dirty="0" smtClean="0"/>
              <a:t>opinions</a:t>
            </a:r>
            <a:endParaRPr lang="zh-CN" altLang="en-US" b="1" dirty="0"/>
          </a:p>
          <a:p>
            <a:r>
              <a:rPr lang="en-US" altLang="zh-CN" b="1" dirty="0" smtClean="0"/>
              <a:t>Directly </a:t>
            </a:r>
            <a:r>
              <a:rPr lang="en-US" altLang="zh-CN" dirty="0" smtClean="0"/>
              <a:t>express knowledge about our world: </a:t>
            </a:r>
            <a:r>
              <a:rPr lang="en-US" altLang="zh-CN" b="1" dirty="0" smtClean="0"/>
              <a:t>Small text data </a:t>
            </a:r>
            <a:r>
              <a:rPr lang="en-US" altLang="zh-CN" dirty="0" smtClean="0"/>
              <a:t>are also useful</a:t>
            </a:r>
            <a:r>
              <a:rPr lang="en-US" altLang="zh-CN" dirty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2" y="4572001"/>
            <a:ext cx="6244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Data  Information  Knowledge 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820109" y="5562198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Text Data 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91200" y="5104997"/>
            <a:ext cx="0" cy="45720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19" y="53340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However, NLP is difficult!</a:t>
            </a:r>
            <a:r>
              <a:rPr lang="en-US" sz="4900" b="1" u="sng" dirty="0"/>
              <a:t/>
            </a:r>
            <a:br>
              <a:rPr lang="en-US" sz="4900" b="1" u="sng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10939" y="5207233"/>
            <a:ext cx="8534400" cy="990600"/>
          </a:xfrm>
        </p:spPr>
        <p:txBody>
          <a:bodyPr>
            <a:normAutofit/>
          </a:bodyPr>
          <a:lstStyle/>
          <a:p>
            <a:r>
              <a:rPr lang="en-US" sz="3600" b="1" dirty="0"/>
              <a:t>Answer:  Having humans in the loop!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739" y="3588753"/>
            <a:ext cx="944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How can we leverage </a:t>
            </a:r>
            <a:r>
              <a:rPr lang="en-US" sz="4000" b="1" u="sng" dirty="0">
                <a:solidFill>
                  <a:srgbClr val="C00000"/>
                </a:solidFill>
                <a:ea typeface="+mj-ea"/>
                <a:cs typeface="+mj-cs"/>
              </a:rPr>
              <a:t>imperfect</a:t>
            </a: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 NLP to </a:t>
            </a:r>
          </a:p>
          <a:p>
            <a:pPr algn="ctr"/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build a </a:t>
            </a:r>
            <a:r>
              <a:rPr lang="en-US" sz="4000" b="1" u="sng" dirty="0">
                <a:solidFill>
                  <a:srgbClr val="C00000"/>
                </a:solidFill>
                <a:ea typeface="+mj-ea"/>
                <a:cs typeface="+mj-cs"/>
              </a:rPr>
              <a:t>perfect</a:t>
            </a:r>
            <a:r>
              <a:rPr lang="en-US" sz="4000" dirty="0">
                <a:solidFill>
                  <a:srgbClr val="C00000"/>
                </a:solidFill>
                <a:ea typeface="+mj-ea"/>
                <a:cs typeface="+mj-cs"/>
              </a:rPr>
              <a:t> general application?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10939" y="1687299"/>
            <a:ext cx="9514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prstClr val="black"/>
                </a:solidFill>
              </a:rPr>
              <a:t>“A man saw a boy </a:t>
            </a:r>
            <a:r>
              <a:rPr lang="en-US" altLang="en-US" sz="2800" b="1" i="1" u="sng" dirty="0">
                <a:solidFill>
                  <a:prstClr val="black"/>
                </a:solidFill>
              </a:rPr>
              <a:t>with a telescope</a:t>
            </a:r>
            <a:r>
              <a:rPr lang="en-US" altLang="en-US" sz="2800" b="1" dirty="0">
                <a:solidFill>
                  <a:prstClr val="black"/>
                </a:solidFill>
              </a:rPr>
              <a:t>.”  </a:t>
            </a:r>
            <a:r>
              <a:rPr lang="en-US" altLang="en-US" sz="2800" dirty="0">
                <a:solidFill>
                  <a:prstClr val="black"/>
                </a:solidFill>
              </a:rPr>
              <a:t>(who had the telescope?)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331419" y="2502541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667" dirty="0">
                <a:solidFill>
                  <a:prstClr val="black"/>
                </a:solidFill>
              </a:rPr>
              <a:t>“</a:t>
            </a:r>
            <a:r>
              <a:rPr lang="en-US" altLang="en-US" sz="2800" b="1" dirty="0">
                <a:solidFill>
                  <a:prstClr val="black"/>
                </a:solidFill>
              </a:rPr>
              <a:t>He has </a:t>
            </a:r>
            <a:r>
              <a:rPr lang="en-US" altLang="en-US" sz="2800" b="1" u="sng" dirty="0">
                <a:solidFill>
                  <a:prstClr val="black"/>
                </a:solidFill>
              </a:rPr>
              <a:t>quit</a:t>
            </a:r>
            <a:r>
              <a:rPr lang="en-US" altLang="en-US" sz="2800" b="1" dirty="0">
                <a:solidFill>
                  <a:prstClr val="black"/>
                </a:solidFill>
              </a:rPr>
              <a:t> smoking</a:t>
            </a:r>
            <a:r>
              <a:rPr lang="en-US" altLang="en-US" sz="2800" dirty="0">
                <a:solidFill>
                  <a:prstClr val="black"/>
                </a:solidFill>
              </a:rPr>
              <a:t>”        </a:t>
            </a:r>
            <a:r>
              <a:rPr lang="en-US" alt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        </a:t>
            </a:r>
            <a:r>
              <a:rPr lang="en-US" altLang="en-US" sz="2800" dirty="0">
                <a:solidFill>
                  <a:prstClr val="black"/>
                </a:solidFill>
              </a:rPr>
              <a:t> he smoked before.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71600" y="303848"/>
            <a:ext cx="9982200" cy="85725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900" b="1" dirty="0" err="1"/>
              <a:t>TextScope</a:t>
            </a:r>
            <a:r>
              <a:rPr lang="en-US" altLang="en-US" sz="4900" dirty="0"/>
              <a:t> to </a:t>
            </a:r>
            <a:r>
              <a:rPr lang="en-US" altLang="en-US" sz="4900" b="1" dirty="0"/>
              <a:t>enhance </a:t>
            </a:r>
            <a:r>
              <a:rPr lang="en-US" altLang="en-US" sz="4900" dirty="0"/>
              <a:t>human perception  </a:t>
            </a:r>
          </a:p>
        </p:txBody>
      </p:sp>
      <p:pic>
        <p:nvPicPr>
          <p:cNvPr id="7171" name="Picture 2" descr="Image result for micro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62"/>
          <a:stretch>
            <a:fillRect/>
          </a:stretch>
        </p:blipFill>
        <p:spPr bwMode="auto">
          <a:xfrm>
            <a:off x="914401" y="3059168"/>
            <a:ext cx="1947863" cy="1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Image result for space telescope wa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2" y="3203576"/>
            <a:ext cx="2300975" cy="171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3765585" y="2493717"/>
            <a:ext cx="1898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Gill Sans MT" panose="020B0502020104020203" pitchFamily="34" charset="0"/>
              </a:rPr>
              <a:t>Telescope</a:t>
            </a:r>
            <a:r>
              <a:rPr lang="en-US" altLang="en-US" sz="18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830885" y="2432161"/>
            <a:ext cx="2198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Gill Sans MT" panose="020B0502020104020203" pitchFamily="34" charset="0"/>
              </a:rPr>
              <a:t>Microscope </a:t>
            </a:r>
          </a:p>
        </p:txBody>
      </p:sp>
      <p:grpSp>
        <p:nvGrpSpPr>
          <p:cNvPr id="7175" name="Group 4"/>
          <p:cNvGrpSpPr>
            <a:grpSpLocks/>
          </p:cNvGrpSpPr>
          <p:nvPr/>
        </p:nvGrpSpPr>
        <p:grpSpPr bwMode="auto">
          <a:xfrm>
            <a:off x="5943602" y="1829077"/>
            <a:ext cx="4508847" cy="3428724"/>
            <a:chOff x="6019800" y="1599896"/>
            <a:chExt cx="6011797" cy="4573516"/>
          </a:xfrm>
        </p:grpSpPr>
        <p:pic>
          <p:nvPicPr>
            <p:cNvPr id="7177" name="Picture 8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2971799"/>
              <a:ext cx="4563997" cy="320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TextBox 9"/>
            <p:cNvSpPr txBox="1">
              <a:spLocks noChangeArrowheads="1"/>
            </p:cNvSpPr>
            <p:nvPr/>
          </p:nvSpPr>
          <p:spPr bwMode="auto">
            <a:xfrm>
              <a:off x="7720280" y="1599896"/>
              <a:ext cx="3663654" cy="11084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4800" b="1" dirty="0" err="1">
                  <a:latin typeface="+mn-lt"/>
                </a:rPr>
                <a:t>TextScope</a:t>
              </a:r>
              <a:endParaRPr lang="en-US" altLang="en-US" sz="4800" b="1" dirty="0">
                <a:latin typeface="+mn-lt"/>
              </a:endParaRP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6019800" y="3734010"/>
              <a:ext cx="1143000" cy="637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5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76801" y="5455307"/>
            <a:ext cx="68300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400" b="1" dirty="0"/>
              <a:t>Intelligent Interactive Retrieval &amp; Text Analysis </a:t>
            </a:r>
          </a:p>
          <a:p>
            <a:pPr lvl="1" algn="ctr"/>
            <a:r>
              <a:rPr lang="en-US" altLang="zh-CN" sz="2400" b="1" dirty="0"/>
              <a:t>for Task Support and Decision Making </a:t>
            </a:r>
            <a:r>
              <a:rPr lang="en-US" altLang="zh-CN" sz="2800" b="1" dirty="0"/>
              <a:t>     </a:t>
            </a:r>
            <a:endParaRPr lang="en-US" altLang="zh-C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762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Examples of </a:t>
            </a:r>
            <a:r>
              <a:rPr lang="en-US" altLang="en-US" sz="3600" dirty="0" err="1" smtClean="0"/>
              <a:t>TextScope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Applications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74717"/>
            <a:ext cx="10668000" cy="588328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300" b="1" dirty="0" smtClean="0"/>
              <a:t>Search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Web search, enterprise search, desktop search, PubMed, …  </a:t>
            </a:r>
            <a:endParaRPr lang="en-US" altLang="en-US" sz="2900" dirty="0"/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Filtering/Recommender Systems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spam </a:t>
            </a:r>
            <a:r>
              <a:rPr lang="en-US" altLang="en-US" sz="2900" dirty="0"/>
              <a:t>email </a:t>
            </a:r>
            <a:r>
              <a:rPr lang="en-US" altLang="en-US" sz="2900" dirty="0" smtClean="0"/>
              <a:t>filter, news/literature/movie </a:t>
            </a:r>
            <a:r>
              <a:rPr lang="en-US" altLang="en-US" sz="2900" dirty="0"/>
              <a:t>recommender</a:t>
            </a:r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Categorization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news categorization, help desk email routing, sentiment tagging, … </a:t>
            </a:r>
            <a:endParaRPr lang="en-US" altLang="en-US" sz="2900" dirty="0"/>
          </a:p>
          <a:p>
            <a:pPr>
              <a:lnSpc>
                <a:spcPct val="80000"/>
              </a:lnSpc>
            </a:pPr>
            <a:r>
              <a:rPr lang="en-US" altLang="en-US" sz="3300" b="1" dirty="0" smtClean="0"/>
              <a:t>Topic mining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d</a:t>
            </a:r>
            <a:r>
              <a:rPr lang="en-US" altLang="en-US" sz="2900" dirty="0" smtClean="0"/>
              <a:t>iscovery of topical trends in scientific research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d</a:t>
            </a:r>
            <a:r>
              <a:rPr lang="en-US" altLang="en-US" sz="2900" dirty="0" smtClean="0"/>
              <a:t>iscovery of major complaints from customers  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/>
              <a:t>b</a:t>
            </a:r>
            <a:r>
              <a:rPr lang="en-US" altLang="en-US" sz="2900" dirty="0" smtClean="0"/>
              <a:t>usiness intelligence, bioinformatics, … </a:t>
            </a:r>
            <a:endParaRPr lang="en-US" altLang="en-US" sz="3300" dirty="0"/>
          </a:p>
          <a:p>
            <a:pPr>
              <a:lnSpc>
                <a:spcPct val="80000"/>
              </a:lnSpc>
            </a:pPr>
            <a:r>
              <a:rPr lang="en-US" altLang="zh-CN" sz="3300" b="1" dirty="0"/>
              <a:t>Text-based </a:t>
            </a:r>
            <a:r>
              <a:rPr lang="en-US" altLang="zh-CN" sz="3300" b="1" dirty="0" smtClean="0"/>
              <a:t>Prediction</a:t>
            </a:r>
          </a:p>
          <a:p>
            <a:pPr lvl="1">
              <a:lnSpc>
                <a:spcPct val="80000"/>
              </a:lnSpc>
            </a:pPr>
            <a:r>
              <a:rPr lang="en-US" altLang="zh-CN" sz="2900" dirty="0"/>
              <a:t>p</a:t>
            </a:r>
            <a:r>
              <a:rPr lang="en-US" altLang="zh-CN" sz="2900" dirty="0" smtClean="0"/>
              <a:t>rediction of stock prices, voting results, …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900" dirty="0"/>
          </a:p>
          <a:p>
            <a:pPr lvl="1"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1"/>
            <a:ext cx="12192000" cy="1003819"/>
          </a:xfrm>
          <a:prstGeom prst="roundRect">
            <a:avLst/>
          </a:prstGeom>
        </p:spPr>
        <p:txBody>
          <a:bodyPr anchor="ctr">
            <a:noAutofit/>
          </a:bodyPr>
          <a:lstStyle/>
          <a:p>
            <a:r>
              <a:rPr lang="en-US" sz="4267" b="1" dirty="0"/>
              <a:t>Main Techniques for </a:t>
            </a:r>
            <a:r>
              <a:rPr lang="en-US" sz="4267" b="1" dirty="0" smtClean="0"/>
              <a:t>Building a </a:t>
            </a:r>
            <a:r>
              <a:rPr lang="en-US" sz="4267" b="1" dirty="0" err="1" smtClean="0"/>
              <a:t>TextScope</a:t>
            </a:r>
            <a:r>
              <a:rPr lang="en-US" sz="4267" b="1" dirty="0" smtClean="0"/>
              <a:t>: 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Text Retrieval + Text Analysis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05218" y="3923253"/>
            <a:ext cx="1676485" cy="140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5333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Big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Text Data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693326" y="4191313"/>
            <a:ext cx="2036135" cy="9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Small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2667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Relevant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304800" y="4099632"/>
            <a:ext cx="2689661" cy="207256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>
                <a:solidFill>
                  <a:prstClr val="white"/>
                </a:solidFill>
                <a:latin typeface="Calibri"/>
              </a:rPr>
              <a:t>Big Text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313076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3969" y="4342771"/>
            <a:ext cx="2010692" cy="154572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Small Relevant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48938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87607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363909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Many Applications</a:t>
            </a:r>
          </a:p>
        </p:txBody>
      </p:sp>
      <p:sp>
        <p:nvSpPr>
          <p:cNvPr id="9" name="Freeform 8"/>
          <p:cNvSpPr/>
          <p:nvPr/>
        </p:nvSpPr>
        <p:spPr>
          <a:xfrm>
            <a:off x="2163338" y="2101295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Retrieval</a:t>
            </a:r>
          </a:p>
        </p:txBody>
      </p:sp>
      <p:sp>
        <p:nvSpPr>
          <p:cNvPr id="22" name="Freeform 21"/>
          <p:cNvSpPr/>
          <p:nvPr/>
        </p:nvSpPr>
        <p:spPr>
          <a:xfrm>
            <a:off x="5035556" y="2123069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Analysis</a:t>
            </a:r>
          </a:p>
        </p:txBody>
      </p:sp>
      <p:sp>
        <p:nvSpPr>
          <p:cNvPr id="18" name="Freeform 17"/>
          <p:cNvSpPr/>
          <p:nvPr/>
        </p:nvSpPr>
        <p:spPr>
          <a:xfrm>
            <a:off x="59944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2739547" y="3895012"/>
            <a:ext cx="1045867" cy="405259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12659" y="3915968"/>
            <a:ext cx="1044564" cy="4258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0847" y="1589499"/>
            <a:ext cx="11623284" cy="2733864"/>
            <a:chOff x="200847" y="1589499"/>
            <a:chExt cx="11623284" cy="2733864"/>
          </a:xfrm>
        </p:grpSpPr>
        <p:grpSp>
          <p:nvGrpSpPr>
            <p:cNvPr id="31" name="Group 30"/>
            <p:cNvGrpSpPr/>
            <p:nvPr/>
          </p:nvGrpSpPr>
          <p:grpSpPr>
            <a:xfrm>
              <a:off x="200847" y="1589499"/>
              <a:ext cx="8679372" cy="2239214"/>
              <a:chOff x="200847" y="1589499"/>
              <a:chExt cx="8679372" cy="2239214"/>
            </a:xfrm>
            <a:solidFill>
              <a:srgbClr val="FFFF66"/>
            </a:solidFill>
          </p:grpSpPr>
          <p:sp>
            <p:nvSpPr>
              <p:cNvPr id="32" name="TextBox 31"/>
              <p:cNvSpPr txBox="1"/>
              <p:nvPr/>
            </p:nvSpPr>
            <p:spPr>
              <a:xfrm>
                <a:off x="1756453" y="1612996"/>
                <a:ext cx="177599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Search engines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4428" y="2068519"/>
                <a:ext cx="105516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Filtering</a:t>
                </a:r>
                <a:endParaRPr lang="en-US" sz="20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0847" y="2562263"/>
                <a:ext cx="174252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Recommender</a:t>
                </a:r>
                <a:endParaRPr lang="en-US" sz="2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0697" y="3148459"/>
                <a:ext cx="179164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Summarization</a:t>
                </a:r>
                <a:endParaRPr lang="en-US" sz="2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86860" y="1604669"/>
                <a:ext cx="12494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Clustering</a:t>
                </a:r>
                <a:endParaRPr lang="en-US" sz="2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60329" y="1589499"/>
                <a:ext cx="17211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Categorization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56789" y="2119855"/>
                <a:ext cx="1523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Topic mining</a:t>
                </a:r>
                <a:endParaRPr lang="en-US" sz="20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278690" y="2604536"/>
                <a:ext cx="128439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Sentiment</a:t>
                </a:r>
                <a:endParaRPr lang="en-US" sz="2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234895" y="3407698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511089" y="3087831"/>
                <a:ext cx="127342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Prediction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664205" y="342860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906000" y="1589499"/>
              <a:ext cx="1918131" cy="2733864"/>
              <a:chOff x="9906000" y="1589499"/>
              <a:chExt cx="1918131" cy="2733864"/>
            </a:xfrm>
            <a:solidFill>
              <a:schemeClr val="bg1">
                <a:lumMod val="95000"/>
              </a:schemeClr>
            </a:solidFill>
          </p:grpSpPr>
          <p:sp>
            <p:nvSpPr>
              <p:cNvPr id="43" name="TextBox 42"/>
              <p:cNvSpPr txBox="1"/>
              <p:nvPr/>
            </p:nvSpPr>
            <p:spPr>
              <a:xfrm>
                <a:off x="9906000" y="1589499"/>
                <a:ext cx="185191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Medical/Health</a:t>
                </a:r>
                <a:endParaRPr lang="en-US" sz="20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246649" y="2483419"/>
                <a:ext cx="123822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Education</a:t>
                </a:r>
                <a:endParaRPr lang="en-US" sz="20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343022" y="2013106"/>
                <a:ext cx="104547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Security</a:t>
                </a:r>
                <a:endParaRPr lang="en-US" sz="20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09437" y="2937676"/>
                <a:ext cx="110479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Business</a:t>
                </a:r>
                <a:endParaRPr lang="en-US" sz="20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281721" y="3403553"/>
                <a:ext cx="154241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Social Media</a:t>
                </a:r>
                <a:endParaRPr lang="en-US" sz="20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98275" y="392325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0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401"/>
            <a:ext cx="12192000" cy="1003819"/>
          </a:xfrm>
          <a:prstGeom prst="roundRect">
            <a:avLst/>
          </a:prstGeom>
        </p:spPr>
        <p:txBody>
          <a:bodyPr anchor="ctr">
            <a:noAutofit/>
            <a:scene3d>
              <a:camera prst="orthographicFront"/>
              <a:lightRig rig="balanced" dir="t"/>
            </a:scene3d>
            <a:sp3d extrusionH="57150">
              <a:bevelT w="38100" h="38100" prst="convex"/>
            </a:sp3d>
          </a:bodyPr>
          <a:lstStyle/>
          <a:p>
            <a:r>
              <a:rPr lang="en-US" sz="5400" b="1" dirty="0"/>
              <a:t>T</a:t>
            </a:r>
            <a:r>
              <a:rPr lang="en-US" sz="5400" b="1" dirty="0" smtClean="0"/>
              <a:t>his </a:t>
            </a:r>
            <a:r>
              <a:rPr lang="en-US" sz="5400" b="1" dirty="0" smtClean="0"/>
              <a:t>Course: </a:t>
            </a:r>
            <a:r>
              <a:rPr lang="en-US" sz="5400" b="1" u="sng" dirty="0" smtClean="0">
                <a:solidFill>
                  <a:schemeClr val="tx1"/>
                </a:solidFill>
              </a:rPr>
              <a:t>Statistical Language Models</a:t>
            </a:r>
            <a:r>
              <a:rPr lang="en-US" sz="6000" b="1" u="sng" dirty="0" smtClean="0">
                <a:solidFill>
                  <a:schemeClr val="tx1"/>
                </a:solidFill>
              </a:rPr>
              <a:t> </a:t>
            </a:r>
            <a:endParaRPr lang="en-US" sz="6000" b="1" u="sng" dirty="0">
              <a:solidFill>
                <a:schemeClr val="tx1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05218" y="3923253"/>
            <a:ext cx="1676485" cy="140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5333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Big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Text Data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693326" y="4191313"/>
            <a:ext cx="2036135" cy="99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Small </a:t>
            </a:r>
          </a:p>
          <a:p>
            <a:pPr defTabSz="1007671" eaLnBrk="1" hangingPunct="1">
              <a:spcBef>
                <a:spcPct val="0"/>
              </a:spcBef>
              <a:buNone/>
              <a:defRPr/>
            </a:pPr>
            <a:r>
              <a:rPr lang="en-US" altLang="en-US" sz="2667" dirty="0">
                <a:solidFill>
                  <a:srgbClr val="FFFFFF"/>
                </a:solidFill>
                <a:latin typeface="Arial Narrow" pitchFamily="34" charset="0"/>
                <a:ea typeface="MS PGothic" pitchFamily="34" charset="-128"/>
              </a:rPr>
              <a:t>Relevant Data</a:t>
            </a:r>
          </a:p>
        </p:txBody>
      </p:sp>
      <p:sp>
        <p:nvSpPr>
          <p:cNvPr id="6" name="Freeform 5"/>
          <p:cNvSpPr/>
          <p:nvPr/>
        </p:nvSpPr>
        <p:spPr>
          <a:xfrm>
            <a:off x="304800" y="4099632"/>
            <a:ext cx="2689661" cy="207256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200" b="1" dirty="0">
                <a:solidFill>
                  <a:prstClr val="white"/>
                </a:solidFill>
                <a:latin typeface="Calibri"/>
              </a:rPr>
              <a:t>Big Text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313076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3969" y="4342771"/>
            <a:ext cx="2010692" cy="154572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rgbClr val="863F4A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81280" tIns="596520" rIns="81280" bIns="338900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Small Relevant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48938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Knowledge</a:t>
            </a:r>
          </a:p>
        </p:txBody>
      </p:sp>
      <p:sp>
        <p:nvSpPr>
          <p:cNvPr id="15" name="Freeform 14"/>
          <p:cNvSpPr/>
          <p:nvPr/>
        </p:nvSpPr>
        <p:spPr>
          <a:xfrm>
            <a:off x="87607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363909" y="4404446"/>
            <a:ext cx="2010692" cy="1484045"/>
          </a:xfrm>
          <a:custGeom>
            <a:avLst/>
            <a:gdLst>
              <a:gd name="connsiteX0" fmla="*/ 0 w 1508019"/>
              <a:gd name="connsiteY0" fmla="*/ 115929 h 1159290"/>
              <a:gd name="connsiteX1" fmla="*/ 115929 w 1508019"/>
              <a:gd name="connsiteY1" fmla="*/ 0 h 1159290"/>
              <a:gd name="connsiteX2" fmla="*/ 1392090 w 1508019"/>
              <a:gd name="connsiteY2" fmla="*/ 0 h 1159290"/>
              <a:gd name="connsiteX3" fmla="*/ 1508019 w 1508019"/>
              <a:gd name="connsiteY3" fmla="*/ 115929 h 1159290"/>
              <a:gd name="connsiteX4" fmla="*/ 1508019 w 1508019"/>
              <a:gd name="connsiteY4" fmla="*/ 1043361 h 1159290"/>
              <a:gd name="connsiteX5" fmla="*/ 1392090 w 1508019"/>
              <a:gd name="connsiteY5" fmla="*/ 1159290 h 1159290"/>
              <a:gd name="connsiteX6" fmla="*/ 115929 w 1508019"/>
              <a:gd name="connsiteY6" fmla="*/ 1159290 h 1159290"/>
              <a:gd name="connsiteX7" fmla="*/ 0 w 1508019"/>
              <a:gd name="connsiteY7" fmla="*/ 1043361 h 1159290"/>
              <a:gd name="connsiteX8" fmla="*/ 0 w 1508019"/>
              <a:gd name="connsiteY8" fmla="*/ 115929 h 11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019" h="1159290">
                <a:moveTo>
                  <a:pt x="0" y="115929"/>
                </a:moveTo>
                <a:cubicBezTo>
                  <a:pt x="0" y="51903"/>
                  <a:pt x="51903" y="0"/>
                  <a:pt x="115929" y="0"/>
                </a:cubicBezTo>
                <a:lnTo>
                  <a:pt x="1392090" y="0"/>
                </a:lnTo>
                <a:cubicBezTo>
                  <a:pt x="1456116" y="0"/>
                  <a:pt x="1508019" y="51903"/>
                  <a:pt x="1508019" y="115929"/>
                </a:cubicBezTo>
                <a:lnTo>
                  <a:pt x="1508019" y="1043361"/>
                </a:lnTo>
                <a:cubicBezTo>
                  <a:pt x="1508019" y="1107387"/>
                  <a:pt x="1456116" y="1159290"/>
                  <a:pt x="1392090" y="1159290"/>
                </a:cubicBezTo>
                <a:lnTo>
                  <a:pt x="115929" y="1159290"/>
                </a:lnTo>
                <a:cubicBezTo>
                  <a:pt x="51903" y="1159290"/>
                  <a:pt x="0" y="1107387"/>
                  <a:pt x="0" y="1043361"/>
                </a:cubicBezTo>
                <a:lnTo>
                  <a:pt x="0" y="115929"/>
                </a:lnTo>
                <a:close/>
              </a:path>
            </a:pathLst>
          </a:custGeom>
          <a:solidFill>
            <a:srgbClr val="863F4A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26552" tIns="126552" rIns="126552" bIns="126552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667" b="1" dirty="0">
                <a:solidFill>
                  <a:prstClr val="white"/>
                </a:solidFill>
                <a:latin typeface="Calibri"/>
              </a:rPr>
              <a:t>Many Applications</a:t>
            </a:r>
          </a:p>
        </p:txBody>
      </p:sp>
      <p:sp>
        <p:nvSpPr>
          <p:cNvPr id="9" name="Freeform 8"/>
          <p:cNvSpPr/>
          <p:nvPr/>
        </p:nvSpPr>
        <p:spPr>
          <a:xfrm>
            <a:off x="2163338" y="2101295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Retrieval</a:t>
            </a:r>
          </a:p>
        </p:txBody>
      </p:sp>
      <p:sp>
        <p:nvSpPr>
          <p:cNvPr id="22" name="Freeform 21"/>
          <p:cNvSpPr/>
          <p:nvPr/>
        </p:nvSpPr>
        <p:spPr>
          <a:xfrm>
            <a:off x="5035556" y="2123069"/>
            <a:ext cx="2120889" cy="1178272"/>
          </a:xfrm>
          <a:custGeom>
            <a:avLst/>
            <a:gdLst>
              <a:gd name="connsiteX0" fmla="*/ 0 w 1590667"/>
              <a:gd name="connsiteY0" fmla="*/ 88370 h 883704"/>
              <a:gd name="connsiteX1" fmla="*/ 88370 w 1590667"/>
              <a:gd name="connsiteY1" fmla="*/ 0 h 883704"/>
              <a:gd name="connsiteX2" fmla="*/ 1502297 w 1590667"/>
              <a:gd name="connsiteY2" fmla="*/ 0 h 883704"/>
              <a:gd name="connsiteX3" fmla="*/ 1590667 w 1590667"/>
              <a:gd name="connsiteY3" fmla="*/ 88370 h 883704"/>
              <a:gd name="connsiteX4" fmla="*/ 1590667 w 1590667"/>
              <a:gd name="connsiteY4" fmla="*/ 795334 h 883704"/>
              <a:gd name="connsiteX5" fmla="*/ 1502297 w 1590667"/>
              <a:gd name="connsiteY5" fmla="*/ 883704 h 883704"/>
              <a:gd name="connsiteX6" fmla="*/ 88370 w 1590667"/>
              <a:gd name="connsiteY6" fmla="*/ 883704 h 883704"/>
              <a:gd name="connsiteX7" fmla="*/ 0 w 1590667"/>
              <a:gd name="connsiteY7" fmla="*/ 795334 h 883704"/>
              <a:gd name="connsiteX8" fmla="*/ 0 w 1590667"/>
              <a:gd name="connsiteY8" fmla="*/ 88370 h 88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0667" h="883704">
                <a:moveTo>
                  <a:pt x="0" y="88370"/>
                </a:moveTo>
                <a:cubicBezTo>
                  <a:pt x="0" y="39565"/>
                  <a:pt x="39565" y="0"/>
                  <a:pt x="88370" y="0"/>
                </a:cubicBezTo>
                <a:lnTo>
                  <a:pt x="1502297" y="0"/>
                </a:lnTo>
                <a:cubicBezTo>
                  <a:pt x="1551102" y="0"/>
                  <a:pt x="1590667" y="39565"/>
                  <a:pt x="1590667" y="88370"/>
                </a:cubicBezTo>
                <a:lnTo>
                  <a:pt x="1590667" y="795334"/>
                </a:lnTo>
                <a:cubicBezTo>
                  <a:pt x="1590667" y="844139"/>
                  <a:pt x="1551102" y="883704"/>
                  <a:pt x="1502297" y="883704"/>
                </a:cubicBezTo>
                <a:lnTo>
                  <a:pt x="88370" y="883704"/>
                </a:lnTo>
                <a:cubicBezTo>
                  <a:pt x="39565" y="883704"/>
                  <a:pt x="0" y="844139"/>
                  <a:pt x="0" y="795334"/>
                </a:cubicBezTo>
                <a:lnTo>
                  <a:pt x="0" y="88370"/>
                </a:lnTo>
                <a:close/>
              </a:path>
            </a:pathLst>
          </a:custGeom>
          <a:solidFill>
            <a:srgbClr val="2A6B6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15791" tIns="115791" rIns="115791" bIns="11579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Text Analysis</a:t>
            </a:r>
          </a:p>
        </p:txBody>
      </p:sp>
      <p:sp>
        <p:nvSpPr>
          <p:cNvPr id="18" name="Freeform 17"/>
          <p:cNvSpPr/>
          <p:nvPr/>
        </p:nvSpPr>
        <p:spPr>
          <a:xfrm>
            <a:off x="5994400" y="4866305"/>
            <a:ext cx="426267" cy="4986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18"/>
          <p:cNvSpPr/>
          <p:nvPr/>
        </p:nvSpPr>
        <p:spPr>
          <a:xfrm rot="5400000">
            <a:off x="2739547" y="3895012"/>
            <a:ext cx="1045867" cy="405259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5612659" y="3915968"/>
            <a:ext cx="1044564" cy="425851"/>
          </a:xfrm>
          <a:custGeom>
            <a:avLst/>
            <a:gdLst>
              <a:gd name="connsiteX0" fmla="*/ 0 w 319700"/>
              <a:gd name="connsiteY0" fmla="*/ 74798 h 373988"/>
              <a:gd name="connsiteX1" fmla="*/ 159850 w 319700"/>
              <a:gd name="connsiteY1" fmla="*/ 74798 h 373988"/>
              <a:gd name="connsiteX2" fmla="*/ 159850 w 319700"/>
              <a:gd name="connsiteY2" fmla="*/ 0 h 373988"/>
              <a:gd name="connsiteX3" fmla="*/ 319700 w 319700"/>
              <a:gd name="connsiteY3" fmla="*/ 186994 h 373988"/>
              <a:gd name="connsiteX4" fmla="*/ 159850 w 319700"/>
              <a:gd name="connsiteY4" fmla="*/ 373988 h 373988"/>
              <a:gd name="connsiteX5" fmla="*/ 159850 w 319700"/>
              <a:gd name="connsiteY5" fmla="*/ 299190 h 373988"/>
              <a:gd name="connsiteX6" fmla="*/ 0 w 319700"/>
              <a:gd name="connsiteY6" fmla="*/ 299190 h 373988"/>
              <a:gd name="connsiteX7" fmla="*/ 0 w 319700"/>
              <a:gd name="connsiteY7" fmla="*/ 74798 h 3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00" h="373988">
                <a:moveTo>
                  <a:pt x="0" y="74798"/>
                </a:moveTo>
                <a:lnTo>
                  <a:pt x="159850" y="74798"/>
                </a:lnTo>
                <a:lnTo>
                  <a:pt x="159850" y="0"/>
                </a:lnTo>
                <a:lnTo>
                  <a:pt x="319700" y="186994"/>
                </a:lnTo>
                <a:lnTo>
                  <a:pt x="159850" y="373988"/>
                </a:lnTo>
                <a:lnTo>
                  <a:pt x="159850" y="299190"/>
                </a:lnTo>
                <a:lnTo>
                  <a:pt x="0" y="299190"/>
                </a:lnTo>
                <a:lnTo>
                  <a:pt x="0" y="74798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99731" rIns="127880" bIns="99731" numCol="1" spcCol="1270" anchor="ctr" anchorCtr="0">
            <a:noAutofit/>
          </a:bodyPr>
          <a:lstStyle/>
          <a:p>
            <a:pPr algn="ctr" defTabSz="94824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2133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72515" y="1251306"/>
            <a:ext cx="2133599" cy="72338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05602" y="1233097"/>
            <a:ext cx="228598" cy="89025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0847" y="1589499"/>
            <a:ext cx="11623284" cy="2733864"/>
            <a:chOff x="200847" y="1589499"/>
            <a:chExt cx="11623284" cy="2733864"/>
          </a:xfrm>
        </p:grpSpPr>
        <p:grpSp>
          <p:nvGrpSpPr>
            <p:cNvPr id="37" name="Group 36"/>
            <p:cNvGrpSpPr/>
            <p:nvPr/>
          </p:nvGrpSpPr>
          <p:grpSpPr>
            <a:xfrm>
              <a:off x="200847" y="1589499"/>
              <a:ext cx="8679372" cy="2239214"/>
              <a:chOff x="200847" y="1589499"/>
              <a:chExt cx="8679372" cy="2239214"/>
            </a:xfrm>
            <a:solidFill>
              <a:srgbClr val="FFFF66"/>
            </a:solidFill>
          </p:grpSpPr>
          <p:sp>
            <p:nvSpPr>
              <p:cNvPr id="45" name="TextBox 44"/>
              <p:cNvSpPr txBox="1"/>
              <p:nvPr/>
            </p:nvSpPr>
            <p:spPr>
              <a:xfrm>
                <a:off x="1756453" y="1612996"/>
                <a:ext cx="177599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Search engines</a:t>
                </a:r>
                <a:endParaRPr lang="en-US" sz="20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4428" y="2068519"/>
                <a:ext cx="105516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Filtering</a:t>
                </a:r>
                <a:endParaRPr lang="en-US" sz="20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0847" y="2562263"/>
                <a:ext cx="174252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Recommender</a:t>
                </a:r>
                <a:endParaRPr lang="en-US" sz="20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0697" y="3148459"/>
                <a:ext cx="179164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Summarization</a:t>
                </a:r>
                <a:endParaRPr lang="en-US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6860" y="1604669"/>
                <a:ext cx="1249445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Clustering</a:t>
                </a:r>
                <a:endParaRPr lang="en-US" sz="2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60329" y="1589499"/>
                <a:ext cx="17211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Categorization</a:t>
                </a:r>
                <a:endParaRPr lang="en-US" sz="20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56789" y="2119855"/>
                <a:ext cx="15234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Topic mining</a:t>
                </a:r>
                <a:endParaRPr lang="en-US" sz="20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78690" y="2604536"/>
                <a:ext cx="1284391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Sentiment</a:t>
                </a:r>
                <a:endParaRPr lang="en-US" sz="2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34895" y="3407698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11089" y="3087831"/>
                <a:ext cx="127342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Prediction</a:t>
                </a:r>
                <a:endParaRPr lang="en-US" sz="2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64205" y="342860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906000" y="1589499"/>
              <a:ext cx="1918131" cy="2733864"/>
              <a:chOff x="9906000" y="1589499"/>
              <a:chExt cx="1918131" cy="2733864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TextBox 38"/>
              <p:cNvSpPr txBox="1"/>
              <p:nvPr/>
            </p:nvSpPr>
            <p:spPr>
              <a:xfrm>
                <a:off x="9906000" y="1589499"/>
                <a:ext cx="185191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Medical/Health</a:t>
                </a:r>
                <a:endParaRPr lang="en-US" sz="2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246649" y="2483419"/>
                <a:ext cx="123822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Education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43022" y="2013106"/>
                <a:ext cx="104547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Security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9437" y="2937676"/>
                <a:ext cx="110479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Business</a:t>
                </a:r>
                <a:endParaRPr lang="en-US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281721" y="3403553"/>
                <a:ext cx="154241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Social Media</a:t>
                </a:r>
                <a:endParaRPr lang="en-US" sz="20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798275" y="3923253"/>
                <a:ext cx="631904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… …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5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987</Words>
  <Application>Microsoft Office PowerPoint</Application>
  <PresentationFormat>Widescreen</PresentationFormat>
  <Paragraphs>260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SimSun</vt:lpstr>
      <vt:lpstr>Arial</vt:lpstr>
      <vt:lpstr>Arial Narrow</vt:lpstr>
      <vt:lpstr>Calibri</vt:lpstr>
      <vt:lpstr>Gill Sans MT</vt:lpstr>
      <vt:lpstr>Symbol</vt:lpstr>
      <vt:lpstr>Times New Roman</vt:lpstr>
      <vt:lpstr>Wingdings</vt:lpstr>
      <vt:lpstr>Office Theme</vt:lpstr>
      <vt:lpstr>CS510   Advanced Topics in Information Retrieval  (Fall 2017)  </vt:lpstr>
      <vt:lpstr>Text data cover all kinds of topics</vt:lpstr>
      <vt:lpstr>Humans as Subjective &amp; Intelligent “Sensors”</vt:lpstr>
      <vt:lpstr>Unique Value of Text Data</vt:lpstr>
      <vt:lpstr>However, NLP is difficult!  </vt:lpstr>
      <vt:lpstr> TextScope to enhance human perception  </vt:lpstr>
      <vt:lpstr>Examples of TextScope Applications </vt:lpstr>
      <vt:lpstr>Main Techniques for Building a TextScope:  Text Retrieval + Text Analysis</vt:lpstr>
      <vt:lpstr>This Course: Statistical Language Models </vt:lpstr>
      <vt:lpstr>Assignment: MeTA Toolkit </vt:lpstr>
      <vt:lpstr>Course Goal</vt:lpstr>
      <vt:lpstr>Prerequisites</vt:lpstr>
      <vt:lpstr>Format</vt:lpstr>
      <vt:lpstr>Grading</vt:lpstr>
      <vt:lpstr>Office Hours</vt:lpstr>
      <vt:lpstr>Schedule</vt:lpstr>
      <vt:lpstr>Your Work Load</vt:lpstr>
      <vt:lpstr>Reference Book</vt:lpstr>
      <vt:lpstr>Other readings: mostly research papers, survey articles, and book chapters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Zhai, Chengxiang</cp:lastModifiedBy>
  <cp:revision>30</cp:revision>
  <dcterms:created xsi:type="dcterms:W3CDTF">2013-09-17T19:36:26Z</dcterms:created>
  <dcterms:modified xsi:type="dcterms:W3CDTF">2017-08-31T15:06:46Z</dcterms:modified>
</cp:coreProperties>
</file>