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69" r:id="rId2"/>
    <p:sldId id="599" r:id="rId3"/>
    <p:sldId id="600" r:id="rId4"/>
    <p:sldId id="601" r:id="rId5"/>
    <p:sldId id="602" r:id="rId6"/>
    <p:sldId id="603" r:id="rId7"/>
    <p:sldId id="605" r:id="rId8"/>
    <p:sldId id="604" r:id="rId9"/>
    <p:sldId id="606" r:id="rId10"/>
    <p:sldId id="610" r:id="rId11"/>
    <p:sldId id="608" r:id="rId12"/>
    <p:sldId id="607" r:id="rId13"/>
    <p:sldId id="611" r:id="rId14"/>
    <p:sldId id="613" r:id="rId15"/>
    <p:sldId id="612" r:id="rId16"/>
    <p:sldId id="614" r:id="rId17"/>
    <p:sldId id="615" r:id="rId18"/>
    <p:sldId id="616" r:id="rId19"/>
    <p:sldId id="617" r:id="rId20"/>
    <p:sldId id="621" r:id="rId21"/>
    <p:sldId id="618" r:id="rId22"/>
    <p:sldId id="619" r:id="rId23"/>
    <p:sldId id="622" r:id="rId24"/>
    <p:sldId id="623" r:id="rId25"/>
    <p:sldId id="624" r:id="rId26"/>
    <p:sldId id="625" r:id="rId27"/>
    <p:sldId id="626" r:id="rId28"/>
    <p:sldId id="627" r:id="rId29"/>
    <p:sldId id="633" r:id="rId30"/>
    <p:sldId id="628" r:id="rId31"/>
    <p:sldId id="629" r:id="rId32"/>
    <p:sldId id="631" r:id="rId33"/>
    <p:sldId id="634" r:id="rId34"/>
    <p:sldId id="630" r:id="rId35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95673" autoAdjust="0"/>
  </p:normalViewPr>
  <p:slideViewPr>
    <p:cSldViewPr>
      <p:cViewPr varScale="1">
        <p:scale>
          <a:sx n="103" d="100"/>
          <a:sy n="103" d="100"/>
        </p:scale>
        <p:origin x="1632" y="17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960"/>
    </p:cViewPr>
  </p:sorterViewPr>
  <p:notesViewPr>
    <p:cSldViewPr>
      <p:cViewPr varScale="1">
        <p:scale>
          <a:sx n="82" d="100"/>
          <a:sy n="82" d="100"/>
        </p:scale>
        <p:origin x="-3060" y="-78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827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016" y="4560902"/>
            <a:ext cx="5367494" cy="4317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15" tIns="50209" rIns="100415" bIns="502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30250"/>
            <a:ext cx="4778375" cy="3582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14044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2313"/>
            <a:ext cx="4797425" cy="35972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60902"/>
            <a:ext cx="5365820" cy="431789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85" tIns="47489" rIns="94985" bIns="4748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334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7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44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6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93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8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12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1219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01/31/2018	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  <p:sp>
        <p:nvSpPr>
          <p:cNvPr id="3" name="Rectangle 2"/>
          <p:cNvSpPr/>
          <p:nvPr userDrawn="1"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Introduction to Data Mining, 2nd Edition   Tan, Steinbach, </a:t>
            </a:r>
            <a:r>
              <a:rPr lang="en-US" dirty="0" err="1" smtClean="0"/>
              <a:t>Karpatne</a:t>
            </a:r>
            <a:r>
              <a:rPr lang="en-US" dirty="0" smtClean="0"/>
              <a:t>, Kumar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oleObject" Target="../embeddings/oleObject3.bin"/><Relationship Id="rId5" Type="http://schemas.openxmlformats.org/officeDocument/2006/relationships/package" Target="../embeddings/Microsoft_Word_Document3.docx"/><Relationship Id="rId6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oleObject" Target="../embeddings/oleObject4.bin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oleObject" Target="../embeddings/oleObject5.bin"/><Relationship Id="rId5" Type="http://schemas.openxmlformats.org/officeDocument/2006/relationships/package" Target="../embeddings/Microsoft_Word_Document5.docx"/><Relationship Id="rId6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pPr algn="ctr"/>
            <a:r>
              <a:rPr lang="en-US" dirty="0" smtClean="0"/>
              <a:t>Data Mining: </a:t>
            </a:r>
            <a:r>
              <a:rPr lang="en-US" dirty="0" smtClean="0"/>
              <a:t>Avoiding False Discoveries</a:t>
            </a:r>
            <a:endParaRPr lang="en-US" sz="2800" dirty="0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1706563"/>
            <a:ext cx="8153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 dirty="0"/>
              <a:t>Lecture Notes for Chapter </a:t>
            </a:r>
            <a:r>
              <a:rPr lang="en-US" sz="3200" b="0" dirty="0" smtClean="0"/>
              <a:t>10</a:t>
            </a:r>
            <a:endParaRPr 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 dirty="0"/>
              <a:t>Introduction to Data </a:t>
            </a:r>
            <a:r>
              <a:rPr lang="en-US" sz="3200" b="0" dirty="0" smtClean="0"/>
              <a:t>Mining</a:t>
            </a:r>
            <a:r>
              <a:rPr lang="en-US" altLang="en-US" sz="3200" b="0" dirty="0"/>
              <a:t> 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  <a:endParaRPr 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 dirty="0"/>
              <a:t>Tan, Steinbach, </a:t>
            </a:r>
            <a:r>
              <a:rPr lang="en-US" sz="2800" b="0" dirty="0" smtClean="0"/>
              <a:t>Karpatne, Kumar</a:t>
            </a:r>
            <a:endParaRPr lang="en-US" sz="2800" b="0" dirty="0"/>
          </a:p>
          <a:p>
            <a:pPr algn="ctr"/>
            <a:endParaRPr lang="en-US" sz="1600" b="0" dirty="0">
              <a:solidFill>
                <a:srgbClr val="0000FF"/>
              </a:solidFill>
            </a:endParaRPr>
          </a:p>
          <a:p>
            <a:pPr algn="ctr"/>
            <a:endParaRPr lang="en-US" sz="1600" b="0" dirty="0">
              <a:solidFill>
                <a:srgbClr val="0000FF"/>
              </a:solidFill>
            </a:endParaRPr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pPr algn="ctr"/>
            <a:endParaRPr lang="en-US" sz="1600" b="0" dirty="0"/>
          </a:p>
          <a:p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Testing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Make inferences (decisions) about that validity of a result</a:t>
                </a:r>
              </a:p>
              <a:p>
                <a:r>
                  <a:rPr lang="en-US" dirty="0" smtClean="0"/>
                  <a:t>For statistical inference (testing), we need two thing:</a:t>
                </a:r>
              </a:p>
              <a:p>
                <a:pPr lvl="1"/>
                <a:r>
                  <a:rPr lang="en-US" dirty="0" smtClean="0"/>
                  <a:t>A statement that we want to disprove </a:t>
                </a:r>
              </a:p>
              <a:p>
                <a:pPr marL="1147763" lvl="2" indent="-233363"/>
                <a:r>
                  <a:rPr lang="en-US" dirty="0"/>
                  <a:t>Called the </a:t>
                </a:r>
                <a:r>
                  <a:rPr lang="en-US" b="1" dirty="0"/>
                  <a:t>null hypothesis (H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) </a:t>
                </a:r>
              </a:p>
              <a:p>
                <a:pPr marL="1147763" lvl="2" indent="-233363"/>
                <a:r>
                  <a:rPr lang="en-US" dirty="0" smtClean="0"/>
                  <a:t>The null hypothesis is typically a statement that the result is merely due to random variation</a:t>
                </a:r>
              </a:p>
              <a:p>
                <a:pPr marL="1147763" lvl="2" indent="-233363"/>
                <a:r>
                  <a:rPr lang="en-US" dirty="0" smtClean="0"/>
                  <a:t>It is typically the opposite of what we would like to show </a:t>
                </a:r>
              </a:p>
              <a:p>
                <a:pPr lvl="1"/>
                <a:r>
                  <a:rPr lang="en-US" dirty="0" smtClean="0"/>
                  <a:t>A random variable,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called</a:t>
                </a:r>
                <a:r>
                  <a:rPr lang="en-US" dirty="0" smtClean="0"/>
                  <a:t> a </a:t>
                </a:r>
                <a:r>
                  <a:rPr lang="en-US" b="1" dirty="0" smtClean="0"/>
                  <a:t>test statistic</a:t>
                </a:r>
                <a:r>
                  <a:rPr lang="en-US" dirty="0" smtClean="0"/>
                  <a:t>, for which we know or can determine a distribution if H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 is true.</a:t>
                </a:r>
              </a:p>
              <a:p>
                <a:pPr marL="1147763" lvl="2" indent="-233363"/>
                <a:r>
                  <a:rPr lang="en-US" dirty="0"/>
                  <a:t>The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under H0 is called the </a:t>
                </a:r>
                <a:r>
                  <a:rPr lang="en-US" b="1" dirty="0"/>
                  <a:t>null </a:t>
                </a:r>
                <a:r>
                  <a:rPr lang="en-US" b="1" dirty="0" smtClean="0"/>
                  <a:t>distribution</a:t>
                </a:r>
              </a:p>
              <a:p>
                <a:pPr marL="1147763" lvl="2" indent="-233363"/>
                <a:r>
                  <a:rPr lang="en-US" dirty="0" smtClean="0"/>
                  <a:t>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is obtained from the result and is typically numeric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6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9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Null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coin or a die is a fair coin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difference between the means of two samples is 0 </a:t>
            </a:r>
          </a:p>
          <a:p>
            <a:endParaRPr lang="en-US" dirty="0" smtClean="0"/>
          </a:p>
          <a:p>
            <a:r>
              <a:rPr lang="en-US" dirty="0"/>
              <a:t>The purchase of a particular item in a store is unrelated to the purchase of a second item, e.g., the purchase of bread and milk are unconnected</a:t>
            </a:r>
          </a:p>
          <a:p>
            <a:endParaRPr lang="en-US" dirty="0"/>
          </a:p>
          <a:p>
            <a:r>
              <a:rPr lang="en-US" dirty="0" smtClean="0"/>
              <a:t>The accuracy of a classifier is no better than random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11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spcAft>
                <a:spcPts val="264"/>
              </a:spcAft>
            </a:pPr>
            <a:r>
              <a:rPr lang="en-US" sz="2600" dirty="0" smtClean="0"/>
              <a:t>Significance testing was devised by the statistician Fisher</a:t>
            </a:r>
          </a:p>
          <a:p>
            <a:pPr lvl="1">
              <a:spcAft>
                <a:spcPts val="264"/>
              </a:spcAft>
            </a:pPr>
            <a:endParaRPr lang="en-US" sz="2600" dirty="0" smtClean="0"/>
          </a:p>
          <a:p>
            <a:pPr lvl="1">
              <a:spcAft>
                <a:spcPts val="264"/>
              </a:spcAft>
            </a:pPr>
            <a:r>
              <a:rPr lang="en-US" sz="2600" dirty="0" smtClean="0"/>
              <a:t>Only interested in whether null hypothesis is true</a:t>
            </a:r>
          </a:p>
          <a:p>
            <a:pPr lvl="1">
              <a:spcAft>
                <a:spcPts val="264"/>
              </a:spcAft>
            </a:pPr>
            <a:endParaRPr lang="en-US" sz="2600" dirty="0" smtClean="0"/>
          </a:p>
          <a:p>
            <a:pPr lvl="1"/>
            <a:r>
              <a:rPr lang="en-US" sz="2200" dirty="0" smtClean="0"/>
              <a:t>Significance testing was </a:t>
            </a:r>
            <a:r>
              <a:rPr lang="en-US" dirty="0" smtClean="0"/>
              <a:t>intended only for exploratory </a:t>
            </a:r>
            <a:r>
              <a:rPr lang="en-US" dirty="0"/>
              <a:t>analyses of the null hypothesis in </a:t>
            </a:r>
            <a:r>
              <a:rPr lang="en-US" dirty="0" smtClean="0"/>
              <a:t>the preliminary stages of </a:t>
            </a:r>
            <a:r>
              <a:rPr lang="en-US" dirty="0"/>
              <a:t>a </a:t>
            </a:r>
            <a:r>
              <a:rPr lang="en-US" dirty="0" smtClean="0"/>
              <a:t>study</a:t>
            </a:r>
          </a:p>
          <a:p>
            <a:pPr marL="1200150" lvl="2" indent="-285750"/>
            <a:r>
              <a:rPr lang="en-US" dirty="0" smtClean="0"/>
              <a:t>For example, to </a:t>
            </a:r>
            <a:r>
              <a:rPr lang="en-US" dirty="0"/>
              <a:t>refine the null hypothesis or modify future </a:t>
            </a:r>
            <a:r>
              <a:rPr lang="en-US" dirty="0" smtClean="0"/>
              <a:t>experiments</a:t>
            </a:r>
          </a:p>
          <a:p>
            <a:pPr lvl="1">
              <a:spcAft>
                <a:spcPts val="264"/>
              </a:spcAft>
            </a:pPr>
            <a:endParaRPr lang="en-US" sz="2600" dirty="0"/>
          </a:p>
          <a:p>
            <a:pPr lvl="1">
              <a:spcAft>
                <a:spcPts val="264"/>
              </a:spcAft>
            </a:pPr>
            <a:r>
              <a:rPr lang="en-US" sz="2600" dirty="0" smtClean="0"/>
              <a:t>For many years, significance testing has been a key  approach for justifying the validity of scientific results</a:t>
            </a:r>
          </a:p>
          <a:p>
            <a:pPr lvl="1">
              <a:spcAft>
                <a:spcPts val="264"/>
              </a:spcAft>
            </a:pPr>
            <a:endParaRPr lang="en-US" sz="2600" dirty="0" smtClean="0"/>
          </a:p>
          <a:p>
            <a:pPr lvl="1">
              <a:spcAft>
                <a:spcPts val="264"/>
              </a:spcAft>
            </a:pPr>
            <a:r>
              <a:rPr lang="en-US" sz="2600" dirty="0"/>
              <a:t>Introduced the concept of p-value, which is widely used and misused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Significance Testing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Analyze the data to obtain a result</a:t>
                </a:r>
              </a:p>
              <a:p>
                <a:pPr marL="514350" lvl="1" indent="-228600"/>
                <a:r>
                  <a:rPr lang="en-US" dirty="0"/>
                  <a:t>For example, </a:t>
                </a:r>
                <a:r>
                  <a:rPr lang="en-US" dirty="0" smtClean="0"/>
                  <a:t>data could be from flipping </a:t>
                </a:r>
                <a:r>
                  <a:rPr lang="en-US" dirty="0"/>
                  <a:t>a coin 10 times to test its </a:t>
                </a:r>
                <a:r>
                  <a:rPr lang="en-US" dirty="0" smtClean="0"/>
                  <a:t>fairness</a:t>
                </a:r>
              </a:p>
              <a:p>
                <a:r>
                  <a:rPr lang="en-US" dirty="0" smtClean="0"/>
                  <a:t>The result is expressed as a value of the test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514350" lvl="1" indent="-228600"/>
                <a:r>
                  <a:rPr lang="en-US" sz="2500" dirty="0"/>
                  <a:t>For example</a:t>
                </a:r>
                <a:r>
                  <a:rPr lang="en-US" sz="2500" dirty="0" smtClean="0"/>
                  <a:t>, let </a:t>
                </a:r>
                <a14:m>
                  <m:oMath xmlns:m="http://schemas.openxmlformats.org/officeDocument/2006/math">
                    <m:r>
                      <a:rPr lang="en-US" sz="25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/>
                  <a:t>be the </a:t>
                </a:r>
                <a:r>
                  <a:rPr lang="en-US" sz="2500" dirty="0"/>
                  <a:t>number of heads in 10 flips</a:t>
                </a:r>
              </a:p>
              <a:p>
                <a:r>
                  <a:rPr lang="en-US" dirty="0" smtClean="0"/>
                  <a:t>Compute the probability of seeing the current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or something more extreme</a:t>
                </a:r>
              </a:p>
              <a:p>
                <a:pPr marL="514350" lvl="1" indent="-228600"/>
                <a:r>
                  <a:rPr lang="en-US" sz="2500" dirty="0"/>
                  <a:t>This probability is known as the </a:t>
                </a:r>
                <a:r>
                  <a:rPr lang="en-US" sz="2500" b="1" dirty="0"/>
                  <a:t>p-value </a:t>
                </a:r>
                <a:r>
                  <a:rPr lang="en-US" sz="2500" dirty="0"/>
                  <a:t>of the test statistic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 r="-1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69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Significance Testing Works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the p-value is sufficiently small, we reject the null hypothesis,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and say that the result is statistically significant</a:t>
                </a:r>
              </a:p>
              <a:p>
                <a:pPr marL="1033463" lvl="1" indent="-233363"/>
                <a:r>
                  <a:rPr lang="en-US" dirty="0" smtClean="0"/>
                  <a:t>We say we reject the null hypothesis,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 </a:t>
                </a:r>
              </a:p>
              <a:p>
                <a:pPr marL="1033463" lvl="1" indent="-233363"/>
                <a:r>
                  <a:rPr lang="en-US" dirty="0" smtClean="0"/>
                  <a:t>A threshold on the p-value is called the </a:t>
                </a:r>
                <a:r>
                  <a:rPr lang="en-US" b="1" dirty="0" smtClean="0"/>
                  <a:t>significance level,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 smtClean="0"/>
              </a:p>
              <a:p>
                <a:pPr marL="1147763" lvl="2" indent="-233363"/>
                <a:r>
                  <a:rPr lang="en-US" dirty="0" smtClean="0"/>
                  <a:t>Often the significance level is 0.01 or 0.05</a:t>
                </a:r>
                <a:endParaRPr lang="en-US" dirty="0"/>
              </a:p>
              <a:p>
                <a:r>
                  <a:rPr lang="en-US" dirty="0"/>
                  <a:t>If the p-value is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sufficiently </a:t>
                </a:r>
                <a:r>
                  <a:rPr lang="en-US" dirty="0"/>
                  <a:t>small, we </a:t>
                </a:r>
                <a:r>
                  <a:rPr lang="en-US" dirty="0" smtClean="0"/>
                  <a:t>say that we fail to reject the null hypothesis</a:t>
                </a:r>
                <a:endParaRPr lang="en-US" dirty="0"/>
              </a:p>
              <a:p>
                <a:pPr marL="1033463" lvl="1" indent="-233363"/>
                <a:r>
                  <a:rPr lang="en-US" dirty="0" smtClean="0"/>
                  <a:t>Sometimes we say that we accept the null hypothesis but a high p-value does not necessarily imply the null hypothesis is true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2118" r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88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Testing a coin for fairness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163" y="1143000"/>
                <a:ext cx="6218237" cy="5181600"/>
              </a:xfrm>
            </p:spPr>
            <p:txBody>
              <a:bodyPr/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: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/>
                  <a:t> =1) =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dirty="0"/>
                  <a:t>=0) = </a:t>
                </a:r>
                <a:r>
                  <a:rPr lang="en-US" dirty="0" smtClean="0"/>
                  <a:t>0.5</a:t>
                </a:r>
              </a:p>
              <a:p>
                <a:r>
                  <a:rPr lang="en-US" dirty="0" smtClean="0"/>
                  <a:t>Define the test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be the number of heads in 10 flips</a:t>
                </a:r>
              </a:p>
              <a:p>
                <a:r>
                  <a:rPr lang="en-US" dirty="0" smtClean="0"/>
                  <a:t>Set the significance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be 0.05</a:t>
                </a:r>
              </a:p>
              <a:p>
                <a:r>
                  <a:rPr lang="en-US" dirty="0" smtClean="0"/>
                  <a:t>The number of heads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has a binomial distribution</a:t>
                </a:r>
              </a:p>
              <a:p>
                <a:r>
                  <a:rPr lang="en-US" dirty="0" smtClean="0"/>
                  <a:t>For which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would you reject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143000"/>
                <a:ext cx="6218237" cy="5181600"/>
              </a:xfrm>
              <a:blipFill rotWithShape="0">
                <a:blip r:embed="rId2"/>
                <a:stretch>
                  <a:fillRect l="-686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30315"/>
              </p:ext>
            </p:extLst>
          </p:nvPr>
        </p:nvGraphicFramePr>
        <p:xfrm>
          <a:off x="7010400" y="1600200"/>
          <a:ext cx="1905000" cy="3737928"/>
        </p:xfrm>
        <a:graphic>
          <a:graphicData uri="http://schemas.openxmlformats.org/drawingml/2006/table">
            <a:tbl>
              <a:tblPr firstRow="1" firstCol="1" bandRow="1"/>
              <a:tblGrid>
                <a:gridCol w="762000"/>
                <a:gridCol w="1143000"/>
              </a:tblGrid>
              <a:tr h="2911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P(S = k</a:t>
                      </a:r>
                      <a:r>
                        <a:rPr lang="en-US" sz="2000" b="1" i="1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and Two-sided Tests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More extreme can be interpreted in different ways</a:t>
                </a:r>
              </a:p>
              <a:p>
                <a:r>
                  <a:rPr lang="en-US" dirty="0" smtClean="0"/>
                  <a:t>For example, an observed value of the test statistic,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dirty="0" smtClean="0"/>
                  <a:t>, can be considered extreme if </a:t>
                </a:r>
              </a:p>
              <a:p>
                <a:pPr lvl="1"/>
                <a:r>
                  <a:rPr lang="en-US" dirty="0" smtClean="0"/>
                  <a:t>it </a:t>
                </a:r>
                <a:r>
                  <a:rPr lang="en-US" dirty="0"/>
                  <a:t>is greater than or equal to a certain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:endParaRPr lang="en-US" dirty="0" smtClean="0"/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maller </a:t>
                </a:r>
                <a:r>
                  <a:rPr lang="en-US" dirty="0"/>
                  <a:t>than </a:t>
                </a:r>
                <a:r>
                  <a:rPr lang="en-US" dirty="0" smtClean="0"/>
                  <a:t>or equal </a:t>
                </a:r>
                <a:r>
                  <a:rPr lang="en-US" dirty="0"/>
                  <a:t>to a certain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or</a:t>
                </a:r>
              </a:p>
              <a:p>
                <a:pPr lvl="1"/>
                <a:r>
                  <a:rPr lang="en-US" dirty="0" smtClean="0"/>
                  <a:t>outside </a:t>
                </a:r>
                <a:r>
                  <a:rPr lang="en-US" dirty="0"/>
                  <a:t>a specified interval,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]. </a:t>
                </a:r>
                <a:endParaRPr lang="en-US" dirty="0" smtClean="0"/>
              </a:p>
              <a:p>
                <a:r>
                  <a:rPr lang="en-US" dirty="0" smtClean="0"/>
                  <a:t>The first two </a:t>
                </a:r>
                <a:r>
                  <a:rPr lang="en-US" dirty="0"/>
                  <a:t>cases </a:t>
                </a:r>
                <a:r>
                  <a:rPr lang="en-US" dirty="0" smtClean="0"/>
                  <a:t>are “one-sided </a:t>
                </a:r>
                <a:r>
                  <a:rPr lang="en-US" dirty="0"/>
                  <a:t>tests” (right-tailed and left-tailed, respectively),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last case results in a “two-sided test.”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2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and Two-sided </a:t>
            </a:r>
            <a:r>
              <a:rPr lang="en-US" dirty="0" smtClean="0"/>
              <a:t>Tests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of one-tailed and two tailed tests for a test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that is normally distributed for a roughly 5% significance level.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03" y="3352799"/>
            <a:ext cx="273089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473" y="3352799"/>
            <a:ext cx="273453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03" y="3352800"/>
            <a:ext cx="2722497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7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Neyman</a:t>
            </a:r>
            <a:r>
              <a:rPr lang="en-US" dirty="0" smtClean="0"/>
              <a:t>-Pearson 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Devised by statisticians </a:t>
                </a:r>
                <a:r>
                  <a:rPr lang="en-US" dirty="0" err="1" smtClean="0"/>
                  <a:t>Neyman</a:t>
                </a:r>
                <a:r>
                  <a:rPr lang="en-US" dirty="0" smtClean="0"/>
                  <a:t> and Pearson in response to perceived shortcomings in significance testing</a:t>
                </a:r>
              </a:p>
              <a:p>
                <a:pPr lvl="1"/>
                <a:r>
                  <a:rPr lang="en-US" dirty="0" smtClean="0"/>
                  <a:t>Explicitly specifies an </a:t>
                </a:r>
                <a:r>
                  <a:rPr lang="en-US" b="1" dirty="0" smtClean="0"/>
                  <a:t>alternative hypothesis, H</a:t>
                </a:r>
                <a:r>
                  <a:rPr lang="en-US" b="1" baseline="-25000" dirty="0" smtClean="0"/>
                  <a:t>1</a:t>
                </a:r>
                <a:r>
                  <a:rPr lang="en-US" b="1" i="1" baseline="-25000" dirty="0" smtClean="0"/>
                  <a:t> </a:t>
                </a:r>
                <a:r>
                  <a:rPr lang="en-US" b="1" i="1" dirty="0" smtClean="0"/>
                  <a:t> </a:t>
                </a:r>
              </a:p>
              <a:p>
                <a:pPr lvl="1"/>
                <a:r>
                  <a:rPr lang="en-US" dirty="0" smtClean="0"/>
                  <a:t>Significance testing cannot quantify how an observed results supports </a:t>
                </a: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Define an </a:t>
                </a:r>
                <a:r>
                  <a:rPr lang="en-US" b="1" dirty="0" smtClean="0"/>
                  <a:t>alternative distribution</a:t>
                </a:r>
                <a:r>
                  <a:rPr lang="en-US" dirty="0" smtClean="0"/>
                  <a:t> which is the distribution of the test statistic if </a:t>
                </a: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i="1" baseline="-25000" dirty="0"/>
                  <a:t> </a:t>
                </a:r>
                <a:r>
                  <a:rPr lang="en-US" dirty="0" smtClean="0"/>
                  <a:t>is true</a:t>
                </a:r>
                <a:endParaRPr lang="en-US" i="1" dirty="0"/>
              </a:p>
              <a:p>
                <a:pPr lvl="1"/>
                <a:r>
                  <a:rPr lang="en-US" dirty="0" smtClean="0"/>
                  <a:t>We define a </a:t>
                </a:r>
                <a:r>
                  <a:rPr lang="en-US" b="1" dirty="0" smtClean="0"/>
                  <a:t>critical region </a:t>
                </a:r>
                <a:r>
                  <a:rPr lang="en-US" dirty="0" smtClean="0"/>
                  <a:t>for the test statistic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dirty="0" smtClean="0"/>
                  <a:t> If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falls in the critical region, we reject H</a:t>
                </a:r>
                <a:r>
                  <a:rPr lang="en-US" baseline="-25000" dirty="0" smtClean="0"/>
                  <a:t>0</a:t>
                </a:r>
              </a:p>
              <a:p>
                <a:pPr lvl="2"/>
                <a:r>
                  <a:rPr lang="en-US" dirty="0" smtClean="0"/>
                  <a:t> We may or may not accept H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if 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is rejected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dirty="0" smtClean="0"/>
                  <a:t>significance level,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is the probability of the critical region under </a:t>
                </a: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i="1" baseline="-25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2118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2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Type I Error (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: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Error </a:t>
                </a:r>
                <a:r>
                  <a:rPr lang="en-US" dirty="0"/>
                  <a:t>of </a:t>
                </a:r>
                <a:r>
                  <a:rPr lang="en-US" dirty="0" smtClean="0"/>
                  <a:t>incorrectly rejecting </a:t>
                </a:r>
                <a:r>
                  <a:rPr lang="en-US" dirty="0"/>
                  <a:t>the null hypothesis for a result.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It </a:t>
                </a:r>
                <a:r>
                  <a:rPr lang="en-US" dirty="0"/>
                  <a:t>is equal to the probability </a:t>
                </a:r>
                <a:r>
                  <a:rPr lang="en-US" dirty="0" smtClean="0"/>
                  <a:t>of the </a:t>
                </a:r>
                <a:r>
                  <a:rPr lang="en-US" dirty="0"/>
                  <a:t>critical region under </a:t>
                </a:r>
                <a:r>
                  <a:rPr lang="en-US" dirty="0" smtClean="0"/>
                  <a:t>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i.e., is the same as the significance level,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Formally</a:t>
                </a:r>
                <a:r>
                  <a:rPr lang="en-US" dirty="0" smtClean="0"/>
                  <a:t>, </a:t>
                </a:r>
                <a:r>
                  <a:rPr lang="pt-BR" i="1" dirty="0" smtClean="0"/>
                  <a:t>α </a:t>
                </a:r>
                <a:r>
                  <a:rPr lang="pt-BR" dirty="0"/>
                  <a:t>= </a:t>
                </a:r>
                <a:r>
                  <a:rPr lang="pt-BR" i="1" dirty="0"/>
                  <a:t>P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i="1" dirty="0"/>
                  <a:t> ∈ </a:t>
                </a:r>
                <a:r>
                  <a:rPr lang="pt-BR" dirty="0"/>
                  <a:t>Critical Region </a:t>
                </a:r>
                <a:r>
                  <a:rPr lang="pt-BR" i="1" dirty="0"/>
                  <a:t>| </a:t>
                </a:r>
                <a:r>
                  <a:rPr lang="pt-BR" dirty="0"/>
                  <a:t>H</a:t>
                </a:r>
                <a:r>
                  <a:rPr lang="pt-BR" baseline="-25000" dirty="0"/>
                  <a:t>0</a:t>
                </a:r>
                <a:r>
                  <a:rPr lang="pt-BR" dirty="0" smtClean="0"/>
                  <a:t>)</a:t>
                </a:r>
              </a:p>
              <a:p>
                <a:pPr lvl="1"/>
                <a:endParaRPr lang="pt-BR" dirty="0"/>
              </a:p>
              <a:p>
                <a:r>
                  <a:rPr lang="en-US" b="1" dirty="0"/>
                  <a:t>Type </a:t>
                </a:r>
                <a:r>
                  <a:rPr lang="en-US" b="1" dirty="0" smtClean="0"/>
                  <a:t>II </a:t>
                </a:r>
                <a:r>
                  <a:rPr lang="en-US" b="1" dirty="0"/>
                  <a:t>Error </a:t>
                </a:r>
                <a:r>
                  <a:rPr lang="en-US" b="1" dirty="0" smtClean="0"/>
                  <a:t>(</a:t>
                </a:r>
                <a:r>
                  <a:rPr lang="el-GR" b="1" dirty="0" smtClean="0"/>
                  <a:t>β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: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Error </a:t>
                </a:r>
                <a:r>
                  <a:rPr lang="en-US" dirty="0"/>
                  <a:t>of </a:t>
                </a:r>
                <a:r>
                  <a:rPr lang="en-US" dirty="0" smtClean="0"/>
                  <a:t>falsely calling </a:t>
                </a:r>
                <a:r>
                  <a:rPr lang="en-US" dirty="0"/>
                  <a:t>a result </a:t>
                </a:r>
                <a:r>
                  <a:rPr lang="en-US" dirty="0" smtClean="0"/>
                  <a:t>as not </a:t>
                </a:r>
                <a:r>
                  <a:rPr lang="en-US" dirty="0"/>
                  <a:t>significant when the alternative hypothesis is true.</a:t>
                </a:r>
              </a:p>
              <a:p>
                <a:pPr lvl="1"/>
                <a:r>
                  <a:rPr lang="en-US" dirty="0" smtClean="0"/>
                  <a:t>It is </a:t>
                </a:r>
                <a:r>
                  <a:rPr lang="en-US" dirty="0"/>
                  <a:t>equal to the probability of observing test statistic values outside </a:t>
                </a:r>
                <a:r>
                  <a:rPr lang="en-US" dirty="0" smtClean="0"/>
                  <a:t>the critical </a:t>
                </a:r>
                <a:r>
                  <a:rPr lang="en-US" dirty="0"/>
                  <a:t>region under </a:t>
                </a:r>
                <a:r>
                  <a:rPr lang="en-US" dirty="0" smtClean="0"/>
                  <a:t>H</a:t>
                </a:r>
                <a:r>
                  <a:rPr lang="en-US" sz="1600" dirty="0" smtClean="0"/>
                  <a:t>1</a:t>
                </a:r>
              </a:p>
              <a:p>
                <a:pPr lvl="1"/>
                <a:r>
                  <a:rPr lang="pt-BR" dirty="0" smtClean="0"/>
                  <a:t>Formally, </a:t>
                </a:r>
                <a:r>
                  <a:rPr lang="pt-BR" i="1" dirty="0" smtClean="0"/>
                  <a:t>β </a:t>
                </a:r>
                <a:r>
                  <a:rPr lang="pt-BR" dirty="0"/>
                  <a:t>= </a:t>
                </a:r>
                <a:r>
                  <a:rPr lang="pt-BR" i="1" dirty="0"/>
                  <a:t>P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pt-BR" i="1" dirty="0" smtClean="0"/>
                  <a:t> </a:t>
                </a:r>
                <a:r>
                  <a:rPr lang="pt-BR" dirty="0" smtClean="0"/>
                  <a:t>Critical </a:t>
                </a:r>
                <a:r>
                  <a:rPr lang="pt-BR" dirty="0"/>
                  <a:t>Region </a:t>
                </a:r>
                <a:r>
                  <a:rPr lang="pt-BR" i="1" dirty="0"/>
                  <a:t>| </a:t>
                </a:r>
                <a:r>
                  <a:rPr lang="pt-BR" dirty="0"/>
                  <a:t>H</a:t>
                </a:r>
                <a:r>
                  <a:rPr lang="pt-BR" sz="1600" dirty="0"/>
                  <a:t>1</a:t>
                </a:r>
                <a:r>
                  <a:rPr lang="pt-BR" dirty="0" smtClean="0"/>
                  <a:t>)</a:t>
                </a:r>
                <a:r>
                  <a:rPr lang="pt-BR" i="1" dirty="0" smtClean="0"/>
                  <a:t>. 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2118" r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4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Background</a:t>
            </a:r>
          </a:p>
          <a:p>
            <a:endParaRPr lang="en-US" dirty="0" smtClean="0"/>
          </a:p>
          <a:p>
            <a:r>
              <a:rPr lang="en-US" dirty="0" smtClean="0"/>
              <a:t>Significance Testing</a:t>
            </a:r>
          </a:p>
          <a:p>
            <a:endParaRPr lang="en-US" dirty="0" smtClean="0"/>
          </a:p>
          <a:p>
            <a:r>
              <a:rPr lang="en-US" dirty="0" smtClean="0"/>
              <a:t>Hypothesis Testing</a:t>
            </a:r>
          </a:p>
          <a:p>
            <a:endParaRPr lang="en-US" dirty="0"/>
          </a:p>
          <a:p>
            <a:r>
              <a:rPr lang="en-US" dirty="0" smtClean="0"/>
              <a:t>Multiple Hypothesis Testing</a:t>
            </a:r>
          </a:p>
          <a:p>
            <a:endParaRPr lang="en-US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Power: </a:t>
            </a:r>
            <a:r>
              <a:rPr lang="en-US" dirty="0"/>
              <a:t>which is the probability of the critical region under H</a:t>
            </a:r>
            <a:r>
              <a:rPr lang="en-US" baseline="-25000" dirty="0"/>
              <a:t>1</a:t>
            </a:r>
            <a:r>
              <a:rPr lang="en-US" dirty="0"/>
              <a:t>, i.e., 1</a:t>
            </a:r>
            <a:r>
              <a:rPr lang="en-US" i="1" dirty="0"/>
              <a:t>−β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Power indicates </a:t>
            </a:r>
            <a:r>
              <a:rPr lang="en-US" dirty="0"/>
              <a:t>how effective </a:t>
            </a:r>
            <a:r>
              <a:rPr lang="en-US" dirty="0" smtClean="0"/>
              <a:t>a test </a:t>
            </a:r>
            <a:r>
              <a:rPr lang="en-US" dirty="0"/>
              <a:t>will be </a:t>
            </a:r>
            <a:r>
              <a:rPr lang="en-US" dirty="0" smtClean="0"/>
              <a:t>at correctly </a:t>
            </a:r>
            <a:r>
              <a:rPr lang="en-US" dirty="0"/>
              <a:t>rejecting the null hypothesis. </a:t>
            </a:r>
            <a:endParaRPr lang="en-US" dirty="0" smtClean="0"/>
          </a:p>
          <a:p>
            <a:pPr lvl="1"/>
            <a:r>
              <a:rPr lang="en-US" dirty="0" smtClean="0"/>
              <a:t>Low </a:t>
            </a:r>
            <a:r>
              <a:rPr lang="en-US" dirty="0"/>
              <a:t>power means </a:t>
            </a:r>
            <a:r>
              <a:rPr lang="en-US" dirty="0" smtClean="0"/>
              <a:t>that many </a:t>
            </a:r>
            <a:r>
              <a:rPr lang="en-US" dirty="0"/>
              <a:t>results that actually show the desired pattern or phenomenon will </a:t>
            </a:r>
            <a:r>
              <a:rPr lang="en-US" dirty="0" smtClean="0"/>
              <a:t>not be </a:t>
            </a:r>
            <a:r>
              <a:rPr lang="en-US" dirty="0"/>
              <a:t>considered significant and thus will be missed. </a:t>
            </a:r>
            <a:endParaRPr lang="en-US" dirty="0" smtClean="0"/>
          </a:p>
          <a:p>
            <a:pPr lvl="1"/>
            <a:r>
              <a:rPr lang="en-US" dirty="0" smtClean="0"/>
              <a:t>Thus, if the power </a:t>
            </a:r>
            <a:r>
              <a:rPr lang="en-US" dirty="0"/>
              <a:t>of a test is low, then it may not be appropriate to ignore results </a:t>
            </a:r>
            <a:r>
              <a:rPr lang="en-US" dirty="0" smtClean="0"/>
              <a:t>that fall </a:t>
            </a:r>
            <a:r>
              <a:rPr lang="en-US" dirty="0"/>
              <a:t>outside the critical region.</a:t>
            </a:r>
          </a:p>
        </p:txBody>
      </p:sp>
    </p:spTree>
    <p:extLst>
      <p:ext uri="{BB962C8B-B14F-4D97-AF65-F5344CB8AC3E}">
        <p14:creationId xmlns:p14="http://schemas.microsoft.com/office/powerpoint/2010/main" val="23297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Medical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wrap="square" rIns="91440">
                <a:normAutofit fontScale="77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value of a blood test is used as the test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to identify whether a patient has a particular disease or not.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patients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𝐧𝐨𝐭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having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disease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/>
                </a:r>
                <a:br>
                  <a:rPr lang="en-US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distribution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 smtClean="0"/>
                  <a:t>(40</a:t>
                </a:r>
                <a:r>
                  <a:rPr lang="en-US" dirty="0"/>
                  <a:t>, 5)</a:t>
                </a:r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patients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having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disease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distribution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 smtClean="0"/>
                  <a:t>(60</a:t>
                </a:r>
                <a:r>
                  <a:rPr lang="en-US" dirty="0"/>
                  <a:t>, 5)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−40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 smtClean="0"/>
                  <a:t> 0.023, µ = 40, </a:t>
                </a:r>
                <a:r>
                  <a:rPr lang="en-US" dirty="0" smtClean="0">
                    <a:sym typeface="Symbol" panose="05050102010706020507" pitchFamily="18" charset="2"/>
                  </a:rPr>
                  <a:t> = 5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−60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0.023, </a:t>
                </a:r>
                <a:r>
                  <a:rPr lang="en-US" dirty="0"/>
                  <a:t>µ = </a:t>
                </a:r>
                <a:r>
                  <a:rPr lang="en-US" dirty="0" smtClean="0"/>
                  <a:t>60</a:t>
                </a:r>
                <a:r>
                  <a:rPr lang="en-US" dirty="0"/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 </a:t>
                </a:r>
                <a:r>
                  <a:rPr lang="en-US" dirty="0" smtClean="0">
                    <a:sym typeface="Symbol" panose="05050102010706020507" pitchFamily="18" charset="2"/>
                  </a:rPr>
                  <a:t>= 5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Power = 1 -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= 0.977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See figures on the next page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3" t="-200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4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𝐏𝐨𝐰𝐞𝐫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𝐌𝐞𝐝𝐢𝐜𝐚𝐥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𝐓𝐞𝐬𝐭𝐢𝐧𝐠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𝐄𝐱𝐚𝐦𝐩𝐥𝐞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r="-2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85" name="Object 51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213662"/>
              </p:ext>
            </p:extLst>
          </p:nvPr>
        </p:nvGraphicFramePr>
        <p:xfrm>
          <a:off x="955675" y="985838"/>
          <a:ext cx="7078663" cy="558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Document" r:id="rId5" imgW="6310757" imgH="4996754" progId="Word.Document.12">
                  <p:embed/>
                </p:oleObj>
              </mc:Choice>
              <mc:Fallback>
                <p:oleObj name="Document" r:id="rId5" imgW="6310757" imgH="49967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5675" y="985838"/>
                        <a:ext cx="7078663" cy="558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4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Testing: 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times we can find a result that is statistically significant but not significant from a domain point of view</a:t>
            </a:r>
          </a:p>
          <a:p>
            <a:pPr lvl="1"/>
            <a:r>
              <a:rPr lang="en-US" dirty="0" smtClean="0"/>
              <a:t>A drug that lowers blood pressure by one percent</a:t>
            </a:r>
          </a:p>
          <a:p>
            <a:r>
              <a:rPr lang="en-US" b="1" dirty="0" smtClean="0"/>
              <a:t>Effect </a:t>
            </a:r>
            <a:r>
              <a:rPr lang="en-US" b="1" dirty="0"/>
              <a:t>size </a:t>
            </a:r>
            <a:r>
              <a:rPr lang="en-US" dirty="0"/>
              <a:t>measures the magnitude of </a:t>
            </a:r>
            <a:r>
              <a:rPr lang="en-US" dirty="0" smtClean="0"/>
              <a:t>the effect </a:t>
            </a:r>
            <a:r>
              <a:rPr lang="en-US" dirty="0"/>
              <a:t>or characteristic being evaluated, and is </a:t>
            </a:r>
            <a:r>
              <a:rPr lang="en-US" dirty="0" smtClean="0"/>
              <a:t>often the </a:t>
            </a:r>
            <a:r>
              <a:rPr lang="en-US" dirty="0"/>
              <a:t>magnitude of </a:t>
            </a:r>
            <a:r>
              <a:rPr lang="en-US" dirty="0" smtClean="0"/>
              <a:t>the test statistic.</a:t>
            </a:r>
          </a:p>
          <a:p>
            <a:pPr lvl="1"/>
            <a:r>
              <a:rPr lang="en-US" dirty="0" smtClean="0"/>
              <a:t>Brings in domain considerations</a:t>
            </a:r>
          </a:p>
          <a:p>
            <a:r>
              <a:rPr lang="en-US" dirty="0"/>
              <a:t>The desired effect size impacts the choice of the critical region, and </a:t>
            </a:r>
            <a:r>
              <a:rPr lang="en-US" dirty="0" smtClean="0"/>
              <a:t>thus the </a:t>
            </a:r>
            <a:r>
              <a:rPr lang="en-US" dirty="0"/>
              <a:t>significance level and power of the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89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Size: 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 several new treatments for a rare disease that have a particular probability of success.  If we only have a sample size of 10 patients, what effect size will be needed to clearly distinguish a new treatment from the baseline which has is 60 % effective?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19395"/>
              </p:ext>
            </p:extLst>
          </p:nvPr>
        </p:nvGraphicFramePr>
        <p:xfrm>
          <a:off x="2209800" y="2819400"/>
          <a:ext cx="4038600" cy="2674620"/>
        </p:xfrm>
        <a:graphic>
          <a:graphicData uri="http://schemas.openxmlformats.org/drawingml/2006/table">
            <a:tbl>
              <a:tblPr/>
              <a:tblGrid>
                <a:gridCol w="853977"/>
                <a:gridCol w="622692"/>
                <a:gridCol w="853977"/>
                <a:gridCol w="853977"/>
                <a:gridCol w="85397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R/p(X=1)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0.0106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0.0425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0.1029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0.2508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0.0881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0.0574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0.1937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0.0403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0.3874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0.0282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0.1074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0.3487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97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Hypothesis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Arises when multiple results are produced and multiple statistical tests are performed</a:t>
                </a:r>
              </a:p>
              <a:p>
                <a:r>
                  <a:rPr lang="en-US" dirty="0" smtClean="0"/>
                  <a:t>The tests studied so far are for assessing the evidence for the null (and perhaps alternative) hypothesis for a single result</a:t>
                </a:r>
              </a:p>
              <a:p>
                <a:r>
                  <a:rPr lang="en-US" dirty="0" smtClean="0"/>
                  <a:t>A regular statistical test does not suffice</a:t>
                </a:r>
              </a:p>
              <a:p>
                <a:pPr lvl="1"/>
                <a:r>
                  <a:rPr lang="en-US" dirty="0" smtClean="0"/>
                  <a:t>For example, getting 10 heads in a row for a fair coin is unlikely for one such experiment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 smtClean="0"/>
                  <a:t> probability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en-US" baseline="30000" dirty="0" smtClean="0"/>
              </a:p>
              <a:p>
                <a:pPr lvl="1"/>
                <a:r>
                  <a:rPr lang="en-US" dirty="0" smtClean="0"/>
                  <a:t>But, for 10,000 such experiments we would expect 10 such occurrences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 r="-952" b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3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Summarizing the Results of Multiple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The following confusion table defines how results of multiple tests are summarized</a:t>
            </a:r>
          </a:p>
          <a:p>
            <a:pPr lvl="1"/>
            <a:r>
              <a:rPr lang="en-US" sz="1800" dirty="0" smtClean="0"/>
              <a:t>We assume the results fall into two classes, </a:t>
            </a:r>
            <a:r>
              <a:rPr lang="en-US" sz="1800" b="1" dirty="0" smtClean="0"/>
              <a:t>+</a:t>
            </a:r>
            <a:r>
              <a:rPr lang="en-US" sz="1800" dirty="0" smtClean="0"/>
              <a:t> and </a:t>
            </a:r>
            <a:r>
              <a:rPr lang="en-US" sz="1800" b="1" dirty="0" smtClean="0"/>
              <a:t>–</a:t>
            </a:r>
            <a:r>
              <a:rPr lang="en-US" sz="1800" dirty="0" smtClean="0"/>
              <a:t>, which, follow the alternative and null hypotheses, respectively. </a:t>
            </a:r>
          </a:p>
          <a:p>
            <a:pPr lvl="1"/>
            <a:r>
              <a:rPr lang="en-US" sz="1800" dirty="0" smtClean="0"/>
              <a:t>The focus is typically on the number of false positives (FP), i.e., the results that belong to the null distribution (– class) but are declared significant </a:t>
            </a:r>
            <a:br>
              <a:rPr lang="en-US" sz="1800" dirty="0" smtClean="0"/>
            </a:br>
            <a:r>
              <a:rPr lang="en-US" sz="1800" dirty="0" smtClean="0"/>
              <a:t>(+ class).</a:t>
            </a:r>
          </a:p>
          <a:p>
            <a:pPr lvl="1"/>
            <a:endParaRPr lang="en-US" sz="18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150900"/>
              </p:ext>
            </p:extLst>
          </p:nvPr>
        </p:nvGraphicFramePr>
        <p:xfrm>
          <a:off x="-379413" y="3048000"/>
          <a:ext cx="10233026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Document" r:id="rId4" imgW="6003100" imgH="2332179" progId="Word.Document.12">
                  <p:embed/>
                </p:oleObj>
              </mc:Choice>
              <mc:Fallback>
                <p:oleObj name="Document" r:id="rId4" imgW="6003100" imgH="233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9413" y="3048000"/>
                        <a:ext cx="10233026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0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Family-wise Error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By family, we mean a collection of related tests</a:t>
                </a:r>
              </a:p>
              <a:p>
                <a:r>
                  <a:rPr lang="en-US" b="1" dirty="0" smtClean="0"/>
                  <a:t>family-wise error </a:t>
                </a:r>
                <a:r>
                  <a:rPr lang="en-US" b="1" dirty="0"/>
                  <a:t>rate </a:t>
                </a:r>
                <a:r>
                  <a:rPr lang="en-US" dirty="0"/>
                  <a:t>(</a:t>
                </a:r>
                <a:r>
                  <a:rPr lang="en-US" dirty="0" smtClean="0"/>
                  <a:t>FWER) is </a:t>
                </a:r>
                <a:r>
                  <a:rPr lang="en-US" dirty="0"/>
                  <a:t>the probability of observing even a single </a:t>
                </a:r>
                <a:r>
                  <a:rPr lang="en-US" dirty="0" smtClean="0"/>
                  <a:t>false positive </a:t>
                </a:r>
                <a:r>
                  <a:rPr lang="en-US" dirty="0"/>
                  <a:t>(type I error) in </a:t>
                </a:r>
                <a:r>
                  <a:rPr lang="en-US" dirty="0" smtClean="0"/>
                  <a:t>an entire </a:t>
                </a:r>
                <a:r>
                  <a:rPr lang="en-US" dirty="0"/>
                  <a:t>set of </a:t>
                </a:r>
                <a:r>
                  <a:rPr lang="en-US" i="1" dirty="0"/>
                  <a:t>m </a:t>
                </a:r>
                <a:r>
                  <a:rPr lang="en-US" dirty="0"/>
                  <a:t>results.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FWER </a:t>
                </a:r>
                <a:r>
                  <a:rPr lang="en-US" dirty="0"/>
                  <a:t>= </a:t>
                </a:r>
                <a:r>
                  <a:rPr lang="en-US" i="1" dirty="0"/>
                  <a:t>P</a:t>
                </a:r>
                <a:r>
                  <a:rPr lang="en-US" dirty="0"/>
                  <a:t>(FP </a:t>
                </a:r>
                <a:r>
                  <a:rPr lang="en-US" i="1" dirty="0"/>
                  <a:t>&gt; </a:t>
                </a:r>
                <a:r>
                  <a:rPr lang="en-US" dirty="0"/>
                  <a:t>0</a:t>
                </a:r>
                <a:r>
                  <a:rPr lang="en-US" dirty="0" smtClean="0"/>
                  <a:t>)</a:t>
                </a:r>
                <a:r>
                  <a:rPr lang="en-US" i="1" dirty="0" smtClean="0"/>
                  <a:t>.</a:t>
                </a:r>
              </a:p>
              <a:p>
                <a:r>
                  <a:rPr lang="en-US" dirty="0" smtClean="0"/>
                  <a:t>Suppose your significance level is 0.05 for a single test</a:t>
                </a:r>
              </a:p>
              <a:p>
                <a:pPr lvl="1"/>
                <a:r>
                  <a:rPr lang="en-US" dirty="0" smtClean="0"/>
                  <a:t>Probability of no error for one test is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1−0.05=0.95.  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Probability of no error for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tests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FWER = </a:t>
                </a:r>
                <a:r>
                  <a:rPr lang="en-US" i="1" dirty="0"/>
                  <a:t>P</a:t>
                </a:r>
                <a:r>
                  <a:rPr lang="en-US" dirty="0"/>
                  <a:t>(FP </a:t>
                </a:r>
                <a:r>
                  <a:rPr lang="en-US" i="1" dirty="0"/>
                  <a:t>&gt; </a:t>
                </a:r>
                <a:r>
                  <a:rPr lang="en-US" dirty="0"/>
                  <a:t>0</a:t>
                </a:r>
                <a:r>
                  <a:rPr lang="en-US" dirty="0" smtClean="0"/>
                  <a:t>) = 1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If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= 10, FWER = 0.60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 r="-440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 of FWER is to ensure that FWER &lt;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often 0.05</a:t>
                </a:r>
              </a:p>
              <a:p>
                <a:r>
                  <a:rPr lang="en-US" dirty="0"/>
                  <a:t>Bonferroni </a:t>
                </a:r>
                <a:r>
                  <a:rPr lang="en-US" dirty="0" smtClean="0"/>
                  <a:t>Procedure: </a:t>
                </a:r>
              </a:p>
              <a:p>
                <a:pPr lvl="1"/>
                <a:r>
                  <a:rPr lang="en-US" i="1" dirty="0" smtClean="0"/>
                  <a:t>m </a:t>
                </a:r>
                <a:r>
                  <a:rPr lang="en-US" dirty="0"/>
                  <a:t>results are to be tested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Require FWER &lt; </a:t>
                </a:r>
                <a:r>
                  <a:rPr lang="en-US" i="1" dirty="0" smtClean="0"/>
                  <a:t>α</a:t>
                </a:r>
              </a:p>
              <a:p>
                <a:pPr lvl="1"/>
                <a:r>
                  <a:rPr lang="en-US" dirty="0" smtClean="0"/>
                  <a:t>set </a:t>
                </a:r>
                <a:r>
                  <a:rPr lang="en-US" dirty="0"/>
                  <a:t>the </a:t>
                </a:r>
                <a:r>
                  <a:rPr lang="en-US" dirty="0" smtClean="0"/>
                  <a:t>significance level,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every test to </a:t>
                </a:r>
                <a:r>
                  <a:rPr lang="en-US" dirty="0" smtClean="0"/>
                  <a:t>be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i="1" dirty="0"/>
                      <m:t>m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= 10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0.05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smtClean="0">
                        <a:latin typeface="Cambria Math" panose="02040503050406030204" pitchFamily="18" charset="0"/>
                      </a:rPr>
                      <m:t>10=0.005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553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Bonferroni versus 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Naïve approach is to evaluate statistical significance for each result without adjusting the significance level.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5800" y="5556954"/>
                <a:ext cx="7391400" cy="596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36550" marR="548005">
                  <a:lnSpc>
                    <a:spcPct val="117000"/>
                  </a:lnSpc>
                  <a:spcBef>
                    <a:spcPts val="130"/>
                  </a:spcBef>
                  <a:spcAft>
                    <a:spcPts val="0"/>
                  </a:spcAft>
                </a:pPr>
                <a:r>
                  <a:rPr lang="en-US" dirty="0" smtClean="0">
                    <a:ea typeface="Arial" panose="020B060402020202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pc="-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amily</a:t>
                </a:r>
                <a:r>
                  <a:rPr lang="en-US" spc="13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wise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error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ate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(FWER)</a:t>
                </a:r>
                <a:r>
                  <a:rPr lang="en-US" spc="14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cu</a:t>
                </a:r>
                <a:r>
                  <a:rPr lang="en-US" spc="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pc="-1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es</a:t>
                </a:r>
                <a:r>
                  <a:rPr lang="en-US" spc="13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pc="-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or</a:t>
                </a:r>
                <a:r>
                  <a:rPr lang="en-US" spc="11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pc="1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ea typeface="Arial" panose="020B0604020202020204" pitchFamily="34" charset="0"/>
                    <a:cs typeface="Times New Roman" panose="02020603050405020304" pitchFamily="18" charset="0"/>
                  </a:rPr>
                  <a:t>naïve approach</a:t>
                </a:r>
                <a:r>
                  <a:rPr lang="en-US" spc="145" dirty="0" smtClean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and</a:t>
                </a:r>
                <a:r>
                  <a:rPr lang="en-US" spc="1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pc="1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Bon</a:t>
                </a:r>
                <a:r>
                  <a:rPr lang="en-US" spc="-2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erroni procedure</a:t>
                </a:r>
                <a:r>
                  <a:rPr lang="en-US" spc="5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as</a:t>
                </a:r>
                <a:r>
                  <a:rPr lang="en-US" spc="1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pc="1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function</a:t>
                </a:r>
                <a:r>
                  <a:rPr lang="en-US" spc="4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of</a:t>
                </a:r>
                <a:r>
                  <a:rPr lang="en-US" spc="1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the</a:t>
                </a:r>
                <a:r>
                  <a:rPr lang="en-US" spc="2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pc="-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umber</a:t>
                </a:r>
                <a:r>
                  <a:rPr lang="en-US" spc="4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of</a:t>
                </a:r>
                <a:r>
                  <a:rPr lang="en-US" spc="15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result</a:t>
                </a:r>
                <a:r>
                  <a:rPr lang="en-US" spc="-1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pc="30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ea typeface="Arial" panose="020B060402020202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ea typeface="Arial" panose="020B0604020202020204" pitchFamily="34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𝟎𝟓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56954"/>
                <a:ext cx="7391400" cy="596445"/>
              </a:xfrm>
              <a:prstGeom prst="rect">
                <a:avLst/>
              </a:prstGeom>
              <a:blipFill rotWithShape="0">
                <a:blip r:embed="rId3"/>
                <a:stretch>
                  <a:fillRect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59374"/>
              </p:ext>
            </p:extLst>
          </p:nvPr>
        </p:nvGraphicFramePr>
        <p:xfrm>
          <a:off x="-228600" y="1676400"/>
          <a:ext cx="8633216" cy="394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5" imgW="5585333" imgH="2551012" progId="Word.Document.12">
                  <p:embed/>
                </p:oleObj>
              </mc:Choice>
              <mc:Fallback>
                <p:oleObj name="Document" r:id="rId5" imgW="5585333" imgH="25510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28600" y="1676400"/>
                        <a:ext cx="8633216" cy="3943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9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algorithm applied to a set of data will usually produce some result(s)</a:t>
            </a:r>
          </a:p>
          <a:p>
            <a:pPr lvl="1"/>
            <a:r>
              <a:rPr lang="en-US" dirty="0"/>
              <a:t>There have been claims </a:t>
            </a:r>
            <a:r>
              <a:rPr lang="en-US" dirty="0" smtClean="0"/>
              <a:t>that the results reported in  </a:t>
            </a:r>
            <a:r>
              <a:rPr lang="en-US" dirty="0"/>
              <a:t>more than 50% of published papers are false. (Ioannidis)</a:t>
            </a:r>
          </a:p>
          <a:p>
            <a:r>
              <a:rPr lang="en-US" dirty="0" smtClean="0"/>
              <a:t>Results may be a result of random variation</a:t>
            </a:r>
          </a:p>
          <a:p>
            <a:pPr lvl="1"/>
            <a:r>
              <a:rPr lang="en-US" dirty="0"/>
              <a:t>Any particular data set is a finite sample from a larger population</a:t>
            </a:r>
          </a:p>
          <a:p>
            <a:pPr lvl="1"/>
            <a:r>
              <a:rPr lang="en-US" dirty="0"/>
              <a:t>Often significant variation among instances in a data set or heterogeneity in the population</a:t>
            </a:r>
          </a:p>
          <a:p>
            <a:pPr lvl="1"/>
            <a:r>
              <a:rPr lang="en-US" dirty="0"/>
              <a:t>Unusual events or coincidences do happen, especially when looking at lots of </a:t>
            </a:r>
            <a:r>
              <a:rPr lang="en-US" dirty="0" smtClean="0"/>
              <a:t>events </a:t>
            </a:r>
          </a:p>
          <a:p>
            <a:pPr lvl="1"/>
            <a:r>
              <a:rPr lang="en-US" sz="2500" dirty="0"/>
              <a:t>For this and other reasons, results may not replicate, i.e., generalize to other samples of data</a:t>
            </a:r>
          </a:p>
          <a:p>
            <a:pPr marL="292100" lvl="1" indent="-292100">
              <a:buSzPct val="75000"/>
              <a:buFont typeface="Monotype Sorts" charset="2"/>
              <a:buChar char="l"/>
            </a:pPr>
            <a:r>
              <a:rPr lang="en-US" sz="2900" dirty="0">
                <a:ea typeface="+mn-ea"/>
                <a:cs typeface="+mn-cs"/>
              </a:rPr>
              <a:t>Results may not have domain </a:t>
            </a:r>
            <a:r>
              <a:rPr lang="en-US" sz="2900" dirty="0" smtClean="0">
                <a:ea typeface="+mn-ea"/>
                <a:cs typeface="+mn-cs"/>
              </a:rPr>
              <a:t>significance</a:t>
            </a:r>
          </a:p>
          <a:p>
            <a:pPr lvl="1"/>
            <a:r>
              <a:rPr lang="en-US" sz="2500" dirty="0"/>
              <a:t>Finding a difference that makes no difference</a:t>
            </a:r>
          </a:p>
          <a:p>
            <a:pPr marL="977900" lvl="3" indent="-292100">
              <a:buSzPct val="75000"/>
              <a:buFont typeface="Monotype Sorts" charset="2"/>
              <a:buChar char="l"/>
            </a:pPr>
            <a:endParaRPr lang="en-US" sz="2800" dirty="0">
              <a:ea typeface="+mn-ea"/>
              <a:cs typeface="+mn-cs"/>
            </a:endParaRPr>
          </a:p>
          <a:p>
            <a:r>
              <a:rPr lang="en-US" sz="2900" dirty="0" smtClean="0"/>
              <a:t>Data scientists need to help ensure </a:t>
            </a:r>
            <a:r>
              <a:rPr lang="en-US" sz="2900" dirty="0"/>
              <a:t>that results of data analysis are not false discoveries, i.e., not meaningful or reproducible</a:t>
            </a:r>
          </a:p>
        </p:txBody>
      </p:sp>
    </p:spTree>
    <p:extLst>
      <p:ext uri="{BB962C8B-B14F-4D97-AF65-F5344CB8AC3E}">
        <p14:creationId xmlns:p14="http://schemas.microsoft.com/office/powerpoint/2010/main" val="12871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Discovery 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FWER controlling procedures seek a low probability for obtaining any </a:t>
                </a:r>
                <a:r>
                  <a:rPr lang="en-US" dirty="0"/>
                  <a:t>false </a:t>
                </a:r>
                <a:r>
                  <a:rPr lang="en-US" dirty="0" smtClean="0"/>
                  <a:t>positives</a:t>
                </a:r>
              </a:p>
              <a:p>
                <a:pPr lvl="1"/>
                <a:r>
                  <a:rPr lang="en-US" dirty="0" smtClean="0"/>
                  <a:t>Not </a:t>
                </a:r>
                <a:r>
                  <a:rPr lang="en-US" dirty="0"/>
                  <a:t>the appropriate tool when the </a:t>
                </a:r>
                <a:r>
                  <a:rPr lang="en-US" dirty="0" smtClean="0"/>
                  <a:t>goal is </a:t>
                </a:r>
                <a:r>
                  <a:rPr lang="en-US" dirty="0"/>
                  <a:t>to allow some false positives in order to get more true </a:t>
                </a:r>
                <a:r>
                  <a:rPr lang="en-US" dirty="0" smtClean="0"/>
                  <a:t>positives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false discovery rate (FDR) </a:t>
                </a:r>
                <a:r>
                  <a:rPr lang="en-US" dirty="0" smtClean="0"/>
                  <a:t>measures the rate </a:t>
                </a:r>
                <a:r>
                  <a:rPr lang="en-US" dirty="0"/>
                  <a:t>of false positives, which are also called false </a:t>
                </a:r>
                <a:r>
                  <a:rPr lang="en-US" dirty="0" smtClean="0"/>
                  <a:t>discoveries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𝑃𝑝𝑟𝑒𝑑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𝑃𝑝𝑟𝑒𝑑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𝑃𝑝𝑟𝑒𝑑</m:t>
                    </m:r>
                  </m:oMath>
                </a14:m>
                <a:r>
                  <a:rPr lang="en-US" dirty="0" smtClean="0"/>
                  <a:t> is the number of predicted positives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dirty="0" smtClean="0"/>
                  <a:t>If we know FP, the number of actual false positives, then FDR = FP.</a:t>
                </a:r>
              </a:p>
              <a:p>
                <a:pPr lvl="1"/>
                <a:r>
                  <a:rPr lang="en-US" dirty="0" smtClean="0"/>
                  <a:t>Typically we don’t know FP in a testing situation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Thus, FDR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𝑃𝑝𝑟𝑒𝑑</m:t>
                    </m:r>
                  </m:oMath>
                </a14:m>
                <a:r>
                  <a:rPr lang="en-US" dirty="0" smtClean="0"/>
                  <a:t>&gt;0)</a:t>
                </a:r>
                <a:r>
                  <a:rPr lang="en-US" dirty="0"/>
                  <a:t> </a:t>
                </a:r>
                <a:r>
                  <a:rPr lang="en-US" dirty="0" smtClean="0"/>
                  <a:t>= 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), the expected value of Q.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765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Benjamini</a:t>
            </a:r>
            <a:r>
              <a:rPr lang="en-US" dirty="0" smtClean="0"/>
              <a:t>-Hochberg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An algorithm to control the false discovery rate (FDR)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procedure </a:t>
                </a:r>
                <a:r>
                  <a:rPr lang="en-US" dirty="0" smtClean="0"/>
                  <a:t>first orders the p-values from smallest to largest </a:t>
                </a:r>
              </a:p>
              <a:p>
                <a:r>
                  <a:rPr lang="en-US" dirty="0" smtClean="0"/>
                  <a:t>Then it uses </a:t>
                </a:r>
                <a:r>
                  <a:rPr lang="en-US" dirty="0"/>
                  <a:t>a separate significance level for each </a:t>
                </a:r>
                <a:r>
                  <a:rPr lang="en-US" dirty="0" smtClean="0"/>
                  <a:t>test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1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50925" y="3387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409592"/>
              </p:ext>
            </p:extLst>
          </p:nvPr>
        </p:nvGraphicFramePr>
        <p:xfrm>
          <a:off x="-209482" y="2197893"/>
          <a:ext cx="9353482" cy="168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Document" r:id="rId5" imgW="5585333" imgH="1009445" progId="Word.Document.12">
                  <p:embed/>
                </p:oleObj>
              </mc:Choice>
              <mc:Fallback>
                <p:oleObj name="Document" r:id="rId5" imgW="5585333" imgH="1009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09482" y="2197893"/>
                        <a:ext cx="9353482" cy="1688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8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FDR Example: Picking a stockbroker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163" y="1142999"/>
                <a:ext cx="8318500" cy="198120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Suppose we have a test for determining whether a stockbroker makes profitable stock picks. This test, applied to an individual stockbroker, has a significance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=0.05. </m:t>
                    </m:r>
                  </m:oMath>
                </a14:m>
                <a:r>
                  <a:rPr lang="en-US" dirty="0" smtClean="0"/>
                  <a:t> We use the same value for our desired false discovery rate. </a:t>
                </a:r>
              </a:p>
              <a:p>
                <a:pPr lvl="1"/>
                <a:r>
                  <a:rPr lang="en-US" dirty="0" smtClean="0"/>
                  <a:t>Normally, we set the desired FDR rate higher, e.g., 10% or 20%</a:t>
                </a:r>
              </a:p>
              <a:p>
                <a:r>
                  <a:rPr lang="en-US" dirty="0" smtClean="0"/>
                  <a:t>The following figure compares the naïve approach, Bonferroni, and the BH FDR procedure with respect to the false discovery rate for various numbers of tests,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.  1/3 of the sample were from the alternative distribution.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142999"/>
                <a:ext cx="8318500" cy="1981201"/>
              </a:xfrm>
              <a:blipFill rotWithShape="0">
                <a:blip r:embed="rId3"/>
                <a:stretch>
                  <a:fillRect l="-73" t="-4294" b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94850"/>
              </p:ext>
            </p:extLst>
          </p:nvPr>
        </p:nvGraphicFramePr>
        <p:xfrm>
          <a:off x="228600" y="3048000"/>
          <a:ext cx="8229600" cy="370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Document" r:id="rId5" imgW="5585333" imgH="2516763" progId="Word.Document.12">
                  <p:embed/>
                </p:oleObj>
              </mc:Choice>
              <mc:Fallback>
                <p:oleObj name="Document" r:id="rId5" imgW="5585333" imgH="2516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3048000"/>
                        <a:ext cx="8229600" cy="3702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36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FDR Example: Picking a stockbroker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83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following figure compares the naïve approach, Bonferroni, and the BH FDR procedure with respect to the power for various numbers of tests, </a:t>
            </a:r>
            <a:r>
              <a:rPr lang="en-US" i="1" dirty="0" smtClean="0"/>
              <a:t>m</a:t>
            </a:r>
            <a:r>
              <a:rPr lang="en-US" dirty="0" smtClean="0"/>
              <a:t>.  1/3 of the sample were from the alternative distribution.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17968"/>
              </p:ext>
            </p:extLst>
          </p:nvPr>
        </p:nvGraphicFramePr>
        <p:xfrm>
          <a:off x="-416547" y="2209800"/>
          <a:ext cx="9560547" cy="417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4" imgW="5585333" imgH="2443578" progId="Word.Document.12">
                  <p:embed/>
                </p:oleObj>
              </mc:Choice>
              <mc:Fallback>
                <p:oleObj name="Document" r:id="rId4" imgW="5585333" imgH="24435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16547" y="2209800"/>
                        <a:ext cx="9560547" cy="417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794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FWER and FDR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FWER is appropriate when it is important to avoid any error.</a:t>
            </a:r>
          </a:p>
          <a:p>
            <a:pPr lvl="1"/>
            <a:r>
              <a:rPr lang="en-US" dirty="0" smtClean="0"/>
              <a:t>But an FWER procedure such as Bonferroni makes many Type II errors and thus, has poor power.</a:t>
            </a:r>
          </a:p>
          <a:p>
            <a:pPr lvl="1"/>
            <a:r>
              <a:rPr lang="en-US" dirty="0" smtClean="0"/>
              <a:t>An FWER approach has very a very false discovery rate</a:t>
            </a:r>
          </a:p>
          <a:p>
            <a:r>
              <a:rPr lang="en-US" dirty="0" smtClean="0"/>
              <a:t>FDR is appropriate when it is important to identity positive results, i.e., those belonging to the alternative distribution.</a:t>
            </a:r>
          </a:p>
          <a:p>
            <a:pPr lvl="1"/>
            <a:r>
              <a:rPr lang="en-US" dirty="0" smtClean="0"/>
              <a:t>By construction, the false discovery rate  is good for  an FDR procedure such as the BH approach</a:t>
            </a:r>
          </a:p>
          <a:p>
            <a:pPr lvl="1"/>
            <a:r>
              <a:rPr lang="en-US" dirty="0" smtClean="0"/>
              <a:t>An FDR approach also has good power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Statistical approaches are used to help avoid many of these problems</a:t>
            </a:r>
          </a:p>
          <a:p>
            <a:r>
              <a:rPr lang="en-US" dirty="0" smtClean="0"/>
              <a:t>Statistics has well-developed procedures for evaluating the results of data analysis</a:t>
            </a:r>
          </a:p>
          <a:p>
            <a:pPr lvl="1"/>
            <a:r>
              <a:rPr lang="en-US" dirty="0" smtClean="0"/>
              <a:t>Significance testing</a:t>
            </a:r>
          </a:p>
          <a:p>
            <a:pPr lvl="1"/>
            <a:r>
              <a:rPr lang="en-US" dirty="0" smtClean="0"/>
              <a:t>Hypothesis testing</a:t>
            </a:r>
          </a:p>
          <a:p>
            <a:r>
              <a:rPr lang="en-US" dirty="0" smtClean="0"/>
              <a:t>Domain knowledge, careful data collection and preprocessing, and proper methodology are also important</a:t>
            </a:r>
          </a:p>
          <a:p>
            <a:pPr lvl="1"/>
            <a:r>
              <a:rPr lang="en-US" dirty="0" smtClean="0"/>
              <a:t>Bias and poor quality data</a:t>
            </a:r>
          </a:p>
          <a:p>
            <a:pPr lvl="1"/>
            <a:r>
              <a:rPr lang="en-US" dirty="0" smtClean="0"/>
              <a:t>Fishing for good results</a:t>
            </a:r>
          </a:p>
          <a:p>
            <a:pPr lvl="1"/>
            <a:r>
              <a:rPr lang="en-US" dirty="0" smtClean="0"/>
              <a:t>Reporting how analysis was done</a:t>
            </a:r>
          </a:p>
          <a:p>
            <a:r>
              <a:rPr lang="en-US" dirty="0" smtClean="0"/>
              <a:t>Ultimate verification lies in 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5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Variables are characterized by a set of possible values</a:t>
            </a:r>
          </a:p>
          <a:p>
            <a:pPr lvl="1"/>
            <a:r>
              <a:rPr lang="en-US" dirty="0" smtClean="0"/>
              <a:t>Called the domain of the variable</a:t>
            </a:r>
          </a:p>
          <a:p>
            <a:pPr lvl="1"/>
            <a:r>
              <a:rPr lang="en-US" dirty="0" smtClean="0"/>
              <a:t>Examples: </a:t>
            </a:r>
          </a:p>
          <a:p>
            <a:pPr marL="1143000" lvl="2" indent="-228600"/>
            <a:r>
              <a:rPr lang="en-US" dirty="0" smtClean="0"/>
              <a:t>True or False for binary variables</a:t>
            </a:r>
          </a:p>
          <a:p>
            <a:pPr marL="1143000" lvl="2" indent="-228600"/>
            <a:r>
              <a:rPr lang="en-US" dirty="0" smtClean="0"/>
              <a:t>Subset of integers for variables that are counts, such as number of students in a class</a:t>
            </a:r>
          </a:p>
          <a:p>
            <a:pPr marL="1143000" lvl="2" indent="-228600"/>
            <a:r>
              <a:rPr lang="en-US" dirty="0" smtClean="0"/>
              <a:t>Range of real numbers for variables such as weight or height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probability distribution function </a:t>
            </a:r>
            <a:r>
              <a:rPr lang="en-US" dirty="0" smtClean="0"/>
              <a:t>describes the relative frequency with which the values are observed</a:t>
            </a:r>
          </a:p>
          <a:p>
            <a:r>
              <a:rPr lang="en-US" dirty="0" smtClean="0"/>
              <a:t>Call a variable with a distribution a </a:t>
            </a:r>
            <a:r>
              <a:rPr lang="en-US" b="1" dirty="0" smtClean="0"/>
              <a:t>random 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407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Distributions 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a discrete variable we define a probability distribution by the relative frequency with which each value occurs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 smtClean="0"/>
                  <a:t> be a variable that records the outcome flipping  a fair coin: heads (1) or tails (0)</a:t>
                </a:r>
              </a:p>
              <a:p>
                <a:pPr lvl="1"/>
                <a:r>
                  <a:rPr lang="en-US" i="1" dirty="0" smtClean="0"/>
                  <a:t>P</a:t>
                </a:r>
                <a:r>
                  <a:rPr lang="en-US" dirty="0" smtClean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 smtClean="0"/>
                  <a:t> =1) =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dirty="0" smtClean="0"/>
                  <a:t>=0) = 0.5     (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stands for “probability”)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is the distribution of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Probability distribution function has the following properties</a:t>
                </a:r>
              </a:p>
              <a:p>
                <a:pPr lvl="1"/>
                <a:r>
                  <a:rPr lang="en-US" dirty="0"/>
                  <a:t>Minimum value 0, maximum value 1</a:t>
                </a:r>
              </a:p>
              <a:p>
                <a:pPr lvl="1"/>
                <a:r>
                  <a:rPr lang="en-US" dirty="0" smtClean="0"/>
                  <a:t>Sums to 1, 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 b="-1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1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Number of heads in a sequence of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 smtClean="0"/>
                  <a:t> coin flips</a:t>
                </a:r>
              </a:p>
              <a:p>
                <a:pPr lvl="1"/>
                <a:r>
                  <a:rPr lang="en-US" sz="2200" dirty="0" smtClean="0"/>
                  <a:t>Let </a:t>
                </a:r>
                <a:r>
                  <a:rPr lang="en-US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200" dirty="0" smtClean="0"/>
                  <a:t> be the number of heads</a:t>
                </a:r>
              </a:p>
              <a:p>
                <a:pPr lvl="1"/>
                <a:r>
                  <a:rPr lang="en-US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200" dirty="0" smtClean="0"/>
                  <a:t> has a binomial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200" dirty="0" smtClean="0"/>
              </a:p>
              <a:p>
                <a:pPr lvl="1"/>
                <a:r>
                  <a:rPr lang="en-US" sz="22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smtClean="0">
                    <a:latin typeface="+mj-lt"/>
                    <a:ea typeface="Cambria Math" panose="02040503050406030204" pitchFamily="18" charset="0"/>
                  </a:rPr>
                  <a:t>given </a:t>
                </a:r>
                <a:r>
                  <a:rPr lang="en-US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10</a:t>
                </a:r>
                <a:r>
                  <a:rPr lang="en-US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=0.5</a:t>
                </a:r>
                <a:r>
                  <a:rPr lang="en-US" sz="2200" dirty="0" smtClean="0"/>
                  <a:t> ? 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3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01322"/>
              </p:ext>
            </p:extLst>
          </p:nvPr>
        </p:nvGraphicFramePr>
        <p:xfrm>
          <a:off x="2971800" y="3581400"/>
          <a:ext cx="1447800" cy="2666997"/>
        </p:xfrm>
        <a:graphic>
          <a:graphicData uri="http://schemas.openxmlformats.org/drawingml/2006/table">
            <a:tbl>
              <a:tblPr firstRow="1" firstCol="1" bandRow="1"/>
              <a:tblGrid>
                <a:gridCol w="579120"/>
                <a:gridCol w="868680"/>
              </a:tblGrid>
              <a:tr h="231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P(R= k</a:t>
                      </a:r>
                      <a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Distributions 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a continuous variable we define a probability distribution by using density function</a:t>
                </a:r>
              </a:p>
              <a:p>
                <a:pPr lvl="1"/>
                <a:r>
                  <a:rPr lang="en-US" dirty="0" smtClean="0"/>
                  <a:t>Probability of any specific value is 0</a:t>
                </a:r>
              </a:p>
              <a:p>
                <a:pPr lvl="1"/>
                <a:r>
                  <a:rPr lang="en-US" dirty="0" smtClean="0"/>
                  <a:t>Only intervals of values have non-zero probability 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 smtClean="0"/>
                  <a:t>Examples: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&gt; 3)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&lt; -3),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dirty="0" smtClean="0"/>
                  <a:t>(-1 &lt;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 smtClean="0"/>
                  <a:t> &lt; 1)  </a:t>
                </a:r>
              </a:p>
              <a:p>
                <a:pPr lvl="2"/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is the distribution of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&gt; 3)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pPr lvl="2">
                  <a:buNone/>
                </a:pPr>
                <a:endParaRPr lang="en-US" dirty="0" smtClean="0"/>
              </a:p>
              <a:p>
                <a:r>
                  <a:rPr lang="en-US" dirty="0" smtClean="0"/>
                  <a:t>Probability density has the following properties</a:t>
                </a:r>
              </a:p>
              <a:p>
                <a:pPr lvl="1"/>
                <a:r>
                  <a:rPr lang="en-US" dirty="0" smtClean="0"/>
                  <a:t>Minimum value 0</a:t>
                </a:r>
              </a:p>
              <a:p>
                <a:pPr lvl="1"/>
                <a:r>
                  <a:rPr lang="en-US" dirty="0" smtClean="0"/>
                  <a:t>Integrates to 1, i.e.,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06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163" y="1143000"/>
                <a:ext cx="8318500" cy="2362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Gaussian (normal) distribution is the most commonly used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are the mean and standard distribution of the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143000"/>
                <a:ext cx="8318500" cy="2362200"/>
              </a:xfrm>
              <a:blipFill rotWithShape="0">
                <a:blip r:embed="rId2"/>
                <a:stretch>
                  <a:fillRect l="-147" t="-4393" b="-20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068" name="Picture 4" descr="plot of the standard normal probability density fun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 r="8772" b="7143"/>
          <a:stretch/>
        </p:blipFill>
        <p:spPr bwMode="auto">
          <a:xfrm>
            <a:off x="1066800" y="3200400"/>
            <a:ext cx="4622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2600" y="4343400"/>
                <a:ext cx="35052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0" dirty="0" smtClean="0"/>
                  <a:t>= 0 </a:t>
                </a:r>
                <a:r>
                  <a:rPr lang="en-US" sz="2000" b="0" dirty="0"/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0" dirty="0" smtClean="0"/>
                  <a:t>= 1, i.e.,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sz="2000" b="0" dirty="0" smtClean="0"/>
                  <a:t>(0,1) </a:t>
                </a:r>
              </a:p>
              <a:p>
                <a:endParaRPr lang="en-US" sz="800" dirty="0"/>
              </a:p>
              <a:p>
                <a:endParaRPr lang="en-US" sz="800" dirty="0" smtClean="0"/>
              </a:p>
              <a:p>
                <a:r>
                  <a:rPr lang="en-US" sz="800" dirty="0" smtClean="0"/>
                  <a:t>http</a:t>
                </a:r>
                <a:r>
                  <a:rPr lang="en-US" sz="800" dirty="0"/>
                  <a:t>://</a:t>
                </a:r>
                <a:r>
                  <a:rPr lang="en-US" sz="800" dirty="0" smtClean="0"/>
                  <a:t>www.itl.nist.gov/div898/handbook/eda/section3/eda3661.htm</a:t>
                </a:r>
              </a:p>
              <a:p>
                <a:endParaRPr lang="en-US" sz="800" dirty="0" smtClean="0"/>
              </a:p>
              <a:p>
                <a:r>
                  <a:rPr lang="en-US" sz="800" dirty="0"/>
                  <a:t>http://www.itl.nist.gov/div898/handbook/index.htm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343400"/>
                <a:ext cx="3505200" cy="1015663"/>
              </a:xfrm>
              <a:prstGeom prst="rect">
                <a:avLst/>
              </a:prstGeom>
              <a:blipFill rotWithShape="0">
                <a:blip r:embed="rId4"/>
                <a:stretch>
                  <a:fillRect t="-3012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\mathcal{N}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\mathcal{N}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77464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146482179</TotalTime>
  <Pages>3</Pages>
  <Words>2321</Words>
  <Application>Microsoft Macintosh PowerPoint</Application>
  <PresentationFormat>On-screen Show (4:3)</PresentationFormat>
  <Paragraphs>371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Calibri</vt:lpstr>
      <vt:lpstr>Cambria Math</vt:lpstr>
      <vt:lpstr>Consolas</vt:lpstr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Document</vt:lpstr>
      <vt:lpstr>Data Mining: Avoiding False Discoveries</vt:lpstr>
      <vt:lpstr>Outline</vt:lpstr>
      <vt:lpstr>Motivation</vt:lpstr>
      <vt:lpstr>Statistical Testing</vt:lpstr>
      <vt:lpstr>Probability and Distributions</vt:lpstr>
      <vt:lpstr>Probability and Distributions ..</vt:lpstr>
      <vt:lpstr>Binomial Distribution</vt:lpstr>
      <vt:lpstr>Probability and Distributions ..</vt:lpstr>
      <vt:lpstr>Gaussian Distribution</vt:lpstr>
      <vt:lpstr>Statistical Testing …</vt:lpstr>
      <vt:lpstr>Examples of Null Hypotheses</vt:lpstr>
      <vt:lpstr>Significance Testing</vt:lpstr>
      <vt:lpstr>How Significance Testing Works</vt:lpstr>
      <vt:lpstr>How Significance Testing Works …</vt:lpstr>
      <vt:lpstr>Example: Testing a coin for fairness</vt:lpstr>
      <vt:lpstr>One-sided and Two-sided Tests</vt:lpstr>
      <vt:lpstr>One-sided and Two-sided Tests …</vt:lpstr>
      <vt:lpstr>Neyman-Pearson Hypothesis Testing</vt:lpstr>
      <vt:lpstr>Hypothesis Testing …</vt:lpstr>
      <vt:lpstr>Hypothesis Testing …</vt:lpstr>
      <vt:lpstr>Example: Classifying Medical Results</vt:lpstr>
      <vt:lpstr>α,β and Power for Medical Testing Example</vt:lpstr>
      <vt:lpstr>Hypothesis Testing: Effect Size</vt:lpstr>
      <vt:lpstr>Effect Size: Example Problem</vt:lpstr>
      <vt:lpstr>Multiple Hypothesis Testing</vt:lpstr>
      <vt:lpstr>Summarizing the Results of Multiple Tests</vt:lpstr>
      <vt:lpstr>Family-wise Error Rate</vt:lpstr>
      <vt:lpstr>Bonferroni Procedure</vt:lpstr>
      <vt:lpstr>Example: Bonferroni versus Naïve approach</vt:lpstr>
      <vt:lpstr>False Discovery Rate</vt:lpstr>
      <vt:lpstr>Benjamini-Hochberg Procedure</vt:lpstr>
      <vt:lpstr>FDR Example: Picking a stockbroker</vt:lpstr>
      <vt:lpstr>FDR Example: Picking a stockbroker …</vt:lpstr>
      <vt:lpstr>Comparison of FWER and FDR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680</cp:revision>
  <cp:lastPrinted>2018-01-31T20:00:18Z</cp:lastPrinted>
  <dcterms:created xsi:type="dcterms:W3CDTF">1998-03-18T13:44:31Z</dcterms:created>
  <dcterms:modified xsi:type="dcterms:W3CDTF">2018-02-04T02:04:48Z</dcterms:modified>
</cp:coreProperties>
</file>