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65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66" r:id="rId2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902" autoAdjust="0"/>
    <p:restoredTop sz="94551" autoAdjust="0"/>
  </p:normalViewPr>
  <p:slideViewPr>
    <p:cSldViewPr>
      <p:cViewPr varScale="1">
        <p:scale>
          <a:sx n="109" d="100"/>
          <a:sy n="109" d="100"/>
        </p:scale>
        <p:origin x="1016" y="17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emf"/><Relationship Id="rId5" Type="http://schemas.openxmlformats.org/officeDocument/2006/relationships/image" Target="../media/image17.wmf"/><Relationship Id="rId6" Type="http://schemas.openxmlformats.org/officeDocument/2006/relationships/image" Target="../media/image18.emf"/><Relationship Id="rId1" Type="http://schemas.openxmlformats.org/officeDocument/2006/relationships/image" Target="../media/image13.e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7575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65" tIns="45428" rIns="90865" bIns="45428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95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0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5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4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1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mtClean="0"/>
              <a:t>02/03/2018	</a:t>
            </a:r>
            <a:r>
              <a:rPr lang="en-US" dirty="0" smtClean="0"/>
              <a:t>		Introduction to Data Mining 			              </a:t>
            </a:r>
            <a:fld id="{D85E90EB-AD9D-48EC-8D84-2576A3EA70C6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smtClean="0"/>
              <a:t>Data Mining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1438"/>
            <a:ext cx="82296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4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None/>
            </a:pPr>
            <a:r>
              <a:rPr lang="en-US" altLang="en-US" sz="3200" b="0" dirty="0"/>
              <a:t> </a:t>
            </a:r>
            <a:br>
              <a:rPr lang="en-US" altLang="en-US" sz="3200" b="0" dirty="0"/>
            </a:br>
            <a:r>
              <a:rPr lang="en-US" altLang="en-US" sz="3200" b="0" dirty="0" smtClean="0"/>
              <a:t>Artificial Neural </a:t>
            </a:r>
            <a:r>
              <a:rPr lang="en-US" altLang="en-US" sz="3200" b="0" dirty="0"/>
              <a:t>Networks</a:t>
            </a:r>
            <a:endParaRPr lang="en-US" altLang="en-US" sz="14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/>
              <a:t>Tan, Steinbach, </a:t>
            </a:r>
            <a:r>
              <a:rPr lang="en-US" altLang="en-US" b="0" dirty="0" smtClean="0"/>
              <a:t>Karpatne, Kumar</a:t>
            </a:r>
            <a:endParaRPr lang="en-US" altLang="en-US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/>
              <a:t>Example of Perceptron Learning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2400" y="3352800"/>
          <a:ext cx="1819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Worksheet" r:id="rId3" imgW="2445859" imgH="2979548" progId="Excel.Sheet.8">
                  <p:embed/>
                </p:oleObj>
              </mc:Choice>
              <mc:Fallback>
                <p:oleObj name="Worksheet" r:id="rId3" imgW="2445859" imgH="2979548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1819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1219200"/>
          <a:ext cx="5486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5" imgW="2082800" imgH="241300" progId="Equation.3">
                  <p:embed/>
                </p:oleObj>
              </mc:Choice>
              <mc:Fallback>
                <p:oleObj name="Equation" r:id="rId5" imgW="2082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486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1905000"/>
          <a:ext cx="220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7" imgW="1143000" imgH="431640" progId="Equation.3">
                  <p:embed/>
                </p:oleObj>
              </mc:Choice>
              <mc:Fallback>
                <p:oleObj name="Equation" r:id="rId7" imgW="1143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20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54498954"/>
              </p:ext>
            </p:extLst>
          </p:nvPr>
        </p:nvGraphicFramePr>
        <p:xfrm>
          <a:off x="6172200" y="3352800"/>
          <a:ext cx="27609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Worksheet" r:id="rId9" imgW="3169848" imgH="2712744" progId="Excel.Sheet.8">
                  <p:embed/>
                </p:oleObj>
              </mc:Choice>
              <mc:Fallback>
                <p:oleObj name="Worksheet" r:id="rId9" imgW="3169848" imgH="271274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27609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3581400" y="2895600"/>
          <a:ext cx="908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11" imgW="469800" imgH="177480" progId="Equation.3">
                  <p:embed/>
                </p:oleObj>
              </mc:Choice>
              <mc:Fallback>
                <p:oleObj name="Equation" r:id="rId11" imgW="46980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908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700829"/>
              </p:ext>
            </p:extLst>
          </p:nvPr>
        </p:nvGraphicFramePr>
        <p:xfrm>
          <a:off x="2667000" y="3352800"/>
          <a:ext cx="314483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Worksheet" r:id="rId13" imgW="3916712" imgH="3291840" progId="Excel.Sheet.8">
                  <p:embed/>
                </p:oleObj>
              </mc:Choice>
              <mc:Fallback>
                <p:oleObj name="Worksheet" r:id="rId13" imgW="3916712" imgH="329184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144838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Since f(w,x) is a linear </a:t>
            </a:r>
            <a:br>
              <a:rPr lang="en-US" altLang="en-US" smtClean="0"/>
            </a:br>
            <a:r>
              <a:rPr lang="en-US" altLang="en-US" smtClean="0"/>
              <a:t>combination of input </a:t>
            </a:r>
            <a:br>
              <a:rPr lang="en-US" altLang="en-US" smtClean="0"/>
            </a:br>
            <a:r>
              <a:rPr lang="en-US" altLang="en-US" smtClean="0"/>
              <a:t>variables, decision </a:t>
            </a:r>
            <a:br>
              <a:rPr lang="en-US" altLang="en-US" smtClean="0"/>
            </a:br>
            <a:r>
              <a:rPr lang="en-US" altLang="en-US" smtClean="0"/>
              <a:t>boundary is linear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nonlinearly separable problems, perceptron learning algorithm will fail because no linear hyperplane can separate the data perfectly 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219200"/>
            <a:ext cx="4083050" cy="30622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Nonlinearly Separable Data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2066925"/>
          <a:ext cx="7924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VISIO" r:id="rId3" imgW="9586620" imgH="4684064" progId="Visio.Drawing.6">
                  <p:embed/>
                </p:oleObj>
              </mc:Choice>
              <mc:Fallback>
                <p:oleObj name="VISIO" r:id="rId3" imgW="9586620" imgH="468406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922"/>
                      <a:stretch>
                        <a:fillRect/>
                      </a:stretch>
                    </p:blipFill>
                    <p:spPr bwMode="auto">
                      <a:xfrm>
                        <a:off x="685800" y="2066925"/>
                        <a:ext cx="7924800" cy="402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2092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710891" imgH="215806" progId="Equation.3">
                  <p:embed/>
                </p:oleObj>
              </mc:Choice>
              <mc:Fallback>
                <p:oleObj name="Equation" r:id="rId5" imgW="71089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092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86400" y="1676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Multilayer Neural Network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Hidden layers</a:t>
            </a:r>
          </a:p>
          <a:p>
            <a:pPr lvl="1"/>
            <a:r>
              <a:rPr lang="en-US" altLang="en-US" dirty="0" smtClean="0"/>
              <a:t>intermediary layers between input &amp; output layers</a:t>
            </a:r>
          </a:p>
          <a:p>
            <a:pPr marL="0" indent="0">
              <a:buNone/>
            </a:pPr>
            <a:endParaRPr lang="en-US" altLang="en-US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More general activation functions (sigmoid, linear,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Multi-layer Neural Network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Multi-layer neural network can solve any type of classification task involving nonlinear decision surfaces</a:t>
            </a:r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276600"/>
          <a:ext cx="39814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3" imgW="6980428" imgH="4408899" progId="Visio.Drawing.6">
                  <p:embed/>
                </p:oleObj>
              </mc:Choice>
              <mc:Fallback>
                <p:oleObj name="Visio" r:id="rId3" imgW="6980428" imgH="440889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39814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38450"/>
            <a:ext cx="4343400" cy="3257550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15000" y="2514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XOR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Multi-layer Neural Network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 we apply perceptron learning rule to each node, including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Perceptron learning rule computes error term e = y-f(</a:t>
            </a:r>
            <a:r>
              <a:rPr lang="en-US" altLang="en-US" dirty="0" err="1" smtClean="0"/>
              <a:t>w,x</a:t>
            </a:r>
            <a:r>
              <a:rPr lang="en-US" altLang="en-US" dirty="0" smtClean="0"/>
              <a:t>) and updates weights accordingly</a:t>
            </a:r>
          </a:p>
          <a:p>
            <a:pPr marL="1254125" lvl="2" indent="-339725">
              <a:lnSpc>
                <a:spcPct val="90000"/>
              </a:lnSpc>
            </a:pPr>
            <a:r>
              <a:rPr lang="en-US" altLang="en-US" dirty="0" smtClean="0"/>
              <a:t>Problem: how to determine the true value of y for hidden nodes?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Approximate error in hidden nodes by error in the output nodes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Problem: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Not clear how adjustment in the hidden nodes affect overall error </a:t>
            </a:r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No guarantee of convergence to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Weight update: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 Error function: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Activation function f must be differentiable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For sigmoid function: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Stochastic gradient descent (update the weight immediately)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066800"/>
          <a:ext cx="2895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282700" imgH="444500" progId="Equation.3">
                  <p:embed/>
                </p:oleObj>
              </mc:Choice>
              <mc:Fallback>
                <p:oleObj name="Equation" r:id="rId3" imgW="1282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895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29000" y="1981200"/>
          <a:ext cx="342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342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4648200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2298700" imgH="342900" progId="Equation.3">
                  <p:embed/>
                </p:oleObj>
              </mc:Choice>
              <mc:Fallback>
                <p:oleObj name="Equation" r:id="rId7" imgW="2298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95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Gradient Descent for MultiLayer NN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For output neurons, weight update formula is the same as before (gradient descent for perceptron)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For hidden neurons:</a:t>
            </a:r>
          </a:p>
        </p:txBody>
      </p:sp>
      <p:graphicFrame>
        <p:nvGraphicFramePr>
          <p:cNvPr id="1843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2000" y="4311650"/>
          <a:ext cx="53340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3" imgW="2501900" imgH="1016000" progId="Equation.3">
                  <p:embed/>
                </p:oleObj>
              </mc:Choice>
              <mc:Fallback>
                <p:oleObj name="Equation" r:id="rId3" imgW="2501900" imgH="101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11650"/>
                        <a:ext cx="53340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143000"/>
          <a:ext cx="40068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Visio" r:id="rId5" imgW="6912153" imgH="5175951" progId="Visio.Drawing.6">
                  <p:embed/>
                </p:oleObj>
              </mc:Choice>
              <mc:Fallback>
                <p:oleObj name="Visio" r:id="rId5" imgW="6912153" imgH="517595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400685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Issues in ANN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Number of nodes in input layer </a:t>
            </a:r>
          </a:p>
          <a:p>
            <a:pPr lvl="1"/>
            <a:r>
              <a:rPr lang="en-US" altLang="en-US" smtClean="0"/>
              <a:t>One input node per binary/continuous attribute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each categorical attribute with k values</a:t>
            </a:r>
          </a:p>
          <a:p>
            <a:r>
              <a:rPr lang="en-US" altLang="en-US" smtClean="0"/>
              <a:t>Number of nodes in output layer</a:t>
            </a:r>
          </a:p>
          <a:p>
            <a:pPr lvl="1"/>
            <a:r>
              <a:rPr lang="en-US" altLang="en-US" smtClean="0"/>
              <a:t>One output for binary class problem</a:t>
            </a:r>
          </a:p>
          <a:p>
            <a:pPr lvl="1"/>
            <a:r>
              <a:rPr lang="en-US" altLang="en-US" smtClean="0"/>
              <a:t>k 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k nodes for k-class problem</a:t>
            </a:r>
          </a:p>
          <a:p>
            <a:r>
              <a:rPr lang="en-US" altLang="en-US" smtClean="0"/>
              <a:t>Number of nodes in hidden layer</a:t>
            </a:r>
          </a:p>
          <a:p>
            <a:r>
              <a:rPr lang="en-US" altLang="en-US" smtClean="0"/>
              <a:t>Initial weights and biases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ANN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Multilayer ANN are universal </a:t>
            </a:r>
            <a:r>
              <a:rPr lang="en-US" altLang="en-US" sz="2400" dirty="0" err="1" smtClean="0"/>
              <a:t>approximators</a:t>
            </a:r>
            <a:r>
              <a:rPr lang="en-US" altLang="en-US" sz="2400" dirty="0" smtClean="0"/>
              <a:t> but could suffer from </a:t>
            </a:r>
            <a:r>
              <a:rPr lang="en-US" altLang="en-US" sz="2400" dirty="0" err="1" smtClean="0"/>
              <a:t>overfitting</a:t>
            </a:r>
            <a:r>
              <a:rPr lang="en-US" altLang="en-US" sz="2400" dirty="0" smtClean="0"/>
              <a:t> if the network is too large</a:t>
            </a:r>
          </a:p>
          <a:p>
            <a:r>
              <a:rPr lang="en-US" altLang="en-US" sz="2400" dirty="0"/>
              <a:t>Gradient descent may converge to local </a:t>
            </a:r>
            <a:r>
              <a:rPr lang="en-US" altLang="en-US" sz="2400" dirty="0" smtClean="0"/>
              <a:t>minimum</a:t>
            </a:r>
          </a:p>
          <a:p>
            <a:r>
              <a:rPr lang="en-US" altLang="en-US" sz="2400" dirty="0" smtClean="0"/>
              <a:t>Model </a:t>
            </a:r>
            <a:r>
              <a:rPr lang="en-US" altLang="en-US" sz="2400" dirty="0"/>
              <a:t>building can be very time consuming, but testing can be very fast </a:t>
            </a:r>
            <a:endParaRPr lang="en-US" altLang="en-US" sz="2400" dirty="0" smtClean="0"/>
          </a:p>
          <a:p>
            <a:r>
              <a:rPr lang="en-US" altLang="en-US" sz="2400" dirty="0" smtClean="0"/>
              <a:t>Can handle redundant attributes because weights are automatically learnt</a:t>
            </a:r>
          </a:p>
          <a:p>
            <a:r>
              <a:rPr lang="en-US" altLang="en-US" sz="2400" dirty="0" smtClean="0"/>
              <a:t>Sensitive to noise in training data</a:t>
            </a:r>
          </a:p>
          <a:p>
            <a:r>
              <a:rPr lang="en-US" altLang="en-US" sz="2400" dirty="0" smtClean="0"/>
              <a:t>Difficult to handle missing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307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078788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Output Y is 1 if at least two of the three inputs are equal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Noteworthy Developments in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 deep learning and unsupervised </a:t>
            </a:r>
            <a:r>
              <a:rPr lang="en-US" dirty="0"/>
              <a:t>feature learning </a:t>
            </a:r>
            <a:endParaRPr lang="en-US" dirty="0" smtClean="0"/>
          </a:p>
          <a:p>
            <a:pPr lvl="1"/>
            <a:r>
              <a:rPr lang="en-US" dirty="0" smtClean="0"/>
              <a:t>Seek to automatically </a:t>
            </a:r>
            <a:r>
              <a:rPr lang="en-US" dirty="0"/>
              <a:t>learn a good representation of the input from unlabeled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Google Brain project </a:t>
            </a:r>
          </a:p>
          <a:p>
            <a:pPr lvl="1"/>
            <a:r>
              <a:rPr lang="en-US" dirty="0" smtClean="0"/>
              <a:t>Learned the concept of a ‘cat’ by looking at unlabeled pictures from YouTube</a:t>
            </a:r>
          </a:p>
          <a:p>
            <a:pPr lvl="1"/>
            <a:r>
              <a:rPr lang="en-US" dirty="0" smtClean="0"/>
              <a:t>One billion connection network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8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graphicFrame>
        <p:nvGraphicFramePr>
          <p:cNvPr id="40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3" imgW="8939428" imgH="3877354" progId="Visio.Drawing.6">
                  <p:embed/>
                </p:oleObj>
              </mc:Choice>
              <mc:Fallback>
                <p:oleObj name="Visio" r:id="rId3" imgW="8939428" imgH="3877354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931988" y="4953000"/>
          <a:ext cx="5346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2362200" imgH="711200" progId="Equation.3">
                  <p:embed/>
                </p:oleObj>
              </mc:Choice>
              <mc:Fallback>
                <p:oleObj name="Equation" r:id="rId5" imgW="2362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953000"/>
                        <a:ext cx="5346700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Model is an assembly of inter-connected nodes and weighted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Output node sums up each of its input value according to the weights of its links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Compare output node against some threshold t</a:t>
            </a:r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6766001" imgH="4291319" progId="Visio.Drawing.6">
                  <p:embed/>
                </p:oleObj>
              </mc:Choice>
              <mc:Fallback>
                <p:oleObj name="Visio" r:id="rId3" imgW="6766001" imgH="429131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8006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0" y="39624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Perceptron Model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5410200" y="4419600"/>
          <a:ext cx="29019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5" imgW="1333500" imgH="889000" progId="Equation.3">
                  <p:embed/>
                </p:oleObj>
              </mc:Choice>
              <mc:Fallback>
                <p:oleObj name="Equation" r:id="rId5" imgW="13335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29019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Structure of ANN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Visio" r:id="rId3" imgW="7962595" imgH="4433250" progId="Visio.Drawing.11">
                  <p:embed/>
                </p:oleObj>
              </mc:Choice>
              <mc:Fallback>
                <p:oleObj name="Visio" r:id="rId3" imgW="7962595" imgH="44332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5" imgW="5417922" imgH="6555254" progId="Visio.Drawing.6">
                  <p:embed/>
                </p:oleObj>
              </mc:Choice>
              <mc:Fallback>
                <p:oleObj name="Visio" r:id="rId5" imgW="5417922" imgH="655525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Training ANN means learning the weights of the neurons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Artificial Neural Networks (ANN)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Various types of neural network topology</a:t>
            </a:r>
          </a:p>
          <a:p>
            <a:pPr lvl="1"/>
            <a:r>
              <a:rPr lang="en-US" altLang="en-US" dirty="0" smtClean="0"/>
              <a:t>single-layered network (perceptron) versus </a:t>
            </a:r>
            <a:br>
              <a:rPr lang="en-US" altLang="en-US" dirty="0" smtClean="0"/>
            </a:br>
            <a:r>
              <a:rPr lang="en-US" altLang="en-US" dirty="0" smtClean="0"/>
              <a:t>multi-layered network</a:t>
            </a:r>
          </a:p>
          <a:p>
            <a:pPr lvl="1"/>
            <a:r>
              <a:rPr lang="en-US" altLang="en-US" dirty="0" smtClean="0"/>
              <a:t>Feed-forward versus recurrent network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Various types of </a:t>
            </a:r>
            <a:br>
              <a:rPr lang="en-US" altLang="en-US" dirty="0" smtClean="0"/>
            </a:br>
            <a:r>
              <a:rPr lang="en-US" altLang="en-US" dirty="0" smtClean="0"/>
              <a:t>activation functions (f)</a:t>
            </a:r>
          </a:p>
          <a:p>
            <a:pPr lvl="1"/>
            <a:endParaRPr lang="en-US" altLang="en-US" dirty="0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4957763"/>
          <a:ext cx="2403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990360" imgH="342720" progId="Equation.3">
                  <p:embed/>
                </p:oleObj>
              </mc:Choice>
              <mc:Fallback>
                <p:oleObj name="Equation" r:id="rId3" imgW="990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57763"/>
                        <a:ext cx="24034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262313"/>
            <a:ext cx="4083050" cy="3062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layer 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Contains only input and output nodes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Activation function:  f = sign(</a:t>
            </a:r>
            <a:r>
              <a:rPr lang="en-US" altLang="en-US" dirty="0" err="1" smtClean="0"/>
              <a:t>w</a:t>
            </a:r>
            <a:r>
              <a:rPr lang="en-US" altLang="en-US" dirty="0" err="1" smtClean="0">
                <a:sym typeface="Symbol" pitchFamily="18" charset="2"/>
              </a:rPr>
              <a:t></a:t>
            </a:r>
            <a:r>
              <a:rPr lang="en-US" altLang="en-US" dirty="0" err="1" smtClean="0"/>
              <a:t>x</a:t>
            </a:r>
            <a:r>
              <a:rPr lang="en-US" altLang="en-US" dirty="0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Applying model is straightforward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0,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=1 =&gt; y = sign(0.2) = 1</a:t>
            </a:r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3886200"/>
          <a:ext cx="5257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2362200" imgH="711200" progId="Equation.3">
                  <p:embed/>
                </p:oleObj>
              </mc:Choice>
              <mc:Fallback>
                <p:oleObj name="Equation" r:id="rId3" imgW="23622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52578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Initialize the weights (w</a:t>
            </a:r>
            <a:r>
              <a:rPr lang="en-US" altLang="en-US" baseline="-25000" smtClean="0"/>
              <a:t>0</a:t>
            </a:r>
            <a:r>
              <a:rPr lang="en-US" altLang="en-US" smtClean="0"/>
              <a:t>, w</a:t>
            </a:r>
            <a:r>
              <a:rPr lang="en-US" altLang="en-US" baseline="-25000" smtClean="0"/>
              <a:t>1</a:t>
            </a:r>
            <a:r>
              <a:rPr lang="en-US" altLang="en-US" smtClean="0"/>
              <a:t>, …, w</a:t>
            </a:r>
            <a:r>
              <a:rPr lang="en-US" altLang="en-US" baseline="-25000" smtClean="0"/>
              <a:t>d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Repeat</a:t>
            </a:r>
          </a:p>
          <a:p>
            <a:pPr lvl="1"/>
            <a:r>
              <a:rPr lang="en-US" altLang="en-US" smtClean="0"/>
              <a:t>For each training example (x</a:t>
            </a:r>
            <a:r>
              <a:rPr lang="en-US" altLang="en-US" baseline="-25000" smtClean="0"/>
              <a:t>i</a:t>
            </a:r>
            <a:r>
              <a:rPr lang="en-US" altLang="en-US" smtClean="0"/>
              <a:t>, y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Compute f(w, x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smtClean="0"/>
              <a:t> Update the weights: 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r>
              <a:rPr lang="en-US" altLang="en-US" smtClean="0"/>
              <a:t>Until stopping condition is met</a:t>
            </a:r>
          </a:p>
        </p:txBody>
      </p:sp>
      <p:graphicFrame>
        <p:nvGraphicFramePr>
          <p:cNvPr id="922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3716338"/>
          <a:ext cx="487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2082800" imgH="241300" progId="Equation.3">
                  <p:embed/>
                </p:oleObj>
              </mc:Choice>
              <mc:Fallback>
                <p:oleObj name="Equation" r:id="rId3" imgW="2082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16338"/>
                        <a:ext cx="487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Perceptron Learning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Weight update formula: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Intuition:</a:t>
            </a:r>
          </a:p>
          <a:p>
            <a:pPr lvl="1"/>
            <a:r>
              <a:rPr lang="en-US" altLang="en-US" smtClean="0"/>
              <a:t>Update weight based on error:  </a:t>
            </a:r>
          </a:p>
          <a:p>
            <a:pPr lvl="1"/>
            <a:r>
              <a:rPr lang="en-US" altLang="en-US" smtClean="0"/>
              <a:t>If y=f(x,w), e=0: no update needed</a:t>
            </a:r>
          </a:p>
          <a:p>
            <a:pPr lvl="1"/>
            <a:r>
              <a:rPr lang="en-US" altLang="en-US" smtClean="0"/>
              <a:t>If y&gt;f(x,w), e=2: weight must be increased so that f(x,w) will increase</a:t>
            </a:r>
          </a:p>
          <a:p>
            <a:pPr lvl="1"/>
            <a:r>
              <a:rPr lang="en-US" altLang="en-US" smtClean="0"/>
              <a:t>If y&lt;f(x,w), e=-2: weight must be decreased so that f(x,w) will decrease</a:t>
            </a:r>
          </a:p>
        </p:txBody>
      </p:sp>
      <p:graphicFrame>
        <p:nvGraphicFramePr>
          <p:cNvPr id="1024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66800" y="1830388"/>
          <a:ext cx="7620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3213100" imgH="241300" progId="Equation.3">
                  <p:embed/>
                </p:oleObj>
              </mc:Choice>
              <mc:Fallback>
                <p:oleObj name="Equation" r:id="rId3" imgW="3213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0388"/>
                        <a:ext cx="7620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248400" y="3225800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1231366" imgH="241195" progId="Equation.3">
                  <p:embed/>
                </p:oleObj>
              </mc:Choice>
              <mc:Fallback>
                <p:oleObj name="Equation" r:id="rId5" imgW="1231366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25800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146477212</TotalTime>
  <Pages>3</Pages>
  <Words>607</Words>
  <Application>Microsoft Macintosh PowerPoint</Application>
  <PresentationFormat>On-screen Show (4:3)</PresentationFormat>
  <Paragraphs>120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Visio</vt:lpstr>
      <vt:lpstr>Equation</vt:lpstr>
      <vt:lpstr>Worksheet</vt:lpstr>
      <vt:lpstr>VISIO</vt:lpstr>
      <vt:lpstr>Data Mining</vt:lpstr>
      <vt:lpstr>Artificial Neural Networks (ANN)</vt:lpstr>
      <vt:lpstr>Artificial Neural Networks (ANN)</vt:lpstr>
      <vt:lpstr>Artificial Neural Networks (ANN)</vt:lpstr>
      <vt:lpstr>General Structure of ANN</vt:lpstr>
      <vt:lpstr>Artificial Neural Networks (ANN)</vt:lpstr>
      <vt:lpstr>Perceptron</vt:lpstr>
      <vt:lpstr>Perceptron Learning Rule</vt:lpstr>
      <vt:lpstr>Perceptron Learning Rule</vt:lpstr>
      <vt:lpstr>Example of Perceptron Learning</vt:lpstr>
      <vt:lpstr>Perceptron Learning Rule</vt:lpstr>
      <vt:lpstr>Nonlinearly Separable Data</vt:lpstr>
      <vt:lpstr>Multilayer Neural Network</vt:lpstr>
      <vt:lpstr>Multi-layer Neural Network</vt:lpstr>
      <vt:lpstr>Learning Multi-layer Neural Network</vt:lpstr>
      <vt:lpstr>Gradient Descent for Multilayer NN</vt:lpstr>
      <vt:lpstr>Gradient Descent for MultiLayer NN</vt:lpstr>
      <vt:lpstr>Design Issues in ANN</vt:lpstr>
      <vt:lpstr>Characteristics of ANN</vt:lpstr>
      <vt:lpstr>Recent Noteworthy Developments in ANN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380</cp:revision>
  <cp:lastPrinted>2001-08-28T17:59:37Z</cp:lastPrinted>
  <dcterms:created xsi:type="dcterms:W3CDTF">1998-03-18T13:44:31Z</dcterms:created>
  <dcterms:modified xsi:type="dcterms:W3CDTF">2018-02-04T02:06:33Z</dcterms:modified>
</cp:coreProperties>
</file>