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590" r:id="rId2"/>
    <p:sldId id="582" r:id="rId3"/>
    <p:sldId id="583" r:id="rId4"/>
    <p:sldId id="567" r:id="rId5"/>
    <p:sldId id="568" r:id="rId6"/>
    <p:sldId id="569" r:id="rId7"/>
    <p:sldId id="592" r:id="rId8"/>
    <p:sldId id="570" r:id="rId9"/>
    <p:sldId id="593" r:id="rId10"/>
    <p:sldId id="594" r:id="rId11"/>
    <p:sldId id="595" r:id="rId12"/>
    <p:sldId id="596" r:id="rId13"/>
    <p:sldId id="591" r:id="rId14"/>
    <p:sldId id="597" r:id="rId15"/>
    <p:sldId id="598" r:id="rId16"/>
    <p:sldId id="571" r:id="rId17"/>
    <p:sldId id="586" r:id="rId18"/>
    <p:sldId id="585" r:id="rId19"/>
    <p:sldId id="572" r:id="rId20"/>
    <p:sldId id="573" r:id="rId21"/>
    <p:sldId id="574" r:id="rId22"/>
    <p:sldId id="576" r:id="rId23"/>
    <p:sldId id="577" r:id="rId24"/>
    <p:sldId id="578" r:id="rId25"/>
    <p:sldId id="587" r:id="rId26"/>
    <p:sldId id="579" r:id="rId27"/>
    <p:sldId id="580" r:id="rId28"/>
    <p:sldId id="581" r:id="rId29"/>
    <p:sldId id="588" r:id="rId30"/>
    <p:sldId id="589" r:id="rId31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551" autoAdjust="0"/>
  </p:normalViewPr>
  <p:slideViewPr>
    <p:cSldViewPr>
      <p:cViewPr varScale="1">
        <p:scale>
          <a:sx n="101" d="100"/>
          <a:sy n="101" d="100"/>
        </p:scale>
        <p:origin x="1256" y="20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86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437" tIns="50221" rIns="100437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8663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593162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07" tIns="47499" rIns="95007" bIns="4749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5815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7" tIns="47873" rIns="95747" bIns="47873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342238-4519-4CD6-8380-134D011DDBF5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91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68136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4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8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4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0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0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68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0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02/03/2018</a:t>
            </a:r>
            <a:r>
              <a:rPr lang="en-US" dirty="0" smtClean="0"/>
              <a:t>			Introduction to Data Mining 		                         </a:t>
            </a:r>
            <a:fld id="{C1D72F0C-2BC5-41DC-B889-262B17F3F967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4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7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emf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2.wmf"/><Relationship Id="rId5" Type="http://schemas.openxmlformats.org/officeDocument/2006/relationships/image" Target="../media/image23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7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381000" y="2227105"/>
            <a:ext cx="8229600" cy="325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Imbalanced Class </a:t>
            </a:r>
            <a:r>
              <a:rPr lang="en-US" altLang="en-US" sz="3200" b="0" dirty="0" smtClean="0"/>
              <a:t>Problem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endParaRPr lang="en-US" altLang="en-US" sz="3200" b="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 smtClean="0">
                <a:solidFill>
                  <a:srgbClr val="000000"/>
                </a:solidFill>
                <a:latin typeface="Arial" pitchFamily="34" charset="0"/>
              </a:rPr>
              <a:t>Introduction </a:t>
            </a: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to Data Mining, 2</a:t>
            </a:r>
            <a:r>
              <a:rPr lang="en-US" altLang="en-US" sz="3200" b="0" baseline="30000" dirty="0">
                <a:solidFill>
                  <a:srgbClr val="000000"/>
                </a:solidFill>
                <a:latin typeface="Arial" pitchFamily="34" charset="0"/>
              </a:rPr>
              <a:t>nd</a:t>
            </a: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 Edition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by</a:t>
            </a:r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 dirty="0">
                <a:solidFill>
                  <a:srgbClr val="000000"/>
                </a:solidFill>
                <a:latin typeface="Arial" pitchFamily="34" charset="0"/>
              </a:rPr>
              <a:t>Tan, Steinbach, Karpatne, </a:t>
            </a:r>
            <a:r>
              <a:rPr lang="en-US" altLang="en-US" sz="3200" b="0" dirty="0" smtClean="0">
                <a:solidFill>
                  <a:srgbClr val="000000"/>
                </a:solidFill>
                <a:latin typeface="Arial" pitchFamily="34" charset="0"/>
              </a:rPr>
              <a:t>Kumar</a:t>
            </a: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2051" name="Group 7"/>
          <p:cNvGrpSpPr>
            <a:grpSpLocks/>
          </p:cNvGrpSpPr>
          <p:nvPr/>
        </p:nvGrpSpPr>
        <p:grpSpPr bwMode="auto">
          <a:xfrm>
            <a:off x="304800" y="1066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2052" name="Rectangle 11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  <a:noFill/>
        </p:spPr>
        <p:txBody>
          <a:bodyPr/>
          <a:lstStyle/>
          <a:p>
            <a:pPr algn="ctr"/>
            <a:r>
              <a:rPr lang="en-US" altLang="en-US" smtClean="0"/>
              <a:t>Data Mining </a:t>
            </a:r>
            <a:br>
              <a:rPr lang="en-US" altLang="en-US" smtClean="0"/>
            </a:br>
            <a:r>
              <a:rPr lang="en-US" altLang="en-US" smtClean="0"/>
              <a:t>Classification: Alternative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Measures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885538"/>
              </p:ext>
            </p:extLst>
          </p:nvPr>
        </p:nvGraphicFramePr>
        <p:xfrm>
          <a:off x="5645150" y="1103313"/>
          <a:ext cx="2989263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3" imgW="2057400" imgH="1625400" progId="Equation.3">
                  <p:embed/>
                </p:oleObj>
              </mc:Choice>
              <mc:Fallback>
                <p:oleObj name="Equation" r:id="rId3" imgW="2057400" imgH="162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1103313"/>
                        <a:ext cx="2989263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/>
                <a:gridCol w="1239222"/>
                <a:gridCol w="1237926"/>
                <a:gridCol w="1237926"/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/>
                <a:gridCol w="1239222"/>
                <a:gridCol w="1237926"/>
                <a:gridCol w="1237926"/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71030"/>
              </p:ext>
            </p:extLst>
          </p:nvPr>
        </p:nvGraphicFramePr>
        <p:xfrm>
          <a:off x="5648325" y="3962400"/>
          <a:ext cx="2970213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5" imgW="2044440" imgH="1625400" progId="Equation.3">
                  <p:embed/>
                </p:oleObj>
              </mc:Choice>
              <mc:Fallback>
                <p:oleObj name="Equation" r:id="rId5" imgW="2044440" imgH="1625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3962400"/>
                        <a:ext cx="2970213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Measures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207125" y="1638300"/>
          <a:ext cx="18637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3" imgW="1282700" imgH="889000" progId="Equation.3">
                  <p:embed/>
                </p:oleObj>
              </mc:Choice>
              <mc:Fallback>
                <p:oleObj name="Equation" r:id="rId3" imgW="12827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1638300"/>
                        <a:ext cx="18637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/>
                <a:gridCol w="1239222"/>
                <a:gridCol w="1237926"/>
                <a:gridCol w="1237926"/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Measures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207125" y="1638300"/>
          <a:ext cx="18637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3" imgW="1282700" imgH="889000" progId="Equation.3">
                  <p:embed/>
                </p:oleObj>
              </mc:Choice>
              <mc:Fallback>
                <p:oleObj name="Equation" r:id="rId3" imgW="12827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1638300"/>
                        <a:ext cx="18637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/>
                <a:gridCol w="1239222"/>
                <a:gridCol w="1237926"/>
                <a:gridCol w="1237926"/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/>
                <a:gridCol w="1239222"/>
                <a:gridCol w="1237926"/>
                <a:gridCol w="1237926"/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6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30510"/>
              </p:ext>
            </p:extLst>
          </p:nvPr>
        </p:nvGraphicFramePr>
        <p:xfrm>
          <a:off x="6081713" y="4497388"/>
          <a:ext cx="210343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5" imgW="1447560" imgH="888840" progId="Equation.3">
                  <p:embed/>
                </p:oleObj>
              </mc:Choice>
              <mc:Fallback>
                <p:oleObj name="Equation" r:id="rId5" imgW="1447560" imgH="8888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4497388"/>
                        <a:ext cx="210343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715963"/>
          </a:xfrm>
        </p:spPr>
        <p:txBody>
          <a:bodyPr/>
          <a:lstStyle/>
          <a:p>
            <a:pPr eaLnBrk="1" hangingPunct="1"/>
            <a:r>
              <a:rPr lang="en-US" altLang="en-US" smtClean="0"/>
              <a:t>Measures of Classification Performance</a:t>
            </a:r>
          </a:p>
        </p:txBody>
      </p:sp>
      <p:graphicFrame>
        <p:nvGraphicFramePr>
          <p:cNvPr id="763908" name="Group 4"/>
          <p:cNvGraphicFramePr>
            <a:graphicFrameLocks noGrp="1"/>
          </p:cNvGraphicFramePr>
          <p:nvPr/>
        </p:nvGraphicFramePr>
        <p:xfrm>
          <a:off x="63500" y="1676400"/>
          <a:ext cx="3149600" cy="1387476"/>
        </p:xfrm>
        <a:graphic>
          <a:graphicData uri="http://schemas.openxmlformats.org/drawingml/2006/table">
            <a:tbl>
              <a:tblPr/>
              <a:tblGrid>
                <a:gridCol w="982251"/>
                <a:gridCol w="567907"/>
                <a:gridCol w="685475"/>
                <a:gridCol w="913967"/>
              </a:tblGrid>
              <a:tr h="33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17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81400" y="1295400"/>
            <a:ext cx="5562600" cy="509908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363" name="TextBox 15"/>
          <p:cNvSpPr txBox="1">
            <a:spLocks noChangeArrowheads="1"/>
          </p:cNvSpPr>
          <p:nvPr/>
        </p:nvSpPr>
        <p:spPr bwMode="auto">
          <a:xfrm>
            <a:off x="152400" y="3276600"/>
            <a:ext cx="2971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ym typeface="Symbol" pitchFamily="18" charset="2"/>
              </a:rPr>
              <a:t></a:t>
            </a:r>
            <a:r>
              <a:rPr lang="en-US" altLang="en-US" sz="1400"/>
              <a:t> is the probability that we reject the null hypothesis when it is true. This is a Type I error or a false positive (FP).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ym typeface="Symbol" pitchFamily="18" charset="2"/>
              </a:rPr>
              <a:t></a:t>
            </a:r>
            <a:r>
              <a:rPr lang="en-US" altLang="en-US" sz="1400"/>
              <a:t> is the probability that we accept the null hypothesis when it is false. This is a Type II error or a false negative (FN).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Measures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6132513" y="1306513"/>
          <a:ext cx="2011362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3" imgW="1384300" imgH="1346200" progId="Equation.3">
                  <p:embed/>
                </p:oleObj>
              </mc:Choice>
              <mc:Fallback>
                <p:oleObj name="Equation" r:id="rId3" imgW="1384300" imgH="1346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1306513"/>
                        <a:ext cx="2011362" cy="195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/>
                <a:gridCol w="1239222"/>
                <a:gridCol w="1237926"/>
                <a:gridCol w="1237926"/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/>
                <a:gridCol w="1239222"/>
                <a:gridCol w="1237926"/>
                <a:gridCol w="1237926"/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329807"/>
              </p:ext>
            </p:extLst>
          </p:nvPr>
        </p:nvGraphicFramePr>
        <p:xfrm>
          <a:off x="6081713" y="4330700"/>
          <a:ext cx="210343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5" imgW="1447560" imgH="1117440" progId="Equation.3">
                  <p:embed/>
                </p:oleObj>
              </mc:Choice>
              <mc:Fallback>
                <p:oleObj name="Equation" r:id="rId5" imgW="1447560" imgH="11174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4330700"/>
                        <a:ext cx="2103437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Measures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778500" y="1536700"/>
          <a:ext cx="2420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3" imgW="1384300" imgH="635000" progId="Equation.3">
                  <p:embed/>
                </p:oleObj>
              </mc:Choice>
              <mc:Fallback>
                <p:oleObj name="Equation" r:id="rId3" imgW="13843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536700"/>
                        <a:ext cx="24209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876800" cy="1371599"/>
        </p:xfrm>
        <a:graphic>
          <a:graphicData uri="http://schemas.openxmlformats.org/drawingml/2006/table">
            <a:tbl>
              <a:tblPr/>
              <a:tblGrid>
                <a:gridCol w="1218881"/>
                <a:gridCol w="1220157"/>
                <a:gridCol w="1218881"/>
                <a:gridCol w="1218881"/>
              </a:tblGrid>
              <a:tr h="324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124200"/>
          <a:ext cx="4876800" cy="1323976"/>
        </p:xfrm>
        <a:graphic>
          <a:graphicData uri="http://schemas.openxmlformats.org/drawingml/2006/table">
            <a:tbl>
              <a:tblPr/>
              <a:tblGrid>
                <a:gridCol w="1218881"/>
                <a:gridCol w="1220157"/>
                <a:gridCol w="1218881"/>
                <a:gridCol w="1218881"/>
              </a:tblGrid>
              <a:tr h="306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788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25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4"/>
          <p:cNvGraphicFramePr>
            <a:graphicFrameLocks/>
          </p:cNvGraphicFramePr>
          <p:nvPr/>
        </p:nvGraphicFramePr>
        <p:xfrm>
          <a:off x="304800" y="4953000"/>
          <a:ext cx="4876800" cy="1371600"/>
        </p:xfrm>
        <a:graphic>
          <a:graphicData uri="http://schemas.openxmlformats.org/drawingml/2006/table">
            <a:tbl>
              <a:tblPr/>
              <a:tblGrid>
                <a:gridCol w="1218881"/>
                <a:gridCol w="1220157"/>
                <a:gridCol w="1218881"/>
                <a:gridCol w="1218881"/>
              </a:tblGrid>
              <a:tr h="324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57" name="Object 2"/>
          <p:cNvGraphicFramePr>
            <a:graphicFrameLocks noChangeAspect="1"/>
          </p:cNvGraphicFramePr>
          <p:nvPr/>
        </p:nvGraphicFramePr>
        <p:xfrm>
          <a:off x="5943600" y="3276600"/>
          <a:ext cx="2454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5" imgW="1384300" imgH="635000" progId="Equation.3">
                  <p:embed/>
                </p:oleObj>
              </mc:Choice>
              <mc:Fallback>
                <p:oleObj name="Equation" r:id="rId5" imgW="1384300" imgH="635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76600"/>
                        <a:ext cx="24542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3"/>
          <p:cNvGraphicFramePr>
            <a:graphicFrameLocks noChangeAspect="1"/>
          </p:cNvGraphicFramePr>
          <p:nvPr/>
        </p:nvGraphicFramePr>
        <p:xfrm>
          <a:off x="5867400" y="5029200"/>
          <a:ext cx="26590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7" imgW="1384300" imgH="635000" progId="Equation.3">
                  <p:embed/>
                </p:oleObj>
              </mc:Choice>
              <mc:Fallback>
                <p:oleObj name="Equation" r:id="rId7" imgW="1384300" imgH="63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029200"/>
                        <a:ext cx="26590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 smtClean="0"/>
              <a:t>ROC (Receiver Operating Characteristic)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 graphical approach for displaying trade-off between detection rate and false alarm rate</a:t>
            </a:r>
          </a:p>
          <a:p>
            <a:r>
              <a:rPr lang="en-US" altLang="en-US" smtClean="0"/>
              <a:t>Developed in 1950s for signal detection theory to analyze noisy signals </a:t>
            </a:r>
          </a:p>
          <a:p>
            <a:r>
              <a:rPr lang="en-US" altLang="en-US" smtClean="0"/>
              <a:t>ROC curve plots TPR against FPR</a:t>
            </a:r>
          </a:p>
          <a:p>
            <a:pPr lvl="1"/>
            <a:r>
              <a:rPr lang="en-US" altLang="en-US" smtClean="0"/>
              <a:t>Performance of a model represented as a point in an ROC curve</a:t>
            </a:r>
          </a:p>
          <a:p>
            <a:pPr lvl="1"/>
            <a:r>
              <a:rPr lang="en-US" altLang="en-US" smtClean="0"/>
              <a:t>Changing the threshold parameter of classifier changes the location of the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ROC Curve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 smtClean="0"/>
              <a:t>(TPR,FPR):</a:t>
            </a:r>
          </a:p>
          <a:p>
            <a:r>
              <a:rPr lang="en-US" altLang="en-US" sz="2400" dirty="0" smtClean="0"/>
              <a:t>(0,0): declare everything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  to be negative class</a:t>
            </a:r>
          </a:p>
          <a:p>
            <a:r>
              <a:rPr lang="en-US" altLang="en-US" sz="2400" dirty="0" smtClean="0"/>
              <a:t>(1,1): declare everything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 to be positive class</a:t>
            </a:r>
          </a:p>
          <a:p>
            <a:r>
              <a:rPr lang="en-US" altLang="en-US" sz="2400" dirty="0" smtClean="0"/>
              <a:t>(1,0): ideal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 smtClean="0"/>
          </a:p>
          <a:p>
            <a:r>
              <a:rPr lang="en-US" altLang="en-US" sz="2400" dirty="0" smtClean="0"/>
              <a:t>Diagonal line:</a:t>
            </a:r>
          </a:p>
          <a:p>
            <a:pPr lvl="1"/>
            <a:r>
              <a:rPr lang="en-US" altLang="en-US" sz="2400" dirty="0" smtClean="0"/>
              <a:t>Random guessing</a:t>
            </a:r>
          </a:p>
          <a:p>
            <a:pPr lvl="1"/>
            <a:r>
              <a:rPr lang="en-US" altLang="en-US" sz="2400" dirty="0" smtClean="0"/>
              <a:t>Below diagonal line:</a:t>
            </a:r>
          </a:p>
          <a:p>
            <a:pPr marL="1255713" lvl="2" indent="-341313"/>
            <a:r>
              <a:rPr lang="en-US" altLang="en-US" sz="2000" dirty="0" smtClean="0"/>
              <a:t>prediction is opposite </a:t>
            </a:r>
            <a:br>
              <a:rPr lang="en-US" altLang="en-US" sz="2000" dirty="0" smtClean="0"/>
            </a:br>
            <a:r>
              <a:rPr lang="en-US" altLang="en-US" sz="2000" dirty="0" smtClean="0"/>
              <a:t>of the true class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en-US" smtClean="0"/>
              <a:t>ROC (Receiver Operating Characteristic)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To draw ROC curve, classifier must produce continuous-valued output </a:t>
            </a:r>
          </a:p>
          <a:p>
            <a:pPr lvl="1"/>
            <a:r>
              <a:rPr lang="en-US" altLang="en-US" sz="2400" dirty="0" smtClean="0"/>
              <a:t>Outputs are used to rank test records, from the most likely positive class record to the least likely positive class record</a:t>
            </a:r>
          </a:p>
          <a:p>
            <a:pPr lvl="1"/>
            <a:endParaRPr lang="en-US" altLang="en-US" sz="2400" dirty="0" smtClean="0"/>
          </a:p>
          <a:p>
            <a:r>
              <a:rPr lang="en-US" altLang="en-US" sz="2400" dirty="0" smtClean="0"/>
              <a:t>Many classifiers produce only discrete outputs (i.e., predicted class)</a:t>
            </a:r>
          </a:p>
          <a:p>
            <a:pPr lvl="1"/>
            <a:r>
              <a:rPr lang="en-US" altLang="en-US" sz="2400" dirty="0" smtClean="0"/>
              <a:t>How to get continuous-valued outputs?</a:t>
            </a:r>
          </a:p>
          <a:p>
            <a:pPr marL="1255713" lvl="2" indent="-341313"/>
            <a:r>
              <a:rPr lang="en-US" altLang="en-US" sz="2000" dirty="0" smtClean="0"/>
              <a:t>Decision trees, rule-based classifiers, neural networks, Bayesian classifiers, k-nearest neighbors, SVM</a:t>
            </a:r>
          </a:p>
          <a:p>
            <a:pPr lvl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Decision Trees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2771775"/>
          <a:ext cx="4495800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Visio" r:id="rId3" imgW="8039049" imgH="5411111" progId="Visio.Drawing.6">
                  <p:embed/>
                </p:oleObj>
              </mc:Choice>
              <mc:Fallback>
                <p:oleObj name="Visio" r:id="rId3" imgW="8039049" imgH="541111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71775"/>
                        <a:ext cx="4495800" cy="345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" y="1722438"/>
          <a:ext cx="4191000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Visio" r:id="rId5" imgW="8039049" imgH="5369367" progId="Visio.Drawing.6">
                  <p:embed/>
                </p:oleObj>
              </mc:Choice>
              <mc:Fallback>
                <p:oleObj name="Visio" r:id="rId5" imgW="8039049" imgH="5369367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22438"/>
                        <a:ext cx="4191000" cy="307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066800" y="10668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Decision Tree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105400" y="21336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Continuous-valued outputs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505200" y="1524000"/>
            <a:ext cx="1219200" cy="533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Imbalance Problem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Lots of classification problems where the classes are skewed (more records from one class than another)</a:t>
            </a:r>
          </a:p>
          <a:p>
            <a:pPr lvl="1"/>
            <a:r>
              <a:rPr lang="en-US" altLang="en-US" smtClean="0"/>
              <a:t>Credit card fraud</a:t>
            </a:r>
          </a:p>
          <a:p>
            <a:pPr lvl="1"/>
            <a:r>
              <a:rPr lang="en-US" altLang="en-US" smtClean="0"/>
              <a:t>Intrusion detection</a:t>
            </a:r>
          </a:p>
          <a:p>
            <a:pPr lvl="1"/>
            <a:r>
              <a:rPr lang="en-US" altLang="en-US" smtClean="0"/>
              <a:t>Defective products in manufacturing assembly line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ROC Curve Example</a:t>
            </a:r>
          </a:p>
        </p:txBody>
      </p:sp>
      <p:graphicFrame>
        <p:nvGraphicFramePr>
          <p:cNvPr id="2150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" y="1295400"/>
          <a:ext cx="53340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Visio" r:id="rId3" imgW="8039049" imgH="5411111" progId="Visio.Drawing.6">
                  <p:embed/>
                </p:oleObj>
              </mc:Choice>
              <mc:Fallback>
                <p:oleObj name="Visio" r:id="rId3" imgW="8039049" imgH="5411111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53340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5105400"/>
            <a:ext cx="8001000" cy="1085850"/>
          </a:xfrm>
          <a:noFill/>
        </p:spPr>
      </p:pic>
      <p:pic>
        <p:nvPicPr>
          <p:cNvPr id="21509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r="6410"/>
          <a:stretch>
            <a:fillRect/>
          </a:stretch>
        </p:blipFill>
        <p:spPr>
          <a:xfrm>
            <a:off x="5181600" y="990600"/>
            <a:ext cx="3886200" cy="291465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ROC Curve Example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752600"/>
            <a:ext cx="8534400" cy="4648200"/>
            <a:chOff x="288" y="1056"/>
            <a:chExt cx="5376" cy="2928"/>
          </a:xfrm>
        </p:grpSpPr>
        <p:pic>
          <p:nvPicPr>
            <p:cNvPr id="2253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At threshold t:</a:t>
              </a:r>
            </a:p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TPR=0.5, FNR=0.5, FPR=0.12, </a:t>
              </a:r>
              <a:r>
                <a:rPr lang="en-US" altLang="en-US" sz="2000" dirty="0" smtClean="0"/>
                <a:t>TNR=0.88</a:t>
              </a:r>
              <a:endParaRPr lang="en-US" altLang="en-US" sz="2000" dirty="0"/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- 1-dimensional data set containing 2 classes (positive and negative)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- Any points located at x &gt; t is classified as positive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ROC for Model Comparison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/>
              <a:t>No model consistently outperform the other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</a:t>
            </a:r>
            <a:r>
              <a:rPr lang="en-US" altLang="en-US" sz="2400" b="0" baseline="-25000"/>
              <a:t>1</a:t>
            </a:r>
            <a:r>
              <a:rPr lang="en-US" altLang="en-US" sz="2400" b="0"/>
              <a:t> is better for small FPR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/>
              <a:t>M</a:t>
            </a:r>
            <a:r>
              <a:rPr lang="en-US" altLang="en-US" sz="2400" b="0" baseline="-25000"/>
              <a:t>2</a:t>
            </a:r>
            <a:r>
              <a:rPr lang="en-US" altLang="en-US" sz="2400" b="0"/>
              <a:t> is better for large FPR</a:t>
            </a:r>
          </a:p>
          <a:p>
            <a:pPr lvl="1">
              <a:buSzPct val="75000"/>
              <a:buFont typeface="Monotype Sorts" pitchFamily="2" charset="2"/>
              <a:buNone/>
            </a:pPr>
            <a:endParaRPr lang="en-US" altLang="en-US" sz="1000" b="0"/>
          </a:p>
          <a:p>
            <a:r>
              <a:rPr lang="en-US" altLang="en-US" sz="2400" b="0"/>
              <a:t>Area Under the ROC curve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/>
              <a:t>Ideal: </a:t>
            </a:r>
          </a:p>
          <a:p>
            <a:pPr lvl="2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en-US" sz="1800" b="0"/>
              <a:t> Area = 1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/>
              <a:t>Random guess:</a:t>
            </a:r>
          </a:p>
          <a:p>
            <a:pPr lvl="2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en-US" sz="1800" b="0"/>
              <a:t> Area = 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Construct an ROC curve</a:t>
            </a:r>
          </a:p>
        </p:txBody>
      </p:sp>
      <p:graphicFrame>
        <p:nvGraphicFramePr>
          <p:cNvPr id="13322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621816"/>
              </p:ext>
            </p:extLst>
          </p:nvPr>
        </p:nvGraphicFramePr>
        <p:xfrm>
          <a:off x="381000" y="12954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4419600" y="1066800"/>
            <a:ext cx="46482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 smtClean="0"/>
              <a:t>Use a classifier </a:t>
            </a:r>
            <a:r>
              <a:rPr lang="en-US" altLang="en-US" sz="2200" b="0" dirty="0"/>
              <a:t>that </a:t>
            </a:r>
            <a:r>
              <a:rPr lang="en-US" altLang="en-US" sz="2200" b="0" dirty="0" smtClean="0"/>
              <a:t>produces a continuous-valued score for each instance</a:t>
            </a:r>
          </a:p>
          <a:p>
            <a:pPr marL="804863" lvl="1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 smtClean="0"/>
              <a:t>The more likely it is for the instance to be in the + class, the higher the score</a:t>
            </a:r>
            <a:endParaRPr lang="en-US" altLang="en-US" sz="2000" b="0" dirty="0"/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 smtClean="0"/>
              <a:t>Sort </a:t>
            </a:r>
            <a:r>
              <a:rPr lang="en-US" altLang="en-US" sz="2200" b="0" dirty="0"/>
              <a:t>the instances </a:t>
            </a:r>
            <a:r>
              <a:rPr lang="en-US" altLang="en-US" sz="2200" b="0" dirty="0" smtClean="0"/>
              <a:t>in </a:t>
            </a:r>
            <a:r>
              <a:rPr lang="en-US" altLang="en-US" sz="2200" b="0" dirty="0"/>
              <a:t>decreasing order according to the score 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smtClean="0"/>
              <a:t>Apply a threshold </a:t>
            </a:r>
            <a:r>
              <a:rPr lang="en-US" altLang="en-US" sz="2200" b="0" dirty="0"/>
              <a:t>at each unique value of </a:t>
            </a:r>
            <a:r>
              <a:rPr lang="en-US" altLang="en-US" sz="2200" b="0" dirty="0" smtClean="0"/>
              <a:t>the score</a:t>
            </a:r>
            <a:endParaRPr lang="en-US" altLang="en-US" sz="2200" b="0" dirty="0"/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 smtClean="0"/>
              <a:t>Count </a:t>
            </a:r>
            <a:r>
              <a:rPr lang="en-US" altLang="en-US" sz="2200" b="0" dirty="0"/>
              <a:t>the number of TP, FP, </a:t>
            </a:r>
            <a:br>
              <a:rPr lang="en-US" altLang="en-US" sz="2200" b="0" dirty="0"/>
            </a:br>
            <a:r>
              <a:rPr lang="en-US" altLang="en-US" sz="2200" b="0" dirty="0" smtClean="0"/>
              <a:t>TN</a:t>
            </a:r>
            <a:r>
              <a:rPr lang="en-US" altLang="en-US" sz="2200" b="0" dirty="0"/>
              <a:t>, FN at each threshold</a:t>
            </a:r>
          </a:p>
          <a:p>
            <a:pPr marL="685800" lvl="1" indent="-228600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TPR = TP/(TP+FN)</a:t>
            </a:r>
          </a:p>
          <a:p>
            <a:pPr marL="685800" lvl="1" indent="-228600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FPR = FP/(FP + TN)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construct an ROC curve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741672"/>
              </p:ext>
            </p:extLst>
          </p:nvPr>
        </p:nvGraphicFramePr>
        <p:xfrm>
          <a:off x="139065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Document" r:id="rId3" imgW="10594848" imgH="3913632" progId="Word.Document.8">
                  <p:embed/>
                </p:oleObj>
              </mc:Choice>
              <mc:Fallback>
                <p:oleObj name="Document" r:id="rId3" imgW="10594848" imgH="39136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09600" y="1399401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/>
              <a:t>Threshold &gt;=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ROC Curve: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10668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0668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Handling Class Imbalanced Problem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Class-based ordering (e.g. RIPPER)</a:t>
            </a:r>
          </a:p>
          <a:p>
            <a:pPr lvl="1"/>
            <a:r>
              <a:rPr lang="en-US" altLang="en-US" smtClean="0"/>
              <a:t>Rules for rare class have higher priority </a:t>
            </a:r>
          </a:p>
          <a:p>
            <a:endParaRPr lang="en-US" altLang="en-US" smtClean="0"/>
          </a:p>
          <a:p>
            <a:r>
              <a:rPr lang="en-US" altLang="en-US" smtClean="0"/>
              <a:t>Cost-sensitive classification</a:t>
            </a:r>
          </a:p>
          <a:p>
            <a:pPr lvl="1"/>
            <a:r>
              <a:rPr lang="en-US" altLang="en-US" smtClean="0"/>
              <a:t>Misclassifying rare class as majority class is more expensive than misclassifying majority as rare class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Sampling-based approaches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Matrix</a:t>
            </a:r>
          </a:p>
        </p:txBody>
      </p:sp>
      <p:graphicFrame>
        <p:nvGraphicFramePr>
          <p:cNvPr id="1334275" name="Group 3"/>
          <p:cNvGraphicFramePr>
            <a:graphicFrameLocks noGrp="1"/>
          </p:cNvGraphicFramePr>
          <p:nvPr>
            <p:ph sz="half" idx="1"/>
          </p:nvPr>
        </p:nvGraphicFramePr>
        <p:xfrm>
          <a:off x="304800" y="1143000"/>
          <a:ext cx="5151438" cy="2362201"/>
        </p:xfrm>
        <a:graphic>
          <a:graphicData uri="http://schemas.openxmlformats.org/drawingml/2006/table">
            <a:tbl>
              <a:tblPr/>
              <a:tblGrid>
                <a:gridCol w="1139825"/>
                <a:gridCol w="1338263"/>
                <a:gridCol w="1336675"/>
                <a:gridCol w="1336675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4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f(Yes, 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f(Yes,No)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f(No, 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f(No, 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4298" name="Group 26"/>
          <p:cNvGraphicFramePr>
            <a:graphicFrameLocks noGrp="1"/>
          </p:cNvGraphicFramePr>
          <p:nvPr/>
        </p:nvGraphicFramePr>
        <p:xfrm>
          <a:off x="304800" y="3810000"/>
          <a:ext cx="5181600" cy="2308226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  <a:gridCol w="1295400"/>
              </a:tblGrid>
              <a:tr h="640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Cost Matrix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PREDICTED CLASS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647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C(i, j)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253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C(Yes, Yes)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C(Yes, No)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3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C(No, Yes)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C(No, No)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5562600" y="2590800"/>
            <a:ext cx="3429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/>
              <a:t>C(i,j): Cost of misclassifying class i example as class j</a:t>
            </a:r>
          </a:p>
        </p:txBody>
      </p:sp>
      <p:graphicFrame>
        <p:nvGraphicFramePr>
          <p:cNvPr id="27698" name="Object 50"/>
          <p:cNvGraphicFramePr>
            <a:graphicFrameLocks noGrp="1" noChangeAspect="1"/>
          </p:cNvGraphicFramePr>
          <p:nvPr>
            <p:ph sz="half" idx="2"/>
          </p:nvPr>
        </p:nvGraphicFramePr>
        <p:xfrm>
          <a:off x="5715000" y="4419600"/>
          <a:ext cx="31686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3" imgW="1574800" imgH="254000" progId="Equation.3">
                  <p:embed/>
                </p:oleObj>
              </mc:Choice>
              <mc:Fallback>
                <p:oleObj name="Equation" r:id="rId3" imgW="1574800" imgH="2540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19600"/>
                        <a:ext cx="31686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Computing Cost of Classification</a:t>
            </a:r>
          </a:p>
        </p:txBody>
      </p:sp>
      <p:graphicFrame>
        <p:nvGraphicFramePr>
          <p:cNvPr id="1335299" name="Group 3"/>
          <p:cNvGraphicFramePr>
            <a:graphicFrameLocks noGrp="1"/>
          </p:cNvGraphicFramePr>
          <p:nvPr/>
        </p:nvGraphicFramePr>
        <p:xfrm>
          <a:off x="2895600" y="1143000"/>
          <a:ext cx="3581400" cy="1830451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762000"/>
                <a:gridCol w="838200"/>
              </a:tblGrid>
              <a:tr h="6399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Cost Matrix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4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C(i,j)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61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5322" name="Group 26"/>
          <p:cNvGraphicFramePr>
            <a:graphicFrameLocks noGrp="1"/>
          </p:cNvGraphicFramePr>
          <p:nvPr/>
        </p:nvGraphicFramePr>
        <p:xfrm>
          <a:off x="685800" y="3276600"/>
          <a:ext cx="3581400" cy="1830451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762000"/>
                <a:gridCol w="838200"/>
              </a:tblGrid>
              <a:tr h="6399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Model M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4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61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5345" name="Group 49"/>
          <p:cNvGraphicFramePr>
            <a:graphicFrameLocks noGrp="1"/>
          </p:cNvGraphicFramePr>
          <p:nvPr/>
        </p:nvGraphicFramePr>
        <p:xfrm>
          <a:off x="4953000" y="3276600"/>
          <a:ext cx="3581400" cy="1830451"/>
        </p:xfrm>
        <a:graphic>
          <a:graphicData uri="http://schemas.openxmlformats.org/drawingml/2006/table">
            <a:tbl>
              <a:tblPr/>
              <a:tblGrid>
                <a:gridCol w="1143000"/>
                <a:gridCol w="838200"/>
                <a:gridCol w="762000"/>
                <a:gridCol w="838200"/>
              </a:tblGrid>
              <a:tr h="6399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Model M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145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961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44" name="Rectangle 72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b="0"/>
              <a:t>Accuracy = 80%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0"/>
              <a:t>Cost = 3910</a:t>
            </a:r>
          </a:p>
        </p:txBody>
      </p:sp>
      <p:sp>
        <p:nvSpPr>
          <p:cNvPr id="28745" name="Rectangle 73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 b="0"/>
              <a:t>Accuracy = 90%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0"/>
              <a:t>Cost = 4255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Sensitive Classification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Example: Bayesian classifer</a:t>
            </a:r>
          </a:p>
          <a:p>
            <a:pPr lvl="1"/>
            <a:r>
              <a:rPr lang="en-US" altLang="en-US" smtClean="0"/>
              <a:t>Given a test record x:</a:t>
            </a:r>
          </a:p>
          <a:p>
            <a:pPr lvl="2"/>
            <a:r>
              <a:rPr lang="en-US" altLang="en-US" smtClean="0"/>
              <a:t> Compute p(i|x) for each class </a:t>
            </a:r>
            <a:r>
              <a:rPr lang="en-US" altLang="en-US" i="1" smtClean="0"/>
              <a:t>i</a:t>
            </a:r>
          </a:p>
          <a:p>
            <a:pPr lvl="2"/>
            <a:r>
              <a:rPr lang="en-US" altLang="en-US" smtClean="0"/>
              <a:t> Decision rule: classify node as class </a:t>
            </a:r>
            <a:r>
              <a:rPr lang="en-US" altLang="en-US" i="1" smtClean="0">
                <a:latin typeface="Times New Roman" pitchFamily="18" charset="0"/>
              </a:rPr>
              <a:t>k</a:t>
            </a:r>
            <a:r>
              <a:rPr lang="en-US" altLang="en-US" smtClean="0"/>
              <a:t> if </a:t>
            </a:r>
          </a:p>
          <a:p>
            <a:pPr lvl="4"/>
            <a:endParaRPr lang="en-US" altLang="en-US" smtClean="0"/>
          </a:p>
          <a:p>
            <a:pPr lvl="1">
              <a:buFont typeface="Arial" charset="0"/>
              <a:buNone/>
            </a:pPr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For 2-class, classify x as + if p(+|x) &gt; p(-|x)</a:t>
            </a:r>
          </a:p>
          <a:p>
            <a:pPr lvl="2"/>
            <a:r>
              <a:rPr lang="en-US" altLang="en-US" smtClean="0"/>
              <a:t> This decision rule implicitly assumes that </a:t>
            </a:r>
            <a:br>
              <a:rPr lang="en-US" altLang="en-US" smtClean="0"/>
            </a:br>
            <a:r>
              <a:rPr lang="en-US" altLang="en-US" smtClean="0"/>
              <a:t>        C(+|+) = C(-|-) = 0 and C(+|-) = C(-|+)</a:t>
            </a:r>
          </a:p>
        </p:txBody>
      </p:sp>
      <p:graphicFrame>
        <p:nvGraphicFramePr>
          <p:cNvPr id="2970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124200" y="3305175"/>
          <a:ext cx="32004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3" imgW="1205977" imgH="304668" progId="Equation.3">
                  <p:embed/>
                </p:oleObj>
              </mc:Choice>
              <mc:Fallback>
                <p:oleObj name="Equation" r:id="rId3" imgW="1205977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05175"/>
                        <a:ext cx="32004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Cost Sensitive Classification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r>
              <a:rPr lang="en-US" altLang="en-US" smtClean="0"/>
              <a:t>General decision rule: </a:t>
            </a:r>
          </a:p>
          <a:p>
            <a:pPr lvl="1"/>
            <a:r>
              <a:rPr lang="en-US" altLang="en-US" smtClean="0"/>
              <a:t>Classify test record x as class k if</a:t>
            </a:r>
          </a:p>
          <a:p>
            <a:endParaRPr lang="en-US" altLang="en-US" smtClean="0"/>
          </a:p>
          <a:p>
            <a:pPr lvl="3"/>
            <a:endParaRPr lang="en-US" altLang="en-US" smtClean="0"/>
          </a:p>
          <a:p>
            <a:r>
              <a:rPr lang="en-US" altLang="en-US" smtClean="0"/>
              <a:t>2-class:</a:t>
            </a:r>
          </a:p>
          <a:p>
            <a:pPr lvl="1"/>
            <a:r>
              <a:rPr lang="en-US" altLang="en-US" smtClean="0"/>
              <a:t>Cost(+) = p(+|x) C(+,+) + p(-|x) C(-,+)</a:t>
            </a:r>
          </a:p>
          <a:p>
            <a:pPr lvl="1"/>
            <a:r>
              <a:rPr lang="en-US" altLang="en-US" smtClean="0"/>
              <a:t>Cost(-) = p(+|x) C(+,-) + p(-|x) C(-,-)</a:t>
            </a:r>
          </a:p>
          <a:p>
            <a:pPr lvl="1"/>
            <a:r>
              <a:rPr lang="en-US" altLang="en-US" smtClean="0"/>
              <a:t>Decision rule: classify x as + if Cost(+) &lt; Cost(-)</a:t>
            </a:r>
          </a:p>
          <a:p>
            <a:pPr lvl="2"/>
            <a:r>
              <a:rPr lang="en-US" altLang="en-US" smtClean="0"/>
              <a:t> if C(+,+) = C(-,-) = 0:           </a:t>
            </a:r>
          </a:p>
        </p:txBody>
      </p:sp>
      <p:graphicFrame>
        <p:nvGraphicFramePr>
          <p:cNvPr id="3072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2362200"/>
          <a:ext cx="44958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Equation" r:id="rId3" imgW="1879600" imgH="342900" progId="Equation.3">
                  <p:embed/>
                </p:oleObj>
              </mc:Choice>
              <mc:Fallback>
                <p:oleObj name="Equation" r:id="rId3" imgW="18796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2200"/>
                        <a:ext cx="44958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343400" y="5334000"/>
          <a:ext cx="39624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Equation" r:id="rId5" imgW="1689100" imgH="419100" progId="Equation.3">
                  <p:embed/>
                </p:oleObj>
              </mc:Choice>
              <mc:Fallback>
                <p:oleObj name="Equation" r:id="rId5" imgW="16891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34000"/>
                        <a:ext cx="39624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Challenges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Evaluation measures such as accuracy is not well-suited for imbalanced class</a:t>
            </a:r>
          </a:p>
          <a:p>
            <a:endParaRPr lang="en-US" altLang="en-US" smtClean="0"/>
          </a:p>
          <a:p>
            <a:r>
              <a:rPr lang="en-US" altLang="en-US" smtClean="0"/>
              <a:t>Detecting the rare class is like finding needle in a haystack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Sampling-based Approaches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Modify the distribution of training data so that rare class is well-represented in training set</a:t>
            </a:r>
          </a:p>
          <a:p>
            <a:pPr lvl="1"/>
            <a:r>
              <a:rPr lang="en-US" altLang="en-US" smtClean="0"/>
              <a:t>Undersample the majority class</a:t>
            </a:r>
          </a:p>
          <a:p>
            <a:pPr lvl="1"/>
            <a:r>
              <a:rPr lang="en-US" altLang="en-US" smtClean="0"/>
              <a:t>Oversample the rare class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Advantages and disadvantages</a:t>
            </a:r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Confusion Matrix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Confusion Matrix:</a:t>
            </a:r>
          </a:p>
        </p:txBody>
      </p:sp>
      <p:graphicFrame>
        <p:nvGraphicFramePr>
          <p:cNvPr id="1321988" name="Group 4"/>
          <p:cNvGraphicFramePr>
            <a:graphicFrameLocks noGrp="1"/>
          </p:cNvGraphicFramePr>
          <p:nvPr/>
        </p:nvGraphicFramePr>
        <p:xfrm>
          <a:off x="1219200" y="19050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3048000" y="4876800"/>
            <a:ext cx="22098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a: TP (true positive)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b: FN (false negative)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c: FP (false positive)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d: TN (true negative)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Accuracy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Most widely-used metric:</a:t>
            </a:r>
          </a:p>
          <a:p>
            <a:endParaRPr lang="en-US" altLang="en-US" smtClean="0"/>
          </a:p>
        </p:txBody>
      </p:sp>
      <p:graphicFrame>
        <p:nvGraphicFramePr>
          <p:cNvPr id="1323012" name="Group 4"/>
          <p:cNvGraphicFramePr>
            <a:graphicFrameLocks noGrp="1"/>
          </p:cNvGraphicFramePr>
          <p:nvPr/>
        </p:nvGraphicFramePr>
        <p:xfrm>
          <a:off x="1524000" y="1219200"/>
          <a:ext cx="6096000" cy="282257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6605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95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609600" y="5105400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3" imgW="5664200" imgH="723900" progId="Equation.3">
                  <p:embed/>
                </p:oleObj>
              </mc:Choice>
              <mc:Fallback>
                <p:oleObj name="Equation" r:id="rId3" imgW="5664200" imgH="723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75834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with Accuracy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Consider a 2-class problem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Number of Class 0 examples = 9990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Number of Class 1 examples = 10</a:t>
            </a:r>
          </a:p>
          <a:p>
            <a:pPr lvl="2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with Accuracy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Consider a 2-class problem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Number of Class NO examples = 990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Number of Class YES examples = 10</a:t>
            </a:r>
          </a:p>
          <a:p>
            <a:pPr lvl="2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If a model predicts everything to be class NO, accuracy is 990/1000 = 99 %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This is misleading because the model does not detect any class YES example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Detecting the rare class is usually more interesting (e.g., frauds, intrusions, defects, etc)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Measures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514600" y="3581400"/>
          <a:ext cx="4800600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3" imgW="4241800" imgH="2400300" progId="Equation.3">
                  <p:embed/>
                </p:oleObj>
              </mc:Choice>
              <mc:Fallback>
                <p:oleObj name="Equation" r:id="rId3" imgW="4241800" imgH="2400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4800600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1554163" y="1143000"/>
          <a:ext cx="6065837" cy="2362201"/>
        </p:xfrm>
        <a:graphic>
          <a:graphicData uri="http://schemas.openxmlformats.org/drawingml/2006/table">
            <a:tbl>
              <a:tblPr/>
              <a:tblGrid>
                <a:gridCol w="1516062"/>
                <a:gridCol w="1517650"/>
                <a:gridCol w="1516063"/>
                <a:gridCol w="1516062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94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Alternative Measures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167309"/>
              </p:ext>
            </p:extLst>
          </p:nvPr>
        </p:nvGraphicFramePr>
        <p:xfrm>
          <a:off x="5645150" y="1103313"/>
          <a:ext cx="2989263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3" imgW="2057400" imgH="1625400" progId="Equation.3">
                  <p:embed/>
                </p:oleObj>
              </mc:Choice>
              <mc:Fallback>
                <p:oleObj name="Equation" r:id="rId3" imgW="2057400" imgH="162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1103313"/>
                        <a:ext cx="2989263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/>
                <a:gridCol w="1239222"/>
                <a:gridCol w="1237926"/>
                <a:gridCol w="1237926"/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146478639</TotalTime>
  <Pages>3</Pages>
  <Words>1091</Words>
  <Application>Microsoft Macintosh PowerPoint</Application>
  <PresentationFormat>On-screen Show (4:3)</PresentationFormat>
  <Paragraphs>402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Monotype Sorts</vt:lpstr>
      <vt:lpstr>Symbol</vt:lpstr>
      <vt:lpstr>Tahoma</vt:lpstr>
      <vt:lpstr>Times New Roman</vt:lpstr>
      <vt:lpstr>Wingdings</vt:lpstr>
      <vt:lpstr>Arial</vt:lpstr>
      <vt:lpstr>LC.BRev.FY97</vt:lpstr>
      <vt:lpstr>Equation</vt:lpstr>
      <vt:lpstr>Visio</vt:lpstr>
      <vt:lpstr>Document</vt:lpstr>
      <vt:lpstr>Data Mining  Classification: Alternative Techniques</vt:lpstr>
      <vt:lpstr>Class Imbalance Problem</vt:lpstr>
      <vt:lpstr>Challenges</vt:lpstr>
      <vt:lpstr>Confusion Matrix</vt:lpstr>
      <vt:lpstr>Accuracy</vt:lpstr>
      <vt:lpstr>Problem with Accuracy</vt:lpstr>
      <vt:lpstr>Problem with Accuracy</vt:lpstr>
      <vt:lpstr>Alternative Measures</vt:lpstr>
      <vt:lpstr>Alternative Measures</vt:lpstr>
      <vt:lpstr>Alternative Measures</vt:lpstr>
      <vt:lpstr>Alternative Measures</vt:lpstr>
      <vt:lpstr>Alternative Measures</vt:lpstr>
      <vt:lpstr>Measures of Classification Performance</vt:lpstr>
      <vt:lpstr>Alternative Measures</vt:lpstr>
      <vt:lpstr>Alternative Measures</vt:lpstr>
      <vt:lpstr>ROC (Receiver Operating Characteristic)</vt:lpstr>
      <vt:lpstr>ROC Curve</vt:lpstr>
      <vt:lpstr>ROC (Receiver Operating Characteristic)</vt:lpstr>
      <vt:lpstr>Example: Decision Trees</vt:lpstr>
      <vt:lpstr>ROC Curve Example</vt:lpstr>
      <vt:lpstr>ROC Curve Example</vt:lpstr>
      <vt:lpstr>Using ROC for Model Comparison</vt:lpstr>
      <vt:lpstr>How to Construct an ROC curve</vt:lpstr>
      <vt:lpstr>How to construct an ROC curve</vt:lpstr>
      <vt:lpstr>Handling Class Imbalanced Problem</vt:lpstr>
      <vt:lpstr>Cost Matrix</vt:lpstr>
      <vt:lpstr>Computing Cost of Classification</vt:lpstr>
      <vt:lpstr>Cost Sensitive Classification</vt:lpstr>
      <vt:lpstr>Cost Sensitive Classification</vt:lpstr>
      <vt:lpstr>Sampling-based Approaches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anujkarpatne@gmail.com</cp:lastModifiedBy>
  <cp:revision>413</cp:revision>
  <cp:lastPrinted>2001-08-28T17:59:37Z</cp:lastPrinted>
  <dcterms:created xsi:type="dcterms:W3CDTF">1998-03-18T13:44:31Z</dcterms:created>
  <dcterms:modified xsi:type="dcterms:W3CDTF">2018-02-04T02:08:51Z</dcterms:modified>
</cp:coreProperties>
</file>