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15" r:id="rId2"/>
    <p:sldId id="516" r:id="rId3"/>
    <p:sldId id="557" r:id="rId4"/>
    <p:sldId id="517" r:id="rId5"/>
    <p:sldId id="523" r:id="rId6"/>
    <p:sldId id="558" r:id="rId7"/>
    <p:sldId id="559" r:id="rId8"/>
    <p:sldId id="583" r:id="rId9"/>
    <p:sldId id="560" r:id="rId10"/>
    <p:sldId id="561" r:id="rId11"/>
    <p:sldId id="522" r:id="rId12"/>
    <p:sldId id="524" r:id="rId13"/>
    <p:sldId id="546" r:id="rId14"/>
    <p:sldId id="547" r:id="rId15"/>
    <p:sldId id="566" r:id="rId16"/>
    <p:sldId id="584" r:id="rId17"/>
    <p:sldId id="548" r:id="rId18"/>
    <p:sldId id="526" r:id="rId19"/>
    <p:sldId id="551" r:id="rId20"/>
    <p:sldId id="552" r:id="rId21"/>
    <p:sldId id="553" r:id="rId22"/>
    <p:sldId id="568" r:id="rId23"/>
    <p:sldId id="530" r:id="rId24"/>
    <p:sldId id="544" r:id="rId25"/>
    <p:sldId id="554" r:id="rId26"/>
    <p:sldId id="555" r:id="rId27"/>
    <p:sldId id="556" r:id="rId28"/>
    <p:sldId id="538" r:id="rId2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02/03/2018</a:t>
            </a:r>
            <a:r>
              <a:rPr lang="en-US" dirty="0" smtClean="0"/>
              <a:t>			     Introduction to Data Mining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Data Mining </a:t>
            </a:r>
            <a:br>
              <a:rPr lang="en-US" altLang="en-US" dirty="0" smtClean="0"/>
            </a:br>
            <a:r>
              <a:rPr lang="en-US" altLang="en-US" dirty="0" smtClean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/>
              <a:t>4</a:t>
            </a:r>
            <a:endParaRPr lang="en-US" altLang="en-US" sz="3200" b="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Rule-Based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Introduction </a:t>
            </a:r>
            <a:r>
              <a:rPr lang="en-US" altLang="en-US" sz="3200" b="0" dirty="0"/>
              <a:t>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</a:t>
            </a:r>
            <a:r>
              <a:rPr lang="en-US" altLang="en-US" sz="2800" b="0" dirty="0" smtClean="0"/>
              <a:t>Karpatne, Kumar</a:t>
            </a:r>
            <a:endParaRPr lang="en-US" altLang="en-US" sz="28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Ordering Schemes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Rule-based ordering</a:t>
            </a:r>
          </a:p>
          <a:p>
            <a:pPr lvl="1"/>
            <a:r>
              <a:rPr lang="en-US" altLang="en-US" sz="2000" smtClean="0"/>
              <a:t>Individual rules are ranked based on their quality</a:t>
            </a:r>
          </a:p>
          <a:p>
            <a:r>
              <a:rPr lang="en-US" altLang="en-US" smtClean="0"/>
              <a:t>Class-based ordering</a:t>
            </a:r>
          </a:p>
          <a:p>
            <a:pPr lvl="1"/>
            <a:r>
              <a:rPr lang="en-US" altLang="en-US" sz="2000" smtClean="0"/>
              <a:t>Rules that belong to the same class appear together</a:t>
            </a:r>
            <a:endParaRPr lang="en-US" altLang="en-US" smtClean="0"/>
          </a:p>
        </p:txBody>
      </p:sp>
      <p:graphicFrame>
        <p:nvGraphicFramePr>
          <p:cNvPr id="1331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3319463"/>
          <a:ext cx="77724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19463"/>
                        <a:ext cx="77724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Building Classification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Direct Method: </a:t>
            </a:r>
          </a:p>
          <a:p>
            <a:pPr lvl="2"/>
            <a:r>
              <a:rPr lang="en-US" altLang="en-US" dirty="0" smtClean="0"/>
              <a:t> Extract rules directly from data</a:t>
            </a:r>
          </a:p>
          <a:p>
            <a:pPr lvl="2"/>
            <a:r>
              <a:rPr lang="en-US" altLang="en-US" dirty="0" smtClean="0"/>
              <a:t> Examples: RIPPER, CN2, </a:t>
            </a:r>
            <a:r>
              <a:rPr lang="en-US" altLang="en-US" dirty="0" err="1" smtClean="0"/>
              <a:t>Holte’s</a:t>
            </a:r>
            <a:r>
              <a:rPr lang="en-US" altLang="en-US" dirty="0" smtClean="0"/>
              <a:t> 1R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Indirect Method:</a:t>
            </a:r>
          </a:p>
          <a:p>
            <a:pPr lvl="2"/>
            <a:r>
              <a:rPr lang="en-US" altLang="en-US" dirty="0" smtClean="0"/>
              <a:t> Extract rules from other classification models (e.g. </a:t>
            </a:r>
            <a:br>
              <a:rPr lang="en-US" altLang="en-US" dirty="0" smtClean="0"/>
            </a:br>
            <a:r>
              <a:rPr lang="en-US" altLang="en-US" dirty="0" smtClean="0"/>
              <a:t>   decision trees, neural networks,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).</a:t>
            </a:r>
          </a:p>
          <a:p>
            <a:pPr lvl="2"/>
            <a:r>
              <a:rPr lang="en-US" altLang="en-US" dirty="0" smtClean="0"/>
              <a:t> Examples: C4.5rules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Sequential Covering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Start from an empty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Grow a rule using the Learn-One-Rule function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Remove training records covered by the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Repeat Step (2) and (3) until stopping criterion is met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84338"/>
                        <a:ext cx="3235325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Visio" r:id="rId5" imgW="3236976" imgH="3643884" progId="Visio.Drawing.11">
                  <p:embed/>
                </p:oleObj>
              </mc:Choice>
              <mc:Fallback>
                <p:oleObj name="Visio" r:id="rId5" imgW="3236976" imgH="36438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323532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Covering…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Visio" r:id="rId3" imgW="3261360" imgH="3578352" progId="Visio.Drawing.11">
                  <p:embed/>
                </p:oleObj>
              </mc:Choice>
              <mc:Fallback>
                <p:oleObj name="Visio" r:id="rId3" imgW="3261360" imgH="357835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591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2845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Elimination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Why do we need to eliminate instances?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Otherwise, the next rule is identical to previous rule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Why do we remove positive instances?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Ensure that the next rule is different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Why do we remove negative instances?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Prevent underestimating accuracy of rule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Compare rules R2 and R3 in the diagram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66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Visio" r:id="rId3" imgW="7043369" imgH="5606614" progId="Visio.Drawing.6">
                  <p:embed/>
                </p:oleObj>
              </mc:Choice>
              <mc:Fallback>
                <p:oleObj name="Visio" r:id="rId3" imgW="7043369" imgH="560661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Growing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Two common strategies 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" y="2209800"/>
          <a:ext cx="480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Visio" r:id="rId3" imgW="7115912" imgH="4291667" progId="Visio.Drawing.6">
                  <p:embed/>
                </p:oleObj>
              </mc:Choice>
              <mc:Fallback>
                <p:oleObj name="Visio" r:id="rId3" imgW="7115912" imgH="4291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4800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2590800"/>
          <a:ext cx="38338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Visio" r:id="rId5" imgW="5450637" imgH="3574360" progId="Visio.Drawing.6">
                  <p:embed/>
                </p:oleObj>
              </mc:Choice>
              <mc:Fallback>
                <p:oleObj name="Visio" r:id="rId5" imgW="5450637" imgH="357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38338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Rule Evaluation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Foil’s Information Gain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R0:  {} =&gt; class   (initial rule)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R1:  {A} =&gt; class (rule after adding conjunct)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Gain(R0, R1) = t [  log (p1/(p1+n1)) – log (p0/(p0 + n0)) ]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where   t: number of positive instances covered by </a:t>
            </a:r>
            <a:br>
              <a:rPr lang="en-US" altLang="en-US" sz="2000" dirty="0" smtClean="0"/>
            </a:br>
            <a:r>
              <a:rPr lang="en-US" altLang="en-US" sz="2000" dirty="0" smtClean="0"/>
              <a:t>both R0 and R1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p0: number of positive instances covered by R0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n0: number of negative instances covered by R0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p1: number of positive instances covered by R1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n1: number of negative instances covered by R1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0668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FOIL: First </a:t>
            </a:r>
            <a:r>
              <a:rPr lang="en-US" dirty="0"/>
              <a:t>Order Inductive </a:t>
            </a:r>
            <a:r>
              <a:rPr lang="en-US" dirty="0" smtClean="0"/>
              <a:t>Learner – an early rule-based learning algorithm</a:t>
            </a:r>
            <a:r>
              <a:rPr lang="en-US" b="0" dirty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For 2-class problem, choose one of the classes as positive class, and the other as negative class</a:t>
            </a:r>
          </a:p>
          <a:p>
            <a:pPr lvl="1"/>
            <a:r>
              <a:rPr lang="en-US" altLang="en-US" sz="2400" smtClean="0"/>
              <a:t>Learn rules for positive class</a:t>
            </a:r>
          </a:p>
          <a:p>
            <a:pPr lvl="1"/>
            <a:r>
              <a:rPr lang="en-US" altLang="en-US" sz="2400" smtClean="0"/>
              <a:t>Negative class will be default class</a:t>
            </a:r>
          </a:p>
          <a:p>
            <a:r>
              <a:rPr lang="en-US" altLang="en-US" sz="2400" smtClean="0"/>
              <a:t>For multi-class problem</a:t>
            </a:r>
          </a:p>
          <a:p>
            <a:pPr lvl="1"/>
            <a:r>
              <a:rPr lang="en-US" altLang="en-US" sz="2400" smtClean="0"/>
              <a:t>Order the classes according to increasing class prevalence (fraction of instances that belong to a particular class)</a:t>
            </a:r>
          </a:p>
          <a:p>
            <a:pPr lvl="1"/>
            <a:r>
              <a:rPr lang="en-US" altLang="en-US" sz="2400" smtClean="0"/>
              <a:t>Learn the rule set for smallest class first, treat the rest as negative class</a:t>
            </a:r>
          </a:p>
          <a:p>
            <a:pPr lvl="1"/>
            <a:r>
              <a:rPr lang="en-US" altLang="en-US" sz="2400" smtClean="0"/>
              <a:t>Repeat with next smallest class as positive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Growing a rule: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Start from empty rule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Add conjuncts as long as they improve FOIL’s information gain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Stop when rule no longer covers negative examples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Prune the rule immediately using incremental reduced error pruning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Measure for pruning:   v = (p-n)/(</a:t>
            </a:r>
            <a:r>
              <a:rPr lang="en-US" altLang="en-US" sz="2400" dirty="0" err="1" smtClean="0"/>
              <a:t>p+n</a:t>
            </a:r>
            <a:r>
              <a:rPr lang="en-US" altLang="en-US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p: number of positive examples covered by the rule in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the validation set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n: number of negative examples covered by the rule in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the validation set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Pruning method: delete any final sequence of conditions that maximizes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Rule-Based Classifier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Classify records by using a collection of “if…then…” rules</a:t>
            </a:r>
          </a:p>
          <a:p>
            <a:pPr lvl="4"/>
            <a:endParaRPr lang="en-US" altLang="en-US" sz="1000" smtClean="0"/>
          </a:p>
          <a:p>
            <a:r>
              <a:rPr lang="en-US" altLang="en-US" smtClean="0"/>
              <a:t>Rule:    (</a:t>
            </a:r>
            <a:r>
              <a:rPr lang="en-US" altLang="en-US" i="1" smtClean="0"/>
              <a:t>Condition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itchFamily="18" charset="2"/>
              </a:rPr>
              <a:t> </a:t>
            </a:r>
            <a:r>
              <a:rPr lang="en-US" altLang="en-US" i="1" smtClean="0">
                <a:sym typeface="Symbol" pitchFamily="18" charset="2"/>
              </a:rPr>
              <a:t>y</a:t>
            </a:r>
          </a:p>
          <a:p>
            <a:pPr lvl="1"/>
            <a:r>
              <a:rPr lang="en-US" altLang="en-US" sz="2400" smtClean="0"/>
              <a:t>where </a:t>
            </a:r>
          </a:p>
          <a:p>
            <a:pPr lvl="2"/>
            <a:r>
              <a:rPr lang="en-US" altLang="en-US" sz="2000" i="1" smtClean="0"/>
              <a:t> Condition</a:t>
            </a:r>
            <a:r>
              <a:rPr lang="en-US" altLang="en-US" sz="2000" smtClean="0"/>
              <a:t> is a conjunctions of attributes </a:t>
            </a:r>
          </a:p>
          <a:p>
            <a:pPr lvl="2"/>
            <a:r>
              <a:rPr lang="en-US" altLang="en-US" sz="2000" i="1" smtClean="0"/>
              <a:t> y</a:t>
            </a:r>
            <a:r>
              <a:rPr lang="en-US" altLang="en-US" sz="2000" smtClean="0"/>
              <a:t> is the class label</a:t>
            </a:r>
          </a:p>
          <a:p>
            <a:pPr lvl="1"/>
            <a:r>
              <a:rPr lang="en-US" altLang="en-US" sz="2400" i="1" smtClean="0"/>
              <a:t>LHS</a:t>
            </a:r>
            <a:r>
              <a:rPr lang="en-US" altLang="en-US" sz="2400" smtClean="0"/>
              <a:t>: rule antecedent or condition</a:t>
            </a:r>
          </a:p>
          <a:p>
            <a:pPr lvl="1"/>
            <a:r>
              <a:rPr lang="en-US" altLang="en-US" sz="2400" i="1" smtClean="0"/>
              <a:t>RHS</a:t>
            </a:r>
            <a:r>
              <a:rPr lang="en-US" altLang="en-US" sz="2400" smtClean="0"/>
              <a:t>: rule consequent</a:t>
            </a:r>
          </a:p>
          <a:p>
            <a:pPr lvl="1"/>
            <a:r>
              <a:rPr lang="en-US" altLang="en-US" sz="2400" smtClean="0"/>
              <a:t>Examples of classification rules:</a:t>
            </a:r>
          </a:p>
          <a:p>
            <a:pPr lvl="2"/>
            <a:r>
              <a:rPr lang="en-US" altLang="en-US" sz="2000" smtClean="0"/>
              <a:t> (Blood Type=Warm) </a:t>
            </a:r>
            <a:r>
              <a:rPr lang="en-US" altLang="en-US" sz="2000" smtClean="0">
                <a:sym typeface="Symbol" pitchFamily="18" charset="2"/>
              </a:rPr>
              <a:t> </a:t>
            </a:r>
            <a:r>
              <a:rPr lang="en-US" altLang="en-US" sz="2000" smtClean="0"/>
              <a:t>(Lay Eggs=Yes) </a:t>
            </a:r>
            <a:r>
              <a:rPr lang="en-US" altLang="en-US" sz="2000" smtClean="0">
                <a:sym typeface="Symbol" pitchFamily="18" charset="2"/>
              </a:rPr>
              <a:t> Birds</a:t>
            </a:r>
          </a:p>
          <a:p>
            <a:pPr lvl="2"/>
            <a:r>
              <a:rPr lang="en-US" altLang="en-US" sz="2000" smtClean="0">
                <a:sym typeface="Symbol" pitchFamily="18" charset="2"/>
              </a:rPr>
              <a:t> (Taxable Income &lt; 50K)  (Refund=Yes)  Evade=No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Building a Rule Set:</a:t>
            </a:r>
          </a:p>
          <a:p>
            <a:pPr lvl="1"/>
            <a:r>
              <a:rPr lang="en-US" altLang="en-US" dirty="0" smtClean="0"/>
              <a:t>Use sequential covering algorithm</a:t>
            </a:r>
          </a:p>
          <a:p>
            <a:pPr marL="1254125" lvl="2" indent="-339725"/>
            <a:r>
              <a:rPr lang="en-US" altLang="en-US" dirty="0" smtClean="0"/>
              <a:t>Finds the best rule that covers the current set of positive examples</a:t>
            </a:r>
          </a:p>
          <a:p>
            <a:pPr marL="1254125" lvl="2" indent="-339725"/>
            <a:r>
              <a:rPr lang="en-US" altLang="en-US" dirty="0" smtClean="0"/>
              <a:t>Eliminate both positive and negative examples covered by the rule</a:t>
            </a:r>
          </a:p>
          <a:p>
            <a:pPr lvl="1"/>
            <a:r>
              <a:rPr lang="en-US" altLang="en-US" dirty="0" smtClean="0"/>
              <a:t>Each time a rule is added to the rule set, compute the new description length</a:t>
            </a:r>
          </a:p>
          <a:p>
            <a:pPr marL="1254125" lvl="2" indent="-339725"/>
            <a:r>
              <a:rPr lang="en-US" altLang="en-US" dirty="0" smtClean="0"/>
              <a:t>Stop </a:t>
            </a:r>
            <a:r>
              <a:rPr lang="en-US" altLang="en-US" dirty="0"/>
              <a:t>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Optimize the rule set:</a:t>
            </a:r>
          </a:p>
          <a:p>
            <a:pPr lvl="1"/>
            <a:r>
              <a:rPr lang="en-US" altLang="en-US" dirty="0" smtClean="0"/>
              <a:t>For each rule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in the rule set </a:t>
            </a:r>
            <a:r>
              <a:rPr lang="en-US" altLang="en-US" b="1" i="1" dirty="0" smtClean="0"/>
              <a:t>R</a:t>
            </a:r>
          </a:p>
          <a:p>
            <a:pPr lvl="2"/>
            <a:r>
              <a:rPr lang="en-US" altLang="en-US" b="1" i="1" dirty="0" smtClean="0"/>
              <a:t> </a:t>
            </a:r>
            <a:r>
              <a:rPr lang="en-US" altLang="en-US" dirty="0" smtClean="0"/>
              <a:t>Consider 2 alternative rules:</a:t>
            </a:r>
          </a:p>
          <a:p>
            <a:pPr lvl="3"/>
            <a:r>
              <a:rPr lang="en-US" altLang="en-US" dirty="0" smtClean="0"/>
              <a:t>Replacement rule (r*): grow new rule from scratch</a:t>
            </a:r>
          </a:p>
          <a:p>
            <a:pPr lvl="3"/>
            <a:r>
              <a:rPr lang="en-US" altLang="en-US" dirty="0" smtClean="0"/>
              <a:t>Revised rule(r′): add conjuncts to extend the rule </a:t>
            </a:r>
            <a:r>
              <a:rPr lang="en-US" altLang="en-US" i="1" dirty="0" smtClean="0"/>
              <a:t>r </a:t>
            </a:r>
          </a:p>
          <a:p>
            <a:pPr lvl="2"/>
            <a:r>
              <a:rPr lang="en-US" altLang="en-US" i="1" dirty="0" smtClean="0"/>
              <a:t> </a:t>
            </a:r>
            <a:r>
              <a:rPr lang="en-US" altLang="en-US" dirty="0" smtClean="0"/>
              <a:t>Compare the rule set for 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against the rule set for r* </a:t>
            </a:r>
            <a:br>
              <a:rPr lang="en-US" altLang="en-US" dirty="0" smtClean="0"/>
            </a:br>
            <a:r>
              <a:rPr lang="en-US" altLang="en-US" dirty="0" smtClean="0"/>
              <a:t>    and </a:t>
            </a:r>
            <a:r>
              <a:rPr lang="en-US" altLang="en-US" dirty="0"/>
              <a:t>r′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Choose rule set that minimizes MDL principle</a:t>
            </a:r>
          </a:p>
          <a:p>
            <a:pPr lvl="1"/>
            <a:r>
              <a:rPr lang="en-US" altLang="en-US" dirty="0" smtClean="0"/>
              <a:t>Repeat rule generation and rule optimization for the remaining positive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Methods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Visio" r:id="rId3" imgW="9464650" imgH="4227659" progId="Visio.Drawing.6">
                  <p:embed/>
                </p:oleObj>
              </mc:Choice>
              <mc:Fallback>
                <p:oleObj name="Visio" r:id="rId3" imgW="9464650" imgH="422765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Method: C4.5rules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Extract rules from an </a:t>
            </a:r>
            <a:r>
              <a:rPr lang="en-US" altLang="en-US" dirty="0" err="1" smtClean="0"/>
              <a:t>unpruned</a:t>
            </a:r>
            <a:r>
              <a:rPr lang="en-US" altLang="en-US" dirty="0" smtClean="0"/>
              <a:t> decision tree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each rule, r: A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consider an alternative rule r′: </a:t>
            </a:r>
            <a:r>
              <a:rPr lang="en-US" altLang="en-US" dirty="0" smtClean="0"/>
              <a:t>A′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 where A′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Prune if one of the alternative rules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Repeat until we can no longer improve generalization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Method: C4.5rules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Instead of ordering the rules, order subsets of rules</a:t>
            </a:r>
            <a:r>
              <a:rPr lang="en-US" altLang="en-US" smtClean="0">
                <a:solidFill>
                  <a:srgbClr val="FF0000"/>
                </a:solidFill>
              </a:rPr>
              <a:t> (class ordering)</a:t>
            </a:r>
          </a:p>
          <a:p>
            <a:pPr lvl="1"/>
            <a:r>
              <a:rPr lang="en-US" altLang="en-US" smtClean="0"/>
              <a:t>Each subset is a collection of rules with the same rule consequent (class)</a:t>
            </a:r>
          </a:p>
          <a:p>
            <a:pPr lvl="1"/>
            <a:r>
              <a:rPr lang="en-US" altLang="en-US" smtClean="0"/>
              <a:t>Compute description length of each subset</a:t>
            </a:r>
          </a:p>
          <a:p>
            <a:pPr lvl="2"/>
            <a:r>
              <a:rPr lang="en-US" altLang="en-US" smtClean="0"/>
              <a:t> Description length = L(error) + g L(model)</a:t>
            </a:r>
          </a:p>
          <a:p>
            <a:pPr lvl="2"/>
            <a:r>
              <a:rPr lang="en-US" altLang="en-US" smtClean="0"/>
              <a:t> g is a parameter that takes into account the presence of redundant attributes in a rule set </a:t>
            </a:r>
            <a:br>
              <a:rPr lang="en-US" altLang="en-US" smtClean="0"/>
            </a:br>
            <a:r>
              <a:rPr lang="en-US" altLang="en-US" smtClean="0"/>
              <a:t>(default value = 0.5)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C4.5rules: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(Give Birth=No, Can Fly=Yes) </a:t>
            </a:r>
            <a:r>
              <a:rPr lang="en-US" altLang="en-US" b="0">
                <a:sym typeface="Symbol" pitchFamily="18" charset="2"/>
              </a:rPr>
              <a:t>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 )  Amphibians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VISIO" r:id="rId3" imgW="7467600" imgH="6882384" progId="Visio.Drawing.6">
                  <p:embed/>
                </p:oleObj>
              </mc:Choice>
              <mc:Fallback>
                <p:oleObj name="VISIO" r:id="rId3" imgW="7467600" imgH="688238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RIPPER: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(Live in Water=Yes) </a:t>
            </a:r>
            <a:r>
              <a:rPr lang="en-US" altLang="en-US" b="0">
                <a:sym typeface="Symbol" pitchFamily="18" charset="2"/>
              </a:rPr>
              <a:t>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</a:t>
            </a:r>
            <a:br>
              <a:rPr lang="en-US" altLang="en-US" b="0">
                <a:sym typeface="Symbol" pitchFamily="18" charset="2"/>
              </a:rPr>
            </a:br>
            <a:r>
              <a:rPr lang="en-US" altLang="en-US" b="0">
                <a:sym typeface="Symbol" pitchFamily="18" charset="2"/>
              </a:rPr>
              <a:t>	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()  Mammals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C4.5 and C4.5rules: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RIPPER: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Rule-Based Classifiers</a:t>
            </a:r>
          </a:p>
        </p:txBody>
      </p:sp>
      <p:sp>
        <p:nvSpPr>
          <p:cNvPr id="3584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Has characteristics quite similar to decision trees</a:t>
            </a:r>
          </a:p>
          <a:p>
            <a:pPr lvl="1"/>
            <a:r>
              <a:rPr lang="en-US" altLang="en-US" dirty="0" smtClean="0"/>
              <a:t>As highly expressive as decision trees</a:t>
            </a:r>
          </a:p>
          <a:p>
            <a:pPr lvl="1"/>
            <a:r>
              <a:rPr lang="en-US" altLang="en-US" dirty="0" smtClean="0"/>
              <a:t>Easy to interpret</a:t>
            </a:r>
          </a:p>
          <a:p>
            <a:pPr lvl="1"/>
            <a:r>
              <a:rPr lang="en-US" altLang="en-US" dirty="0" smtClean="0"/>
              <a:t>Performance comparable to decision trees</a:t>
            </a:r>
          </a:p>
          <a:p>
            <a:pPr lvl="1"/>
            <a:r>
              <a:rPr lang="en-US" altLang="en-US" dirty="0" smtClean="0"/>
              <a:t>Can handle redundant attributes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Better suited for handling imbalanced classes</a:t>
            </a:r>
          </a:p>
          <a:p>
            <a:endParaRPr lang="en-US" altLang="en-US" dirty="0"/>
          </a:p>
          <a:p>
            <a:r>
              <a:rPr lang="en-US" altLang="en-US" dirty="0" smtClean="0"/>
              <a:t>Harder to handle missing values in the test 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Rule-based Classifier (Example)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572000"/>
            <a:ext cx="6781800" cy="2209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R1: (Give Birth = no) </a:t>
            </a:r>
            <a:r>
              <a:rPr lang="en-US" altLang="en-US" sz="2000" smtClean="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R2: (Give Birth = no) </a:t>
            </a:r>
            <a:r>
              <a:rPr lang="en-US" altLang="en-US" sz="2000" smtClean="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R3: (Give Birth = yes) </a:t>
            </a:r>
            <a:r>
              <a:rPr lang="en-US" altLang="en-US" sz="2000" smtClean="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R4: (Give Birth = no) </a:t>
            </a:r>
            <a:r>
              <a:rPr lang="en-US" altLang="en-US" sz="2000" smtClean="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R5: (Live in Water</a:t>
            </a:r>
            <a:r>
              <a:rPr lang="en-US" altLang="en-US" sz="2000" smtClean="0">
                <a:sym typeface="Symbol" pitchFamily="18" charset="2"/>
              </a:rPr>
              <a:t> = sometimes)  Amphibians</a:t>
            </a:r>
            <a:endParaRPr lang="en-US" altLang="en-US" sz="1800" smtClean="0">
              <a:sym typeface="Symbol" pitchFamily="18" charset="2"/>
            </a:endParaRPr>
          </a:p>
        </p:txBody>
      </p:sp>
      <p:pic>
        <p:nvPicPr>
          <p:cNvPr id="4100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Rule-Based Classifier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rule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covers</a:t>
            </a:r>
            <a:r>
              <a:rPr lang="en-US" altLang="en-US" smtClean="0"/>
              <a:t> an instance </a:t>
            </a:r>
            <a:r>
              <a:rPr lang="en-US" altLang="en-US" b="1" smtClean="0"/>
              <a:t>x </a:t>
            </a:r>
            <a:r>
              <a:rPr lang="en-US" altLang="en-US" smtClean="0"/>
              <a:t>if the attributes of the instance satisfy the condition of the rule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62000" y="23622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838200" y="5410200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R1 covers a hawk =&gt; Bird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R3 covers the grizzly bear =&gt; Mammal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5126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448175"/>
            <a:ext cx="8458200" cy="733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Coverage and 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160837" cy="5181600"/>
          </a:xfrm>
        </p:spPr>
        <p:txBody>
          <a:bodyPr/>
          <a:lstStyle/>
          <a:p>
            <a:r>
              <a:rPr lang="en-US" altLang="en-US" dirty="0" smtClean="0"/>
              <a:t>Coverage of a rule:</a:t>
            </a:r>
          </a:p>
          <a:p>
            <a:pPr lvl="1"/>
            <a:r>
              <a:rPr lang="en-US" altLang="en-US" dirty="0" smtClean="0"/>
              <a:t>Fraction of records that satisfy the antecedent of a rule</a:t>
            </a:r>
          </a:p>
          <a:p>
            <a:r>
              <a:rPr lang="en-US" altLang="en-US" dirty="0" smtClean="0"/>
              <a:t>Accuracy of a rule:</a:t>
            </a:r>
          </a:p>
          <a:p>
            <a:pPr lvl="1"/>
            <a:r>
              <a:rPr lang="en-US" altLang="en-US" dirty="0" smtClean="0"/>
              <a:t>Fraction of records that satisfy the antecedent that also </a:t>
            </a:r>
            <a:r>
              <a:rPr lang="en-US" altLang="en-US" smtClean="0"/>
              <a:t>satisfy the consequent </a:t>
            </a:r>
            <a:r>
              <a:rPr lang="en-US" altLang="en-US" dirty="0" smtClean="0"/>
              <a:t>of a rule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029200" y="1177925"/>
          <a:ext cx="3890963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3" imgW="5415994" imgH="5778378" progId="Word.Document.8">
                  <p:embed/>
                </p:oleObj>
              </mc:Choice>
              <mc:Fallback>
                <p:oleObj name="Document" r:id="rId3" imgW="5415994" imgH="577837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77925"/>
                        <a:ext cx="3890963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4572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(Status=Single)  No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    Coverage = 40%,  Accuracy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does Rule-based Classifier Work?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838200" y="11430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685800" y="4724400"/>
            <a:ext cx="746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lemur triggers rule R3, so it is classified as a mammal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turtle triggers both R4 and R5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dogfish shark triggers none of the rules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717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352800"/>
            <a:ext cx="8296275" cy="965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Characteristics of Rule Sets: Strategy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Mutually exclusive rules</a:t>
            </a:r>
          </a:p>
          <a:p>
            <a:pPr lvl="1"/>
            <a:r>
              <a:rPr lang="en-US" altLang="en-US" smtClean="0"/>
              <a:t>Classifier contains mutually exclusive rules if the rules are independent of each other</a:t>
            </a:r>
          </a:p>
          <a:p>
            <a:pPr lvl="1"/>
            <a:r>
              <a:rPr lang="en-US" altLang="en-US" smtClean="0"/>
              <a:t>Every record is covered by at most one rule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Exhaustive rules</a:t>
            </a:r>
          </a:p>
          <a:p>
            <a:pPr lvl="1"/>
            <a:r>
              <a:rPr lang="en-US" altLang="en-US" smtClean="0"/>
              <a:t>Classifier has exhaustive coverage if it accounts for every possible combination of attribute values</a:t>
            </a:r>
          </a:p>
          <a:p>
            <a:pPr lvl="1"/>
            <a:r>
              <a:rPr lang="en-US" altLang="en-US" smtClean="0"/>
              <a:t>Each record is covered by at least one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of Rule Sets: Strategy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Rules are not mutually exclusive</a:t>
            </a:r>
          </a:p>
          <a:p>
            <a:pPr lvl="1"/>
            <a:r>
              <a:rPr lang="en-US" altLang="en-US" dirty="0" smtClean="0"/>
              <a:t>A record may trigger more than one rule</a:t>
            </a:r>
          </a:p>
          <a:p>
            <a:pPr lvl="1"/>
            <a:r>
              <a:rPr lang="en-US" altLang="en-US" dirty="0" smtClean="0"/>
              <a:t>Solution?</a:t>
            </a:r>
          </a:p>
          <a:p>
            <a:pPr marL="1258888" lvl="2" indent="-344488"/>
            <a:r>
              <a:rPr lang="en-US" altLang="en-US" dirty="0" smtClean="0"/>
              <a:t>Ordered rule set</a:t>
            </a:r>
          </a:p>
          <a:p>
            <a:pPr marL="1258888" lvl="2" indent="-344488"/>
            <a:r>
              <a:rPr lang="en-US" altLang="en-US" dirty="0" smtClean="0"/>
              <a:t>Unordered rule set – use voting schemes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Rules are not exhaustive</a:t>
            </a:r>
          </a:p>
          <a:p>
            <a:pPr lvl="1"/>
            <a:r>
              <a:rPr lang="en-US" altLang="en-US" dirty="0" smtClean="0"/>
              <a:t>A record may not trigger any rules</a:t>
            </a:r>
          </a:p>
          <a:p>
            <a:pPr lvl="1"/>
            <a:r>
              <a:rPr lang="en-US" altLang="en-US" dirty="0" smtClean="0"/>
              <a:t>Solution?</a:t>
            </a:r>
          </a:p>
          <a:p>
            <a:pPr marL="1258888" lvl="2" indent="-344488"/>
            <a:r>
              <a:rPr lang="en-US" altLang="en-US" dirty="0"/>
              <a:t>Use a default class</a:t>
            </a:r>
          </a:p>
        </p:txBody>
      </p:sp>
    </p:spTree>
    <p:extLst>
      <p:ext uri="{BB962C8B-B14F-4D97-AF65-F5344CB8AC3E}">
        <p14:creationId xmlns:p14="http://schemas.microsoft.com/office/powerpoint/2010/main" val="37565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Ordered Rule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Rules are rank ordered according to their priority</a:t>
            </a:r>
          </a:p>
          <a:p>
            <a:pPr lvl="1"/>
            <a:r>
              <a:rPr lang="en-US" altLang="en-US" sz="2000" smtClean="0"/>
              <a:t>An ordered rule set is known as a decision list</a:t>
            </a:r>
          </a:p>
          <a:p>
            <a:r>
              <a:rPr lang="en-US" altLang="en-US" smtClean="0"/>
              <a:t>When a test record is presented to the classifier </a:t>
            </a:r>
          </a:p>
          <a:p>
            <a:pPr lvl="1"/>
            <a:r>
              <a:rPr lang="en-US" altLang="en-US" sz="2000" smtClean="0"/>
              <a:t>It is assigned to the class label of the highest ranked rule it has triggered</a:t>
            </a:r>
          </a:p>
          <a:p>
            <a:pPr lvl="1"/>
            <a:r>
              <a:rPr lang="en-US" altLang="en-US" sz="2000" smtClean="0"/>
              <a:t>If none of the rules fired, it is assigned to the default class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71600" y="3886200"/>
            <a:ext cx="61722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pic>
        <p:nvPicPr>
          <p:cNvPr id="12293" name="Picture 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864225"/>
            <a:ext cx="8001000" cy="460375"/>
          </a:xfrm>
          <a:noFill/>
        </p:spPr>
      </p:pic>
      <p:sp>
        <p:nvSpPr>
          <p:cNvPr id="12294" name="Line 74"/>
          <p:cNvSpPr>
            <a:spLocks noChangeShapeType="1"/>
          </p:cNvSpPr>
          <p:nvPr/>
        </p:nvSpPr>
        <p:spPr bwMode="auto">
          <a:xfrm flipH="1">
            <a:off x="8382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5"/>
          <p:cNvSpPr>
            <a:spLocks noChangeShapeType="1"/>
          </p:cNvSpPr>
          <p:nvPr/>
        </p:nvSpPr>
        <p:spPr bwMode="auto">
          <a:xfrm>
            <a:off x="8382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76"/>
          <p:cNvSpPr>
            <a:spLocks noChangeShapeType="1"/>
          </p:cNvSpPr>
          <p:nvPr/>
        </p:nvSpPr>
        <p:spPr bwMode="auto">
          <a:xfrm flipH="1">
            <a:off x="1066800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77"/>
          <p:cNvSpPr>
            <a:spLocks noChangeShapeType="1"/>
          </p:cNvSpPr>
          <p:nvPr/>
        </p:nvSpPr>
        <p:spPr bwMode="auto">
          <a:xfrm>
            <a:off x="10668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146476742</TotalTime>
  <Pages>3</Pages>
  <Words>1438</Words>
  <Application>Microsoft Macintosh PowerPoint</Application>
  <PresentationFormat>On-screen Show (4:3)</PresentationFormat>
  <Paragraphs>199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Visio</vt:lpstr>
      <vt:lpstr>VISIO</vt:lpstr>
      <vt:lpstr>Worksheet</vt:lpstr>
      <vt:lpstr>Data Mining  Classification: Alternative Techniques</vt:lpstr>
      <vt:lpstr>Rule-Based Classifier</vt:lpstr>
      <vt:lpstr>Rule-based Classifier (Example)</vt:lpstr>
      <vt:lpstr>Application of Rule-Based Classifier</vt:lpstr>
      <vt:lpstr>Rule Coverage and Accuracy</vt:lpstr>
      <vt:lpstr>How does Rule-based Classifier Work?</vt:lpstr>
      <vt:lpstr>Characteristics of Rule Sets: Strategy 1</vt:lpstr>
      <vt:lpstr>Characteristics of Rule Sets: Strategy 2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Instance Elimination</vt:lpstr>
      <vt:lpstr>Rule Growing</vt:lpstr>
      <vt:lpstr>Rule Evaluation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358</cp:revision>
  <cp:lastPrinted>2001-08-28T17:59:37Z</cp:lastPrinted>
  <dcterms:created xsi:type="dcterms:W3CDTF">1998-03-18T13:44:31Z</dcterms:created>
  <dcterms:modified xsi:type="dcterms:W3CDTF">2018-02-04T02:07:37Z</dcterms:modified>
</cp:coreProperties>
</file>