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4"/>
  </p:notesMasterIdLst>
  <p:handoutMasterIdLst>
    <p:handoutMasterId r:id="rId105"/>
  </p:handoutMasterIdLst>
  <p:sldIdLst>
    <p:sldId id="515" r:id="rId2"/>
    <p:sldId id="537" r:id="rId3"/>
    <p:sldId id="538" r:id="rId4"/>
    <p:sldId id="517" r:id="rId5"/>
    <p:sldId id="539" r:id="rId6"/>
    <p:sldId id="548" r:id="rId7"/>
    <p:sldId id="518" r:id="rId8"/>
    <p:sldId id="519" r:id="rId9"/>
    <p:sldId id="520" r:id="rId10"/>
    <p:sldId id="521" r:id="rId11"/>
    <p:sldId id="523" r:id="rId12"/>
    <p:sldId id="524" r:id="rId13"/>
    <p:sldId id="540" r:id="rId14"/>
    <p:sldId id="588" r:id="rId15"/>
    <p:sldId id="589" r:id="rId16"/>
    <p:sldId id="590" r:id="rId17"/>
    <p:sldId id="595" r:id="rId18"/>
    <p:sldId id="591" r:id="rId19"/>
    <p:sldId id="593" r:id="rId20"/>
    <p:sldId id="597" r:id="rId21"/>
    <p:sldId id="596" r:id="rId22"/>
    <p:sldId id="598" r:id="rId23"/>
    <p:sldId id="665" r:id="rId24"/>
    <p:sldId id="599" r:id="rId25"/>
    <p:sldId id="547" r:id="rId26"/>
    <p:sldId id="666" r:id="rId27"/>
    <p:sldId id="667" r:id="rId28"/>
    <p:sldId id="600" r:id="rId29"/>
    <p:sldId id="527" r:id="rId30"/>
    <p:sldId id="616" r:id="rId31"/>
    <p:sldId id="614" r:id="rId32"/>
    <p:sldId id="579" r:id="rId33"/>
    <p:sldId id="580" r:id="rId34"/>
    <p:sldId id="581" r:id="rId35"/>
    <p:sldId id="582" r:id="rId36"/>
    <p:sldId id="584" r:id="rId37"/>
    <p:sldId id="585" r:id="rId38"/>
    <p:sldId id="586" r:id="rId39"/>
    <p:sldId id="550" r:id="rId40"/>
    <p:sldId id="551" r:id="rId41"/>
    <p:sldId id="552" r:id="rId42"/>
    <p:sldId id="601" r:id="rId43"/>
    <p:sldId id="602" r:id="rId44"/>
    <p:sldId id="615" r:id="rId45"/>
    <p:sldId id="603" r:id="rId46"/>
    <p:sldId id="604" r:id="rId47"/>
    <p:sldId id="637" r:id="rId48"/>
    <p:sldId id="643" r:id="rId49"/>
    <p:sldId id="644" r:id="rId50"/>
    <p:sldId id="645" r:id="rId51"/>
    <p:sldId id="646" r:id="rId52"/>
    <p:sldId id="647" r:id="rId53"/>
    <p:sldId id="648" r:id="rId54"/>
    <p:sldId id="649" r:id="rId55"/>
    <p:sldId id="650" r:id="rId56"/>
    <p:sldId id="654" r:id="rId57"/>
    <p:sldId id="655" r:id="rId58"/>
    <p:sldId id="651" r:id="rId59"/>
    <p:sldId id="605" r:id="rId60"/>
    <p:sldId id="606" r:id="rId61"/>
    <p:sldId id="607" r:id="rId62"/>
    <p:sldId id="638" r:id="rId63"/>
    <p:sldId id="639" r:id="rId64"/>
    <p:sldId id="652" r:id="rId65"/>
    <p:sldId id="640" r:id="rId66"/>
    <p:sldId id="653" r:id="rId67"/>
    <p:sldId id="641" r:id="rId68"/>
    <p:sldId id="642" r:id="rId69"/>
    <p:sldId id="608" r:id="rId70"/>
    <p:sldId id="668" r:id="rId71"/>
    <p:sldId id="627" r:id="rId72"/>
    <p:sldId id="617" r:id="rId73"/>
    <p:sldId id="618" r:id="rId74"/>
    <p:sldId id="619" r:id="rId75"/>
    <p:sldId id="620" r:id="rId76"/>
    <p:sldId id="621" r:id="rId77"/>
    <p:sldId id="622" r:id="rId78"/>
    <p:sldId id="623" r:id="rId79"/>
    <p:sldId id="624" r:id="rId80"/>
    <p:sldId id="625" r:id="rId81"/>
    <p:sldId id="626" r:id="rId82"/>
    <p:sldId id="628" r:id="rId83"/>
    <p:sldId id="629" r:id="rId84"/>
    <p:sldId id="630" r:id="rId85"/>
    <p:sldId id="631" r:id="rId86"/>
    <p:sldId id="632" r:id="rId87"/>
    <p:sldId id="633" r:id="rId88"/>
    <p:sldId id="634" r:id="rId89"/>
    <p:sldId id="635" r:id="rId90"/>
    <p:sldId id="636" r:id="rId91"/>
    <p:sldId id="669" r:id="rId92"/>
    <p:sldId id="670" r:id="rId93"/>
    <p:sldId id="671" r:id="rId94"/>
    <p:sldId id="672" r:id="rId95"/>
    <p:sldId id="673" r:id="rId96"/>
    <p:sldId id="674" r:id="rId97"/>
    <p:sldId id="675" r:id="rId98"/>
    <p:sldId id="676" r:id="rId99"/>
    <p:sldId id="677" r:id="rId100"/>
    <p:sldId id="678" r:id="rId101"/>
    <p:sldId id="679" r:id="rId102"/>
    <p:sldId id="680" r:id="rId103"/>
  </p:sldIdLst>
  <p:sldSz cx="9144000" cy="6858000" type="screen4x3"/>
  <p:notesSz cx="6934200" cy="9220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5">
          <p15:clr>
            <a:srgbClr val="A4A3A4"/>
          </p15:clr>
        </p15:guide>
        <p15:guide id="2" pos="218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2" autoAdjust="0"/>
    <p:restoredTop sz="94551" autoAdjust="0"/>
  </p:normalViewPr>
  <p:slideViewPr>
    <p:cSldViewPr>
      <p:cViewPr varScale="1">
        <p:scale>
          <a:sx n="101" d="100"/>
          <a:sy n="101" d="100"/>
        </p:scale>
        <p:origin x="1256" y="200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15924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05"/>
        <p:guide pos="218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notesMaster" Target="notesMasters/notesMaster1.xml"/><Relationship Id="rId105" Type="http://schemas.openxmlformats.org/officeDocument/2006/relationships/handoutMaster" Target="handoutMasters/handoutMaster1.xml"/><Relationship Id="rId106" Type="http://schemas.openxmlformats.org/officeDocument/2006/relationships/presProps" Target="presProps.xml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theme" Target="theme/theme1.xml"/><Relationship Id="rId10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22.emf"/><Relationship Id="rId3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2.emf"/><Relationship Id="rId3" Type="http://schemas.openxmlformats.org/officeDocument/2006/relationships/image" Target="../media/image2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2.emf"/><Relationship Id="rId3" Type="http://schemas.openxmlformats.org/officeDocument/2006/relationships/image" Target="../media/image2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2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Relationship Id="rId2" Type="http://schemas.openxmlformats.org/officeDocument/2006/relationships/image" Target="../media/image3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Relationship Id="rId2" Type="http://schemas.openxmlformats.org/officeDocument/2006/relationships/image" Target="../media/image39.emf"/><Relationship Id="rId3" Type="http://schemas.openxmlformats.org/officeDocument/2006/relationships/image" Target="../media/image40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Relationship Id="rId2" Type="http://schemas.openxmlformats.org/officeDocument/2006/relationships/image" Target="../media/image4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Relationship Id="rId2" Type="http://schemas.openxmlformats.org/officeDocument/2006/relationships/image" Target="../media/image50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e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Relationship Id="rId2" Type="http://schemas.openxmlformats.org/officeDocument/2006/relationships/image" Target="../media/image53.png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Relationship Id="rId2" Type="http://schemas.openxmlformats.org/officeDocument/2006/relationships/image" Target="../media/image57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Relationship Id="rId2" Type="http://schemas.openxmlformats.org/officeDocument/2006/relationships/image" Target="../media/image6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2236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379913"/>
            <a:ext cx="5087937" cy="414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912" tIns="47958" rIns="95912" bIns="479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3163" y="698500"/>
            <a:ext cx="4591050" cy="3443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8601207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3738"/>
            <a:ext cx="4605337" cy="3454400"/>
          </a:xfrm>
          <a:solidFill>
            <a:srgbClr val="FFFFFF"/>
          </a:solidFill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65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727" tIns="45359" rIns="90727" bIns="45359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72073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3738"/>
            <a:ext cx="4605337" cy="34544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655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06" tIns="45348" rIns="90706" bIns="4534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81228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3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1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67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55188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5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116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2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7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5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52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507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091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Third Level</a:t>
            </a:r>
          </a:p>
        </p:txBody>
      </p:sp>
      <p:grpSp>
        <p:nvGrpSpPr>
          <p:cNvPr id="1029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sp>
        <p:nvSpPr>
          <p:cNvPr id="11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853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 smtClean="0"/>
              <a:t>02/03/2018	               		   Introduction to Data Mining 			</a:t>
            </a:r>
            <a:r>
              <a:rPr lang="en-US" baseline="0" dirty="0" smtClean="0"/>
              <a:t>           </a:t>
            </a:r>
            <a:fld id="{7C9F7F48-2944-4AF0-87BF-27ECBE076434}" type="slidenum">
              <a:rPr lang="en-US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3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2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3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4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6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17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18.e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19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20.e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21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17.emf"/><Relationship Id="rId5" Type="http://schemas.openxmlformats.org/officeDocument/2006/relationships/oleObject" Target="../embeddings/oleObject23.bin"/><Relationship Id="rId6" Type="http://schemas.openxmlformats.org/officeDocument/2006/relationships/image" Target="../media/image22.emf"/><Relationship Id="rId7" Type="http://schemas.openxmlformats.org/officeDocument/2006/relationships/oleObject" Target="../embeddings/oleObject24.bin"/><Relationship Id="rId8" Type="http://schemas.openxmlformats.org/officeDocument/2006/relationships/image" Target="../media/image23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20.emf"/><Relationship Id="rId5" Type="http://schemas.openxmlformats.org/officeDocument/2006/relationships/oleObject" Target="../embeddings/oleObject26.bin"/><Relationship Id="rId6" Type="http://schemas.openxmlformats.org/officeDocument/2006/relationships/image" Target="../media/image22.emf"/><Relationship Id="rId7" Type="http://schemas.openxmlformats.org/officeDocument/2006/relationships/oleObject" Target="../embeddings/oleObject27.bin"/><Relationship Id="rId8" Type="http://schemas.openxmlformats.org/officeDocument/2006/relationships/image" Target="../media/image24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wmf"/><Relationship Id="rId3" Type="http://schemas.openxmlformats.org/officeDocument/2006/relationships/image" Target="../media/image26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4" Type="http://schemas.openxmlformats.org/officeDocument/2006/relationships/image" Target="../media/image20.emf"/><Relationship Id="rId5" Type="http://schemas.openxmlformats.org/officeDocument/2006/relationships/oleObject" Target="../embeddings/oleObject29.bin"/><Relationship Id="rId6" Type="http://schemas.openxmlformats.org/officeDocument/2006/relationships/image" Target="../media/image22.emf"/><Relationship Id="rId7" Type="http://schemas.openxmlformats.org/officeDocument/2006/relationships/oleObject" Target="../embeddings/oleObject30.bin"/><Relationship Id="rId8" Type="http://schemas.openxmlformats.org/officeDocument/2006/relationships/image" Target="../media/image28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32.bin"/><Relationship Id="rId6" Type="http://schemas.openxmlformats.org/officeDocument/2006/relationships/image" Target="../media/image23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4" Type="http://schemas.openxmlformats.org/officeDocument/2006/relationships/image" Target="../media/image29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4" Type="http://schemas.openxmlformats.org/officeDocument/2006/relationships/image" Target="../media/image30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4" Type="http://schemas.openxmlformats.org/officeDocument/2006/relationships/image" Target="../media/image31.emf"/><Relationship Id="rId5" Type="http://schemas.openxmlformats.org/officeDocument/2006/relationships/oleObject" Target="../embeddings/oleObject36.bin"/><Relationship Id="rId6" Type="http://schemas.openxmlformats.org/officeDocument/2006/relationships/image" Target="../media/image32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oleObject" Target="../embeddings/oleObject37.bin"/><Relationship Id="rId5" Type="http://schemas.openxmlformats.org/officeDocument/2006/relationships/image" Target="../media/image35.w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4" Type="http://schemas.openxmlformats.org/officeDocument/2006/relationships/image" Target="../media/image37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4" Type="http://schemas.openxmlformats.org/officeDocument/2006/relationships/image" Target="../media/image38.emf"/><Relationship Id="rId5" Type="http://schemas.openxmlformats.org/officeDocument/2006/relationships/oleObject" Target="../embeddings/oleObject40.bin"/><Relationship Id="rId6" Type="http://schemas.openxmlformats.org/officeDocument/2006/relationships/image" Target="../media/image39.emf"/><Relationship Id="rId7" Type="http://schemas.openxmlformats.org/officeDocument/2006/relationships/oleObject" Target="../embeddings/oleObject41.bin"/><Relationship Id="rId8" Type="http://schemas.openxmlformats.org/officeDocument/2006/relationships/image" Target="../media/image40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wmf"/><Relationship Id="rId5" Type="http://schemas.openxmlformats.org/officeDocument/2006/relationships/image" Target="../media/image8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4" Type="http://schemas.openxmlformats.org/officeDocument/2006/relationships/image" Target="../media/image41.emf"/><Relationship Id="rId5" Type="http://schemas.openxmlformats.org/officeDocument/2006/relationships/oleObject" Target="../embeddings/oleObject43.bin"/><Relationship Id="rId6" Type="http://schemas.openxmlformats.org/officeDocument/2006/relationships/image" Target="../media/image42.w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4" Type="http://schemas.openxmlformats.org/officeDocument/2006/relationships/image" Target="../media/image43.w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4" Type="http://schemas.openxmlformats.org/officeDocument/2006/relationships/image" Target="../media/image44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4" Type="http://schemas.openxmlformats.org/officeDocument/2006/relationships/image" Target="../media/image48.w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4" Type="http://schemas.openxmlformats.org/officeDocument/2006/relationships/image" Target="../media/image49.wmf"/><Relationship Id="rId5" Type="http://schemas.openxmlformats.org/officeDocument/2006/relationships/oleObject" Target="../embeddings/oleObject48.bin"/><Relationship Id="rId6" Type="http://schemas.openxmlformats.org/officeDocument/2006/relationships/image" Target="../media/image50.w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4" Type="http://schemas.openxmlformats.org/officeDocument/2006/relationships/image" Target="../media/image51.png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4" Type="http://schemas.openxmlformats.org/officeDocument/2006/relationships/image" Target="../media/image52.emf"/><Relationship Id="rId5" Type="http://schemas.openxmlformats.org/officeDocument/2006/relationships/oleObject" Target="../embeddings/oleObject51.bin"/><Relationship Id="rId6" Type="http://schemas.openxmlformats.org/officeDocument/2006/relationships/image" Target="../media/image53.png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4" Type="http://schemas.openxmlformats.org/officeDocument/2006/relationships/image" Target="../media/image54.w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4" Type="http://schemas.openxmlformats.org/officeDocument/2006/relationships/image" Target="../media/image55.w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4" Type="http://schemas.openxmlformats.org/officeDocument/2006/relationships/image" Target="../media/image56.wmf"/><Relationship Id="rId5" Type="http://schemas.openxmlformats.org/officeDocument/2006/relationships/oleObject" Target="../embeddings/oleObject55.bin"/><Relationship Id="rId6" Type="http://schemas.openxmlformats.org/officeDocument/2006/relationships/image" Target="../media/image57.wmf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4" Type="http://schemas.openxmlformats.org/officeDocument/2006/relationships/image" Target="../media/image58.wmf"/><Relationship Id="rId1" Type="http://schemas.openxmlformats.org/officeDocument/2006/relationships/vmlDrawing" Target="../drawings/vmlDrawing34.vml"/><Relationship Id="rId2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9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4" Type="http://schemas.openxmlformats.org/officeDocument/2006/relationships/oleObject" Target="../embeddings/oleObject57.bin"/><Relationship Id="rId5" Type="http://schemas.openxmlformats.org/officeDocument/2006/relationships/image" Target="../media/image60.wmf"/><Relationship Id="rId1" Type="http://schemas.openxmlformats.org/officeDocument/2006/relationships/vmlDrawing" Target="../drawings/vmlDrawing35.vml"/><Relationship Id="rId2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4" Type="http://schemas.openxmlformats.org/officeDocument/2006/relationships/oleObject" Target="../embeddings/oleObject58.bin"/><Relationship Id="rId5" Type="http://schemas.openxmlformats.org/officeDocument/2006/relationships/image" Target="../media/image62.wmf"/><Relationship Id="rId6" Type="http://schemas.openxmlformats.org/officeDocument/2006/relationships/oleObject" Target="../embeddings/oleObject59.bin"/><Relationship Id="rId7" Type="http://schemas.openxmlformats.org/officeDocument/2006/relationships/image" Target="../media/image63.wmf"/><Relationship Id="rId1" Type="http://schemas.openxmlformats.org/officeDocument/2006/relationships/vmlDrawing" Target="../drawings/vmlDrawing36.vml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0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5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6.wmf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6.wmf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9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0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1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763000" cy="838200"/>
          </a:xfrm>
        </p:spPr>
        <p:txBody>
          <a:bodyPr/>
          <a:lstStyle/>
          <a:p>
            <a:r>
              <a:rPr lang="en-US" altLang="en-US" dirty="0" smtClean="0"/>
              <a:t>Data </a:t>
            </a:r>
            <a:r>
              <a:rPr lang="en-US" altLang="en-US" dirty="0" smtClean="0"/>
              <a:t>Mining</a:t>
            </a:r>
            <a:endParaRPr lang="en-US" altLang="en-US" sz="2800" dirty="0" smtClean="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0" y="1519221"/>
            <a:ext cx="8991600" cy="467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Chapter </a:t>
            </a:r>
            <a:r>
              <a:rPr lang="en-US" altLang="en-US" sz="3200" b="0" dirty="0" smtClean="0"/>
              <a:t>5 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 smtClean="0"/>
              <a:t>Association Analysis</a:t>
            </a:r>
            <a:r>
              <a:rPr lang="en-US" altLang="en-US" sz="1600" b="0" dirty="0" smtClean="0"/>
              <a:t>: </a:t>
            </a:r>
            <a:r>
              <a:rPr lang="en-US" altLang="en-US" sz="3200" b="0" dirty="0" smtClean="0"/>
              <a:t>Basic Concepts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3200" b="0" dirty="0"/>
          </a:p>
          <a:p>
            <a:pPr lvl="0" algn="ctr" eaLnBrk="1" hangingPunct="1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0000"/>
              <a:buNone/>
            </a:pPr>
            <a:r>
              <a:rPr lang="en-US" altLang="en-US" sz="3200" b="0" dirty="0">
                <a:solidFill>
                  <a:srgbClr val="000000"/>
                </a:solidFill>
                <a:latin typeface="Arial" pitchFamily="34" charset="0"/>
              </a:rPr>
              <a:t>Introduction to Data Mining, 2</a:t>
            </a:r>
            <a:r>
              <a:rPr lang="en-US" altLang="en-US" sz="3200" b="0" baseline="30000" dirty="0">
                <a:solidFill>
                  <a:srgbClr val="000000"/>
                </a:solidFill>
                <a:latin typeface="Arial" pitchFamily="34" charset="0"/>
              </a:rPr>
              <a:t>nd</a:t>
            </a:r>
            <a:r>
              <a:rPr lang="en-US" altLang="en-US" sz="3200" b="0" dirty="0">
                <a:solidFill>
                  <a:srgbClr val="000000"/>
                </a:solidFill>
                <a:latin typeface="Arial" pitchFamily="34" charset="0"/>
              </a:rPr>
              <a:t> Edition</a:t>
            </a:r>
          </a:p>
          <a:p>
            <a:pPr lvl="0" algn="ctr" eaLnBrk="1" hangingPunct="1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0000"/>
              <a:buNone/>
            </a:pPr>
            <a:r>
              <a:rPr lang="en-US" altLang="en-US" sz="3200" b="0" dirty="0">
                <a:solidFill>
                  <a:srgbClr val="000000"/>
                </a:solidFill>
                <a:latin typeface="Arial" pitchFamily="34" charset="0"/>
              </a:rPr>
              <a:t>by</a:t>
            </a:r>
          </a:p>
          <a:p>
            <a:pPr lvl="0" algn="ctr" eaLnBrk="1" hangingPunct="1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0000"/>
              <a:buNone/>
            </a:pPr>
            <a:r>
              <a:rPr lang="en-US" altLang="en-US" sz="3200" b="0" dirty="0">
                <a:solidFill>
                  <a:srgbClr val="000000"/>
                </a:solidFill>
                <a:latin typeface="Arial" pitchFamily="34" charset="0"/>
              </a:rPr>
              <a:t>Tan, Steinbach, Karpatne, Kumar</a:t>
            </a:r>
            <a:endParaRPr lang="en-US" altLang="en-US" sz="1600" b="0" dirty="0">
              <a:solidFill>
                <a:srgbClr val="000000"/>
              </a:solidFill>
              <a:latin typeface="Arial" pitchFamily="34" charset="0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4000" b="0" dirty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4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Frequent Itemset Generation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410200"/>
          </a:xfrm>
        </p:spPr>
        <p:txBody>
          <a:bodyPr/>
          <a:lstStyle/>
          <a:p>
            <a:r>
              <a:rPr lang="en-US" altLang="en-US" smtClean="0"/>
              <a:t>Brute-force approach: </a:t>
            </a:r>
          </a:p>
          <a:p>
            <a:pPr lvl="1"/>
            <a:r>
              <a:rPr lang="en-US" altLang="en-US" smtClean="0"/>
              <a:t>Each itemset in the lattice is a </a:t>
            </a:r>
            <a:r>
              <a:rPr lang="en-US" altLang="en-US" smtClean="0">
                <a:solidFill>
                  <a:srgbClr val="FF0000"/>
                </a:solidFill>
              </a:rPr>
              <a:t>candidate</a:t>
            </a:r>
            <a:r>
              <a:rPr lang="en-US" altLang="en-US" smtClean="0"/>
              <a:t> frequent itemset</a:t>
            </a:r>
          </a:p>
          <a:p>
            <a:pPr lvl="1"/>
            <a:r>
              <a:rPr lang="en-US" altLang="en-US" smtClean="0"/>
              <a:t>Count the support of each candidate by scanning the database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Match each transaction against every candidate</a:t>
            </a:r>
          </a:p>
          <a:p>
            <a:pPr lvl="1"/>
            <a:r>
              <a:rPr lang="en-US" altLang="en-US" smtClean="0"/>
              <a:t>Complexity ~ O(NMw) =&gt; </a:t>
            </a:r>
            <a:r>
              <a:rPr lang="en-US" altLang="en-US" smtClean="0">
                <a:solidFill>
                  <a:srgbClr val="FF0000"/>
                </a:solidFill>
              </a:rPr>
              <a:t>Expensive since M = 2</a:t>
            </a:r>
            <a:r>
              <a:rPr lang="en-US" altLang="en-US" baseline="30000" smtClean="0">
                <a:solidFill>
                  <a:srgbClr val="FF0000"/>
                </a:solidFill>
              </a:rPr>
              <a:t>d</a:t>
            </a:r>
            <a:r>
              <a:rPr lang="en-US" altLang="en-US" smtClean="0">
                <a:solidFill>
                  <a:srgbClr val="FF0000"/>
                </a:solidFill>
              </a:rPr>
              <a:t> </a:t>
            </a:r>
            <a:r>
              <a:rPr lang="en-US" altLang="en-US" smtClean="0"/>
              <a:t>!!!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144588" y="2743200"/>
          <a:ext cx="7281862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Visio" r:id="rId3" imgW="7643978" imgH="2744343" progId="Visio.Drawing.6">
                  <p:embed/>
                </p:oleObj>
              </mc:Choice>
              <mc:Fallback>
                <p:oleObj name="Visio" r:id="rId3" imgW="7643978" imgH="2744343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2743200"/>
                        <a:ext cx="7281862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Properties of </a:t>
            </a:r>
            <a:r>
              <a:rPr lang="en-US" altLang="en-US" dirty="0" err="1"/>
              <a:t>H</a:t>
            </a:r>
            <a:r>
              <a:rPr lang="en-US" altLang="en-US" dirty="0" err="1" smtClean="0"/>
              <a:t>ypercliques</a:t>
            </a:r>
            <a:endParaRPr lang="en-US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4275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 smtClean="0">
                    <a:sym typeface="Symbol" pitchFamily="18" charset="2"/>
                  </a:rPr>
                  <a:t>Hypercliques are </a:t>
                </a:r>
                <a:r>
                  <a:rPr lang="en-US" altLang="en-US" dirty="0" err="1" smtClean="0">
                    <a:sym typeface="Symbol" pitchFamily="18" charset="2"/>
                  </a:rPr>
                  <a:t>itemsets</a:t>
                </a:r>
                <a:r>
                  <a:rPr lang="en-US" altLang="en-US" dirty="0" smtClean="0">
                    <a:sym typeface="Symbol" pitchFamily="18" charset="2"/>
                  </a:rPr>
                  <a:t>, but not necessarily frequent </a:t>
                </a:r>
                <a:r>
                  <a:rPr lang="en-US" altLang="en-US" dirty="0" err="1" smtClean="0">
                    <a:sym typeface="Symbol" pitchFamily="18" charset="2"/>
                  </a:rPr>
                  <a:t>itemsets</a:t>
                </a:r>
                <a:endParaRPr lang="en-US" altLang="en-US" dirty="0" smtClean="0">
                  <a:sym typeface="Symbol" pitchFamily="18" charset="2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smtClean="0">
                    <a:sym typeface="Symbol" pitchFamily="18" charset="2"/>
                  </a:rPr>
                  <a:t>Good for finding low support patterns</a:t>
                </a:r>
                <a:br>
                  <a:rPr lang="en-US" altLang="en-US" dirty="0" smtClean="0">
                    <a:sym typeface="Symbol" pitchFamily="18" charset="2"/>
                  </a:rPr>
                </a:br>
                <a:endParaRPr lang="en-US" altLang="en-US" dirty="0" smtClean="0"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dirty="0">
                    <a:ea typeface="Cambria Math"/>
                  </a:rPr>
                  <a:t>H-confidence is </a:t>
                </a:r>
                <a:r>
                  <a:rPr lang="en-US" altLang="en-US" dirty="0" smtClean="0">
                    <a:ea typeface="Cambria Math"/>
                  </a:rPr>
                  <a:t>anti-monotone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dirty="0" smtClean="0">
                  <a:ea typeface="Cambria Math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dirty="0" smtClean="0"/>
                  <a:t>Can define closed and maximal </a:t>
                </a:r>
                <a:r>
                  <a:rPr lang="en-US" altLang="en-US" dirty="0" err="1" smtClean="0"/>
                  <a:t>hypercliques</a:t>
                </a:r>
                <a:r>
                  <a:rPr lang="en-US" altLang="en-US" dirty="0" smtClean="0"/>
                  <a:t> in terms of h-confidence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smtClean="0"/>
                  <a:t>A hyperclique </a:t>
                </a:r>
                <a:r>
                  <a:rPr lang="en-US" alt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altLang="en-US" dirty="0" smtClean="0"/>
                  <a:t>  is </a:t>
                </a:r>
                <a:r>
                  <a:rPr lang="en-US" altLang="en-US" dirty="0"/>
                  <a:t>closed if none of its immediate supersets </a:t>
                </a:r>
                <a:r>
                  <a:rPr lang="en-US" altLang="en-US" dirty="0" smtClean="0"/>
                  <a:t>has </a:t>
                </a:r>
                <a:r>
                  <a:rPr lang="en-US" altLang="en-US" dirty="0"/>
                  <a:t>the same </a:t>
                </a:r>
                <a:r>
                  <a:rPr lang="en-US" altLang="en-US" dirty="0" smtClean="0"/>
                  <a:t>h-confidence as </a:t>
                </a:r>
                <a:r>
                  <a:rPr lang="en-US" alt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altLang="en-US" dirty="0" smtClean="0"/>
                  <a:t>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smtClean="0"/>
                  <a:t>A hyperclique </a:t>
                </a:r>
                <a:r>
                  <a:rPr lang="en-US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altLang="en-US" dirty="0" smtClean="0"/>
                  <a:t> is maximal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latin typeface="Cambria Math"/>
                      </a:rPr>
                      <m:t>hconf</m:t>
                    </m:r>
                    <m:r>
                      <a:rPr lang="en-US" altLang="en-US" b="0" i="1" smtClean="0">
                        <a:latin typeface="Cambria Math"/>
                      </a:rPr>
                      <m:t>(</m:t>
                    </m:r>
                    <m:r>
                      <a:rPr lang="en-US" altLang="en-US" b="0" i="1" smtClean="0">
                        <a:latin typeface="Cambria Math"/>
                      </a:rPr>
                      <m:t>𝑋</m:t>
                    </m:r>
                    <m:r>
                      <a:rPr lang="en-US" altLang="en-US" b="0" i="1" smtClean="0">
                        <a:latin typeface="Cambria Math"/>
                      </a:rPr>
                      <m:t>)≤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/>
                            <a:ea typeface="Cambria Math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US" altLang="en-US" dirty="0" smtClean="0"/>
                  <a:t> and none of its immediate supersets, </a:t>
                </a:r>
                <a:r>
                  <a:rPr lang="en-US" alt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en-US" altLang="en-US" dirty="0" smtClean="0"/>
                  <a:t>,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>
                        <a:latin typeface="Cambria Math"/>
                      </a:rPr>
                      <m:t>hconf</m:t>
                    </m:r>
                    <m:d>
                      <m:d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altLang="en-US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en-US" i="1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>
                            <a:latin typeface="Cambria Math"/>
                            <a:ea typeface="Cambria Math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</m:oMath>
                </a14:m>
                <a:endParaRPr lang="en-US" altLang="en-US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133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blipFill rotWithShape="0">
                <a:blip r:embed="rId2"/>
                <a:stretch>
                  <a:fillRect l="-733" t="-2118" r="-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32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Properties of </a:t>
            </a:r>
            <a:r>
              <a:rPr lang="en-US" altLang="en-US" dirty="0" err="1" smtClean="0"/>
              <a:t>Hypercliques</a:t>
            </a:r>
            <a:r>
              <a:rPr lang="en-US" altLang="en-US" dirty="0" smtClean="0"/>
              <a:t>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4275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 smtClean="0">
                    <a:sym typeface="Symbol" pitchFamily="18" charset="2"/>
                  </a:rPr>
                  <a:t>Hypercliques have the high-affinity property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>
                    <a:sym typeface="Symbol" pitchFamily="18" charset="2"/>
                  </a:rPr>
                  <a:t>T</a:t>
                </a:r>
                <a:r>
                  <a:rPr lang="en-US" altLang="en-US" dirty="0" smtClean="0">
                    <a:sym typeface="Symbol" pitchFamily="18" charset="2"/>
                  </a:rPr>
                  <a:t>hink of the individual items as sparse binary vectors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smtClean="0">
                    <a:sym typeface="Symbol" pitchFamily="18" charset="2"/>
                  </a:rPr>
                  <a:t>h-confidence gives us information about their pairwise </a:t>
                </a:r>
                <a:r>
                  <a:rPr lang="en-US" altLang="en-US" dirty="0" err="1" smtClean="0">
                    <a:sym typeface="Symbol" pitchFamily="18" charset="2"/>
                  </a:rPr>
                  <a:t>Jaccard</a:t>
                </a:r>
                <a:r>
                  <a:rPr lang="en-US" altLang="en-US" dirty="0" smtClean="0">
                    <a:sym typeface="Symbol" pitchFamily="18" charset="2"/>
                  </a:rPr>
                  <a:t> and cosine similarity</a:t>
                </a:r>
              </a:p>
              <a:p>
                <a:pPr marL="1262063" lvl="2" indent="-347663">
                  <a:lnSpc>
                    <a:spcPct val="90000"/>
                  </a:lnSpc>
                </a:pPr>
                <a:r>
                  <a:rPr lang="en-US" altLang="en-US" dirty="0" smtClean="0">
                    <a:sym typeface="Symbol" pitchFamily="18" charset="2"/>
                  </a:rPr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  <a:sym typeface="Symbol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 smtClean="0">
                    <a:sym typeface="Symbol" pitchFamily="18" charset="2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  <a:sym typeface="Symbol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 smtClean="0">
                    <a:sym typeface="Symbol" pitchFamily="18" charset="2"/>
                  </a:rPr>
                  <a:t> are any two items in an </a:t>
                </a:r>
                <a:r>
                  <a:rPr lang="en-US" altLang="en-US" dirty="0" err="1" smtClean="0">
                    <a:sym typeface="Symbol" pitchFamily="18" charset="2"/>
                  </a:rPr>
                  <a:t>itemset</a:t>
                </a:r>
                <a:r>
                  <a:rPr lang="en-US" altLang="en-US" dirty="0" smtClean="0">
                    <a:sym typeface="Symbol" pitchFamily="18" charset="2"/>
                  </a:rPr>
                  <a:t> </a:t>
                </a:r>
                <a:r>
                  <a:rPr lang="en-US" alt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X </a:t>
                </a:r>
              </a:p>
              <a:p>
                <a:pPr marL="1262063" lvl="2" indent="-347663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/>
                            <a:sym typeface="Symbol" pitchFamily="18" charset="2"/>
                          </a:rPr>
                          <m:t>Jaccard</m:t>
                        </m:r>
                        <m:r>
                          <a:rPr lang="en-US" altLang="en-US" b="0" i="1" smtClean="0">
                            <a:latin typeface="Cambria Math"/>
                            <a:sym typeface="Symbol" pitchFamily="18" charset="2"/>
                          </a:rPr>
                          <m:t>⁡(</m:t>
                        </m:r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/>
                        <a:sym typeface="Symbol" pitchFamily="18" charset="2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latin typeface="Cambria Math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latin typeface="Cambria Math"/>
                        <a:sym typeface="Symbol" pitchFamily="18" charset="2"/>
                      </a:rPr>
                      <m:t>) </m:t>
                    </m:r>
                    <m:r>
                      <a:rPr lang="en-US" altLang="en-US" b="0" i="1" smtClean="0">
                        <a:latin typeface="Cambria Math"/>
                        <a:ea typeface="Cambria Math"/>
                        <a:sym typeface="Symbol" pitchFamily="18" charset="2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en-US" b="0" i="0" smtClean="0">
                        <a:latin typeface="Cambria Math"/>
                        <a:ea typeface="Cambria Math"/>
                        <a:sym typeface="Symbol" pitchFamily="18" charset="2"/>
                      </a:rPr>
                      <m:t>hcon</m:t>
                    </m:r>
                  </m:oMath>
                </a14:m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f(</a:t>
                </a:r>
                <a:r>
                  <a:rPr lang="en-US" alt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X</a:t>
                </a: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)/2</a:t>
                </a:r>
              </a:p>
              <a:p>
                <a:pPr marL="1262063" lvl="2" indent="-347663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>
                            <a:latin typeface="Cambria Math"/>
                            <a:sym typeface="Symbol" pitchFamily="18" charset="2"/>
                          </a:rPr>
                          <m:t>cos</m:t>
                        </m:r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⁡(</m:t>
                        </m:r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/>
                        <a:sym typeface="Symbol" pitchFamily="18" charset="2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latin typeface="Cambria Math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/>
                        <a:sym typeface="Symbol" pitchFamily="18" charset="2"/>
                      </a:rPr>
                      <m:t>) </m:t>
                    </m:r>
                    <m:r>
                      <a:rPr lang="en-US" altLang="en-US" i="1">
                        <a:latin typeface="Cambria Math"/>
                        <a:ea typeface="Cambria Math"/>
                        <a:sym typeface="Symbol" pitchFamily="18" charset="2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en-US">
                        <a:latin typeface="Cambria Math"/>
                        <a:ea typeface="Cambria Math"/>
                        <a:sym typeface="Symbol" pitchFamily="18" charset="2"/>
                      </a:rPr>
                      <m:t>hcon</m:t>
                    </m:r>
                  </m:oMath>
                </a14:m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f(</a:t>
                </a:r>
                <a:r>
                  <a:rPr lang="en-US" altLang="en-US" i="1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X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)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err="1" smtClean="0">
                    <a:sym typeface="Symbol" pitchFamily="18" charset="2"/>
                  </a:rPr>
                  <a:t>Hypercliques</a:t>
                </a:r>
                <a:r>
                  <a:rPr lang="en-US" altLang="en-US" dirty="0">
                    <a:sym typeface="Symbol" pitchFamily="18" charset="2"/>
                  </a:rPr>
                  <a:t> </a:t>
                </a:r>
                <a:r>
                  <a:rPr lang="en-US" altLang="en-US" dirty="0" smtClean="0">
                    <a:sym typeface="Symbol" pitchFamily="18" charset="2"/>
                  </a:rPr>
                  <a:t>that have a high h-confidence consist of very similar items as measured by </a:t>
                </a:r>
                <a:r>
                  <a:rPr lang="en-US" altLang="en-US" dirty="0" err="1" smtClean="0">
                    <a:sym typeface="Symbol" pitchFamily="18" charset="2"/>
                  </a:rPr>
                  <a:t>Jaccard</a:t>
                </a:r>
                <a:r>
                  <a:rPr lang="en-US" altLang="en-US" dirty="0" smtClean="0">
                    <a:sym typeface="Symbol" pitchFamily="18" charset="2"/>
                  </a:rPr>
                  <a:t> and cosine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dirty="0" smtClean="0">
                    <a:sym typeface="Symbol" pitchFamily="18" charset="2"/>
                  </a:rPr>
                  <a:t>The items in a hyperclique cannot have widely different support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smtClean="0">
                    <a:sym typeface="Symbol" pitchFamily="18" charset="2"/>
                  </a:rPr>
                  <a:t>Allows for more efficient pruning </a:t>
                </a:r>
                <a:endParaRPr lang="en-US" altLang="en-US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3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blipFill rotWithShape="0">
                <a:blip r:embed="rId2"/>
                <a:stretch>
                  <a:fillRect l="-733" t="-2118" r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62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Example Applications of </a:t>
            </a:r>
            <a:r>
              <a:rPr lang="en-US" altLang="en-US" dirty="0" err="1" smtClean="0"/>
              <a:t>Hypercliques</a:t>
            </a:r>
            <a:endParaRPr lang="en-US" altLang="en-US" dirty="0" smtClean="0"/>
          </a:p>
        </p:txBody>
      </p:sp>
      <p:sp>
        <p:nvSpPr>
          <p:cNvPr id="133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143000"/>
            <a:ext cx="4618037" cy="281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err="1" smtClean="0">
                <a:sym typeface="Symbol" pitchFamily="18" charset="2"/>
              </a:rPr>
              <a:t>Hypercliques</a:t>
            </a:r>
            <a:r>
              <a:rPr lang="en-US" altLang="en-US" dirty="0" smtClean="0">
                <a:sym typeface="Symbol" pitchFamily="18" charset="2"/>
              </a:rPr>
              <a:t> are used to find strongly coherent groups of items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Symbol" pitchFamily="18" charset="2"/>
              </a:rPr>
              <a:t>Words that occur together in documents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Symbol" pitchFamily="18" charset="2"/>
              </a:rPr>
              <a:t>Proteins in a protein interaction network</a:t>
            </a:r>
          </a:p>
          <a:p>
            <a:pPr lvl="1">
              <a:lnSpc>
                <a:spcPct val="90000"/>
              </a:lnSpc>
            </a:pPr>
            <a:endParaRPr lang="en-US" altLang="en-US" dirty="0" smtClean="0"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/>
          </a:p>
        </p:txBody>
      </p:sp>
      <p:pic>
        <p:nvPicPr>
          <p:cNvPr id="4" name="Picture 5" descr="pattern230_p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143000"/>
            <a:ext cx="33337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4800" y="4191000"/>
            <a:ext cx="48006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5425" indent="-2254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spcBef>
                <a:spcPct val="50000"/>
              </a:spcBef>
            </a:pPr>
            <a:r>
              <a:rPr lang="en-US" sz="2000" dirty="0" smtClean="0">
                <a:latin typeface="Arial" pitchFamily="34" charset="0"/>
              </a:rPr>
              <a:t>In the figure at the right, a gene ontology hierarchy for biological process </a:t>
            </a:r>
            <a:r>
              <a:rPr lang="en-US" sz="2000" dirty="0">
                <a:latin typeface="Arial" pitchFamily="34" charset="0"/>
              </a:rPr>
              <a:t>shows that the identified proteins in </a:t>
            </a:r>
            <a:r>
              <a:rPr lang="en-US" sz="2000" dirty="0" smtClean="0">
                <a:latin typeface="Arial" pitchFamily="34" charset="0"/>
              </a:rPr>
              <a:t>the hyperclique (PRE2, …, SCL1) perform </a:t>
            </a:r>
            <a:r>
              <a:rPr lang="en-US" sz="2000" dirty="0">
                <a:latin typeface="Arial" pitchFamily="34" charset="0"/>
              </a:rPr>
              <a:t>the same function and are involved in the same biological process</a:t>
            </a:r>
            <a:r>
              <a:rPr lang="en-US" sz="1800" dirty="0">
                <a:latin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205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r>
              <a:rPr lang="en-US" altLang="en-US" smtClean="0"/>
              <a:t>Frequent Itemset Generation Strategies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Reduce the </a:t>
            </a:r>
            <a:r>
              <a:rPr lang="en-US" altLang="en-US" smtClean="0">
                <a:solidFill>
                  <a:srgbClr val="FF0000"/>
                </a:solidFill>
              </a:rPr>
              <a:t>number of candidates</a:t>
            </a:r>
            <a:r>
              <a:rPr lang="en-US" altLang="en-US" smtClean="0"/>
              <a:t> (M)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Complete search: M=2</a:t>
            </a:r>
            <a:r>
              <a:rPr lang="en-US" altLang="en-US" baseline="30000" smtClean="0"/>
              <a:t>d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Use pruning techniques to reduce M</a:t>
            </a:r>
          </a:p>
          <a:p>
            <a:pPr lvl="4">
              <a:lnSpc>
                <a:spcPct val="90000"/>
              </a:lnSpc>
            </a:pPr>
            <a:endParaRPr lang="en-US" altLang="en-US" sz="1200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Reduce the </a:t>
            </a:r>
            <a:r>
              <a:rPr lang="en-US" altLang="en-US" smtClean="0">
                <a:solidFill>
                  <a:srgbClr val="FF0000"/>
                </a:solidFill>
              </a:rPr>
              <a:t>number of transactions </a:t>
            </a:r>
            <a:r>
              <a:rPr lang="en-US" altLang="en-US" smtClean="0"/>
              <a:t>(N)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Reduce size of N as the size of itemset increases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Used by DHP and vertical-based mining algorithms</a:t>
            </a:r>
          </a:p>
          <a:p>
            <a:pPr lvl="4">
              <a:lnSpc>
                <a:spcPct val="90000"/>
              </a:lnSpc>
            </a:pPr>
            <a:endParaRPr lang="en-US" altLang="en-US" sz="1000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Reduce the </a:t>
            </a:r>
            <a:r>
              <a:rPr lang="en-US" altLang="en-US" smtClean="0">
                <a:solidFill>
                  <a:srgbClr val="FF0000"/>
                </a:solidFill>
              </a:rPr>
              <a:t>number of comparisons</a:t>
            </a:r>
            <a:r>
              <a:rPr lang="en-US" altLang="en-US" smtClean="0"/>
              <a:t> (NM)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Use efficient data structures to store the candidates or transactions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No need to match every candidate against every transaction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Reducing Number of Candidates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80437" cy="5181600"/>
          </a:xfrm>
        </p:spPr>
        <p:txBody>
          <a:bodyPr/>
          <a:lstStyle/>
          <a:p>
            <a:r>
              <a:rPr lang="en-US" altLang="en-US" smtClean="0">
                <a:solidFill>
                  <a:srgbClr val="CC3300"/>
                </a:solidFill>
              </a:rPr>
              <a:t>Apriori principle</a:t>
            </a:r>
            <a:r>
              <a:rPr lang="en-US" altLang="en-US" smtClean="0"/>
              <a:t>:</a:t>
            </a:r>
          </a:p>
          <a:p>
            <a:pPr lvl="1"/>
            <a:r>
              <a:rPr lang="en-US" altLang="en-US" smtClean="0"/>
              <a:t>If an itemset is frequent, then all of its subsets must also be frequent</a:t>
            </a:r>
          </a:p>
          <a:p>
            <a:pPr lvl="4"/>
            <a:endParaRPr lang="en-US" altLang="en-US" smtClean="0"/>
          </a:p>
          <a:p>
            <a:r>
              <a:rPr lang="en-US" altLang="en-US" smtClean="0"/>
              <a:t>Apriori principle holds due to the following property of the support measure: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pPr lvl="1"/>
            <a:r>
              <a:rPr lang="en-US" altLang="en-US" smtClean="0"/>
              <a:t>Support of an itemset never exceeds the support of its subsets</a:t>
            </a:r>
          </a:p>
          <a:p>
            <a:pPr lvl="1"/>
            <a:r>
              <a:rPr lang="en-US" altLang="en-US" smtClean="0"/>
              <a:t>This is known as the </a:t>
            </a:r>
            <a:r>
              <a:rPr lang="en-US" altLang="en-US" smtClean="0">
                <a:solidFill>
                  <a:srgbClr val="CC3300"/>
                </a:solidFill>
              </a:rPr>
              <a:t>anti-monotone</a:t>
            </a:r>
            <a:r>
              <a:rPr lang="en-US" altLang="en-US" smtClean="0"/>
              <a:t> property of support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1981200" y="3984625"/>
          <a:ext cx="5715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Equation" r:id="rId3" imgW="1993900" imgH="203200" progId="Equation.3">
                  <p:embed/>
                </p:oleObj>
              </mc:Choice>
              <mc:Fallback>
                <p:oleObj name="Equation" r:id="rId3" imgW="19939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984625"/>
                        <a:ext cx="5715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228600" y="1089025"/>
            <a:ext cx="8831263" cy="5235575"/>
            <a:chOff x="144" y="686"/>
            <a:chExt cx="5563" cy="3298"/>
          </a:xfrm>
        </p:grpSpPr>
        <p:sp>
          <p:nvSpPr>
            <p:cNvPr id="16391" name="Line 3"/>
            <p:cNvSpPr>
              <a:spLocks noChangeShapeType="1"/>
            </p:cNvSpPr>
            <p:nvPr/>
          </p:nvSpPr>
          <p:spPr bwMode="auto">
            <a:xfrm flipV="1">
              <a:off x="864" y="1920"/>
              <a:ext cx="5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2" name="Text Box 4"/>
            <p:cNvSpPr txBox="1">
              <a:spLocks noChangeArrowheads="1"/>
            </p:cNvSpPr>
            <p:nvPr/>
          </p:nvSpPr>
          <p:spPr bwMode="auto">
            <a:xfrm>
              <a:off x="144" y="2112"/>
              <a:ext cx="100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rgbClr val="0C6D9C"/>
                  </a:solidFill>
                </a:rPr>
                <a:t>Found to be Infrequent</a:t>
              </a:r>
              <a:endParaRPr lang="en-US" altLang="en-US" sz="2000" b="0">
                <a:solidFill>
                  <a:srgbClr val="0C6D9C"/>
                </a:solidFill>
                <a:sym typeface="Symbol" pitchFamily="18" charset="2"/>
              </a:endParaRPr>
            </a:p>
          </p:txBody>
        </p:sp>
        <p:graphicFrame>
          <p:nvGraphicFramePr>
            <p:cNvPr id="16393" name="Object 5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4" name="Visio" r:id="rId3" imgW="9866478" imgH="7377618" progId="Visio.Drawing.6">
                    <p:embed/>
                  </p:oleObj>
                </mc:Choice>
                <mc:Fallback>
                  <p:oleObj name="Visio" r:id="rId3" imgW="9866478" imgH="7377618" progId="Visio.Drawing.6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87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2800" smtClean="0"/>
              <a:t>Illustrating Apriori Principle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209800" y="1089025"/>
            <a:ext cx="6850063" cy="5235575"/>
            <a:chOff x="1392" y="686"/>
            <a:chExt cx="4315" cy="3298"/>
          </a:xfrm>
        </p:grpSpPr>
        <p:graphicFrame>
          <p:nvGraphicFramePr>
            <p:cNvPr id="16389" name="Object 8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5" name="Visio" r:id="rId5" imgW="9866478" imgH="7377618" progId="Visio.Drawing.6">
                    <p:embed/>
                  </p:oleObj>
                </mc:Choice>
                <mc:Fallback>
                  <p:oleObj name="Visio" r:id="rId5" imgW="9866478" imgH="7377618" progId="Visio.Drawing.6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0" name="Text Box 9"/>
            <p:cNvSpPr txBox="1">
              <a:spLocks noChangeArrowheads="1"/>
            </p:cNvSpPr>
            <p:nvPr/>
          </p:nvSpPr>
          <p:spPr bwMode="auto">
            <a:xfrm>
              <a:off x="1488" y="3494"/>
              <a:ext cx="91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rgbClr val="FF0000"/>
                  </a:solidFill>
                </a:rPr>
                <a:t>Pruned supersets</a:t>
              </a:r>
              <a:endParaRPr lang="en-US" altLang="en-US" sz="2000" b="0">
                <a:solidFill>
                  <a:srgbClr val="FF0000"/>
                </a:solidFill>
                <a:sym typeface="Symbol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Illustrating Apriori Principle</a:t>
            </a:r>
          </a:p>
        </p:txBody>
      </p:sp>
      <p:sp>
        <p:nvSpPr>
          <p:cNvPr id="17411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Minimum Support = 3</a:t>
            </a:r>
          </a:p>
        </p:txBody>
      </p:sp>
      <p:graphicFrame>
        <p:nvGraphicFramePr>
          <p:cNvPr id="17412" name="Object 21"/>
          <p:cNvGraphicFramePr>
            <a:graphicFrameLocks noGrp="1" noChangeAspect="1"/>
          </p:cNvGraphicFramePr>
          <p:nvPr/>
        </p:nvGraphicFramePr>
        <p:xfrm>
          <a:off x="381000" y="1358900"/>
          <a:ext cx="35687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7" name="Document" r:id="rId3" imgW="3352666" imgH="2016134" progId="Word.Document.8">
                  <p:embed/>
                </p:oleObj>
              </mc:Choice>
              <mc:Fallback>
                <p:oleObj name="Document" r:id="rId3" imgW="3352666" imgH="2016134" progId="Word.Document.8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58900"/>
                        <a:ext cx="3568700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5410200" y="1371600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Items (1-itemsets)</a:t>
            </a:r>
          </a:p>
        </p:txBody>
      </p:sp>
      <p:sp>
        <p:nvSpPr>
          <p:cNvPr id="17414" name="Right Arrow 16"/>
          <p:cNvSpPr>
            <a:spLocks noChangeArrowheads="1"/>
          </p:cNvSpPr>
          <p:nvPr/>
        </p:nvSpPr>
        <p:spPr bwMode="auto">
          <a:xfrm>
            <a:off x="4114800" y="2286000"/>
            <a:ext cx="6858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15" name="Text Box 13"/>
          <p:cNvSpPr txBox="1">
            <a:spLocks noChangeArrowheads="1"/>
          </p:cNvSpPr>
          <p:nvPr/>
        </p:nvSpPr>
        <p:spPr bwMode="auto">
          <a:xfrm>
            <a:off x="304800" y="4381500"/>
            <a:ext cx="3244850" cy="1476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1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2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3</a:t>
            </a:r>
            <a:r>
              <a:rPr lang="en-US" altLang="en-US" sz="1800" b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+ 6 + 4 = 16</a:t>
            </a:r>
          </a:p>
        </p:txBody>
      </p:sp>
      <p:graphicFrame>
        <p:nvGraphicFramePr>
          <p:cNvPr id="17416" name="Object 3"/>
          <p:cNvGraphicFramePr>
            <a:graphicFrameLocks noChangeAspect="1"/>
          </p:cNvGraphicFramePr>
          <p:nvPr/>
        </p:nvGraphicFramePr>
        <p:xfrm>
          <a:off x="5502275" y="1905000"/>
          <a:ext cx="2270125" cy="246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8" name="Document" r:id="rId5" imgW="2289908" imgH="2495536" progId="Word.Document.8">
                  <p:embed/>
                </p:oleObj>
              </mc:Choice>
              <mc:Fallback>
                <p:oleObj name="Document" r:id="rId5" imgW="2289908" imgH="249553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2275" y="1905000"/>
                        <a:ext cx="2270125" cy="246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Illustrating Apriori Principle</a:t>
            </a:r>
          </a:p>
        </p:txBody>
      </p:sp>
      <p:sp>
        <p:nvSpPr>
          <p:cNvPr id="18435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Minimum Support = 3</a:t>
            </a:r>
          </a:p>
        </p:txBody>
      </p:sp>
      <p:sp>
        <p:nvSpPr>
          <p:cNvPr id="18436" name="Text Box 13"/>
          <p:cNvSpPr txBox="1">
            <a:spLocks noChangeArrowheads="1"/>
          </p:cNvSpPr>
          <p:nvPr/>
        </p:nvSpPr>
        <p:spPr bwMode="auto">
          <a:xfrm>
            <a:off x="304800" y="4381500"/>
            <a:ext cx="3244850" cy="1476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1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2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3</a:t>
            </a:r>
            <a:r>
              <a:rPr lang="en-US" altLang="en-US" sz="1800" b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+ 6 + 4 = 16</a:t>
            </a:r>
          </a:p>
        </p:txBody>
      </p:sp>
      <p:graphicFrame>
        <p:nvGraphicFramePr>
          <p:cNvPr id="18437" name="Object 21"/>
          <p:cNvGraphicFramePr>
            <a:graphicFrameLocks noGrp="1" noChangeAspect="1"/>
          </p:cNvGraphicFramePr>
          <p:nvPr/>
        </p:nvGraphicFramePr>
        <p:xfrm>
          <a:off x="381000" y="1295400"/>
          <a:ext cx="35687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1" name="Document" r:id="rId3" imgW="3352666" imgH="2016134" progId="Word.Document.8">
                  <p:embed/>
                </p:oleObj>
              </mc:Choice>
              <mc:Fallback>
                <p:oleObj name="Document" r:id="rId3" imgW="3352666" imgH="2016134" progId="Word.Document.8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95400"/>
                        <a:ext cx="3568700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5410200" y="1371600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Items (1-itemsets)</a:t>
            </a:r>
          </a:p>
        </p:txBody>
      </p:sp>
      <p:sp>
        <p:nvSpPr>
          <p:cNvPr id="18439" name="Right Arrow 16"/>
          <p:cNvSpPr>
            <a:spLocks noChangeArrowheads="1"/>
          </p:cNvSpPr>
          <p:nvPr/>
        </p:nvSpPr>
        <p:spPr bwMode="auto">
          <a:xfrm>
            <a:off x="4114800" y="2286000"/>
            <a:ext cx="6858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graphicFrame>
        <p:nvGraphicFramePr>
          <p:cNvPr id="18440" name="Object 3"/>
          <p:cNvGraphicFramePr>
            <a:graphicFrameLocks noChangeAspect="1"/>
          </p:cNvGraphicFramePr>
          <p:nvPr/>
        </p:nvGraphicFramePr>
        <p:xfrm>
          <a:off x="5407025" y="1905000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2" name="Document" r:id="rId5" imgW="2289908" imgH="2495536" progId="Word.Document.8">
                  <p:embed/>
                </p:oleObj>
              </mc:Choice>
              <mc:Fallback>
                <p:oleObj name="Document" r:id="rId5" imgW="2289908" imgH="249553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7025" y="1905000"/>
                        <a:ext cx="2289175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Illustrating Apriori Principle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304800" y="1387475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6" name="Document" r:id="rId3" imgW="2289908" imgH="2495536" progId="Word.Document.8">
                  <p:embed/>
                </p:oleObj>
              </mc:Choice>
              <mc:Fallback>
                <p:oleObj name="Document" r:id="rId3" imgW="2289908" imgH="249553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87475"/>
                        <a:ext cx="2289175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3352800" y="2133600"/>
          <a:ext cx="3246438" cy="195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7" name="Document" r:id="rId5" imgW="3328641" imgH="2008846" progId="Word.Document.8">
                  <p:embed/>
                </p:oleObj>
              </mc:Choice>
              <mc:Fallback>
                <p:oleObj name="Document" r:id="rId5" imgW="3328641" imgH="200884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3246438" cy="195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2514600" y="1295400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Items (1-itemsets)</a:t>
            </a:r>
          </a:p>
        </p:txBody>
      </p:sp>
      <p:sp>
        <p:nvSpPr>
          <p:cNvPr id="19462" name="Text Box 7"/>
          <p:cNvSpPr txBox="1">
            <a:spLocks noChangeArrowheads="1"/>
          </p:cNvSpPr>
          <p:nvPr/>
        </p:nvSpPr>
        <p:spPr bwMode="auto">
          <a:xfrm>
            <a:off x="6096000" y="2055813"/>
            <a:ext cx="279082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Pairs (2-itemsets)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>
              <a:latin typeface="Tahoma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(No need to generate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candidates involving Coke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or Eggs)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19463" name="Line 10"/>
          <p:cNvSpPr>
            <a:spLocks noChangeShapeType="1"/>
          </p:cNvSpPr>
          <p:nvPr/>
        </p:nvSpPr>
        <p:spPr bwMode="auto">
          <a:xfrm>
            <a:off x="2819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Minimum Support = 3</a:t>
            </a:r>
          </a:p>
        </p:txBody>
      </p:sp>
      <p:sp>
        <p:nvSpPr>
          <p:cNvPr id="19465" name="Text Box 13"/>
          <p:cNvSpPr txBox="1">
            <a:spLocks noChangeArrowheads="1"/>
          </p:cNvSpPr>
          <p:nvPr/>
        </p:nvSpPr>
        <p:spPr bwMode="auto">
          <a:xfrm>
            <a:off x="304800" y="4381500"/>
            <a:ext cx="3244850" cy="1476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1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2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3</a:t>
            </a:r>
            <a:r>
              <a:rPr lang="en-US" altLang="en-US" sz="1800" b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+ 6 + 4 = 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Illustrating Apriori Principle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304800" y="1387475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0" name="Document" r:id="rId3" imgW="2289908" imgH="2495536" progId="Word.Document.8">
                  <p:embed/>
                </p:oleObj>
              </mc:Choice>
              <mc:Fallback>
                <p:oleObj name="Document" r:id="rId3" imgW="2289908" imgH="249553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87475"/>
                        <a:ext cx="2289175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3352800" y="2133600"/>
          <a:ext cx="329247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1" name="Document" r:id="rId5" imgW="3328641" imgH="2008846" progId="Word.Document.8">
                  <p:embed/>
                </p:oleObj>
              </mc:Choice>
              <mc:Fallback>
                <p:oleObj name="Document" r:id="rId5" imgW="3328641" imgH="200884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3292475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2514600" y="1295400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Items (1-itemsets)</a:t>
            </a:r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6096000" y="2055813"/>
            <a:ext cx="279082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Pairs (2-itemsets)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>
              <a:latin typeface="Tahoma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(No need to generate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candidates involving Coke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or Eggs)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0487" name="Line 10"/>
          <p:cNvSpPr>
            <a:spLocks noChangeShapeType="1"/>
          </p:cNvSpPr>
          <p:nvPr/>
        </p:nvSpPr>
        <p:spPr bwMode="auto">
          <a:xfrm>
            <a:off x="2819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Minimum Support = 3</a:t>
            </a:r>
          </a:p>
        </p:txBody>
      </p:sp>
      <p:sp>
        <p:nvSpPr>
          <p:cNvPr id="20489" name="Text Box 13"/>
          <p:cNvSpPr txBox="1">
            <a:spLocks noChangeArrowheads="1"/>
          </p:cNvSpPr>
          <p:nvPr/>
        </p:nvSpPr>
        <p:spPr bwMode="auto">
          <a:xfrm>
            <a:off x="304800" y="4381500"/>
            <a:ext cx="3244850" cy="1476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1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2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3</a:t>
            </a:r>
            <a:r>
              <a:rPr lang="en-US" altLang="en-US" sz="1800" b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+ 6 + 4 = 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Illustrating Apriori Principle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304800" y="1387475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6" name="Document" r:id="rId3" imgW="2289908" imgH="2495536" progId="Word.Document.8">
                  <p:embed/>
                </p:oleObj>
              </mc:Choice>
              <mc:Fallback>
                <p:oleObj name="Document" r:id="rId3" imgW="2289908" imgH="249553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87475"/>
                        <a:ext cx="2289175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3352800" y="2133600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7" name="Document" r:id="rId5" imgW="3328641" imgH="2008846" progId="Word.Document.8">
                  <p:embed/>
                </p:oleObj>
              </mc:Choice>
              <mc:Fallback>
                <p:oleObj name="Document" r:id="rId5" imgW="3328641" imgH="200884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3327400" cy="212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4876800" y="4572000"/>
          <a:ext cx="3094038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8" name="Document" r:id="rId7" imgW="3124026" imgH="1522425" progId="Word.Document.8">
                  <p:embed/>
                </p:oleObj>
              </mc:Choice>
              <mc:Fallback>
                <p:oleObj name="Document" r:id="rId7" imgW="3124026" imgH="152242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572000"/>
                        <a:ext cx="3094038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2514600" y="1295400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Items (1-itemsets)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6096000" y="2055813"/>
            <a:ext cx="279082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Pairs (2-itemsets)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>
              <a:latin typeface="Tahoma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(No need to generate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candidates involving Coke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or Eggs)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6781800" y="4038600"/>
            <a:ext cx="2225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Triplets (3-itemsets)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5410200" y="40386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2819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Minimum Support = 3</a:t>
            </a:r>
          </a:p>
        </p:txBody>
      </p:sp>
      <p:sp>
        <p:nvSpPr>
          <p:cNvPr id="21516" name="Text Box 13"/>
          <p:cNvSpPr txBox="1">
            <a:spLocks noChangeArrowheads="1"/>
          </p:cNvSpPr>
          <p:nvPr/>
        </p:nvSpPr>
        <p:spPr bwMode="auto">
          <a:xfrm>
            <a:off x="304800" y="4381500"/>
            <a:ext cx="3244850" cy="1476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1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2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3</a:t>
            </a:r>
            <a:r>
              <a:rPr lang="en-US" altLang="en-US" sz="1800" b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+ 6 + 4 = 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Illustrating Apriori Principle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304800" y="1387475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0" name="Document" r:id="rId3" imgW="2289908" imgH="2495536" progId="Word.Document.8">
                  <p:embed/>
                </p:oleObj>
              </mc:Choice>
              <mc:Fallback>
                <p:oleObj name="Document" r:id="rId3" imgW="2289908" imgH="249553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87475"/>
                        <a:ext cx="2289175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3352800" y="2133600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1" name="Document" r:id="rId5" imgW="3328641" imgH="2008846" progId="Word.Document.8">
                  <p:embed/>
                </p:oleObj>
              </mc:Choice>
              <mc:Fallback>
                <p:oleObj name="Document" r:id="rId5" imgW="3328641" imgH="200884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3327400" cy="212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4876800" y="4572000"/>
          <a:ext cx="3094038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2" name="Document" r:id="rId7" imgW="3124026" imgH="1522425" progId="Word.Document.8">
                  <p:embed/>
                </p:oleObj>
              </mc:Choice>
              <mc:Fallback>
                <p:oleObj name="Document" r:id="rId7" imgW="3124026" imgH="152242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572000"/>
                        <a:ext cx="3094038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2514600" y="1295400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Items (1-itemsets)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096000" y="2055813"/>
            <a:ext cx="279082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Pairs (2-itemsets)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>
              <a:latin typeface="Tahoma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(No need to generate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candidates involving Coke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or Eggs)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6781800" y="4038600"/>
            <a:ext cx="2225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Triplets (3-itemsets)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5410200" y="40386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2819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Minimum Support = 3</a:t>
            </a:r>
          </a:p>
        </p:txBody>
      </p:sp>
      <p:sp>
        <p:nvSpPr>
          <p:cNvPr id="22540" name="Text Box 13"/>
          <p:cNvSpPr txBox="1">
            <a:spLocks noChangeArrowheads="1"/>
          </p:cNvSpPr>
          <p:nvPr/>
        </p:nvSpPr>
        <p:spPr bwMode="auto">
          <a:xfrm>
            <a:off x="304800" y="4418013"/>
            <a:ext cx="3244850" cy="17541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1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2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3</a:t>
            </a:r>
            <a:r>
              <a:rPr lang="en-US" altLang="en-US" sz="1800" b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+ 6 + 4 = 16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</a:t>
            </a:r>
            <a:r>
              <a:rPr lang="en-US" altLang="en-US" sz="1800" b="0">
                <a:solidFill>
                  <a:srgbClr val="FF0000"/>
                </a:solidFill>
                <a:latin typeface="Tahoma" pitchFamily="34" charset="0"/>
              </a:rPr>
              <a:t>6 + 6 + 1 = 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Association Rule Mining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185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Given a set of transactions, find rules that will predict the occurrence of an item based on the occurrences of other items in the transaction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04800" y="2819400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C6D9C"/>
                </a:solidFill>
              </a:rPr>
              <a:t>Market-Basket transactions</a:t>
            </a: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228600" y="3429000"/>
          <a:ext cx="4343400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Document" r:id="rId3" imgW="3433292" imgH="1998228" progId="Word.Document.8">
                  <p:embed/>
                </p:oleObj>
              </mc:Choice>
              <mc:Fallback>
                <p:oleObj name="Document" r:id="rId3" imgW="3433292" imgH="1998228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429000"/>
                        <a:ext cx="4343400" cy="253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876800" y="3048000"/>
            <a:ext cx="381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Example of Association Rules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5334000" y="3657600"/>
            <a:ext cx="3276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/>
              <a:t>{Diaper} </a:t>
            </a:r>
            <a:r>
              <a:rPr lang="en-US" altLang="en-US" sz="1800" b="0">
                <a:sym typeface="Symbol" pitchFamily="18" charset="2"/>
              </a:rPr>
              <a:t> {Beer},</a:t>
            </a:r>
            <a:br>
              <a:rPr lang="en-US" altLang="en-US" sz="1800" b="0">
                <a:sym typeface="Symbol" pitchFamily="18" charset="2"/>
              </a:rPr>
            </a:br>
            <a:r>
              <a:rPr lang="en-US" altLang="en-US" sz="1800" b="0">
                <a:sym typeface="Symbol" pitchFamily="18" charset="2"/>
              </a:rPr>
              <a:t>{Milk, Bread}  {Eggs,Coke},</a:t>
            </a:r>
            <a:br>
              <a:rPr lang="en-US" altLang="en-US" sz="1800" b="0">
                <a:sym typeface="Symbol" pitchFamily="18" charset="2"/>
              </a:rPr>
            </a:br>
            <a:r>
              <a:rPr lang="en-US" altLang="en-US" sz="1800" b="0">
                <a:sym typeface="Symbol" pitchFamily="18" charset="2"/>
              </a:rPr>
              <a:t>{Beer, Bread}  {Milk},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4876800" y="4953000"/>
            <a:ext cx="4038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/>
              <a:t>Implication means co-occurrence, not causality!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Apriori Algorithm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42950" lvl="1" indent="-285750">
              <a:lnSpc>
                <a:spcPct val="90000"/>
              </a:lnSpc>
            </a:pPr>
            <a:r>
              <a:rPr lang="en-US" altLang="en-US" smtClean="0"/>
              <a:t>F</a:t>
            </a:r>
            <a:r>
              <a:rPr lang="en-US" altLang="en-US" baseline="-25000" smtClean="0"/>
              <a:t>k</a:t>
            </a:r>
            <a:r>
              <a:rPr lang="en-US" altLang="en-US" smtClean="0"/>
              <a:t>: frequent k-itemsets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mtClean="0"/>
              <a:t>L</a:t>
            </a:r>
            <a:r>
              <a:rPr lang="en-US" altLang="en-US" baseline="-25000" smtClean="0"/>
              <a:t>k</a:t>
            </a:r>
            <a:r>
              <a:rPr lang="en-US" altLang="en-US" smtClean="0"/>
              <a:t>: candidate k-itemsets</a:t>
            </a:r>
          </a:p>
          <a:p>
            <a:pPr marL="1543050" lvl="3" indent="-285750">
              <a:lnSpc>
                <a:spcPct val="90000"/>
              </a:lnSpc>
            </a:pPr>
            <a:endParaRPr lang="en-US" altLang="en-US" sz="800" smtClean="0"/>
          </a:p>
          <a:p>
            <a:pPr marL="234950" indent="-285750">
              <a:lnSpc>
                <a:spcPct val="90000"/>
              </a:lnSpc>
            </a:pPr>
            <a:r>
              <a:rPr lang="en-US" altLang="en-US" smtClean="0"/>
              <a:t>Algorithm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mtClean="0"/>
              <a:t>Let k=1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mtClean="0"/>
              <a:t>Generate F</a:t>
            </a:r>
            <a:r>
              <a:rPr lang="en-US" altLang="en-US" baseline="-25000" smtClean="0"/>
              <a:t>1</a:t>
            </a:r>
            <a:r>
              <a:rPr lang="en-US" altLang="en-US" smtClean="0"/>
              <a:t> = {frequent 1-itemsets}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mtClean="0"/>
              <a:t>Repeat until F</a:t>
            </a:r>
            <a:r>
              <a:rPr lang="en-US" altLang="en-US" baseline="-25000" smtClean="0"/>
              <a:t>k</a:t>
            </a:r>
            <a:r>
              <a:rPr lang="en-US" altLang="en-US" smtClean="0"/>
              <a:t> is empty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en-US" b="1" smtClean="0"/>
              <a:t>Candidate Generation</a:t>
            </a:r>
            <a:r>
              <a:rPr lang="en-US" altLang="en-US" smtClean="0"/>
              <a:t>: Generate L</a:t>
            </a:r>
            <a:r>
              <a:rPr lang="en-US" altLang="en-US" baseline="-25000" smtClean="0"/>
              <a:t>k+1 </a:t>
            </a:r>
            <a:r>
              <a:rPr lang="en-US" altLang="en-US" smtClean="0"/>
              <a:t>from F</a:t>
            </a:r>
            <a:r>
              <a:rPr lang="en-US" altLang="en-US" baseline="-25000" smtClean="0"/>
              <a:t>k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en-US" b="1" smtClean="0"/>
              <a:t>Candidate Pruning</a:t>
            </a:r>
            <a:r>
              <a:rPr lang="en-US" altLang="en-US" smtClean="0"/>
              <a:t>: Prune candidate itemsets in L</a:t>
            </a:r>
            <a:r>
              <a:rPr lang="en-US" altLang="en-US" baseline="-25000" smtClean="0"/>
              <a:t>k+1 </a:t>
            </a:r>
            <a:r>
              <a:rPr lang="en-US" altLang="en-US" smtClean="0"/>
              <a:t>containing subsets of length k that are infrequent 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en-US" b="1" smtClean="0"/>
              <a:t>Support Counting</a:t>
            </a:r>
            <a:r>
              <a:rPr lang="en-US" altLang="en-US" smtClean="0"/>
              <a:t>: Count the support of each candidate in L</a:t>
            </a:r>
            <a:r>
              <a:rPr lang="en-US" altLang="en-US" baseline="-25000" smtClean="0"/>
              <a:t>k+1 </a:t>
            </a:r>
            <a:r>
              <a:rPr lang="en-US" altLang="en-US" smtClean="0"/>
              <a:t>by scanning the DB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en-US" b="1" smtClean="0"/>
              <a:t>Candidate Elimination</a:t>
            </a:r>
            <a:r>
              <a:rPr lang="en-US" altLang="en-US" smtClean="0"/>
              <a:t>: Eliminate candidates in L</a:t>
            </a:r>
            <a:r>
              <a:rPr lang="en-US" altLang="en-US" baseline="-25000" smtClean="0"/>
              <a:t>k+1 </a:t>
            </a:r>
            <a:r>
              <a:rPr lang="en-US" altLang="en-US" smtClean="0"/>
              <a:t>that are infrequent, leaving only those that are frequent =&gt; F</a:t>
            </a:r>
            <a:r>
              <a:rPr lang="en-US" altLang="en-US" baseline="-25000" smtClean="0"/>
              <a:t>k+1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smtClean="0"/>
              <a:t>Candidate Generation: Brute-force method</a:t>
            </a: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6483350" cy="492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9" r="70956" b="62019"/>
          <a:stretch>
            <a:fillRect/>
          </a:stretch>
        </p:blipFill>
        <p:spPr bwMode="auto">
          <a:xfrm>
            <a:off x="7162800" y="1193800"/>
            <a:ext cx="14351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86456"/>
            <a:ext cx="8591550" cy="480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381000"/>
            <a:ext cx="7924800" cy="8921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Candidate Generation: </a:t>
            </a:r>
            <a:r>
              <a:rPr lang="en-US" sz="2400" kern="0" dirty="0"/>
              <a:t>Merge Fk-1 and F1 </a:t>
            </a:r>
            <a:r>
              <a:rPr lang="en-US" sz="2400" kern="0" dirty="0" err="1"/>
              <a:t>itemsets</a:t>
            </a:r>
            <a:endParaRPr lang="en-US" sz="2800" kern="0" dirty="0"/>
          </a:p>
          <a:p>
            <a:pPr>
              <a:defRPr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0" y="333499"/>
            <a:ext cx="7924800" cy="8921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Candidate Generation: </a:t>
            </a:r>
            <a:r>
              <a:rPr lang="en-US" sz="2400" kern="0" dirty="0" smtClean="0"/>
              <a:t>Fk-1 x Fk-1 Method</a:t>
            </a:r>
            <a:endParaRPr lang="en-US" sz="2800" kern="0" dirty="0"/>
          </a:p>
          <a:p>
            <a:pPr>
              <a:defRPr/>
            </a:pP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02" y="1417274"/>
            <a:ext cx="7811298" cy="422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1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Candidate Generation: F</a:t>
            </a:r>
            <a:r>
              <a:rPr lang="en-US" altLang="en-US" sz="2800" baseline="-25000" smtClean="0"/>
              <a:t>k-1</a:t>
            </a:r>
            <a:r>
              <a:rPr lang="en-US" altLang="en-US" sz="2800" smtClean="0"/>
              <a:t> </a:t>
            </a:r>
            <a:r>
              <a:rPr lang="en-US" altLang="en-US" sz="2400" b="0" smtClean="0"/>
              <a:t>x</a:t>
            </a:r>
            <a:r>
              <a:rPr lang="en-US" altLang="en-US" sz="2800" smtClean="0"/>
              <a:t> F</a:t>
            </a:r>
            <a:r>
              <a:rPr lang="en-US" altLang="en-US" sz="2800" baseline="-25000" smtClean="0"/>
              <a:t>k-1</a:t>
            </a:r>
            <a:r>
              <a:rPr lang="en-US" altLang="en-US" sz="2800" smtClean="0"/>
              <a:t> Method</a:t>
            </a:r>
            <a:endParaRPr lang="en-US" altLang="en-US" sz="2800" baseline="-2500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smtClean="0"/>
              <a:t>Merge two frequent (k-1)-itemsets if their first (k-2) items are identical</a:t>
            </a:r>
          </a:p>
          <a:p>
            <a:pPr lvl="1">
              <a:buFont typeface="Arial" charset="0"/>
              <a:buNone/>
            </a:pPr>
            <a:endParaRPr lang="en-US" altLang="en-US" smtClean="0"/>
          </a:p>
          <a:p>
            <a:r>
              <a:rPr lang="en-US" altLang="en-US" smtClean="0"/>
              <a:t>F</a:t>
            </a:r>
            <a:r>
              <a:rPr lang="en-US" altLang="en-US" baseline="-25000" smtClean="0"/>
              <a:t>3</a:t>
            </a:r>
            <a:r>
              <a:rPr lang="en-US" altLang="en-US" smtClean="0"/>
              <a:t> = {ABC,ABD,ABE,ACD,BCD,BDE,CDE}</a:t>
            </a:r>
          </a:p>
          <a:p>
            <a:pPr lvl="1"/>
            <a:r>
              <a:rPr lang="en-US" altLang="en-US" smtClean="0"/>
              <a:t>Merge(</a:t>
            </a:r>
            <a:r>
              <a:rPr lang="en-US" altLang="en-US" b="1" u="sng" smtClean="0"/>
              <a:t>AB</a:t>
            </a:r>
            <a:r>
              <a:rPr lang="en-US" altLang="en-US" smtClean="0"/>
              <a:t>C, </a:t>
            </a:r>
            <a:r>
              <a:rPr lang="en-US" altLang="en-US" b="1" u="sng" smtClean="0"/>
              <a:t>AB</a:t>
            </a:r>
            <a:r>
              <a:rPr lang="en-US" altLang="en-US" smtClean="0"/>
              <a:t>D) = </a:t>
            </a:r>
            <a:r>
              <a:rPr lang="en-US" altLang="en-US" b="1" u="sng" smtClean="0"/>
              <a:t>AB</a:t>
            </a:r>
            <a:r>
              <a:rPr lang="en-US" altLang="en-US" smtClean="0"/>
              <a:t>CD</a:t>
            </a:r>
          </a:p>
          <a:p>
            <a:pPr lvl="1"/>
            <a:r>
              <a:rPr lang="en-US" altLang="en-US" smtClean="0"/>
              <a:t>Merge(</a:t>
            </a:r>
            <a:r>
              <a:rPr lang="en-US" altLang="en-US" b="1" u="sng" smtClean="0"/>
              <a:t>AB</a:t>
            </a:r>
            <a:r>
              <a:rPr lang="en-US" altLang="en-US" smtClean="0"/>
              <a:t>C, </a:t>
            </a:r>
            <a:r>
              <a:rPr lang="en-US" altLang="en-US" b="1" u="sng" smtClean="0"/>
              <a:t>AB</a:t>
            </a:r>
            <a:r>
              <a:rPr lang="en-US" altLang="en-US" smtClean="0"/>
              <a:t>E) = </a:t>
            </a:r>
            <a:r>
              <a:rPr lang="en-US" altLang="en-US" b="1" u="sng" smtClean="0"/>
              <a:t>AB</a:t>
            </a:r>
            <a:r>
              <a:rPr lang="en-US" altLang="en-US" smtClean="0"/>
              <a:t>CE</a:t>
            </a:r>
          </a:p>
          <a:p>
            <a:pPr lvl="1"/>
            <a:r>
              <a:rPr lang="en-US" altLang="en-US" smtClean="0"/>
              <a:t>Merge(</a:t>
            </a:r>
            <a:r>
              <a:rPr lang="en-US" altLang="en-US" b="1" u="sng" smtClean="0"/>
              <a:t>AB</a:t>
            </a:r>
            <a:r>
              <a:rPr lang="en-US" altLang="en-US" smtClean="0"/>
              <a:t>D, </a:t>
            </a:r>
            <a:r>
              <a:rPr lang="en-US" altLang="en-US" b="1" u="sng" smtClean="0"/>
              <a:t>AB</a:t>
            </a:r>
            <a:r>
              <a:rPr lang="en-US" altLang="en-US" smtClean="0"/>
              <a:t>E) = </a:t>
            </a:r>
            <a:r>
              <a:rPr lang="en-US" altLang="en-US" b="1" u="sng" smtClean="0"/>
              <a:t>AB</a:t>
            </a:r>
            <a:r>
              <a:rPr lang="en-US" altLang="en-US" smtClean="0"/>
              <a:t>DE</a:t>
            </a:r>
          </a:p>
          <a:p>
            <a:pPr lvl="2">
              <a:buFont typeface="Wingdings" pitchFamily="2" charset="2"/>
              <a:buNone/>
            </a:pPr>
            <a:endParaRPr lang="en-US" altLang="en-US" smtClean="0"/>
          </a:p>
          <a:p>
            <a:pPr lvl="1"/>
            <a:r>
              <a:rPr lang="en-US" altLang="en-US" smtClean="0"/>
              <a:t>Do not merge(</a:t>
            </a:r>
            <a:r>
              <a:rPr lang="en-US" altLang="en-US" b="1" u="sng" smtClean="0"/>
              <a:t>A</a:t>
            </a:r>
            <a:r>
              <a:rPr lang="en-US" altLang="en-US" smtClean="0"/>
              <a:t>BD,</a:t>
            </a:r>
            <a:r>
              <a:rPr lang="en-US" altLang="en-US" b="1" u="sng" smtClean="0"/>
              <a:t>A</a:t>
            </a:r>
            <a:r>
              <a:rPr lang="en-US" altLang="en-US" smtClean="0"/>
              <a:t>CD) because they share only prefix of length 1 instead of length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Candidate Pruning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Let F</a:t>
            </a:r>
            <a:r>
              <a:rPr lang="en-US" altLang="en-US" baseline="-25000" smtClean="0"/>
              <a:t>3</a:t>
            </a:r>
            <a:r>
              <a:rPr lang="en-US" altLang="en-US" smtClean="0"/>
              <a:t> = {ABC,ABD,ABE,ACD,BCD,BDE,CDE} be the set of frequent 3-itemsets</a:t>
            </a:r>
          </a:p>
          <a:p>
            <a:pPr lvl="2"/>
            <a:endParaRPr lang="en-US" altLang="en-US" smtClean="0"/>
          </a:p>
          <a:p>
            <a:r>
              <a:rPr lang="en-US" altLang="en-US" smtClean="0"/>
              <a:t>L</a:t>
            </a:r>
            <a:r>
              <a:rPr lang="en-US" altLang="en-US" baseline="-25000" smtClean="0"/>
              <a:t>4</a:t>
            </a:r>
            <a:r>
              <a:rPr lang="en-US" altLang="en-US" smtClean="0"/>
              <a:t> = {ABCD,ABCE,ABDE} is the set of candidate 4-itemsets generated (from previous slide)</a:t>
            </a:r>
          </a:p>
          <a:p>
            <a:pPr lvl="2"/>
            <a:endParaRPr lang="en-US" altLang="en-US" smtClean="0"/>
          </a:p>
          <a:p>
            <a:r>
              <a:rPr lang="en-US" altLang="en-US" smtClean="0"/>
              <a:t>Candidate pruning</a:t>
            </a:r>
          </a:p>
          <a:p>
            <a:pPr lvl="1"/>
            <a:r>
              <a:rPr lang="en-US" altLang="en-US" smtClean="0"/>
              <a:t>Prune ABCE because ACE and BCE are infrequent</a:t>
            </a:r>
          </a:p>
          <a:p>
            <a:pPr lvl="1"/>
            <a:r>
              <a:rPr lang="en-US" altLang="en-US" smtClean="0"/>
              <a:t>Prune ABDE because ADE is infrequent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After candidate pruning: L</a:t>
            </a:r>
            <a:r>
              <a:rPr lang="en-US" altLang="en-US" baseline="-25000" smtClean="0"/>
              <a:t>4</a:t>
            </a:r>
            <a:r>
              <a:rPr lang="en-US" altLang="en-US" smtClean="0"/>
              <a:t> = {ABCD}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/>
              <a:t>Alternate F</a:t>
            </a:r>
            <a:r>
              <a:rPr lang="en-US" altLang="en-US" sz="2800" baseline="-25000" dirty="0" smtClean="0"/>
              <a:t>k-1</a:t>
            </a:r>
            <a:r>
              <a:rPr lang="en-US" altLang="en-US" sz="2800" dirty="0" smtClean="0"/>
              <a:t> </a:t>
            </a:r>
            <a:r>
              <a:rPr lang="en-US" altLang="en-US" sz="2400" b="0" dirty="0" smtClean="0"/>
              <a:t>x</a:t>
            </a:r>
            <a:r>
              <a:rPr lang="en-US" altLang="en-US" sz="2800" dirty="0" smtClean="0"/>
              <a:t> F</a:t>
            </a:r>
            <a:r>
              <a:rPr lang="en-US" altLang="en-US" sz="2800" baseline="-25000" dirty="0" smtClean="0"/>
              <a:t>k-1</a:t>
            </a:r>
            <a:r>
              <a:rPr lang="en-US" altLang="en-US" sz="2800" dirty="0" smtClean="0"/>
              <a:t> Method</a:t>
            </a:r>
            <a:endParaRPr lang="en-US" altLang="en-US" sz="2800" baseline="-25000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/>
              <a:t>Merge two frequent (k-1)-</a:t>
            </a:r>
            <a:r>
              <a:rPr lang="en-US" altLang="en-US" sz="2400" dirty="0" err="1" smtClean="0"/>
              <a:t>itemsets</a:t>
            </a:r>
            <a:r>
              <a:rPr lang="en-US" altLang="en-US" sz="2400" dirty="0" smtClean="0"/>
              <a:t> if the last (k-2) items of the first one is identical to the first (k-2) items of the second.</a:t>
            </a:r>
          </a:p>
          <a:p>
            <a:pPr lvl="1">
              <a:buFont typeface="Arial" charset="0"/>
              <a:buNone/>
            </a:pPr>
            <a:endParaRPr lang="en-US" altLang="en-US" dirty="0" smtClean="0"/>
          </a:p>
          <a:p>
            <a:r>
              <a:rPr lang="en-US" altLang="en-US" dirty="0" smtClean="0"/>
              <a:t>F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{ABC,ABD,ABE,ACD,BCD,BDE,CDE}</a:t>
            </a:r>
          </a:p>
          <a:p>
            <a:pPr lvl="1"/>
            <a:r>
              <a:rPr lang="en-US" altLang="en-US" dirty="0" smtClean="0"/>
              <a:t>Merge(A</a:t>
            </a:r>
            <a:r>
              <a:rPr lang="en-US" altLang="en-US" b="1" u="sng" dirty="0" smtClean="0"/>
              <a:t>BC</a:t>
            </a:r>
            <a:r>
              <a:rPr lang="en-US" altLang="en-US" dirty="0" smtClean="0"/>
              <a:t>, </a:t>
            </a:r>
            <a:r>
              <a:rPr lang="en-US" altLang="en-US" b="1" u="sng" dirty="0" smtClean="0"/>
              <a:t>BC</a:t>
            </a:r>
            <a:r>
              <a:rPr lang="en-US" altLang="en-US" dirty="0" smtClean="0"/>
              <a:t>D) = A</a:t>
            </a:r>
            <a:r>
              <a:rPr lang="en-US" altLang="en-US" b="1" u="sng" dirty="0" smtClean="0"/>
              <a:t>BC</a:t>
            </a:r>
            <a:r>
              <a:rPr lang="en-US" altLang="en-US" dirty="0" smtClean="0"/>
              <a:t>D</a:t>
            </a:r>
          </a:p>
          <a:p>
            <a:pPr lvl="1"/>
            <a:r>
              <a:rPr lang="en-US" altLang="en-US" dirty="0" smtClean="0"/>
              <a:t>Merge(A</a:t>
            </a:r>
            <a:r>
              <a:rPr lang="en-US" altLang="en-US" b="1" u="sng" dirty="0" smtClean="0"/>
              <a:t>BD</a:t>
            </a:r>
            <a:r>
              <a:rPr lang="en-US" altLang="en-US" dirty="0" smtClean="0"/>
              <a:t>, </a:t>
            </a:r>
            <a:r>
              <a:rPr lang="en-US" altLang="en-US" b="1" u="sng" dirty="0" smtClean="0"/>
              <a:t>BD</a:t>
            </a:r>
            <a:r>
              <a:rPr lang="en-US" altLang="en-US" dirty="0" smtClean="0"/>
              <a:t>E) = A</a:t>
            </a:r>
            <a:r>
              <a:rPr lang="en-US" altLang="en-US" b="1" u="sng" dirty="0" smtClean="0"/>
              <a:t>BD</a:t>
            </a:r>
            <a:r>
              <a:rPr lang="en-US" altLang="en-US" dirty="0" smtClean="0"/>
              <a:t>E</a:t>
            </a:r>
          </a:p>
          <a:p>
            <a:pPr lvl="1"/>
            <a:r>
              <a:rPr lang="en-US" altLang="en-US" dirty="0" smtClean="0"/>
              <a:t>Merge(A</a:t>
            </a:r>
            <a:r>
              <a:rPr lang="en-US" altLang="en-US" b="1" u="sng" dirty="0" smtClean="0"/>
              <a:t>CD</a:t>
            </a:r>
            <a:r>
              <a:rPr lang="en-US" altLang="en-US" dirty="0" smtClean="0"/>
              <a:t>, </a:t>
            </a:r>
            <a:r>
              <a:rPr lang="en-US" altLang="en-US" b="1" u="sng" dirty="0" smtClean="0"/>
              <a:t>CD</a:t>
            </a:r>
            <a:r>
              <a:rPr lang="en-US" altLang="en-US" dirty="0" smtClean="0"/>
              <a:t>E) = A</a:t>
            </a:r>
            <a:r>
              <a:rPr lang="en-US" altLang="en-US" b="1" u="sng" dirty="0" smtClean="0"/>
              <a:t>CD</a:t>
            </a:r>
            <a:r>
              <a:rPr lang="en-US" altLang="en-US" dirty="0" smtClean="0"/>
              <a:t>E</a:t>
            </a:r>
          </a:p>
          <a:p>
            <a:pPr lvl="1"/>
            <a:r>
              <a:rPr lang="en-US" altLang="en-US" dirty="0" smtClean="0"/>
              <a:t>Merge(B</a:t>
            </a:r>
            <a:r>
              <a:rPr lang="en-US" altLang="en-US" b="1" u="sng" dirty="0" smtClean="0"/>
              <a:t>CD</a:t>
            </a:r>
            <a:r>
              <a:rPr lang="en-US" altLang="en-US" dirty="0"/>
              <a:t>, </a:t>
            </a:r>
            <a:r>
              <a:rPr lang="en-US" altLang="en-US" b="1" u="sng" dirty="0"/>
              <a:t>CD</a:t>
            </a:r>
            <a:r>
              <a:rPr lang="en-US" altLang="en-US" dirty="0"/>
              <a:t>E) = </a:t>
            </a:r>
            <a:r>
              <a:rPr lang="en-US" altLang="en-US" dirty="0" smtClean="0"/>
              <a:t>B</a:t>
            </a:r>
            <a:r>
              <a:rPr lang="en-US" altLang="en-US" b="1" u="sng" dirty="0" smtClean="0"/>
              <a:t>CD</a:t>
            </a:r>
            <a:r>
              <a:rPr lang="en-US" altLang="en-US" dirty="0" smtClean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02644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 smtClean="0"/>
              <a:t>Candidate Pruning for </a:t>
            </a:r>
            <a:r>
              <a:rPr lang="en-US" altLang="en-US" sz="2400" dirty="0"/>
              <a:t>Alternate F</a:t>
            </a:r>
            <a:r>
              <a:rPr lang="en-US" altLang="en-US" sz="2400" baseline="-25000" dirty="0"/>
              <a:t>k-1</a:t>
            </a:r>
            <a:r>
              <a:rPr lang="en-US" altLang="en-US" sz="2400" dirty="0"/>
              <a:t> </a:t>
            </a:r>
            <a:r>
              <a:rPr lang="en-US" altLang="en-US" sz="2000" b="0" dirty="0"/>
              <a:t>x</a:t>
            </a:r>
            <a:r>
              <a:rPr lang="en-US" altLang="en-US" sz="2400" dirty="0"/>
              <a:t> F</a:t>
            </a:r>
            <a:r>
              <a:rPr lang="en-US" altLang="en-US" sz="2400" baseline="-25000" dirty="0"/>
              <a:t>k-1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Method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257800"/>
          </a:xfrm>
        </p:spPr>
        <p:txBody>
          <a:bodyPr/>
          <a:lstStyle/>
          <a:p>
            <a:r>
              <a:rPr lang="en-US" altLang="en-US" dirty="0" smtClean="0"/>
              <a:t>Let F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{ABC,ABD,ABE,ACD,BCD,BDE,CDE} be the set of frequent 3-itemsets</a:t>
            </a:r>
          </a:p>
          <a:p>
            <a:pPr lvl="2"/>
            <a:endParaRPr lang="en-US" altLang="en-US" dirty="0" smtClean="0"/>
          </a:p>
          <a:p>
            <a:r>
              <a:rPr lang="en-US" altLang="en-US" dirty="0" smtClean="0"/>
              <a:t>L</a:t>
            </a:r>
            <a:r>
              <a:rPr lang="en-US" altLang="en-US" baseline="-25000" dirty="0" smtClean="0"/>
              <a:t>4</a:t>
            </a:r>
            <a:r>
              <a:rPr lang="en-US" altLang="en-US" dirty="0" smtClean="0"/>
              <a:t> = {ABCD,ABDE,ACDE,BCDE} is the set of candidate 4-itemsets generated (from previous slide)</a:t>
            </a:r>
          </a:p>
          <a:p>
            <a:r>
              <a:rPr lang="en-US" altLang="en-US" dirty="0" smtClean="0"/>
              <a:t>Candidate pruning</a:t>
            </a:r>
          </a:p>
          <a:p>
            <a:pPr lvl="1"/>
            <a:r>
              <a:rPr lang="en-US" altLang="en-US" dirty="0" smtClean="0"/>
              <a:t>Prune ABDE because ADE is infrequent</a:t>
            </a:r>
          </a:p>
          <a:p>
            <a:pPr lvl="1"/>
            <a:r>
              <a:rPr lang="en-US" altLang="en-US" dirty="0"/>
              <a:t>Prune </a:t>
            </a:r>
            <a:r>
              <a:rPr lang="en-US" altLang="en-US" dirty="0" smtClean="0"/>
              <a:t>ACDE </a:t>
            </a:r>
            <a:r>
              <a:rPr lang="en-US" altLang="en-US" dirty="0"/>
              <a:t>because ACE and </a:t>
            </a:r>
            <a:r>
              <a:rPr lang="en-US" altLang="en-US" dirty="0" smtClean="0"/>
              <a:t>ADE </a:t>
            </a:r>
            <a:r>
              <a:rPr lang="en-US" altLang="en-US" dirty="0"/>
              <a:t>are infrequent</a:t>
            </a:r>
          </a:p>
          <a:p>
            <a:pPr lvl="1"/>
            <a:r>
              <a:rPr lang="en-US" altLang="en-US" dirty="0" smtClean="0"/>
              <a:t>Prune BCDE because BCE </a:t>
            </a:r>
          </a:p>
          <a:p>
            <a:r>
              <a:rPr lang="en-US" altLang="en-US" dirty="0" smtClean="0"/>
              <a:t>After candidate pruning: L</a:t>
            </a:r>
            <a:r>
              <a:rPr lang="en-US" altLang="en-US" baseline="-25000" dirty="0" smtClean="0"/>
              <a:t>4</a:t>
            </a:r>
            <a:r>
              <a:rPr lang="en-US" altLang="en-US" dirty="0" smtClean="0"/>
              <a:t> = {ABCD} </a:t>
            </a:r>
          </a:p>
        </p:txBody>
      </p:sp>
    </p:spTree>
    <p:extLst>
      <p:ext uri="{BB962C8B-B14F-4D97-AF65-F5344CB8AC3E}">
        <p14:creationId xmlns:p14="http://schemas.microsoft.com/office/powerpoint/2010/main" val="421415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Illustrating Apriori Principle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304800" y="1387475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5" name="Document" r:id="rId3" imgW="2289908" imgH="2495536" progId="Word.Document.8">
                  <p:embed/>
                </p:oleObj>
              </mc:Choice>
              <mc:Fallback>
                <p:oleObj name="Document" r:id="rId3" imgW="2289908" imgH="249553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87475"/>
                        <a:ext cx="2289175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3352800" y="2133600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6" name="Document" r:id="rId5" imgW="3328641" imgH="2008846" progId="Word.Document.8">
                  <p:embed/>
                </p:oleObj>
              </mc:Choice>
              <mc:Fallback>
                <p:oleObj name="Document" r:id="rId5" imgW="3328641" imgH="200884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3327400" cy="212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4876800" y="4435475"/>
          <a:ext cx="3094038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7" name="Document" r:id="rId7" imgW="3124026" imgH="1522425" progId="Word.Document.8">
                  <p:embed/>
                </p:oleObj>
              </mc:Choice>
              <mc:Fallback>
                <p:oleObj name="Document" r:id="rId7" imgW="3124026" imgH="152242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35475"/>
                        <a:ext cx="3094038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514600" y="1295400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Items (1-itemsets)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6096000" y="2055813"/>
            <a:ext cx="279082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Pairs (2-itemsets)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>
              <a:latin typeface="Tahoma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(No need to generate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candidates involving Coke</a:t>
            </a:r>
            <a:br>
              <a:rPr lang="en-US" altLang="en-US" sz="1800" b="0">
                <a:latin typeface="Tahoma" pitchFamily="34" charset="0"/>
              </a:rPr>
            </a:br>
            <a:r>
              <a:rPr lang="en-US" altLang="en-US" sz="1800" b="0">
                <a:latin typeface="Tahoma" pitchFamily="34" charset="0"/>
              </a:rPr>
              <a:t>or Eggs)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781800" y="4038600"/>
            <a:ext cx="2225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Triplets (3-itemsets)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5410200" y="40386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2819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Minimum Support = 3</a:t>
            </a:r>
          </a:p>
        </p:txBody>
      </p:sp>
      <p:sp>
        <p:nvSpPr>
          <p:cNvPr id="28684" name="Text Box 13"/>
          <p:cNvSpPr txBox="1">
            <a:spLocks noChangeArrowheads="1"/>
          </p:cNvSpPr>
          <p:nvPr/>
        </p:nvSpPr>
        <p:spPr bwMode="auto">
          <a:xfrm>
            <a:off x="304800" y="4381500"/>
            <a:ext cx="3244850" cy="1476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1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2</a:t>
            </a:r>
            <a:r>
              <a:rPr lang="en-US" altLang="en-US" sz="1800" b="0">
                <a:latin typeface="Tahoma" pitchFamily="34" charset="0"/>
              </a:rPr>
              <a:t> + </a:t>
            </a:r>
            <a:r>
              <a:rPr lang="en-US" altLang="en-US" sz="1800" b="0" baseline="30000">
                <a:latin typeface="Tahoma" pitchFamily="34" charset="0"/>
              </a:rPr>
              <a:t>6</a:t>
            </a:r>
            <a:r>
              <a:rPr lang="en-US" altLang="en-US" sz="1800" b="0">
                <a:latin typeface="Tahoma" pitchFamily="34" charset="0"/>
              </a:rPr>
              <a:t>C</a:t>
            </a:r>
            <a:r>
              <a:rPr lang="en-US" altLang="en-US" sz="1800" b="0" baseline="-25000">
                <a:latin typeface="Tahoma" pitchFamily="34" charset="0"/>
              </a:rPr>
              <a:t>3</a:t>
            </a:r>
            <a:r>
              <a:rPr lang="en-US" altLang="en-US" sz="1800" b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	6 + 6 + 1 = 13</a:t>
            </a:r>
          </a:p>
        </p:txBody>
      </p:sp>
      <p:sp>
        <p:nvSpPr>
          <p:cNvPr id="28685" name="TextBox 12"/>
          <p:cNvSpPr txBox="1">
            <a:spLocks noChangeArrowheads="1"/>
          </p:cNvSpPr>
          <p:nvPr/>
        </p:nvSpPr>
        <p:spPr bwMode="auto">
          <a:xfrm>
            <a:off x="3581400" y="5562600"/>
            <a:ext cx="55626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Use of F</a:t>
            </a:r>
            <a:r>
              <a:rPr lang="en-US" altLang="en-US" sz="1400" baseline="-25000"/>
              <a:t>k-1</a:t>
            </a:r>
            <a:r>
              <a:rPr lang="en-US" altLang="en-US" sz="1400"/>
              <a:t>xF</a:t>
            </a:r>
            <a:r>
              <a:rPr lang="en-US" altLang="en-US" sz="1400" baseline="-25000"/>
              <a:t>k-1</a:t>
            </a:r>
            <a:r>
              <a:rPr lang="en-US" altLang="en-US" sz="1400"/>
              <a:t> method for candidate generation results in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 only one 3-itemset.  This is eliminated after the support counting step.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Support Counting of Candidate Itemsets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Scan the database of transactions to determine the support of each candidate itemset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Must match every candidate itemset against every transaction, which is an expensive operation</a:t>
            </a:r>
          </a:p>
        </p:txBody>
      </p:sp>
      <p:graphicFrame>
        <p:nvGraphicFramePr>
          <p:cNvPr id="29700" name="Object 21"/>
          <p:cNvGraphicFramePr>
            <a:graphicFrameLocks noGrp="1" noChangeAspect="1"/>
          </p:cNvGraphicFramePr>
          <p:nvPr/>
        </p:nvGraphicFramePr>
        <p:xfrm>
          <a:off x="762000" y="3200400"/>
          <a:ext cx="35687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2" name="Document" r:id="rId3" imgW="3352666" imgH="2016134" progId="Word.Document.8">
                  <p:embed/>
                </p:oleObj>
              </mc:Choice>
              <mc:Fallback>
                <p:oleObj name="Document" r:id="rId3" imgW="3352666" imgH="2016134" progId="Word.Document.8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200400"/>
                        <a:ext cx="3568700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5287963" y="3429000"/>
          <a:ext cx="3094037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3" name="Document" r:id="rId5" imgW="3124026" imgH="1522425" progId="Word.Document.8">
                  <p:embed/>
                </p:oleObj>
              </mc:Choice>
              <mc:Fallback>
                <p:oleObj name="Document" r:id="rId5" imgW="3124026" imgH="152242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963" y="3429000"/>
                        <a:ext cx="3094037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Definition: Frequent Itemset</a:t>
            </a:r>
          </a:p>
        </p:txBody>
      </p:sp>
      <p:sp>
        <p:nvSpPr>
          <p:cNvPr id="1231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066800"/>
            <a:ext cx="4876800" cy="5334000"/>
          </a:xfrm>
          <a:noFill/>
        </p:spPr>
        <p:txBody>
          <a:bodyPr/>
          <a:lstStyle/>
          <a:p>
            <a:pPr marL="342900" indent="-342900"/>
            <a:r>
              <a:rPr lang="en-US" altLang="en-US" sz="2000" b="1" smtClean="0"/>
              <a:t>Itemset</a:t>
            </a:r>
          </a:p>
          <a:p>
            <a:pPr marL="742950" lvl="1" indent="-285750"/>
            <a:r>
              <a:rPr lang="en-US" altLang="en-US" sz="1800" smtClean="0"/>
              <a:t>A collection of one or more items</a:t>
            </a:r>
          </a:p>
          <a:p>
            <a:pPr marL="1143000" lvl="2" indent="-228600"/>
            <a:r>
              <a:rPr lang="en-US" altLang="en-US" sz="1600" smtClean="0"/>
              <a:t>Example: {Milk, Bread, Diaper}</a:t>
            </a:r>
          </a:p>
          <a:p>
            <a:pPr marL="742950" lvl="1" indent="-285750"/>
            <a:r>
              <a:rPr lang="en-US" altLang="en-US" sz="1800" smtClean="0"/>
              <a:t>k-itemset</a:t>
            </a:r>
          </a:p>
          <a:p>
            <a:pPr marL="1143000" lvl="2" indent="-228600"/>
            <a:r>
              <a:rPr lang="en-US" altLang="en-US" sz="1600" smtClean="0"/>
              <a:t>An itemset that contains k items</a:t>
            </a:r>
            <a:endParaRPr lang="en-US" altLang="en-US" sz="1600" b="1" smtClean="0"/>
          </a:p>
          <a:p>
            <a:pPr marL="342900" indent="-342900"/>
            <a:r>
              <a:rPr lang="en-US" altLang="en-US" sz="2000" b="1" smtClean="0"/>
              <a:t>Support count (</a:t>
            </a:r>
            <a:r>
              <a:rPr lang="en-US" altLang="en-US" sz="2000" b="1" smtClean="0">
                <a:sym typeface="Symbol" pitchFamily="18" charset="2"/>
              </a:rPr>
              <a:t>)</a:t>
            </a:r>
          </a:p>
          <a:p>
            <a:pPr marL="742950" lvl="1" indent="-285750"/>
            <a:r>
              <a:rPr lang="en-US" altLang="en-US" sz="1800" smtClean="0"/>
              <a:t>Frequency of occurrence of an itemset</a:t>
            </a:r>
          </a:p>
          <a:p>
            <a:pPr marL="742950" lvl="1" indent="-285750"/>
            <a:r>
              <a:rPr lang="en-US" altLang="en-US" sz="1800" smtClean="0"/>
              <a:t>E.g.   </a:t>
            </a:r>
            <a:r>
              <a:rPr lang="en-US" altLang="en-US" sz="1800" smtClean="0">
                <a:sym typeface="Symbol" pitchFamily="18" charset="2"/>
              </a:rPr>
              <a:t>({Milk, Bread,Diaper}) = 2 </a:t>
            </a:r>
            <a:endParaRPr lang="en-US" altLang="en-US" sz="1800" smtClean="0"/>
          </a:p>
          <a:p>
            <a:pPr marL="342900" indent="-342900"/>
            <a:r>
              <a:rPr lang="en-US" altLang="en-US" sz="2000" b="1" smtClean="0"/>
              <a:t>Support</a:t>
            </a:r>
          </a:p>
          <a:p>
            <a:pPr marL="742950" lvl="1" indent="-285750"/>
            <a:r>
              <a:rPr lang="en-US" altLang="en-US" sz="1800" smtClean="0"/>
              <a:t>Fraction of transactions that contain an itemset</a:t>
            </a:r>
          </a:p>
          <a:p>
            <a:pPr marL="742950" lvl="1" indent="-285750"/>
            <a:r>
              <a:rPr lang="en-US" altLang="en-US" sz="1800" smtClean="0"/>
              <a:t>E.g.   s({Milk, Bread, Diaper}) = 2/5</a:t>
            </a:r>
          </a:p>
          <a:p>
            <a:pPr marL="342900" indent="-342900"/>
            <a:r>
              <a:rPr lang="en-US" altLang="en-US" sz="2000" b="1" smtClean="0"/>
              <a:t>Frequent Itemset</a:t>
            </a:r>
          </a:p>
          <a:p>
            <a:pPr marL="742950" lvl="1" indent="-285750"/>
            <a:r>
              <a:rPr lang="en-US" altLang="en-US" sz="1800" smtClean="0"/>
              <a:t>An itemset whose support is greater than or equal to a </a:t>
            </a:r>
            <a:r>
              <a:rPr lang="en-US" altLang="en-US" sz="1800" i="1" smtClean="0"/>
              <a:t>minsup</a:t>
            </a:r>
            <a:r>
              <a:rPr lang="en-US" altLang="en-US" sz="1800" smtClean="0"/>
              <a:t> threshold</a:t>
            </a:r>
          </a:p>
        </p:txBody>
      </p:sp>
      <p:graphicFrame>
        <p:nvGraphicFramePr>
          <p:cNvPr id="6148" name="Object 45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5410200" y="2089150"/>
          <a:ext cx="3657600" cy="219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Document" r:id="rId3" imgW="3359338" imgH="2015504" progId="Word.Document.8">
                  <p:embed/>
                </p:oleObj>
              </mc:Choice>
              <mc:Fallback>
                <p:oleObj name="Document" r:id="rId3" imgW="3359338" imgH="2015504" progId="Word.Document.8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089150"/>
                        <a:ext cx="3657600" cy="219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87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Support Counting of Candidate Itemsets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281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To reduce number of comparisons, store the candidate itemsets in a hash structure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Instead of matching each transaction against every candidate, match it against candidates contained in the hashed buckets</a:t>
            </a: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1066800" y="3124200"/>
          <a:ext cx="6477000" cy="276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6" name="Visio" r:id="rId3" imgW="7643978" imgH="3191008" progId="Visio.Drawing.6">
                  <p:embed/>
                </p:oleObj>
              </mc:Choice>
              <mc:Fallback>
                <p:oleObj name="Visio" r:id="rId3" imgW="7643978" imgH="3191008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124200"/>
                        <a:ext cx="6477000" cy="276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0200" y="152400"/>
            <a:ext cx="8280400" cy="533400"/>
          </a:xfrm>
        </p:spPr>
        <p:txBody>
          <a:bodyPr/>
          <a:lstStyle/>
          <a:p>
            <a:r>
              <a:rPr lang="en-US" altLang="en-US" smtClean="0"/>
              <a:t>Support Counting: An Example</a:t>
            </a:r>
          </a:p>
        </p:txBody>
      </p:sp>
      <p:sp>
        <p:nvSpPr>
          <p:cNvPr id="31747" name="Text Box 34"/>
          <p:cNvSpPr txBox="1">
            <a:spLocks noChangeArrowheads="1"/>
          </p:cNvSpPr>
          <p:nvPr/>
        </p:nvSpPr>
        <p:spPr bwMode="auto">
          <a:xfrm>
            <a:off x="457200" y="1066800"/>
            <a:ext cx="8305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Suppose you have 15 candidate itemsets of length 3: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{1 4 5}, {1 2 4}, {4 5 7}, {1 2 5}, {4 5 8}, {1 5 9}, {1 3 6}, {2 3 4}, {5 6 7}, {3 4 5}, {3 5 6}, {3 5 7}, {6 8 9}, {3 6 7}, {3 6 8}</a:t>
            </a:r>
            <a:endParaRPr lang="en-US" altLang="en-US" sz="800"/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1748" name="TextBox 34"/>
          <p:cNvSpPr txBox="1">
            <a:spLocks noChangeArrowheads="1"/>
          </p:cNvSpPr>
          <p:nvPr/>
        </p:nvSpPr>
        <p:spPr bwMode="auto">
          <a:xfrm>
            <a:off x="304800" y="2209800"/>
            <a:ext cx="822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How many of these itemsets are supported by transaction  (1,2,3,5,6)?</a:t>
            </a:r>
          </a:p>
        </p:txBody>
      </p:sp>
      <p:graphicFrame>
        <p:nvGraphicFramePr>
          <p:cNvPr id="64514" name="Object 3"/>
          <p:cNvGraphicFramePr>
            <a:graphicFrameLocks noChangeAspect="1"/>
          </p:cNvGraphicFramePr>
          <p:nvPr/>
        </p:nvGraphicFramePr>
        <p:xfrm>
          <a:off x="3505200" y="2754313"/>
          <a:ext cx="5334000" cy="364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1" name="Visio" r:id="rId3" imgW="9765132" imgH="7372400" progId="Visio.Drawing.6">
                  <p:embed/>
                </p:oleObj>
              </mc:Choice>
              <mc:Fallback>
                <p:oleObj name="Visio" r:id="rId3" imgW="9765132" imgH="73724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754313"/>
                        <a:ext cx="5334000" cy="364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0200" y="152400"/>
            <a:ext cx="8280400" cy="533400"/>
          </a:xfrm>
        </p:spPr>
        <p:txBody>
          <a:bodyPr/>
          <a:lstStyle/>
          <a:p>
            <a:r>
              <a:rPr lang="en-US" altLang="en-US" smtClean="0"/>
              <a:t>Support Counting Using a Hash Tree</a:t>
            </a:r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3810000" y="3886200"/>
            <a:ext cx="4681538" cy="2446338"/>
            <a:chOff x="1632" y="1536"/>
            <a:chExt cx="3143" cy="1750"/>
          </a:xfrm>
        </p:grpSpPr>
        <p:sp>
          <p:nvSpPr>
            <p:cNvPr id="32782" name="Line 4"/>
            <p:cNvSpPr>
              <a:spLocks noChangeShapeType="1"/>
            </p:cNvSpPr>
            <p:nvPr/>
          </p:nvSpPr>
          <p:spPr bwMode="auto">
            <a:xfrm flipH="1">
              <a:off x="2496" y="1536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3" name="Line 5"/>
            <p:cNvSpPr>
              <a:spLocks noChangeShapeType="1"/>
            </p:cNvSpPr>
            <p:nvPr/>
          </p:nvSpPr>
          <p:spPr bwMode="auto">
            <a:xfrm>
              <a:off x="3168" y="1536"/>
              <a:ext cx="81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4" name="Line 6"/>
            <p:cNvSpPr>
              <a:spLocks noChangeShapeType="1"/>
            </p:cNvSpPr>
            <p:nvPr/>
          </p:nvSpPr>
          <p:spPr bwMode="auto">
            <a:xfrm>
              <a:off x="3168" y="15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5" name="Text Box 7"/>
            <p:cNvSpPr txBox="1">
              <a:spLocks noChangeArrowheads="1"/>
            </p:cNvSpPr>
            <p:nvPr/>
          </p:nvSpPr>
          <p:spPr bwMode="auto">
            <a:xfrm>
              <a:off x="2976" y="1728"/>
              <a:ext cx="465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2 3 4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5 6 7</a:t>
              </a:r>
            </a:p>
          </p:txBody>
        </p:sp>
        <p:sp>
          <p:nvSpPr>
            <p:cNvPr id="32786" name="Line 8"/>
            <p:cNvSpPr>
              <a:spLocks noChangeShapeType="1"/>
            </p:cNvSpPr>
            <p:nvPr/>
          </p:nvSpPr>
          <p:spPr bwMode="auto">
            <a:xfrm flipH="1">
              <a:off x="1917" y="1871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7" name="Text Box 9"/>
            <p:cNvSpPr txBox="1">
              <a:spLocks noChangeArrowheads="1"/>
            </p:cNvSpPr>
            <p:nvPr/>
          </p:nvSpPr>
          <p:spPr bwMode="auto">
            <a:xfrm>
              <a:off x="1728" y="2159"/>
              <a:ext cx="46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1 4 5</a:t>
              </a:r>
            </a:p>
          </p:txBody>
        </p:sp>
        <p:sp>
          <p:nvSpPr>
            <p:cNvPr id="32788" name="Line 10"/>
            <p:cNvSpPr>
              <a:spLocks noChangeShapeType="1"/>
            </p:cNvSpPr>
            <p:nvPr/>
          </p:nvSpPr>
          <p:spPr bwMode="auto">
            <a:xfrm>
              <a:off x="2493" y="1871"/>
              <a:ext cx="3" cy="4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9" name="Line 11"/>
            <p:cNvSpPr>
              <a:spLocks noChangeShapeType="1"/>
            </p:cNvSpPr>
            <p:nvPr/>
          </p:nvSpPr>
          <p:spPr bwMode="auto">
            <a:xfrm>
              <a:off x="2493" y="1871"/>
              <a:ext cx="576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0" name="Text Box 12"/>
            <p:cNvSpPr txBox="1">
              <a:spLocks noChangeArrowheads="1"/>
            </p:cNvSpPr>
            <p:nvPr/>
          </p:nvSpPr>
          <p:spPr bwMode="auto">
            <a:xfrm>
              <a:off x="2870" y="2265"/>
              <a:ext cx="46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1 3 6</a:t>
              </a:r>
            </a:p>
          </p:txBody>
        </p:sp>
        <p:sp>
          <p:nvSpPr>
            <p:cNvPr id="32791" name="Line 13"/>
            <p:cNvSpPr>
              <a:spLocks noChangeShapeType="1"/>
            </p:cNvSpPr>
            <p:nvPr/>
          </p:nvSpPr>
          <p:spPr bwMode="auto">
            <a:xfrm flipH="1">
              <a:off x="1824" y="2352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2" name="Text Box 14"/>
            <p:cNvSpPr txBox="1">
              <a:spLocks noChangeArrowheads="1"/>
            </p:cNvSpPr>
            <p:nvPr/>
          </p:nvSpPr>
          <p:spPr bwMode="auto">
            <a:xfrm>
              <a:off x="1632" y="2640"/>
              <a:ext cx="465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1 2 4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4 5 7</a:t>
              </a:r>
            </a:p>
          </p:txBody>
        </p:sp>
        <p:sp>
          <p:nvSpPr>
            <p:cNvPr id="32793" name="Line 15"/>
            <p:cNvSpPr>
              <a:spLocks noChangeShapeType="1"/>
            </p:cNvSpPr>
            <p:nvPr/>
          </p:nvSpPr>
          <p:spPr bwMode="auto">
            <a:xfrm>
              <a:off x="2496" y="235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4" name="Text Box 16"/>
            <p:cNvSpPr txBox="1">
              <a:spLocks noChangeArrowheads="1"/>
            </p:cNvSpPr>
            <p:nvPr/>
          </p:nvSpPr>
          <p:spPr bwMode="auto">
            <a:xfrm>
              <a:off x="2255" y="2784"/>
              <a:ext cx="465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1 2 5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4 5 8</a:t>
              </a:r>
            </a:p>
          </p:txBody>
        </p:sp>
        <p:sp>
          <p:nvSpPr>
            <p:cNvPr id="32795" name="Line 17"/>
            <p:cNvSpPr>
              <a:spLocks noChangeShapeType="1"/>
            </p:cNvSpPr>
            <p:nvPr/>
          </p:nvSpPr>
          <p:spPr bwMode="auto">
            <a:xfrm>
              <a:off x="2496" y="2352"/>
              <a:ext cx="57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6" name="Text Box 18"/>
            <p:cNvSpPr txBox="1">
              <a:spLocks noChangeArrowheads="1"/>
            </p:cNvSpPr>
            <p:nvPr/>
          </p:nvSpPr>
          <p:spPr bwMode="auto">
            <a:xfrm>
              <a:off x="2832" y="2784"/>
              <a:ext cx="46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1 5 9</a:t>
              </a:r>
            </a:p>
          </p:txBody>
        </p:sp>
        <p:sp>
          <p:nvSpPr>
            <p:cNvPr id="32797" name="Line 19"/>
            <p:cNvSpPr>
              <a:spLocks noChangeShapeType="1"/>
            </p:cNvSpPr>
            <p:nvPr/>
          </p:nvSpPr>
          <p:spPr bwMode="auto">
            <a:xfrm flipH="1">
              <a:off x="3456" y="1824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8" name="Text Box 20"/>
            <p:cNvSpPr txBox="1">
              <a:spLocks noChangeArrowheads="1"/>
            </p:cNvSpPr>
            <p:nvPr/>
          </p:nvSpPr>
          <p:spPr bwMode="auto">
            <a:xfrm>
              <a:off x="3254" y="2169"/>
              <a:ext cx="46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3 4 5</a:t>
              </a:r>
            </a:p>
          </p:txBody>
        </p:sp>
        <p:sp>
          <p:nvSpPr>
            <p:cNvPr id="32799" name="Line 21"/>
            <p:cNvSpPr>
              <a:spLocks noChangeShapeType="1"/>
            </p:cNvSpPr>
            <p:nvPr/>
          </p:nvSpPr>
          <p:spPr bwMode="auto">
            <a:xfrm>
              <a:off x="3984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0" name="Text Box 22"/>
            <p:cNvSpPr txBox="1">
              <a:spLocks noChangeArrowheads="1"/>
            </p:cNvSpPr>
            <p:nvPr/>
          </p:nvSpPr>
          <p:spPr bwMode="auto">
            <a:xfrm>
              <a:off x="3792" y="2160"/>
              <a:ext cx="465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3 5 6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3 5 7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6 8 9</a:t>
              </a:r>
            </a:p>
          </p:txBody>
        </p:sp>
        <p:sp>
          <p:nvSpPr>
            <p:cNvPr id="32801" name="Line 23"/>
            <p:cNvSpPr>
              <a:spLocks noChangeShapeType="1"/>
            </p:cNvSpPr>
            <p:nvPr/>
          </p:nvSpPr>
          <p:spPr bwMode="auto">
            <a:xfrm>
              <a:off x="3984" y="1824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2" name="Text Box 24"/>
            <p:cNvSpPr txBox="1">
              <a:spLocks noChangeArrowheads="1"/>
            </p:cNvSpPr>
            <p:nvPr/>
          </p:nvSpPr>
          <p:spPr bwMode="auto">
            <a:xfrm>
              <a:off x="4310" y="2121"/>
              <a:ext cx="465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3 6 7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3 6 8</a:t>
              </a:r>
            </a:p>
          </p:txBody>
        </p:sp>
      </p:grpSp>
      <p:grpSp>
        <p:nvGrpSpPr>
          <p:cNvPr id="32772" name="Group 25"/>
          <p:cNvGrpSpPr>
            <a:grpSpLocks/>
          </p:cNvGrpSpPr>
          <p:nvPr/>
        </p:nvGrpSpPr>
        <p:grpSpPr bwMode="auto">
          <a:xfrm>
            <a:off x="533400" y="4237038"/>
            <a:ext cx="2286000" cy="1249362"/>
            <a:chOff x="144" y="912"/>
            <a:chExt cx="1440" cy="787"/>
          </a:xfrm>
        </p:grpSpPr>
        <p:sp>
          <p:nvSpPr>
            <p:cNvPr id="32774" name="Line 26"/>
            <p:cNvSpPr>
              <a:spLocks noChangeShapeType="1"/>
            </p:cNvSpPr>
            <p:nvPr/>
          </p:nvSpPr>
          <p:spPr bwMode="auto">
            <a:xfrm flipH="1">
              <a:off x="480" y="120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5" name="Line 27"/>
            <p:cNvSpPr>
              <a:spLocks noChangeShapeType="1"/>
            </p:cNvSpPr>
            <p:nvPr/>
          </p:nvSpPr>
          <p:spPr bwMode="auto">
            <a:xfrm>
              <a:off x="864" y="12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6" name="Text Box 28"/>
            <p:cNvSpPr txBox="1">
              <a:spLocks noChangeArrowheads="1"/>
            </p:cNvSpPr>
            <p:nvPr/>
          </p:nvSpPr>
          <p:spPr bwMode="auto">
            <a:xfrm>
              <a:off x="240" y="120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1,4,7</a:t>
              </a:r>
            </a:p>
          </p:txBody>
        </p:sp>
        <p:sp>
          <p:nvSpPr>
            <p:cNvPr id="32777" name="Text Box 29"/>
            <p:cNvSpPr txBox="1">
              <a:spLocks noChangeArrowheads="1"/>
            </p:cNvSpPr>
            <p:nvPr/>
          </p:nvSpPr>
          <p:spPr bwMode="auto">
            <a:xfrm>
              <a:off x="662" y="1449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2,5,8</a:t>
              </a:r>
            </a:p>
          </p:txBody>
        </p:sp>
        <p:sp>
          <p:nvSpPr>
            <p:cNvPr id="32778" name="Line 30"/>
            <p:cNvSpPr>
              <a:spLocks noChangeShapeType="1"/>
            </p:cNvSpPr>
            <p:nvPr/>
          </p:nvSpPr>
          <p:spPr bwMode="auto">
            <a:xfrm>
              <a:off x="864" y="120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9" name="Text Box 31"/>
            <p:cNvSpPr txBox="1">
              <a:spLocks noChangeArrowheads="1"/>
            </p:cNvSpPr>
            <p:nvPr/>
          </p:nvSpPr>
          <p:spPr bwMode="auto">
            <a:xfrm>
              <a:off x="998" y="111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3,6,9</a:t>
              </a:r>
            </a:p>
          </p:txBody>
        </p:sp>
        <p:sp>
          <p:nvSpPr>
            <p:cNvPr id="32780" name="Text Box 32"/>
            <p:cNvSpPr txBox="1">
              <a:spLocks noChangeArrowheads="1"/>
            </p:cNvSpPr>
            <p:nvPr/>
          </p:nvSpPr>
          <p:spPr bwMode="auto">
            <a:xfrm>
              <a:off x="336" y="912"/>
              <a:ext cx="10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chemeClr val="hlink"/>
                  </a:solidFill>
                  <a:latin typeface="Times New Roman" pitchFamily="18" charset="0"/>
                </a:rPr>
                <a:t>Hash function</a:t>
              </a:r>
            </a:p>
          </p:txBody>
        </p:sp>
        <p:sp>
          <p:nvSpPr>
            <p:cNvPr id="32781" name="Rectangle 33"/>
            <p:cNvSpPr>
              <a:spLocks noChangeArrowheads="1"/>
            </p:cNvSpPr>
            <p:nvPr/>
          </p:nvSpPr>
          <p:spPr bwMode="auto">
            <a:xfrm>
              <a:off x="144" y="912"/>
              <a:ext cx="1440" cy="768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</p:grpSp>
      <p:sp>
        <p:nvSpPr>
          <p:cNvPr id="32773" name="Text Box 34"/>
          <p:cNvSpPr txBox="1">
            <a:spLocks noChangeArrowheads="1"/>
          </p:cNvSpPr>
          <p:nvPr/>
        </p:nvSpPr>
        <p:spPr bwMode="auto">
          <a:xfrm>
            <a:off x="457200" y="1066800"/>
            <a:ext cx="8305800" cy="256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Suppose you have 15 candidate itemsets of length 3: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{1 4 5}, {1 2 4}, {4 5 7}, {1 2 5}, {4 5 8}, {1 5 9}, {1 3 6}, {2 3 4}, {5 6 7}, {3 4 5}, {3 5 6}, {3 5 7}, {6 8 9}, {3 6 7}, {3 6 8}</a:t>
            </a:r>
            <a:endParaRPr lang="en-US" altLang="en-US" sz="800"/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You need: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/>
              <a:t> Hash function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/>
              <a:t> Max leaf size: max number of itemsets stored in a leaf node (if number of candidate itemsets exceeds max leaf size, split the node)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3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80400" cy="533400"/>
          </a:xfrm>
        </p:spPr>
        <p:txBody>
          <a:bodyPr/>
          <a:lstStyle/>
          <a:p>
            <a:r>
              <a:rPr lang="en-US" altLang="en-US" smtClean="0"/>
              <a:t>Support Counting Using a Hash Tree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593725" y="126841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b="0">
              <a:latin typeface="Wingdings" pitchFamily="2" charset="2"/>
            </a:endParaRP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1981200" y="1736725"/>
            <a:ext cx="6553200" cy="4206875"/>
            <a:chOff x="1296" y="1056"/>
            <a:chExt cx="4128" cy="2650"/>
          </a:xfrm>
        </p:grpSpPr>
        <p:grpSp>
          <p:nvGrpSpPr>
            <p:cNvPr id="33812" name="Group 5"/>
            <p:cNvGrpSpPr>
              <a:grpSpLocks/>
            </p:cNvGrpSpPr>
            <p:nvPr/>
          </p:nvGrpSpPr>
          <p:grpSpPr bwMode="auto">
            <a:xfrm>
              <a:off x="2160" y="1344"/>
              <a:ext cx="2160" cy="528"/>
              <a:chOff x="2160" y="1344"/>
              <a:chExt cx="1056" cy="576"/>
            </a:xfrm>
          </p:grpSpPr>
          <p:sp>
            <p:nvSpPr>
              <p:cNvPr id="33892" name="Line 6"/>
              <p:cNvSpPr>
                <a:spLocks noChangeShapeType="1"/>
              </p:cNvSpPr>
              <p:nvPr/>
            </p:nvSpPr>
            <p:spPr bwMode="auto">
              <a:xfrm flipH="1">
                <a:off x="2160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93" name="Line 7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94" name="Line 8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3" name="Group 9"/>
            <p:cNvGrpSpPr>
              <a:grpSpLocks/>
            </p:cNvGrpSpPr>
            <p:nvPr/>
          </p:nvGrpSpPr>
          <p:grpSpPr bwMode="auto">
            <a:xfrm>
              <a:off x="1536" y="2112"/>
              <a:ext cx="1104" cy="384"/>
              <a:chOff x="1680" y="2160"/>
              <a:chExt cx="864" cy="432"/>
            </a:xfrm>
          </p:grpSpPr>
          <p:sp>
            <p:nvSpPr>
              <p:cNvPr id="33889" name="Line 10"/>
              <p:cNvSpPr>
                <a:spLocks noChangeShapeType="1"/>
              </p:cNvSpPr>
              <p:nvPr/>
            </p:nvSpPr>
            <p:spPr bwMode="auto">
              <a:xfrm flipH="1">
                <a:off x="1680" y="2160"/>
                <a:ext cx="48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90" name="Line 11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91" name="Line 12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4" name="Group 13"/>
            <p:cNvGrpSpPr>
              <a:grpSpLocks/>
            </p:cNvGrpSpPr>
            <p:nvPr/>
          </p:nvGrpSpPr>
          <p:grpSpPr bwMode="auto">
            <a:xfrm>
              <a:off x="3552" y="2112"/>
              <a:ext cx="1632" cy="528"/>
              <a:chOff x="2832" y="2160"/>
              <a:chExt cx="816" cy="432"/>
            </a:xfrm>
          </p:grpSpPr>
          <p:sp>
            <p:nvSpPr>
              <p:cNvPr id="33886" name="Line 14"/>
              <p:cNvSpPr>
                <a:spLocks noChangeShapeType="1"/>
              </p:cNvSpPr>
              <p:nvPr/>
            </p:nvSpPr>
            <p:spPr bwMode="auto">
              <a:xfrm flipH="1">
                <a:off x="2832" y="2160"/>
                <a:ext cx="38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87" name="Line 15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88" name="Line 16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5" name="Group 17"/>
            <p:cNvGrpSpPr>
              <a:grpSpLocks/>
            </p:cNvGrpSpPr>
            <p:nvPr/>
          </p:nvGrpSpPr>
          <p:grpSpPr bwMode="auto">
            <a:xfrm>
              <a:off x="1584" y="2784"/>
              <a:ext cx="1104" cy="432"/>
              <a:chOff x="1584" y="2880"/>
              <a:chExt cx="1104" cy="432"/>
            </a:xfrm>
          </p:grpSpPr>
          <p:sp>
            <p:nvSpPr>
              <p:cNvPr id="33883" name="Line 18"/>
              <p:cNvSpPr>
                <a:spLocks noChangeShapeType="1"/>
              </p:cNvSpPr>
              <p:nvPr/>
            </p:nvSpPr>
            <p:spPr bwMode="auto">
              <a:xfrm flipH="1">
                <a:off x="1584" y="2880"/>
                <a:ext cx="57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84" name="Line 19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85" name="Line 20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52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6" name="Group 21"/>
            <p:cNvGrpSpPr>
              <a:grpSpLocks/>
            </p:cNvGrpSpPr>
            <p:nvPr/>
          </p:nvGrpSpPr>
          <p:grpSpPr bwMode="auto">
            <a:xfrm>
              <a:off x="2064" y="1824"/>
              <a:ext cx="192" cy="288"/>
              <a:chOff x="2064" y="1872"/>
              <a:chExt cx="192" cy="288"/>
            </a:xfrm>
          </p:grpSpPr>
          <p:sp>
            <p:nvSpPr>
              <p:cNvPr id="33880" name="Rectangle 22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3881" name="Line 23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82" name="Line 24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7" name="Group 25"/>
            <p:cNvGrpSpPr>
              <a:grpSpLocks/>
            </p:cNvGrpSpPr>
            <p:nvPr/>
          </p:nvGrpSpPr>
          <p:grpSpPr bwMode="auto">
            <a:xfrm>
              <a:off x="4224" y="1824"/>
              <a:ext cx="192" cy="288"/>
              <a:chOff x="3120" y="1872"/>
              <a:chExt cx="192" cy="288"/>
            </a:xfrm>
          </p:grpSpPr>
          <p:sp>
            <p:nvSpPr>
              <p:cNvPr id="33877" name="Rectangle 26"/>
              <p:cNvSpPr>
                <a:spLocks noChangeArrowheads="1"/>
              </p:cNvSpPr>
              <p:nvPr/>
            </p:nvSpPr>
            <p:spPr bwMode="auto">
              <a:xfrm>
                <a:off x="3120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3878" name="Line 27"/>
              <p:cNvSpPr>
                <a:spLocks noChangeShapeType="1"/>
              </p:cNvSpPr>
              <p:nvPr/>
            </p:nvSpPr>
            <p:spPr bwMode="auto">
              <a:xfrm>
                <a:off x="3120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9" name="Line 28"/>
              <p:cNvSpPr>
                <a:spLocks noChangeShapeType="1"/>
              </p:cNvSpPr>
              <p:nvPr/>
            </p:nvSpPr>
            <p:spPr bwMode="auto">
              <a:xfrm>
                <a:off x="3120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8" name="Group 29"/>
            <p:cNvGrpSpPr>
              <a:grpSpLocks/>
            </p:cNvGrpSpPr>
            <p:nvPr/>
          </p:nvGrpSpPr>
          <p:grpSpPr bwMode="auto">
            <a:xfrm>
              <a:off x="2064" y="2496"/>
              <a:ext cx="192" cy="288"/>
              <a:chOff x="2064" y="2592"/>
              <a:chExt cx="192" cy="288"/>
            </a:xfrm>
          </p:grpSpPr>
          <p:sp>
            <p:nvSpPr>
              <p:cNvPr id="33874" name="Rectangle 30"/>
              <p:cNvSpPr>
                <a:spLocks noChangeArrowheads="1"/>
              </p:cNvSpPr>
              <p:nvPr/>
            </p:nvSpPr>
            <p:spPr bwMode="auto">
              <a:xfrm>
                <a:off x="2064" y="259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3875" name="Line 31"/>
              <p:cNvSpPr>
                <a:spLocks noChangeShapeType="1"/>
              </p:cNvSpPr>
              <p:nvPr/>
            </p:nvSpPr>
            <p:spPr bwMode="auto">
              <a:xfrm>
                <a:off x="2064" y="278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6" name="Line 32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9" name="Group 33"/>
            <p:cNvGrpSpPr>
              <a:grpSpLocks/>
            </p:cNvGrpSpPr>
            <p:nvPr/>
          </p:nvGrpSpPr>
          <p:grpSpPr bwMode="auto">
            <a:xfrm>
              <a:off x="2544" y="3168"/>
              <a:ext cx="480" cy="250"/>
              <a:chOff x="432" y="3408"/>
              <a:chExt cx="480" cy="250"/>
            </a:xfrm>
          </p:grpSpPr>
          <p:sp>
            <p:nvSpPr>
              <p:cNvPr id="33872" name="Rectangle 3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3873" name="Text Box 35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  <a:r>
                  <a:rPr lang="en-US" altLang="en-US" sz="2000" b="0">
                    <a:latin typeface="Times New Roman" pitchFamily="18" charset="0"/>
                  </a:rPr>
                  <a:t> 5 9</a:t>
                </a:r>
              </a:p>
            </p:txBody>
          </p:sp>
        </p:grpSp>
        <p:grpSp>
          <p:nvGrpSpPr>
            <p:cNvPr id="33820" name="Group 36"/>
            <p:cNvGrpSpPr>
              <a:grpSpLocks/>
            </p:cNvGrpSpPr>
            <p:nvPr/>
          </p:nvGrpSpPr>
          <p:grpSpPr bwMode="auto">
            <a:xfrm>
              <a:off x="1296" y="2448"/>
              <a:ext cx="480" cy="250"/>
              <a:chOff x="432" y="3408"/>
              <a:chExt cx="480" cy="250"/>
            </a:xfrm>
          </p:grpSpPr>
          <p:sp>
            <p:nvSpPr>
              <p:cNvPr id="33870" name="Rectangle 37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3871" name="Text Box 38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  <a:r>
                  <a:rPr lang="en-US" altLang="en-US" sz="2000" b="0">
                    <a:latin typeface="Times New Roman" pitchFamily="18" charset="0"/>
                  </a:rPr>
                  <a:t> </a:t>
                </a:r>
                <a:r>
                  <a:rPr lang="en-US" altLang="en-US" sz="2000" b="0">
                    <a:solidFill>
                      <a:srgbClr val="FF0000"/>
                    </a:solidFill>
                    <a:latin typeface="Times New Roman" pitchFamily="18" charset="0"/>
                  </a:rPr>
                  <a:t>4</a:t>
                </a:r>
                <a:r>
                  <a:rPr lang="en-US" altLang="en-US" sz="2000" b="0">
                    <a:latin typeface="Times New Roman" pitchFamily="18" charset="0"/>
                  </a:rPr>
                  <a:t> 5</a:t>
                </a:r>
              </a:p>
            </p:txBody>
          </p:sp>
        </p:grpSp>
        <p:grpSp>
          <p:nvGrpSpPr>
            <p:cNvPr id="33821" name="Group 39"/>
            <p:cNvGrpSpPr>
              <a:grpSpLocks/>
            </p:cNvGrpSpPr>
            <p:nvPr/>
          </p:nvGrpSpPr>
          <p:grpSpPr bwMode="auto">
            <a:xfrm>
              <a:off x="2448" y="2448"/>
              <a:ext cx="480" cy="250"/>
              <a:chOff x="432" y="3408"/>
              <a:chExt cx="480" cy="250"/>
            </a:xfrm>
          </p:grpSpPr>
          <p:sp>
            <p:nvSpPr>
              <p:cNvPr id="33868" name="Rectangle 40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3869" name="Text Box 41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  <a:r>
                  <a:rPr lang="en-US" altLang="en-US" sz="2000" b="0">
                    <a:latin typeface="Times New Roman" pitchFamily="18" charset="0"/>
                  </a:rPr>
                  <a:t> 3 6</a:t>
                </a:r>
              </a:p>
            </p:txBody>
          </p:sp>
        </p:grpSp>
        <p:grpSp>
          <p:nvGrpSpPr>
            <p:cNvPr id="33822" name="Group 42"/>
            <p:cNvGrpSpPr>
              <a:grpSpLocks/>
            </p:cNvGrpSpPr>
            <p:nvPr/>
          </p:nvGrpSpPr>
          <p:grpSpPr bwMode="auto">
            <a:xfrm>
              <a:off x="3312" y="2640"/>
              <a:ext cx="480" cy="250"/>
              <a:chOff x="432" y="3408"/>
              <a:chExt cx="480" cy="250"/>
            </a:xfrm>
          </p:grpSpPr>
          <p:sp>
            <p:nvSpPr>
              <p:cNvPr id="33866" name="Rectangle 43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3867" name="Text Box 44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3 </a:t>
                </a:r>
                <a:r>
                  <a:rPr lang="en-US" altLang="en-US" sz="2000" b="0">
                    <a:solidFill>
                      <a:srgbClr val="FF0000"/>
                    </a:solidFill>
                    <a:latin typeface="Times New Roman" pitchFamily="18" charset="0"/>
                  </a:rPr>
                  <a:t>4</a:t>
                </a:r>
                <a:r>
                  <a:rPr lang="en-US" altLang="en-US" sz="2000" b="0">
                    <a:latin typeface="Times New Roman" pitchFamily="18" charset="0"/>
                  </a:rPr>
                  <a:t> 5</a:t>
                </a:r>
              </a:p>
            </p:txBody>
          </p:sp>
        </p:grpSp>
        <p:grpSp>
          <p:nvGrpSpPr>
            <p:cNvPr id="33823" name="Group 45"/>
            <p:cNvGrpSpPr>
              <a:grpSpLocks/>
            </p:cNvGrpSpPr>
            <p:nvPr/>
          </p:nvGrpSpPr>
          <p:grpSpPr bwMode="auto">
            <a:xfrm>
              <a:off x="4944" y="2640"/>
              <a:ext cx="480" cy="490"/>
              <a:chOff x="3792" y="3312"/>
              <a:chExt cx="480" cy="490"/>
            </a:xfrm>
          </p:grpSpPr>
          <p:grpSp>
            <p:nvGrpSpPr>
              <p:cNvPr id="33860" name="Group 46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3864" name="Rectangle 47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3865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latin typeface="Times New Roman" pitchFamily="18" charset="0"/>
                    </a:rPr>
                    <a:t>3 6 7</a:t>
                  </a:r>
                </a:p>
              </p:txBody>
            </p:sp>
          </p:grpSp>
          <p:grpSp>
            <p:nvGrpSpPr>
              <p:cNvPr id="33861" name="Group 49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3862" name="Rectangle 50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3863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latin typeface="Times New Roman" pitchFamily="18" charset="0"/>
                    </a:rPr>
                    <a:t>3 6 8</a:t>
                  </a:r>
                </a:p>
              </p:txBody>
            </p:sp>
          </p:grpSp>
        </p:grpSp>
        <p:grpSp>
          <p:nvGrpSpPr>
            <p:cNvPr id="33824" name="Group 52"/>
            <p:cNvGrpSpPr>
              <a:grpSpLocks/>
            </p:cNvGrpSpPr>
            <p:nvPr/>
          </p:nvGrpSpPr>
          <p:grpSpPr bwMode="auto">
            <a:xfrm>
              <a:off x="4080" y="2640"/>
              <a:ext cx="480" cy="730"/>
              <a:chOff x="4800" y="3216"/>
              <a:chExt cx="480" cy="730"/>
            </a:xfrm>
          </p:grpSpPr>
          <p:grpSp>
            <p:nvGrpSpPr>
              <p:cNvPr id="33850" name="Group 53"/>
              <p:cNvGrpSpPr>
                <a:grpSpLocks/>
              </p:cNvGrpSpPr>
              <p:nvPr/>
            </p:nvGrpSpPr>
            <p:grpSpPr bwMode="auto">
              <a:xfrm>
                <a:off x="4800" y="3216"/>
                <a:ext cx="480" cy="490"/>
                <a:chOff x="3792" y="3312"/>
                <a:chExt cx="480" cy="490"/>
              </a:xfrm>
            </p:grpSpPr>
            <p:grpSp>
              <p:nvGrpSpPr>
                <p:cNvPr id="33854" name="Group 54"/>
                <p:cNvGrpSpPr>
                  <a:grpSpLocks/>
                </p:cNvGrpSpPr>
                <p:nvPr/>
              </p:nvGrpSpPr>
              <p:grpSpPr bwMode="auto">
                <a:xfrm>
                  <a:off x="3792" y="3312"/>
                  <a:ext cx="480" cy="250"/>
                  <a:chOff x="432" y="3408"/>
                  <a:chExt cx="480" cy="250"/>
                </a:xfrm>
              </p:grpSpPr>
              <p:sp>
                <p:nvSpPr>
                  <p:cNvPr id="33858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1400"/>
                  </a:p>
                </p:txBody>
              </p:sp>
              <p:sp>
                <p:nvSpPr>
                  <p:cNvPr id="33859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en-US" altLang="en-US" sz="2000" b="0">
                        <a:latin typeface="Times New Roman" pitchFamily="18" charset="0"/>
                      </a:rPr>
                      <a:t>3 5 6</a:t>
                    </a:r>
                  </a:p>
                </p:txBody>
              </p:sp>
            </p:grpSp>
            <p:grpSp>
              <p:nvGrpSpPr>
                <p:cNvPr id="33855" name="Group 57"/>
                <p:cNvGrpSpPr>
                  <a:grpSpLocks/>
                </p:cNvGrpSpPr>
                <p:nvPr/>
              </p:nvGrpSpPr>
              <p:grpSpPr bwMode="auto">
                <a:xfrm>
                  <a:off x="3792" y="3552"/>
                  <a:ext cx="480" cy="250"/>
                  <a:chOff x="432" y="3408"/>
                  <a:chExt cx="480" cy="250"/>
                </a:xfrm>
              </p:grpSpPr>
              <p:sp>
                <p:nvSpPr>
                  <p:cNvPr id="33856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1400"/>
                  </a:p>
                </p:txBody>
              </p:sp>
              <p:sp>
                <p:nvSpPr>
                  <p:cNvPr id="33857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en-US" altLang="en-US" sz="2000" b="0">
                        <a:latin typeface="Times New Roman" pitchFamily="18" charset="0"/>
                      </a:rPr>
                      <a:t>3 5 7</a:t>
                    </a:r>
                  </a:p>
                </p:txBody>
              </p:sp>
            </p:grpSp>
          </p:grpSp>
          <p:grpSp>
            <p:nvGrpSpPr>
              <p:cNvPr id="33851" name="Group 60"/>
              <p:cNvGrpSpPr>
                <a:grpSpLocks/>
              </p:cNvGrpSpPr>
              <p:nvPr/>
            </p:nvGrpSpPr>
            <p:grpSpPr bwMode="auto">
              <a:xfrm>
                <a:off x="4800" y="3696"/>
                <a:ext cx="480" cy="250"/>
                <a:chOff x="432" y="3408"/>
                <a:chExt cx="480" cy="250"/>
              </a:xfrm>
            </p:grpSpPr>
            <p:sp>
              <p:nvSpPr>
                <p:cNvPr id="33852" name="Rectangle 61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3853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latin typeface="Times New Roman" pitchFamily="18" charset="0"/>
                    </a:rPr>
                    <a:t>6 8 9</a:t>
                  </a:r>
                </a:p>
              </p:txBody>
            </p:sp>
          </p:grpSp>
        </p:grpSp>
        <p:grpSp>
          <p:nvGrpSpPr>
            <p:cNvPr id="33825" name="Group 63"/>
            <p:cNvGrpSpPr>
              <a:grpSpLocks/>
            </p:cNvGrpSpPr>
            <p:nvPr/>
          </p:nvGrpSpPr>
          <p:grpSpPr bwMode="auto">
            <a:xfrm>
              <a:off x="3024" y="1872"/>
              <a:ext cx="480" cy="490"/>
              <a:chOff x="3792" y="3312"/>
              <a:chExt cx="480" cy="490"/>
            </a:xfrm>
          </p:grpSpPr>
          <p:grpSp>
            <p:nvGrpSpPr>
              <p:cNvPr id="33844" name="Group 64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3848" name="Rectangle 6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3849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latin typeface="Times New Roman" pitchFamily="18" charset="0"/>
                    </a:rPr>
                    <a:t>2 3 4</a:t>
                  </a:r>
                </a:p>
              </p:txBody>
            </p:sp>
          </p:grpSp>
          <p:grpSp>
            <p:nvGrpSpPr>
              <p:cNvPr id="33845" name="Group 67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3846" name="Rectangle 68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3847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latin typeface="Times New Roman" pitchFamily="18" charset="0"/>
                    </a:rPr>
                    <a:t>5 6 7</a:t>
                  </a:r>
                </a:p>
              </p:txBody>
            </p:sp>
          </p:grpSp>
        </p:grpSp>
        <p:grpSp>
          <p:nvGrpSpPr>
            <p:cNvPr id="33826" name="Group 70"/>
            <p:cNvGrpSpPr>
              <a:grpSpLocks/>
            </p:cNvGrpSpPr>
            <p:nvPr/>
          </p:nvGrpSpPr>
          <p:grpSpPr bwMode="auto">
            <a:xfrm>
              <a:off x="1344" y="3168"/>
              <a:ext cx="480" cy="490"/>
              <a:chOff x="3792" y="3312"/>
              <a:chExt cx="480" cy="490"/>
            </a:xfrm>
          </p:grpSpPr>
          <p:grpSp>
            <p:nvGrpSpPr>
              <p:cNvPr id="33838" name="Group 71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3842" name="Rectangle 7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3843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1</a:t>
                  </a:r>
                  <a:r>
                    <a:rPr lang="en-US" altLang="en-US" sz="2000" b="0">
                      <a:latin typeface="Times New Roman" pitchFamily="18" charset="0"/>
                    </a:rPr>
                    <a:t> 2 </a:t>
                  </a: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33839" name="Group 74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3840" name="Rectangle 7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3841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4</a:t>
                  </a:r>
                  <a:r>
                    <a:rPr lang="en-US" altLang="en-US" sz="2000" b="0">
                      <a:latin typeface="Times New Roman" pitchFamily="18" charset="0"/>
                    </a:rPr>
                    <a:t> 5 </a:t>
                  </a: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7</a:t>
                  </a:r>
                </a:p>
              </p:txBody>
            </p:sp>
          </p:grpSp>
        </p:grpSp>
        <p:grpSp>
          <p:nvGrpSpPr>
            <p:cNvPr id="33827" name="Group 77"/>
            <p:cNvGrpSpPr>
              <a:grpSpLocks/>
            </p:cNvGrpSpPr>
            <p:nvPr/>
          </p:nvGrpSpPr>
          <p:grpSpPr bwMode="auto">
            <a:xfrm>
              <a:off x="1920" y="3216"/>
              <a:ext cx="480" cy="490"/>
              <a:chOff x="3792" y="3312"/>
              <a:chExt cx="480" cy="490"/>
            </a:xfrm>
          </p:grpSpPr>
          <p:grpSp>
            <p:nvGrpSpPr>
              <p:cNvPr id="33832" name="Group 78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3836" name="Rectangle 79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3837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1</a:t>
                  </a:r>
                  <a:r>
                    <a:rPr lang="en-US" altLang="en-US" sz="2000" b="0">
                      <a:latin typeface="Times New Roman" pitchFamily="18" charset="0"/>
                    </a:rPr>
                    <a:t> 2 5</a:t>
                  </a:r>
                </a:p>
              </p:txBody>
            </p:sp>
          </p:grpSp>
          <p:grpSp>
            <p:nvGrpSpPr>
              <p:cNvPr id="33833" name="Group 81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3834" name="Rectangle 8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3835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4</a:t>
                  </a:r>
                  <a:r>
                    <a:rPr lang="en-US" altLang="en-US" sz="2000" b="0">
                      <a:latin typeface="Times New Roman" pitchFamily="18" charset="0"/>
                    </a:rPr>
                    <a:t> 5 8</a:t>
                  </a:r>
                </a:p>
              </p:txBody>
            </p:sp>
          </p:grpSp>
        </p:grpSp>
        <p:grpSp>
          <p:nvGrpSpPr>
            <p:cNvPr id="33828" name="Group 84"/>
            <p:cNvGrpSpPr>
              <a:grpSpLocks/>
            </p:cNvGrpSpPr>
            <p:nvPr/>
          </p:nvGrpSpPr>
          <p:grpSpPr bwMode="auto">
            <a:xfrm>
              <a:off x="3120" y="1056"/>
              <a:ext cx="192" cy="288"/>
              <a:chOff x="2064" y="1872"/>
              <a:chExt cx="192" cy="288"/>
            </a:xfrm>
          </p:grpSpPr>
          <p:sp>
            <p:nvSpPr>
              <p:cNvPr id="33829" name="Rectangle 85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3830" name="Line 86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31" name="Line 87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3797" name="Group 88"/>
          <p:cNvGrpSpPr>
            <a:grpSpLocks/>
          </p:cNvGrpSpPr>
          <p:nvPr/>
        </p:nvGrpSpPr>
        <p:grpSpPr bwMode="auto">
          <a:xfrm>
            <a:off x="1212850" y="1736725"/>
            <a:ext cx="381000" cy="609600"/>
            <a:chOff x="2064" y="1872"/>
            <a:chExt cx="192" cy="288"/>
          </a:xfrm>
        </p:grpSpPr>
        <p:sp>
          <p:nvSpPr>
            <p:cNvPr id="33809" name="Rectangle 89"/>
            <p:cNvSpPr>
              <a:spLocks noChangeArrowheads="1"/>
            </p:cNvSpPr>
            <p:nvPr/>
          </p:nvSpPr>
          <p:spPr bwMode="auto">
            <a:xfrm>
              <a:off x="2064" y="187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3810" name="Line 90"/>
            <p:cNvSpPr>
              <a:spLocks noChangeShapeType="1"/>
            </p:cNvSpPr>
            <p:nvPr/>
          </p:nvSpPr>
          <p:spPr bwMode="auto">
            <a:xfrm>
              <a:off x="2064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1" name="Line 91"/>
            <p:cNvSpPr>
              <a:spLocks noChangeShapeType="1"/>
            </p:cNvSpPr>
            <p:nvPr/>
          </p:nvSpPr>
          <p:spPr bwMode="auto">
            <a:xfrm>
              <a:off x="2064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798" name="Line 92"/>
          <p:cNvSpPr>
            <a:spLocks noChangeShapeType="1"/>
          </p:cNvSpPr>
          <p:nvPr/>
        </p:nvSpPr>
        <p:spPr bwMode="auto">
          <a:xfrm flipH="1">
            <a:off x="603250" y="2346325"/>
            <a:ext cx="76993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Line 93"/>
          <p:cNvSpPr>
            <a:spLocks noChangeShapeType="1"/>
          </p:cNvSpPr>
          <p:nvPr/>
        </p:nvSpPr>
        <p:spPr bwMode="auto">
          <a:xfrm>
            <a:off x="1365250" y="23463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Line 94"/>
          <p:cNvSpPr>
            <a:spLocks noChangeShapeType="1"/>
          </p:cNvSpPr>
          <p:nvPr/>
        </p:nvSpPr>
        <p:spPr bwMode="auto">
          <a:xfrm>
            <a:off x="1373188" y="2346325"/>
            <a:ext cx="677862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Text Box 95"/>
          <p:cNvSpPr txBox="1">
            <a:spLocks noChangeArrowheads="1"/>
          </p:cNvSpPr>
          <p:nvPr/>
        </p:nvSpPr>
        <p:spPr bwMode="auto">
          <a:xfrm>
            <a:off x="527050" y="23463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Times New Roman" pitchFamily="18" charset="0"/>
              </a:rPr>
              <a:t>1,4,7</a:t>
            </a:r>
            <a:endParaRPr lang="en-US" altLang="en-US" sz="1400" b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3802" name="Text Box 96"/>
          <p:cNvSpPr txBox="1">
            <a:spLocks noChangeArrowheads="1"/>
          </p:cNvSpPr>
          <p:nvPr/>
        </p:nvSpPr>
        <p:spPr bwMode="auto">
          <a:xfrm>
            <a:off x="831850" y="27273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2,5,8</a:t>
            </a:r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33803" name="Text Box 97"/>
          <p:cNvSpPr txBox="1">
            <a:spLocks noChangeArrowheads="1"/>
          </p:cNvSpPr>
          <p:nvPr/>
        </p:nvSpPr>
        <p:spPr bwMode="auto">
          <a:xfrm>
            <a:off x="1746250" y="23463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3,6,9</a:t>
            </a:r>
          </a:p>
        </p:txBody>
      </p:sp>
      <p:sp>
        <p:nvSpPr>
          <p:cNvPr id="33804" name="Text Box 98"/>
          <p:cNvSpPr txBox="1">
            <a:spLocks noChangeArrowheads="1"/>
          </p:cNvSpPr>
          <p:nvPr/>
        </p:nvSpPr>
        <p:spPr bwMode="auto">
          <a:xfrm>
            <a:off x="679450" y="1355725"/>
            <a:ext cx="1376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0">
                <a:latin typeface="Times New Roman" pitchFamily="18" charset="0"/>
              </a:rPr>
              <a:t>Hash Function</a:t>
            </a: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33805" name="Text Box 99"/>
          <p:cNvSpPr txBox="1">
            <a:spLocks noChangeArrowheads="1"/>
          </p:cNvSpPr>
          <p:nvPr/>
        </p:nvSpPr>
        <p:spPr bwMode="auto">
          <a:xfrm>
            <a:off x="3810000" y="1355725"/>
            <a:ext cx="227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Candidate Hash Tree</a:t>
            </a: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33806" name="Text Box 100"/>
          <p:cNvSpPr txBox="1">
            <a:spLocks noChangeArrowheads="1"/>
          </p:cNvSpPr>
          <p:nvPr/>
        </p:nvSpPr>
        <p:spPr bwMode="auto">
          <a:xfrm>
            <a:off x="304800" y="4495800"/>
            <a:ext cx="1143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solidFill>
                  <a:srgbClr val="0C6D9C"/>
                </a:solidFill>
              </a:rPr>
              <a:t>Hash on 1, 4 or 7</a:t>
            </a:r>
            <a:endParaRPr lang="en-US" altLang="en-US" sz="2000" b="0">
              <a:solidFill>
                <a:srgbClr val="0C6D9C"/>
              </a:solidFill>
              <a:sym typeface="Symbol" pitchFamily="18" charset="2"/>
            </a:endParaRPr>
          </a:p>
        </p:txBody>
      </p:sp>
      <p:sp>
        <p:nvSpPr>
          <p:cNvPr id="33807" name="Rectangle 101"/>
          <p:cNvSpPr>
            <a:spLocks noChangeArrowheads="1"/>
          </p:cNvSpPr>
          <p:nvPr/>
        </p:nvSpPr>
        <p:spPr bwMode="auto">
          <a:xfrm>
            <a:off x="1676400" y="3810000"/>
            <a:ext cx="3124200" cy="22860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3808" name="Rectangle 102"/>
          <p:cNvSpPr>
            <a:spLocks noChangeArrowheads="1"/>
          </p:cNvSpPr>
          <p:nvPr/>
        </p:nvSpPr>
        <p:spPr bwMode="auto">
          <a:xfrm>
            <a:off x="5029200" y="4038600"/>
            <a:ext cx="1143000" cy="7620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Support Counting Using a Hash Tree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593725" y="126841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b="0">
              <a:latin typeface="Wingdings" pitchFamily="2" charset="2"/>
            </a:endParaRPr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1981200" y="1736725"/>
            <a:ext cx="6553200" cy="4206875"/>
            <a:chOff x="1296" y="1056"/>
            <a:chExt cx="4128" cy="2650"/>
          </a:xfrm>
        </p:grpSpPr>
        <p:grpSp>
          <p:nvGrpSpPr>
            <p:cNvPr id="34837" name="Group 5"/>
            <p:cNvGrpSpPr>
              <a:grpSpLocks/>
            </p:cNvGrpSpPr>
            <p:nvPr/>
          </p:nvGrpSpPr>
          <p:grpSpPr bwMode="auto">
            <a:xfrm>
              <a:off x="2160" y="1344"/>
              <a:ext cx="2160" cy="528"/>
              <a:chOff x="2160" y="1344"/>
              <a:chExt cx="1056" cy="576"/>
            </a:xfrm>
          </p:grpSpPr>
          <p:sp>
            <p:nvSpPr>
              <p:cNvPr id="34917" name="Line 6"/>
              <p:cNvSpPr>
                <a:spLocks noChangeShapeType="1"/>
              </p:cNvSpPr>
              <p:nvPr/>
            </p:nvSpPr>
            <p:spPr bwMode="auto">
              <a:xfrm flipH="1">
                <a:off x="2160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8" name="Line 7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9" name="Line 8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38" name="Group 9"/>
            <p:cNvGrpSpPr>
              <a:grpSpLocks/>
            </p:cNvGrpSpPr>
            <p:nvPr/>
          </p:nvGrpSpPr>
          <p:grpSpPr bwMode="auto">
            <a:xfrm>
              <a:off x="1536" y="2112"/>
              <a:ext cx="1104" cy="384"/>
              <a:chOff x="1680" y="2160"/>
              <a:chExt cx="864" cy="432"/>
            </a:xfrm>
          </p:grpSpPr>
          <p:sp>
            <p:nvSpPr>
              <p:cNvPr id="34914" name="Line 10"/>
              <p:cNvSpPr>
                <a:spLocks noChangeShapeType="1"/>
              </p:cNvSpPr>
              <p:nvPr/>
            </p:nvSpPr>
            <p:spPr bwMode="auto">
              <a:xfrm flipH="1">
                <a:off x="1680" y="2160"/>
                <a:ext cx="48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5" name="Line 11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6" name="Line 12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39" name="Group 13"/>
            <p:cNvGrpSpPr>
              <a:grpSpLocks/>
            </p:cNvGrpSpPr>
            <p:nvPr/>
          </p:nvGrpSpPr>
          <p:grpSpPr bwMode="auto">
            <a:xfrm>
              <a:off x="3552" y="2112"/>
              <a:ext cx="1632" cy="528"/>
              <a:chOff x="2832" y="2160"/>
              <a:chExt cx="816" cy="432"/>
            </a:xfrm>
          </p:grpSpPr>
          <p:sp>
            <p:nvSpPr>
              <p:cNvPr id="34911" name="Line 14"/>
              <p:cNvSpPr>
                <a:spLocks noChangeShapeType="1"/>
              </p:cNvSpPr>
              <p:nvPr/>
            </p:nvSpPr>
            <p:spPr bwMode="auto">
              <a:xfrm flipH="1">
                <a:off x="2832" y="2160"/>
                <a:ext cx="38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2" name="Line 15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3" name="Line 16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40" name="Group 17"/>
            <p:cNvGrpSpPr>
              <a:grpSpLocks/>
            </p:cNvGrpSpPr>
            <p:nvPr/>
          </p:nvGrpSpPr>
          <p:grpSpPr bwMode="auto">
            <a:xfrm>
              <a:off x="1584" y="2784"/>
              <a:ext cx="1104" cy="432"/>
              <a:chOff x="1584" y="2880"/>
              <a:chExt cx="1104" cy="432"/>
            </a:xfrm>
          </p:grpSpPr>
          <p:sp>
            <p:nvSpPr>
              <p:cNvPr id="34908" name="Line 18"/>
              <p:cNvSpPr>
                <a:spLocks noChangeShapeType="1"/>
              </p:cNvSpPr>
              <p:nvPr/>
            </p:nvSpPr>
            <p:spPr bwMode="auto">
              <a:xfrm flipH="1">
                <a:off x="1584" y="2880"/>
                <a:ext cx="57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09" name="Line 19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0" name="Line 20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52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41" name="Group 21"/>
            <p:cNvGrpSpPr>
              <a:grpSpLocks/>
            </p:cNvGrpSpPr>
            <p:nvPr/>
          </p:nvGrpSpPr>
          <p:grpSpPr bwMode="auto">
            <a:xfrm>
              <a:off x="2064" y="1824"/>
              <a:ext cx="192" cy="288"/>
              <a:chOff x="2064" y="1872"/>
              <a:chExt cx="192" cy="288"/>
            </a:xfrm>
          </p:grpSpPr>
          <p:sp>
            <p:nvSpPr>
              <p:cNvPr id="34905" name="Rectangle 22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4906" name="Line 23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07" name="Line 24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42" name="Group 25"/>
            <p:cNvGrpSpPr>
              <a:grpSpLocks/>
            </p:cNvGrpSpPr>
            <p:nvPr/>
          </p:nvGrpSpPr>
          <p:grpSpPr bwMode="auto">
            <a:xfrm>
              <a:off x="4224" y="1824"/>
              <a:ext cx="192" cy="288"/>
              <a:chOff x="3120" y="1872"/>
              <a:chExt cx="192" cy="288"/>
            </a:xfrm>
          </p:grpSpPr>
          <p:sp>
            <p:nvSpPr>
              <p:cNvPr id="34902" name="Rectangle 26"/>
              <p:cNvSpPr>
                <a:spLocks noChangeArrowheads="1"/>
              </p:cNvSpPr>
              <p:nvPr/>
            </p:nvSpPr>
            <p:spPr bwMode="auto">
              <a:xfrm>
                <a:off x="3120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4903" name="Line 27"/>
              <p:cNvSpPr>
                <a:spLocks noChangeShapeType="1"/>
              </p:cNvSpPr>
              <p:nvPr/>
            </p:nvSpPr>
            <p:spPr bwMode="auto">
              <a:xfrm>
                <a:off x="3120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04" name="Line 28"/>
              <p:cNvSpPr>
                <a:spLocks noChangeShapeType="1"/>
              </p:cNvSpPr>
              <p:nvPr/>
            </p:nvSpPr>
            <p:spPr bwMode="auto">
              <a:xfrm>
                <a:off x="3120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43" name="Group 29"/>
            <p:cNvGrpSpPr>
              <a:grpSpLocks/>
            </p:cNvGrpSpPr>
            <p:nvPr/>
          </p:nvGrpSpPr>
          <p:grpSpPr bwMode="auto">
            <a:xfrm>
              <a:off x="2064" y="2496"/>
              <a:ext cx="192" cy="288"/>
              <a:chOff x="2064" y="2592"/>
              <a:chExt cx="192" cy="288"/>
            </a:xfrm>
          </p:grpSpPr>
          <p:sp>
            <p:nvSpPr>
              <p:cNvPr id="34899" name="Rectangle 30"/>
              <p:cNvSpPr>
                <a:spLocks noChangeArrowheads="1"/>
              </p:cNvSpPr>
              <p:nvPr/>
            </p:nvSpPr>
            <p:spPr bwMode="auto">
              <a:xfrm>
                <a:off x="2064" y="259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4900" name="Line 31"/>
              <p:cNvSpPr>
                <a:spLocks noChangeShapeType="1"/>
              </p:cNvSpPr>
              <p:nvPr/>
            </p:nvSpPr>
            <p:spPr bwMode="auto">
              <a:xfrm>
                <a:off x="2064" y="278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01" name="Line 32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44" name="Group 33"/>
            <p:cNvGrpSpPr>
              <a:grpSpLocks/>
            </p:cNvGrpSpPr>
            <p:nvPr/>
          </p:nvGrpSpPr>
          <p:grpSpPr bwMode="auto">
            <a:xfrm>
              <a:off x="2544" y="3168"/>
              <a:ext cx="480" cy="250"/>
              <a:chOff x="432" y="3408"/>
              <a:chExt cx="480" cy="250"/>
            </a:xfrm>
          </p:grpSpPr>
          <p:sp>
            <p:nvSpPr>
              <p:cNvPr id="34897" name="Rectangle 3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4898" name="Text Box 35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1 </a:t>
                </a:r>
                <a:r>
                  <a:rPr lang="en-US" altLang="en-US" sz="2000" b="0">
                    <a:solidFill>
                      <a:srgbClr val="FF0000"/>
                    </a:solidFill>
                    <a:latin typeface="Times New Roman" pitchFamily="18" charset="0"/>
                  </a:rPr>
                  <a:t>5</a:t>
                </a:r>
                <a:r>
                  <a:rPr lang="en-US" altLang="en-US" sz="2000" b="0">
                    <a:latin typeface="Times New Roman" pitchFamily="18" charset="0"/>
                  </a:rPr>
                  <a:t> 9</a:t>
                </a:r>
              </a:p>
            </p:txBody>
          </p:sp>
        </p:grpSp>
        <p:grpSp>
          <p:nvGrpSpPr>
            <p:cNvPr id="34845" name="Group 36"/>
            <p:cNvGrpSpPr>
              <a:grpSpLocks/>
            </p:cNvGrpSpPr>
            <p:nvPr/>
          </p:nvGrpSpPr>
          <p:grpSpPr bwMode="auto">
            <a:xfrm>
              <a:off x="1296" y="2448"/>
              <a:ext cx="480" cy="250"/>
              <a:chOff x="432" y="3408"/>
              <a:chExt cx="480" cy="250"/>
            </a:xfrm>
          </p:grpSpPr>
          <p:sp>
            <p:nvSpPr>
              <p:cNvPr id="34895" name="Rectangle 37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4896" name="Text Box 38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1 4 5</a:t>
                </a:r>
              </a:p>
            </p:txBody>
          </p:sp>
        </p:grpSp>
        <p:grpSp>
          <p:nvGrpSpPr>
            <p:cNvPr id="34846" name="Group 39"/>
            <p:cNvGrpSpPr>
              <a:grpSpLocks/>
            </p:cNvGrpSpPr>
            <p:nvPr/>
          </p:nvGrpSpPr>
          <p:grpSpPr bwMode="auto">
            <a:xfrm>
              <a:off x="2448" y="2448"/>
              <a:ext cx="480" cy="250"/>
              <a:chOff x="432" y="3408"/>
              <a:chExt cx="480" cy="250"/>
            </a:xfrm>
          </p:grpSpPr>
          <p:sp>
            <p:nvSpPr>
              <p:cNvPr id="34893" name="Rectangle 40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4894" name="Text Box 41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1 3 6</a:t>
                </a:r>
              </a:p>
            </p:txBody>
          </p:sp>
        </p:grpSp>
        <p:grpSp>
          <p:nvGrpSpPr>
            <p:cNvPr id="34847" name="Group 42"/>
            <p:cNvGrpSpPr>
              <a:grpSpLocks/>
            </p:cNvGrpSpPr>
            <p:nvPr/>
          </p:nvGrpSpPr>
          <p:grpSpPr bwMode="auto">
            <a:xfrm>
              <a:off x="3312" y="2640"/>
              <a:ext cx="480" cy="250"/>
              <a:chOff x="432" y="3408"/>
              <a:chExt cx="480" cy="250"/>
            </a:xfrm>
          </p:grpSpPr>
          <p:sp>
            <p:nvSpPr>
              <p:cNvPr id="34891" name="Rectangle 43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4892" name="Text Box 44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3 4 5</a:t>
                </a:r>
              </a:p>
            </p:txBody>
          </p:sp>
        </p:grpSp>
        <p:grpSp>
          <p:nvGrpSpPr>
            <p:cNvPr id="34848" name="Group 45"/>
            <p:cNvGrpSpPr>
              <a:grpSpLocks/>
            </p:cNvGrpSpPr>
            <p:nvPr/>
          </p:nvGrpSpPr>
          <p:grpSpPr bwMode="auto">
            <a:xfrm>
              <a:off x="4944" y="2640"/>
              <a:ext cx="480" cy="490"/>
              <a:chOff x="3792" y="3312"/>
              <a:chExt cx="480" cy="490"/>
            </a:xfrm>
          </p:grpSpPr>
          <p:grpSp>
            <p:nvGrpSpPr>
              <p:cNvPr id="34885" name="Group 46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4889" name="Rectangle 47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4890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latin typeface="Times New Roman" pitchFamily="18" charset="0"/>
                    </a:rPr>
                    <a:t>3 6 7</a:t>
                  </a:r>
                </a:p>
              </p:txBody>
            </p:sp>
          </p:grpSp>
          <p:grpSp>
            <p:nvGrpSpPr>
              <p:cNvPr id="34886" name="Group 49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4887" name="Rectangle 50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4888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latin typeface="Times New Roman" pitchFamily="18" charset="0"/>
                    </a:rPr>
                    <a:t>3 6 8</a:t>
                  </a:r>
                </a:p>
              </p:txBody>
            </p:sp>
          </p:grpSp>
        </p:grpSp>
        <p:grpSp>
          <p:nvGrpSpPr>
            <p:cNvPr id="34849" name="Group 52"/>
            <p:cNvGrpSpPr>
              <a:grpSpLocks/>
            </p:cNvGrpSpPr>
            <p:nvPr/>
          </p:nvGrpSpPr>
          <p:grpSpPr bwMode="auto">
            <a:xfrm>
              <a:off x="4080" y="2640"/>
              <a:ext cx="480" cy="730"/>
              <a:chOff x="4800" y="3216"/>
              <a:chExt cx="480" cy="730"/>
            </a:xfrm>
          </p:grpSpPr>
          <p:grpSp>
            <p:nvGrpSpPr>
              <p:cNvPr id="34875" name="Group 53"/>
              <p:cNvGrpSpPr>
                <a:grpSpLocks/>
              </p:cNvGrpSpPr>
              <p:nvPr/>
            </p:nvGrpSpPr>
            <p:grpSpPr bwMode="auto">
              <a:xfrm>
                <a:off x="4800" y="3216"/>
                <a:ext cx="480" cy="490"/>
                <a:chOff x="3792" y="3312"/>
                <a:chExt cx="480" cy="490"/>
              </a:xfrm>
            </p:grpSpPr>
            <p:grpSp>
              <p:nvGrpSpPr>
                <p:cNvPr id="34879" name="Group 54"/>
                <p:cNvGrpSpPr>
                  <a:grpSpLocks/>
                </p:cNvGrpSpPr>
                <p:nvPr/>
              </p:nvGrpSpPr>
              <p:grpSpPr bwMode="auto">
                <a:xfrm>
                  <a:off x="3792" y="3312"/>
                  <a:ext cx="480" cy="250"/>
                  <a:chOff x="432" y="3408"/>
                  <a:chExt cx="480" cy="250"/>
                </a:xfrm>
              </p:grpSpPr>
              <p:sp>
                <p:nvSpPr>
                  <p:cNvPr id="34883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1400"/>
                  </a:p>
                </p:txBody>
              </p:sp>
              <p:sp>
                <p:nvSpPr>
                  <p:cNvPr id="34884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en-US" altLang="en-US" sz="2000" b="0">
                        <a:latin typeface="Times New Roman" pitchFamily="18" charset="0"/>
                      </a:rPr>
                      <a:t>3 </a:t>
                    </a:r>
                    <a:r>
                      <a:rPr lang="en-US" altLang="en-US" sz="2000" b="0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5</a:t>
                    </a:r>
                    <a:r>
                      <a:rPr lang="en-US" altLang="en-US" sz="2000" b="0">
                        <a:latin typeface="Times New Roman" pitchFamily="18" charset="0"/>
                      </a:rPr>
                      <a:t> 6</a:t>
                    </a:r>
                  </a:p>
                </p:txBody>
              </p:sp>
            </p:grpSp>
            <p:grpSp>
              <p:nvGrpSpPr>
                <p:cNvPr id="34880" name="Group 57"/>
                <p:cNvGrpSpPr>
                  <a:grpSpLocks/>
                </p:cNvGrpSpPr>
                <p:nvPr/>
              </p:nvGrpSpPr>
              <p:grpSpPr bwMode="auto">
                <a:xfrm>
                  <a:off x="3792" y="3552"/>
                  <a:ext cx="480" cy="250"/>
                  <a:chOff x="432" y="3408"/>
                  <a:chExt cx="480" cy="250"/>
                </a:xfrm>
              </p:grpSpPr>
              <p:sp>
                <p:nvSpPr>
                  <p:cNvPr id="34881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1400"/>
                  </a:p>
                </p:txBody>
              </p:sp>
              <p:sp>
                <p:nvSpPr>
                  <p:cNvPr id="34882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en-US" altLang="en-US" sz="2000" b="0">
                        <a:latin typeface="Times New Roman" pitchFamily="18" charset="0"/>
                      </a:rPr>
                      <a:t>3 </a:t>
                    </a:r>
                    <a:r>
                      <a:rPr lang="en-US" altLang="en-US" sz="2000" b="0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5</a:t>
                    </a:r>
                    <a:r>
                      <a:rPr lang="en-US" altLang="en-US" sz="2000" b="0">
                        <a:latin typeface="Times New Roman" pitchFamily="18" charset="0"/>
                      </a:rPr>
                      <a:t> 7</a:t>
                    </a:r>
                  </a:p>
                </p:txBody>
              </p:sp>
            </p:grpSp>
          </p:grpSp>
          <p:grpSp>
            <p:nvGrpSpPr>
              <p:cNvPr id="34876" name="Group 60"/>
              <p:cNvGrpSpPr>
                <a:grpSpLocks/>
              </p:cNvGrpSpPr>
              <p:nvPr/>
            </p:nvGrpSpPr>
            <p:grpSpPr bwMode="auto">
              <a:xfrm>
                <a:off x="4800" y="3696"/>
                <a:ext cx="480" cy="250"/>
                <a:chOff x="432" y="3408"/>
                <a:chExt cx="480" cy="250"/>
              </a:xfrm>
            </p:grpSpPr>
            <p:sp>
              <p:nvSpPr>
                <p:cNvPr id="34877" name="Rectangle 61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4878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latin typeface="Times New Roman" pitchFamily="18" charset="0"/>
                    </a:rPr>
                    <a:t>6 </a:t>
                  </a: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8</a:t>
                  </a:r>
                  <a:r>
                    <a:rPr lang="en-US" altLang="en-US" sz="2000" b="0">
                      <a:latin typeface="Times New Roman" pitchFamily="18" charset="0"/>
                    </a:rPr>
                    <a:t> 9</a:t>
                  </a:r>
                </a:p>
              </p:txBody>
            </p:sp>
          </p:grpSp>
        </p:grpSp>
        <p:grpSp>
          <p:nvGrpSpPr>
            <p:cNvPr id="34850" name="Group 63"/>
            <p:cNvGrpSpPr>
              <a:grpSpLocks/>
            </p:cNvGrpSpPr>
            <p:nvPr/>
          </p:nvGrpSpPr>
          <p:grpSpPr bwMode="auto">
            <a:xfrm>
              <a:off x="3024" y="1872"/>
              <a:ext cx="480" cy="490"/>
              <a:chOff x="3792" y="3312"/>
              <a:chExt cx="480" cy="490"/>
            </a:xfrm>
          </p:grpSpPr>
          <p:grpSp>
            <p:nvGrpSpPr>
              <p:cNvPr id="34869" name="Group 64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4873" name="Rectangle 6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4874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2</a:t>
                  </a:r>
                  <a:r>
                    <a:rPr lang="en-US" altLang="en-US" sz="2000" b="0">
                      <a:latin typeface="Times New Roman" pitchFamily="18" charset="0"/>
                    </a:rPr>
                    <a:t> 3 4</a:t>
                  </a:r>
                </a:p>
              </p:txBody>
            </p:sp>
          </p:grpSp>
          <p:grpSp>
            <p:nvGrpSpPr>
              <p:cNvPr id="34870" name="Group 67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4871" name="Rectangle 68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4872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5</a:t>
                  </a:r>
                  <a:r>
                    <a:rPr lang="en-US" altLang="en-US" sz="2000" b="0">
                      <a:latin typeface="Times New Roman" pitchFamily="18" charset="0"/>
                    </a:rPr>
                    <a:t> 6 7</a:t>
                  </a:r>
                </a:p>
              </p:txBody>
            </p:sp>
          </p:grpSp>
        </p:grpSp>
        <p:grpSp>
          <p:nvGrpSpPr>
            <p:cNvPr id="34851" name="Group 70"/>
            <p:cNvGrpSpPr>
              <a:grpSpLocks/>
            </p:cNvGrpSpPr>
            <p:nvPr/>
          </p:nvGrpSpPr>
          <p:grpSpPr bwMode="auto">
            <a:xfrm>
              <a:off x="1344" y="3168"/>
              <a:ext cx="480" cy="490"/>
              <a:chOff x="3792" y="3312"/>
              <a:chExt cx="480" cy="490"/>
            </a:xfrm>
          </p:grpSpPr>
          <p:grpSp>
            <p:nvGrpSpPr>
              <p:cNvPr id="34863" name="Group 71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4867" name="Rectangle 7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4868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latin typeface="Times New Roman" pitchFamily="18" charset="0"/>
                    </a:rPr>
                    <a:t>1 </a:t>
                  </a: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2</a:t>
                  </a:r>
                  <a:r>
                    <a:rPr lang="en-US" altLang="en-US" sz="2000" b="0">
                      <a:latin typeface="Times New Roman" pitchFamily="18" charset="0"/>
                    </a:rPr>
                    <a:t> 4</a:t>
                  </a:r>
                </a:p>
              </p:txBody>
            </p:sp>
          </p:grpSp>
          <p:grpSp>
            <p:nvGrpSpPr>
              <p:cNvPr id="34864" name="Group 74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4865" name="Rectangle 7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4866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latin typeface="Times New Roman" pitchFamily="18" charset="0"/>
                    </a:rPr>
                    <a:t>4 </a:t>
                  </a: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5</a:t>
                  </a:r>
                  <a:r>
                    <a:rPr lang="en-US" altLang="en-US" sz="2000" b="0">
                      <a:latin typeface="Times New Roman" pitchFamily="18" charset="0"/>
                    </a:rPr>
                    <a:t> 7</a:t>
                  </a:r>
                </a:p>
              </p:txBody>
            </p:sp>
          </p:grpSp>
        </p:grpSp>
        <p:grpSp>
          <p:nvGrpSpPr>
            <p:cNvPr id="34852" name="Group 77"/>
            <p:cNvGrpSpPr>
              <a:grpSpLocks/>
            </p:cNvGrpSpPr>
            <p:nvPr/>
          </p:nvGrpSpPr>
          <p:grpSpPr bwMode="auto">
            <a:xfrm>
              <a:off x="1920" y="3216"/>
              <a:ext cx="480" cy="490"/>
              <a:chOff x="3792" y="3312"/>
              <a:chExt cx="480" cy="490"/>
            </a:xfrm>
          </p:grpSpPr>
          <p:grpSp>
            <p:nvGrpSpPr>
              <p:cNvPr id="34857" name="Group 78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4861" name="Rectangle 79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4862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latin typeface="Times New Roman" pitchFamily="18" charset="0"/>
                    </a:rPr>
                    <a:t>1 </a:t>
                  </a: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2</a:t>
                  </a:r>
                  <a:r>
                    <a:rPr lang="en-US" altLang="en-US" sz="2000" b="0">
                      <a:latin typeface="Times New Roman" pitchFamily="18" charset="0"/>
                    </a:rPr>
                    <a:t> </a:t>
                  </a: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5</a:t>
                  </a:r>
                </a:p>
              </p:txBody>
            </p:sp>
          </p:grpSp>
          <p:grpSp>
            <p:nvGrpSpPr>
              <p:cNvPr id="34858" name="Group 81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4859" name="Rectangle 8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4860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latin typeface="Times New Roman" pitchFamily="18" charset="0"/>
                    </a:rPr>
                    <a:t>4 </a:t>
                  </a: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5</a:t>
                  </a:r>
                  <a:r>
                    <a:rPr lang="en-US" altLang="en-US" sz="2000" b="0">
                      <a:latin typeface="Times New Roman" pitchFamily="18" charset="0"/>
                    </a:rPr>
                    <a:t> </a:t>
                  </a: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8</a:t>
                  </a:r>
                </a:p>
              </p:txBody>
            </p:sp>
          </p:grpSp>
        </p:grpSp>
        <p:grpSp>
          <p:nvGrpSpPr>
            <p:cNvPr id="34853" name="Group 84"/>
            <p:cNvGrpSpPr>
              <a:grpSpLocks/>
            </p:cNvGrpSpPr>
            <p:nvPr/>
          </p:nvGrpSpPr>
          <p:grpSpPr bwMode="auto">
            <a:xfrm>
              <a:off x="3120" y="1056"/>
              <a:ext cx="192" cy="288"/>
              <a:chOff x="2064" y="1872"/>
              <a:chExt cx="192" cy="288"/>
            </a:xfrm>
          </p:grpSpPr>
          <p:sp>
            <p:nvSpPr>
              <p:cNvPr id="34854" name="Rectangle 85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4855" name="Line 86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6" name="Line 87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4821" name="Group 88"/>
          <p:cNvGrpSpPr>
            <a:grpSpLocks/>
          </p:cNvGrpSpPr>
          <p:nvPr/>
        </p:nvGrpSpPr>
        <p:grpSpPr bwMode="auto">
          <a:xfrm>
            <a:off x="1212850" y="1736725"/>
            <a:ext cx="381000" cy="609600"/>
            <a:chOff x="2064" y="1872"/>
            <a:chExt cx="192" cy="288"/>
          </a:xfrm>
        </p:grpSpPr>
        <p:sp>
          <p:nvSpPr>
            <p:cNvPr id="34834" name="Rectangle 89"/>
            <p:cNvSpPr>
              <a:spLocks noChangeArrowheads="1"/>
            </p:cNvSpPr>
            <p:nvPr/>
          </p:nvSpPr>
          <p:spPr bwMode="auto">
            <a:xfrm>
              <a:off x="2064" y="187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4835" name="Line 90"/>
            <p:cNvSpPr>
              <a:spLocks noChangeShapeType="1"/>
            </p:cNvSpPr>
            <p:nvPr/>
          </p:nvSpPr>
          <p:spPr bwMode="auto">
            <a:xfrm>
              <a:off x="2064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6" name="Line 91"/>
            <p:cNvSpPr>
              <a:spLocks noChangeShapeType="1"/>
            </p:cNvSpPr>
            <p:nvPr/>
          </p:nvSpPr>
          <p:spPr bwMode="auto">
            <a:xfrm>
              <a:off x="2064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2" name="Line 92"/>
          <p:cNvSpPr>
            <a:spLocks noChangeShapeType="1"/>
          </p:cNvSpPr>
          <p:nvPr/>
        </p:nvSpPr>
        <p:spPr bwMode="auto">
          <a:xfrm flipH="1">
            <a:off x="603250" y="2346325"/>
            <a:ext cx="76993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Line 93"/>
          <p:cNvSpPr>
            <a:spLocks noChangeShapeType="1"/>
          </p:cNvSpPr>
          <p:nvPr/>
        </p:nvSpPr>
        <p:spPr bwMode="auto">
          <a:xfrm>
            <a:off x="1365250" y="23463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Line 94"/>
          <p:cNvSpPr>
            <a:spLocks noChangeShapeType="1"/>
          </p:cNvSpPr>
          <p:nvPr/>
        </p:nvSpPr>
        <p:spPr bwMode="auto">
          <a:xfrm>
            <a:off x="1373188" y="2346325"/>
            <a:ext cx="677862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Text Box 95"/>
          <p:cNvSpPr txBox="1">
            <a:spLocks noChangeArrowheads="1"/>
          </p:cNvSpPr>
          <p:nvPr/>
        </p:nvSpPr>
        <p:spPr bwMode="auto">
          <a:xfrm>
            <a:off x="527050" y="23463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1,4,7</a:t>
            </a:r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34826" name="Text Box 96"/>
          <p:cNvSpPr txBox="1">
            <a:spLocks noChangeArrowheads="1"/>
          </p:cNvSpPr>
          <p:nvPr/>
        </p:nvSpPr>
        <p:spPr bwMode="auto">
          <a:xfrm>
            <a:off x="831850" y="27273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Times New Roman" pitchFamily="18" charset="0"/>
              </a:rPr>
              <a:t>2,5,8</a:t>
            </a:r>
            <a:endParaRPr lang="en-US" altLang="en-US" sz="1400" b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4827" name="Text Box 97"/>
          <p:cNvSpPr txBox="1">
            <a:spLocks noChangeArrowheads="1"/>
          </p:cNvSpPr>
          <p:nvPr/>
        </p:nvSpPr>
        <p:spPr bwMode="auto">
          <a:xfrm>
            <a:off x="1746250" y="23463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3,6,9</a:t>
            </a:r>
          </a:p>
        </p:txBody>
      </p:sp>
      <p:sp>
        <p:nvSpPr>
          <p:cNvPr id="34828" name="Text Box 98"/>
          <p:cNvSpPr txBox="1">
            <a:spLocks noChangeArrowheads="1"/>
          </p:cNvSpPr>
          <p:nvPr/>
        </p:nvSpPr>
        <p:spPr bwMode="auto">
          <a:xfrm>
            <a:off x="679450" y="1355725"/>
            <a:ext cx="1376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0">
                <a:latin typeface="Times New Roman" pitchFamily="18" charset="0"/>
              </a:rPr>
              <a:t>Hash Function</a:t>
            </a: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34829" name="Text Box 99"/>
          <p:cNvSpPr txBox="1">
            <a:spLocks noChangeArrowheads="1"/>
          </p:cNvSpPr>
          <p:nvPr/>
        </p:nvSpPr>
        <p:spPr bwMode="auto">
          <a:xfrm>
            <a:off x="3810000" y="1355725"/>
            <a:ext cx="227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Candidate Hash Tree</a:t>
            </a: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34830" name="Rectangle 100"/>
          <p:cNvSpPr>
            <a:spLocks noChangeArrowheads="1"/>
          </p:cNvSpPr>
          <p:nvPr/>
        </p:nvSpPr>
        <p:spPr bwMode="auto">
          <a:xfrm>
            <a:off x="1828800" y="4953000"/>
            <a:ext cx="3048000" cy="10668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4831" name="Rectangle 101"/>
          <p:cNvSpPr>
            <a:spLocks noChangeArrowheads="1"/>
          </p:cNvSpPr>
          <p:nvPr/>
        </p:nvSpPr>
        <p:spPr bwMode="auto">
          <a:xfrm>
            <a:off x="4495800" y="2895600"/>
            <a:ext cx="1143000" cy="9906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4832" name="Text Box 102"/>
          <p:cNvSpPr txBox="1">
            <a:spLocks noChangeArrowheads="1"/>
          </p:cNvSpPr>
          <p:nvPr/>
        </p:nvSpPr>
        <p:spPr bwMode="auto">
          <a:xfrm>
            <a:off x="304800" y="4495800"/>
            <a:ext cx="1143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solidFill>
                  <a:srgbClr val="0C6D9C"/>
                </a:solidFill>
              </a:rPr>
              <a:t>Hash on 2, 5 or 8</a:t>
            </a:r>
            <a:endParaRPr lang="en-US" altLang="en-US" sz="2000" b="0">
              <a:solidFill>
                <a:srgbClr val="0C6D9C"/>
              </a:solidFill>
              <a:sym typeface="Symbol" pitchFamily="18" charset="2"/>
            </a:endParaRPr>
          </a:p>
        </p:txBody>
      </p:sp>
      <p:sp>
        <p:nvSpPr>
          <p:cNvPr id="34833" name="Rectangle 103"/>
          <p:cNvSpPr>
            <a:spLocks noChangeArrowheads="1"/>
          </p:cNvSpPr>
          <p:nvPr/>
        </p:nvSpPr>
        <p:spPr bwMode="auto">
          <a:xfrm>
            <a:off x="6172200" y="4114800"/>
            <a:ext cx="1143000" cy="14478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Support Counting Using a Hash Tree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593725" y="126841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b="0">
              <a:latin typeface="Wingdings" pitchFamily="2" charset="2"/>
            </a:endParaRP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1981200" y="1736725"/>
            <a:ext cx="6553200" cy="4206875"/>
            <a:chOff x="1296" y="1056"/>
            <a:chExt cx="4128" cy="2650"/>
          </a:xfrm>
        </p:grpSpPr>
        <p:grpSp>
          <p:nvGrpSpPr>
            <p:cNvPr id="35861" name="Group 5"/>
            <p:cNvGrpSpPr>
              <a:grpSpLocks/>
            </p:cNvGrpSpPr>
            <p:nvPr/>
          </p:nvGrpSpPr>
          <p:grpSpPr bwMode="auto">
            <a:xfrm>
              <a:off x="2160" y="1344"/>
              <a:ext cx="2160" cy="528"/>
              <a:chOff x="2160" y="1344"/>
              <a:chExt cx="1056" cy="576"/>
            </a:xfrm>
          </p:grpSpPr>
          <p:sp>
            <p:nvSpPr>
              <p:cNvPr id="35941" name="Line 6"/>
              <p:cNvSpPr>
                <a:spLocks noChangeShapeType="1"/>
              </p:cNvSpPr>
              <p:nvPr/>
            </p:nvSpPr>
            <p:spPr bwMode="auto">
              <a:xfrm flipH="1">
                <a:off x="2160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2" name="Line 7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3" name="Line 8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2" name="Group 9"/>
            <p:cNvGrpSpPr>
              <a:grpSpLocks/>
            </p:cNvGrpSpPr>
            <p:nvPr/>
          </p:nvGrpSpPr>
          <p:grpSpPr bwMode="auto">
            <a:xfrm>
              <a:off x="1536" y="2112"/>
              <a:ext cx="1104" cy="384"/>
              <a:chOff x="1680" y="2160"/>
              <a:chExt cx="864" cy="432"/>
            </a:xfrm>
          </p:grpSpPr>
          <p:sp>
            <p:nvSpPr>
              <p:cNvPr id="35938" name="Line 10"/>
              <p:cNvSpPr>
                <a:spLocks noChangeShapeType="1"/>
              </p:cNvSpPr>
              <p:nvPr/>
            </p:nvSpPr>
            <p:spPr bwMode="auto">
              <a:xfrm flipH="1">
                <a:off x="1680" y="2160"/>
                <a:ext cx="48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9" name="Line 11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0" name="Line 12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3" name="Group 13"/>
            <p:cNvGrpSpPr>
              <a:grpSpLocks/>
            </p:cNvGrpSpPr>
            <p:nvPr/>
          </p:nvGrpSpPr>
          <p:grpSpPr bwMode="auto">
            <a:xfrm>
              <a:off x="3552" y="2112"/>
              <a:ext cx="1632" cy="528"/>
              <a:chOff x="2832" y="2160"/>
              <a:chExt cx="816" cy="432"/>
            </a:xfrm>
          </p:grpSpPr>
          <p:sp>
            <p:nvSpPr>
              <p:cNvPr id="35935" name="Line 14"/>
              <p:cNvSpPr>
                <a:spLocks noChangeShapeType="1"/>
              </p:cNvSpPr>
              <p:nvPr/>
            </p:nvSpPr>
            <p:spPr bwMode="auto">
              <a:xfrm flipH="1">
                <a:off x="2832" y="2160"/>
                <a:ext cx="38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6" name="Line 15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7" name="Line 16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4" name="Group 17"/>
            <p:cNvGrpSpPr>
              <a:grpSpLocks/>
            </p:cNvGrpSpPr>
            <p:nvPr/>
          </p:nvGrpSpPr>
          <p:grpSpPr bwMode="auto">
            <a:xfrm>
              <a:off x="1584" y="2784"/>
              <a:ext cx="1104" cy="432"/>
              <a:chOff x="1584" y="2880"/>
              <a:chExt cx="1104" cy="432"/>
            </a:xfrm>
          </p:grpSpPr>
          <p:sp>
            <p:nvSpPr>
              <p:cNvPr id="35932" name="Line 18"/>
              <p:cNvSpPr>
                <a:spLocks noChangeShapeType="1"/>
              </p:cNvSpPr>
              <p:nvPr/>
            </p:nvSpPr>
            <p:spPr bwMode="auto">
              <a:xfrm flipH="1">
                <a:off x="1584" y="2880"/>
                <a:ext cx="57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3" name="Line 19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4" name="Line 20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52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5" name="Group 21"/>
            <p:cNvGrpSpPr>
              <a:grpSpLocks/>
            </p:cNvGrpSpPr>
            <p:nvPr/>
          </p:nvGrpSpPr>
          <p:grpSpPr bwMode="auto">
            <a:xfrm>
              <a:off x="2064" y="1824"/>
              <a:ext cx="192" cy="288"/>
              <a:chOff x="2064" y="1872"/>
              <a:chExt cx="192" cy="288"/>
            </a:xfrm>
          </p:grpSpPr>
          <p:sp>
            <p:nvSpPr>
              <p:cNvPr id="35929" name="Rectangle 22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5930" name="Line 23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1" name="Line 24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6" name="Group 25"/>
            <p:cNvGrpSpPr>
              <a:grpSpLocks/>
            </p:cNvGrpSpPr>
            <p:nvPr/>
          </p:nvGrpSpPr>
          <p:grpSpPr bwMode="auto">
            <a:xfrm>
              <a:off x="4224" y="1824"/>
              <a:ext cx="192" cy="288"/>
              <a:chOff x="3120" y="1872"/>
              <a:chExt cx="192" cy="288"/>
            </a:xfrm>
          </p:grpSpPr>
          <p:sp>
            <p:nvSpPr>
              <p:cNvPr id="35926" name="Rectangle 26"/>
              <p:cNvSpPr>
                <a:spLocks noChangeArrowheads="1"/>
              </p:cNvSpPr>
              <p:nvPr/>
            </p:nvSpPr>
            <p:spPr bwMode="auto">
              <a:xfrm>
                <a:off x="3120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5927" name="Line 27"/>
              <p:cNvSpPr>
                <a:spLocks noChangeShapeType="1"/>
              </p:cNvSpPr>
              <p:nvPr/>
            </p:nvSpPr>
            <p:spPr bwMode="auto">
              <a:xfrm>
                <a:off x="3120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28" name="Line 28"/>
              <p:cNvSpPr>
                <a:spLocks noChangeShapeType="1"/>
              </p:cNvSpPr>
              <p:nvPr/>
            </p:nvSpPr>
            <p:spPr bwMode="auto">
              <a:xfrm>
                <a:off x="3120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7" name="Group 29"/>
            <p:cNvGrpSpPr>
              <a:grpSpLocks/>
            </p:cNvGrpSpPr>
            <p:nvPr/>
          </p:nvGrpSpPr>
          <p:grpSpPr bwMode="auto">
            <a:xfrm>
              <a:off x="2064" y="2496"/>
              <a:ext cx="192" cy="288"/>
              <a:chOff x="2064" y="2592"/>
              <a:chExt cx="192" cy="288"/>
            </a:xfrm>
          </p:grpSpPr>
          <p:sp>
            <p:nvSpPr>
              <p:cNvPr id="35923" name="Rectangle 30"/>
              <p:cNvSpPr>
                <a:spLocks noChangeArrowheads="1"/>
              </p:cNvSpPr>
              <p:nvPr/>
            </p:nvSpPr>
            <p:spPr bwMode="auto">
              <a:xfrm>
                <a:off x="2064" y="259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5924" name="Line 31"/>
              <p:cNvSpPr>
                <a:spLocks noChangeShapeType="1"/>
              </p:cNvSpPr>
              <p:nvPr/>
            </p:nvSpPr>
            <p:spPr bwMode="auto">
              <a:xfrm>
                <a:off x="2064" y="278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25" name="Line 32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8" name="Group 33"/>
            <p:cNvGrpSpPr>
              <a:grpSpLocks/>
            </p:cNvGrpSpPr>
            <p:nvPr/>
          </p:nvGrpSpPr>
          <p:grpSpPr bwMode="auto">
            <a:xfrm>
              <a:off x="2544" y="3168"/>
              <a:ext cx="480" cy="250"/>
              <a:chOff x="432" y="3408"/>
              <a:chExt cx="480" cy="250"/>
            </a:xfrm>
          </p:grpSpPr>
          <p:sp>
            <p:nvSpPr>
              <p:cNvPr id="35921" name="Rectangle 3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5922" name="Text Box 35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1 5 </a:t>
                </a:r>
                <a:r>
                  <a:rPr lang="en-US" altLang="en-US" sz="2000" b="0">
                    <a:solidFill>
                      <a:srgbClr val="FF0000"/>
                    </a:solidFill>
                    <a:latin typeface="Times New Roman" pitchFamily="18" charset="0"/>
                  </a:rPr>
                  <a:t>9</a:t>
                </a:r>
              </a:p>
            </p:txBody>
          </p:sp>
        </p:grpSp>
        <p:grpSp>
          <p:nvGrpSpPr>
            <p:cNvPr id="35869" name="Group 36"/>
            <p:cNvGrpSpPr>
              <a:grpSpLocks/>
            </p:cNvGrpSpPr>
            <p:nvPr/>
          </p:nvGrpSpPr>
          <p:grpSpPr bwMode="auto">
            <a:xfrm>
              <a:off x="1296" y="2448"/>
              <a:ext cx="480" cy="250"/>
              <a:chOff x="432" y="3408"/>
              <a:chExt cx="480" cy="250"/>
            </a:xfrm>
          </p:grpSpPr>
          <p:sp>
            <p:nvSpPr>
              <p:cNvPr id="35919" name="Rectangle 37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5920" name="Text Box 38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1 4 5</a:t>
                </a:r>
              </a:p>
            </p:txBody>
          </p:sp>
        </p:grpSp>
        <p:grpSp>
          <p:nvGrpSpPr>
            <p:cNvPr id="35870" name="Group 39"/>
            <p:cNvGrpSpPr>
              <a:grpSpLocks/>
            </p:cNvGrpSpPr>
            <p:nvPr/>
          </p:nvGrpSpPr>
          <p:grpSpPr bwMode="auto">
            <a:xfrm>
              <a:off x="2448" y="2448"/>
              <a:ext cx="480" cy="250"/>
              <a:chOff x="432" y="3408"/>
              <a:chExt cx="480" cy="250"/>
            </a:xfrm>
          </p:grpSpPr>
          <p:sp>
            <p:nvSpPr>
              <p:cNvPr id="35917" name="Rectangle 40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5918" name="Text Box 41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1 3 </a:t>
                </a:r>
                <a:r>
                  <a:rPr lang="en-US" altLang="en-US" sz="2000" b="0">
                    <a:solidFill>
                      <a:srgbClr val="FF0000"/>
                    </a:solidFill>
                    <a:latin typeface="Times New Roman" pitchFamily="18" charset="0"/>
                  </a:rPr>
                  <a:t>6</a:t>
                </a:r>
              </a:p>
            </p:txBody>
          </p:sp>
        </p:grpSp>
        <p:grpSp>
          <p:nvGrpSpPr>
            <p:cNvPr id="35871" name="Group 42"/>
            <p:cNvGrpSpPr>
              <a:grpSpLocks/>
            </p:cNvGrpSpPr>
            <p:nvPr/>
          </p:nvGrpSpPr>
          <p:grpSpPr bwMode="auto">
            <a:xfrm>
              <a:off x="3312" y="2640"/>
              <a:ext cx="480" cy="250"/>
              <a:chOff x="432" y="3408"/>
              <a:chExt cx="480" cy="250"/>
            </a:xfrm>
          </p:grpSpPr>
          <p:sp>
            <p:nvSpPr>
              <p:cNvPr id="35915" name="Rectangle 43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5916" name="Text Box 44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solidFill>
                      <a:srgbClr val="FF0000"/>
                    </a:solidFill>
                    <a:latin typeface="Times New Roman" pitchFamily="18" charset="0"/>
                  </a:rPr>
                  <a:t>3</a:t>
                </a:r>
                <a:r>
                  <a:rPr lang="en-US" altLang="en-US" sz="2000" b="0">
                    <a:latin typeface="Times New Roman" pitchFamily="18" charset="0"/>
                  </a:rPr>
                  <a:t> 4 5</a:t>
                </a:r>
              </a:p>
            </p:txBody>
          </p:sp>
        </p:grpSp>
        <p:grpSp>
          <p:nvGrpSpPr>
            <p:cNvPr id="35872" name="Group 45"/>
            <p:cNvGrpSpPr>
              <a:grpSpLocks/>
            </p:cNvGrpSpPr>
            <p:nvPr/>
          </p:nvGrpSpPr>
          <p:grpSpPr bwMode="auto">
            <a:xfrm>
              <a:off x="4944" y="2640"/>
              <a:ext cx="480" cy="490"/>
              <a:chOff x="3792" y="3312"/>
              <a:chExt cx="480" cy="490"/>
            </a:xfrm>
          </p:grpSpPr>
          <p:grpSp>
            <p:nvGrpSpPr>
              <p:cNvPr id="35909" name="Group 46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5913" name="Rectangle 47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5914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3</a:t>
                  </a:r>
                  <a:r>
                    <a:rPr lang="en-US" altLang="en-US" sz="2000" b="0">
                      <a:latin typeface="Times New Roman" pitchFamily="18" charset="0"/>
                    </a:rPr>
                    <a:t> </a:t>
                  </a: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6</a:t>
                  </a:r>
                  <a:r>
                    <a:rPr lang="en-US" altLang="en-US" sz="2000" b="0">
                      <a:latin typeface="Times New Roman" pitchFamily="18" charset="0"/>
                    </a:rPr>
                    <a:t> 7</a:t>
                  </a:r>
                </a:p>
              </p:txBody>
            </p:sp>
          </p:grpSp>
          <p:grpSp>
            <p:nvGrpSpPr>
              <p:cNvPr id="35910" name="Group 49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5911" name="Rectangle 50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5912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3</a:t>
                  </a:r>
                  <a:r>
                    <a:rPr lang="en-US" altLang="en-US" sz="2000" b="0">
                      <a:latin typeface="Times New Roman" pitchFamily="18" charset="0"/>
                    </a:rPr>
                    <a:t> </a:t>
                  </a: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6</a:t>
                  </a:r>
                  <a:r>
                    <a:rPr lang="en-US" altLang="en-US" sz="2000" b="0">
                      <a:latin typeface="Times New Roman" pitchFamily="18" charset="0"/>
                    </a:rPr>
                    <a:t> 8</a:t>
                  </a:r>
                </a:p>
              </p:txBody>
            </p:sp>
          </p:grpSp>
        </p:grpSp>
        <p:grpSp>
          <p:nvGrpSpPr>
            <p:cNvPr id="35873" name="Group 52"/>
            <p:cNvGrpSpPr>
              <a:grpSpLocks/>
            </p:cNvGrpSpPr>
            <p:nvPr/>
          </p:nvGrpSpPr>
          <p:grpSpPr bwMode="auto">
            <a:xfrm>
              <a:off x="4080" y="2640"/>
              <a:ext cx="480" cy="730"/>
              <a:chOff x="4800" y="3216"/>
              <a:chExt cx="480" cy="730"/>
            </a:xfrm>
          </p:grpSpPr>
          <p:grpSp>
            <p:nvGrpSpPr>
              <p:cNvPr id="35899" name="Group 53"/>
              <p:cNvGrpSpPr>
                <a:grpSpLocks/>
              </p:cNvGrpSpPr>
              <p:nvPr/>
            </p:nvGrpSpPr>
            <p:grpSpPr bwMode="auto">
              <a:xfrm>
                <a:off x="4800" y="3216"/>
                <a:ext cx="480" cy="490"/>
                <a:chOff x="3792" y="3312"/>
                <a:chExt cx="480" cy="490"/>
              </a:xfrm>
            </p:grpSpPr>
            <p:grpSp>
              <p:nvGrpSpPr>
                <p:cNvPr id="35903" name="Group 54"/>
                <p:cNvGrpSpPr>
                  <a:grpSpLocks/>
                </p:cNvGrpSpPr>
                <p:nvPr/>
              </p:nvGrpSpPr>
              <p:grpSpPr bwMode="auto">
                <a:xfrm>
                  <a:off x="3792" y="3312"/>
                  <a:ext cx="480" cy="250"/>
                  <a:chOff x="432" y="3408"/>
                  <a:chExt cx="480" cy="250"/>
                </a:xfrm>
              </p:grpSpPr>
              <p:sp>
                <p:nvSpPr>
                  <p:cNvPr id="35907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1400"/>
                  </a:p>
                </p:txBody>
              </p:sp>
              <p:sp>
                <p:nvSpPr>
                  <p:cNvPr id="35908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en-US" altLang="en-US" sz="2000" b="0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3</a:t>
                    </a:r>
                    <a:r>
                      <a:rPr lang="en-US" altLang="en-US" sz="2000" b="0">
                        <a:latin typeface="Times New Roman" pitchFamily="18" charset="0"/>
                      </a:rPr>
                      <a:t> 5 6</a:t>
                    </a:r>
                  </a:p>
                </p:txBody>
              </p:sp>
            </p:grpSp>
            <p:grpSp>
              <p:nvGrpSpPr>
                <p:cNvPr id="35904" name="Group 57"/>
                <p:cNvGrpSpPr>
                  <a:grpSpLocks/>
                </p:cNvGrpSpPr>
                <p:nvPr/>
              </p:nvGrpSpPr>
              <p:grpSpPr bwMode="auto">
                <a:xfrm>
                  <a:off x="3792" y="3552"/>
                  <a:ext cx="480" cy="250"/>
                  <a:chOff x="432" y="3408"/>
                  <a:chExt cx="480" cy="250"/>
                </a:xfrm>
              </p:grpSpPr>
              <p:sp>
                <p:nvSpPr>
                  <p:cNvPr id="35905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1400"/>
                  </a:p>
                </p:txBody>
              </p:sp>
              <p:sp>
                <p:nvSpPr>
                  <p:cNvPr id="35906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en-US" altLang="en-US" sz="2000" b="0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3</a:t>
                    </a:r>
                    <a:r>
                      <a:rPr lang="en-US" altLang="en-US" sz="2000" b="0">
                        <a:latin typeface="Times New Roman" pitchFamily="18" charset="0"/>
                      </a:rPr>
                      <a:t> 5 7</a:t>
                    </a:r>
                  </a:p>
                </p:txBody>
              </p:sp>
            </p:grpSp>
          </p:grpSp>
          <p:grpSp>
            <p:nvGrpSpPr>
              <p:cNvPr id="35900" name="Group 60"/>
              <p:cNvGrpSpPr>
                <a:grpSpLocks/>
              </p:cNvGrpSpPr>
              <p:nvPr/>
            </p:nvGrpSpPr>
            <p:grpSpPr bwMode="auto">
              <a:xfrm>
                <a:off x="4800" y="3696"/>
                <a:ext cx="480" cy="250"/>
                <a:chOff x="432" y="3408"/>
                <a:chExt cx="480" cy="250"/>
              </a:xfrm>
            </p:grpSpPr>
            <p:sp>
              <p:nvSpPr>
                <p:cNvPr id="35901" name="Rectangle 61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5902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6</a:t>
                  </a:r>
                  <a:r>
                    <a:rPr lang="en-US" altLang="en-US" sz="2000" b="0">
                      <a:latin typeface="Times New Roman" pitchFamily="18" charset="0"/>
                    </a:rPr>
                    <a:t> 8 9</a:t>
                  </a:r>
                </a:p>
              </p:txBody>
            </p:sp>
          </p:grpSp>
        </p:grpSp>
        <p:grpSp>
          <p:nvGrpSpPr>
            <p:cNvPr id="35874" name="Group 63"/>
            <p:cNvGrpSpPr>
              <a:grpSpLocks/>
            </p:cNvGrpSpPr>
            <p:nvPr/>
          </p:nvGrpSpPr>
          <p:grpSpPr bwMode="auto">
            <a:xfrm>
              <a:off x="3024" y="1872"/>
              <a:ext cx="480" cy="490"/>
              <a:chOff x="3792" y="3312"/>
              <a:chExt cx="480" cy="490"/>
            </a:xfrm>
          </p:grpSpPr>
          <p:grpSp>
            <p:nvGrpSpPr>
              <p:cNvPr id="35893" name="Group 64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5897" name="Rectangle 6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5898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latin typeface="Times New Roman" pitchFamily="18" charset="0"/>
                    </a:rPr>
                    <a:t>2 3 4</a:t>
                  </a:r>
                </a:p>
              </p:txBody>
            </p:sp>
          </p:grpSp>
          <p:grpSp>
            <p:nvGrpSpPr>
              <p:cNvPr id="35894" name="Group 67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5895" name="Rectangle 68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5896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latin typeface="Times New Roman" pitchFamily="18" charset="0"/>
                    </a:rPr>
                    <a:t>5 6 7</a:t>
                  </a:r>
                </a:p>
              </p:txBody>
            </p:sp>
          </p:grpSp>
        </p:grpSp>
        <p:grpSp>
          <p:nvGrpSpPr>
            <p:cNvPr id="35875" name="Group 70"/>
            <p:cNvGrpSpPr>
              <a:grpSpLocks/>
            </p:cNvGrpSpPr>
            <p:nvPr/>
          </p:nvGrpSpPr>
          <p:grpSpPr bwMode="auto">
            <a:xfrm>
              <a:off x="1344" y="3168"/>
              <a:ext cx="480" cy="490"/>
              <a:chOff x="3792" y="3312"/>
              <a:chExt cx="480" cy="490"/>
            </a:xfrm>
          </p:grpSpPr>
          <p:grpSp>
            <p:nvGrpSpPr>
              <p:cNvPr id="35887" name="Group 71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5891" name="Rectangle 7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5892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latin typeface="Times New Roman" pitchFamily="18" charset="0"/>
                    </a:rPr>
                    <a:t>1 2 4</a:t>
                  </a:r>
                </a:p>
              </p:txBody>
            </p:sp>
          </p:grpSp>
          <p:grpSp>
            <p:nvGrpSpPr>
              <p:cNvPr id="35888" name="Group 74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5889" name="Rectangle 7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5890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latin typeface="Times New Roman" pitchFamily="18" charset="0"/>
                    </a:rPr>
                    <a:t>4 5 7</a:t>
                  </a:r>
                </a:p>
              </p:txBody>
            </p:sp>
          </p:grpSp>
        </p:grpSp>
        <p:grpSp>
          <p:nvGrpSpPr>
            <p:cNvPr id="35876" name="Group 77"/>
            <p:cNvGrpSpPr>
              <a:grpSpLocks/>
            </p:cNvGrpSpPr>
            <p:nvPr/>
          </p:nvGrpSpPr>
          <p:grpSpPr bwMode="auto">
            <a:xfrm>
              <a:off x="1920" y="3216"/>
              <a:ext cx="480" cy="490"/>
              <a:chOff x="3792" y="3312"/>
              <a:chExt cx="480" cy="490"/>
            </a:xfrm>
          </p:grpSpPr>
          <p:grpSp>
            <p:nvGrpSpPr>
              <p:cNvPr id="35881" name="Group 78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5885" name="Rectangle 79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5886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latin typeface="Times New Roman" pitchFamily="18" charset="0"/>
                    </a:rPr>
                    <a:t>1 2 5</a:t>
                  </a:r>
                </a:p>
              </p:txBody>
            </p:sp>
          </p:grpSp>
          <p:grpSp>
            <p:nvGrpSpPr>
              <p:cNvPr id="35882" name="Group 81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5883" name="Rectangle 8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5884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 b="0">
                      <a:latin typeface="Times New Roman" pitchFamily="18" charset="0"/>
                    </a:rPr>
                    <a:t>4 5 8</a:t>
                  </a:r>
                </a:p>
              </p:txBody>
            </p:sp>
          </p:grpSp>
        </p:grpSp>
        <p:grpSp>
          <p:nvGrpSpPr>
            <p:cNvPr id="35877" name="Group 84"/>
            <p:cNvGrpSpPr>
              <a:grpSpLocks/>
            </p:cNvGrpSpPr>
            <p:nvPr/>
          </p:nvGrpSpPr>
          <p:grpSpPr bwMode="auto">
            <a:xfrm>
              <a:off x="3120" y="1056"/>
              <a:ext cx="192" cy="288"/>
              <a:chOff x="2064" y="1872"/>
              <a:chExt cx="192" cy="288"/>
            </a:xfrm>
          </p:grpSpPr>
          <p:sp>
            <p:nvSpPr>
              <p:cNvPr id="35878" name="Rectangle 85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5879" name="Line 86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0" name="Line 87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5845" name="Group 88"/>
          <p:cNvGrpSpPr>
            <a:grpSpLocks/>
          </p:cNvGrpSpPr>
          <p:nvPr/>
        </p:nvGrpSpPr>
        <p:grpSpPr bwMode="auto">
          <a:xfrm>
            <a:off x="1212850" y="1736725"/>
            <a:ext cx="381000" cy="609600"/>
            <a:chOff x="2064" y="1872"/>
            <a:chExt cx="192" cy="288"/>
          </a:xfrm>
        </p:grpSpPr>
        <p:sp>
          <p:nvSpPr>
            <p:cNvPr id="35858" name="Rectangle 89"/>
            <p:cNvSpPr>
              <a:spLocks noChangeArrowheads="1"/>
            </p:cNvSpPr>
            <p:nvPr/>
          </p:nvSpPr>
          <p:spPr bwMode="auto">
            <a:xfrm>
              <a:off x="2064" y="187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5859" name="Line 90"/>
            <p:cNvSpPr>
              <a:spLocks noChangeShapeType="1"/>
            </p:cNvSpPr>
            <p:nvPr/>
          </p:nvSpPr>
          <p:spPr bwMode="auto">
            <a:xfrm>
              <a:off x="2064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0" name="Line 91"/>
            <p:cNvSpPr>
              <a:spLocks noChangeShapeType="1"/>
            </p:cNvSpPr>
            <p:nvPr/>
          </p:nvSpPr>
          <p:spPr bwMode="auto">
            <a:xfrm>
              <a:off x="2064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46" name="Line 92"/>
          <p:cNvSpPr>
            <a:spLocks noChangeShapeType="1"/>
          </p:cNvSpPr>
          <p:nvPr/>
        </p:nvSpPr>
        <p:spPr bwMode="auto">
          <a:xfrm flipH="1">
            <a:off x="603250" y="2346325"/>
            <a:ext cx="76993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Line 93"/>
          <p:cNvSpPr>
            <a:spLocks noChangeShapeType="1"/>
          </p:cNvSpPr>
          <p:nvPr/>
        </p:nvSpPr>
        <p:spPr bwMode="auto">
          <a:xfrm>
            <a:off x="1365250" y="23463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Line 94"/>
          <p:cNvSpPr>
            <a:spLocks noChangeShapeType="1"/>
          </p:cNvSpPr>
          <p:nvPr/>
        </p:nvSpPr>
        <p:spPr bwMode="auto">
          <a:xfrm>
            <a:off x="1373188" y="2346325"/>
            <a:ext cx="677862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Text Box 95"/>
          <p:cNvSpPr txBox="1">
            <a:spLocks noChangeArrowheads="1"/>
          </p:cNvSpPr>
          <p:nvPr/>
        </p:nvSpPr>
        <p:spPr bwMode="auto">
          <a:xfrm>
            <a:off x="527050" y="23463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1,4,7</a:t>
            </a:r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35850" name="Text Box 96"/>
          <p:cNvSpPr txBox="1">
            <a:spLocks noChangeArrowheads="1"/>
          </p:cNvSpPr>
          <p:nvPr/>
        </p:nvSpPr>
        <p:spPr bwMode="auto">
          <a:xfrm>
            <a:off x="831850" y="27273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2,5,8</a:t>
            </a:r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35851" name="Text Box 97"/>
          <p:cNvSpPr txBox="1">
            <a:spLocks noChangeArrowheads="1"/>
          </p:cNvSpPr>
          <p:nvPr/>
        </p:nvSpPr>
        <p:spPr bwMode="auto">
          <a:xfrm>
            <a:off x="1746250" y="23463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Times New Roman" pitchFamily="18" charset="0"/>
              </a:rPr>
              <a:t>3,6,9</a:t>
            </a:r>
          </a:p>
        </p:txBody>
      </p:sp>
      <p:sp>
        <p:nvSpPr>
          <p:cNvPr id="35852" name="Text Box 98"/>
          <p:cNvSpPr txBox="1">
            <a:spLocks noChangeArrowheads="1"/>
          </p:cNvSpPr>
          <p:nvPr/>
        </p:nvSpPr>
        <p:spPr bwMode="auto">
          <a:xfrm>
            <a:off x="679450" y="1355725"/>
            <a:ext cx="1376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0">
                <a:latin typeface="Times New Roman" pitchFamily="18" charset="0"/>
              </a:rPr>
              <a:t>Hash Function</a:t>
            </a: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35853" name="Text Box 99"/>
          <p:cNvSpPr txBox="1">
            <a:spLocks noChangeArrowheads="1"/>
          </p:cNvSpPr>
          <p:nvPr/>
        </p:nvSpPr>
        <p:spPr bwMode="auto">
          <a:xfrm>
            <a:off x="3810000" y="1355725"/>
            <a:ext cx="227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Candidate Hash Tree</a:t>
            </a: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35854" name="Rectangle 100"/>
          <p:cNvSpPr>
            <a:spLocks noChangeArrowheads="1"/>
          </p:cNvSpPr>
          <p:nvPr/>
        </p:nvSpPr>
        <p:spPr bwMode="auto">
          <a:xfrm>
            <a:off x="3810000" y="4953000"/>
            <a:ext cx="1066800" cy="6858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5855" name="Rectangle 101"/>
          <p:cNvSpPr>
            <a:spLocks noChangeArrowheads="1"/>
          </p:cNvSpPr>
          <p:nvPr/>
        </p:nvSpPr>
        <p:spPr bwMode="auto">
          <a:xfrm>
            <a:off x="5105400" y="4038600"/>
            <a:ext cx="3657600" cy="15240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5856" name="Text Box 102"/>
          <p:cNvSpPr txBox="1">
            <a:spLocks noChangeArrowheads="1"/>
          </p:cNvSpPr>
          <p:nvPr/>
        </p:nvSpPr>
        <p:spPr bwMode="auto">
          <a:xfrm>
            <a:off x="304800" y="4495800"/>
            <a:ext cx="1143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solidFill>
                  <a:srgbClr val="0C6D9C"/>
                </a:solidFill>
              </a:rPr>
              <a:t>Hash on 3, 6 or 9</a:t>
            </a:r>
            <a:endParaRPr lang="en-US" altLang="en-US" sz="2000" b="0">
              <a:solidFill>
                <a:srgbClr val="0C6D9C"/>
              </a:solidFill>
              <a:sym typeface="Symbol" pitchFamily="18" charset="2"/>
            </a:endParaRPr>
          </a:p>
        </p:txBody>
      </p:sp>
      <p:sp>
        <p:nvSpPr>
          <p:cNvPr id="35857" name="Rectangle 103"/>
          <p:cNvSpPr>
            <a:spLocks noChangeArrowheads="1"/>
          </p:cNvSpPr>
          <p:nvPr/>
        </p:nvSpPr>
        <p:spPr bwMode="auto">
          <a:xfrm>
            <a:off x="3657600" y="3810000"/>
            <a:ext cx="990600" cy="6096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Support Counting Using a Hash Tree</a:t>
            </a:r>
          </a:p>
        </p:txBody>
      </p:sp>
      <p:grpSp>
        <p:nvGrpSpPr>
          <p:cNvPr id="36867" name="Group 3"/>
          <p:cNvGrpSpPr>
            <a:grpSpLocks/>
          </p:cNvGrpSpPr>
          <p:nvPr/>
        </p:nvGrpSpPr>
        <p:grpSpPr bwMode="auto">
          <a:xfrm>
            <a:off x="914400" y="2286000"/>
            <a:ext cx="5457825" cy="3744913"/>
            <a:chOff x="1248" y="1392"/>
            <a:chExt cx="4134" cy="2678"/>
          </a:xfrm>
        </p:grpSpPr>
        <p:sp>
          <p:nvSpPr>
            <p:cNvPr id="36911" name="Line 4"/>
            <p:cNvSpPr>
              <a:spLocks noChangeShapeType="1"/>
            </p:cNvSpPr>
            <p:nvPr/>
          </p:nvSpPr>
          <p:spPr bwMode="auto">
            <a:xfrm flipH="1">
              <a:off x="2112" y="1680"/>
              <a:ext cx="1080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2" name="Line 5"/>
            <p:cNvSpPr>
              <a:spLocks noChangeShapeType="1"/>
            </p:cNvSpPr>
            <p:nvPr/>
          </p:nvSpPr>
          <p:spPr bwMode="auto">
            <a:xfrm>
              <a:off x="3192" y="168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3" name="Line 6"/>
            <p:cNvSpPr>
              <a:spLocks noChangeShapeType="1"/>
            </p:cNvSpPr>
            <p:nvPr/>
          </p:nvSpPr>
          <p:spPr bwMode="auto">
            <a:xfrm>
              <a:off x="3192" y="1680"/>
              <a:ext cx="1080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4" name="Line 7"/>
            <p:cNvSpPr>
              <a:spLocks noChangeShapeType="1"/>
            </p:cNvSpPr>
            <p:nvPr/>
          </p:nvSpPr>
          <p:spPr bwMode="auto">
            <a:xfrm flipH="1">
              <a:off x="1488" y="2448"/>
              <a:ext cx="613" cy="3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5" name="Line 8"/>
            <p:cNvSpPr>
              <a:spLocks noChangeShapeType="1"/>
            </p:cNvSpPr>
            <p:nvPr/>
          </p:nvSpPr>
          <p:spPr bwMode="auto">
            <a:xfrm>
              <a:off x="2101" y="24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6" name="Line 9"/>
            <p:cNvSpPr>
              <a:spLocks noChangeShapeType="1"/>
            </p:cNvSpPr>
            <p:nvPr/>
          </p:nvSpPr>
          <p:spPr bwMode="auto">
            <a:xfrm>
              <a:off x="2101" y="2448"/>
              <a:ext cx="491" cy="3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7" name="Line 10"/>
            <p:cNvSpPr>
              <a:spLocks noChangeShapeType="1"/>
            </p:cNvSpPr>
            <p:nvPr/>
          </p:nvSpPr>
          <p:spPr bwMode="auto">
            <a:xfrm flipH="1">
              <a:off x="3504" y="2448"/>
              <a:ext cx="76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8" name="Line 11"/>
            <p:cNvSpPr>
              <a:spLocks noChangeShapeType="1"/>
            </p:cNvSpPr>
            <p:nvPr/>
          </p:nvSpPr>
          <p:spPr bwMode="auto">
            <a:xfrm>
              <a:off x="4272" y="244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9" name="Line 12"/>
            <p:cNvSpPr>
              <a:spLocks noChangeShapeType="1"/>
            </p:cNvSpPr>
            <p:nvPr/>
          </p:nvSpPr>
          <p:spPr bwMode="auto">
            <a:xfrm>
              <a:off x="4272" y="2448"/>
              <a:ext cx="86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0" name="Line 13"/>
            <p:cNvSpPr>
              <a:spLocks noChangeShapeType="1"/>
            </p:cNvSpPr>
            <p:nvPr/>
          </p:nvSpPr>
          <p:spPr bwMode="auto">
            <a:xfrm flipH="1">
              <a:off x="1536" y="3120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1" name="Line 14"/>
            <p:cNvSpPr>
              <a:spLocks noChangeShapeType="1"/>
            </p:cNvSpPr>
            <p:nvPr/>
          </p:nvSpPr>
          <p:spPr bwMode="auto">
            <a:xfrm>
              <a:off x="2112" y="312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2" name="Line 15"/>
            <p:cNvSpPr>
              <a:spLocks noChangeShapeType="1"/>
            </p:cNvSpPr>
            <p:nvPr/>
          </p:nvSpPr>
          <p:spPr bwMode="auto">
            <a:xfrm>
              <a:off x="2112" y="3120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3" name="Rectangle 16"/>
            <p:cNvSpPr>
              <a:spLocks noChangeArrowheads="1"/>
            </p:cNvSpPr>
            <p:nvPr/>
          </p:nvSpPr>
          <p:spPr bwMode="auto">
            <a:xfrm>
              <a:off x="2016" y="2160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924" name="Line 17"/>
            <p:cNvSpPr>
              <a:spLocks noChangeShapeType="1"/>
            </p:cNvSpPr>
            <p:nvPr/>
          </p:nvSpPr>
          <p:spPr bwMode="auto">
            <a:xfrm>
              <a:off x="2016" y="22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5" name="Line 18"/>
            <p:cNvSpPr>
              <a:spLocks noChangeShapeType="1"/>
            </p:cNvSpPr>
            <p:nvPr/>
          </p:nvSpPr>
          <p:spPr bwMode="auto">
            <a:xfrm>
              <a:off x="2016" y="23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6" name="Rectangle 19"/>
            <p:cNvSpPr>
              <a:spLocks noChangeArrowheads="1"/>
            </p:cNvSpPr>
            <p:nvPr/>
          </p:nvSpPr>
          <p:spPr bwMode="auto">
            <a:xfrm>
              <a:off x="4176" y="2160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927" name="Line 20"/>
            <p:cNvSpPr>
              <a:spLocks noChangeShapeType="1"/>
            </p:cNvSpPr>
            <p:nvPr/>
          </p:nvSpPr>
          <p:spPr bwMode="auto">
            <a:xfrm>
              <a:off x="4176" y="22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8" name="Line 21"/>
            <p:cNvSpPr>
              <a:spLocks noChangeShapeType="1"/>
            </p:cNvSpPr>
            <p:nvPr/>
          </p:nvSpPr>
          <p:spPr bwMode="auto">
            <a:xfrm>
              <a:off x="4176" y="23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9" name="Rectangle 22"/>
            <p:cNvSpPr>
              <a:spLocks noChangeArrowheads="1"/>
            </p:cNvSpPr>
            <p:nvPr/>
          </p:nvSpPr>
          <p:spPr bwMode="auto">
            <a:xfrm>
              <a:off x="2016" y="283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930" name="Line 23"/>
            <p:cNvSpPr>
              <a:spLocks noChangeShapeType="1"/>
            </p:cNvSpPr>
            <p:nvPr/>
          </p:nvSpPr>
          <p:spPr bwMode="auto">
            <a:xfrm>
              <a:off x="2016" y="30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1" name="Line 24"/>
            <p:cNvSpPr>
              <a:spLocks noChangeShapeType="1"/>
            </p:cNvSpPr>
            <p:nvPr/>
          </p:nvSpPr>
          <p:spPr bwMode="auto">
            <a:xfrm>
              <a:off x="2016" y="29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2" name="Rectangle 25"/>
            <p:cNvSpPr>
              <a:spLocks noChangeArrowheads="1"/>
            </p:cNvSpPr>
            <p:nvPr/>
          </p:nvSpPr>
          <p:spPr bwMode="auto">
            <a:xfrm>
              <a:off x="2496" y="3504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933" name="Text Box 26"/>
            <p:cNvSpPr txBox="1">
              <a:spLocks noChangeArrowheads="1"/>
            </p:cNvSpPr>
            <p:nvPr/>
          </p:nvSpPr>
          <p:spPr bwMode="auto">
            <a:xfrm>
              <a:off x="2496" y="3521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1 5 9</a:t>
              </a:r>
              <a:endParaRPr lang="en-US" altLang="en-US" sz="2000" b="0">
                <a:latin typeface="Times New Roman" pitchFamily="18" charset="0"/>
              </a:endParaRPr>
            </a:p>
          </p:txBody>
        </p:sp>
        <p:grpSp>
          <p:nvGrpSpPr>
            <p:cNvPr id="36934" name="Group 27"/>
            <p:cNvGrpSpPr>
              <a:grpSpLocks/>
            </p:cNvGrpSpPr>
            <p:nvPr/>
          </p:nvGrpSpPr>
          <p:grpSpPr bwMode="auto">
            <a:xfrm>
              <a:off x="1248" y="2784"/>
              <a:ext cx="486" cy="279"/>
              <a:chOff x="1248" y="2784"/>
              <a:chExt cx="486" cy="279"/>
            </a:xfrm>
          </p:grpSpPr>
          <p:sp>
            <p:nvSpPr>
              <p:cNvPr id="36976" name="Rectangle 28"/>
              <p:cNvSpPr>
                <a:spLocks noChangeArrowheads="1"/>
              </p:cNvSpPr>
              <p:nvPr/>
            </p:nvSpPr>
            <p:spPr bwMode="auto">
              <a:xfrm>
                <a:off x="1248" y="2784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77" name="Text Box 29"/>
              <p:cNvSpPr txBox="1">
                <a:spLocks noChangeArrowheads="1"/>
              </p:cNvSpPr>
              <p:nvPr/>
            </p:nvSpPr>
            <p:spPr bwMode="auto">
              <a:xfrm>
                <a:off x="1248" y="2801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 b="0">
                    <a:latin typeface="Times New Roman" pitchFamily="18" charset="0"/>
                  </a:rPr>
                  <a:t>1 4 5</a:t>
                </a:r>
                <a:endParaRPr lang="en-US" altLang="en-US" sz="2000" b="0">
                  <a:latin typeface="Times New Roman" pitchFamily="18" charset="0"/>
                </a:endParaRPr>
              </a:p>
            </p:txBody>
          </p:sp>
        </p:grpSp>
        <p:sp>
          <p:nvSpPr>
            <p:cNvPr id="36935" name="Rectangle 30"/>
            <p:cNvSpPr>
              <a:spLocks noChangeArrowheads="1"/>
            </p:cNvSpPr>
            <p:nvPr/>
          </p:nvSpPr>
          <p:spPr bwMode="auto">
            <a:xfrm>
              <a:off x="2400" y="2784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936" name="Text Box 31"/>
            <p:cNvSpPr txBox="1">
              <a:spLocks noChangeArrowheads="1"/>
            </p:cNvSpPr>
            <p:nvPr/>
          </p:nvSpPr>
          <p:spPr bwMode="auto">
            <a:xfrm>
              <a:off x="2400" y="2801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1 3 6</a:t>
              </a:r>
              <a:endParaRPr lang="en-US" altLang="en-US" sz="2000" b="0">
                <a:latin typeface="Times New Roman" pitchFamily="18" charset="0"/>
              </a:endParaRPr>
            </a:p>
          </p:txBody>
        </p:sp>
        <p:sp>
          <p:nvSpPr>
            <p:cNvPr id="36937" name="Rectangle 32"/>
            <p:cNvSpPr>
              <a:spLocks noChangeArrowheads="1"/>
            </p:cNvSpPr>
            <p:nvPr/>
          </p:nvSpPr>
          <p:spPr bwMode="auto">
            <a:xfrm>
              <a:off x="3264" y="2976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938" name="Text Box 33"/>
            <p:cNvSpPr txBox="1">
              <a:spLocks noChangeArrowheads="1"/>
            </p:cNvSpPr>
            <p:nvPr/>
          </p:nvSpPr>
          <p:spPr bwMode="auto">
            <a:xfrm>
              <a:off x="3264" y="2993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3 4 5</a:t>
              </a:r>
              <a:endParaRPr lang="en-US" altLang="en-US" sz="2000" b="0">
                <a:latin typeface="Times New Roman" pitchFamily="18" charset="0"/>
              </a:endParaRPr>
            </a:p>
          </p:txBody>
        </p:sp>
        <p:grpSp>
          <p:nvGrpSpPr>
            <p:cNvPr id="36939" name="Group 34"/>
            <p:cNvGrpSpPr>
              <a:grpSpLocks/>
            </p:cNvGrpSpPr>
            <p:nvPr/>
          </p:nvGrpSpPr>
          <p:grpSpPr bwMode="auto">
            <a:xfrm>
              <a:off x="4896" y="2976"/>
              <a:ext cx="486" cy="279"/>
              <a:chOff x="432" y="3408"/>
              <a:chExt cx="486" cy="279"/>
            </a:xfrm>
          </p:grpSpPr>
          <p:sp>
            <p:nvSpPr>
              <p:cNvPr id="36974" name="Rectangle 35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75" name="Text Box 36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 b="0">
                    <a:latin typeface="Times New Roman" pitchFamily="18" charset="0"/>
                  </a:rPr>
                  <a:t>3 6 7</a:t>
                </a:r>
                <a:endParaRPr lang="en-US" altLang="en-US" sz="2000" b="0">
                  <a:latin typeface="Times New Roman" pitchFamily="18" charset="0"/>
                </a:endParaRPr>
              </a:p>
            </p:txBody>
          </p:sp>
        </p:grpSp>
        <p:grpSp>
          <p:nvGrpSpPr>
            <p:cNvPr id="36940" name="Group 37"/>
            <p:cNvGrpSpPr>
              <a:grpSpLocks/>
            </p:cNvGrpSpPr>
            <p:nvPr/>
          </p:nvGrpSpPr>
          <p:grpSpPr bwMode="auto">
            <a:xfrm>
              <a:off x="4896" y="3216"/>
              <a:ext cx="486" cy="280"/>
              <a:chOff x="432" y="3408"/>
              <a:chExt cx="486" cy="280"/>
            </a:xfrm>
          </p:grpSpPr>
          <p:sp>
            <p:nvSpPr>
              <p:cNvPr id="36972" name="Rectangle 38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73" name="Text Box 39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48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 b="0">
                    <a:latin typeface="Times New Roman" pitchFamily="18" charset="0"/>
                  </a:rPr>
                  <a:t>3 6 8</a:t>
                </a:r>
                <a:endParaRPr lang="en-US" altLang="en-US" sz="2000" b="0">
                  <a:latin typeface="Times New Roman" pitchFamily="18" charset="0"/>
                </a:endParaRPr>
              </a:p>
            </p:txBody>
          </p:sp>
        </p:grpSp>
        <p:grpSp>
          <p:nvGrpSpPr>
            <p:cNvPr id="36941" name="Group 40"/>
            <p:cNvGrpSpPr>
              <a:grpSpLocks/>
            </p:cNvGrpSpPr>
            <p:nvPr/>
          </p:nvGrpSpPr>
          <p:grpSpPr bwMode="auto">
            <a:xfrm>
              <a:off x="4032" y="2976"/>
              <a:ext cx="488" cy="519"/>
              <a:chOff x="3792" y="3312"/>
              <a:chExt cx="488" cy="519"/>
            </a:xfrm>
          </p:grpSpPr>
          <p:grpSp>
            <p:nvGrpSpPr>
              <p:cNvPr id="36966" name="Group 41"/>
              <p:cNvGrpSpPr>
                <a:grpSpLocks/>
              </p:cNvGrpSpPr>
              <p:nvPr/>
            </p:nvGrpSpPr>
            <p:grpSpPr bwMode="auto">
              <a:xfrm>
                <a:off x="3792" y="3312"/>
                <a:ext cx="488" cy="279"/>
                <a:chOff x="432" y="3408"/>
                <a:chExt cx="488" cy="279"/>
              </a:xfrm>
            </p:grpSpPr>
            <p:sp>
              <p:nvSpPr>
                <p:cNvPr id="36970" name="Rectangle 4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6971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34" y="3425"/>
                  <a:ext cx="486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1800" b="0">
                      <a:latin typeface="Times New Roman" pitchFamily="18" charset="0"/>
                    </a:rPr>
                    <a:t>3 5 6</a:t>
                  </a:r>
                  <a:endParaRPr lang="en-US" altLang="en-US" sz="2000" b="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6967" name="Group 44"/>
              <p:cNvGrpSpPr>
                <a:grpSpLocks/>
              </p:cNvGrpSpPr>
              <p:nvPr/>
            </p:nvGrpSpPr>
            <p:grpSpPr bwMode="auto">
              <a:xfrm>
                <a:off x="3792" y="3552"/>
                <a:ext cx="488" cy="279"/>
                <a:chOff x="432" y="3408"/>
                <a:chExt cx="488" cy="279"/>
              </a:xfrm>
            </p:grpSpPr>
            <p:sp>
              <p:nvSpPr>
                <p:cNvPr id="36968" name="Rectangle 4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696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34" y="3425"/>
                  <a:ext cx="486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1800" b="0">
                      <a:latin typeface="Times New Roman" pitchFamily="18" charset="0"/>
                    </a:rPr>
                    <a:t>3 5 7</a:t>
                  </a:r>
                  <a:endParaRPr lang="en-US" altLang="en-US" sz="2000" b="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36942" name="Group 47"/>
            <p:cNvGrpSpPr>
              <a:grpSpLocks/>
            </p:cNvGrpSpPr>
            <p:nvPr/>
          </p:nvGrpSpPr>
          <p:grpSpPr bwMode="auto">
            <a:xfrm>
              <a:off x="4032" y="3456"/>
              <a:ext cx="488" cy="279"/>
              <a:chOff x="432" y="3408"/>
              <a:chExt cx="488" cy="279"/>
            </a:xfrm>
          </p:grpSpPr>
          <p:sp>
            <p:nvSpPr>
              <p:cNvPr id="36964" name="Rectangle 48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65" name="Text Box 49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 b="0">
                    <a:latin typeface="Times New Roman" pitchFamily="18" charset="0"/>
                  </a:rPr>
                  <a:t>6 8 9</a:t>
                </a:r>
                <a:endParaRPr lang="en-US" altLang="en-US" sz="2000" b="0">
                  <a:latin typeface="Times New Roman" pitchFamily="18" charset="0"/>
                </a:endParaRPr>
              </a:p>
            </p:txBody>
          </p:sp>
        </p:grpSp>
        <p:grpSp>
          <p:nvGrpSpPr>
            <p:cNvPr id="36943" name="Group 50"/>
            <p:cNvGrpSpPr>
              <a:grpSpLocks/>
            </p:cNvGrpSpPr>
            <p:nvPr/>
          </p:nvGrpSpPr>
          <p:grpSpPr bwMode="auto">
            <a:xfrm>
              <a:off x="2976" y="2208"/>
              <a:ext cx="486" cy="279"/>
              <a:chOff x="432" y="3408"/>
              <a:chExt cx="486" cy="279"/>
            </a:xfrm>
          </p:grpSpPr>
          <p:sp>
            <p:nvSpPr>
              <p:cNvPr id="36962" name="Rectangle 51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63" name="Text Box 52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 b="0">
                    <a:latin typeface="Times New Roman" pitchFamily="18" charset="0"/>
                  </a:rPr>
                  <a:t>2 3 4</a:t>
                </a:r>
              </a:p>
            </p:txBody>
          </p:sp>
        </p:grpSp>
        <p:grpSp>
          <p:nvGrpSpPr>
            <p:cNvPr id="36944" name="Group 53"/>
            <p:cNvGrpSpPr>
              <a:grpSpLocks/>
            </p:cNvGrpSpPr>
            <p:nvPr/>
          </p:nvGrpSpPr>
          <p:grpSpPr bwMode="auto">
            <a:xfrm>
              <a:off x="2976" y="2448"/>
              <a:ext cx="486" cy="280"/>
              <a:chOff x="432" y="3408"/>
              <a:chExt cx="486" cy="280"/>
            </a:xfrm>
          </p:grpSpPr>
          <p:sp>
            <p:nvSpPr>
              <p:cNvPr id="36960" name="Rectangle 5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61" name="Text Box 55"/>
              <p:cNvSpPr txBox="1">
                <a:spLocks noChangeArrowheads="1"/>
              </p:cNvSpPr>
              <p:nvPr/>
            </p:nvSpPr>
            <p:spPr bwMode="auto">
              <a:xfrm>
                <a:off x="432" y="3426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 b="0">
                    <a:latin typeface="Times New Roman" pitchFamily="18" charset="0"/>
                  </a:rPr>
                  <a:t>5 6 7</a:t>
                </a:r>
                <a:endParaRPr lang="en-US" altLang="en-US" sz="2000" b="0">
                  <a:latin typeface="Times New Roman" pitchFamily="18" charset="0"/>
                </a:endParaRPr>
              </a:p>
            </p:txBody>
          </p:sp>
        </p:grpSp>
        <p:grpSp>
          <p:nvGrpSpPr>
            <p:cNvPr id="36945" name="Group 56"/>
            <p:cNvGrpSpPr>
              <a:grpSpLocks/>
            </p:cNvGrpSpPr>
            <p:nvPr/>
          </p:nvGrpSpPr>
          <p:grpSpPr bwMode="auto">
            <a:xfrm>
              <a:off x="1296" y="3504"/>
              <a:ext cx="486" cy="279"/>
              <a:chOff x="432" y="3408"/>
              <a:chExt cx="486" cy="279"/>
            </a:xfrm>
          </p:grpSpPr>
          <p:sp>
            <p:nvSpPr>
              <p:cNvPr id="36958" name="Rectangle 57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59" name="Text Box 58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 b="0">
                    <a:latin typeface="Times New Roman" pitchFamily="18" charset="0"/>
                  </a:rPr>
                  <a:t>1 2 4</a:t>
                </a:r>
                <a:endParaRPr lang="en-US" altLang="en-US" sz="2000" b="0">
                  <a:latin typeface="Times New Roman" pitchFamily="18" charset="0"/>
                </a:endParaRPr>
              </a:p>
            </p:txBody>
          </p:sp>
        </p:grpSp>
        <p:grpSp>
          <p:nvGrpSpPr>
            <p:cNvPr id="36946" name="Group 59"/>
            <p:cNvGrpSpPr>
              <a:grpSpLocks/>
            </p:cNvGrpSpPr>
            <p:nvPr/>
          </p:nvGrpSpPr>
          <p:grpSpPr bwMode="auto">
            <a:xfrm>
              <a:off x="1296" y="3744"/>
              <a:ext cx="486" cy="281"/>
              <a:chOff x="432" y="3408"/>
              <a:chExt cx="486" cy="281"/>
            </a:xfrm>
          </p:grpSpPr>
          <p:sp>
            <p:nvSpPr>
              <p:cNvPr id="36956" name="Rectangle 60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57" name="Text Box 61"/>
              <p:cNvSpPr txBox="1">
                <a:spLocks noChangeArrowheads="1"/>
              </p:cNvSpPr>
              <p:nvPr/>
            </p:nvSpPr>
            <p:spPr bwMode="auto">
              <a:xfrm>
                <a:off x="432" y="3426"/>
                <a:ext cx="48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 b="0">
                    <a:latin typeface="Times New Roman" pitchFamily="18" charset="0"/>
                  </a:rPr>
                  <a:t>4 5 7</a:t>
                </a:r>
                <a:endParaRPr lang="en-US" altLang="en-US" sz="2000" b="0">
                  <a:latin typeface="Times New Roman" pitchFamily="18" charset="0"/>
                </a:endParaRPr>
              </a:p>
            </p:txBody>
          </p:sp>
        </p:grpSp>
        <p:grpSp>
          <p:nvGrpSpPr>
            <p:cNvPr id="36947" name="Group 62"/>
            <p:cNvGrpSpPr>
              <a:grpSpLocks/>
            </p:cNvGrpSpPr>
            <p:nvPr/>
          </p:nvGrpSpPr>
          <p:grpSpPr bwMode="auto">
            <a:xfrm>
              <a:off x="1872" y="3552"/>
              <a:ext cx="486" cy="280"/>
              <a:chOff x="432" y="3408"/>
              <a:chExt cx="486" cy="280"/>
            </a:xfrm>
          </p:grpSpPr>
          <p:sp>
            <p:nvSpPr>
              <p:cNvPr id="36954" name="Rectangle 63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55" name="Text Box 64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48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 b="0">
                    <a:latin typeface="Times New Roman" pitchFamily="18" charset="0"/>
                  </a:rPr>
                  <a:t>1 2 5</a:t>
                </a:r>
                <a:endParaRPr lang="en-US" altLang="en-US" sz="2000" b="0">
                  <a:latin typeface="Times New Roman" pitchFamily="18" charset="0"/>
                </a:endParaRPr>
              </a:p>
            </p:txBody>
          </p:sp>
        </p:grpSp>
        <p:grpSp>
          <p:nvGrpSpPr>
            <p:cNvPr id="36948" name="Group 65"/>
            <p:cNvGrpSpPr>
              <a:grpSpLocks/>
            </p:cNvGrpSpPr>
            <p:nvPr/>
          </p:nvGrpSpPr>
          <p:grpSpPr bwMode="auto">
            <a:xfrm>
              <a:off x="1872" y="3792"/>
              <a:ext cx="486" cy="278"/>
              <a:chOff x="432" y="3408"/>
              <a:chExt cx="486" cy="278"/>
            </a:xfrm>
          </p:grpSpPr>
          <p:sp>
            <p:nvSpPr>
              <p:cNvPr id="36952" name="Rectangle 66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53" name="Text Box 67"/>
              <p:cNvSpPr txBox="1">
                <a:spLocks noChangeArrowheads="1"/>
              </p:cNvSpPr>
              <p:nvPr/>
            </p:nvSpPr>
            <p:spPr bwMode="auto">
              <a:xfrm>
                <a:off x="432" y="3424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 b="0">
                    <a:latin typeface="Times New Roman" pitchFamily="18" charset="0"/>
                  </a:rPr>
                  <a:t>4 5 8</a:t>
                </a:r>
                <a:endParaRPr lang="en-US" altLang="en-US" sz="2000" b="0">
                  <a:latin typeface="Times New Roman" pitchFamily="18" charset="0"/>
                </a:endParaRPr>
              </a:p>
            </p:txBody>
          </p:sp>
        </p:grpSp>
        <p:sp>
          <p:nvSpPr>
            <p:cNvPr id="36949" name="Rectangle 68"/>
            <p:cNvSpPr>
              <a:spLocks noChangeArrowheads="1"/>
            </p:cNvSpPr>
            <p:nvPr/>
          </p:nvSpPr>
          <p:spPr bwMode="auto">
            <a:xfrm>
              <a:off x="3072" y="139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950" name="Line 69"/>
            <p:cNvSpPr>
              <a:spLocks noChangeShapeType="1"/>
            </p:cNvSpPr>
            <p:nvPr/>
          </p:nvSpPr>
          <p:spPr bwMode="auto">
            <a:xfrm>
              <a:off x="3072" y="148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1" name="Line 70"/>
            <p:cNvSpPr>
              <a:spLocks noChangeShapeType="1"/>
            </p:cNvSpPr>
            <p:nvPr/>
          </p:nvSpPr>
          <p:spPr bwMode="auto">
            <a:xfrm>
              <a:off x="3072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68" name="Group 71"/>
          <p:cNvGrpSpPr>
            <a:grpSpLocks/>
          </p:cNvGrpSpPr>
          <p:nvPr/>
        </p:nvGrpSpPr>
        <p:grpSpPr bwMode="auto">
          <a:xfrm>
            <a:off x="2895600" y="1371600"/>
            <a:ext cx="1073150" cy="396875"/>
            <a:chOff x="4416" y="1440"/>
            <a:chExt cx="676" cy="250"/>
          </a:xfrm>
        </p:grpSpPr>
        <p:sp>
          <p:nvSpPr>
            <p:cNvPr id="36909" name="Rectangle 72"/>
            <p:cNvSpPr>
              <a:spLocks noChangeArrowheads="1"/>
            </p:cNvSpPr>
            <p:nvPr/>
          </p:nvSpPr>
          <p:spPr bwMode="auto">
            <a:xfrm>
              <a:off x="4416" y="1440"/>
              <a:ext cx="672" cy="21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Wingdings" pitchFamily="2" charset="2"/>
              </a:endParaRPr>
            </a:p>
          </p:txBody>
        </p:sp>
        <p:sp>
          <p:nvSpPr>
            <p:cNvPr id="36910" name="Text Box 73"/>
            <p:cNvSpPr txBox="1">
              <a:spLocks noChangeArrowheads="1"/>
            </p:cNvSpPr>
            <p:nvPr/>
          </p:nvSpPr>
          <p:spPr bwMode="auto">
            <a:xfrm>
              <a:off x="4416" y="1440"/>
              <a:ext cx="6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1 2 3 5 6</a:t>
              </a:r>
            </a:p>
          </p:txBody>
        </p:sp>
      </p:grpSp>
      <p:sp>
        <p:nvSpPr>
          <p:cNvPr id="36869" name="Line 74"/>
          <p:cNvSpPr>
            <a:spLocks noChangeShapeType="1"/>
          </p:cNvSpPr>
          <p:nvPr/>
        </p:nvSpPr>
        <p:spPr bwMode="auto">
          <a:xfrm>
            <a:off x="3429000" y="17526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Line 75"/>
          <p:cNvSpPr>
            <a:spLocks noChangeShapeType="1"/>
          </p:cNvSpPr>
          <p:nvPr/>
        </p:nvSpPr>
        <p:spPr bwMode="auto">
          <a:xfrm>
            <a:off x="1981200" y="2514600"/>
            <a:ext cx="762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Line 76"/>
          <p:cNvSpPr>
            <a:spLocks noChangeShapeType="1"/>
          </p:cNvSpPr>
          <p:nvPr/>
        </p:nvSpPr>
        <p:spPr bwMode="auto">
          <a:xfrm flipH="1">
            <a:off x="3505200" y="2590800"/>
            <a:ext cx="9906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Line 77"/>
          <p:cNvSpPr>
            <a:spLocks noChangeShapeType="1"/>
          </p:cNvSpPr>
          <p:nvPr/>
        </p:nvSpPr>
        <p:spPr bwMode="auto">
          <a:xfrm flipH="1">
            <a:off x="4876800" y="3124200"/>
            <a:ext cx="762000" cy="152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873" name="Group 78"/>
          <p:cNvGrpSpPr>
            <a:grpSpLocks/>
          </p:cNvGrpSpPr>
          <p:nvPr/>
        </p:nvGrpSpPr>
        <p:grpSpPr bwMode="auto">
          <a:xfrm>
            <a:off x="1295400" y="2057400"/>
            <a:ext cx="1371600" cy="396875"/>
            <a:chOff x="1344" y="1536"/>
            <a:chExt cx="863" cy="226"/>
          </a:xfrm>
        </p:grpSpPr>
        <p:grpSp>
          <p:nvGrpSpPr>
            <p:cNvPr id="36903" name="Group 79"/>
            <p:cNvGrpSpPr>
              <a:grpSpLocks/>
            </p:cNvGrpSpPr>
            <p:nvPr/>
          </p:nvGrpSpPr>
          <p:grpSpPr bwMode="auto">
            <a:xfrm>
              <a:off x="1344" y="1536"/>
              <a:ext cx="432" cy="226"/>
              <a:chOff x="336" y="1440"/>
              <a:chExt cx="432" cy="226"/>
            </a:xfrm>
          </p:grpSpPr>
          <p:sp>
            <p:nvSpPr>
              <p:cNvPr id="36907" name="Rectangle 8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6908" name="Text Box 8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326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1 +</a:t>
                </a:r>
              </a:p>
            </p:txBody>
          </p:sp>
        </p:grpSp>
        <p:grpSp>
          <p:nvGrpSpPr>
            <p:cNvPr id="36904" name="Group 82"/>
            <p:cNvGrpSpPr>
              <a:grpSpLocks/>
            </p:cNvGrpSpPr>
            <p:nvPr/>
          </p:nvGrpSpPr>
          <p:grpSpPr bwMode="auto">
            <a:xfrm>
              <a:off x="1632" y="1536"/>
              <a:ext cx="575" cy="226"/>
              <a:chOff x="432" y="1728"/>
              <a:chExt cx="432" cy="226"/>
            </a:xfrm>
          </p:grpSpPr>
          <p:sp>
            <p:nvSpPr>
              <p:cNvPr id="36905" name="Rectangle 83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6906" name="Text Box 84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417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2 3 5 6</a:t>
                </a:r>
              </a:p>
            </p:txBody>
          </p:sp>
        </p:grpSp>
      </p:grpSp>
      <p:grpSp>
        <p:nvGrpSpPr>
          <p:cNvPr id="36874" name="Group 85"/>
          <p:cNvGrpSpPr>
            <a:grpSpLocks/>
          </p:cNvGrpSpPr>
          <p:nvPr/>
        </p:nvGrpSpPr>
        <p:grpSpPr bwMode="auto">
          <a:xfrm>
            <a:off x="4038600" y="2209800"/>
            <a:ext cx="1149350" cy="396875"/>
            <a:chOff x="2880" y="1632"/>
            <a:chExt cx="724" cy="250"/>
          </a:xfrm>
        </p:grpSpPr>
        <p:grpSp>
          <p:nvGrpSpPr>
            <p:cNvPr id="36897" name="Group 86"/>
            <p:cNvGrpSpPr>
              <a:grpSpLocks/>
            </p:cNvGrpSpPr>
            <p:nvPr/>
          </p:nvGrpSpPr>
          <p:grpSpPr bwMode="auto">
            <a:xfrm>
              <a:off x="3168" y="1632"/>
              <a:ext cx="436" cy="250"/>
              <a:chOff x="4416" y="1440"/>
              <a:chExt cx="678" cy="260"/>
            </a:xfrm>
          </p:grpSpPr>
          <p:sp>
            <p:nvSpPr>
              <p:cNvPr id="36901" name="Rectangle 87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6902" name="Text Box 88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678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3 5 6</a:t>
                </a:r>
              </a:p>
            </p:txBody>
          </p:sp>
        </p:grpSp>
        <p:grpSp>
          <p:nvGrpSpPr>
            <p:cNvPr id="36898" name="Group 89"/>
            <p:cNvGrpSpPr>
              <a:grpSpLocks/>
            </p:cNvGrpSpPr>
            <p:nvPr/>
          </p:nvGrpSpPr>
          <p:grpSpPr bwMode="auto">
            <a:xfrm>
              <a:off x="2880" y="1632"/>
              <a:ext cx="326" cy="250"/>
              <a:chOff x="336" y="1440"/>
              <a:chExt cx="489" cy="250"/>
            </a:xfrm>
          </p:grpSpPr>
          <p:sp>
            <p:nvSpPr>
              <p:cNvPr id="36899" name="Rectangle 9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6900" name="Text Box 9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2 +</a:t>
                </a:r>
              </a:p>
            </p:txBody>
          </p:sp>
        </p:grpSp>
      </p:grpSp>
      <p:grpSp>
        <p:nvGrpSpPr>
          <p:cNvPr id="36875" name="Group 92"/>
          <p:cNvGrpSpPr>
            <a:grpSpLocks/>
          </p:cNvGrpSpPr>
          <p:nvPr/>
        </p:nvGrpSpPr>
        <p:grpSpPr bwMode="auto">
          <a:xfrm>
            <a:off x="5334000" y="2743200"/>
            <a:ext cx="958850" cy="396875"/>
            <a:chOff x="3792" y="2064"/>
            <a:chExt cx="604" cy="250"/>
          </a:xfrm>
        </p:grpSpPr>
        <p:grpSp>
          <p:nvGrpSpPr>
            <p:cNvPr id="36891" name="Group 93"/>
            <p:cNvGrpSpPr>
              <a:grpSpLocks/>
            </p:cNvGrpSpPr>
            <p:nvPr/>
          </p:nvGrpSpPr>
          <p:grpSpPr bwMode="auto">
            <a:xfrm>
              <a:off x="4080" y="2064"/>
              <a:ext cx="316" cy="250"/>
              <a:chOff x="4416" y="1440"/>
              <a:chExt cx="737" cy="260"/>
            </a:xfrm>
          </p:grpSpPr>
          <p:sp>
            <p:nvSpPr>
              <p:cNvPr id="36895" name="Rectangle 94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6896" name="Text Box 95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737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5 6</a:t>
                </a:r>
              </a:p>
            </p:txBody>
          </p:sp>
        </p:grpSp>
        <p:grpSp>
          <p:nvGrpSpPr>
            <p:cNvPr id="36892" name="Group 96"/>
            <p:cNvGrpSpPr>
              <a:grpSpLocks/>
            </p:cNvGrpSpPr>
            <p:nvPr/>
          </p:nvGrpSpPr>
          <p:grpSpPr bwMode="auto">
            <a:xfrm>
              <a:off x="3792" y="2064"/>
              <a:ext cx="326" cy="250"/>
              <a:chOff x="336" y="1440"/>
              <a:chExt cx="489" cy="250"/>
            </a:xfrm>
          </p:grpSpPr>
          <p:sp>
            <p:nvSpPr>
              <p:cNvPr id="36893" name="Rectangle 97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6894" name="Text Box 98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3 +</a:t>
                </a:r>
              </a:p>
            </p:txBody>
          </p:sp>
        </p:grpSp>
      </p:grpSp>
      <p:grpSp>
        <p:nvGrpSpPr>
          <p:cNvPr id="36876" name="Group 99"/>
          <p:cNvGrpSpPr>
            <a:grpSpLocks/>
          </p:cNvGrpSpPr>
          <p:nvPr/>
        </p:nvGrpSpPr>
        <p:grpSpPr bwMode="auto">
          <a:xfrm>
            <a:off x="6477000" y="1219200"/>
            <a:ext cx="1654175" cy="1692275"/>
            <a:chOff x="96" y="1097"/>
            <a:chExt cx="1141" cy="1122"/>
          </a:xfrm>
        </p:grpSpPr>
        <p:sp>
          <p:nvSpPr>
            <p:cNvPr id="36878" name="Text Box 100"/>
            <p:cNvSpPr txBox="1">
              <a:spLocks noChangeArrowheads="1"/>
            </p:cNvSpPr>
            <p:nvPr/>
          </p:nvSpPr>
          <p:spPr bwMode="auto">
            <a:xfrm>
              <a:off x="96" y="1776"/>
              <a:ext cx="37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latin typeface="Times New Roman" pitchFamily="18" charset="0"/>
                </a:rPr>
                <a:t>1,4,7</a:t>
              </a:r>
              <a:endParaRPr lang="en-US" altLang="en-US" sz="1400" b="0">
                <a:latin typeface="Times New Roman" pitchFamily="18" charset="0"/>
              </a:endParaRPr>
            </a:p>
          </p:txBody>
        </p:sp>
        <p:grpSp>
          <p:nvGrpSpPr>
            <p:cNvPr id="36879" name="Group 101"/>
            <p:cNvGrpSpPr>
              <a:grpSpLocks/>
            </p:cNvGrpSpPr>
            <p:nvPr/>
          </p:nvGrpSpPr>
          <p:grpSpPr bwMode="auto">
            <a:xfrm>
              <a:off x="144" y="1097"/>
              <a:ext cx="1093" cy="1122"/>
              <a:chOff x="144" y="1097"/>
              <a:chExt cx="1093" cy="1122"/>
            </a:xfrm>
          </p:grpSpPr>
          <p:sp>
            <p:nvSpPr>
              <p:cNvPr id="36880" name="Text Box 102"/>
              <p:cNvSpPr txBox="1">
                <a:spLocks noChangeArrowheads="1"/>
              </p:cNvSpPr>
              <p:nvPr/>
            </p:nvSpPr>
            <p:spPr bwMode="auto">
              <a:xfrm>
                <a:off x="369" y="1097"/>
                <a:ext cx="127" cy="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b="0">
                  <a:latin typeface="Wingdings" pitchFamily="2" charset="2"/>
                </a:endParaRPr>
              </a:p>
            </p:txBody>
          </p:sp>
          <p:grpSp>
            <p:nvGrpSpPr>
              <p:cNvPr id="36881" name="Group 103"/>
              <p:cNvGrpSpPr>
                <a:grpSpLocks/>
              </p:cNvGrpSpPr>
              <p:nvPr/>
            </p:nvGrpSpPr>
            <p:grpSpPr bwMode="auto">
              <a:xfrm>
                <a:off x="528" y="1392"/>
                <a:ext cx="240" cy="384"/>
                <a:chOff x="2064" y="1872"/>
                <a:chExt cx="192" cy="288"/>
              </a:xfrm>
            </p:grpSpPr>
            <p:sp>
              <p:nvSpPr>
                <p:cNvPr id="36888" name="Rectangle 104"/>
                <p:cNvSpPr>
                  <a:spLocks noChangeArrowheads="1"/>
                </p:cNvSpPr>
                <p:nvPr/>
              </p:nvSpPr>
              <p:spPr bwMode="auto">
                <a:xfrm>
                  <a:off x="2064" y="1872"/>
                  <a:ext cx="192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6889" name="Line 105"/>
                <p:cNvSpPr>
                  <a:spLocks noChangeShapeType="1"/>
                </p:cNvSpPr>
                <p:nvPr/>
              </p:nvSpPr>
              <p:spPr bwMode="auto">
                <a:xfrm>
                  <a:off x="2064" y="196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890" name="Line 106"/>
                <p:cNvSpPr>
                  <a:spLocks noChangeShapeType="1"/>
                </p:cNvSpPr>
                <p:nvPr/>
              </p:nvSpPr>
              <p:spPr bwMode="auto">
                <a:xfrm>
                  <a:off x="2064" y="206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6882" name="Line 107"/>
              <p:cNvSpPr>
                <a:spLocks noChangeShapeType="1"/>
              </p:cNvSpPr>
              <p:nvPr/>
            </p:nvSpPr>
            <p:spPr bwMode="auto">
              <a:xfrm flipH="1">
                <a:off x="144" y="1776"/>
                <a:ext cx="485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3" name="Line 108"/>
              <p:cNvSpPr>
                <a:spLocks noChangeShapeType="1"/>
              </p:cNvSpPr>
              <p:nvPr/>
            </p:nvSpPr>
            <p:spPr bwMode="auto">
              <a:xfrm>
                <a:off x="624" y="177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4" name="Line 109"/>
              <p:cNvSpPr>
                <a:spLocks noChangeShapeType="1"/>
              </p:cNvSpPr>
              <p:nvPr/>
            </p:nvSpPr>
            <p:spPr bwMode="auto">
              <a:xfrm>
                <a:off x="629" y="1776"/>
                <a:ext cx="427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5" name="Text Box 110"/>
              <p:cNvSpPr txBox="1">
                <a:spLocks noChangeArrowheads="1"/>
              </p:cNvSpPr>
              <p:nvPr/>
            </p:nvSpPr>
            <p:spPr bwMode="auto">
              <a:xfrm>
                <a:off x="289" y="2017"/>
                <a:ext cx="37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itchFamily="18" charset="0"/>
                  </a:rPr>
                  <a:t>2,5,8</a:t>
                </a:r>
                <a:endParaRPr lang="en-US" altLang="en-US" sz="1400" b="0">
                  <a:latin typeface="Times New Roman" pitchFamily="18" charset="0"/>
                </a:endParaRPr>
              </a:p>
            </p:txBody>
          </p:sp>
          <p:sp>
            <p:nvSpPr>
              <p:cNvPr id="36886" name="Text Box 111"/>
              <p:cNvSpPr txBox="1">
                <a:spLocks noChangeArrowheads="1"/>
              </p:cNvSpPr>
              <p:nvPr/>
            </p:nvSpPr>
            <p:spPr bwMode="auto">
              <a:xfrm>
                <a:off x="865" y="1776"/>
                <a:ext cx="37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itchFamily="18" charset="0"/>
                  </a:rPr>
                  <a:t>3,6,9</a:t>
                </a:r>
              </a:p>
            </p:txBody>
          </p:sp>
          <p:sp>
            <p:nvSpPr>
              <p:cNvPr id="36887" name="Text Box 112"/>
              <p:cNvSpPr txBox="1">
                <a:spLocks noChangeArrowheads="1"/>
              </p:cNvSpPr>
              <p:nvPr/>
            </p:nvSpPr>
            <p:spPr bwMode="auto">
              <a:xfrm>
                <a:off x="192" y="1152"/>
                <a:ext cx="950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 b="0">
                    <a:latin typeface="Times New Roman" pitchFamily="18" charset="0"/>
                  </a:rPr>
                  <a:t>Hash Function</a:t>
                </a:r>
                <a:endParaRPr lang="en-US" altLang="en-US" b="0">
                  <a:latin typeface="Times New Roman" pitchFamily="18" charset="0"/>
                </a:endParaRPr>
              </a:p>
            </p:txBody>
          </p:sp>
        </p:grpSp>
      </p:grpSp>
      <p:sp>
        <p:nvSpPr>
          <p:cNvPr id="36877" name="Text Box 113"/>
          <p:cNvSpPr txBox="1">
            <a:spLocks noChangeArrowheads="1"/>
          </p:cNvSpPr>
          <p:nvPr/>
        </p:nvSpPr>
        <p:spPr bwMode="auto">
          <a:xfrm>
            <a:off x="3962400" y="1371600"/>
            <a:ext cx="1187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itchFamily="18" charset="0"/>
              </a:rPr>
              <a:t>transaction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Support Counting Using a Hash Tree</a:t>
            </a:r>
          </a:p>
        </p:txBody>
      </p:sp>
      <p:sp>
        <p:nvSpPr>
          <p:cNvPr id="37891" name="Line 3"/>
          <p:cNvSpPr>
            <a:spLocks noChangeShapeType="1"/>
          </p:cNvSpPr>
          <p:nvPr/>
        </p:nvSpPr>
        <p:spPr bwMode="auto">
          <a:xfrm flipH="1">
            <a:off x="2763838" y="2765425"/>
            <a:ext cx="1425575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4189413" y="2765425"/>
            <a:ext cx="0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>
            <a:off x="4189413" y="2765425"/>
            <a:ext cx="1425575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 flipH="1">
            <a:off x="1939925" y="3838575"/>
            <a:ext cx="808038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2747963" y="3838575"/>
            <a:ext cx="0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>
            <a:off x="2747963" y="3838575"/>
            <a:ext cx="649287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 flipH="1">
            <a:off x="4600575" y="3838575"/>
            <a:ext cx="1014413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5614988" y="3838575"/>
            <a:ext cx="0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5614988" y="3838575"/>
            <a:ext cx="1139825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 flipH="1">
            <a:off x="2003425" y="4778375"/>
            <a:ext cx="760413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2763838" y="4778375"/>
            <a:ext cx="0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2763838" y="4778375"/>
            <a:ext cx="696912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2636838" y="3436938"/>
            <a:ext cx="252412" cy="401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>
            <a:off x="2636838" y="3570288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>
            <a:off x="2636838" y="3705225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5487988" y="3436938"/>
            <a:ext cx="254000" cy="401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5487988" y="357028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>
            <a:off x="5487988" y="3705225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2636838" y="4375150"/>
            <a:ext cx="252412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>
            <a:off x="2636838" y="4645025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1" name="Line 23"/>
          <p:cNvSpPr>
            <a:spLocks noChangeShapeType="1"/>
          </p:cNvSpPr>
          <p:nvPr/>
        </p:nvSpPr>
        <p:spPr bwMode="auto">
          <a:xfrm>
            <a:off x="2636838" y="4510088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3270250" y="5314950"/>
            <a:ext cx="633413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7913" name="Text Box 25"/>
          <p:cNvSpPr txBox="1">
            <a:spLocks noChangeArrowheads="1"/>
          </p:cNvSpPr>
          <p:nvPr/>
        </p:nvSpPr>
        <p:spPr bwMode="auto">
          <a:xfrm>
            <a:off x="3270250" y="5338763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itchFamily="18" charset="0"/>
              </a:rPr>
              <a:t>1 5 9</a:t>
            </a:r>
            <a:endParaRPr lang="en-US" altLang="en-US" sz="2000" b="0">
              <a:latin typeface="Times New Roman" pitchFamily="18" charset="0"/>
            </a:endParaRPr>
          </a:p>
        </p:txBody>
      </p:sp>
      <p:grpSp>
        <p:nvGrpSpPr>
          <p:cNvPr id="37914" name="Group 26"/>
          <p:cNvGrpSpPr>
            <a:grpSpLocks/>
          </p:cNvGrpSpPr>
          <p:nvPr/>
        </p:nvGrpSpPr>
        <p:grpSpPr bwMode="auto">
          <a:xfrm>
            <a:off x="1622425" y="4308475"/>
            <a:ext cx="641350" cy="390525"/>
            <a:chOff x="1248" y="2784"/>
            <a:chExt cx="486" cy="279"/>
          </a:xfrm>
        </p:grpSpPr>
        <p:sp>
          <p:nvSpPr>
            <p:cNvPr id="38023" name="Rectangle 27"/>
            <p:cNvSpPr>
              <a:spLocks noChangeArrowheads="1"/>
            </p:cNvSpPr>
            <p:nvPr/>
          </p:nvSpPr>
          <p:spPr bwMode="auto">
            <a:xfrm>
              <a:off x="1248" y="2784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24" name="Text Box 28"/>
            <p:cNvSpPr txBox="1">
              <a:spLocks noChangeArrowheads="1"/>
            </p:cNvSpPr>
            <p:nvPr/>
          </p:nvSpPr>
          <p:spPr bwMode="auto">
            <a:xfrm>
              <a:off x="1248" y="2801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1 4 5</a:t>
              </a:r>
              <a:endParaRPr lang="en-US" altLang="en-US" sz="2000" b="0">
                <a:latin typeface="Times New Roman" pitchFamily="18" charset="0"/>
              </a:endParaRPr>
            </a:p>
          </p:txBody>
        </p:sp>
      </p:grpSp>
      <p:sp>
        <p:nvSpPr>
          <p:cNvPr id="37915" name="Rectangle 29"/>
          <p:cNvSpPr>
            <a:spLocks noChangeArrowheads="1"/>
          </p:cNvSpPr>
          <p:nvPr/>
        </p:nvSpPr>
        <p:spPr bwMode="auto">
          <a:xfrm>
            <a:off x="3143250" y="4308475"/>
            <a:ext cx="633413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7916" name="Text Box 30"/>
          <p:cNvSpPr txBox="1">
            <a:spLocks noChangeArrowheads="1"/>
          </p:cNvSpPr>
          <p:nvPr/>
        </p:nvSpPr>
        <p:spPr bwMode="auto">
          <a:xfrm>
            <a:off x="3143250" y="4332288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itchFamily="18" charset="0"/>
              </a:rPr>
              <a:t>1 3 6</a:t>
            </a:r>
            <a:endParaRPr lang="en-US" altLang="en-US" sz="2000" b="0">
              <a:latin typeface="Times New Roman" pitchFamily="18" charset="0"/>
            </a:endParaRPr>
          </a:p>
        </p:txBody>
      </p:sp>
      <p:sp>
        <p:nvSpPr>
          <p:cNvPr id="37917" name="Rectangle 31"/>
          <p:cNvSpPr>
            <a:spLocks noChangeArrowheads="1"/>
          </p:cNvSpPr>
          <p:nvPr/>
        </p:nvSpPr>
        <p:spPr bwMode="auto">
          <a:xfrm>
            <a:off x="4284663" y="4576763"/>
            <a:ext cx="633412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7918" name="Text Box 32"/>
          <p:cNvSpPr txBox="1">
            <a:spLocks noChangeArrowheads="1"/>
          </p:cNvSpPr>
          <p:nvPr/>
        </p:nvSpPr>
        <p:spPr bwMode="auto">
          <a:xfrm>
            <a:off x="4284663" y="4600575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itchFamily="18" charset="0"/>
              </a:rPr>
              <a:t>3 4 5</a:t>
            </a:r>
            <a:endParaRPr lang="en-US" altLang="en-US" sz="2000" b="0">
              <a:latin typeface="Times New Roman" pitchFamily="18" charset="0"/>
            </a:endParaRPr>
          </a:p>
        </p:txBody>
      </p:sp>
      <p:grpSp>
        <p:nvGrpSpPr>
          <p:cNvPr id="37919" name="Group 33"/>
          <p:cNvGrpSpPr>
            <a:grpSpLocks/>
          </p:cNvGrpSpPr>
          <p:nvPr/>
        </p:nvGrpSpPr>
        <p:grpSpPr bwMode="auto">
          <a:xfrm>
            <a:off x="6438900" y="4576763"/>
            <a:ext cx="641350" cy="390525"/>
            <a:chOff x="432" y="3408"/>
            <a:chExt cx="486" cy="279"/>
          </a:xfrm>
        </p:grpSpPr>
        <p:sp>
          <p:nvSpPr>
            <p:cNvPr id="38021" name="Rectangle 34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22" name="Text Box 35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3 6 7</a:t>
              </a:r>
              <a:endParaRPr lang="en-US" altLang="en-US" sz="2000" b="0">
                <a:latin typeface="Times New Roman" pitchFamily="18" charset="0"/>
              </a:endParaRPr>
            </a:p>
          </p:txBody>
        </p:sp>
      </p:grpSp>
      <p:grpSp>
        <p:nvGrpSpPr>
          <p:cNvPr id="37920" name="Group 36"/>
          <p:cNvGrpSpPr>
            <a:grpSpLocks/>
          </p:cNvGrpSpPr>
          <p:nvPr/>
        </p:nvGrpSpPr>
        <p:grpSpPr bwMode="auto">
          <a:xfrm>
            <a:off x="6438900" y="4913313"/>
            <a:ext cx="641350" cy="390525"/>
            <a:chOff x="432" y="3408"/>
            <a:chExt cx="486" cy="280"/>
          </a:xfrm>
        </p:grpSpPr>
        <p:sp>
          <p:nvSpPr>
            <p:cNvPr id="38019" name="Rectangle 37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20" name="Text Box 38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3 6 8</a:t>
              </a:r>
              <a:endParaRPr lang="en-US" altLang="en-US" sz="2000" b="0">
                <a:latin typeface="Times New Roman" pitchFamily="18" charset="0"/>
              </a:endParaRPr>
            </a:p>
          </p:txBody>
        </p:sp>
      </p:grpSp>
      <p:grpSp>
        <p:nvGrpSpPr>
          <p:cNvPr id="37921" name="Group 39"/>
          <p:cNvGrpSpPr>
            <a:grpSpLocks/>
          </p:cNvGrpSpPr>
          <p:nvPr/>
        </p:nvGrpSpPr>
        <p:grpSpPr bwMode="auto">
          <a:xfrm>
            <a:off x="5297488" y="4576763"/>
            <a:ext cx="644525" cy="725487"/>
            <a:chOff x="3792" y="3312"/>
            <a:chExt cx="488" cy="519"/>
          </a:xfrm>
        </p:grpSpPr>
        <p:grpSp>
          <p:nvGrpSpPr>
            <p:cNvPr id="38013" name="Group 40"/>
            <p:cNvGrpSpPr>
              <a:grpSpLocks/>
            </p:cNvGrpSpPr>
            <p:nvPr/>
          </p:nvGrpSpPr>
          <p:grpSpPr bwMode="auto">
            <a:xfrm>
              <a:off x="3792" y="3312"/>
              <a:ext cx="488" cy="279"/>
              <a:chOff x="432" y="3408"/>
              <a:chExt cx="488" cy="279"/>
            </a:xfrm>
          </p:grpSpPr>
          <p:sp>
            <p:nvSpPr>
              <p:cNvPr id="38017" name="Rectangle 41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8018" name="Text Box 42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 b="0">
                    <a:latin typeface="Times New Roman" pitchFamily="18" charset="0"/>
                  </a:rPr>
                  <a:t>3 5 6</a:t>
                </a:r>
                <a:endParaRPr lang="en-US" altLang="en-US" sz="2000" b="0">
                  <a:latin typeface="Times New Roman" pitchFamily="18" charset="0"/>
                </a:endParaRPr>
              </a:p>
            </p:txBody>
          </p:sp>
        </p:grpSp>
        <p:grpSp>
          <p:nvGrpSpPr>
            <p:cNvPr id="38014" name="Group 43"/>
            <p:cNvGrpSpPr>
              <a:grpSpLocks/>
            </p:cNvGrpSpPr>
            <p:nvPr/>
          </p:nvGrpSpPr>
          <p:grpSpPr bwMode="auto">
            <a:xfrm>
              <a:off x="3792" y="3552"/>
              <a:ext cx="488" cy="279"/>
              <a:chOff x="432" y="3408"/>
              <a:chExt cx="488" cy="279"/>
            </a:xfrm>
          </p:grpSpPr>
          <p:sp>
            <p:nvSpPr>
              <p:cNvPr id="38015" name="Rectangle 4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8016" name="Text Box 45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 b="0">
                    <a:latin typeface="Times New Roman" pitchFamily="18" charset="0"/>
                  </a:rPr>
                  <a:t>3 5 7</a:t>
                </a:r>
                <a:endParaRPr lang="en-US" altLang="en-US" sz="2000" b="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7922" name="Group 46"/>
          <p:cNvGrpSpPr>
            <a:grpSpLocks/>
          </p:cNvGrpSpPr>
          <p:nvPr/>
        </p:nvGrpSpPr>
        <p:grpSpPr bwMode="auto">
          <a:xfrm>
            <a:off x="5297488" y="5248275"/>
            <a:ext cx="644525" cy="390525"/>
            <a:chOff x="432" y="3408"/>
            <a:chExt cx="488" cy="279"/>
          </a:xfrm>
        </p:grpSpPr>
        <p:sp>
          <p:nvSpPr>
            <p:cNvPr id="38011" name="Rectangle 47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12" name="Text Box 48"/>
            <p:cNvSpPr txBox="1">
              <a:spLocks noChangeArrowheads="1"/>
            </p:cNvSpPr>
            <p:nvPr/>
          </p:nvSpPr>
          <p:spPr bwMode="auto">
            <a:xfrm>
              <a:off x="434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6 8 9</a:t>
              </a:r>
              <a:endParaRPr lang="en-US" altLang="en-US" sz="2000" b="0">
                <a:latin typeface="Times New Roman" pitchFamily="18" charset="0"/>
              </a:endParaRPr>
            </a:p>
          </p:txBody>
        </p:sp>
      </p:grpSp>
      <p:grpSp>
        <p:nvGrpSpPr>
          <p:cNvPr id="37923" name="Group 49"/>
          <p:cNvGrpSpPr>
            <a:grpSpLocks/>
          </p:cNvGrpSpPr>
          <p:nvPr/>
        </p:nvGrpSpPr>
        <p:grpSpPr bwMode="auto">
          <a:xfrm>
            <a:off x="3903663" y="3503613"/>
            <a:ext cx="641350" cy="390525"/>
            <a:chOff x="432" y="3408"/>
            <a:chExt cx="486" cy="279"/>
          </a:xfrm>
        </p:grpSpPr>
        <p:sp>
          <p:nvSpPr>
            <p:cNvPr id="38009" name="Rectangle 50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10" name="Text Box 51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2 3 4</a:t>
              </a:r>
            </a:p>
          </p:txBody>
        </p:sp>
      </p:grpSp>
      <p:grpSp>
        <p:nvGrpSpPr>
          <p:cNvPr id="37924" name="Group 52"/>
          <p:cNvGrpSpPr>
            <a:grpSpLocks/>
          </p:cNvGrpSpPr>
          <p:nvPr/>
        </p:nvGrpSpPr>
        <p:grpSpPr bwMode="auto">
          <a:xfrm>
            <a:off x="3903663" y="3838575"/>
            <a:ext cx="641350" cy="392113"/>
            <a:chOff x="432" y="3408"/>
            <a:chExt cx="486" cy="280"/>
          </a:xfrm>
        </p:grpSpPr>
        <p:sp>
          <p:nvSpPr>
            <p:cNvPr id="38007" name="Rectangle 53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08" name="Text Box 54"/>
            <p:cNvSpPr txBox="1">
              <a:spLocks noChangeArrowheads="1"/>
            </p:cNvSpPr>
            <p:nvPr/>
          </p:nvSpPr>
          <p:spPr bwMode="auto">
            <a:xfrm>
              <a:off x="432" y="3426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5 6 7</a:t>
              </a:r>
              <a:endParaRPr lang="en-US" altLang="en-US" sz="2000" b="0">
                <a:latin typeface="Times New Roman" pitchFamily="18" charset="0"/>
              </a:endParaRPr>
            </a:p>
          </p:txBody>
        </p:sp>
      </p:grpSp>
      <p:grpSp>
        <p:nvGrpSpPr>
          <p:cNvPr id="37925" name="Group 55"/>
          <p:cNvGrpSpPr>
            <a:grpSpLocks/>
          </p:cNvGrpSpPr>
          <p:nvPr/>
        </p:nvGrpSpPr>
        <p:grpSpPr bwMode="auto">
          <a:xfrm>
            <a:off x="1685925" y="5314950"/>
            <a:ext cx="641350" cy="390525"/>
            <a:chOff x="432" y="3408"/>
            <a:chExt cx="486" cy="279"/>
          </a:xfrm>
        </p:grpSpPr>
        <p:sp>
          <p:nvSpPr>
            <p:cNvPr id="38005" name="Rectangle 56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06" name="Text Box 57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1 2 4</a:t>
              </a:r>
              <a:endParaRPr lang="en-US" altLang="en-US" sz="2000" b="0">
                <a:latin typeface="Times New Roman" pitchFamily="18" charset="0"/>
              </a:endParaRPr>
            </a:p>
          </p:txBody>
        </p:sp>
      </p:grpSp>
      <p:grpSp>
        <p:nvGrpSpPr>
          <p:cNvPr id="37926" name="Group 58"/>
          <p:cNvGrpSpPr>
            <a:grpSpLocks/>
          </p:cNvGrpSpPr>
          <p:nvPr/>
        </p:nvGrpSpPr>
        <p:grpSpPr bwMode="auto">
          <a:xfrm>
            <a:off x="1685925" y="5651500"/>
            <a:ext cx="641350" cy="392113"/>
            <a:chOff x="432" y="3408"/>
            <a:chExt cx="486" cy="281"/>
          </a:xfrm>
        </p:grpSpPr>
        <p:sp>
          <p:nvSpPr>
            <p:cNvPr id="38003" name="Rectangle 59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04" name="Text Box 60"/>
            <p:cNvSpPr txBox="1">
              <a:spLocks noChangeArrowheads="1"/>
            </p:cNvSpPr>
            <p:nvPr/>
          </p:nvSpPr>
          <p:spPr bwMode="auto">
            <a:xfrm>
              <a:off x="432" y="3426"/>
              <a:ext cx="48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4 5 7</a:t>
              </a:r>
              <a:endParaRPr lang="en-US" altLang="en-US" sz="2000" b="0">
                <a:latin typeface="Times New Roman" pitchFamily="18" charset="0"/>
              </a:endParaRPr>
            </a:p>
          </p:txBody>
        </p:sp>
      </p:grpSp>
      <p:grpSp>
        <p:nvGrpSpPr>
          <p:cNvPr id="37927" name="Group 61"/>
          <p:cNvGrpSpPr>
            <a:grpSpLocks/>
          </p:cNvGrpSpPr>
          <p:nvPr/>
        </p:nvGrpSpPr>
        <p:grpSpPr bwMode="auto">
          <a:xfrm>
            <a:off x="2446338" y="5383213"/>
            <a:ext cx="641350" cy="390525"/>
            <a:chOff x="432" y="3408"/>
            <a:chExt cx="486" cy="280"/>
          </a:xfrm>
        </p:grpSpPr>
        <p:sp>
          <p:nvSpPr>
            <p:cNvPr id="38001" name="Rectangle 62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02" name="Text Box 63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1 2 5</a:t>
              </a:r>
              <a:endParaRPr lang="en-US" altLang="en-US" sz="2000" b="0">
                <a:latin typeface="Times New Roman" pitchFamily="18" charset="0"/>
              </a:endParaRPr>
            </a:p>
          </p:txBody>
        </p:sp>
      </p:grpSp>
      <p:grpSp>
        <p:nvGrpSpPr>
          <p:cNvPr id="37928" name="Group 64"/>
          <p:cNvGrpSpPr>
            <a:grpSpLocks/>
          </p:cNvGrpSpPr>
          <p:nvPr/>
        </p:nvGrpSpPr>
        <p:grpSpPr bwMode="auto">
          <a:xfrm>
            <a:off x="2446338" y="5718175"/>
            <a:ext cx="641350" cy="388938"/>
            <a:chOff x="432" y="3408"/>
            <a:chExt cx="486" cy="278"/>
          </a:xfrm>
        </p:grpSpPr>
        <p:sp>
          <p:nvSpPr>
            <p:cNvPr id="37999" name="Rectangle 65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00" name="Text Box 66"/>
            <p:cNvSpPr txBox="1">
              <a:spLocks noChangeArrowheads="1"/>
            </p:cNvSpPr>
            <p:nvPr/>
          </p:nvSpPr>
          <p:spPr bwMode="auto">
            <a:xfrm>
              <a:off x="432" y="3424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4 5 8</a:t>
              </a:r>
              <a:endParaRPr lang="en-US" altLang="en-US" sz="2000" b="0">
                <a:latin typeface="Times New Roman" pitchFamily="18" charset="0"/>
              </a:endParaRPr>
            </a:p>
          </p:txBody>
        </p:sp>
      </p:grpSp>
      <p:sp>
        <p:nvSpPr>
          <p:cNvPr id="37929" name="Rectangle 67"/>
          <p:cNvSpPr>
            <a:spLocks noChangeArrowheads="1"/>
          </p:cNvSpPr>
          <p:nvPr/>
        </p:nvSpPr>
        <p:spPr bwMode="auto">
          <a:xfrm>
            <a:off x="4030663" y="2362200"/>
            <a:ext cx="254000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7930" name="Line 68"/>
          <p:cNvSpPr>
            <a:spLocks noChangeShapeType="1"/>
          </p:cNvSpPr>
          <p:nvPr/>
        </p:nvSpPr>
        <p:spPr bwMode="auto">
          <a:xfrm>
            <a:off x="4030663" y="249713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Line 69"/>
          <p:cNvSpPr>
            <a:spLocks noChangeShapeType="1"/>
          </p:cNvSpPr>
          <p:nvPr/>
        </p:nvSpPr>
        <p:spPr bwMode="auto">
          <a:xfrm>
            <a:off x="4030663" y="263048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932" name="Group 70"/>
          <p:cNvGrpSpPr>
            <a:grpSpLocks/>
          </p:cNvGrpSpPr>
          <p:nvPr/>
        </p:nvGrpSpPr>
        <p:grpSpPr bwMode="auto">
          <a:xfrm>
            <a:off x="7185025" y="1295400"/>
            <a:ext cx="1654175" cy="1692275"/>
            <a:chOff x="96" y="1097"/>
            <a:chExt cx="1141" cy="1122"/>
          </a:xfrm>
        </p:grpSpPr>
        <p:sp>
          <p:nvSpPr>
            <p:cNvPr id="37986" name="Text Box 71"/>
            <p:cNvSpPr txBox="1">
              <a:spLocks noChangeArrowheads="1"/>
            </p:cNvSpPr>
            <p:nvPr/>
          </p:nvSpPr>
          <p:spPr bwMode="auto">
            <a:xfrm>
              <a:off x="96" y="1776"/>
              <a:ext cx="37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latin typeface="Times New Roman" pitchFamily="18" charset="0"/>
                </a:rPr>
                <a:t>1,4,7</a:t>
              </a:r>
              <a:endParaRPr lang="en-US" altLang="en-US" sz="1400" b="0">
                <a:latin typeface="Times New Roman" pitchFamily="18" charset="0"/>
              </a:endParaRPr>
            </a:p>
          </p:txBody>
        </p:sp>
        <p:grpSp>
          <p:nvGrpSpPr>
            <p:cNvPr id="37987" name="Group 72"/>
            <p:cNvGrpSpPr>
              <a:grpSpLocks/>
            </p:cNvGrpSpPr>
            <p:nvPr/>
          </p:nvGrpSpPr>
          <p:grpSpPr bwMode="auto">
            <a:xfrm>
              <a:off x="144" y="1097"/>
              <a:ext cx="1093" cy="1122"/>
              <a:chOff x="144" y="1097"/>
              <a:chExt cx="1093" cy="1122"/>
            </a:xfrm>
          </p:grpSpPr>
          <p:sp>
            <p:nvSpPr>
              <p:cNvPr id="37988" name="Text Box 73"/>
              <p:cNvSpPr txBox="1">
                <a:spLocks noChangeArrowheads="1"/>
              </p:cNvSpPr>
              <p:nvPr/>
            </p:nvSpPr>
            <p:spPr bwMode="auto">
              <a:xfrm>
                <a:off x="369" y="1097"/>
                <a:ext cx="127" cy="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b="0">
                  <a:latin typeface="Wingdings" pitchFamily="2" charset="2"/>
                </a:endParaRPr>
              </a:p>
            </p:txBody>
          </p:sp>
          <p:grpSp>
            <p:nvGrpSpPr>
              <p:cNvPr id="37989" name="Group 74"/>
              <p:cNvGrpSpPr>
                <a:grpSpLocks/>
              </p:cNvGrpSpPr>
              <p:nvPr/>
            </p:nvGrpSpPr>
            <p:grpSpPr bwMode="auto">
              <a:xfrm>
                <a:off x="528" y="1392"/>
                <a:ext cx="240" cy="384"/>
                <a:chOff x="2064" y="1872"/>
                <a:chExt cx="192" cy="288"/>
              </a:xfrm>
            </p:grpSpPr>
            <p:sp>
              <p:nvSpPr>
                <p:cNvPr id="37996" name="Rectangle 75"/>
                <p:cNvSpPr>
                  <a:spLocks noChangeArrowheads="1"/>
                </p:cNvSpPr>
                <p:nvPr/>
              </p:nvSpPr>
              <p:spPr bwMode="auto">
                <a:xfrm>
                  <a:off x="2064" y="1872"/>
                  <a:ext cx="192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7997" name="Line 76"/>
                <p:cNvSpPr>
                  <a:spLocks noChangeShapeType="1"/>
                </p:cNvSpPr>
                <p:nvPr/>
              </p:nvSpPr>
              <p:spPr bwMode="auto">
                <a:xfrm>
                  <a:off x="2064" y="196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998" name="Line 77"/>
                <p:cNvSpPr>
                  <a:spLocks noChangeShapeType="1"/>
                </p:cNvSpPr>
                <p:nvPr/>
              </p:nvSpPr>
              <p:spPr bwMode="auto">
                <a:xfrm>
                  <a:off x="2064" y="206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7990" name="Line 78"/>
              <p:cNvSpPr>
                <a:spLocks noChangeShapeType="1"/>
              </p:cNvSpPr>
              <p:nvPr/>
            </p:nvSpPr>
            <p:spPr bwMode="auto">
              <a:xfrm flipH="1">
                <a:off x="144" y="1776"/>
                <a:ext cx="485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1" name="Line 79"/>
              <p:cNvSpPr>
                <a:spLocks noChangeShapeType="1"/>
              </p:cNvSpPr>
              <p:nvPr/>
            </p:nvSpPr>
            <p:spPr bwMode="auto">
              <a:xfrm>
                <a:off x="624" y="177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2" name="Line 80"/>
              <p:cNvSpPr>
                <a:spLocks noChangeShapeType="1"/>
              </p:cNvSpPr>
              <p:nvPr/>
            </p:nvSpPr>
            <p:spPr bwMode="auto">
              <a:xfrm>
                <a:off x="629" y="1776"/>
                <a:ext cx="427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3" name="Text Box 81"/>
              <p:cNvSpPr txBox="1">
                <a:spLocks noChangeArrowheads="1"/>
              </p:cNvSpPr>
              <p:nvPr/>
            </p:nvSpPr>
            <p:spPr bwMode="auto">
              <a:xfrm>
                <a:off x="289" y="2017"/>
                <a:ext cx="37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itchFamily="18" charset="0"/>
                  </a:rPr>
                  <a:t>2,5,8</a:t>
                </a:r>
                <a:endParaRPr lang="en-US" altLang="en-US" sz="1400" b="0">
                  <a:latin typeface="Times New Roman" pitchFamily="18" charset="0"/>
                </a:endParaRPr>
              </a:p>
            </p:txBody>
          </p:sp>
          <p:sp>
            <p:nvSpPr>
              <p:cNvPr id="37994" name="Text Box 82"/>
              <p:cNvSpPr txBox="1">
                <a:spLocks noChangeArrowheads="1"/>
              </p:cNvSpPr>
              <p:nvPr/>
            </p:nvSpPr>
            <p:spPr bwMode="auto">
              <a:xfrm>
                <a:off x="865" y="1776"/>
                <a:ext cx="37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itchFamily="18" charset="0"/>
                  </a:rPr>
                  <a:t>3,6,9</a:t>
                </a:r>
              </a:p>
            </p:txBody>
          </p:sp>
          <p:sp>
            <p:nvSpPr>
              <p:cNvPr id="37995" name="Text Box 83"/>
              <p:cNvSpPr txBox="1">
                <a:spLocks noChangeArrowheads="1"/>
              </p:cNvSpPr>
              <p:nvPr/>
            </p:nvSpPr>
            <p:spPr bwMode="auto">
              <a:xfrm>
                <a:off x="192" y="1152"/>
                <a:ext cx="950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 b="0">
                    <a:latin typeface="Times New Roman" pitchFamily="18" charset="0"/>
                  </a:rPr>
                  <a:t>Hash Function</a:t>
                </a:r>
                <a:endParaRPr lang="en-US" altLang="en-US" b="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7933" name="Group 84"/>
          <p:cNvGrpSpPr>
            <a:grpSpLocks/>
          </p:cNvGrpSpPr>
          <p:nvPr/>
        </p:nvGrpSpPr>
        <p:grpSpPr bwMode="auto">
          <a:xfrm>
            <a:off x="3603625" y="1447800"/>
            <a:ext cx="1073150" cy="396875"/>
            <a:chOff x="4416" y="1440"/>
            <a:chExt cx="676" cy="250"/>
          </a:xfrm>
        </p:grpSpPr>
        <p:sp>
          <p:nvSpPr>
            <p:cNvPr id="37984" name="Rectangle 85"/>
            <p:cNvSpPr>
              <a:spLocks noChangeArrowheads="1"/>
            </p:cNvSpPr>
            <p:nvPr/>
          </p:nvSpPr>
          <p:spPr bwMode="auto">
            <a:xfrm>
              <a:off x="4416" y="1440"/>
              <a:ext cx="672" cy="21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Wingdings" pitchFamily="2" charset="2"/>
              </a:endParaRPr>
            </a:p>
          </p:txBody>
        </p:sp>
        <p:sp>
          <p:nvSpPr>
            <p:cNvPr id="37985" name="Text Box 86"/>
            <p:cNvSpPr txBox="1">
              <a:spLocks noChangeArrowheads="1"/>
            </p:cNvSpPr>
            <p:nvPr/>
          </p:nvSpPr>
          <p:spPr bwMode="auto">
            <a:xfrm>
              <a:off x="4416" y="1440"/>
              <a:ext cx="6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1 2 3 5 6</a:t>
              </a:r>
            </a:p>
          </p:txBody>
        </p:sp>
      </p:grpSp>
      <p:sp>
        <p:nvSpPr>
          <p:cNvPr id="37934" name="Line 87"/>
          <p:cNvSpPr>
            <a:spLocks noChangeShapeType="1"/>
          </p:cNvSpPr>
          <p:nvPr/>
        </p:nvSpPr>
        <p:spPr bwMode="auto">
          <a:xfrm>
            <a:off x="4137025" y="18288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5" name="Line 88"/>
          <p:cNvSpPr>
            <a:spLocks noChangeShapeType="1"/>
          </p:cNvSpPr>
          <p:nvPr/>
        </p:nvSpPr>
        <p:spPr bwMode="auto">
          <a:xfrm>
            <a:off x="2689225" y="2590800"/>
            <a:ext cx="762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6" name="Line 89"/>
          <p:cNvSpPr>
            <a:spLocks noChangeShapeType="1"/>
          </p:cNvSpPr>
          <p:nvPr/>
        </p:nvSpPr>
        <p:spPr bwMode="auto">
          <a:xfrm flipH="1">
            <a:off x="4213225" y="2667000"/>
            <a:ext cx="9906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7" name="Line 90"/>
          <p:cNvSpPr>
            <a:spLocks noChangeShapeType="1"/>
          </p:cNvSpPr>
          <p:nvPr/>
        </p:nvSpPr>
        <p:spPr bwMode="auto">
          <a:xfrm flipH="1">
            <a:off x="5584825" y="3200400"/>
            <a:ext cx="762000" cy="152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938" name="Group 91"/>
          <p:cNvGrpSpPr>
            <a:grpSpLocks/>
          </p:cNvGrpSpPr>
          <p:nvPr/>
        </p:nvGrpSpPr>
        <p:grpSpPr bwMode="auto">
          <a:xfrm>
            <a:off x="250825" y="2514600"/>
            <a:ext cx="1377950" cy="396875"/>
            <a:chOff x="0" y="1728"/>
            <a:chExt cx="868" cy="250"/>
          </a:xfrm>
        </p:grpSpPr>
        <p:grpSp>
          <p:nvGrpSpPr>
            <p:cNvPr id="37978" name="Group 92"/>
            <p:cNvGrpSpPr>
              <a:grpSpLocks/>
            </p:cNvGrpSpPr>
            <p:nvPr/>
          </p:nvGrpSpPr>
          <p:grpSpPr bwMode="auto">
            <a:xfrm>
              <a:off x="432" y="1728"/>
              <a:ext cx="436" cy="250"/>
              <a:chOff x="432" y="1728"/>
              <a:chExt cx="436" cy="250"/>
            </a:xfrm>
          </p:grpSpPr>
          <p:sp>
            <p:nvSpPr>
              <p:cNvPr id="37982" name="Rectangle 93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83" name="Text Box 94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3 5 6</a:t>
                </a:r>
              </a:p>
            </p:txBody>
          </p:sp>
        </p:grpSp>
        <p:grpSp>
          <p:nvGrpSpPr>
            <p:cNvPr id="37979" name="Group 95"/>
            <p:cNvGrpSpPr>
              <a:grpSpLocks/>
            </p:cNvGrpSpPr>
            <p:nvPr/>
          </p:nvGrpSpPr>
          <p:grpSpPr bwMode="auto">
            <a:xfrm>
              <a:off x="0" y="1728"/>
              <a:ext cx="446" cy="250"/>
              <a:chOff x="336" y="1440"/>
              <a:chExt cx="446" cy="250"/>
            </a:xfrm>
          </p:grpSpPr>
          <p:sp>
            <p:nvSpPr>
              <p:cNvPr id="37980" name="Rectangle 96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81" name="Text Box 97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1 2 +</a:t>
                </a:r>
              </a:p>
            </p:txBody>
          </p:sp>
        </p:grpSp>
      </p:grpSp>
      <p:grpSp>
        <p:nvGrpSpPr>
          <p:cNvPr id="37939" name="Group 98"/>
          <p:cNvGrpSpPr>
            <a:grpSpLocks/>
          </p:cNvGrpSpPr>
          <p:nvPr/>
        </p:nvGrpSpPr>
        <p:grpSpPr bwMode="auto">
          <a:xfrm>
            <a:off x="250825" y="3124200"/>
            <a:ext cx="1187450" cy="396875"/>
            <a:chOff x="0" y="2160"/>
            <a:chExt cx="748" cy="250"/>
          </a:xfrm>
        </p:grpSpPr>
        <p:grpSp>
          <p:nvGrpSpPr>
            <p:cNvPr id="37972" name="Group 99"/>
            <p:cNvGrpSpPr>
              <a:grpSpLocks/>
            </p:cNvGrpSpPr>
            <p:nvPr/>
          </p:nvGrpSpPr>
          <p:grpSpPr bwMode="auto">
            <a:xfrm>
              <a:off x="432" y="2160"/>
              <a:ext cx="316" cy="250"/>
              <a:chOff x="4416" y="1440"/>
              <a:chExt cx="685" cy="260"/>
            </a:xfrm>
          </p:grpSpPr>
          <p:sp>
            <p:nvSpPr>
              <p:cNvPr id="37976" name="Rectangle 100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77" name="Text Box 101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685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5 6</a:t>
                </a:r>
              </a:p>
            </p:txBody>
          </p:sp>
        </p:grpSp>
        <p:grpSp>
          <p:nvGrpSpPr>
            <p:cNvPr id="37973" name="Group 102"/>
            <p:cNvGrpSpPr>
              <a:grpSpLocks/>
            </p:cNvGrpSpPr>
            <p:nvPr/>
          </p:nvGrpSpPr>
          <p:grpSpPr bwMode="auto">
            <a:xfrm>
              <a:off x="0" y="2160"/>
              <a:ext cx="446" cy="250"/>
              <a:chOff x="336" y="1440"/>
              <a:chExt cx="446" cy="250"/>
            </a:xfrm>
          </p:grpSpPr>
          <p:sp>
            <p:nvSpPr>
              <p:cNvPr id="37974" name="Rectangle 103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75" name="Text Box 104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1 3 +</a:t>
                </a:r>
              </a:p>
            </p:txBody>
          </p:sp>
        </p:grpSp>
      </p:grpSp>
      <p:grpSp>
        <p:nvGrpSpPr>
          <p:cNvPr id="37940" name="Group 105"/>
          <p:cNvGrpSpPr>
            <a:grpSpLocks/>
          </p:cNvGrpSpPr>
          <p:nvPr/>
        </p:nvGrpSpPr>
        <p:grpSpPr bwMode="auto">
          <a:xfrm>
            <a:off x="250825" y="3733800"/>
            <a:ext cx="990600" cy="396875"/>
            <a:chOff x="0" y="2544"/>
            <a:chExt cx="624" cy="250"/>
          </a:xfrm>
        </p:grpSpPr>
        <p:grpSp>
          <p:nvGrpSpPr>
            <p:cNvPr id="37966" name="Group 106"/>
            <p:cNvGrpSpPr>
              <a:grpSpLocks/>
            </p:cNvGrpSpPr>
            <p:nvPr/>
          </p:nvGrpSpPr>
          <p:grpSpPr bwMode="auto">
            <a:xfrm>
              <a:off x="417" y="2544"/>
              <a:ext cx="207" cy="250"/>
              <a:chOff x="4363" y="1440"/>
              <a:chExt cx="725" cy="260"/>
            </a:xfrm>
          </p:grpSpPr>
          <p:sp>
            <p:nvSpPr>
              <p:cNvPr id="37970" name="Rectangle 107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71" name="Text Box 108"/>
              <p:cNvSpPr txBox="1">
                <a:spLocks noChangeArrowheads="1"/>
              </p:cNvSpPr>
              <p:nvPr/>
            </p:nvSpPr>
            <p:spPr bwMode="auto">
              <a:xfrm>
                <a:off x="4363" y="1440"/>
                <a:ext cx="687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6</a:t>
                </a:r>
              </a:p>
            </p:txBody>
          </p:sp>
        </p:grpSp>
        <p:grpSp>
          <p:nvGrpSpPr>
            <p:cNvPr id="37967" name="Group 109"/>
            <p:cNvGrpSpPr>
              <a:grpSpLocks/>
            </p:cNvGrpSpPr>
            <p:nvPr/>
          </p:nvGrpSpPr>
          <p:grpSpPr bwMode="auto">
            <a:xfrm>
              <a:off x="0" y="2544"/>
              <a:ext cx="446" cy="250"/>
              <a:chOff x="336" y="1440"/>
              <a:chExt cx="446" cy="250"/>
            </a:xfrm>
          </p:grpSpPr>
          <p:sp>
            <p:nvSpPr>
              <p:cNvPr id="37968" name="Rectangle 11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69" name="Text Box 11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1 5 +</a:t>
                </a:r>
              </a:p>
            </p:txBody>
          </p:sp>
        </p:grpSp>
      </p:grpSp>
      <p:sp>
        <p:nvSpPr>
          <p:cNvPr id="37941" name="Line 112"/>
          <p:cNvSpPr>
            <a:spLocks noChangeShapeType="1"/>
          </p:cNvSpPr>
          <p:nvPr/>
        </p:nvSpPr>
        <p:spPr bwMode="auto">
          <a:xfrm>
            <a:off x="1622425" y="2819400"/>
            <a:ext cx="1066800" cy="1447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42" name="Line 113"/>
          <p:cNvSpPr>
            <a:spLocks noChangeShapeType="1"/>
          </p:cNvSpPr>
          <p:nvPr/>
        </p:nvSpPr>
        <p:spPr bwMode="auto">
          <a:xfrm>
            <a:off x="1219200" y="3886200"/>
            <a:ext cx="1295400" cy="457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43" name="Line 114"/>
          <p:cNvSpPr>
            <a:spLocks noChangeShapeType="1"/>
          </p:cNvSpPr>
          <p:nvPr/>
        </p:nvSpPr>
        <p:spPr bwMode="auto">
          <a:xfrm>
            <a:off x="1470025" y="3429000"/>
            <a:ext cx="1676400" cy="838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944" name="Group 115"/>
          <p:cNvGrpSpPr>
            <a:grpSpLocks/>
          </p:cNvGrpSpPr>
          <p:nvPr/>
        </p:nvGrpSpPr>
        <p:grpSpPr bwMode="auto">
          <a:xfrm>
            <a:off x="4746625" y="2286000"/>
            <a:ext cx="1149350" cy="396875"/>
            <a:chOff x="2880" y="1632"/>
            <a:chExt cx="724" cy="250"/>
          </a:xfrm>
        </p:grpSpPr>
        <p:grpSp>
          <p:nvGrpSpPr>
            <p:cNvPr id="37960" name="Group 116"/>
            <p:cNvGrpSpPr>
              <a:grpSpLocks/>
            </p:cNvGrpSpPr>
            <p:nvPr/>
          </p:nvGrpSpPr>
          <p:grpSpPr bwMode="auto">
            <a:xfrm>
              <a:off x="3168" y="1632"/>
              <a:ext cx="436" cy="250"/>
              <a:chOff x="4416" y="1440"/>
              <a:chExt cx="678" cy="260"/>
            </a:xfrm>
          </p:grpSpPr>
          <p:sp>
            <p:nvSpPr>
              <p:cNvPr id="37964" name="Rectangle 117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65" name="Text Box 118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678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3 5 6</a:t>
                </a:r>
              </a:p>
            </p:txBody>
          </p:sp>
        </p:grpSp>
        <p:grpSp>
          <p:nvGrpSpPr>
            <p:cNvPr id="37961" name="Group 119"/>
            <p:cNvGrpSpPr>
              <a:grpSpLocks/>
            </p:cNvGrpSpPr>
            <p:nvPr/>
          </p:nvGrpSpPr>
          <p:grpSpPr bwMode="auto">
            <a:xfrm>
              <a:off x="2880" y="1632"/>
              <a:ext cx="326" cy="250"/>
              <a:chOff x="336" y="1440"/>
              <a:chExt cx="489" cy="250"/>
            </a:xfrm>
          </p:grpSpPr>
          <p:sp>
            <p:nvSpPr>
              <p:cNvPr id="37962" name="Rectangle 12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63" name="Text Box 12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2 +</a:t>
                </a:r>
              </a:p>
            </p:txBody>
          </p:sp>
        </p:grpSp>
      </p:grpSp>
      <p:grpSp>
        <p:nvGrpSpPr>
          <p:cNvPr id="37945" name="Group 122"/>
          <p:cNvGrpSpPr>
            <a:grpSpLocks/>
          </p:cNvGrpSpPr>
          <p:nvPr/>
        </p:nvGrpSpPr>
        <p:grpSpPr bwMode="auto">
          <a:xfrm>
            <a:off x="6042025" y="2819400"/>
            <a:ext cx="958850" cy="396875"/>
            <a:chOff x="3792" y="2064"/>
            <a:chExt cx="604" cy="250"/>
          </a:xfrm>
        </p:grpSpPr>
        <p:grpSp>
          <p:nvGrpSpPr>
            <p:cNvPr id="37954" name="Group 123"/>
            <p:cNvGrpSpPr>
              <a:grpSpLocks/>
            </p:cNvGrpSpPr>
            <p:nvPr/>
          </p:nvGrpSpPr>
          <p:grpSpPr bwMode="auto">
            <a:xfrm>
              <a:off x="4080" y="2064"/>
              <a:ext cx="316" cy="250"/>
              <a:chOff x="4416" y="1440"/>
              <a:chExt cx="737" cy="260"/>
            </a:xfrm>
          </p:grpSpPr>
          <p:sp>
            <p:nvSpPr>
              <p:cNvPr id="37958" name="Rectangle 124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59" name="Text Box 125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737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5 6</a:t>
                </a:r>
              </a:p>
            </p:txBody>
          </p:sp>
        </p:grpSp>
        <p:grpSp>
          <p:nvGrpSpPr>
            <p:cNvPr id="37955" name="Group 126"/>
            <p:cNvGrpSpPr>
              <a:grpSpLocks/>
            </p:cNvGrpSpPr>
            <p:nvPr/>
          </p:nvGrpSpPr>
          <p:grpSpPr bwMode="auto">
            <a:xfrm>
              <a:off x="3792" y="2064"/>
              <a:ext cx="326" cy="250"/>
              <a:chOff x="336" y="1440"/>
              <a:chExt cx="489" cy="250"/>
            </a:xfrm>
          </p:grpSpPr>
          <p:sp>
            <p:nvSpPr>
              <p:cNvPr id="37956" name="Rectangle 127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57" name="Text Box 128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3 +</a:t>
                </a:r>
              </a:p>
            </p:txBody>
          </p:sp>
        </p:grpSp>
      </p:grpSp>
      <p:grpSp>
        <p:nvGrpSpPr>
          <p:cNvPr id="37946" name="Group 129"/>
          <p:cNvGrpSpPr>
            <a:grpSpLocks/>
          </p:cNvGrpSpPr>
          <p:nvPr/>
        </p:nvGrpSpPr>
        <p:grpSpPr bwMode="auto">
          <a:xfrm>
            <a:off x="2003425" y="2133600"/>
            <a:ext cx="1371600" cy="396875"/>
            <a:chOff x="1344" y="1536"/>
            <a:chExt cx="863" cy="226"/>
          </a:xfrm>
        </p:grpSpPr>
        <p:grpSp>
          <p:nvGrpSpPr>
            <p:cNvPr id="37948" name="Group 130"/>
            <p:cNvGrpSpPr>
              <a:grpSpLocks/>
            </p:cNvGrpSpPr>
            <p:nvPr/>
          </p:nvGrpSpPr>
          <p:grpSpPr bwMode="auto">
            <a:xfrm>
              <a:off x="1344" y="1536"/>
              <a:ext cx="432" cy="226"/>
              <a:chOff x="336" y="1440"/>
              <a:chExt cx="432" cy="226"/>
            </a:xfrm>
          </p:grpSpPr>
          <p:sp>
            <p:nvSpPr>
              <p:cNvPr id="37952" name="Rectangle 131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53" name="Text Box 132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326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1 +</a:t>
                </a:r>
              </a:p>
            </p:txBody>
          </p:sp>
        </p:grpSp>
        <p:grpSp>
          <p:nvGrpSpPr>
            <p:cNvPr id="37949" name="Group 133"/>
            <p:cNvGrpSpPr>
              <a:grpSpLocks/>
            </p:cNvGrpSpPr>
            <p:nvPr/>
          </p:nvGrpSpPr>
          <p:grpSpPr bwMode="auto">
            <a:xfrm>
              <a:off x="1632" y="1536"/>
              <a:ext cx="575" cy="226"/>
              <a:chOff x="432" y="1728"/>
              <a:chExt cx="432" cy="226"/>
            </a:xfrm>
          </p:grpSpPr>
          <p:sp>
            <p:nvSpPr>
              <p:cNvPr id="37950" name="Rectangle 134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51" name="Text Box 135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417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2 3 5 6</a:t>
                </a:r>
              </a:p>
            </p:txBody>
          </p:sp>
        </p:grpSp>
      </p:grpSp>
      <p:sp>
        <p:nvSpPr>
          <p:cNvPr id="37947" name="Text Box 136"/>
          <p:cNvSpPr txBox="1">
            <a:spLocks noChangeArrowheads="1"/>
          </p:cNvSpPr>
          <p:nvPr/>
        </p:nvSpPr>
        <p:spPr bwMode="auto">
          <a:xfrm>
            <a:off x="4670425" y="1447800"/>
            <a:ext cx="1187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itchFamily="18" charset="0"/>
              </a:rPr>
              <a:t>transaction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Support Counting Using a Hash Tree</a:t>
            </a:r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 flipH="1">
            <a:off x="2763838" y="2765425"/>
            <a:ext cx="1425575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4189413" y="2765425"/>
            <a:ext cx="0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4189413" y="2765425"/>
            <a:ext cx="1425575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 flipH="1">
            <a:off x="1939925" y="3838575"/>
            <a:ext cx="808038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2747963" y="3838575"/>
            <a:ext cx="0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2747963" y="3838575"/>
            <a:ext cx="649287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 flipH="1">
            <a:off x="4600575" y="3838575"/>
            <a:ext cx="1014413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5614988" y="3838575"/>
            <a:ext cx="0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5614988" y="3838575"/>
            <a:ext cx="1166812" cy="733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 flipH="1">
            <a:off x="2003425" y="4778375"/>
            <a:ext cx="760413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2763838" y="4778375"/>
            <a:ext cx="0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>
            <a:off x="2763838" y="4778375"/>
            <a:ext cx="696912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2636838" y="3436938"/>
            <a:ext cx="252412" cy="401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>
            <a:off x="2636838" y="3570288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>
            <a:off x="2636838" y="3705225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5487988" y="3436938"/>
            <a:ext cx="254000" cy="401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>
            <a:off x="5487988" y="357028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>
            <a:off x="5487988" y="3705225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2636838" y="4375150"/>
            <a:ext cx="252412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>
            <a:off x="2636838" y="4645025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5" name="Line 23"/>
          <p:cNvSpPr>
            <a:spLocks noChangeShapeType="1"/>
          </p:cNvSpPr>
          <p:nvPr/>
        </p:nvSpPr>
        <p:spPr bwMode="auto">
          <a:xfrm>
            <a:off x="2636838" y="4510088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6" name="Rectangle 24"/>
          <p:cNvSpPr>
            <a:spLocks noChangeArrowheads="1"/>
          </p:cNvSpPr>
          <p:nvPr/>
        </p:nvSpPr>
        <p:spPr bwMode="auto">
          <a:xfrm>
            <a:off x="3270250" y="5314950"/>
            <a:ext cx="633413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37" name="Text Box 25"/>
          <p:cNvSpPr txBox="1">
            <a:spLocks noChangeArrowheads="1"/>
          </p:cNvSpPr>
          <p:nvPr/>
        </p:nvSpPr>
        <p:spPr bwMode="auto">
          <a:xfrm>
            <a:off x="3270250" y="5338763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itchFamily="18" charset="0"/>
              </a:rPr>
              <a:t>1 5 9</a:t>
            </a:r>
            <a:endParaRPr lang="en-US" altLang="en-US" sz="2000" b="0">
              <a:latin typeface="Times New Roman" pitchFamily="18" charset="0"/>
            </a:endParaRPr>
          </a:p>
        </p:txBody>
      </p:sp>
      <p:grpSp>
        <p:nvGrpSpPr>
          <p:cNvPr id="38938" name="Group 26"/>
          <p:cNvGrpSpPr>
            <a:grpSpLocks/>
          </p:cNvGrpSpPr>
          <p:nvPr/>
        </p:nvGrpSpPr>
        <p:grpSpPr bwMode="auto">
          <a:xfrm>
            <a:off x="1622425" y="4308475"/>
            <a:ext cx="641350" cy="390525"/>
            <a:chOff x="1248" y="2784"/>
            <a:chExt cx="486" cy="279"/>
          </a:xfrm>
        </p:grpSpPr>
        <p:sp>
          <p:nvSpPr>
            <p:cNvPr id="39058" name="Rectangle 27"/>
            <p:cNvSpPr>
              <a:spLocks noChangeArrowheads="1"/>
            </p:cNvSpPr>
            <p:nvPr/>
          </p:nvSpPr>
          <p:spPr bwMode="auto">
            <a:xfrm>
              <a:off x="1248" y="2784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59" name="Text Box 28"/>
            <p:cNvSpPr txBox="1">
              <a:spLocks noChangeArrowheads="1"/>
            </p:cNvSpPr>
            <p:nvPr/>
          </p:nvSpPr>
          <p:spPr bwMode="auto">
            <a:xfrm>
              <a:off x="1248" y="2801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1 4 5</a:t>
              </a:r>
              <a:endParaRPr lang="en-US" altLang="en-US" sz="2000" b="0">
                <a:latin typeface="Times New Roman" pitchFamily="18" charset="0"/>
              </a:endParaRPr>
            </a:p>
          </p:txBody>
        </p:sp>
      </p:grpSp>
      <p:sp>
        <p:nvSpPr>
          <p:cNvPr id="38939" name="Rectangle 29"/>
          <p:cNvSpPr>
            <a:spLocks noChangeArrowheads="1"/>
          </p:cNvSpPr>
          <p:nvPr/>
        </p:nvSpPr>
        <p:spPr bwMode="auto">
          <a:xfrm>
            <a:off x="3143250" y="4308475"/>
            <a:ext cx="633413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40" name="Text Box 30"/>
          <p:cNvSpPr txBox="1">
            <a:spLocks noChangeArrowheads="1"/>
          </p:cNvSpPr>
          <p:nvPr/>
        </p:nvSpPr>
        <p:spPr bwMode="auto">
          <a:xfrm>
            <a:off x="3143250" y="4332288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itchFamily="18" charset="0"/>
              </a:rPr>
              <a:t>1 3 6</a:t>
            </a:r>
            <a:endParaRPr lang="en-US" altLang="en-US" sz="2000" b="0">
              <a:latin typeface="Times New Roman" pitchFamily="18" charset="0"/>
            </a:endParaRPr>
          </a:p>
        </p:txBody>
      </p:sp>
      <p:sp>
        <p:nvSpPr>
          <p:cNvPr id="38941" name="Rectangle 31"/>
          <p:cNvSpPr>
            <a:spLocks noChangeArrowheads="1"/>
          </p:cNvSpPr>
          <p:nvPr/>
        </p:nvSpPr>
        <p:spPr bwMode="auto">
          <a:xfrm>
            <a:off x="4284663" y="4576763"/>
            <a:ext cx="633412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42" name="Text Box 32"/>
          <p:cNvSpPr txBox="1">
            <a:spLocks noChangeArrowheads="1"/>
          </p:cNvSpPr>
          <p:nvPr/>
        </p:nvSpPr>
        <p:spPr bwMode="auto">
          <a:xfrm>
            <a:off x="4284663" y="4600575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itchFamily="18" charset="0"/>
              </a:rPr>
              <a:t>3 4 5</a:t>
            </a:r>
            <a:endParaRPr lang="en-US" altLang="en-US" sz="2000" b="0">
              <a:latin typeface="Times New Roman" pitchFamily="18" charset="0"/>
            </a:endParaRPr>
          </a:p>
        </p:txBody>
      </p:sp>
      <p:grpSp>
        <p:nvGrpSpPr>
          <p:cNvPr id="38943" name="Group 33"/>
          <p:cNvGrpSpPr>
            <a:grpSpLocks/>
          </p:cNvGrpSpPr>
          <p:nvPr/>
        </p:nvGrpSpPr>
        <p:grpSpPr bwMode="auto">
          <a:xfrm>
            <a:off x="6438900" y="4576763"/>
            <a:ext cx="641350" cy="390525"/>
            <a:chOff x="432" y="3408"/>
            <a:chExt cx="486" cy="279"/>
          </a:xfrm>
        </p:grpSpPr>
        <p:sp>
          <p:nvSpPr>
            <p:cNvPr id="39056" name="Rectangle 34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57" name="Text Box 35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3 6 7</a:t>
              </a:r>
              <a:endParaRPr lang="en-US" altLang="en-US" sz="2000" b="0">
                <a:latin typeface="Times New Roman" pitchFamily="18" charset="0"/>
              </a:endParaRPr>
            </a:p>
          </p:txBody>
        </p:sp>
      </p:grpSp>
      <p:grpSp>
        <p:nvGrpSpPr>
          <p:cNvPr id="38944" name="Group 36"/>
          <p:cNvGrpSpPr>
            <a:grpSpLocks/>
          </p:cNvGrpSpPr>
          <p:nvPr/>
        </p:nvGrpSpPr>
        <p:grpSpPr bwMode="auto">
          <a:xfrm>
            <a:off x="6438900" y="4913313"/>
            <a:ext cx="641350" cy="390525"/>
            <a:chOff x="432" y="3408"/>
            <a:chExt cx="486" cy="280"/>
          </a:xfrm>
        </p:grpSpPr>
        <p:sp>
          <p:nvSpPr>
            <p:cNvPr id="39054" name="Rectangle 37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55" name="Text Box 38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3 6 8</a:t>
              </a:r>
              <a:endParaRPr lang="en-US" altLang="en-US" sz="2000" b="0">
                <a:latin typeface="Times New Roman" pitchFamily="18" charset="0"/>
              </a:endParaRPr>
            </a:p>
          </p:txBody>
        </p:sp>
      </p:grpSp>
      <p:grpSp>
        <p:nvGrpSpPr>
          <p:cNvPr id="38945" name="Group 39"/>
          <p:cNvGrpSpPr>
            <a:grpSpLocks/>
          </p:cNvGrpSpPr>
          <p:nvPr/>
        </p:nvGrpSpPr>
        <p:grpSpPr bwMode="auto">
          <a:xfrm>
            <a:off x="5297488" y="4576763"/>
            <a:ext cx="644525" cy="725487"/>
            <a:chOff x="3792" y="3312"/>
            <a:chExt cx="488" cy="519"/>
          </a:xfrm>
        </p:grpSpPr>
        <p:grpSp>
          <p:nvGrpSpPr>
            <p:cNvPr id="39048" name="Group 40"/>
            <p:cNvGrpSpPr>
              <a:grpSpLocks/>
            </p:cNvGrpSpPr>
            <p:nvPr/>
          </p:nvGrpSpPr>
          <p:grpSpPr bwMode="auto">
            <a:xfrm>
              <a:off x="3792" y="3312"/>
              <a:ext cx="488" cy="279"/>
              <a:chOff x="432" y="3408"/>
              <a:chExt cx="488" cy="279"/>
            </a:xfrm>
          </p:grpSpPr>
          <p:sp>
            <p:nvSpPr>
              <p:cNvPr id="39052" name="Rectangle 41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9053" name="Text Box 42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 b="0">
                    <a:latin typeface="Times New Roman" pitchFamily="18" charset="0"/>
                  </a:rPr>
                  <a:t>3 5 6</a:t>
                </a:r>
                <a:endParaRPr lang="en-US" altLang="en-US" sz="2000" b="0">
                  <a:latin typeface="Times New Roman" pitchFamily="18" charset="0"/>
                </a:endParaRPr>
              </a:p>
            </p:txBody>
          </p:sp>
        </p:grpSp>
        <p:grpSp>
          <p:nvGrpSpPr>
            <p:cNvPr id="39049" name="Group 43"/>
            <p:cNvGrpSpPr>
              <a:grpSpLocks/>
            </p:cNvGrpSpPr>
            <p:nvPr/>
          </p:nvGrpSpPr>
          <p:grpSpPr bwMode="auto">
            <a:xfrm>
              <a:off x="3792" y="3552"/>
              <a:ext cx="488" cy="279"/>
              <a:chOff x="432" y="3408"/>
              <a:chExt cx="488" cy="279"/>
            </a:xfrm>
          </p:grpSpPr>
          <p:sp>
            <p:nvSpPr>
              <p:cNvPr id="39050" name="Rectangle 4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9051" name="Text Box 45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 b="0">
                    <a:latin typeface="Times New Roman" pitchFamily="18" charset="0"/>
                  </a:rPr>
                  <a:t>3 5 7</a:t>
                </a:r>
                <a:endParaRPr lang="en-US" altLang="en-US" sz="2000" b="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8946" name="Group 46"/>
          <p:cNvGrpSpPr>
            <a:grpSpLocks/>
          </p:cNvGrpSpPr>
          <p:nvPr/>
        </p:nvGrpSpPr>
        <p:grpSpPr bwMode="auto">
          <a:xfrm>
            <a:off x="5297488" y="5248275"/>
            <a:ext cx="644525" cy="390525"/>
            <a:chOff x="432" y="3408"/>
            <a:chExt cx="488" cy="279"/>
          </a:xfrm>
        </p:grpSpPr>
        <p:sp>
          <p:nvSpPr>
            <p:cNvPr id="39046" name="Rectangle 47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47" name="Text Box 48"/>
            <p:cNvSpPr txBox="1">
              <a:spLocks noChangeArrowheads="1"/>
            </p:cNvSpPr>
            <p:nvPr/>
          </p:nvSpPr>
          <p:spPr bwMode="auto">
            <a:xfrm>
              <a:off x="434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6 8 9</a:t>
              </a:r>
              <a:endParaRPr lang="en-US" altLang="en-US" sz="2000" b="0">
                <a:latin typeface="Times New Roman" pitchFamily="18" charset="0"/>
              </a:endParaRPr>
            </a:p>
          </p:txBody>
        </p:sp>
      </p:grpSp>
      <p:grpSp>
        <p:nvGrpSpPr>
          <p:cNvPr id="38947" name="Group 49"/>
          <p:cNvGrpSpPr>
            <a:grpSpLocks/>
          </p:cNvGrpSpPr>
          <p:nvPr/>
        </p:nvGrpSpPr>
        <p:grpSpPr bwMode="auto">
          <a:xfrm>
            <a:off x="3903663" y="3503613"/>
            <a:ext cx="641350" cy="390525"/>
            <a:chOff x="432" y="3408"/>
            <a:chExt cx="486" cy="279"/>
          </a:xfrm>
        </p:grpSpPr>
        <p:sp>
          <p:nvSpPr>
            <p:cNvPr id="39044" name="Rectangle 50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45" name="Text Box 51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2 3 4</a:t>
              </a:r>
            </a:p>
          </p:txBody>
        </p:sp>
      </p:grpSp>
      <p:grpSp>
        <p:nvGrpSpPr>
          <p:cNvPr id="38948" name="Group 52"/>
          <p:cNvGrpSpPr>
            <a:grpSpLocks/>
          </p:cNvGrpSpPr>
          <p:nvPr/>
        </p:nvGrpSpPr>
        <p:grpSpPr bwMode="auto">
          <a:xfrm>
            <a:off x="3903663" y="3838575"/>
            <a:ext cx="641350" cy="392113"/>
            <a:chOff x="432" y="3408"/>
            <a:chExt cx="486" cy="280"/>
          </a:xfrm>
        </p:grpSpPr>
        <p:sp>
          <p:nvSpPr>
            <p:cNvPr id="39042" name="Rectangle 53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43" name="Text Box 54"/>
            <p:cNvSpPr txBox="1">
              <a:spLocks noChangeArrowheads="1"/>
            </p:cNvSpPr>
            <p:nvPr/>
          </p:nvSpPr>
          <p:spPr bwMode="auto">
            <a:xfrm>
              <a:off x="432" y="3426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5 6 7</a:t>
              </a:r>
              <a:endParaRPr lang="en-US" altLang="en-US" sz="2000" b="0">
                <a:latin typeface="Times New Roman" pitchFamily="18" charset="0"/>
              </a:endParaRPr>
            </a:p>
          </p:txBody>
        </p:sp>
      </p:grpSp>
      <p:grpSp>
        <p:nvGrpSpPr>
          <p:cNvPr id="38949" name="Group 55"/>
          <p:cNvGrpSpPr>
            <a:grpSpLocks/>
          </p:cNvGrpSpPr>
          <p:nvPr/>
        </p:nvGrpSpPr>
        <p:grpSpPr bwMode="auto">
          <a:xfrm>
            <a:off x="1685925" y="5314950"/>
            <a:ext cx="641350" cy="390525"/>
            <a:chOff x="432" y="3408"/>
            <a:chExt cx="486" cy="279"/>
          </a:xfrm>
        </p:grpSpPr>
        <p:sp>
          <p:nvSpPr>
            <p:cNvPr id="39040" name="Rectangle 56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41" name="Text Box 57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1 2 4</a:t>
              </a:r>
              <a:endParaRPr lang="en-US" altLang="en-US" sz="2000" b="0">
                <a:latin typeface="Times New Roman" pitchFamily="18" charset="0"/>
              </a:endParaRPr>
            </a:p>
          </p:txBody>
        </p:sp>
      </p:grpSp>
      <p:grpSp>
        <p:nvGrpSpPr>
          <p:cNvPr id="38950" name="Group 58"/>
          <p:cNvGrpSpPr>
            <a:grpSpLocks/>
          </p:cNvGrpSpPr>
          <p:nvPr/>
        </p:nvGrpSpPr>
        <p:grpSpPr bwMode="auto">
          <a:xfrm>
            <a:off x="1685925" y="5651500"/>
            <a:ext cx="641350" cy="392113"/>
            <a:chOff x="432" y="3408"/>
            <a:chExt cx="486" cy="281"/>
          </a:xfrm>
        </p:grpSpPr>
        <p:sp>
          <p:nvSpPr>
            <p:cNvPr id="39038" name="Rectangle 59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39" name="Text Box 60"/>
            <p:cNvSpPr txBox="1">
              <a:spLocks noChangeArrowheads="1"/>
            </p:cNvSpPr>
            <p:nvPr/>
          </p:nvSpPr>
          <p:spPr bwMode="auto">
            <a:xfrm>
              <a:off x="432" y="3426"/>
              <a:ext cx="48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4 5 7</a:t>
              </a:r>
              <a:endParaRPr lang="en-US" altLang="en-US" sz="2000" b="0">
                <a:latin typeface="Times New Roman" pitchFamily="18" charset="0"/>
              </a:endParaRPr>
            </a:p>
          </p:txBody>
        </p:sp>
      </p:grpSp>
      <p:grpSp>
        <p:nvGrpSpPr>
          <p:cNvPr id="38951" name="Group 61"/>
          <p:cNvGrpSpPr>
            <a:grpSpLocks/>
          </p:cNvGrpSpPr>
          <p:nvPr/>
        </p:nvGrpSpPr>
        <p:grpSpPr bwMode="auto">
          <a:xfrm>
            <a:off x="2446338" y="5383213"/>
            <a:ext cx="641350" cy="390525"/>
            <a:chOff x="432" y="3408"/>
            <a:chExt cx="486" cy="280"/>
          </a:xfrm>
        </p:grpSpPr>
        <p:sp>
          <p:nvSpPr>
            <p:cNvPr id="39036" name="Rectangle 62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37" name="Text Box 63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1 2 5</a:t>
              </a:r>
              <a:endParaRPr lang="en-US" altLang="en-US" sz="2000" b="0">
                <a:latin typeface="Times New Roman" pitchFamily="18" charset="0"/>
              </a:endParaRPr>
            </a:p>
          </p:txBody>
        </p:sp>
      </p:grpSp>
      <p:grpSp>
        <p:nvGrpSpPr>
          <p:cNvPr id="38952" name="Group 64"/>
          <p:cNvGrpSpPr>
            <a:grpSpLocks/>
          </p:cNvGrpSpPr>
          <p:nvPr/>
        </p:nvGrpSpPr>
        <p:grpSpPr bwMode="auto">
          <a:xfrm>
            <a:off x="2446338" y="5718175"/>
            <a:ext cx="641350" cy="388938"/>
            <a:chOff x="432" y="3408"/>
            <a:chExt cx="486" cy="278"/>
          </a:xfrm>
        </p:grpSpPr>
        <p:sp>
          <p:nvSpPr>
            <p:cNvPr id="39034" name="Rectangle 65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35" name="Text Box 66"/>
            <p:cNvSpPr txBox="1">
              <a:spLocks noChangeArrowheads="1"/>
            </p:cNvSpPr>
            <p:nvPr/>
          </p:nvSpPr>
          <p:spPr bwMode="auto">
            <a:xfrm>
              <a:off x="432" y="3424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itchFamily="18" charset="0"/>
                </a:rPr>
                <a:t>4 5 8</a:t>
              </a:r>
              <a:endParaRPr lang="en-US" altLang="en-US" sz="2000" b="0">
                <a:latin typeface="Times New Roman" pitchFamily="18" charset="0"/>
              </a:endParaRPr>
            </a:p>
          </p:txBody>
        </p:sp>
      </p:grpSp>
      <p:sp>
        <p:nvSpPr>
          <p:cNvPr id="38953" name="Rectangle 67"/>
          <p:cNvSpPr>
            <a:spLocks noChangeArrowheads="1"/>
          </p:cNvSpPr>
          <p:nvPr/>
        </p:nvSpPr>
        <p:spPr bwMode="auto">
          <a:xfrm>
            <a:off x="4030663" y="2362200"/>
            <a:ext cx="254000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54" name="Line 68"/>
          <p:cNvSpPr>
            <a:spLocks noChangeShapeType="1"/>
          </p:cNvSpPr>
          <p:nvPr/>
        </p:nvSpPr>
        <p:spPr bwMode="auto">
          <a:xfrm>
            <a:off x="4030663" y="249713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5" name="Line 69"/>
          <p:cNvSpPr>
            <a:spLocks noChangeShapeType="1"/>
          </p:cNvSpPr>
          <p:nvPr/>
        </p:nvSpPr>
        <p:spPr bwMode="auto">
          <a:xfrm>
            <a:off x="4030663" y="263048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56" name="Group 70"/>
          <p:cNvGrpSpPr>
            <a:grpSpLocks/>
          </p:cNvGrpSpPr>
          <p:nvPr/>
        </p:nvGrpSpPr>
        <p:grpSpPr bwMode="auto">
          <a:xfrm>
            <a:off x="7185025" y="1295400"/>
            <a:ext cx="1654175" cy="1692275"/>
            <a:chOff x="96" y="1097"/>
            <a:chExt cx="1141" cy="1122"/>
          </a:xfrm>
        </p:grpSpPr>
        <p:sp>
          <p:nvSpPr>
            <p:cNvPr id="39021" name="Text Box 71"/>
            <p:cNvSpPr txBox="1">
              <a:spLocks noChangeArrowheads="1"/>
            </p:cNvSpPr>
            <p:nvPr/>
          </p:nvSpPr>
          <p:spPr bwMode="auto">
            <a:xfrm>
              <a:off x="96" y="1776"/>
              <a:ext cx="37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latin typeface="Times New Roman" pitchFamily="18" charset="0"/>
                </a:rPr>
                <a:t>1,4,7</a:t>
              </a:r>
              <a:endParaRPr lang="en-US" altLang="en-US" sz="1400" b="0">
                <a:latin typeface="Times New Roman" pitchFamily="18" charset="0"/>
              </a:endParaRPr>
            </a:p>
          </p:txBody>
        </p:sp>
        <p:grpSp>
          <p:nvGrpSpPr>
            <p:cNvPr id="39022" name="Group 72"/>
            <p:cNvGrpSpPr>
              <a:grpSpLocks/>
            </p:cNvGrpSpPr>
            <p:nvPr/>
          </p:nvGrpSpPr>
          <p:grpSpPr bwMode="auto">
            <a:xfrm>
              <a:off x="144" y="1097"/>
              <a:ext cx="1093" cy="1122"/>
              <a:chOff x="144" y="1097"/>
              <a:chExt cx="1093" cy="1122"/>
            </a:xfrm>
          </p:grpSpPr>
          <p:sp>
            <p:nvSpPr>
              <p:cNvPr id="39023" name="Text Box 73"/>
              <p:cNvSpPr txBox="1">
                <a:spLocks noChangeArrowheads="1"/>
              </p:cNvSpPr>
              <p:nvPr/>
            </p:nvSpPr>
            <p:spPr bwMode="auto">
              <a:xfrm>
                <a:off x="369" y="1097"/>
                <a:ext cx="127" cy="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b="0">
                  <a:latin typeface="Wingdings" pitchFamily="2" charset="2"/>
                </a:endParaRPr>
              </a:p>
            </p:txBody>
          </p:sp>
          <p:grpSp>
            <p:nvGrpSpPr>
              <p:cNvPr id="39024" name="Group 74"/>
              <p:cNvGrpSpPr>
                <a:grpSpLocks/>
              </p:cNvGrpSpPr>
              <p:nvPr/>
            </p:nvGrpSpPr>
            <p:grpSpPr bwMode="auto">
              <a:xfrm>
                <a:off x="528" y="1392"/>
                <a:ext cx="240" cy="384"/>
                <a:chOff x="2064" y="1872"/>
                <a:chExt cx="192" cy="288"/>
              </a:xfrm>
            </p:grpSpPr>
            <p:sp>
              <p:nvSpPr>
                <p:cNvPr id="39031" name="Rectangle 75"/>
                <p:cNvSpPr>
                  <a:spLocks noChangeArrowheads="1"/>
                </p:cNvSpPr>
                <p:nvPr/>
              </p:nvSpPr>
              <p:spPr bwMode="auto">
                <a:xfrm>
                  <a:off x="2064" y="1872"/>
                  <a:ext cx="192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9032" name="Line 76"/>
                <p:cNvSpPr>
                  <a:spLocks noChangeShapeType="1"/>
                </p:cNvSpPr>
                <p:nvPr/>
              </p:nvSpPr>
              <p:spPr bwMode="auto">
                <a:xfrm>
                  <a:off x="2064" y="196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033" name="Line 77"/>
                <p:cNvSpPr>
                  <a:spLocks noChangeShapeType="1"/>
                </p:cNvSpPr>
                <p:nvPr/>
              </p:nvSpPr>
              <p:spPr bwMode="auto">
                <a:xfrm>
                  <a:off x="2064" y="206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025" name="Line 78"/>
              <p:cNvSpPr>
                <a:spLocks noChangeShapeType="1"/>
              </p:cNvSpPr>
              <p:nvPr/>
            </p:nvSpPr>
            <p:spPr bwMode="auto">
              <a:xfrm flipH="1">
                <a:off x="144" y="1776"/>
                <a:ext cx="485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26" name="Line 79"/>
              <p:cNvSpPr>
                <a:spLocks noChangeShapeType="1"/>
              </p:cNvSpPr>
              <p:nvPr/>
            </p:nvSpPr>
            <p:spPr bwMode="auto">
              <a:xfrm>
                <a:off x="624" y="177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27" name="Line 80"/>
              <p:cNvSpPr>
                <a:spLocks noChangeShapeType="1"/>
              </p:cNvSpPr>
              <p:nvPr/>
            </p:nvSpPr>
            <p:spPr bwMode="auto">
              <a:xfrm>
                <a:off x="629" y="1776"/>
                <a:ext cx="427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28" name="Text Box 81"/>
              <p:cNvSpPr txBox="1">
                <a:spLocks noChangeArrowheads="1"/>
              </p:cNvSpPr>
              <p:nvPr/>
            </p:nvSpPr>
            <p:spPr bwMode="auto">
              <a:xfrm>
                <a:off x="289" y="2017"/>
                <a:ext cx="37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itchFamily="18" charset="0"/>
                  </a:rPr>
                  <a:t>2,5,8</a:t>
                </a:r>
                <a:endParaRPr lang="en-US" altLang="en-US" sz="1400" b="0">
                  <a:latin typeface="Times New Roman" pitchFamily="18" charset="0"/>
                </a:endParaRPr>
              </a:p>
            </p:txBody>
          </p:sp>
          <p:sp>
            <p:nvSpPr>
              <p:cNvPr id="39029" name="Text Box 82"/>
              <p:cNvSpPr txBox="1">
                <a:spLocks noChangeArrowheads="1"/>
              </p:cNvSpPr>
              <p:nvPr/>
            </p:nvSpPr>
            <p:spPr bwMode="auto">
              <a:xfrm>
                <a:off x="865" y="1776"/>
                <a:ext cx="37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itchFamily="18" charset="0"/>
                  </a:rPr>
                  <a:t>3,6,9</a:t>
                </a:r>
              </a:p>
            </p:txBody>
          </p:sp>
          <p:sp>
            <p:nvSpPr>
              <p:cNvPr id="39030" name="Text Box 83"/>
              <p:cNvSpPr txBox="1">
                <a:spLocks noChangeArrowheads="1"/>
              </p:cNvSpPr>
              <p:nvPr/>
            </p:nvSpPr>
            <p:spPr bwMode="auto">
              <a:xfrm>
                <a:off x="192" y="1152"/>
                <a:ext cx="950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 b="0">
                    <a:latin typeface="Times New Roman" pitchFamily="18" charset="0"/>
                  </a:rPr>
                  <a:t>Hash Function</a:t>
                </a:r>
                <a:endParaRPr lang="en-US" altLang="en-US" b="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8957" name="Group 84"/>
          <p:cNvGrpSpPr>
            <a:grpSpLocks/>
          </p:cNvGrpSpPr>
          <p:nvPr/>
        </p:nvGrpSpPr>
        <p:grpSpPr bwMode="auto">
          <a:xfrm>
            <a:off x="3603625" y="1447800"/>
            <a:ext cx="1073150" cy="396875"/>
            <a:chOff x="4416" y="1440"/>
            <a:chExt cx="676" cy="250"/>
          </a:xfrm>
        </p:grpSpPr>
        <p:sp>
          <p:nvSpPr>
            <p:cNvPr id="39019" name="Rectangle 85"/>
            <p:cNvSpPr>
              <a:spLocks noChangeArrowheads="1"/>
            </p:cNvSpPr>
            <p:nvPr/>
          </p:nvSpPr>
          <p:spPr bwMode="auto">
            <a:xfrm>
              <a:off x="4416" y="1440"/>
              <a:ext cx="672" cy="21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Wingdings" pitchFamily="2" charset="2"/>
              </a:endParaRPr>
            </a:p>
          </p:txBody>
        </p:sp>
        <p:sp>
          <p:nvSpPr>
            <p:cNvPr id="39020" name="Text Box 86"/>
            <p:cNvSpPr txBox="1">
              <a:spLocks noChangeArrowheads="1"/>
            </p:cNvSpPr>
            <p:nvPr/>
          </p:nvSpPr>
          <p:spPr bwMode="auto">
            <a:xfrm>
              <a:off x="4416" y="1440"/>
              <a:ext cx="6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imes New Roman" pitchFamily="18" charset="0"/>
                </a:rPr>
                <a:t>1 2 3 5 6</a:t>
              </a:r>
            </a:p>
          </p:txBody>
        </p:sp>
      </p:grpSp>
      <p:sp>
        <p:nvSpPr>
          <p:cNvPr id="38958" name="Line 87"/>
          <p:cNvSpPr>
            <a:spLocks noChangeShapeType="1"/>
          </p:cNvSpPr>
          <p:nvPr/>
        </p:nvSpPr>
        <p:spPr bwMode="auto">
          <a:xfrm>
            <a:off x="4137025" y="18288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9" name="Line 88"/>
          <p:cNvSpPr>
            <a:spLocks noChangeShapeType="1"/>
          </p:cNvSpPr>
          <p:nvPr/>
        </p:nvSpPr>
        <p:spPr bwMode="auto">
          <a:xfrm>
            <a:off x="2689225" y="2590800"/>
            <a:ext cx="762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60" name="Line 89"/>
          <p:cNvSpPr>
            <a:spLocks noChangeShapeType="1"/>
          </p:cNvSpPr>
          <p:nvPr/>
        </p:nvSpPr>
        <p:spPr bwMode="auto">
          <a:xfrm flipH="1">
            <a:off x="4213225" y="2667000"/>
            <a:ext cx="9906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61" name="Line 90"/>
          <p:cNvSpPr>
            <a:spLocks noChangeShapeType="1"/>
          </p:cNvSpPr>
          <p:nvPr/>
        </p:nvSpPr>
        <p:spPr bwMode="auto">
          <a:xfrm flipH="1">
            <a:off x="5584825" y="3200400"/>
            <a:ext cx="762000" cy="152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62" name="Group 91"/>
          <p:cNvGrpSpPr>
            <a:grpSpLocks/>
          </p:cNvGrpSpPr>
          <p:nvPr/>
        </p:nvGrpSpPr>
        <p:grpSpPr bwMode="auto">
          <a:xfrm>
            <a:off x="250825" y="2514600"/>
            <a:ext cx="1377950" cy="396875"/>
            <a:chOff x="0" y="1728"/>
            <a:chExt cx="868" cy="250"/>
          </a:xfrm>
        </p:grpSpPr>
        <p:grpSp>
          <p:nvGrpSpPr>
            <p:cNvPr id="39013" name="Group 92"/>
            <p:cNvGrpSpPr>
              <a:grpSpLocks/>
            </p:cNvGrpSpPr>
            <p:nvPr/>
          </p:nvGrpSpPr>
          <p:grpSpPr bwMode="auto">
            <a:xfrm>
              <a:off x="432" y="1728"/>
              <a:ext cx="436" cy="250"/>
              <a:chOff x="432" y="1728"/>
              <a:chExt cx="436" cy="250"/>
            </a:xfrm>
          </p:grpSpPr>
          <p:sp>
            <p:nvSpPr>
              <p:cNvPr id="39017" name="Rectangle 93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9018" name="Text Box 94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3 5 6</a:t>
                </a:r>
              </a:p>
            </p:txBody>
          </p:sp>
        </p:grpSp>
        <p:grpSp>
          <p:nvGrpSpPr>
            <p:cNvPr id="39014" name="Group 95"/>
            <p:cNvGrpSpPr>
              <a:grpSpLocks/>
            </p:cNvGrpSpPr>
            <p:nvPr/>
          </p:nvGrpSpPr>
          <p:grpSpPr bwMode="auto">
            <a:xfrm>
              <a:off x="0" y="1728"/>
              <a:ext cx="446" cy="250"/>
              <a:chOff x="336" y="1440"/>
              <a:chExt cx="446" cy="250"/>
            </a:xfrm>
          </p:grpSpPr>
          <p:sp>
            <p:nvSpPr>
              <p:cNvPr id="39015" name="Rectangle 96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9016" name="Text Box 97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1 2 +</a:t>
                </a:r>
              </a:p>
            </p:txBody>
          </p:sp>
        </p:grpSp>
      </p:grpSp>
      <p:grpSp>
        <p:nvGrpSpPr>
          <p:cNvPr id="38963" name="Group 98"/>
          <p:cNvGrpSpPr>
            <a:grpSpLocks/>
          </p:cNvGrpSpPr>
          <p:nvPr/>
        </p:nvGrpSpPr>
        <p:grpSpPr bwMode="auto">
          <a:xfrm>
            <a:off x="250825" y="3124200"/>
            <a:ext cx="1187450" cy="396875"/>
            <a:chOff x="0" y="2160"/>
            <a:chExt cx="748" cy="250"/>
          </a:xfrm>
        </p:grpSpPr>
        <p:grpSp>
          <p:nvGrpSpPr>
            <p:cNvPr id="39007" name="Group 99"/>
            <p:cNvGrpSpPr>
              <a:grpSpLocks/>
            </p:cNvGrpSpPr>
            <p:nvPr/>
          </p:nvGrpSpPr>
          <p:grpSpPr bwMode="auto">
            <a:xfrm>
              <a:off x="432" y="2160"/>
              <a:ext cx="316" cy="250"/>
              <a:chOff x="4416" y="1440"/>
              <a:chExt cx="685" cy="260"/>
            </a:xfrm>
          </p:grpSpPr>
          <p:sp>
            <p:nvSpPr>
              <p:cNvPr id="39011" name="Rectangle 100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9012" name="Text Box 101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685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5 6</a:t>
                </a:r>
              </a:p>
            </p:txBody>
          </p:sp>
        </p:grpSp>
        <p:grpSp>
          <p:nvGrpSpPr>
            <p:cNvPr id="39008" name="Group 102"/>
            <p:cNvGrpSpPr>
              <a:grpSpLocks/>
            </p:cNvGrpSpPr>
            <p:nvPr/>
          </p:nvGrpSpPr>
          <p:grpSpPr bwMode="auto">
            <a:xfrm>
              <a:off x="0" y="2160"/>
              <a:ext cx="446" cy="250"/>
              <a:chOff x="336" y="1440"/>
              <a:chExt cx="446" cy="250"/>
            </a:xfrm>
          </p:grpSpPr>
          <p:sp>
            <p:nvSpPr>
              <p:cNvPr id="39009" name="Rectangle 103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9010" name="Text Box 104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1 3 +</a:t>
                </a:r>
              </a:p>
            </p:txBody>
          </p:sp>
        </p:grpSp>
      </p:grpSp>
      <p:grpSp>
        <p:nvGrpSpPr>
          <p:cNvPr id="38964" name="Group 105"/>
          <p:cNvGrpSpPr>
            <a:grpSpLocks/>
          </p:cNvGrpSpPr>
          <p:nvPr/>
        </p:nvGrpSpPr>
        <p:grpSpPr bwMode="auto">
          <a:xfrm>
            <a:off x="250825" y="3733800"/>
            <a:ext cx="990600" cy="396875"/>
            <a:chOff x="0" y="2544"/>
            <a:chExt cx="624" cy="250"/>
          </a:xfrm>
        </p:grpSpPr>
        <p:grpSp>
          <p:nvGrpSpPr>
            <p:cNvPr id="39001" name="Group 106"/>
            <p:cNvGrpSpPr>
              <a:grpSpLocks/>
            </p:cNvGrpSpPr>
            <p:nvPr/>
          </p:nvGrpSpPr>
          <p:grpSpPr bwMode="auto">
            <a:xfrm>
              <a:off x="417" y="2544"/>
              <a:ext cx="207" cy="250"/>
              <a:chOff x="4363" y="1440"/>
              <a:chExt cx="725" cy="260"/>
            </a:xfrm>
          </p:grpSpPr>
          <p:sp>
            <p:nvSpPr>
              <p:cNvPr id="39005" name="Rectangle 107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9006" name="Text Box 108"/>
              <p:cNvSpPr txBox="1">
                <a:spLocks noChangeArrowheads="1"/>
              </p:cNvSpPr>
              <p:nvPr/>
            </p:nvSpPr>
            <p:spPr bwMode="auto">
              <a:xfrm>
                <a:off x="4363" y="1440"/>
                <a:ext cx="687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6</a:t>
                </a:r>
              </a:p>
            </p:txBody>
          </p:sp>
        </p:grpSp>
        <p:grpSp>
          <p:nvGrpSpPr>
            <p:cNvPr id="39002" name="Group 109"/>
            <p:cNvGrpSpPr>
              <a:grpSpLocks/>
            </p:cNvGrpSpPr>
            <p:nvPr/>
          </p:nvGrpSpPr>
          <p:grpSpPr bwMode="auto">
            <a:xfrm>
              <a:off x="0" y="2544"/>
              <a:ext cx="446" cy="250"/>
              <a:chOff x="336" y="1440"/>
              <a:chExt cx="446" cy="250"/>
            </a:xfrm>
          </p:grpSpPr>
          <p:sp>
            <p:nvSpPr>
              <p:cNvPr id="39003" name="Rectangle 11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9004" name="Text Box 11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1 5 +</a:t>
                </a:r>
              </a:p>
            </p:txBody>
          </p:sp>
        </p:grpSp>
      </p:grpSp>
      <p:sp>
        <p:nvSpPr>
          <p:cNvPr id="38965" name="Line 112"/>
          <p:cNvSpPr>
            <a:spLocks noChangeShapeType="1"/>
          </p:cNvSpPr>
          <p:nvPr/>
        </p:nvSpPr>
        <p:spPr bwMode="auto">
          <a:xfrm>
            <a:off x="1622425" y="2819400"/>
            <a:ext cx="1066800" cy="1447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66" name="Line 113"/>
          <p:cNvSpPr>
            <a:spLocks noChangeShapeType="1"/>
          </p:cNvSpPr>
          <p:nvPr/>
        </p:nvSpPr>
        <p:spPr bwMode="auto">
          <a:xfrm>
            <a:off x="1219200" y="3886200"/>
            <a:ext cx="1295400" cy="457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67" name="Line 114"/>
          <p:cNvSpPr>
            <a:spLocks noChangeShapeType="1"/>
          </p:cNvSpPr>
          <p:nvPr/>
        </p:nvSpPr>
        <p:spPr bwMode="auto">
          <a:xfrm>
            <a:off x="1470025" y="3429000"/>
            <a:ext cx="1676400" cy="838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68" name="Group 115"/>
          <p:cNvGrpSpPr>
            <a:grpSpLocks/>
          </p:cNvGrpSpPr>
          <p:nvPr/>
        </p:nvGrpSpPr>
        <p:grpSpPr bwMode="auto">
          <a:xfrm>
            <a:off x="4746625" y="2286000"/>
            <a:ext cx="1149350" cy="396875"/>
            <a:chOff x="2880" y="1632"/>
            <a:chExt cx="724" cy="250"/>
          </a:xfrm>
        </p:grpSpPr>
        <p:grpSp>
          <p:nvGrpSpPr>
            <p:cNvPr id="38995" name="Group 116"/>
            <p:cNvGrpSpPr>
              <a:grpSpLocks/>
            </p:cNvGrpSpPr>
            <p:nvPr/>
          </p:nvGrpSpPr>
          <p:grpSpPr bwMode="auto">
            <a:xfrm>
              <a:off x="3168" y="1632"/>
              <a:ext cx="436" cy="250"/>
              <a:chOff x="4416" y="1440"/>
              <a:chExt cx="678" cy="260"/>
            </a:xfrm>
          </p:grpSpPr>
          <p:sp>
            <p:nvSpPr>
              <p:cNvPr id="38999" name="Rectangle 117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9000" name="Text Box 118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678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3 5 6</a:t>
                </a:r>
              </a:p>
            </p:txBody>
          </p:sp>
        </p:grpSp>
        <p:grpSp>
          <p:nvGrpSpPr>
            <p:cNvPr id="38996" name="Group 119"/>
            <p:cNvGrpSpPr>
              <a:grpSpLocks/>
            </p:cNvGrpSpPr>
            <p:nvPr/>
          </p:nvGrpSpPr>
          <p:grpSpPr bwMode="auto">
            <a:xfrm>
              <a:off x="2880" y="1632"/>
              <a:ext cx="326" cy="250"/>
              <a:chOff x="336" y="1440"/>
              <a:chExt cx="489" cy="250"/>
            </a:xfrm>
          </p:grpSpPr>
          <p:sp>
            <p:nvSpPr>
              <p:cNvPr id="38997" name="Rectangle 12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8998" name="Text Box 12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2 +</a:t>
                </a:r>
              </a:p>
            </p:txBody>
          </p:sp>
        </p:grpSp>
      </p:grpSp>
      <p:grpSp>
        <p:nvGrpSpPr>
          <p:cNvPr id="38969" name="Group 122"/>
          <p:cNvGrpSpPr>
            <a:grpSpLocks/>
          </p:cNvGrpSpPr>
          <p:nvPr/>
        </p:nvGrpSpPr>
        <p:grpSpPr bwMode="auto">
          <a:xfrm>
            <a:off x="6042025" y="2819400"/>
            <a:ext cx="958850" cy="396875"/>
            <a:chOff x="3792" y="2064"/>
            <a:chExt cx="604" cy="250"/>
          </a:xfrm>
        </p:grpSpPr>
        <p:grpSp>
          <p:nvGrpSpPr>
            <p:cNvPr id="38989" name="Group 123"/>
            <p:cNvGrpSpPr>
              <a:grpSpLocks/>
            </p:cNvGrpSpPr>
            <p:nvPr/>
          </p:nvGrpSpPr>
          <p:grpSpPr bwMode="auto">
            <a:xfrm>
              <a:off x="4080" y="2064"/>
              <a:ext cx="316" cy="250"/>
              <a:chOff x="4416" y="1440"/>
              <a:chExt cx="737" cy="260"/>
            </a:xfrm>
          </p:grpSpPr>
          <p:sp>
            <p:nvSpPr>
              <p:cNvPr id="38993" name="Rectangle 124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8994" name="Text Box 125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737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5 6</a:t>
                </a:r>
              </a:p>
            </p:txBody>
          </p:sp>
        </p:grpSp>
        <p:grpSp>
          <p:nvGrpSpPr>
            <p:cNvPr id="38990" name="Group 126"/>
            <p:cNvGrpSpPr>
              <a:grpSpLocks/>
            </p:cNvGrpSpPr>
            <p:nvPr/>
          </p:nvGrpSpPr>
          <p:grpSpPr bwMode="auto">
            <a:xfrm>
              <a:off x="3792" y="2064"/>
              <a:ext cx="326" cy="250"/>
              <a:chOff x="336" y="1440"/>
              <a:chExt cx="489" cy="250"/>
            </a:xfrm>
          </p:grpSpPr>
          <p:sp>
            <p:nvSpPr>
              <p:cNvPr id="38991" name="Rectangle 127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8992" name="Text Box 128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3 +</a:t>
                </a:r>
              </a:p>
            </p:txBody>
          </p:sp>
        </p:grpSp>
      </p:grpSp>
      <p:grpSp>
        <p:nvGrpSpPr>
          <p:cNvPr id="38970" name="Group 129"/>
          <p:cNvGrpSpPr>
            <a:grpSpLocks/>
          </p:cNvGrpSpPr>
          <p:nvPr/>
        </p:nvGrpSpPr>
        <p:grpSpPr bwMode="auto">
          <a:xfrm>
            <a:off x="2003425" y="2133600"/>
            <a:ext cx="1371600" cy="396875"/>
            <a:chOff x="1344" y="1536"/>
            <a:chExt cx="863" cy="226"/>
          </a:xfrm>
        </p:grpSpPr>
        <p:grpSp>
          <p:nvGrpSpPr>
            <p:cNvPr id="38983" name="Group 130"/>
            <p:cNvGrpSpPr>
              <a:grpSpLocks/>
            </p:cNvGrpSpPr>
            <p:nvPr/>
          </p:nvGrpSpPr>
          <p:grpSpPr bwMode="auto">
            <a:xfrm>
              <a:off x="1344" y="1536"/>
              <a:ext cx="432" cy="226"/>
              <a:chOff x="336" y="1440"/>
              <a:chExt cx="432" cy="226"/>
            </a:xfrm>
          </p:grpSpPr>
          <p:sp>
            <p:nvSpPr>
              <p:cNvPr id="38987" name="Rectangle 131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8988" name="Text Box 132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326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1 +</a:t>
                </a:r>
              </a:p>
            </p:txBody>
          </p:sp>
        </p:grpSp>
        <p:grpSp>
          <p:nvGrpSpPr>
            <p:cNvPr id="38984" name="Group 133"/>
            <p:cNvGrpSpPr>
              <a:grpSpLocks/>
            </p:cNvGrpSpPr>
            <p:nvPr/>
          </p:nvGrpSpPr>
          <p:grpSpPr bwMode="auto">
            <a:xfrm>
              <a:off x="1632" y="1536"/>
              <a:ext cx="575" cy="226"/>
              <a:chOff x="432" y="1728"/>
              <a:chExt cx="432" cy="226"/>
            </a:xfrm>
          </p:grpSpPr>
          <p:sp>
            <p:nvSpPr>
              <p:cNvPr id="38985" name="Rectangle 134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8986" name="Text Box 135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417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imes New Roman" pitchFamily="18" charset="0"/>
                  </a:rPr>
                  <a:t>2 3 5 6</a:t>
                </a:r>
              </a:p>
            </p:txBody>
          </p:sp>
        </p:grpSp>
      </p:grpSp>
      <p:sp>
        <p:nvSpPr>
          <p:cNvPr id="38971" name="Text Box 136"/>
          <p:cNvSpPr txBox="1">
            <a:spLocks noChangeArrowheads="1"/>
          </p:cNvSpPr>
          <p:nvPr/>
        </p:nvSpPr>
        <p:spPr bwMode="auto">
          <a:xfrm>
            <a:off x="4670425" y="1447800"/>
            <a:ext cx="1187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itchFamily="18" charset="0"/>
              </a:rPr>
              <a:t>transaction</a:t>
            </a:r>
          </a:p>
        </p:txBody>
      </p:sp>
      <p:sp>
        <p:nvSpPr>
          <p:cNvPr id="38972" name="Rectangle 137"/>
          <p:cNvSpPr>
            <a:spLocks noChangeArrowheads="1"/>
          </p:cNvSpPr>
          <p:nvPr/>
        </p:nvSpPr>
        <p:spPr bwMode="auto">
          <a:xfrm>
            <a:off x="2362200" y="5257800"/>
            <a:ext cx="762000" cy="9144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73" name="Line 138"/>
          <p:cNvSpPr>
            <a:spLocks noChangeShapeType="1"/>
          </p:cNvSpPr>
          <p:nvPr/>
        </p:nvSpPr>
        <p:spPr bwMode="auto">
          <a:xfrm flipH="1">
            <a:off x="2743200" y="4800600"/>
            <a:ext cx="0" cy="457200"/>
          </a:xfrm>
          <a:prstGeom prst="line">
            <a:avLst/>
          </a:prstGeom>
          <a:noFill/>
          <a:ln w="4445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74" name="Line 139"/>
          <p:cNvSpPr>
            <a:spLocks noChangeShapeType="1"/>
          </p:cNvSpPr>
          <p:nvPr/>
        </p:nvSpPr>
        <p:spPr bwMode="auto">
          <a:xfrm>
            <a:off x="2743200" y="4800600"/>
            <a:ext cx="685800" cy="457200"/>
          </a:xfrm>
          <a:prstGeom prst="line">
            <a:avLst/>
          </a:prstGeom>
          <a:noFill/>
          <a:ln w="4445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75" name="Rectangle 140"/>
          <p:cNvSpPr>
            <a:spLocks noChangeArrowheads="1"/>
          </p:cNvSpPr>
          <p:nvPr/>
        </p:nvSpPr>
        <p:spPr bwMode="auto">
          <a:xfrm>
            <a:off x="3200400" y="5257800"/>
            <a:ext cx="762000" cy="5334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76" name="Rectangle 141"/>
          <p:cNvSpPr>
            <a:spLocks noChangeArrowheads="1"/>
          </p:cNvSpPr>
          <p:nvPr/>
        </p:nvSpPr>
        <p:spPr bwMode="auto">
          <a:xfrm>
            <a:off x="3886200" y="3429000"/>
            <a:ext cx="685800" cy="8382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77" name="Rectangle 142"/>
          <p:cNvSpPr>
            <a:spLocks noChangeArrowheads="1"/>
          </p:cNvSpPr>
          <p:nvPr/>
        </p:nvSpPr>
        <p:spPr bwMode="auto">
          <a:xfrm>
            <a:off x="3124200" y="4267200"/>
            <a:ext cx="685800" cy="4572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78" name="Line 143"/>
          <p:cNvSpPr>
            <a:spLocks noChangeShapeType="1"/>
          </p:cNvSpPr>
          <p:nvPr/>
        </p:nvSpPr>
        <p:spPr bwMode="auto">
          <a:xfrm>
            <a:off x="5638800" y="3886200"/>
            <a:ext cx="0" cy="609600"/>
          </a:xfrm>
          <a:prstGeom prst="line">
            <a:avLst/>
          </a:prstGeom>
          <a:noFill/>
          <a:ln w="4445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79" name="Line 144"/>
          <p:cNvSpPr>
            <a:spLocks noChangeShapeType="1"/>
          </p:cNvSpPr>
          <p:nvPr/>
        </p:nvSpPr>
        <p:spPr bwMode="auto">
          <a:xfrm>
            <a:off x="5715000" y="3886200"/>
            <a:ext cx="990600" cy="609600"/>
          </a:xfrm>
          <a:prstGeom prst="line">
            <a:avLst/>
          </a:prstGeom>
          <a:noFill/>
          <a:ln w="4445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80" name="Rectangle 145"/>
          <p:cNvSpPr>
            <a:spLocks noChangeArrowheads="1"/>
          </p:cNvSpPr>
          <p:nvPr/>
        </p:nvSpPr>
        <p:spPr bwMode="auto">
          <a:xfrm>
            <a:off x="5181600" y="4495800"/>
            <a:ext cx="838200" cy="1143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81" name="Rectangle 146"/>
          <p:cNvSpPr>
            <a:spLocks noChangeArrowheads="1"/>
          </p:cNvSpPr>
          <p:nvPr/>
        </p:nvSpPr>
        <p:spPr bwMode="auto">
          <a:xfrm>
            <a:off x="6324600" y="4495800"/>
            <a:ext cx="838200" cy="8382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82" name="Text Box 147"/>
          <p:cNvSpPr txBox="1">
            <a:spLocks noChangeArrowheads="1"/>
          </p:cNvSpPr>
          <p:nvPr/>
        </p:nvSpPr>
        <p:spPr bwMode="auto">
          <a:xfrm>
            <a:off x="4038600" y="5943600"/>
            <a:ext cx="4806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itchFamily="18" charset="0"/>
              </a:rPr>
              <a:t>Match transaction against 11 out of 15 candidates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Rule Generation</a:t>
            </a:r>
          </a:p>
        </p:txBody>
      </p:sp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Given a frequent itemset L, find all non-empty subsets f </a:t>
            </a:r>
            <a:r>
              <a:rPr lang="en-US" altLang="en-US" smtClean="0">
                <a:sym typeface="Symbol" pitchFamily="18" charset="2"/>
              </a:rPr>
              <a:t> L such that f  L – f satisfies the minimum confidence requirement</a:t>
            </a:r>
          </a:p>
          <a:p>
            <a:pPr lvl="1"/>
            <a:r>
              <a:rPr lang="en-US" altLang="en-US" smtClean="0">
                <a:sym typeface="Symbol" pitchFamily="18" charset="2"/>
              </a:rPr>
              <a:t>If {A,B,C,D} is a frequent itemset, candidate rules:</a:t>
            </a:r>
          </a:p>
          <a:p>
            <a:pPr lvl="2">
              <a:buFont typeface="Wingdings" pitchFamily="2" charset="2"/>
              <a:buNone/>
            </a:pPr>
            <a:r>
              <a:rPr lang="en-US" altLang="en-US" smtClean="0">
                <a:sym typeface="Symbol" pitchFamily="18" charset="2"/>
              </a:rPr>
              <a:t>ABC D, 	ABD C, 	ACD B, 	BCD A, </a:t>
            </a:r>
            <a:br>
              <a:rPr lang="en-US" altLang="en-US" smtClean="0">
                <a:sym typeface="Symbol" pitchFamily="18" charset="2"/>
              </a:rPr>
            </a:br>
            <a:r>
              <a:rPr lang="en-US" altLang="en-US" smtClean="0">
                <a:sym typeface="Symbol" pitchFamily="18" charset="2"/>
              </a:rPr>
              <a:t>A BCD,	B ACD,	C ABD, 	D ABC</a:t>
            </a:r>
            <a:br>
              <a:rPr lang="en-US" altLang="en-US" smtClean="0">
                <a:sym typeface="Symbol" pitchFamily="18" charset="2"/>
              </a:rPr>
            </a:br>
            <a:r>
              <a:rPr lang="en-US" altLang="en-US" smtClean="0">
                <a:sym typeface="Symbol" pitchFamily="18" charset="2"/>
              </a:rPr>
              <a:t>AB CD,	AC  BD, 	AD  BC, 	BC AD, </a:t>
            </a:r>
            <a:br>
              <a:rPr lang="en-US" altLang="en-US" smtClean="0">
                <a:sym typeface="Symbol" pitchFamily="18" charset="2"/>
              </a:rPr>
            </a:br>
            <a:r>
              <a:rPr lang="en-US" altLang="en-US" smtClean="0">
                <a:sym typeface="Symbol" pitchFamily="18" charset="2"/>
              </a:rPr>
              <a:t>BD AC, 	CD AB,	</a:t>
            </a:r>
            <a:br>
              <a:rPr lang="en-US" altLang="en-US" smtClean="0">
                <a:sym typeface="Symbol" pitchFamily="18" charset="2"/>
              </a:rPr>
            </a:br>
            <a:endParaRPr lang="en-US" altLang="en-US" sz="1000" smtClean="0">
              <a:sym typeface="Symbol" pitchFamily="18" charset="2"/>
            </a:endParaRPr>
          </a:p>
          <a:p>
            <a:r>
              <a:rPr lang="en-US" altLang="en-US" smtClean="0"/>
              <a:t>If |L| = k, then there are 2</a:t>
            </a:r>
            <a:r>
              <a:rPr lang="en-US" altLang="en-US" baseline="30000" smtClean="0"/>
              <a:t>k</a:t>
            </a:r>
            <a:r>
              <a:rPr lang="en-US" altLang="en-US" smtClean="0"/>
              <a:t> – 2 candidate association rules (ignoring L </a:t>
            </a:r>
            <a:r>
              <a:rPr lang="en-US" altLang="en-US" smtClean="0">
                <a:sym typeface="Symbol" pitchFamily="18" charset="2"/>
              </a:rPr>
              <a:t>  and   L)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5907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Definition: Association Rule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784725" y="3733800"/>
            <a:ext cx="3978275" cy="2451100"/>
            <a:chOff x="3014" y="2304"/>
            <a:chExt cx="2574" cy="1592"/>
          </a:xfrm>
        </p:grpSpPr>
        <p:sp>
          <p:nvSpPr>
            <p:cNvPr id="7174" name="Text Box 11"/>
            <p:cNvSpPr txBox="1">
              <a:spLocks noChangeArrowheads="1"/>
            </p:cNvSpPr>
            <p:nvPr/>
          </p:nvSpPr>
          <p:spPr bwMode="auto">
            <a:xfrm>
              <a:off x="3264" y="2304"/>
              <a:ext cx="747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rgbClr val="FF0000"/>
                  </a:solidFill>
                  <a:latin typeface="Times New Roman" pitchFamily="18" charset="0"/>
                </a:rPr>
                <a:t>Example:</a:t>
              </a:r>
              <a:endParaRPr lang="en-US" altLang="en-US" b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7175" name="Object 12"/>
            <p:cNvGraphicFramePr>
              <a:graphicFrameLocks noChangeAspect="1"/>
            </p:cNvGraphicFramePr>
            <p:nvPr/>
          </p:nvGraphicFramePr>
          <p:xfrm>
            <a:off x="3711" y="2545"/>
            <a:ext cx="1877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6" name="Equation" r:id="rId3" imgW="1574800" imgH="203200" progId="Equation.3">
                    <p:embed/>
                  </p:oleObj>
                </mc:Choice>
                <mc:Fallback>
                  <p:oleObj name="Equation" r:id="rId3" imgW="1574800" imgH="2032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1" y="2545"/>
                          <a:ext cx="1877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6" name="Object 13"/>
            <p:cNvGraphicFramePr>
              <a:graphicFrameLocks noChangeAspect="1"/>
            </p:cNvGraphicFramePr>
            <p:nvPr/>
          </p:nvGraphicFramePr>
          <p:xfrm>
            <a:off x="3060" y="2928"/>
            <a:ext cx="2460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7" name="Equation" r:id="rId5" imgW="4318000" imgH="787400" progId="Equation.3">
                    <p:embed/>
                  </p:oleObj>
                </mc:Choice>
                <mc:Fallback>
                  <p:oleObj name="Equation" r:id="rId5" imgW="4318000" imgH="7874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" y="2928"/>
                          <a:ext cx="2460" cy="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7" name="Object 14"/>
            <p:cNvGraphicFramePr>
              <a:graphicFrameLocks noChangeAspect="1"/>
            </p:cNvGraphicFramePr>
            <p:nvPr/>
          </p:nvGraphicFramePr>
          <p:xfrm>
            <a:off x="3014" y="3456"/>
            <a:ext cx="2475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8" name="Equation" r:id="rId7" imgW="4470400" imgH="787400" progId="Equation.3">
                    <p:embed/>
                  </p:oleObj>
                </mc:Choice>
                <mc:Fallback>
                  <p:oleObj name="Equation" r:id="rId7" imgW="4470400" imgH="7874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4" y="3456"/>
                          <a:ext cx="2475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10387" name="Rectangle 19"/>
          <p:cNvSpPr>
            <a:spLocks noChangeArrowheads="1"/>
          </p:cNvSpPr>
          <p:nvPr/>
        </p:nvSpPr>
        <p:spPr bwMode="auto">
          <a:xfrm>
            <a:off x="304800" y="1066800"/>
            <a:ext cx="487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/>
              <a:t>Association Rule</a:t>
            </a:r>
          </a:p>
          <a:p>
            <a:pPr lvl="1"/>
            <a:r>
              <a:rPr lang="en-US" altLang="en-US" sz="1800" b="0"/>
              <a:t>An implication expression of the form X </a:t>
            </a:r>
            <a:r>
              <a:rPr lang="en-US" altLang="en-US" sz="1800" b="0">
                <a:sym typeface="Symbol" pitchFamily="18" charset="2"/>
              </a:rPr>
              <a:t> Y, where X and Y are itemsets</a:t>
            </a:r>
          </a:p>
          <a:p>
            <a:pPr lvl="1"/>
            <a:r>
              <a:rPr lang="en-US" altLang="en-US" sz="1800" b="0"/>
              <a:t>Example:</a:t>
            </a:r>
            <a:br>
              <a:rPr lang="en-US" altLang="en-US" sz="1800" b="0"/>
            </a:br>
            <a:r>
              <a:rPr lang="en-US" altLang="en-US" sz="1800" b="0"/>
              <a:t>   {Milk, Diaper} </a:t>
            </a:r>
            <a:r>
              <a:rPr lang="en-US" altLang="en-US" sz="1800" b="0">
                <a:sym typeface="Symbol" pitchFamily="18" charset="2"/>
              </a:rPr>
              <a:t> {Beer}</a:t>
            </a:r>
            <a:r>
              <a:rPr lang="en-US" altLang="en-US" sz="1800" b="0"/>
              <a:t> </a:t>
            </a:r>
          </a:p>
          <a:p>
            <a:pPr lvl="1">
              <a:buFont typeface="Arial" charset="0"/>
              <a:buNone/>
            </a:pPr>
            <a:endParaRPr lang="en-US" altLang="en-US" sz="1800"/>
          </a:p>
          <a:p>
            <a:r>
              <a:rPr lang="en-US" altLang="en-US" sz="2000"/>
              <a:t>Rule Evaluation Metrics</a:t>
            </a:r>
            <a:endParaRPr lang="en-US" altLang="en-US" sz="2000">
              <a:sym typeface="Symbol" pitchFamily="18" charset="2"/>
            </a:endParaRPr>
          </a:p>
          <a:p>
            <a:pPr lvl="1"/>
            <a:r>
              <a:rPr lang="en-US" altLang="en-US" sz="1800" b="0"/>
              <a:t>Support (s)</a:t>
            </a:r>
          </a:p>
          <a:p>
            <a:pPr lvl="2"/>
            <a:r>
              <a:rPr lang="en-US" altLang="en-US" sz="1600" b="0"/>
              <a:t>Fraction of transactions that contain both X and Y</a:t>
            </a:r>
          </a:p>
          <a:p>
            <a:pPr lvl="1"/>
            <a:r>
              <a:rPr lang="en-US" altLang="en-US" sz="1800" b="0"/>
              <a:t>Confidence (c)</a:t>
            </a:r>
          </a:p>
          <a:p>
            <a:pPr lvl="2"/>
            <a:r>
              <a:rPr lang="en-US" altLang="en-US" sz="1600" b="0"/>
              <a:t>Measures how often items in Y </a:t>
            </a:r>
            <a:br>
              <a:rPr lang="en-US" altLang="en-US" sz="1600" b="0"/>
            </a:br>
            <a:r>
              <a:rPr lang="en-US" altLang="en-US" sz="1600" b="0"/>
              <a:t>appear in transactions that</a:t>
            </a:r>
            <a:br>
              <a:rPr lang="en-US" altLang="en-US" sz="1600" b="0"/>
            </a:br>
            <a:r>
              <a:rPr lang="en-US" altLang="en-US" sz="1600" b="0"/>
              <a:t>contain X</a:t>
            </a:r>
          </a:p>
        </p:txBody>
      </p:sp>
      <p:graphicFrame>
        <p:nvGraphicFramePr>
          <p:cNvPr id="7173" name="Object 21"/>
          <p:cNvGraphicFramePr>
            <a:graphicFrameLocks noGrp="1" noChangeAspect="1"/>
          </p:cNvGraphicFramePr>
          <p:nvPr>
            <p:ph idx="1"/>
          </p:nvPr>
        </p:nvGraphicFramePr>
        <p:xfrm>
          <a:off x="5413375" y="1352550"/>
          <a:ext cx="3579813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9" name="Document" r:id="rId9" imgW="3352666" imgH="2016134" progId="Word.Document.8">
                  <p:embed/>
                </p:oleObj>
              </mc:Choice>
              <mc:Fallback>
                <p:oleObj name="Document" r:id="rId9" imgW="3352666" imgH="2016134" progId="Word.Document.8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75" y="1352550"/>
                        <a:ext cx="3579813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8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Rule Generation</a:t>
            </a:r>
          </a:p>
        </p:txBody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sym typeface="Symbol" pitchFamily="18" charset="2"/>
              </a:rPr>
              <a:t>In general, confidence does not have an anti-monotone property</a:t>
            </a:r>
          </a:p>
          <a:p>
            <a:pPr lvl="1">
              <a:buFont typeface="Arial" charset="0"/>
              <a:buNone/>
            </a:pPr>
            <a:r>
              <a:rPr lang="en-US" altLang="en-US" smtClean="0">
                <a:sym typeface="Symbol" pitchFamily="18" charset="2"/>
              </a:rPr>
              <a:t>	c(ABC D) can be larger or smaller than c(AB D)</a:t>
            </a:r>
          </a:p>
          <a:p>
            <a:pPr lvl="3"/>
            <a:endParaRPr lang="en-US" altLang="en-US" smtClean="0">
              <a:sym typeface="Symbol" pitchFamily="18" charset="2"/>
            </a:endParaRPr>
          </a:p>
          <a:p>
            <a:r>
              <a:rPr lang="en-US" altLang="en-US" smtClean="0">
                <a:sym typeface="Symbol" pitchFamily="18" charset="2"/>
              </a:rPr>
              <a:t>But confidence of rules generated from the same itemset has an anti-monotone property</a:t>
            </a:r>
          </a:p>
          <a:p>
            <a:pPr lvl="1"/>
            <a:r>
              <a:rPr lang="en-US" altLang="en-US" smtClean="0">
                <a:sym typeface="Symbol" pitchFamily="18" charset="2"/>
              </a:rPr>
              <a:t>E.g., Suppose {A,B,C,D} is a frequent 4-itemset:</a:t>
            </a:r>
            <a:br>
              <a:rPr lang="en-US" altLang="en-US" smtClean="0">
                <a:sym typeface="Symbol" pitchFamily="18" charset="2"/>
              </a:rPr>
            </a:br>
            <a:r>
              <a:rPr lang="en-US" altLang="en-US" smtClean="0">
                <a:sym typeface="Symbol" pitchFamily="18" charset="2"/>
              </a:rPr>
              <a:t> </a:t>
            </a:r>
            <a:br>
              <a:rPr lang="en-US" altLang="en-US" smtClean="0">
                <a:sym typeface="Symbol" pitchFamily="18" charset="2"/>
              </a:rPr>
            </a:br>
            <a:r>
              <a:rPr lang="en-US" altLang="en-US" smtClean="0">
                <a:sym typeface="Symbol" pitchFamily="18" charset="2"/>
              </a:rPr>
              <a:t>		c(ABC  D)  c(AB  CD)  c(A  BCD)</a:t>
            </a:r>
          </a:p>
          <a:p>
            <a:pPr lvl="1">
              <a:buFont typeface="Arial" charset="0"/>
              <a:buNone/>
            </a:pPr>
            <a:r>
              <a:rPr lang="en-US" altLang="en-US" smtClean="0">
                <a:sym typeface="Symbol" pitchFamily="18" charset="2"/>
              </a:rPr>
              <a:t> </a:t>
            </a:r>
          </a:p>
          <a:p>
            <a:pPr lvl="1"/>
            <a:r>
              <a:rPr lang="en-US" altLang="en-US" smtClean="0">
                <a:sym typeface="Symbol" pitchFamily="18" charset="2"/>
              </a:rPr>
              <a:t> Confidence is anti-monotone w.r.t. number of items on the RHS of the 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6931" grpId="0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Rule Generation for Apriori Algorithm</a:t>
            </a:r>
          </a:p>
        </p:txBody>
      </p:sp>
      <p:graphicFrame>
        <p:nvGraphicFramePr>
          <p:cNvPr id="41987" name="Object 2"/>
          <p:cNvGraphicFramePr>
            <a:graphicFrameLocks noChangeAspect="1"/>
          </p:cNvGraphicFramePr>
          <p:nvPr/>
        </p:nvGraphicFramePr>
        <p:xfrm>
          <a:off x="914400" y="1419225"/>
          <a:ext cx="7620000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5" name="Visio" r:id="rId3" imgW="8671306" imgH="4782859" progId="Visio.Drawing.6">
                  <p:embed/>
                </p:oleObj>
              </mc:Choice>
              <mc:Fallback>
                <p:oleObj name="Visio" r:id="rId3" imgW="8671306" imgH="4782859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19225"/>
                        <a:ext cx="7620000" cy="429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2025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0">
                <a:solidFill>
                  <a:srgbClr val="CC3300"/>
                </a:solidFill>
                <a:latin typeface="Times New Roman" pitchFamily="18" charset="0"/>
              </a:rPr>
              <a:t>Lattice of rules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1000" y="1419225"/>
            <a:ext cx="8153400" cy="4784725"/>
            <a:chOff x="96" y="894"/>
            <a:chExt cx="5136" cy="3014"/>
          </a:xfrm>
        </p:grpSpPr>
        <p:graphicFrame>
          <p:nvGraphicFramePr>
            <p:cNvPr id="41992" name="Object 3"/>
            <p:cNvGraphicFramePr>
              <a:graphicFrameLocks noChangeAspect="1"/>
            </p:cNvGraphicFramePr>
            <p:nvPr/>
          </p:nvGraphicFramePr>
          <p:xfrm>
            <a:off x="432" y="894"/>
            <a:ext cx="4800" cy="2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56" name="Visio" r:id="rId5" imgW="8671306" imgH="4782859" progId="Visio.Drawing.6">
                    <p:embed/>
                  </p:oleObj>
                </mc:Choice>
                <mc:Fallback>
                  <p:oleObj name="Visio" r:id="rId5" imgW="8671306" imgH="4782859" progId="Visio.Drawing.6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894"/>
                          <a:ext cx="4800" cy="27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3" name="Freeform 7"/>
            <p:cNvSpPr>
              <a:spLocks/>
            </p:cNvSpPr>
            <p:nvPr/>
          </p:nvSpPr>
          <p:spPr bwMode="auto">
            <a:xfrm>
              <a:off x="320" y="1064"/>
              <a:ext cx="3712" cy="2808"/>
            </a:xfrm>
            <a:custGeom>
              <a:avLst/>
              <a:gdLst>
                <a:gd name="T0" fmla="*/ 256 w 3712"/>
                <a:gd name="T1" fmla="*/ 376 h 2808"/>
                <a:gd name="T2" fmla="*/ 736 w 3712"/>
                <a:gd name="T3" fmla="*/ 88 h 2808"/>
                <a:gd name="T4" fmla="*/ 2176 w 3712"/>
                <a:gd name="T5" fmla="*/ 904 h 2808"/>
                <a:gd name="T6" fmla="*/ 2656 w 3712"/>
                <a:gd name="T7" fmla="*/ 1768 h 2808"/>
                <a:gd name="T8" fmla="*/ 3520 w 3712"/>
                <a:gd name="T9" fmla="*/ 2296 h 2808"/>
                <a:gd name="T10" fmla="*/ 3376 w 3712"/>
                <a:gd name="T11" fmla="*/ 2584 h 2808"/>
                <a:gd name="T12" fmla="*/ 1504 w 3712"/>
                <a:gd name="T13" fmla="*/ 2776 h 2808"/>
                <a:gd name="T14" fmla="*/ 352 w 3712"/>
                <a:gd name="T15" fmla="*/ 2392 h 2808"/>
                <a:gd name="T16" fmla="*/ 16 w 3712"/>
                <a:gd name="T17" fmla="*/ 1288 h 2808"/>
                <a:gd name="T18" fmla="*/ 256 w 3712"/>
                <a:gd name="T19" fmla="*/ 376 h 28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12"/>
                <a:gd name="T31" fmla="*/ 0 h 2808"/>
                <a:gd name="T32" fmla="*/ 3712 w 3712"/>
                <a:gd name="T33" fmla="*/ 2808 h 280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12" h="2808">
                  <a:moveTo>
                    <a:pt x="256" y="376"/>
                  </a:moveTo>
                  <a:cubicBezTo>
                    <a:pt x="376" y="176"/>
                    <a:pt x="416" y="0"/>
                    <a:pt x="736" y="88"/>
                  </a:cubicBezTo>
                  <a:cubicBezTo>
                    <a:pt x="1056" y="176"/>
                    <a:pt x="1856" y="624"/>
                    <a:pt x="2176" y="904"/>
                  </a:cubicBezTo>
                  <a:cubicBezTo>
                    <a:pt x="2496" y="1184"/>
                    <a:pt x="2432" y="1536"/>
                    <a:pt x="2656" y="1768"/>
                  </a:cubicBezTo>
                  <a:cubicBezTo>
                    <a:pt x="2880" y="2000"/>
                    <a:pt x="3400" y="2160"/>
                    <a:pt x="3520" y="2296"/>
                  </a:cubicBezTo>
                  <a:cubicBezTo>
                    <a:pt x="3640" y="2432"/>
                    <a:pt x="3712" y="2504"/>
                    <a:pt x="3376" y="2584"/>
                  </a:cubicBezTo>
                  <a:cubicBezTo>
                    <a:pt x="3040" y="2664"/>
                    <a:pt x="2008" y="2808"/>
                    <a:pt x="1504" y="2776"/>
                  </a:cubicBezTo>
                  <a:cubicBezTo>
                    <a:pt x="1000" y="2744"/>
                    <a:pt x="600" y="2640"/>
                    <a:pt x="352" y="2392"/>
                  </a:cubicBezTo>
                  <a:cubicBezTo>
                    <a:pt x="104" y="2144"/>
                    <a:pt x="32" y="1624"/>
                    <a:pt x="16" y="1288"/>
                  </a:cubicBezTo>
                  <a:cubicBezTo>
                    <a:pt x="0" y="952"/>
                    <a:pt x="136" y="576"/>
                    <a:pt x="256" y="376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4" name="Text Box 8"/>
            <p:cNvSpPr txBox="1">
              <a:spLocks noChangeArrowheads="1"/>
            </p:cNvSpPr>
            <p:nvPr/>
          </p:nvSpPr>
          <p:spPr bwMode="auto">
            <a:xfrm>
              <a:off x="96" y="3504"/>
              <a:ext cx="7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/>
                <a:t>Pruned Rules</a:t>
              </a:r>
            </a:p>
          </p:txBody>
        </p:sp>
      </p:grpSp>
      <p:sp>
        <p:nvSpPr>
          <p:cNvPr id="41990" name="Line 9"/>
          <p:cNvSpPr>
            <a:spLocks noChangeShapeType="1"/>
          </p:cNvSpPr>
          <p:nvPr/>
        </p:nvSpPr>
        <p:spPr bwMode="auto">
          <a:xfrm>
            <a:off x="1066800" y="2286000"/>
            <a:ext cx="914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1" name="Text Box 10"/>
          <p:cNvSpPr txBox="1">
            <a:spLocks noChangeArrowheads="1"/>
          </p:cNvSpPr>
          <p:nvPr/>
        </p:nvSpPr>
        <p:spPr bwMode="auto">
          <a:xfrm>
            <a:off x="304800" y="1600200"/>
            <a:ext cx="1371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/>
              <a:t>Low Confidence 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81000" y="3505200"/>
            <a:ext cx="82296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/>
              <a:t>Algorithms and Complexity</a:t>
            </a:r>
            <a:endParaRPr lang="en-US" altLang="en-US" sz="1600" b="0">
              <a:solidFill>
                <a:srgbClr val="0000FF"/>
              </a:solidFill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371600"/>
            <a:ext cx="8763000" cy="838200"/>
          </a:xfrm>
          <a:noFill/>
        </p:spPr>
        <p:txBody>
          <a:bodyPr/>
          <a:lstStyle/>
          <a:p>
            <a:pPr algn="ctr"/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Association Analysis: Basic Concepts </a:t>
            </a:r>
            <a:br>
              <a:rPr lang="en-US" altLang="en-US" smtClean="0"/>
            </a:br>
            <a:r>
              <a:rPr lang="en-US" altLang="en-US" smtClean="0"/>
              <a:t>and Algorithms</a:t>
            </a:r>
          </a:p>
        </p:txBody>
      </p:sp>
      <p:grpSp>
        <p:nvGrpSpPr>
          <p:cNvPr id="43012" name="Group 7"/>
          <p:cNvGrpSpPr>
            <a:grpSpLocks/>
          </p:cNvGrpSpPr>
          <p:nvPr/>
        </p:nvGrpSpPr>
        <p:grpSpPr bwMode="auto"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43013" name="Rectangle 8"/>
            <p:cNvSpPr>
              <a:spLocks noChangeArrowheads="1"/>
            </p:cNvSpPr>
            <p:nvPr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43014" name="Rectangle 9"/>
            <p:cNvSpPr>
              <a:spLocks noChangeArrowheads="1"/>
            </p:cNvSpPr>
            <p:nvPr/>
          </p:nvSpPr>
          <p:spPr bwMode="auto">
            <a:xfrm>
              <a:off x="288" y="3453"/>
              <a:ext cx="526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 b="0"/>
                <a:t>© Tan,Steinbach, Kumar 	    	Introduction to Data Mining        		      03/24/2006               </a:t>
              </a:r>
              <a:fld id="{771FC772-86A0-4F3E-9586-1FFD957C39FD}" type="slidenum">
                <a:rPr lang="en-US" altLang="en-US" sz="1200" b="0"/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t>42</a:t>
              </a:fld>
              <a:r>
                <a:rPr lang="en-US" altLang="en-US" sz="1200" b="0"/>
                <a:t> </a:t>
              </a:r>
              <a:endParaRPr lang="en-US" altLang="en-US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Factors Affecting Complexity of Apriori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04237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smtClean="0"/>
              <a:t>Choice of minimum support threshold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 lowering support threshold results in more frequent itemsets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 this may increase number of candidates and max length of frequent itemsets</a:t>
            </a:r>
          </a:p>
          <a:p>
            <a:pPr>
              <a:lnSpc>
                <a:spcPct val="80000"/>
              </a:lnSpc>
            </a:pPr>
            <a:r>
              <a:rPr lang="en-US" altLang="en-US" sz="2400" smtClean="0"/>
              <a:t>Dimensionality (number of items) of the data set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 more space is needed to store support count of each item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 if number of frequent items also increases, both computation and I/O costs may also increase</a:t>
            </a:r>
          </a:p>
          <a:p>
            <a:pPr>
              <a:lnSpc>
                <a:spcPct val="80000"/>
              </a:lnSpc>
            </a:pPr>
            <a:r>
              <a:rPr lang="en-US" altLang="en-US" sz="2400" smtClean="0"/>
              <a:t>Size of database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 since Apriori makes multiple passes, run time of algorithm may increase with number of transactions</a:t>
            </a:r>
          </a:p>
          <a:p>
            <a:pPr>
              <a:lnSpc>
                <a:spcPct val="80000"/>
              </a:lnSpc>
            </a:pPr>
            <a:r>
              <a:rPr lang="en-US" altLang="en-US" sz="2400" smtClean="0"/>
              <a:t>Average transaction width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 transaction width increases with denser data sets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This may increase max length of frequent itemsets and traversals of hash tree (number of subsets in a transaction increases with its width)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Factors Affecting Complexity of Apriori</a:t>
            </a:r>
          </a:p>
        </p:txBody>
      </p:sp>
      <p:pic>
        <p:nvPicPr>
          <p:cNvPr id="4608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143000"/>
            <a:ext cx="4495800" cy="5181600"/>
          </a:xfrm>
          <a:noFill/>
        </p:spPr>
      </p:pic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990600"/>
            <a:ext cx="4495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smtClean="0"/>
              <a:t>Compact Representation of Frequent Itemsets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Some itemsets are redundant because they have identical support as their supersets</a:t>
            </a:r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 lvl="4">
              <a:lnSpc>
                <a:spcPct val="90000"/>
              </a:lnSpc>
            </a:pPr>
            <a:endParaRPr lang="en-US" altLang="en-US" sz="1800" smtClean="0"/>
          </a:p>
          <a:p>
            <a:pPr>
              <a:lnSpc>
                <a:spcPct val="90000"/>
              </a:lnSpc>
            </a:pPr>
            <a:r>
              <a:rPr lang="en-US" altLang="en-US" sz="2400" smtClean="0"/>
              <a:t>Number of frequent itemsets</a:t>
            </a:r>
          </a:p>
          <a:p>
            <a:pPr lvl="4">
              <a:lnSpc>
                <a:spcPct val="90000"/>
              </a:lnSpc>
            </a:pPr>
            <a:endParaRPr lang="en-US" altLang="en-US" sz="1800" smtClean="0"/>
          </a:p>
          <a:p>
            <a:pPr>
              <a:lnSpc>
                <a:spcPct val="90000"/>
              </a:lnSpc>
            </a:pPr>
            <a:r>
              <a:rPr lang="en-US" altLang="en-US" sz="2400" smtClean="0"/>
              <a:t>Need a compact representation</a:t>
            </a:r>
          </a:p>
        </p:txBody>
      </p:sp>
      <p:pic>
        <p:nvPicPr>
          <p:cNvPr id="47108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963738"/>
            <a:ext cx="8839200" cy="2684462"/>
          </a:xfrm>
          <a:noFill/>
        </p:spPr>
      </p:pic>
      <p:graphicFrame>
        <p:nvGraphicFramePr>
          <p:cNvPr id="47109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724400" y="4800600"/>
          <a:ext cx="17145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1" name="Equation" r:id="rId4" imgW="1409700" imgH="838200" progId="Equation.3">
                  <p:embed/>
                </p:oleObj>
              </mc:Choice>
              <mc:Fallback>
                <p:oleObj name="Equation" r:id="rId4" imgW="1409700" imgH="838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800600"/>
                        <a:ext cx="17145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Maximal Frequent Itemset</a:t>
            </a: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1162050" y="1524000"/>
          <a:ext cx="7140575" cy="487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5" name="Visio" r:id="rId3" imgW="9687611" imgH="7157416" progId="Visio.Drawing.6">
                  <p:embed/>
                </p:oleObj>
              </mc:Choice>
              <mc:Fallback>
                <p:oleObj name="Visio" r:id="rId3" imgW="9687611" imgH="7157416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1524000"/>
                        <a:ext cx="7140575" cy="487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7270750" y="5897563"/>
            <a:ext cx="1111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Border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685800" y="5610225"/>
            <a:ext cx="11112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Infrequent Itemsets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844550" y="2097088"/>
            <a:ext cx="11128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Maximal Itemsets</a:t>
            </a:r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 flipH="1">
            <a:off x="1241425" y="4606925"/>
            <a:ext cx="158750" cy="1074738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 flipH="1" flipV="1">
            <a:off x="1717675" y="2527300"/>
            <a:ext cx="1030288" cy="646113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 flipH="1">
            <a:off x="1717675" y="4535488"/>
            <a:ext cx="1030288" cy="1146175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 flipH="1">
            <a:off x="1797050" y="5538788"/>
            <a:ext cx="635000" cy="287337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 flipH="1" flipV="1">
            <a:off x="1638300" y="5969000"/>
            <a:ext cx="2697163" cy="287338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 flipH="1" flipV="1">
            <a:off x="1558925" y="2598738"/>
            <a:ext cx="2632075" cy="1668462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 flipH="1">
            <a:off x="1479550" y="4535488"/>
            <a:ext cx="555625" cy="1074737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381000" y="1050925"/>
            <a:ext cx="8305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/>
              <a:t>An </a:t>
            </a:r>
            <a:r>
              <a:rPr lang="en-US" altLang="en-US" sz="2000" dirty="0" err="1"/>
              <a:t>itemset</a:t>
            </a:r>
            <a:r>
              <a:rPr lang="en-US" altLang="en-US" sz="2000" dirty="0"/>
              <a:t> is maximal frequent if it is frequent and  none of its immediate supersets is frequent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smtClean="0"/>
              <a:t>What are the Maximal Frequent Itemsets in this Data?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</p:txBody>
      </p:sp>
      <p:pic>
        <p:nvPicPr>
          <p:cNvPr id="4915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295400"/>
            <a:ext cx="8839200" cy="2684463"/>
          </a:xfrm>
          <a:noFill/>
        </p:spPr>
      </p:pic>
      <p:sp>
        <p:nvSpPr>
          <p:cNvPr id="49157" name="TextBox 1"/>
          <p:cNvSpPr txBox="1">
            <a:spLocks noChangeArrowheads="1"/>
          </p:cNvSpPr>
          <p:nvPr/>
        </p:nvSpPr>
        <p:spPr bwMode="auto">
          <a:xfrm>
            <a:off x="609600" y="4343400"/>
            <a:ext cx="7010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Minimum support threshold =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illustrative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42900" y="1690688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50325" name="TextBox 4"/>
          <p:cNvSpPr txBox="1">
            <a:spLocks noChangeArrowheads="1"/>
          </p:cNvSpPr>
          <p:nvPr/>
        </p:nvSpPr>
        <p:spPr bwMode="auto">
          <a:xfrm>
            <a:off x="5570538" y="1789113"/>
            <a:ext cx="3309937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 : 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 ?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</p:txBody>
      </p:sp>
      <p:sp>
        <p:nvSpPr>
          <p:cNvPr id="50326" name="TextBox 2"/>
          <p:cNvSpPr txBox="1">
            <a:spLocks noChangeArrowheads="1"/>
          </p:cNvSpPr>
          <p:nvPr/>
        </p:nvSpPr>
        <p:spPr bwMode="auto">
          <a:xfrm>
            <a:off x="2376488" y="1370013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50327" name="TextBox 5"/>
          <p:cNvSpPr txBox="1">
            <a:spLocks noChangeArrowheads="1"/>
          </p:cNvSpPr>
          <p:nvPr/>
        </p:nvSpPr>
        <p:spPr bwMode="auto">
          <a:xfrm rot="-5400000">
            <a:off x="-491331" y="3547269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illustrative example</a:t>
            </a:r>
          </a:p>
        </p:txBody>
      </p:sp>
      <p:sp>
        <p:nvSpPr>
          <p:cNvPr id="51203" name="TextBox 4"/>
          <p:cNvSpPr txBox="1">
            <a:spLocks noChangeArrowheads="1"/>
          </p:cNvSpPr>
          <p:nvPr/>
        </p:nvSpPr>
        <p:spPr bwMode="auto">
          <a:xfrm>
            <a:off x="5570538" y="1789113"/>
            <a:ext cx="3309937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 : 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 </a:t>
            </a:r>
            <a:r>
              <a:rPr lang="en-US" altLang="en-US" sz="1100">
                <a:solidFill>
                  <a:srgbClr val="FF0000"/>
                </a:solidFill>
              </a:rPr>
              <a:t>{F}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42900" y="1690688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51350" name="TextBox 6"/>
          <p:cNvSpPr txBox="1">
            <a:spLocks noChangeArrowheads="1"/>
          </p:cNvSpPr>
          <p:nvPr/>
        </p:nvSpPr>
        <p:spPr bwMode="auto">
          <a:xfrm>
            <a:off x="2376488" y="1370013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51351" name="TextBox 7"/>
          <p:cNvSpPr txBox="1">
            <a:spLocks noChangeArrowheads="1"/>
          </p:cNvSpPr>
          <p:nvPr/>
        </p:nvSpPr>
        <p:spPr bwMode="auto">
          <a:xfrm rot="-5400000">
            <a:off x="-491331" y="3547269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Association Rule Mining Task</a:t>
            </a:r>
          </a:p>
        </p:txBody>
      </p:sp>
      <p:sp>
        <p:nvSpPr>
          <p:cNvPr id="123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Given a set of transactions T, the goal of association rule mining is to find all rules having </a:t>
            </a:r>
          </a:p>
          <a:p>
            <a:pPr lvl="1"/>
            <a:r>
              <a:rPr lang="en-US" altLang="en-US" smtClean="0"/>
              <a:t>support </a:t>
            </a:r>
            <a:r>
              <a:rPr lang="en-US" altLang="en-US" smtClean="0">
                <a:cs typeface="Arial" charset="0"/>
              </a:rPr>
              <a:t>≥ </a:t>
            </a:r>
            <a:r>
              <a:rPr lang="en-US" altLang="en-US" i="1" smtClean="0">
                <a:cs typeface="Arial" charset="0"/>
              </a:rPr>
              <a:t>minsup </a:t>
            </a:r>
            <a:r>
              <a:rPr lang="en-US" altLang="en-US" smtClean="0">
                <a:cs typeface="Arial" charset="0"/>
              </a:rPr>
              <a:t>threshold</a:t>
            </a:r>
          </a:p>
          <a:p>
            <a:pPr lvl="1"/>
            <a:r>
              <a:rPr lang="en-US" altLang="en-US" smtClean="0">
                <a:cs typeface="Arial" charset="0"/>
              </a:rPr>
              <a:t>confidence ≥ </a:t>
            </a:r>
            <a:r>
              <a:rPr lang="en-US" altLang="en-US" i="1" smtClean="0">
                <a:cs typeface="Arial" charset="0"/>
              </a:rPr>
              <a:t>minconf </a:t>
            </a:r>
            <a:r>
              <a:rPr lang="en-US" altLang="en-US" smtClean="0">
                <a:cs typeface="Arial" charset="0"/>
              </a:rPr>
              <a:t>threshold</a:t>
            </a:r>
          </a:p>
          <a:p>
            <a:pPr lvl="1"/>
            <a:endParaRPr lang="en-US" altLang="en-US" smtClean="0">
              <a:cs typeface="Arial" charset="0"/>
            </a:endParaRPr>
          </a:p>
          <a:p>
            <a:r>
              <a:rPr lang="en-US" altLang="en-US" smtClean="0">
                <a:cs typeface="Arial" charset="0"/>
              </a:rPr>
              <a:t>Brute-force approach:</a:t>
            </a:r>
          </a:p>
          <a:p>
            <a:pPr lvl="1"/>
            <a:r>
              <a:rPr lang="en-US" altLang="en-US" smtClean="0">
                <a:cs typeface="Arial" charset="0"/>
              </a:rPr>
              <a:t>List all possible association rules</a:t>
            </a:r>
          </a:p>
          <a:p>
            <a:pPr lvl="1"/>
            <a:r>
              <a:rPr lang="en-US" altLang="en-US" smtClean="0">
                <a:cs typeface="Arial" charset="0"/>
              </a:rPr>
              <a:t>Compute the support and confidence for each rule</a:t>
            </a:r>
          </a:p>
          <a:p>
            <a:pPr lvl="1"/>
            <a:r>
              <a:rPr lang="en-US" altLang="en-US" smtClean="0">
                <a:cs typeface="Arial" charset="0"/>
              </a:rPr>
              <a:t>Prune rules that fail the </a:t>
            </a:r>
            <a:r>
              <a:rPr lang="en-US" altLang="en-US" i="1" smtClean="0">
                <a:cs typeface="Arial" charset="0"/>
              </a:rPr>
              <a:t>minsup</a:t>
            </a:r>
            <a:r>
              <a:rPr lang="en-US" altLang="en-US" smtClean="0">
                <a:cs typeface="Arial" charset="0"/>
              </a:rPr>
              <a:t> and </a:t>
            </a:r>
            <a:r>
              <a:rPr lang="en-US" altLang="en-US" i="1" smtClean="0">
                <a:cs typeface="Arial" charset="0"/>
              </a:rPr>
              <a:t>minconf</a:t>
            </a:r>
            <a:r>
              <a:rPr lang="en-US" altLang="en-US" smtClean="0">
                <a:cs typeface="Arial" charset="0"/>
              </a:rPr>
              <a:t> thresholds</a:t>
            </a:r>
          </a:p>
          <a:p>
            <a:pPr lvl="1">
              <a:buFont typeface="Arial" charset="0"/>
              <a:buNone/>
            </a:pPr>
            <a:r>
              <a:rPr lang="en-US" altLang="en-US" smtClean="0">
                <a:cs typeface="Arial" charset="0"/>
                <a:sym typeface="Symbol" pitchFamily="18" charset="2"/>
              </a:rPr>
              <a:t> </a:t>
            </a:r>
            <a:r>
              <a:rPr lang="en-US" altLang="en-US" smtClean="0">
                <a:solidFill>
                  <a:srgbClr val="FF0000"/>
                </a:solidFill>
                <a:cs typeface="Arial" charset="0"/>
              </a:rPr>
              <a:t>Computationally prohibitive</a:t>
            </a:r>
            <a:r>
              <a:rPr lang="en-US" altLang="en-US" smtClean="0">
                <a:cs typeface="Arial" charset="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99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illustrative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42900" y="1690688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52373" name="TextBox 4"/>
          <p:cNvSpPr txBox="1">
            <a:spLocks noChangeArrowheads="1"/>
          </p:cNvSpPr>
          <p:nvPr/>
        </p:nvSpPr>
        <p:spPr bwMode="auto">
          <a:xfrm>
            <a:off x="5570538" y="1871663"/>
            <a:ext cx="3309937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 : 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 </a:t>
            </a:r>
            <a:r>
              <a:rPr lang="en-US" altLang="en-US" sz="1100">
                <a:solidFill>
                  <a:srgbClr val="FF0000"/>
                </a:solidFill>
              </a:rPr>
              <a:t>{F}</a:t>
            </a:r>
            <a:endParaRPr lang="en-US" altLang="en-US" sz="11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count): 4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 ?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</p:txBody>
      </p:sp>
      <p:sp>
        <p:nvSpPr>
          <p:cNvPr id="52374" name="TextBox 2"/>
          <p:cNvSpPr txBox="1">
            <a:spLocks noChangeArrowheads="1"/>
          </p:cNvSpPr>
          <p:nvPr/>
        </p:nvSpPr>
        <p:spPr bwMode="auto">
          <a:xfrm>
            <a:off x="2376488" y="1370013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52375" name="TextBox 5"/>
          <p:cNvSpPr txBox="1">
            <a:spLocks noChangeArrowheads="1"/>
          </p:cNvSpPr>
          <p:nvPr/>
        </p:nvSpPr>
        <p:spPr bwMode="auto">
          <a:xfrm rot="-5400000">
            <a:off x="-491331" y="3547269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illustrative example</a:t>
            </a:r>
          </a:p>
        </p:txBody>
      </p:sp>
      <p:sp>
        <p:nvSpPr>
          <p:cNvPr id="53251" name="TextBox 4"/>
          <p:cNvSpPr txBox="1">
            <a:spLocks noChangeArrowheads="1"/>
          </p:cNvSpPr>
          <p:nvPr/>
        </p:nvSpPr>
        <p:spPr bwMode="auto">
          <a:xfrm>
            <a:off x="5570538" y="1789113"/>
            <a:ext cx="3309937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 : 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 </a:t>
            </a:r>
            <a:r>
              <a:rPr lang="en-US" altLang="en-US" sz="1100">
                <a:solidFill>
                  <a:srgbClr val="FF0000"/>
                </a:solidFill>
              </a:rPr>
              <a:t>{F}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count): 4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 </a:t>
            </a:r>
            <a:r>
              <a:rPr lang="en-US" altLang="en-US" sz="1100">
                <a:solidFill>
                  <a:srgbClr val="FF0000"/>
                </a:solidFill>
              </a:rPr>
              <a:t>{E}, {F}, {E,F}, {J}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42900" y="1690688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53398" name="TextBox 6"/>
          <p:cNvSpPr txBox="1">
            <a:spLocks noChangeArrowheads="1"/>
          </p:cNvSpPr>
          <p:nvPr/>
        </p:nvSpPr>
        <p:spPr bwMode="auto">
          <a:xfrm>
            <a:off x="2376488" y="1370013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53399" name="TextBox 7"/>
          <p:cNvSpPr txBox="1">
            <a:spLocks noChangeArrowheads="1"/>
          </p:cNvSpPr>
          <p:nvPr/>
        </p:nvSpPr>
        <p:spPr bwMode="auto">
          <a:xfrm rot="-5400000">
            <a:off x="-491331" y="3547269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illustrative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42900" y="1690688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54421" name="TextBox 4"/>
          <p:cNvSpPr txBox="1">
            <a:spLocks noChangeArrowheads="1"/>
          </p:cNvSpPr>
          <p:nvPr/>
        </p:nvSpPr>
        <p:spPr bwMode="auto">
          <a:xfrm>
            <a:off x="5570538" y="1789113"/>
            <a:ext cx="3309937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 : 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 </a:t>
            </a:r>
            <a:r>
              <a:rPr lang="en-US" altLang="en-US" sz="1100">
                <a:solidFill>
                  <a:srgbClr val="FF0000"/>
                </a:solidFill>
              </a:rPr>
              <a:t>{F}</a:t>
            </a:r>
            <a:endParaRPr lang="en-US" altLang="en-US" sz="11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count): 4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 </a:t>
            </a:r>
            <a:r>
              <a:rPr lang="en-US" altLang="en-US" sz="1100">
                <a:solidFill>
                  <a:srgbClr val="FF0000"/>
                </a:solidFill>
              </a:rPr>
              <a:t>{E}, {F}, {E,F}, {J}</a:t>
            </a:r>
            <a:endParaRPr lang="en-US" altLang="en-US" sz="11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count): 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 ?</a:t>
            </a:r>
          </a:p>
        </p:txBody>
      </p:sp>
      <p:sp>
        <p:nvSpPr>
          <p:cNvPr id="54422" name="TextBox 2"/>
          <p:cNvSpPr txBox="1">
            <a:spLocks noChangeArrowheads="1"/>
          </p:cNvSpPr>
          <p:nvPr/>
        </p:nvSpPr>
        <p:spPr bwMode="auto">
          <a:xfrm>
            <a:off x="2376488" y="1370013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54423" name="TextBox 5"/>
          <p:cNvSpPr txBox="1">
            <a:spLocks noChangeArrowheads="1"/>
          </p:cNvSpPr>
          <p:nvPr/>
        </p:nvSpPr>
        <p:spPr bwMode="auto">
          <a:xfrm rot="-5400000">
            <a:off x="-491331" y="3547269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illustrative example</a:t>
            </a:r>
          </a:p>
        </p:txBody>
      </p:sp>
      <p:sp>
        <p:nvSpPr>
          <p:cNvPr id="55299" name="TextBox 4"/>
          <p:cNvSpPr txBox="1">
            <a:spLocks noChangeArrowheads="1"/>
          </p:cNvSpPr>
          <p:nvPr/>
        </p:nvSpPr>
        <p:spPr bwMode="auto">
          <a:xfrm>
            <a:off x="5570538" y="1789113"/>
            <a:ext cx="3309937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 : 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 </a:t>
            </a:r>
            <a:r>
              <a:rPr lang="en-US" altLang="en-US" sz="1100">
                <a:solidFill>
                  <a:srgbClr val="FF0000"/>
                </a:solidFill>
              </a:rPr>
              <a:t>{F}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count): 4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 </a:t>
            </a:r>
            <a:r>
              <a:rPr lang="en-US" altLang="en-US" sz="1100">
                <a:solidFill>
                  <a:srgbClr val="FF0000"/>
                </a:solidFill>
              </a:rPr>
              <a:t>{E}, {F}, {E,F}, {J}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count): 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>
                <a:solidFill>
                  <a:srgbClr val="FF0000"/>
                </a:solidFill>
              </a:rPr>
              <a:t>        All subsets of {C,D,E,F} + {J}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42900" y="1690688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55446" name="TextBox 6"/>
          <p:cNvSpPr txBox="1">
            <a:spLocks noChangeArrowheads="1"/>
          </p:cNvSpPr>
          <p:nvPr/>
        </p:nvSpPr>
        <p:spPr bwMode="auto">
          <a:xfrm>
            <a:off x="2376488" y="1370013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55447" name="TextBox 7"/>
          <p:cNvSpPr txBox="1">
            <a:spLocks noChangeArrowheads="1"/>
          </p:cNvSpPr>
          <p:nvPr/>
        </p:nvSpPr>
        <p:spPr bwMode="auto">
          <a:xfrm rot="-5400000">
            <a:off x="-491331" y="3547269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illustrative example</a:t>
            </a:r>
          </a:p>
        </p:txBody>
      </p:sp>
      <p:sp>
        <p:nvSpPr>
          <p:cNvPr id="56323" name="TextBox 4"/>
          <p:cNvSpPr txBox="1">
            <a:spLocks noChangeArrowheads="1"/>
          </p:cNvSpPr>
          <p:nvPr/>
        </p:nvSpPr>
        <p:spPr bwMode="auto">
          <a:xfrm>
            <a:off x="5570538" y="1789113"/>
            <a:ext cx="3309937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 : 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 {F}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>
                <a:solidFill>
                  <a:srgbClr val="FF0000"/>
                </a:solidFill>
              </a:rPr>
              <a:t>Maximal itemsets: ?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count): 4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 {E}, {F}, {E,F}, {J}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>
                <a:solidFill>
                  <a:srgbClr val="FF0000"/>
                </a:solidFill>
              </a:rPr>
              <a:t>Maximal itemsets: ?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count): 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        All subsets of {C,D,E,F} + {J}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>
                <a:solidFill>
                  <a:srgbClr val="FF0000"/>
                </a:solidFill>
              </a:rPr>
              <a:t>Maximal itemsets: ?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42900" y="1690688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56470" name="TextBox 6"/>
          <p:cNvSpPr txBox="1">
            <a:spLocks noChangeArrowheads="1"/>
          </p:cNvSpPr>
          <p:nvPr/>
        </p:nvSpPr>
        <p:spPr bwMode="auto">
          <a:xfrm>
            <a:off x="2376488" y="1370013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56471" name="TextBox 7"/>
          <p:cNvSpPr txBox="1">
            <a:spLocks noChangeArrowheads="1"/>
          </p:cNvSpPr>
          <p:nvPr/>
        </p:nvSpPr>
        <p:spPr bwMode="auto">
          <a:xfrm rot="-5400000">
            <a:off x="-491331" y="3547269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illustrative example</a:t>
            </a:r>
          </a:p>
        </p:txBody>
      </p:sp>
      <p:sp>
        <p:nvSpPr>
          <p:cNvPr id="57347" name="TextBox 4"/>
          <p:cNvSpPr txBox="1">
            <a:spLocks noChangeArrowheads="1"/>
          </p:cNvSpPr>
          <p:nvPr/>
        </p:nvSpPr>
        <p:spPr bwMode="auto">
          <a:xfrm>
            <a:off x="5570538" y="1755775"/>
            <a:ext cx="3309937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 : 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 {F}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Maximal itemsets: </a:t>
            </a:r>
            <a:r>
              <a:rPr lang="en-US" altLang="en-US" sz="1100">
                <a:solidFill>
                  <a:srgbClr val="FF0000"/>
                </a:solidFill>
              </a:rPr>
              <a:t>{F}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count): 4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 {E}, {F}, {E,F}, {J}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Maximal itemsets: </a:t>
            </a:r>
            <a:r>
              <a:rPr lang="en-US" altLang="en-US" sz="1100">
                <a:solidFill>
                  <a:srgbClr val="FF0000"/>
                </a:solidFill>
              </a:rPr>
              <a:t>?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count): 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        All subsets of {C,D,E,F} + {J}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Maximal itemsets:</a:t>
            </a:r>
            <a:r>
              <a:rPr lang="en-US" altLang="en-US" sz="1100">
                <a:solidFill>
                  <a:srgbClr val="FF0000"/>
                </a:solidFill>
              </a:rPr>
              <a:t> ?</a:t>
            </a:r>
            <a:endParaRPr lang="en-US" altLang="en-US" sz="110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42900" y="1690688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57494" name="TextBox 6"/>
          <p:cNvSpPr txBox="1">
            <a:spLocks noChangeArrowheads="1"/>
          </p:cNvSpPr>
          <p:nvPr/>
        </p:nvSpPr>
        <p:spPr bwMode="auto">
          <a:xfrm>
            <a:off x="2376488" y="1370013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57495" name="TextBox 7"/>
          <p:cNvSpPr txBox="1">
            <a:spLocks noChangeArrowheads="1"/>
          </p:cNvSpPr>
          <p:nvPr/>
        </p:nvSpPr>
        <p:spPr bwMode="auto">
          <a:xfrm rot="-5400000">
            <a:off x="-491331" y="3547269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illustrative example</a:t>
            </a:r>
          </a:p>
        </p:txBody>
      </p:sp>
      <p:sp>
        <p:nvSpPr>
          <p:cNvPr id="58371" name="TextBox 4"/>
          <p:cNvSpPr txBox="1">
            <a:spLocks noChangeArrowheads="1"/>
          </p:cNvSpPr>
          <p:nvPr/>
        </p:nvSpPr>
        <p:spPr bwMode="auto">
          <a:xfrm>
            <a:off x="5570538" y="1755775"/>
            <a:ext cx="3309937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 : 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 {F}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Maximal itemsets: </a:t>
            </a:r>
            <a:r>
              <a:rPr lang="en-US" altLang="en-US" sz="1100">
                <a:solidFill>
                  <a:srgbClr val="FF0000"/>
                </a:solidFill>
              </a:rPr>
              <a:t>{F}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count): 4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 {E}, {F}, {E,F}, {J}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Maximal itemsets: </a:t>
            </a:r>
            <a:r>
              <a:rPr lang="en-US" altLang="en-US" sz="1100">
                <a:solidFill>
                  <a:srgbClr val="FF0000"/>
                </a:solidFill>
              </a:rPr>
              <a:t>{E,F}, {J}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count): 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        All subsets of {C,D,E,F} + {J}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Maximal itemsets:</a:t>
            </a:r>
            <a:r>
              <a:rPr lang="en-US" altLang="en-US" sz="1100">
                <a:solidFill>
                  <a:srgbClr val="FF0000"/>
                </a:solidFill>
              </a:rPr>
              <a:t> ?</a:t>
            </a:r>
            <a:endParaRPr lang="en-US" altLang="en-US" sz="110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42900" y="1690688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58518" name="TextBox 6"/>
          <p:cNvSpPr txBox="1">
            <a:spLocks noChangeArrowheads="1"/>
          </p:cNvSpPr>
          <p:nvPr/>
        </p:nvSpPr>
        <p:spPr bwMode="auto">
          <a:xfrm>
            <a:off x="2376488" y="1370013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58519" name="TextBox 7"/>
          <p:cNvSpPr txBox="1">
            <a:spLocks noChangeArrowheads="1"/>
          </p:cNvSpPr>
          <p:nvPr/>
        </p:nvSpPr>
        <p:spPr bwMode="auto">
          <a:xfrm rot="-5400000">
            <a:off x="-491331" y="3547269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illustrative example</a:t>
            </a:r>
          </a:p>
        </p:txBody>
      </p:sp>
      <p:sp>
        <p:nvSpPr>
          <p:cNvPr id="59395" name="TextBox 4"/>
          <p:cNvSpPr txBox="1">
            <a:spLocks noChangeArrowheads="1"/>
          </p:cNvSpPr>
          <p:nvPr/>
        </p:nvSpPr>
        <p:spPr bwMode="auto">
          <a:xfrm>
            <a:off x="5570538" y="1755775"/>
            <a:ext cx="3309937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 : 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 {F}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Maximal itemsets: </a:t>
            </a:r>
            <a:r>
              <a:rPr lang="en-US" altLang="en-US" sz="1100">
                <a:solidFill>
                  <a:srgbClr val="FF0000"/>
                </a:solidFill>
              </a:rPr>
              <a:t>{F}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count): 4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 {E}, {F}, {E,F}, {J}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Maximal itemsets: </a:t>
            </a:r>
            <a:r>
              <a:rPr lang="en-US" altLang="en-US" sz="1100">
                <a:solidFill>
                  <a:srgbClr val="FF0000"/>
                </a:solidFill>
              </a:rPr>
              <a:t>{E,F}, {J}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count): 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        All subsets of {C,D,E,F} + {J}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Maximal itemsets: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>
                <a:solidFill>
                  <a:srgbClr val="FF0000"/>
                </a:solidFill>
              </a:rPr>
              <a:t>        {C,D,E,F}, {J}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42900" y="1690688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59542" name="TextBox 6"/>
          <p:cNvSpPr txBox="1">
            <a:spLocks noChangeArrowheads="1"/>
          </p:cNvSpPr>
          <p:nvPr/>
        </p:nvSpPr>
        <p:spPr bwMode="auto">
          <a:xfrm>
            <a:off x="2376488" y="1370013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59543" name="TextBox 7"/>
          <p:cNvSpPr txBox="1">
            <a:spLocks noChangeArrowheads="1"/>
          </p:cNvSpPr>
          <p:nvPr/>
        </p:nvSpPr>
        <p:spPr bwMode="auto">
          <a:xfrm rot="-5400000">
            <a:off x="-491331" y="3547269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Another illustrative example</a:t>
            </a:r>
          </a:p>
        </p:txBody>
      </p:sp>
      <p:sp>
        <p:nvSpPr>
          <p:cNvPr id="60419" name="TextBox 3"/>
          <p:cNvSpPr txBox="1">
            <a:spLocks noChangeArrowheads="1"/>
          </p:cNvSpPr>
          <p:nvPr/>
        </p:nvSpPr>
        <p:spPr bwMode="auto">
          <a:xfrm>
            <a:off x="5519738" y="1690688"/>
            <a:ext cx="3309937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 : 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Maximal itemsets: </a:t>
            </a:r>
            <a:r>
              <a:rPr lang="en-US" altLang="en-US" sz="1100">
                <a:solidFill>
                  <a:srgbClr val="FF0000"/>
                </a:solidFill>
              </a:rPr>
              <a:t>{A}, {B}, {C}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count): 4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Maximal itemsets: </a:t>
            </a:r>
            <a:r>
              <a:rPr lang="en-US" altLang="en-US" sz="1100">
                <a:solidFill>
                  <a:srgbClr val="FF0000"/>
                </a:solidFill>
              </a:rPr>
              <a:t>{A,B}, {A,C},{B,C}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count): 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Maximal itemsets: </a:t>
            </a:r>
            <a:r>
              <a:rPr lang="en-US" altLang="en-US" sz="1100">
                <a:solidFill>
                  <a:srgbClr val="FF0000"/>
                </a:solidFill>
              </a:rPr>
              <a:t>{A,B,C}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342900" y="1690688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60566" name="TextBox 5"/>
          <p:cNvSpPr txBox="1">
            <a:spLocks noChangeArrowheads="1"/>
          </p:cNvSpPr>
          <p:nvPr/>
        </p:nvSpPr>
        <p:spPr bwMode="auto">
          <a:xfrm rot="-5400000">
            <a:off x="-491331" y="3547269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p:sp>
        <p:nvSpPr>
          <p:cNvPr id="60567" name="TextBox 11"/>
          <p:cNvSpPr txBox="1">
            <a:spLocks noChangeArrowheads="1"/>
          </p:cNvSpPr>
          <p:nvPr/>
        </p:nvSpPr>
        <p:spPr bwMode="auto">
          <a:xfrm>
            <a:off x="2376488" y="1370013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Closed Itemset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/>
              <a:t>An </a:t>
            </a:r>
            <a:r>
              <a:rPr lang="en-US" altLang="en-US" sz="2400" dirty="0" err="1" smtClean="0"/>
              <a:t>itemset</a:t>
            </a:r>
            <a:r>
              <a:rPr lang="en-US" altLang="en-US" sz="2400" dirty="0" smtClean="0"/>
              <a:t> X is closed if none of its immediate supersets has the same support as the </a:t>
            </a:r>
            <a:r>
              <a:rPr lang="en-US" altLang="en-US" sz="2400" dirty="0" err="1" smtClean="0"/>
              <a:t>itemset</a:t>
            </a:r>
            <a:r>
              <a:rPr lang="en-US" altLang="en-US" sz="2400" dirty="0" smtClean="0"/>
              <a:t> X.</a:t>
            </a:r>
          </a:p>
          <a:p>
            <a:r>
              <a:rPr lang="en-US" altLang="en-US" sz="2400" dirty="0" smtClean="0">
                <a:solidFill>
                  <a:srgbClr val="FF0000"/>
                </a:solidFill>
              </a:rPr>
              <a:t>X is not closed if at least one of its immediate supersets has support count as X.</a:t>
            </a:r>
          </a:p>
          <a:p>
            <a:pPr>
              <a:buFont typeface="Monotype Sorts" pitchFamily="2" charset="2"/>
              <a:buNone/>
            </a:pPr>
            <a:endParaRPr lang="en-US" altLang="en-US" sz="2000" dirty="0" smtClean="0"/>
          </a:p>
        </p:txBody>
      </p:sp>
      <p:graphicFrame>
        <p:nvGraphicFramePr>
          <p:cNvPr id="61444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838200" y="3551238"/>
          <a:ext cx="2032000" cy="178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9" name="Worksheet" r:id="rId3" imgW="1988871" imgH="1744914" progId="Excel.Sheet.8">
                  <p:embed/>
                </p:oleObj>
              </mc:Choice>
              <mc:Fallback>
                <p:oleObj name="Worksheet" r:id="rId3" imgW="1988871" imgH="1744914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51238"/>
                        <a:ext cx="2032000" cy="178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962400" y="2982913"/>
          <a:ext cx="2260600" cy="326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0" name="Worksheet" r:id="rId5" imgW="2209698" imgH="3192747" progId="Excel.Sheet.8">
                  <p:embed/>
                </p:oleObj>
              </mc:Choice>
              <mc:Fallback>
                <p:oleObj name="Worksheet" r:id="rId5" imgW="2209698" imgH="3192747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982913"/>
                        <a:ext cx="2260600" cy="326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553200" y="3665538"/>
          <a:ext cx="2209800" cy="174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1" name="Worksheet" r:id="rId7" imgW="2209698" imgH="1744914" progId="Excel.Sheet.8">
                  <p:embed/>
                </p:oleObj>
              </mc:Choice>
              <mc:Fallback>
                <p:oleObj name="Worksheet" r:id="rId7" imgW="2209698" imgH="1744914" progId="Excel.Shee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665538"/>
                        <a:ext cx="2209800" cy="174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Computational Complexity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990600"/>
            <a:ext cx="8318500" cy="137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Given d unique items: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Total number of itemsets = 2</a:t>
            </a:r>
            <a:r>
              <a:rPr lang="en-US" altLang="en-US" baseline="30000" smtClean="0"/>
              <a:t>d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Total number of possible association rules: </a:t>
            </a:r>
          </a:p>
        </p:txBody>
      </p:sp>
      <p:graphicFrame>
        <p:nvGraphicFramePr>
          <p:cNvPr id="9220" name="Object 2"/>
          <p:cNvGraphicFramePr>
            <a:graphicFrameLocks noChangeAspect="1"/>
          </p:cNvGraphicFramePr>
          <p:nvPr/>
        </p:nvGraphicFramePr>
        <p:xfrm>
          <a:off x="5257800" y="2514600"/>
          <a:ext cx="3662363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Equation" r:id="rId3" imgW="2832100" imgH="1270000" progId="Equation.3">
                  <p:embed/>
                </p:oleObj>
              </mc:Choice>
              <mc:Fallback>
                <p:oleObj name="Equation" r:id="rId3" imgW="2832100" imgH="1270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514600"/>
                        <a:ext cx="3662363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410200" y="4648200"/>
            <a:ext cx="320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If d=</a:t>
            </a:r>
            <a:r>
              <a:rPr lang="en-US" altLang="en-US" sz="2000">
                <a:sym typeface="Symbol" pitchFamily="18" charset="2"/>
              </a:rPr>
              <a:t>6,  R = 602 rules</a:t>
            </a: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t="1904" r="7143" b="952"/>
          <a:stretch>
            <a:fillRect/>
          </a:stretch>
        </p:blipFill>
        <p:spPr bwMode="auto">
          <a:xfrm>
            <a:off x="152400" y="2324100"/>
            <a:ext cx="48768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Maximal vs Closed Itemsets</a:t>
            </a:r>
          </a:p>
        </p:txBody>
      </p:sp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228600" y="1143000"/>
          <a:ext cx="160020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5" name="Worksheet" r:id="rId3" imgW="1733931" imgH="2229104" progId="Excel.Sheet.8">
                  <p:embed/>
                </p:oleObj>
              </mc:Choice>
              <mc:Fallback>
                <p:oleObj name="Worksheet" r:id="rId3" imgW="1733931" imgH="2229104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43000"/>
                        <a:ext cx="1600200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1828800" y="1066800"/>
          <a:ext cx="7229475" cy="528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6" name="VISIO" r:id="rId5" imgW="10120884" imgH="7392924" progId="Visio.Drawing.6">
                  <p:embed/>
                </p:oleObj>
              </mc:Choice>
              <mc:Fallback>
                <p:oleObj name="VISIO" r:id="rId5" imgW="10120884" imgH="7392924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066800"/>
                        <a:ext cx="7229475" cy="528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7162800" y="9906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 Ids</a:t>
            </a:r>
          </a:p>
        </p:txBody>
      </p:sp>
      <p:sp>
        <p:nvSpPr>
          <p:cNvPr id="62470" name="Line 6"/>
          <p:cNvSpPr>
            <a:spLocks noChangeShapeType="1"/>
          </p:cNvSpPr>
          <p:nvPr/>
        </p:nvSpPr>
        <p:spPr bwMode="auto">
          <a:xfrm flipH="1">
            <a:off x="6400800" y="12954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 flipH="1">
            <a:off x="7772400" y="1371600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1219200" y="5715000"/>
            <a:ext cx="1752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Not supported by any transactions</a:t>
            </a:r>
          </a:p>
        </p:txBody>
      </p:sp>
      <p:sp>
        <p:nvSpPr>
          <p:cNvPr id="62473" name="Line 9"/>
          <p:cNvSpPr>
            <a:spLocks noChangeShapeType="1"/>
          </p:cNvSpPr>
          <p:nvPr/>
        </p:nvSpPr>
        <p:spPr bwMode="auto">
          <a:xfrm>
            <a:off x="2819400" y="6019800"/>
            <a:ext cx="22860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4" name="Line 10"/>
          <p:cNvSpPr>
            <a:spLocks noChangeShapeType="1"/>
          </p:cNvSpPr>
          <p:nvPr/>
        </p:nvSpPr>
        <p:spPr bwMode="auto">
          <a:xfrm flipV="1">
            <a:off x="2819400" y="5486400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Maximal vs Closed Frequent Itemsets</a:t>
            </a:r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228600" y="1066800"/>
          <a:ext cx="70866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2" name="VISIO" r:id="rId3" imgW="10169652" imgH="7367016" progId="Visio.Drawing.6">
                  <p:embed/>
                </p:oleObj>
              </mc:Choice>
              <mc:Fallback>
                <p:oleObj name="VISIO" r:id="rId3" imgW="10169652" imgH="7367016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066800"/>
                        <a:ext cx="7086600" cy="514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228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Minimum support = 2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7010400" y="5105400"/>
            <a:ext cx="1524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# Closed = 9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# Maximal = 4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7543800" y="1905000"/>
            <a:ext cx="1219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Closed and maximal</a:t>
            </a:r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 flipH="1">
            <a:off x="6477000" y="2209800"/>
            <a:ext cx="1066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6" name="Line 8"/>
          <p:cNvSpPr>
            <a:spLocks noChangeShapeType="1"/>
          </p:cNvSpPr>
          <p:nvPr/>
        </p:nvSpPr>
        <p:spPr bwMode="auto">
          <a:xfrm flipH="1">
            <a:off x="7239000" y="22098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 flipH="1">
            <a:off x="4876800" y="1371600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5486400" y="990600"/>
            <a:ext cx="1219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Closed but not maximal</a:t>
            </a:r>
          </a:p>
        </p:txBody>
      </p:sp>
      <p:sp>
        <p:nvSpPr>
          <p:cNvPr id="63499" name="Line 11"/>
          <p:cNvSpPr>
            <a:spLocks noChangeShapeType="1"/>
          </p:cNvSpPr>
          <p:nvPr/>
        </p:nvSpPr>
        <p:spPr bwMode="auto">
          <a:xfrm flipH="1">
            <a:off x="3962400" y="1219200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Line 12"/>
          <p:cNvSpPr>
            <a:spLocks noChangeShapeType="1"/>
          </p:cNvSpPr>
          <p:nvPr/>
        </p:nvSpPr>
        <p:spPr bwMode="auto">
          <a:xfrm>
            <a:off x="5715000" y="1447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80400" cy="533400"/>
          </a:xfrm>
        </p:spPr>
        <p:txBody>
          <a:bodyPr/>
          <a:lstStyle/>
          <a:p>
            <a:r>
              <a:rPr lang="en-US" altLang="en-US" sz="2000" smtClean="0"/>
              <a:t>What are the Closed Itemsets in this Data?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</p:txBody>
      </p:sp>
      <p:pic>
        <p:nvPicPr>
          <p:cNvPr id="6451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295400"/>
            <a:ext cx="8839200" cy="26844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1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42900" y="1820863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65685" name="TextBox 6"/>
          <p:cNvSpPr txBox="1">
            <a:spLocks noChangeArrowheads="1"/>
          </p:cNvSpPr>
          <p:nvPr/>
        </p:nvSpPr>
        <p:spPr bwMode="auto">
          <a:xfrm>
            <a:off x="2376488" y="1500188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65686" name="TextBox 7"/>
          <p:cNvSpPr txBox="1">
            <a:spLocks noChangeArrowheads="1"/>
          </p:cNvSpPr>
          <p:nvPr/>
        </p:nvSpPr>
        <p:spPr bwMode="auto">
          <a:xfrm rot="-5400000">
            <a:off x="-491331" y="3677444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54675" y="1860550"/>
          <a:ext cx="3260725" cy="169227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1515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22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9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79337">
                <a:tc>
                  <a:txBody>
                    <a:bodyPr/>
                    <a:lstStyle/>
                    <a:p>
                      <a:r>
                        <a:rPr lang="en-US" sz="1600" b="1" baseline="0" dirty="0" err="1" smtClean="0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(counts)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Closed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{C}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{D}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{C,D}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1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42900" y="1820863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66709" name="TextBox 6"/>
          <p:cNvSpPr txBox="1">
            <a:spLocks noChangeArrowheads="1"/>
          </p:cNvSpPr>
          <p:nvPr/>
        </p:nvSpPr>
        <p:spPr bwMode="auto">
          <a:xfrm>
            <a:off x="2376488" y="1500188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66710" name="TextBox 7"/>
          <p:cNvSpPr txBox="1">
            <a:spLocks noChangeArrowheads="1"/>
          </p:cNvSpPr>
          <p:nvPr/>
        </p:nvSpPr>
        <p:spPr bwMode="auto">
          <a:xfrm rot="-5400000">
            <a:off x="-491331" y="3677444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54675" y="1860550"/>
          <a:ext cx="3260725" cy="169227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1515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22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9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79337"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(counts)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Closed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{C}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{D}</a:t>
                      </a:r>
                      <a:endParaRPr lang="en-US" sz="1800" dirty="0"/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{C,D}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1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2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42900" y="1820863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67733" name="TextBox 6"/>
          <p:cNvSpPr txBox="1">
            <a:spLocks noChangeArrowheads="1"/>
          </p:cNvSpPr>
          <p:nvPr/>
        </p:nvSpPr>
        <p:spPr bwMode="auto">
          <a:xfrm>
            <a:off x="2376488" y="1500188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67734" name="TextBox 7"/>
          <p:cNvSpPr txBox="1">
            <a:spLocks noChangeArrowheads="1"/>
          </p:cNvSpPr>
          <p:nvPr/>
        </p:nvSpPr>
        <p:spPr bwMode="auto">
          <a:xfrm rot="-5400000">
            <a:off x="-491331" y="3677444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54675" y="1860550"/>
          <a:ext cx="3184524" cy="31750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0615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1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15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0926"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(counts)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Closed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{C}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{E}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{C,D}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{C,E}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{D,E}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{C,D,E}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2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42900" y="1820863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68757" name="TextBox 6"/>
          <p:cNvSpPr txBox="1">
            <a:spLocks noChangeArrowheads="1"/>
          </p:cNvSpPr>
          <p:nvPr/>
        </p:nvSpPr>
        <p:spPr bwMode="auto">
          <a:xfrm>
            <a:off x="2376488" y="1500188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68758" name="TextBox 7"/>
          <p:cNvSpPr txBox="1">
            <a:spLocks noChangeArrowheads="1"/>
          </p:cNvSpPr>
          <p:nvPr/>
        </p:nvSpPr>
        <p:spPr bwMode="auto">
          <a:xfrm rot="-5400000">
            <a:off x="-491331" y="3677444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54675" y="1860550"/>
          <a:ext cx="3184524" cy="31750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0615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1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15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0926"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(counts)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Closed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{C}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{D}</a:t>
                      </a:r>
                      <a:endParaRPr lang="en-US" dirty="0"/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{E}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{C,D}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{C,E}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{D,E}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{C,D,E}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3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42900" y="1820863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69781" name="TextBox 6"/>
          <p:cNvSpPr txBox="1">
            <a:spLocks noChangeArrowheads="1"/>
          </p:cNvSpPr>
          <p:nvPr/>
        </p:nvSpPr>
        <p:spPr bwMode="auto">
          <a:xfrm>
            <a:off x="2376488" y="1500188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69782" name="TextBox 7"/>
          <p:cNvSpPr txBox="1">
            <a:spLocks noChangeArrowheads="1"/>
          </p:cNvSpPr>
          <p:nvPr/>
        </p:nvSpPr>
        <p:spPr bwMode="auto">
          <a:xfrm rot="-5400000">
            <a:off x="-491331" y="3677444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p:sp>
        <p:nvSpPr>
          <p:cNvPr id="69783" name="TextBox 2"/>
          <p:cNvSpPr txBox="1">
            <a:spLocks noChangeArrowheads="1"/>
          </p:cNvSpPr>
          <p:nvPr/>
        </p:nvSpPr>
        <p:spPr bwMode="auto">
          <a:xfrm>
            <a:off x="5910263" y="1870075"/>
            <a:ext cx="3111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Closed itemsets: {C,D,E,F}, {C,F}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4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42900" y="1820863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70805" name="TextBox 6"/>
          <p:cNvSpPr txBox="1">
            <a:spLocks noChangeArrowheads="1"/>
          </p:cNvSpPr>
          <p:nvPr/>
        </p:nvSpPr>
        <p:spPr bwMode="auto">
          <a:xfrm>
            <a:off x="2376488" y="1500188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70806" name="TextBox 7"/>
          <p:cNvSpPr txBox="1">
            <a:spLocks noChangeArrowheads="1"/>
          </p:cNvSpPr>
          <p:nvPr/>
        </p:nvSpPr>
        <p:spPr bwMode="auto">
          <a:xfrm rot="-5400000">
            <a:off x="-491331" y="3677444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p:sp>
        <p:nvSpPr>
          <p:cNvPr id="70807" name="TextBox 8"/>
          <p:cNvSpPr txBox="1">
            <a:spLocks noChangeArrowheads="1"/>
          </p:cNvSpPr>
          <p:nvPr/>
        </p:nvSpPr>
        <p:spPr bwMode="auto">
          <a:xfrm>
            <a:off x="5691188" y="1879600"/>
            <a:ext cx="3308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Closed itemsets: {C,D,E,F}, {C}, {F}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Maximal vs Closed Itemsets</a:t>
            </a:r>
          </a:p>
        </p:txBody>
      </p:sp>
      <p:graphicFrame>
        <p:nvGraphicFramePr>
          <p:cNvPr id="7168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792288" y="1295400"/>
          <a:ext cx="5065712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5" name="Visio" r:id="rId3" imgW="6603848" imgH="6157987" progId="Visio.Drawing.6">
                  <p:embed/>
                </p:oleObj>
              </mc:Choice>
              <mc:Fallback>
                <p:oleObj name="Visio" r:id="rId3" imgW="6603848" imgH="6157987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1295400"/>
                        <a:ext cx="5065712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Mining Association Rules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4267200" y="1219200"/>
            <a:ext cx="4724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0">
                <a:solidFill>
                  <a:srgbClr val="CC3300"/>
                </a:solidFill>
                <a:sym typeface="Symbol" pitchFamily="18" charset="2"/>
              </a:rPr>
              <a:t>Example of Rules:</a:t>
            </a:r>
            <a:br>
              <a:rPr lang="en-US" altLang="en-US" sz="2400" b="0">
                <a:solidFill>
                  <a:srgbClr val="CC3300"/>
                </a:solidFill>
                <a:sym typeface="Symbol" pitchFamily="18" charset="2"/>
              </a:rPr>
            </a:br>
            <a:endParaRPr lang="en-US" altLang="en-US" sz="1000" b="0">
              <a:solidFill>
                <a:srgbClr val="CC3300"/>
              </a:solidFill>
              <a:sym typeface="Symbol" pitchFamily="18" charset="2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/>
              <a:t>{Milk,Diaper} </a:t>
            </a:r>
            <a:r>
              <a:rPr lang="en-US" altLang="en-US" sz="2000" b="0">
                <a:sym typeface="Symbol" pitchFamily="18" charset="2"/>
              </a:rPr>
              <a:t> {Beer} (s=0.4, c=0.67)</a:t>
            </a:r>
            <a:br>
              <a:rPr lang="en-US" altLang="en-US" sz="2000" b="0">
                <a:sym typeface="Symbol" pitchFamily="18" charset="2"/>
              </a:rPr>
            </a:br>
            <a:r>
              <a:rPr lang="en-US" altLang="en-US" sz="2000" b="0"/>
              <a:t>{Milk,Beer} </a:t>
            </a:r>
            <a:r>
              <a:rPr lang="en-US" altLang="en-US" sz="2000" b="0">
                <a:sym typeface="Symbol" pitchFamily="18" charset="2"/>
              </a:rPr>
              <a:t> {Diaper} (s=0.4, c=1.0)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/>
              <a:t>{Diaper,Beer} </a:t>
            </a:r>
            <a:r>
              <a:rPr lang="en-US" altLang="en-US" sz="2000" b="0">
                <a:sym typeface="Symbol" pitchFamily="18" charset="2"/>
              </a:rPr>
              <a:t> {Milk} (s=0.4, c=0.67)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sym typeface="Symbol" pitchFamily="18" charset="2"/>
              </a:rPr>
              <a:t>{Beer}  {Milk,Diaper} (s=0.4, c=0.67) </a:t>
            </a:r>
            <a:br>
              <a:rPr lang="en-US" altLang="en-US" sz="2000" b="0">
                <a:sym typeface="Symbol" pitchFamily="18" charset="2"/>
              </a:rPr>
            </a:br>
            <a:r>
              <a:rPr lang="en-US" altLang="en-US" sz="2000" b="0">
                <a:sym typeface="Symbol" pitchFamily="18" charset="2"/>
              </a:rPr>
              <a:t>{Diaper}  {Milk,Beer} (s=0.4, c=0.5)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sym typeface="Symbol" pitchFamily="18" charset="2"/>
              </a:rPr>
              <a:t>{Milk}  {Diaper,Beer} (s=0.4, c=0.5)</a:t>
            </a:r>
          </a:p>
        </p:txBody>
      </p:sp>
      <p:graphicFrame>
        <p:nvGraphicFramePr>
          <p:cNvPr id="10244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307975" y="1371600"/>
          <a:ext cx="372745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Document" r:id="rId3" imgW="3352666" imgH="2016134" progId="Word.Document.8">
                  <p:embed/>
                </p:oleObj>
              </mc:Choice>
              <mc:Fallback>
                <p:oleObj name="Document" r:id="rId3" imgW="3352666" imgH="201613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1371600"/>
                        <a:ext cx="3727450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1399" name="Text Box 7"/>
          <p:cNvSpPr txBox="1">
            <a:spLocks noChangeArrowheads="1"/>
          </p:cNvSpPr>
          <p:nvPr/>
        </p:nvSpPr>
        <p:spPr bwMode="auto">
          <a:xfrm>
            <a:off x="381000" y="3886200"/>
            <a:ext cx="792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0">
                <a:solidFill>
                  <a:srgbClr val="CC3300"/>
                </a:solidFill>
                <a:sym typeface="Symbol" pitchFamily="18" charset="2"/>
              </a:rPr>
              <a:t>Observations: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0">
                <a:sym typeface="Symbol" pitchFamily="18" charset="2"/>
              </a:rPr>
              <a:t> All the above rules are binary partitions of the same itemset: </a:t>
            </a:r>
            <a:br>
              <a:rPr lang="en-US" altLang="en-US" sz="2000" b="0">
                <a:sym typeface="Symbol" pitchFamily="18" charset="2"/>
              </a:rPr>
            </a:br>
            <a:r>
              <a:rPr lang="en-US" altLang="en-US" sz="2000" b="0">
                <a:sym typeface="Symbol" pitchFamily="18" charset="2"/>
              </a:rPr>
              <a:t>	{Milk, Diaper, Beer}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0">
                <a:sym typeface="Symbol" pitchFamily="18" charset="2"/>
              </a:rPr>
              <a:t> Rules originating from the same itemset have identical support but</a:t>
            </a:r>
            <a:br>
              <a:rPr lang="en-US" altLang="en-US" sz="2000" b="0">
                <a:sym typeface="Symbol" pitchFamily="18" charset="2"/>
              </a:rPr>
            </a:br>
            <a:r>
              <a:rPr lang="en-US" altLang="en-US" sz="2000" b="0">
                <a:sym typeface="Symbol" pitchFamily="18" charset="2"/>
              </a:rPr>
              <a:t>  can have different confidence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0">
                <a:sym typeface="Symbol" pitchFamily="18" charset="2"/>
              </a:rPr>
              <a:t> Thus, we may decouple the support and confidence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9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2436"/>
            <a:ext cx="8229600" cy="762000"/>
          </a:xfrm>
        </p:spPr>
        <p:txBody>
          <a:bodyPr>
            <a:normAutofit fontScale="92500"/>
          </a:bodyPr>
          <a:lstStyle/>
          <a:p>
            <a:r>
              <a:rPr lang="en-US" sz="1800" dirty="0" smtClean="0"/>
              <a:t>Given the following transaction data sets (dark cells indicate presence of an item in a transaction) and a support threshold of 20%, answer the following questions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0"/>
            <a:ext cx="2286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679249"/>
            <a:ext cx="2286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76400"/>
            <a:ext cx="2286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3886200"/>
            <a:ext cx="845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sz="1400" dirty="0" smtClean="0"/>
              <a:t>What </a:t>
            </a:r>
            <a:r>
              <a:rPr lang="en-US" sz="1400" dirty="0"/>
              <a:t>is the number of frequent </a:t>
            </a:r>
            <a:r>
              <a:rPr lang="en-US" sz="1400" dirty="0" err="1"/>
              <a:t>itemsets</a:t>
            </a:r>
            <a:r>
              <a:rPr lang="en-US" sz="1400" dirty="0"/>
              <a:t> for each dataset? Which dataset will produce the most number of frequent </a:t>
            </a:r>
            <a:r>
              <a:rPr lang="en-US" sz="1400" dirty="0" err="1"/>
              <a:t>itemsets</a:t>
            </a:r>
            <a:r>
              <a:rPr lang="en-US" sz="1400" dirty="0" smtClean="0"/>
              <a:t>?</a:t>
            </a:r>
          </a:p>
          <a:p>
            <a:pPr marL="342900" indent="-342900">
              <a:buFontTx/>
              <a:buAutoNum type="alphaLcPeriod"/>
            </a:pPr>
            <a:r>
              <a:rPr lang="en-US" sz="1400" dirty="0"/>
              <a:t>Which dataset will produce the longest frequent </a:t>
            </a:r>
            <a:r>
              <a:rPr lang="en-US" sz="1400" dirty="0" err="1"/>
              <a:t>itemset</a:t>
            </a:r>
            <a:r>
              <a:rPr lang="en-US" sz="1400" dirty="0"/>
              <a:t>?</a:t>
            </a:r>
          </a:p>
          <a:p>
            <a:pPr marL="342900" indent="-342900">
              <a:buFontTx/>
              <a:buAutoNum type="alphaLcPeriod"/>
            </a:pPr>
            <a:r>
              <a:rPr lang="en-US" sz="1400" dirty="0"/>
              <a:t>Which dataset will produce frequent </a:t>
            </a:r>
            <a:r>
              <a:rPr lang="en-US" sz="1400" dirty="0" err="1"/>
              <a:t>itemsets</a:t>
            </a:r>
            <a:r>
              <a:rPr lang="en-US" sz="1400" dirty="0"/>
              <a:t> with highest maximum support?</a:t>
            </a:r>
          </a:p>
          <a:p>
            <a:pPr marL="342900" indent="-342900">
              <a:buFontTx/>
              <a:buAutoNum type="alphaLcPeriod"/>
            </a:pPr>
            <a:r>
              <a:rPr lang="en-US" sz="1400" dirty="0"/>
              <a:t>Which dataset will produce frequent </a:t>
            </a:r>
            <a:r>
              <a:rPr lang="en-US" sz="1400" dirty="0" err="1"/>
              <a:t>itemsets</a:t>
            </a:r>
            <a:r>
              <a:rPr lang="en-US" sz="1400" dirty="0"/>
              <a:t> containing items with widely varying support levels (i.e., </a:t>
            </a:r>
            <a:r>
              <a:rPr lang="en-US" sz="1400" dirty="0" err="1"/>
              <a:t>itemsets</a:t>
            </a:r>
            <a:r>
              <a:rPr lang="en-US" sz="1400" dirty="0"/>
              <a:t> containing items with mixed support, ranging from 20% to more than 70%)?</a:t>
            </a:r>
          </a:p>
          <a:p>
            <a:pPr marL="342900" indent="-342900">
              <a:buFontTx/>
              <a:buAutoNum type="alphaLcPeriod"/>
            </a:pPr>
            <a:r>
              <a:rPr lang="en-US" sz="1400" dirty="0"/>
              <a:t>What is the number of maximal frequent </a:t>
            </a:r>
            <a:r>
              <a:rPr lang="en-US" sz="1400" dirty="0" err="1"/>
              <a:t>itemsets</a:t>
            </a:r>
            <a:r>
              <a:rPr lang="en-US" sz="1400" dirty="0"/>
              <a:t> for each dataset? Which dataset will produce the most number of maximal frequent </a:t>
            </a:r>
            <a:r>
              <a:rPr lang="en-US" sz="1400" dirty="0" err="1"/>
              <a:t>itemsets</a:t>
            </a:r>
            <a:r>
              <a:rPr lang="en-US" sz="1400" dirty="0"/>
              <a:t>?</a:t>
            </a:r>
          </a:p>
          <a:p>
            <a:pPr marL="342900" indent="-342900">
              <a:buFontTx/>
              <a:buAutoNum type="alphaLcPeriod"/>
            </a:pPr>
            <a:r>
              <a:rPr lang="en-US" sz="1400" dirty="0"/>
              <a:t>What is the number of closed frequent </a:t>
            </a:r>
            <a:r>
              <a:rPr lang="en-US" sz="1400" dirty="0" err="1"/>
              <a:t>itemsets</a:t>
            </a:r>
            <a:r>
              <a:rPr lang="en-US" sz="1400" dirty="0"/>
              <a:t> for each dataset? Which dataset will produce the most number of closed frequent </a:t>
            </a:r>
            <a:r>
              <a:rPr lang="en-US" sz="1400" dirty="0" err="1"/>
              <a:t>itemsets</a:t>
            </a:r>
            <a:r>
              <a:rPr lang="en-US" sz="1400" dirty="0"/>
              <a:t>?</a:t>
            </a:r>
          </a:p>
          <a:p>
            <a:pPr marL="342900" indent="-342900">
              <a:buAutoNum type="alphaLcPeriod"/>
            </a:pP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5295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Pattern Evaluation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Association rule algorithms can produce large number of rules </a:t>
            </a:r>
          </a:p>
          <a:p>
            <a:pPr lvl="1">
              <a:buFont typeface="Arial" charset="0"/>
              <a:buNone/>
            </a:pPr>
            <a:endParaRPr lang="en-US" altLang="en-US" dirty="0" smtClean="0"/>
          </a:p>
          <a:p>
            <a:pPr lvl="1">
              <a:buFont typeface="Arial" charset="0"/>
              <a:buNone/>
            </a:pPr>
            <a:endParaRPr lang="en-US" altLang="en-US" dirty="0" smtClean="0"/>
          </a:p>
          <a:p>
            <a:r>
              <a:rPr lang="en-US" altLang="en-US" dirty="0" smtClean="0"/>
              <a:t>Interestingness measures can be used to prune/rank the patterns </a:t>
            </a:r>
          </a:p>
          <a:p>
            <a:pPr lvl="1"/>
            <a:r>
              <a:rPr lang="en-US" altLang="en-US" dirty="0" smtClean="0"/>
              <a:t>In the original formulation, support &amp; confidence are the only measures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Computing Interestingness Measure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143000"/>
            <a:ext cx="8610600" cy="914400"/>
          </a:xfrm>
        </p:spPr>
        <p:txBody>
          <a:bodyPr/>
          <a:lstStyle/>
          <a:p>
            <a:pPr marL="284163" indent="-284163"/>
            <a:r>
              <a:rPr lang="en-US" altLang="en-US" sz="2400" smtClean="0"/>
              <a:t>Given X </a:t>
            </a:r>
            <a:r>
              <a:rPr lang="en-US" altLang="en-US" sz="2400" smtClean="0">
                <a:sym typeface="Symbol" pitchFamily="18" charset="2"/>
              </a:rPr>
              <a:t> Y or {X,Y}, i</a:t>
            </a:r>
            <a:r>
              <a:rPr lang="en-US" altLang="en-US" sz="2400" smtClean="0"/>
              <a:t>nformation needed to compute interestingness can be obtained from a contingency table</a:t>
            </a:r>
          </a:p>
        </p:txBody>
      </p:sp>
      <p:graphicFrame>
        <p:nvGraphicFramePr>
          <p:cNvPr id="1337348" name="Group 4"/>
          <p:cNvGraphicFramePr>
            <a:graphicFrameLocks noGrp="1"/>
          </p:cNvGraphicFramePr>
          <p:nvPr/>
        </p:nvGraphicFramePr>
        <p:xfrm>
          <a:off x="533400" y="2595563"/>
          <a:ext cx="3581400" cy="1676400"/>
        </p:xfrm>
        <a:graphic>
          <a:graphicData uri="http://schemas.openxmlformats.org/drawingml/2006/table">
            <a:tbl>
              <a:tblPr/>
              <a:tblGrid>
                <a:gridCol w="8953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8879" name="Text Box 31"/>
          <p:cNvSpPr txBox="1">
            <a:spLocks noChangeArrowheads="1"/>
          </p:cNvSpPr>
          <p:nvPr/>
        </p:nvSpPr>
        <p:spPr bwMode="auto">
          <a:xfrm>
            <a:off x="381000" y="2133600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000" b="0">
                <a:solidFill>
                  <a:srgbClr val="CC0000"/>
                </a:solidFill>
              </a:rPr>
              <a:t>Contingency table</a:t>
            </a:r>
            <a:endParaRPr lang="en-US" altLang="en-US" sz="2400" b="0">
              <a:sym typeface="Symbol" pitchFamily="18" charset="2"/>
            </a:endParaRPr>
          </a:p>
        </p:txBody>
      </p:sp>
      <p:grpSp>
        <p:nvGrpSpPr>
          <p:cNvPr id="78880" name="Group 32"/>
          <p:cNvGrpSpPr>
            <a:grpSpLocks/>
          </p:cNvGrpSpPr>
          <p:nvPr/>
        </p:nvGrpSpPr>
        <p:grpSpPr bwMode="auto">
          <a:xfrm>
            <a:off x="4800600" y="2590800"/>
            <a:ext cx="4114800" cy="1552575"/>
            <a:chOff x="1152" y="3024"/>
            <a:chExt cx="2592" cy="978"/>
          </a:xfrm>
        </p:grpSpPr>
        <p:sp>
          <p:nvSpPr>
            <p:cNvPr id="78885" name="Text Box 33"/>
            <p:cNvSpPr txBox="1">
              <a:spLocks noChangeArrowheads="1"/>
            </p:cNvSpPr>
            <p:nvPr/>
          </p:nvSpPr>
          <p:spPr bwMode="auto">
            <a:xfrm>
              <a:off x="1152" y="3024"/>
              <a:ext cx="2592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2400" b="0"/>
                <a:t>f</a:t>
              </a:r>
              <a:r>
                <a:rPr lang="en-US" altLang="en-US" sz="2000" b="0" baseline="-25000"/>
                <a:t>11</a:t>
              </a:r>
              <a:r>
                <a:rPr lang="en-US" altLang="en-US" sz="2400" b="0"/>
                <a:t>: support of X and Y</a:t>
              </a:r>
              <a:br>
                <a:rPr lang="en-US" altLang="en-US" sz="2400" b="0"/>
              </a:br>
              <a:r>
                <a:rPr lang="en-US" altLang="en-US" sz="2400" b="0"/>
                <a:t>f</a:t>
              </a:r>
              <a:r>
                <a:rPr lang="en-US" altLang="en-US" sz="2000" b="0" baseline="-25000"/>
                <a:t>10</a:t>
              </a:r>
              <a:r>
                <a:rPr lang="en-US" altLang="en-US" sz="2400" b="0"/>
                <a:t>: support of X and Y</a:t>
              </a:r>
              <a:br>
                <a:rPr lang="en-US" altLang="en-US" sz="2400" b="0"/>
              </a:br>
              <a:r>
                <a:rPr lang="en-US" altLang="en-US" sz="2400" b="0"/>
                <a:t>f</a:t>
              </a:r>
              <a:r>
                <a:rPr lang="en-US" altLang="en-US" sz="2000" b="0" baseline="-25000"/>
                <a:t>01</a:t>
              </a:r>
              <a:r>
                <a:rPr lang="en-US" altLang="en-US" sz="2400" b="0"/>
                <a:t>: support of X and Y</a:t>
              </a:r>
              <a:br>
                <a:rPr lang="en-US" altLang="en-US" sz="2400" b="0"/>
              </a:br>
              <a:r>
                <a:rPr lang="en-US" altLang="en-US" sz="2400" b="0"/>
                <a:t>f</a:t>
              </a:r>
              <a:r>
                <a:rPr lang="en-US" altLang="en-US" sz="2000" b="0" baseline="-25000"/>
                <a:t>00</a:t>
              </a:r>
              <a:r>
                <a:rPr lang="en-US" altLang="en-US" sz="2400" b="0"/>
                <a:t>: support of X and Y</a:t>
              </a:r>
            </a:p>
          </p:txBody>
        </p:sp>
        <p:sp>
          <p:nvSpPr>
            <p:cNvPr id="78886" name="Line 34"/>
            <p:cNvSpPr>
              <a:spLocks noChangeShapeType="1"/>
            </p:cNvSpPr>
            <p:nvPr/>
          </p:nvSpPr>
          <p:spPr bwMode="auto">
            <a:xfrm>
              <a:off x="2928" y="33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7" name="Line 35"/>
            <p:cNvSpPr>
              <a:spLocks noChangeShapeType="1"/>
            </p:cNvSpPr>
            <p:nvPr/>
          </p:nvSpPr>
          <p:spPr bwMode="auto">
            <a:xfrm>
              <a:off x="2400" y="37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8" name="Line 36"/>
            <p:cNvSpPr>
              <a:spLocks noChangeShapeType="1"/>
            </p:cNvSpPr>
            <p:nvPr/>
          </p:nvSpPr>
          <p:spPr bwMode="auto">
            <a:xfrm>
              <a:off x="2389" y="35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9" name="Line 37"/>
            <p:cNvSpPr>
              <a:spLocks noChangeShapeType="1"/>
            </p:cNvSpPr>
            <p:nvPr/>
          </p:nvSpPr>
          <p:spPr bwMode="auto">
            <a:xfrm>
              <a:off x="2928" y="37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881" name="Text Box 38"/>
          <p:cNvSpPr txBox="1">
            <a:spLocks noChangeArrowheads="1"/>
          </p:cNvSpPr>
          <p:nvPr/>
        </p:nvSpPr>
        <p:spPr bwMode="auto">
          <a:xfrm>
            <a:off x="4038600" y="4724400"/>
            <a:ext cx="4876800" cy="138271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400" b="0">
                <a:solidFill>
                  <a:srgbClr val="FF0000"/>
                </a:solidFill>
              </a:rPr>
              <a:t>Used to define various measures</a:t>
            </a:r>
          </a:p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u"/>
            </a:pPr>
            <a:r>
              <a:rPr lang="en-US" altLang="en-US" sz="2400" b="0"/>
              <a:t> support, confidence, Gini,</a:t>
            </a:r>
            <a:br>
              <a:rPr lang="en-US" altLang="en-US" sz="2400" b="0"/>
            </a:br>
            <a:r>
              <a:rPr lang="en-US" altLang="en-US" sz="2400" b="0"/>
              <a:t>   entropy, etc.</a:t>
            </a:r>
          </a:p>
        </p:txBody>
      </p:sp>
      <p:sp>
        <p:nvSpPr>
          <p:cNvPr id="78882" name="Line 39"/>
          <p:cNvSpPr>
            <a:spLocks noChangeShapeType="1"/>
          </p:cNvSpPr>
          <p:nvPr/>
        </p:nvSpPr>
        <p:spPr bwMode="auto">
          <a:xfrm flipH="1" flipV="1">
            <a:off x="2743200" y="4271963"/>
            <a:ext cx="129540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83" name="Line 40"/>
          <p:cNvSpPr>
            <a:spLocks noChangeShapeType="1"/>
          </p:cNvSpPr>
          <p:nvPr/>
        </p:nvSpPr>
        <p:spPr bwMode="auto">
          <a:xfrm flipH="1">
            <a:off x="2667000" y="26670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84" name="Line 41"/>
          <p:cNvSpPr>
            <a:spLocks noChangeShapeType="1"/>
          </p:cNvSpPr>
          <p:nvPr/>
        </p:nvSpPr>
        <p:spPr bwMode="auto">
          <a:xfrm>
            <a:off x="914400" y="35052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Drawback of Confidence</a:t>
            </a:r>
          </a:p>
        </p:txBody>
      </p:sp>
      <p:graphicFrame>
        <p:nvGraphicFramePr>
          <p:cNvPr id="1339395" name="Group 3"/>
          <p:cNvGraphicFramePr>
            <a:graphicFrameLocks noGrp="1"/>
          </p:cNvGraphicFramePr>
          <p:nvPr/>
        </p:nvGraphicFramePr>
        <p:xfrm>
          <a:off x="4724400" y="1143000"/>
          <a:ext cx="4038600" cy="1971676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825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Coffee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Coffee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3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3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3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9902" name="Line 30"/>
          <p:cNvSpPr>
            <a:spLocks noChangeShapeType="1"/>
          </p:cNvSpPr>
          <p:nvPr/>
        </p:nvSpPr>
        <p:spPr bwMode="auto">
          <a:xfrm>
            <a:off x="6858000" y="157162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03" name="Line 31"/>
          <p:cNvSpPr>
            <a:spLocks noChangeShapeType="1"/>
          </p:cNvSpPr>
          <p:nvPr/>
        </p:nvSpPr>
        <p:spPr bwMode="auto">
          <a:xfrm>
            <a:off x="5029200" y="2362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9424" name="Text Box 32"/>
          <p:cNvSpPr txBox="1">
            <a:spLocks noChangeArrowheads="1"/>
          </p:cNvSpPr>
          <p:nvPr/>
        </p:nvSpPr>
        <p:spPr bwMode="auto">
          <a:xfrm>
            <a:off x="914400" y="3825875"/>
            <a:ext cx="7391400" cy="249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           </a:t>
            </a:r>
            <a:r>
              <a:rPr lang="en-US" altLang="en-US" sz="2400" b="0">
                <a:solidFill>
                  <a:srgbClr val="CC3300"/>
                </a:solidFill>
                <a:latin typeface="Tahoma" pitchFamily="34" charset="0"/>
              </a:rPr>
              <a:t>Association Rule: Tea </a:t>
            </a:r>
            <a:r>
              <a:rPr lang="en-US" altLang="en-US" sz="2400" b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  <a:t> Coffee</a:t>
            </a:r>
            <a:br>
              <a:rPr lang="en-US" altLang="en-US" sz="2400" b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</a:br>
            <a:endParaRPr lang="en-US" altLang="en-US" sz="2400" b="0">
              <a:solidFill>
                <a:srgbClr val="CC3300"/>
              </a:solidFill>
              <a:latin typeface="Tahoma" pitchFamily="34" charset="0"/>
            </a:endParaRP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Confidence </a:t>
            </a:r>
            <a:r>
              <a:rPr lang="en-US" altLang="en-US" sz="2000" b="0">
                <a:latin typeface="Tahoma" pitchFamily="34" charset="0"/>
                <a:sym typeface="Symbol" pitchFamily="18" charset="2"/>
              </a:rPr>
              <a:t></a:t>
            </a:r>
            <a:r>
              <a:rPr lang="en-US" altLang="en-US" sz="2000" b="0">
                <a:latin typeface="Tahoma" pitchFamily="34" charset="0"/>
              </a:rPr>
              <a:t> P(Coffee|Tea) = 15/20 = </a:t>
            </a:r>
            <a:r>
              <a:rPr lang="en-US" altLang="en-US" sz="2000" b="0">
                <a:solidFill>
                  <a:srgbClr val="FF0000"/>
                </a:solidFill>
                <a:latin typeface="Tahoma" pitchFamily="34" charset="0"/>
              </a:rPr>
              <a:t>0.75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Confidence &gt; 50%, meaning people who drink tea are more likely to drink coffee than not drink coffee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So rule seems reasonable</a:t>
            </a:r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304800" y="1077913"/>
          <a:ext cx="3836988" cy="2682874"/>
        </p:xfrm>
        <a:graphic>
          <a:graphicData uri="http://schemas.openxmlformats.org/drawingml/2006/table">
            <a:tbl>
              <a:tblPr/>
              <a:tblGrid>
                <a:gridCol w="9592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92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92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5924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0118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Customers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Coffee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C3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C4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942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Drawback of Confidence</a:t>
            </a:r>
          </a:p>
        </p:txBody>
      </p:sp>
      <p:graphicFrame>
        <p:nvGraphicFramePr>
          <p:cNvPr id="1340419" name="Group 3"/>
          <p:cNvGraphicFramePr>
            <a:graphicFrameLocks noGrp="1"/>
          </p:cNvGraphicFramePr>
          <p:nvPr/>
        </p:nvGraphicFramePr>
        <p:xfrm>
          <a:off x="1066800" y="1219200"/>
          <a:ext cx="4038600" cy="1971676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825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Coffee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Coffee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3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3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3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0926" name="Line 30"/>
          <p:cNvSpPr>
            <a:spLocks noChangeShapeType="1"/>
          </p:cNvSpPr>
          <p:nvPr/>
        </p:nvSpPr>
        <p:spPr bwMode="auto">
          <a:xfrm>
            <a:off x="3200400" y="1600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7" name="Line 31"/>
          <p:cNvSpPr>
            <a:spLocks noChangeShapeType="1"/>
          </p:cNvSpPr>
          <p:nvPr/>
        </p:nvSpPr>
        <p:spPr bwMode="auto">
          <a:xfrm>
            <a:off x="1371600" y="2438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8" name="Text Box 32"/>
          <p:cNvSpPr txBox="1">
            <a:spLocks noChangeArrowheads="1"/>
          </p:cNvSpPr>
          <p:nvPr/>
        </p:nvSpPr>
        <p:spPr bwMode="auto">
          <a:xfrm>
            <a:off x="685800" y="3444875"/>
            <a:ext cx="7391400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           </a:t>
            </a:r>
            <a:r>
              <a:rPr lang="en-US" altLang="en-US" sz="2400" b="0">
                <a:solidFill>
                  <a:srgbClr val="CC3300"/>
                </a:solidFill>
                <a:latin typeface="Tahoma" pitchFamily="34" charset="0"/>
              </a:rPr>
              <a:t>Association Rule: Tea </a:t>
            </a:r>
            <a:r>
              <a:rPr lang="en-US" altLang="en-US" sz="2400" b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  <a:t> Coffee</a:t>
            </a:r>
            <a:br>
              <a:rPr lang="en-US" altLang="en-US" sz="2400" b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</a:br>
            <a:endParaRPr lang="en-US" altLang="en-US" sz="2400" b="0">
              <a:solidFill>
                <a:srgbClr val="CC3300"/>
              </a:solidFill>
              <a:latin typeface="Tahoma" pitchFamily="34" charset="0"/>
            </a:endParaRP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Confidence= P(Coffee|Tea) = 15/20 = </a:t>
            </a:r>
            <a:r>
              <a:rPr lang="en-US" altLang="en-US" sz="2000" b="0">
                <a:solidFill>
                  <a:srgbClr val="FF0000"/>
                </a:solidFill>
                <a:latin typeface="Tahoma" pitchFamily="34" charset="0"/>
              </a:rPr>
              <a:t>0.75</a:t>
            </a:r>
          </a:p>
        </p:txBody>
      </p:sp>
      <p:sp>
        <p:nvSpPr>
          <p:cNvPr id="80929" name="Line 33"/>
          <p:cNvSpPr>
            <a:spLocks noChangeShapeType="1"/>
          </p:cNvSpPr>
          <p:nvPr/>
        </p:nvSpPr>
        <p:spPr bwMode="auto">
          <a:xfrm>
            <a:off x="3505200" y="5638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30" name="Text Box 34"/>
          <p:cNvSpPr txBox="1">
            <a:spLocks noChangeArrowheads="1"/>
          </p:cNvSpPr>
          <p:nvPr/>
        </p:nvSpPr>
        <p:spPr bwMode="auto">
          <a:xfrm>
            <a:off x="838200" y="4876800"/>
            <a:ext cx="73914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but P(Coffee) = </a:t>
            </a:r>
            <a:r>
              <a:rPr lang="en-US" altLang="en-US" sz="2000" b="0">
                <a:solidFill>
                  <a:srgbClr val="FF0000"/>
                </a:solidFill>
                <a:latin typeface="Tahoma" pitchFamily="34" charset="0"/>
              </a:rPr>
              <a:t>0.9</a:t>
            </a:r>
            <a:r>
              <a:rPr lang="en-US" altLang="en-US" sz="2000" b="0">
                <a:latin typeface="Tahoma" pitchFamily="34" charset="0"/>
              </a:rPr>
              <a:t>, which means knowing </a:t>
            </a:r>
            <a:r>
              <a:rPr lang="en-US" altLang="en-US" sz="2000" b="0">
                <a:latin typeface="Tahoma" pitchFamily="34" charset="0"/>
                <a:sym typeface="Symbol" pitchFamily="18" charset="2"/>
              </a:rPr>
              <a:t>that a person drinks tea reduces the probability that the person drinks coffee!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 typeface="Symbol" pitchFamily="18" charset="2"/>
              <a:buChar char="Þ"/>
            </a:pPr>
            <a:r>
              <a:rPr lang="en-US" altLang="en-US" sz="2000" b="0">
                <a:latin typeface="Tahoma" pitchFamily="34" charset="0"/>
              </a:rPr>
              <a:t> Note that P(Coffee|Tea) = 75/80 = 0.9375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Measure for Association Rules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mtClean="0"/>
              <a:t>So, what kind of rules do we really want?</a:t>
            </a:r>
          </a:p>
          <a:p>
            <a:pPr lvl="1"/>
            <a:r>
              <a:rPr lang="en-US" altLang="en-US" smtClean="0"/>
              <a:t>Confidence(X </a:t>
            </a:r>
            <a:r>
              <a:rPr lang="en-US" altLang="en-US" smtClean="0">
                <a:sym typeface="Symbol" pitchFamily="18" charset="2"/>
              </a:rPr>
              <a:t> Y)</a:t>
            </a:r>
            <a:r>
              <a:rPr lang="en-US" altLang="en-US" smtClean="0"/>
              <a:t> should be sufficiently high </a:t>
            </a:r>
          </a:p>
          <a:p>
            <a:pPr lvl="2"/>
            <a:r>
              <a:rPr lang="en-US" altLang="en-US" smtClean="0"/>
              <a:t> To ensure that people who buy X will more likely buy Y than not buy Y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Confidence(X </a:t>
            </a:r>
            <a:r>
              <a:rPr lang="en-US" altLang="en-US" smtClean="0">
                <a:sym typeface="Symbol" pitchFamily="18" charset="2"/>
              </a:rPr>
              <a:t> Y) &gt; support(Y) </a:t>
            </a:r>
          </a:p>
          <a:p>
            <a:pPr lvl="2"/>
            <a:r>
              <a:rPr lang="en-US" altLang="en-US" smtClean="0">
                <a:sym typeface="Symbol" pitchFamily="18" charset="2"/>
              </a:rPr>
              <a:t> Otherwise, rule will be misleading because having item X actually reduces the chance of having item Y in the same transaction</a:t>
            </a:r>
          </a:p>
          <a:p>
            <a:pPr lvl="2"/>
            <a:r>
              <a:rPr lang="en-US" altLang="en-US" smtClean="0">
                <a:sym typeface="Symbol" pitchFamily="18" charset="2"/>
              </a:rPr>
              <a:t> Is there any measure that capture this constraint?</a:t>
            </a:r>
          </a:p>
          <a:p>
            <a:pPr lvl="3"/>
            <a:r>
              <a:rPr lang="en-US" altLang="en-US" smtClean="0">
                <a:sym typeface="Symbol" pitchFamily="18" charset="2"/>
              </a:rPr>
              <a:t>Answer: Yes. There are many of them.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Statistical Independence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mtClean="0"/>
              <a:t>The criterion </a:t>
            </a:r>
            <a:br>
              <a:rPr lang="en-US" altLang="en-US" smtClean="0"/>
            </a:br>
            <a:r>
              <a:rPr lang="en-US" altLang="en-US" smtClean="0"/>
              <a:t>	confidence(X </a:t>
            </a:r>
            <a:r>
              <a:rPr lang="en-US" altLang="en-US" smtClean="0">
                <a:sym typeface="Symbol" pitchFamily="18" charset="2"/>
              </a:rPr>
              <a:t> Y) = support(Y) </a:t>
            </a:r>
            <a:br>
              <a:rPr lang="en-US" altLang="en-US" smtClean="0">
                <a:sym typeface="Symbol" pitchFamily="18" charset="2"/>
              </a:rPr>
            </a:br>
            <a:endParaRPr lang="en-US" altLang="en-US" smtClean="0">
              <a:sym typeface="Symbol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mtClean="0">
                <a:sym typeface="Symbol" pitchFamily="18" charset="2"/>
              </a:rPr>
              <a:t>	is equivalent to:</a:t>
            </a:r>
          </a:p>
          <a:p>
            <a:pPr lvl="1"/>
            <a:r>
              <a:rPr lang="en-US" altLang="en-US" smtClean="0">
                <a:sym typeface="Symbol" pitchFamily="18" charset="2"/>
              </a:rPr>
              <a:t>P(Y|X) = P(Y)</a:t>
            </a:r>
          </a:p>
          <a:p>
            <a:pPr lvl="1"/>
            <a:r>
              <a:rPr lang="en-US" altLang="en-US" smtClean="0">
                <a:sym typeface="Symbol" pitchFamily="18" charset="2"/>
              </a:rPr>
              <a:t>P(X,Y) = P(X)  P(Y)</a:t>
            </a:r>
          </a:p>
          <a:p>
            <a:pPr lvl="1">
              <a:buFont typeface="Arial" charset="0"/>
              <a:buNone/>
            </a:pPr>
            <a:r>
              <a:rPr lang="en-US" altLang="en-US" smtClean="0">
                <a:sym typeface="Symbol" pitchFamily="18" charset="2"/>
              </a:rPr>
              <a:t>	</a:t>
            </a:r>
          </a:p>
          <a:p>
            <a:pPr lvl="1">
              <a:buFont typeface="Arial" charset="0"/>
              <a:buNone/>
            </a:pPr>
            <a:r>
              <a:rPr lang="en-US" altLang="en-US" smtClean="0">
                <a:sym typeface="Symbol" pitchFamily="18" charset="2"/>
              </a:rPr>
              <a:t>If P(X,Y) &gt; P(X) </a:t>
            </a:r>
            <a:r>
              <a:rPr lang="en-US" altLang="en-US" sz="2000" smtClean="0">
                <a:sym typeface="Symbol" pitchFamily="18" charset="2"/>
              </a:rPr>
              <a:t></a:t>
            </a:r>
            <a:r>
              <a:rPr lang="en-US" altLang="en-US" smtClean="0">
                <a:sym typeface="Symbol" pitchFamily="18" charset="2"/>
              </a:rPr>
              <a:t> P(Y) : X &amp; Y are positively correlated</a:t>
            </a:r>
          </a:p>
          <a:p>
            <a:pPr lvl="1">
              <a:buFont typeface="Arial" charset="0"/>
              <a:buNone/>
            </a:pPr>
            <a:endParaRPr lang="en-US" altLang="en-US" smtClean="0">
              <a:sym typeface="Symbol" pitchFamily="18" charset="2"/>
            </a:endParaRPr>
          </a:p>
          <a:p>
            <a:pPr lvl="1">
              <a:buFont typeface="Arial" charset="0"/>
              <a:buNone/>
            </a:pPr>
            <a:r>
              <a:rPr lang="en-US" altLang="en-US" smtClean="0">
                <a:sym typeface="Symbol" pitchFamily="18" charset="2"/>
              </a:rPr>
              <a:t>If P(X,Y) &lt; P(X)  P(Y) : X &amp; Y are negatively correlated</a:t>
            </a:r>
          </a:p>
          <a:p>
            <a:pPr lvl="1">
              <a:buFont typeface="Arial" charset="0"/>
              <a:buNone/>
            </a:pPr>
            <a:endParaRPr lang="en-US" altLang="en-US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2000" smtClean="0"/>
              <a:t>Measures that take into account statistical dependence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grpSp>
        <p:nvGrpSpPr>
          <p:cNvPr id="83972" name="Group 1"/>
          <p:cNvGrpSpPr>
            <a:grpSpLocks/>
          </p:cNvGrpSpPr>
          <p:nvPr/>
        </p:nvGrpSpPr>
        <p:grpSpPr bwMode="auto">
          <a:xfrm>
            <a:off x="674688" y="1676400"/>
            <a:ext cx="7772400" cy="3810000"/>
            <a:chOff x="685800" y="2286000"/>
            <a:chExt cx="7772400" cy="3810000"/>
          </a:xfrm>
        </p:grpSpPr>
        <p:graphicFrame>
          <p:nvGraphicFramePr>
            <p:cNvPr id="83973" name="Object 4"/>
            <p:cNvGraphicFramePr>
              <a:graphicFrameLocks noChangeAspect="1"/>
            </p:cNvGraphicFramePr>
            <p:nvPr/>
          </p:nvGraphicFramePr>
          <p:xfrm>
            <a:off x="685800" y="2286000"/>
            <a:ext cx="7620000" cy="381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07" name="Equation" r:id="rId3" imgW="3098800" imgH="1549400" progId="Equation.3">
                    <p:embed/>
                  </p:oleObj>
                </mc:Choice>
                <mc:Fallback>
                  <p:oleObj name="Equation" r:id="rId3" imgW="3098800" imgH="15494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800" y="2286000"/>
                          <a:ext cx="7620000" cy="3810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74" name="AutoShape 5"/>
            <p:cNvSpPr>
              <a:spLocks/>
            </p:cNvSpPr>
            <p:nvPr/>
          </p:nvSpPr>
          <p:spPr bwMode="auto">
            <a:xfrm>
              <a:off x="4419600" y="2362200"/>
              <a:ext cx="533400" cy="1905000"/>
            </a:xfrm>
            <a:prstGeom prst="rightBrace">
              <a:avLst>
                <a:gd name="adj1" fmla="val 2976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83975" name="Text Box 6"/>
            <p:cNvSpPr txBox="1">
              <a:spLocks noChangeArrowheads="1"/>
            </p:cNvSpPr>
            <p:nvPr/>
          </p:nvSpPr>
          <p:spPr bwMode="auto">
            <a:xfrm>
              <a:off x="5105400" y="2819400"/>
              <a:ext cx="33528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/>
                <a:t>lift is used for rules while interest is used for itemsets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Example: Lift/Interest</a:t>
            </a:r>
          </a:p>
        </p:txBody>
      </p:sp>
      <p:graphicFrame>
        <p:nvGraphicFramePr>
          <p:cNvPr id="1345539" name="Group 3"/>
          <p:cNvGraphicFramePr>
            <a:graphicFrameLocks noGrp="1"/>
          </p:cNvGraphicFramePr>
          <p:nvPr/>
        </p:nvGraphicFramePr>
        <p:xfrm>
          <a:off x="1066800" y="1219200"/>
          <a:ext cx="4038600" cy="1971676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825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Coffee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Coffee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3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3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3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5022" name="Line 30"/>
          <p:cNvSpPr>
            <a:spLocks noChangeShapeType="1"/>
          </p:cNvSpPr>
          <p:nvPr/>
        </p:nvSpPr>
        <p:spPr bwMode="auto">
          <a:xfrm>
            <a:off x="3200400" y="1600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23" name="Line 31"/>
          <p:cNvSpPr>
            <a:spLocks noChangeShapeType="1"/>
          </p:cNvSpPr>
          <p:nvPr/>
        </p:nvSpPr>
        <p:spPr bwMode="auto">
          <a:xfrm>
            <a:off x="1371600" y="2438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24" name="Text Box 32"/>
          <p:cNvSpPr txBox="1">
            <a:spLocks noChangeArrowheads="1"/>
          </p:cNvSpPr>
          <p:nvPr/>
        </p:nvSpPr>
        <p:spPr bwMode="auto">
          <a:xfrm>
            <a:off x="685800" y="3444875"/>
            <a:ext cx="807720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           </a:t>
            </a:r>
            <a:r>
              <a:rPr lang="en-US" altLang="en-US" sz="2400" b="0">
                <a:solidFill>
                  <a:srgbClr val="CC3300"/>
                </a:solidFill>
                <a:latin typeface="Tahoma" pitchFamily="34" charset="0"/>
              </a:rPr>
              <a:t>Association Rule: Tea </a:t>
            </a:r>
            <a:r>
              <a:rPr lang="en-US" altLang="en-US" sz="2400" b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  <a:t> Coffee</a:t>
            </a:r>
            <a:br>
              <a:rPr lang="en-US" altLang="en-US" sz="2400" b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</a:br>
            <a:endParaRPr lang="en-US" altLang="en-US" sz="2400" b="0">
              <a:solidFill>
                <a:srgbClr val="CC3300"/>
              </a:solidFill>
              <a:latin typeface="Tahoma" pitchFamily="34" charset="0"/>
            </a:endParaRP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Confidence= P(Coffee|Tea) = </a:t>
            </a:r>
            <a:r>
              <a:rPr lang="en-US" altLang="en-US" sz="2000" b="0">
                <a:solidFill>
                  <a:srgbClr val="FF0000"/>
                </a:solidFill>
                <a:latin typeface="Tahoma" pitchFamily="34" charset="0"/>
              </a:rPr>
              <a:t>0.75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but P(Coffee) = </a:t>
            </a:r>
            <a:r>
              <a:rPr lang="en-US" altLang="en-US" sz="2000" b="0">
                <a:solidFill>
                  <a:srgbClr val="FF0000"/>
                </a:solidFill>
                <a:latin typeface="Tahoma" pitchFamily="34" charset="0"/>
              </a:rPr>
              <a:t>0.9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 typeface="Symbol" pitchFamily="18" charset="2"/>
              <a:buChar char="Þ"/>
            </a:pPr>
            <a:r>
              <a:rPr lang="en-US" altLang="en-US" sz="2000" b="0">
                <a:latin typeface="Tahoma" pitchFamily="34" charset="0"/>
                <a:sym typeface="Symbol" pitchFamily="18" charset="2"/>
              </a:rPr>
              <a:t> Lift =</a:t>
            </a:r>
            <a:r>
              <a:rPr lang="en-US" altLang="en-US" sz="2000" b="0">
                <a:latin typeface="Tahoma" pitchFamily="34" charset="0"/>
              </a:rPr>
              <a:t> 0.75/0.9= 0.8333 (&lt; 1, therefore is negatively associated)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 typeface="Symbol" pitchFamily="18" charset="2"/>
              <a:buNone/>
            </a:pPr>
            <a:r>
              <a:rPr lang="en-US" altLang="en-US" sz="2000" b="0">
                <a:latin typeface="Tahoma" pitchFamily="34" charset="0"/>
              </a:rPr>
              <a:t>So, is it enough to use confidence/lift for pruning?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Lift or Interest</a:t>
            </a:r>
          </a:p>
        </p:txBody>
      </p:sp>
      <p:graphicFrame>
        <p:nvGraphicFramePr>
          <p:cNvPr id="1346563" name="Group 3"/>
          <p:cNvGraphicFramePr>
            <a:graphicFrameLocks noGrp="1"/>
          </p:cNvGraphicFramePr>
          <p:nvPr/>
        </p:nvGraphicFramePr>
        <p:xfrm>
          <a:off x="457200" y="1676400"/>
          <a:ext cx="3581400" cy="1584400"/>
        </p:xfrm>
        <a:graphic>
          <a:graphicData uri="http://schemas.openxmlformats.org/drawingml/2006/table">
            <a:tbl>
              <a:tblPr/>
              <a:tblGrid>
                <a:gridCol w="920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0" marB="45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T="45650" marB="45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T="45650" marB="45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50" marB="45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346590" name="Group 30"/>
          <p:cNvGraphicFramePr>
            <a:graphicFrameLocks noGrp="1"/>
          </p:cNvGraphicFramePr>
          <p:nvPr/>
        </p:nvGraphicFramePr>
        <p:xfrm>
          <a:off x="4800600" y="1676400"/>
          <a:ext cx="3581400" cy="1589087"/>
        </p:xfrm>
        <a:graphic>
          <a:graphicData uri="http://schemas.openxmlformats.org/drawingml/2006/table">
            <a:tbl>
              <a:tblPr/>
              <a:tblGrid>
                <a:gridCol w="920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001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3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3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3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86073" name="Object 2"/>
          <p:cNvGraphicFramePr>
            <a:graphicFrameLocks noChangeAspect="1"/>
          </p:cNvGraphicFramePr>
          <p:nvPr/>
        </p:nvGraphicFramePr>
        <p:xfrm>
          <a:off x="596900" y="3657600"/>
          <a:ext cx="3071813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40" name="Equation" r:id="rId3" imgW="2527300" imgH="787400" progId="Equation.3">
                  <p:embed/>
                </p:oleObj>
              </mc:Choice>
              <mc:Fallback>
                <p:oleObj name="Equation" r:id="rId3" imgW="2527300" imgH="787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3657600"/>
                        <a:ext cx="3071813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74" name="Object 3"/>
          <p:cNvGraphicFramePr>
            <a:graphicFrameLocks noChangeAspect="1"/>
          </p:cNvGraphicFramePr>
          <p:nvPr/>
        </p:nvGraphicFramePr>
        <p:xfrm>
          <a:off x="4787900" y="3733800"/>
          <a:ext cx="338137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41" name="Equation" r:id="rId5" imgW="2781300" imgH="787400" progId="Equation.3">
                  <p:embed/>
                </p:oleObj>
              </mc:Choice>
              <mc:Fallback>
                <p:oleObj name="Equation" r:id="rId5" imgW="2781300" imgH="787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733800"/>
                        <a:ext cx="3381375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75" name="Text Box 59"/>
          <p:cNvSpPr txBox="1">
            <a:spLocks noChangeArrowheads="1"/>
          </p:cNvSpPr>
          <p:nvPr/>
        </p:nvSpPr>
        <p:spPr bwMode="auto">
          <a:xfrm>
            <a:off x="4572000" y="5105400"/>
            <a:ext cx="4419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Statistical independence: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If P(X,Y)=P(X)P(Y)  =&gt; Lift = 1</a:t>
            </a:r>
          </a:p>
        </p:txBody>
      </p:sp>
      <p:sp>
        <p:nvSpPr>
          <p:cNvPr id="86076" name="Line 60"/>
          <p:cNvSpPr>
            <a:spLocks noChangeShapeType="1"/>
          </p:cNvSpPr>
          <p:nvPr/>
        </p:nvSpPr>
        <p:spPr bwMode="auto">
          <a:xfrm>
            <a:off x="2667000" y="17526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77" name="Line 61"/>
          <p:cNvSpPr>
            <a:spLocks noChangeShapeType="1"/>
          </p:cNvSpPr>
          <p:nvPr/>
        </p:nvSpPr>
        <p:spPr bwMode="auto">
          <a:xfrm>
            <a:off x="838200" y="25146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78" name="Line 62"/>
          <p:cNvSpPr>
            <a:spLocks noChangeShapeType="1"/>
          </p:cNvSpPr>
          <p:nvPr/>
        </p:nvSpPr>
        <p:spPr bwMode="auto">
          <a:xfrm>
            <a:off x="7010400" y="17526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79" name="Line 63"/>
          <p:cNvSpPr>
            <a:spLocks noChangeShapeType="1"/>
          </p:cNvSpPr>
          <p:nvPr/>
        </p:nvSpPr>
        <p:spPr bwMode="auto">
          <a:xfrm>
            <a:off x="5181600" y="25146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Mining Association Rules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en-US" smtClean="0"/>
              <a:t>Two-step approach: 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 smtClean="0">
                <a:solidFill>
                  <a:srgbClr val="FF0000"/>
                </a:solidFill>
              </a:rPr>
              <a:t>Frequent Itemset Generation</a:t>
            </a:r>
            <a:endParaRPr lang="en-US" altLang="en-US" smtClean="0"/>
          </a:p>
          <a:p>
            <a:pPr marL="1295400" lvl="2" indent="-381000">
              <a:buFont typeface="Arial" charset="0"/>
              <a:buChar char="–"/>
            </a:pPr>
            <a:r>
              <a:rPr lang="en-US" altLang="en-US" smtClean="0"/>
              <a:t>Generate all itemsets whose support </a:t>
            </a:r>
            <a:r>
              <a:rPr lang="en-US" altLang="en-US" smtClean="0">
                <a:sym typeface="Symbol" pitchFamily="18" charset="2"/>
              </a:rPr>
              <a:t> </a:t>
            </a:r>
            <a:r>
              <a:rPr lang="en-US" altLang="en-US" smtClean="0"/>
              <a:t>minsup</a:t>
            </a:r>
          </a:p>
          <a:p>
            <a:pPr marL="1295400" lvl="2" indent="-381000">
              <a:buFont typeface="Arial" charset="0"/>
              <a:buNone/>
            </a:pPr>
            <a:endParaRPr lang="en-US" altLang="en-US" smtClean="0"/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 smtClean="0">
                <a:solidFill>
                  <a:srgbClr val="FF0000"/>
                </a:solidFill>
              </a:rPr>
              <a:t>Rule Generation</a:t>
            </a:r>
            <a:endParaRPr lang="en-US" altLang="en-US" smtClean="0"/>
          </a:p>
          <a:p>
            <a:pPr marL="1295400" lvl="2" indent="-381000">
              <a:buFont typeface="Arial" charset="0"/>
              <a:buChar char="–"/>
            </a:pPr>
            <a:r>
              <a:rPr lang="en-US" altLang="en-US" smtClean="0"/>
              <a:t>Generate high confidence rules from each frequent itemset, where each rule is a binary partitioning of a frequent itemset</a:t>
            </a:r>
          </a:p>
          <a:p>
            <a:pPr marL="533400" indent="-533400"/>
            <a:endParaRPr lang="en-US" altLang="en-US" smtClean="0"/>
          </a:p>
          <a:p>
            <a:pPr marL="533400" indent="-533400"/>
            <a:r>
              <a:rPr lang="en-US" altLang="en-US" smtClean="0"/>
              <a:t>Frequent itemset generation is still computationally expensive</a:t>
            </a:r>
          </a:p>
          <a:p>
            <a:pPr marL="533400" indent="-533400">
              <a:buFont typeface="Monotype Sorts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2" name="Object 2"/>
          <p:cNvGraphicFramePr>
            <a:graphicFrameLocks noChangeAspect="1"/>
          </p:cNvGraphicFramePr>
          <p:nvPr/>
        </p:nvGraphicFramePr>
        <p:xfrm>
          <a:off x="2286000" y="79375"/>
          <a:ext cx="6781800" cy="677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5" name="Bitmap Image" r:id="rId3" imgW="7438095" imgH="7430537" progId="Paint.Picture">
                  <p:embed/>
                </p:oleObj>
              </mc:Choice>
              <mc:Fallback>
                <p:oleObj name="Bitmap Image" r:id="rId3" imgW="7438095" imgH="7430537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79375"/>
                        <a:ext cx="6781800" cy="677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0" y="1371600"/>
            <a:ext cx="22098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There are lots of measures proposed in the literature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Comparing Different Measures</a:t>
            </a:r>
          </a:p>
        </p:txBody>
      </p:sp>
      <p:graphicFrame>
        <p:nvGraphicFramePr>
          <p:cNvPr id="88067" name="Object 2"/>
          <p:cNvGraphicFramePr>
            <a:graphicFrameLocks noChangeAspect="1"/>
          </p:cNvGraphicFramePr>
          <p:nvPr/>
        </p:nvGraphicFramePr>
        <p:xfrm>
          <a:off x="4648200" y="1006475"/>
          <a:ext cx="33528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3" name="Worksheet" r:id="rId3" imgW="4077081" imgH="3353206" progId="Excel.Sheet.8">
                  <p:embed/>
                </p:oleObj>
              </mc:Choice>
              <mc:Fallback>
                <p:oleObj name="Worksheet" r:id="rId3" imgW="4077081" imgH="3353206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006475"/>
                        <a:ext cx="33528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752600" y="1143000"/>
            <a:ext cx="2819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400" b="0"/>
              <a:t>10 examples of contingency tables:</a:t>
            </a:r>
          </a:p>
        </p:txBody>
      </p:sp>
      <p:graphicFrame>
        <p:nvGraphicFramePr>
          <p:cNvPr id="88069" name="Object 3"/>
          <p:cNvGraphicFramePr>
            <a:graphicFrameLocks noChangeAspect="1"/>
          </p:cNvGraphicFramePr>
          <p:nvPr/>
        </p:nvGraphicFramePr>
        <p:xfrm>
          <a:off x="152400" y="3810000"/>
          <a:ext cx="8839200" cy="252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4" name="Bitmap Image" r:id="rId5" imgW="0" imgH="0" progId="Paint.Picture">
                  <p:embed/>
                </p:oleObj>
              </mc:Choice>
              <mc:Fallback>
                <p:oleObj name="Bitmap Image" r:id="rId5" imgW="0" imgH="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810000"/>
                        <a:ext cx="8839200" cy="252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152400" y="3048000"/>
            <a:ext cx="3962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000" b="0"/>
              <a:t>Rankings of contingency tables using various measures:</a:t>
            </a:r>
          </a:p>
        </p:txBody>
      </p:sp>
      <p:sp>
        <p:nvSpPr>
          <p:cNvPr id="69639" name="Oval 7"/>
          <p:cNvSpPr>
            <a:spLocks noChangeArrowheads="1"/>
          </p:cNvSpPr>
          <p:nvPr/>
        </p:nvSpPr>
        <p:spPr bwMode="auto">
          <a:xfrm>
            <a:off x="3733800" y="6019800"/>
            <a:ext cx="381000" cy="3810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69640" name="Oval 8"/>
          <p:cNvSpPr>
            <a:spLocks noChangeArrowheads="1"/>
          </p:cNvSpPr>
          <p:nvPr/>
        </p:nvSpPr>
        <p:spPr bwMode="auto">
          <a:xfrm>
            <a:off x="5657850" y="6019800"/>
            <a:ext cx="381000" cy="3810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9" grpId="0" animBg="1"/>
      <p:bldP spid="69640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Property under Variable Permutation</a:t>
            </a:r>
          </a:p>
        </p:txBody>
      </p:sp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839788" y="1543050"/>
          <a:ext cx="7248525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4" name="VISIO" r:id="rId3" imgW="7251085" imgH="1280771" progId="Visio.Drawing.6">
                  <p:embed/>
                </p:oleObj>
              </mc:Choice>
              <mc:Fallback>
                <p:oleObj name="VISIO" r:id="rId3" imgW="7251085" imgH="1280771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1543050"/>
                        <a:ext cx="7248525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609600" y="3276600"/>
            <a:ext cx="792480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400" b="0">
                <a:solidFill>
                  <a:srgbClr val="FF0000"/>
                </a:solidFill>
              </a:rPr>
              <a:t>Does M(A,B) = M(B,A)?</a:t>
            </a:r>
          </a:p>
          <a:p>
            <a:pPr algn="ctr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endParaRPr lang="en-US" altLang="en-US" sz="1000" b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400" b="0"/>
              <a:t>Symmetric measures:</a:t>
            </a:r>
          </a:p>
          <a:p>
            <a:pPr lvl="1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en-US" b="0"/>
              <a:t> support, lift, collective strength, cosine, Jaccard, etc</a:t>
            </a:r>
          </a:p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400" b="0"/>
              <a:t>Asymmetric measures:</a:t>
            </a:r>
          </a:p>
          <a:p>
            <a:pPr lvl="1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en-US" b="0"/>
              <a:t> confidence, conviction, Laplace, J-measure, etc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Property under Row/Column Scaling</a:t>
            </a:r>
          </a:p>
        </p:txBody>
      </p:sp>
      <p:graphicFrame>
        <p:nvGraphicFramePr>
          <p:cNvPr id="1299459" name="Group 3"/>
          <p:cNvGraphicFramePr>
            <a:graphicFrameLocks noGrp="1"/>
          </p:cNvGraphicFramePr>
          <p:nvPr/>
        </p:nvGraphicFramePr>
        <p:xfrm>
          <a:off x="838200" y="1981200"/>
          <a:ext cx="3581400" cy="16764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299486" name="Group 30"/>
          <p:cNvGraphicFramePr>
            <a:graphicFrameLocks noGrp="1"/>
          </p:cNvGraphicFramePr>
          <p:nvPr/>
        </p:nvGraphicFramePr>
        <p:xfrm>
          <a:off x="4876800" y="1981200"/>
          <a:ext cx="3581400" cy="16764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</a:t>
                      </a: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</a:t>
                      </a: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</a:t>
                      </a: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0169" name="Text Box 57"/>
          <p:cNvSpPr txBox="1">
            <a:spLocks noChangeArrowheads="1"/>
          </p:cNvSpPr>
          <p:nvPr/>
        </p:nvSpPr>
        <p:spPr bwMode="auto">
          <a:xfrm>
            <a:off x="304800" y="12192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400" b="0"/>
              <a:t>Grade-Gender Example (Mosteller, 1968):</a:t>
            </a:r>
          </a:p>
        </p:txBody>
      </p:sp>
      <p:sp>
        <p:nvSpPr>
          <p:cNvPr id="90170" name="Text Box 58"/>
          <p:cNvSpPr txBox="1">
            <a:spLocks noChangeArrowheads="1"/>
          </p:cNvSpPr>
          <p:nvPr/>
        </p:nvSpPr>
        <p:spPr bwMode="auto">
          <a:xfrm>
            <a:off x="381000" y="4343400"/>
            <a:ext cx="76962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400" b="0"/>
              <a:t>Mosteller: </a:t>
            </a:r>
            <a:br>
              <a:rPr lang="en-US" altLang="en-US" sz="2400" b="0"/>
            </a:br>
            <a:r>
              <a:rPr lang="en-US" altLang="en-US" sz="2400" b="0"/>
              <a:t>	Underlying association should be independent of</a:t>
            </a:r>
            <a:br>
              <a:rPr lang="en-US" altLang="en-US" sz="2400" b="0"/>
            </a:br>
            <a:r>
              <a:rPr lang="en-US" altLang="en-US" sz="2400" b="0"/>
              <a:t>	the relative number of male and female students</a:t>
            </a:r>
            <a:br>
              <a:rPr lang="en-US" altLang="en-US" sz="2400" b="0"/>
            </a:br>
            <a:r>
              <a:rPr lang="en-US" altLang="en-US" sz="2400" b="0"/>
              <a:t>	in the samples</a:t>
            </a:r>
          </a:p>
        </p:txBody>
      </p:sp>
      <p:sp>
        <p:nvSpPr>
          <p:cNvPr id="90171" name="Line 59"/>
          <p:cNvSpPr>
            <a:spLocks noChangeShapeType="1"/>
          </p:cNvSpPr>
          <p:nvPr/>
        </p:nvSpPr>
        <p:spPr bwMode="auto">
          <a:xfrm>
            <a:off x="6170613" y="3729038"/>
            <a:ext cx="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72" name="Line 60"/>
          <p:cNvSpPr>
            <a:spLocks noChangeShapeType="1"/>
          </p:cNvSpPr>
          <p:nvPr/>
        </p:nvSpPr>
        <p:spPr bwMode="auto">
          <a:xfrm>
            <a:off x="7086600" y="3733800"/>
            <a:ext cx="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73" name="Text Box 61"/>
          <p:cNvSpPr txBox="1">
            <a:spLocks noChangeArrowheads="1"/>
          </p:cNvSpPr>
          <p:nvPr/>
        </p:nvSpPr>
        <p:spPr bwMode="auto">
          <a:xfrm>
            <a:off x="5943600" y="4114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000" b="0"/>
              <a:t>2x</a:t>
            </a:r>
          </a:p>
        </p:txBody>
      </p:sp>
      <p:sp>
        <p:nvSpPr>
          <p:cNvPr id="90174" name="Text Box 62"/>
          <p:cNvSpPr txBox="1">
            <a:spLocks noChangeArrowheads="1"/>
          </p:cNvSpPr>
          <p:nvPr/>
        </p:nvSpPr>
        <p:spPr bwMode="auto">
          <a:xfrm>
            <a:off x="6781800" y="4114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000" b="0"/>
              <a:t>10x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Property under Inversion Operation</a:t>
            </a:r>
          </a:p>
        </p:txBody>
      </p:sp>
      <p:graphicFrame>
        <p:nvGraphicFramePr>
          <p:cNvPr id="91139" name="Object 3"/>
          <p:cNvGraphicFramePr>
            <a:graphicFrameLocks noChangeAspect="1"/>
          </p:cNvGraphicFramePr>
          <p:nvPr/>
        </p:nvGraphicFramePr>
        <p:xfrm>
          <a:off x="2316163" y="1143000"/>
          <a:ext cx="5761037" cy="519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6" name="VISIO" r:id="rId3" imgW="5753100" imgH="5195316" progId="Visio.Drawing.6">
                  <p:embed/>
                </p:oleObj>
              </mc:Choice>
              <mc:Fallback>
                <p:oleObj name="VISIO" r:id="rId3" imgW="5753100" imgH="5195316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3" y="1143000"/>
                        <a:ext cx="5761037" cy="519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639763" y="16764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400" b="0"/>
              <a:t>Transaction 1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639763" y="50292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400" b="0"/>
              <a:t>Transaction N</a:t>
            </a:r>
          </a:p>
        </p:txBody>
      </p:sp>
      <p:sp>
        <p:nvSpPr>
          <p:cNvPr id="91142" name="Line 6"/>
          <p:cNvSpPr>
            <a:spLocks noChangeShapeType="1"/>
          </p:cNvSpPr>
          <p:nvPr/>
        </p:nvSpPr>
        <p:spPr bwMode="auto">
          <a:xfrm>
            <a:off x="1935163" y="1828800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3" name="Line 7"/>
          <p:cNvSpPr>
            <a:spLocks noChangeShapeType="1"/>
          </p:cNvSpPr>
          <p:nvPr/>
        </p:nvSpPr>
        <p:spPr bwMode="auto">
          <a:xfrm>
            <a:off x="1935163" y="5181600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1066800" y="2286000"/>
            <a:ext cx="5334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6000"/>
              <a:t>.</a:t>
            </a:r>
          </a:p>
          <a:p>
            <a:pPr>
              <a:lnSpc>
                <a:spcPct val="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6000"/>
              <a:t>.</a:t>
            </a:r>
          </a:p>
          <a:p>
            <a:pPr>
              <a:lnSpc>
                <a:spcPct val="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6000"/>
              <a:t>.</a:t>
            </a:r>
          </a:p>
          <a:p>
            <a:pPr>
              <a:lnSpc>
                <a:spcPct val="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6000"/>
              <a:t>.</a:t>
            </a:r>
          </a:p>
          <a:p>
            <a:pPr>
              <a:lnSpc>
                <a:spcPct val="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600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</a:t>
            </a:r>
            <a:r>
              <a:rPr lang="en-US" altLang="en-US" smtClean="0">
                <a:sym typeface="Symbol" pitchFamily="18" charset="2"/>
              </a:rPr>
              <a:t>-Coefficient</a:t>
            </a:r>
            <a:endParaRPr lang="en-US" altLang="en-US" smtClean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424863" cy="990600"/>
          </a:xfrm>
        </p:spPr>
        <p:txBody>
          <a:bodyPr/>
          <a:lstStyle/>
          <a:p>
            <a:r>
              <a:rPr lang="en-US" altLang="en-US" smtClean="0">
                <a:sym typeface="Symbol" pitchFamily="18" charset="2"/>
              </a:rPr>
              <a:t>-coefficient is analogous to correlation coefficient for continuous variables</a:t>
            </a:r>
          </a:p>
        </p:txBody>
      </p:sp>
      <p:graphicFrame>
        <p:nvGraphicFramePr>
          <p:cNvPr id="1301508" name="Group 4"/>
          <p:cNvGraphicFramePr>
            <a:graphicFrameLocks noGrp="1"/>
          </p:cNvGraphicFramePr>
          <p:nvPr/>
        </p:nvGraphicFramePr>
        <p:xfrm>
          <a:off x="533400" y="2133600"/>
          <a:ext cx="3352800" cy="1584368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46" marB="456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T="45646" marB="456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T="45646" marB="456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46" marB="456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301535" name="Group 31"/>
          <p:cNvGraphicFramePr>
            <a:graphicFrameLocks noGrp="1"/>
          </p:cNvGraphicFramePr>
          <p:nvPr/>
        </p:nvGraphicFramePr>
        <p:xfrm>
          <a:off x="5181600" y="2133600"/>
          <a:ext cx="3352800" cy="1584368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46" marB="456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T="45646" marB="456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T="45646" marB="456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46" marB="456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92218" name="Object 58"/>
          <p:cNvGraphicFramePr>
            <a:graphicFrameLocks noChangeAspect="1"/>
          </p:cNvGraphicFramePr>
          <p:nvPr/>
        </p:nvGraphicFramePr>
        <p:xfrm>
          <a:off x="309563" y="4191000"/>
          <a:ext cx="4017962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5" name="Equation" r:id="rId3" imgW="2959100" imgH="1117600" progId="Equation.3">
                  <p:embed/>
                </p:oleObj>
              </mc:Choice>
              <mc:Fallback>
                <p:oleObj name="Equation" r:id="rId3" imgW="2959100" imgH="11176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4191000"/>
                        <a:ext cx="4017962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9" name="Text Box 59"/>
          <p:cNvSpPr txBox="1">
            <a:spLocks noChangeArrowheads="1"/>
          </p:cNvSpPr>
          <p:nvPr/>
        </p:nvSpPr>
        <p:spPr bwMode="auto">
          <a:xfrm>
            <a:off x="1447800" y="5867400"/>
            <a:ext cx="655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sym typeface="Symbol" pitchFamily="18" charset="2"/>
              </a:rPr>
              <a:t> Coefficient is the same for both tables</a:t>
            </a:r>
            <a:endParaRPr lang="en-US" altLang="en-US" sz="2400">
              <a:solidFill>
                <a:srgbClr val="FF0000"/>
              </a:solidFill>
            </a:endParaRPr>
          </a:p>
        </p:txBody>
      </p:sp>
      <p:graphicFrame>
        <p:nvGraphicFramePr>
          <p:cNvPr id="92220" name="Object 60"/>
          <p:cNvGraphicFramePr>
            <a:graphicFrameLocks noChangeAspect="1"/>
          </p:cNvGraphicFramePr>
          <p:nvPr/>
        </p:nvGraphicFramePr>
        <p:xfrm>
          <a:off x="4729163" y="4191000"/>
          <a:ext cx="4017962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6" name="Equation" r:id="rId5" imgW="2959100" imgH="1117600" progId="Equation.3">
                  <p:embed/>
                </p:oleObj>
              </mc:Choice>
              <mc:Fallback>
                <p:oleObj name="Equation" r:id="rId5" imgW="2959100" imgH="11176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9163" y="4191000"/>
                        <a:ext cx="4017962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1" name="Line 61"/>
          <p:cNvSpPr>
            <a:spLocks noChangeShapeType="1"/>
          </p:cNvSpPr>
          <p:nvPr/>
        </p:nvSpPr>
        <p:spPr bwMode="auto">
          <a:xfrm>
            <a:off x="2514600" y="22098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22" name="Line 62"/>
          <p:cNvSpPr>
            <a:spLocks noChangeShapeType="1"/>
          </p:cNvSpPr>
          <p:nvPr/>
        </p:nvSpPr>
        <p:spPr bwMode="auto">
          <a:xfrm>
            <a:off x="838200" y="29718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23" name="Line 63"/>
          <p:cNvSpPr>
            <a:spLocks noChangeShapeType="1"/>
          </p:cNvSpPr>
          <p:nvPr/>
        </p:nvSpPr>
        <p:spPr bwMode="auto">
          <a:xfrm>
            <a:off x="7162800" y="22098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24" name="Line 64"/>
          <p:cNvSpPr>
            <a:spLocks noChangeShapeType="1"/>
          </p:cNvSpPr>
          <p:nvPr/>
        </p:nvSpPr>
        <p:spPr bwMode="auto">
          <a:xfrm>
            <a:off x="5486400" y="29718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Property under Null Addition</a:t>
            </a:r>
          </a:p>
        </p:txBody>
      </p:sp>
      <p:graphicFrame>
        <p:nvGraphicFramePr>
          <p:cNvPr id="93187" name="Object 3"/>
          <p:cNvGraphicFramePr>
            <a:graphicFrameLocks noChangeAspect="1"/>
          </p:cNvGraphicFramePr>
          <p:nvPr/>
        </p:nvGraphicFramePr>
        <p:xfrm>
          <a:off x="992188" y="1524000"/>
          <a:ext cx="7248525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0" name="VISIO" r:id="rId3" imgW="7251085" imgH="1277718" progId="Visio.Drawing.6">
                  <p:embed/>
                </p:oleObj>
              </mc:Choice>
              <mc:Fallback>
                <p:oleObj name="VISIO" r:id="rId3" imgW="7251085" imgH="1277718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1524000"/>
                        <a:ext cx="7248525" cy="127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609600" y="3276600"/>
            <a:ext cx="80772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400" b="0"/>
              <a:t>Invariant measures:</a:t>
            </a:r>
          </a:p>
          <a:p>
            <a:pPr lvl="1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en-US" b="0"/>
              <a:t> support, cosine, Jaccard, etc</a:t>
            </a:r>
          </a:p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400" b="0"/>
              <a:t>Non-invariant measures:</a:t>
            </a:r>
          </a:p>
          <a:p>
            <a:pPr lvl="1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en-US" b="0"/>
              <a:t> correlation, Gini, mutual information, odds ratio, etc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Different Measures have Different Properties</a:t>
            </a:r>
          </a:p>
        </p:txBody>
      </p:sp>
      <p:pic>
        <p:nvPicPr>
          <p:cNvPr id="94211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600200"/>
            <a:ext cx="7315200" cy="3170238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Simpson’s Paradox</a:t>
            </a:r>
          </a:p>
        </p:txBody>
      </p:sp>
      <p:pic>
        <p:nvPicPr>
          <p:cNvPr id="95235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1371600"/>
            <a:ext cx="4800600" cy="1690688"/>
          </a:xfrm>
          <a:noFill/>
        </p:spPr>
      </p:pic>
      <p:graphicFrame>
        <p:nvGraphicFramePr>
          <p:cNvPr id="9523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990600" y="3581400"/>
          <a:ext cx="70866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9" name="Equation" r:id="rId4" imgW="4064000" imgH="431800" progId="Equation.3">
                  <p:embed/>
                </p:oleObj>
              </mc:Choice>
              <mc:Fallback>
                <p:oleObj name="Equation" r:id="rId4" imgW="40640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81400"/>
                        <a:ext cx="70866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685800" y="5119688"/>
            <a:ext cx="792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=&gt; Customers who buy HDTV are more likely to buy exercise machines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Simpson’s Paradox</a:t>
            </a:r>
          </a:p>
        </p:txBody>
      </p:sp>
      <p:pic>
        <p:nvPicPr>
          <p:cNvPr id="96259" name="Picture 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219200"/>
            <a:ext cx="7391400" cy="1962150"/>
          </a:xfrm>
          <a:noFill/>
        </p:spPr>
      </p:pic>
      <p:graphicFrame>
        <p:nvGraphicFramePr>
          <p:cNvPr id="96260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520825" y="3886200"/>
          <a:ext cx="69373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26" name="Equation" r:id="rId4" imgW="3975100" imgH="431800" progId="Equation.3">
                  <p:embed/>
                </p:oleObj>
              </mc:Choice>
              <mc:Fallback>
                <p:oleObj name="Equation" r:id="rId4" imgW="39751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3886200"/>
                        <a:ext cx="693737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447800" y="5391150"/>
          <a:ext cx="67056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27" name="Equation" r:id="rId6" imgW="4165600" imgH="431800" progId="Equation.3">
                  <p:embed/>
                </p:oleObj>
              </mc:Choice>
              <mc:Fallback>
                <p:oleObj name="Equation" r:id="rId6" imgW="41656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391150"/>
                        <a:ext cx="67056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381000" y="4926013"/>
            <a:ext cx="2438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Working adults:</a:t>
            </a:r>
          </a:p>
        </p:txBody>
      </p: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381000" y="3429000"/>
            <a:ext cx="792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College students: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Frequent Itemset Generation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304800" y="990600"/>
          <a:ext cx="7034213" cy="531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VISIO" r:id="rId3" imgW="9811512" imgH="7395972" progId="Visio.Drawing.6">
                  <p:embed/>
                </p:oleObj>
              </mc:Choice>
              <mc:Fallback>
                <p:oleObj name="VISIO" r:id="rId3" imgW="9811512" imgH="7395972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90600"/>
                        <a:ext cx="7034213" cy="531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248400" y="5257800"/>
            <a:ext cx="2743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Given d items, there are 2</a:t>
            </a:r>
            <a:r>
              <a:rPr lang="en-US" altLang="en-US" sz="2000" baseline="30000"/>
              <a:t>d</a:t>
            </a:r>
            <a:r>
              <a:rPr lang="en-US" altLang="en-US" sz="2000"/>
              <a:t> possible candidate itemsets</a:t>
            </a:r>
            <a:endParaRPr lang="en-US" altLang="en-US" sz="200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Simpson’s Paradox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Observed relationship in data may be influenced by the presence of other confounding factors (hidden variables)</a:t>
            </a:r>
          </a:p>
          <a:p>
            <a:pPr lvl="1"/>
            <a:r>
              <a:rPr lang="en-US" altLang="en-US" smtClean="0"/>
              <a:t>Hidden variables may cause the observed relationship to disappear or reverse its direction!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Proper stratification is needed to avoid generating spurious patterns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Autofit/>
          </a:bodyPr>
          <a:lstStyle/>
          <a:p>
            <a:r>
              <a:rPr lang="en-US" altLang="en-US" sz="2400" dirty="0" smtClean="0"/>
              <a:t>Effect of Support Distribution on Association Mining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 smtClean="0"/>
              <a:t>Many real data sets have skewed support distribution</a:t>
            </a:r>
          </a:p>
        </p:txBody>
      </p:sp>
      <p:pic>
        <p:nvPicPr>
          <p:cNvPr id="72708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3" b="5312"/>
          <a:stretch>
            <a:fillRect/>
          </a:stretch>
        </p:blipFill>
        <p:spPr>
          <a:xfrm>
            <a:off x="2743200" y="1905000"/>
            <a:ext cx="5562600" cy="4038600"/>
          </a:xfrm>
          <a:noFill/>
        </p:spPr>
      </p:pic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304800" y="3657600"/>
            <a:ext cx="1905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Support distribution of a retail data set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4800600" y="6019800"/>
            <a:ext cx="2438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Rank of item (in log scale)</a:t>
            </a:r>
          </a:p>
        </p:txBody>
      </p:sp>
      <p:sp>
        <p:nvSpPr>
          <p:cNvPr id="1330183" name="AutoShape 7"/>
          <p:cNvSpPr>
            <a:spLocks noChangeArrowheads="1"/>
          </p:cNvSpPr>
          <p:nvPr/>
        </p:nvSpPr>
        <p:spPr bwMode="auto">
          <a:xfrm>
            <a:off x="3886200" y="2286000"/>
            <a:ext cx="2133600" cy="91440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FFFF00"/>
                </a:solidFill>
              </a:rPr>
              <a:t>Few items with high support</a:t>
            </a:r>
          </a:p>
        </p:txBody>
      </p:sp>
      <p:sp>
        <p:nvSpPr>
          <p:cNvPr id="1330184" name="AutoShape 8"/>
          <p:cNvSpPr>
            <a:spLocks noChangeArrowheads="1"/>
          </p:cNvSpPr>
          <p:nvPr/>
        </p:nvSpPr>
        <p:spPr bwMode="auto">
          <a:xfrm>
            <a:off x="5410200" y="3429000"/>
            <a:ext cx="1828800" cy="1066800"/>
          </a:xfrm>
          <a:prstGeom prst="cloudCallout">
            <a:avLst>
              <a:gd name="adj1" fmla="val 12500"/>
              <a:gd name="adj2" fmla="val 152528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FFFF00"/>
                </a:solidFill>
              </a:rPr>
              <a:t>Many items with low support</a:t>
            </a:r>
          </a:p>
        </p:txBody>
      </p:sp>
    </p:spTree>
    <p:extLst>
      <p:ext uri="{BB962C8B-B14F-4D97-AF65-F5344CB8AC3E}">
        <p14:creationId xmlns:p14="http://schemas.microsoft.com/office/powerpoint/2010/main" val="400174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0183" grpId="0" animBg="1"/>
      <p:bldP spid="1330184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Effect of Support Distribution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 smtClean="0"/>
              <a:t>Difficult to set the appropriate </a:t>
            </a:r>
            <a:r>
              <a:rPr lang="en-US" altLang="en-US" i="1" dirty="0" err="1" smtClean="0"/>
              <a:t>minsup</a:t>
            </a:r>
            <a:r>
              <a:rPr lang="en-US" altLang="en-US" dirty="0" smtClean="0"/>
              <a:t> threshold</a:t>
            </a:r>
          </a:p>
          <a:p>
            <a:pPr lvl="1"/>
            <a:r>
              <a:rPr lang="en-US" altLang="en-US" dirty="0" smtClean="0"/>
              <a:t>If </a:t>
            </a:r>
            <a:r>
              <a:rPr lang="en-US" altLang="en-US" i="1" dirty="0" err="1" smtClean="0"/>
              <a:t>minsup</a:t>
            </a:r>
            <a:r>
              <a:rPr lang="en-US" altLang="en-US" dirty="0" smtClean="0"/>
              <a:t> is too high, we could miss </a:t>
            </a:r>
            <a:r>
              <a:rPr lang="en-US" altLang="en-US" dirty="0" err="1" smtClean="0"/>
              <a:t>itemsets</a:t>
            </a:r>
            <a:r>
              <a:rPr lang="en-US" altLang="en-US" dirty="0" smtClean="0"/>
              <a:t> involving interesting rare items (e.g., {caviar, vodka})</a:t>
            </a:r>
          </a:p>
          <a:p>
            <a:pPr lvl="1">
              <a:buFont typeface="Arial" charset="0"/>
              <a:buNone/>
            </a:pPr>
            <a:endParaRPr lang="en-US" altLang="en-US" dirty="0" smtClean="0"/>
          </a:p>
          <a:p>
            <a:pPr lvl="1"/>
            <a:r>
              <a:rPr lang="en-US" altLang="en-US" dirty="0" smtClean="0"/>
              <a:t>If </a:t>
            </a:r>
            <a:r>
              <a:rPr lang="en-US" altLang="en-US" i="1" dirty="0" err="1" smtClean="0"/>
              <a:t>minsup</a:t>
            </a:r>
            <a:r>
              <a:rPr lang="en-US" altLang="en-US" dirty="0" smtClean="0"/>
              <a:t> is too low, it is computationally expensive and the number of </a:t>
            </a:r>
            <a:r>
              <a:rPr lang="en-US" altLang="en-US" dirty="0" err="1" smtClean="0"/>
              <a:t>itemsets</a:t>
            </a:r>
            <a:r>
              <a:rPr lang="en-US" altLang="en-US" dirty="0" smtClean="0"/>
              <a:t> is very large</a:t>
            </a:r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792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2800" smtClean="0"/>
              <a:t>Cross-Support Patterns</a:t>
            </a:r>
          </a:p>
        </p:txBody>
      </p:sp>
      <p:pic>
        <p:nvPicPr>
          <p:cNvPr id="74755" name="Picture 3" descr="suppdist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4"/>
          <a:stretch>
            <a:fillRect/>
          </a:stretch>
        </p:blipFill>
        <p:spPr>
          <a:xfrm>
            <a:off x="228600" y="2133600"/>
            <a:ext cx="4572000" cy="3200400"/>
          </a:xfrm>
          <a:noFill/>
        </p:spPr>
      </p:pic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4114800" y="5715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milk</a:t>
            </a:r>
          </a:p>
        </p:txBody>
      </p:sp>
      <p:sp>
        <p:nvSpPr>
          <p:cNvPr id="74757" name="Line 5"/>
          <p:cNvSpPr>
            <a:spLocks noChangeShapeType="1"/>
          </p:cNvSpPr>
          <p:nvPr/>
        </p:nvSpPr>
        <p:spPr bwMode="auto">
          <a:xfrm flipV="1">
            <a:off x="4419600" y="5181600"/>
            <a:ext cx="0" cy="533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 flipV="1">
            <a:off x="1752600" y="5165725"/>
            <a:ext cx="0" cy="533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1295400" y="5699125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caviar</a:t>
            </a:r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4953000" y="2162175"/>
            <a:ext cx="41148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>
                <a:latin typeface="Tahoma" pitchFamily="34" charset="0"/>
              </a:rPr>
              <a:t>A cross-support pattern involves items with varying degree of support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0" dirty="0">
                <a:latin typeface="Tahoma" pitchFamily="34" charset="0"/>
              </a:rPr>
              <a:t> Example: {</a:t>
            </a:r>
            <a:r>
              <a:rPr lang="en-US" altLang="en-US" sz="2000" b="0" dirty="0" err="1">
                <a:latin typeface="Tahoma" pitchFamily="34" charset="0"/>
              </a:rPr>
              <a:t>caviar,milk</a:t>
            </a:r>
            <a:r>
              <a:rPr lang="en-US" altLang="en-US" sz="2000" b="0" dirty="0">
                <a:latin typeface="Tahoma" pitchFamily="34" charset="0"/>
              </a:rPr>
              <a:t>}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000" b="0" dirty="0">
              <a:latin typeface="Tahoma" pitchFamily="34" charset="0"/>
            </a:endParaRP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>
                <a:solidFill>
                  <a:srgbClr val="FF0000"/>
                </a:solidFill>
                <a:latin typeface="Tahoma" pitchFamily="34" charset="0"/>
              </a:rPr>
              <a:t>How to avoid such patterns?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93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A Measure of Cross Support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4275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/>
            <p:txBody>
              <a:bodyPr>
                <a:normAutofit/>
              </a:bodyPr>
              <a:lstStyle/>
              <a:p>
                <a:pPr marL="292100" lvl="1" indent="-292100">
                  <a:lnSpc>
                    <a:spcPct val="90000"/>
                  </a:lnSpc>
                  <a:buSzPct val="75000"/>
                  <a:buFont typeface="Monotype Sorts" pitchFamily="2" charset="2"/>
                  <a:buChar char="l"/>
                </a:pPr>
                <a:r>
                  <a:rPr lang="en-US" altLang="en-US" dirty="0" smtClean="0"/>
                  <a:t>Given an </a:t>
                </a:r>
                <a:r>
                  <a:rPr lang="en-US" altLang="en-US" dirty="0" err="1" smtClean="0"/>
                  <a:t>itemset</a:t>
                </a:r>
                <a:r>
                  <a:rPr lang="en-US" altLang="en-US" dirty="0" smtClean="0"/>
                  <a:t>,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/>
                      </a:rPr>
                      <m:t>𝑋</m:t>
                    </m:r>
                    <m:r>
                      <a:rPr lang="en-US" altLang="en-US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alt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altLang="en-US" dirty="0" smtClean="0"/>
                  <a:t>, with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dirty="0" smtClean="0"/>
                  <a:t>items, we can define a measure of cross </a:t>
                </a:r>
                <a:r>
                  <a:rPr lang="en-US" altLang="en-US" dirty="0" err="1" smtClean="0"/>
                  <a:t>support,</a:t>
                </a:r>
                <a:r>
                  <a:rPr lang="en-US" altLang="en-US" i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alt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the </a:t>
                </a:r>
                <a:r>
                  <a:rPr lang="en-US" altLang="en-US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itemset</a:t>
                </a: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en-US" dirty="0"/>
                  <a:t>where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𝑠</m:t>
                    </m:r>
                    <m:r>
                      <a:rPr lang="en-US" alt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) is the support of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dirty="0" smtClean="0"/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smtClean="0"/>
                  <a:t>Can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en-US" dirty="0" smtClean="0"/>
                  <a:t> to prune cross support patterns, but not to avoid them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133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blipFill rotWithShape="0">
                <a:blip r:embed="rId2"/>
                <a:stretch>
                  <a:fillRect l="-440" t="-1647" r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95400" y="2438400"/>
                <a:ext cx="5758628" cy="991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𝑟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𝑋</m:t>
                      </m:r>
                      <m:r>
                        <a:rPr lang="en-US" sz="2800" b="0" i="1" smtClean="0">
                          <a:latin typeface="Cambria Math"/>
                        </a:rPr>
                        <m:t>)=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b="1" i="0" smtClean="0">
                              <a:latin typeface="Cambria Math"/>
                            </a:rPr>
                            <m:t>𝐦𝐢𝐧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{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),</m:t>
                          </m:r>
                          <m:r>
                            <a:rPr lang="en-US" sz="2800" b="0" i="1">
                              <a:latin typeface="Cambria Math"/>
                            </a:rPr>
                            <m:t>𝑠</m:t>
                          </m:r>
                          <m:r>
                            <a:rPr lang="en-US" sz="2800" b="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>
                              <a:latin typeface="Cambria Math"/>
                            </a:rPr>
                            <m:t>)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…,</m:t>
                          </m:r>
                          <m:r>
                            <a:rPr lang="en-US" sz="2800" b="0" i="1">
                              <a:latin typeface="Cambria Math"/>
                            </a:rPr>
                            <m:t>𝑠</m:t>
                          </m:r>
                          <m:r>
                            <a:rPr lang="en-US" sz="2800" b="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b="0" i="1">
                              <a:latin typeface="Cambria Math"/>
                            </a:rPr>
                            <m:t>)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}</m:t>
                          </m:r>
                        </m:num>
                        <m:den>
                          <m:r>
                            <a:rPr lang="en-US" sz="2800" b="1" i="0" smtClean="0">
                              <a:latin typeface="Cambria Math"/>
                            </a:rPr>
                            <m:t>𝐦𝐚𝐱</m:t>
                          </m:r>
                          <m:r>
                            <a:rPr lang="en-US" sz="2800" b="0" i="1">
                              <a:latin typeface="Cambria Math"/>
                            </a:rPr>
                            <m:t>{</m:t>
                          </m:r>
                          <m:r>
                            <a:rPr lang="en-US" sz="2800" b="0" i="1">
                              <a:latin typeface="Cambria Math"/>
                            </a:rPr>
                            <m:t>𝑠</m:t>
                          </m:r>
                          <m:r>
                            <a:rPr lang="en-US" sz="2800" b="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>
                              <a:latin typeface="Cambria Math"/>
                            </a:rPr>
                            <m:t>),</m:t>
                          </m:r>
                          <m:r>
                            <a:rPr lang="en-US" sz="2800" b="0" i="1">
                              <a:latin typeface="Cambria Math"/>
                            </a:rPr>
                            <m:t>𝑠</m:t>
                          </m:r>
                          <m:r>
                            <a:rPr lang="en-US" sz="2800" b="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>
                              <a:latin typeface="Cambria Math"/>
                            </a:rPr>
                            <m:t>), …,</m:t>
                          </m:r>
                          <m:r>
                            <a:rPr lang="en-US" sz="2800" b="0" i="1">
                              <a:latin typeface="Cambria Math"/>
                            </a:rPr>
                            <m:t>𝑠</m:t>
                          </m:r>
                          <m:r>
                            <a:rPr lang="en-US" sz="2800" b="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b="0" i="1">
                              <a:latin typeface="Cambria Math"/>
                            </a:rPr>
                            <m:t>)}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438400"/>
                <a:ext cx="5758628" cy="9911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22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2800" dirty="0" smtClean="0"/>
              <a:t>Confidence and Cross-Support Patterns</a:t>
            </a:r>
          </a:p>
        </p:txBody>
      </p:sp>
      <p:pic>
        <p:nvPicPr>
          <p:cNvPr id="75779" name="Picture 3" descr="suppdist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4"/>
          <a:stretch>
            <a:fillRect/>
          </a:stretch>
        </p:blipFill>
        <p:spPr>
          <a:xfrm>
            <a:off x="228600" y="2133600"/>
            <a:ext cx="4572000" cy="3200400"/>
          </a:xfrm>
          <a:noFill/>
        </p:spPr>
      </p:pic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114800" y="5715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milk</a:t>
            </a:r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 flipV="1">
            <a:off x="4419600" y="5181600"/>
            <a:ext cx="0" cy="533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2" name="Line 6"/>
          <p:cNvSpPr>
            <a:spLocks noChangeShapeType="1"/>
          </p:cNvSpPr>
          <p:nvPr/>
        </p:nvSpPr>
        <p:spPr bwMode="auto">
          <a:xfrm flipV="1">
            <a:off x="1752600" y="5165725"/>
            <a:ext cx="0" cy="533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1295400" y="5699125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caviar</a:t>
            </a:r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4953000" y="1673225"/>
            <a:ext cx="4114800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Observation: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 err="1" smtClean="0">
                <a:latin typeface="Tahoma" pitchFamily="34" charset="0"/>
              </a:rPr>
              <a:t>conf</a:t>
            </a:r>
            <a:r>
              <a:rPr lang="en-US" altLang="en-US" sz="2000" b="0" dirty="0" smtClean="0">
                <a:latin typeface="Tahoma" pitchFamily="34" charset="0"/>
              </a:rPr>
              <a:t>(</a:t>
            </a:r>
            <a:r>
              <a:rPr lang="en-US" altLang="en-US" sz="2000" b="0" dirty="0" err="1" smtClean="0">
                <a:latin typeface="Tahoma" pitchFamily="34" charset="0"/>
              </a:rPr>
              <a:t>caviar</a:t>
            </a:r>
            <a:r>
              <a:rPr lang="en-US" altLang="en-US" sz="2000" b="0" dirty="0" err="1">
                <a:latin typeface="Tahoma" pitchFamily="34" charset="0"/>
                <a:sym typeface="Symbol" pitchFamily="18" charset="2"/>
              </a:rPr>
              <a:t>milk</a:t>
            </a:r>
            <a:r>
              <a:rPr lang="en-US" altLang="en-US" sz="2000" b="0" dirty="0">
                <a:latin typeface="Tahoma" pitchFamily="34" charset="0"/>
                <a:sym typeface="Symbol" pitchFamily="18" charset="2"/>
              </a:rPr>
              <a:t>) is very high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>
                <a:latin typeface="Tahoma" pitchFamily="34" charset="0"/>
                <a:sym typeface="Symbol" pitchFamily="18" charset="2"/>
              </a:rPr>
              <a:t>	but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 err="1" smtClean="0">
                <a:latin typeface="Tahoma" pitchFamily="34" charset="0"/>
              </a:rPr>
              <a:t>conf</a:t>
            </a:r>
            <a:r>
              <a:rPr lang="en-US" altLang="en-US" sz="2000" b="0" dirty="0" smtClean="0">
                <a:latin typeface="Tahoma" pitchFamily="34" charset="0"/>
              </a:rPr>
              <a:t>(</a:t>
            </a:r>
            <a:r>
              <a:rPr lang="en-US" altLang="en-US" sz="2000" b="0" dirty="0" err="1" smtClean="0">
                <a:latin typeface="Tahoma" pitchFamily="34" charset="0"/>
              </a:rPr>
              <a:t>milk</a:t>
            </a:r>
            <a:r>
              <a:rPr lang="en-US" altLang="en-US" sz="2000" b="0" dirty="0" err="1">
                <a:latin typeface="Tahoma" pitchFamily="34" charset="0"/>
                <a:sym typeface="Symbol" pitchFamily="18" charset="2"/>
              </a:rPr>
              <a:t>caviar</a:t>
            </a:r>
            <a:r>
              <a:rPr lang="en-US" altLang="en-US" sz="2000" b="0" dirty="0">
                <a:latin typeface="Tahoma" pitchFamily="34" charset="0"/>
                <a:sym typeface="Symbol" pitchFamily="18" charset="2"/>
              </a:rPr>
              <a:t>) is very low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800" b="0" dirty="0">
              <a:latin typeface="Tahoma" pitchFamily="34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800" b="0" dirty="0">
              <a:latin typeface="Tahoma" pitchFamily="34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 smtClean="0">
                <a:latin typeface="Tahoma" pitchFamily="34" charset="0"/>
                <a:sym typeface="Symbol" pitchFamily="18" charset="2"/>
              </a:rPr>
              <a:t>Therefore,</a:t>
            </a:r>
            <a:endParaRPr lang="en-US" altLang="en-US" sz="2000" dirty="0">
              <a:latin typeface="Tahoma" pitchFamily="34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>
                <a:latin typeface="Tahoma" pitchFamily="34" charset="0"/>
                <a:sym typeface="Symbol" pitchFamily="18" charset="2"/>
              </a:rPr>
              <a:t>min( </a:t>
            </a:r>
            <a:r>
              <a:rPr lang="en-US" altLang="en-US" sz="2000" b="0" dirty="0" err="1" smtClean="0">
                <a:latin typeface="Tahoma" pitchFamily="34" charset="0"/>
                <a:sym typeface="Symbol" pitchFamily="18" charset="2"/>
              </a:rPr>
              <a:t>c</a:t>
            </a:r>
            <a:r>
              <a:rPr lang="en-US" altLang="en-US" sz="2000" b="0" dirty="0" err="1" smtClean="0">
                <a:latin typeface="Tahoma" pitchFamily="34" charset="0"/>
              </a:rPr>
              <a:t>onf</a:t>
            </a:r>
            <a:r>
              <a:rPr lang="en-US" altLang="en-US" sz="2000" b="0" dirty="0" smtClean="0">
                <a:latin typeface="Tahoma" pitchFamily="34" charset="0"/>
              </a:rPr>
              <a:t>(</a:t>
            </a:r>
            <a:r>
              <a:rPr lang="en-US" altLang="en-US" sz="2000" b="0" dirty="0" err="1" smtClean="0">
                <a:latin typeface="Tahoma" pitchFamily="34" charset="0"/>
              </a:rPr>
              <a:t>caviar</a:t>
            </a:r>
            <a:r>
              <a:rPr lang="en-US" altLang="en-US" sz="2000" b="0" dirty="0" err="1">
                <a:latin typeface="Tahoma" pitchFamily="34" charset="0"/>
                <a:sym typeface="Symbol" pitchFamily="18" charset="2"/>
              </a:rPr>
              <a:t>milk</a:t>
            </a:r>
            <a:r>
              <a:rPr lang="en-US" altLang="en-US" sz="2000" b="0" dirty="0">
                <a:latin typeface="Tahoma" pitchFamily="34" charset="0"/>
                <a:sym typeface="Symbol" pitchFamily="18" charset="2"/>
              </a:rPr>
              <a:t>),</a:t>
            </a:r>
            <a:br>
              <a:rPr lang="en-US" altLang="en-US" sz="2000" b="0" dirty="0">
                <a:latin typeface="Tahoma" pitchFamily="34" charset="0"/>
                <a:sym typeface="Symbol" pitchFamily="18" charset="2"/>
              </a:rPr>
            </a:br>
            <a:r>
              <a:rPr lang="en-US" altLang="en-US" sz="2000" b="0" dirty="0">
                <a:latin typeface="Tahoma" pitchFamily="34" charset="0"/>
                <a:sym typeface="Symbol" pitchFamily="18" charset="2"/>
              </a:rPr>
              <a:t>        </a:t>
            </a:r>
            <a:r>
              <a:rPr lang="en-US" altLang="en-US" sz="2000" b="0" dirty="0" err="1">
                <a:latin typeface="Tahoma" pitchFamily="34" charset="0"/>
                <a:sym typeface="Symbol" pitchFamily="18" charset="2"/>
              </a:rPr>
              <a:t>c</a:t>
            </a:r>
            <a:r>
              <a:rPr lang="en-US" altLang="en-US" sz="2000" b="0" dirty="0" err="1" smtClean="0">
                <a:latin typeface="Tahoma" pitchFamily="34" charset="0"/>
              </a:rPr>
              <a:t>onf</a:t>
            </a:r>
            <a:r>
              <a:rPr lang="en-US" altLang="en-US" sz="2000" b="0" dirty="0" smtClean="0">
                <a:latin typeface="Tahoma" pitchFamily="34" charset="0"/>
              </a:rPr>
              <a:t>(</a:t>
            </a:r>
            <a:r>
              <a:rPr lang="en-US" altLang="en-US" sz="2000" b="0" dirty="0" err="1" smtClean="0">
                <a:latin typeface="Tahoma" pitchFamily="34" charset="0"/>
              </a:rPr>
              <a:t>milk</a:t>
            </a:r>
            <a:r>
              <a:rPr lang="en-US" altLang="en-US" sz="2000" b="0" dirty="0" err="1">
                <a:latin typeface="Tahoma" pitchFamily="34" charset="0"/>
                <a:sym typeface="Symbol" pitchFamily="18" charset="2"/>
              </a:rPr>
              <a:t>caviar</a:t>
            </a:r>
            <a:r>
              <a:rPr lang="en-US" altLang="en-US" sz="2000" b="0" dirty="0">
                <a:latin typeface="Tahoma" pitchFamily="34" charset="0"/>
                <a:sym typeface="Symbol" pitchFamily="18" charset="2"/>
              </a:rPr>
              <a:t>) </a:t>
            </a:r>
            <a:r>
              <a:rPr lang="en-US" altLang="en-US" sz="2000" b="0" dirty="0" smtClean="0">
                <a:latin typeface="Tahoma" pitchFamily="34" charset="0"/>
                <a:sym typeface="Symbol" pitchFamily="18" charset="2"/>
              </a:rPr>
              <a:t>)</a:t>
            </a:r>
            <a:br>
              <a:rPr lang="en-US" altLang="en-US" sz="2000" b="0" dirty="0" smtClean="0">
                <a:latin typeface="Tahoma" pitchFamily="34" charset="0"/>
                <a:sym typeface="Symbol" pitchFamily="18" charset="2"/>
              </a:rPr>
            </a:br>
            <a:r>
              <a:rPr lang="en-US" altLang="en-US" sz="2000" b="0" dirty="0">
                <a:latin typeface="Tahoma" pitchFamily="34" charset="0"/>
                <a:sym typeface="Symbol" pitchFamily="18" charset="2"/>
              </a:rPr>
              <a:t/>
            </a:r>
            <a:br>
              <a:rPr lang="en-US" altLang="en-US" sz="2000" b="0" dirty="0">
                <a:latin typeface="Tahoma" pitchFamily="34" charset="0"/>
                <a:sym typeface="Symbol" pitchFamily="18" charset="2"/>
              </a:rPr>
            </a:br>
            <a:r>
              <a:rPr lang="en-US" altLang="en-US" sz="2000" b="0" dirty="0">
                <a:latin typeface="Tahoma" pitchFamily="34" charset="0"/>
                <a:sym typeface="Symbol" pitchFamily="18" charset="2"/>
              </a:rPr>
              <a:t>is also very low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800" b="0" dirty="0">
              <a:latin typeface="Tahoma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9738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H-Confidence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4275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 smtClean="0"/>
                  <a:t>To avoid patterns whose items have very different support, define a new evaluation measure for </a:t>
                </a:r>
                <a:r>
                  <a:rPr lang="en-US" altLang="en-US" dirty="0" err="1" smtClean="0"/>
                  <a:t>itemsets</a:t>
                </a:r>
                <a:endParaRPr lang="en-US" altLang="en-US" dirty="0" smtClean="0"/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smtClean="0">
                    <a:solidFill>
                      <a:srgbClr val="C00000"/>
                    </a:solidFill>
                  </a:rPr>
                  <a:t>Known as h-confidence or all-confidence</a:t>
                </a:r>
              </a:p>
              <a:p>
                <a:pPr lvl="1">
                  <a:lnSpc>
                    <a:spcPct val="90000"/>
                  </a:lnSpc>
                </a:pPr>
                <a:endParaRPr lang="en-US" altLang="en-US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dirty="0" smtClean="0"/>
                  <a:t>Specifically, given an </a:t>
                </a:r>
                <a:r>
                  <a:rPr lang="en-US" altLang="en-US" dirty="0" err="1" smtClean="0"/>
                  <a:t>itemset</a:t>
                </a:r>
                <a:r>
                  <a:rPr lang="en-US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𝑋</m:t>
                    </m:r>
                    <m:r>
                      <a:rPr lang="en-US" altLang="en-US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altLang="en-US" i="1">
                        <a:latin typeface="Cambria Math"/>
                      </a:rPr>
                      <m:t>}</m:t>
                    </m:r>
                  </m:oMath>
                </a14:m>
                <a:r>
                  <a:rPr lang="en-US" altLang="en-US" dirty="0"/>
                  <a:t> </a:t>
                </a:r>
                <a:endParaRPr lang="en-US" altLang="en-US" dirty="0" smtClean="0"/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smtClean="0"/>
                  <a:t>h-confidence is the  minimum confidence of any association rule formed from </a:t>
                </a:r>
                <a:r>
                  <a:rPr lang="en-US" altLang="en-US" dirty="0" err="1" smtClean="0"/>
                  <a:t>itemset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/>
                      </a:rPr>
                      <m:t>  </m:t>
                    </m:r>
                    <m:r>
                      <a:rPr lang="en-US" altLang="en-US" i="1">
                        <a:latin typeface="Cambria Math"/>
                      </a:rPr>
                      <m:t>𝑋</m:t>
                    </m:r>
                  </m:oMath>
                </a14:m>
                <a:endParaRPr lang="en-US" altLang="en-US" dirty="0" smtClean="0"/>
              </a:p>
              <a:p>
                <a:pPr lvl="1">
                  <a:lnSpc>
                    <a:spcPct val="90000"/>
                  </a:lnSpc>
                </a:pPr>
                <a:endParaRPr lang="en-US" altLang="en-US" dirty="0" smtClean="0"/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smtClean="0">
                    <a:solidFill>
                      <a:srgbClr val="C00000"/>
                    </a:solidFill>
                  </a:rPr>
                  <a:t>hconf(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/>
                      </a:rPr>
                      <m:t> </m:t>
                    </m:r>
                    <m:r>
                      <a:rPr lang="en-US" altLang="en-US" i="1">
                        <a:solidFill>
                          <a:srgbClr val="C0000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en-US" dirty="0" smtClean="0">
                    <a:solidFill>
                      <a:srgbClr val="C00000"/>
                    </a:solidFill>
                  </a:rPr>
                  <a:t> ) = min( conf(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C0000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en-US" baseline="-25000" dirty="0" smtClean="0">
                    <a:solidFill>
                      <a:srgbClr val="C00000"/>
                    </a:solidFill>
                  </a:rPr>
                  <a:t>1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→</a:t>
                </a:r>
                <a:r>
                  <a:rPr lang="en-US" alt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C0000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baseline="-25000" dirty="0" smtClean="0">
                    <a:solidFill>
                      <a:srgbClr val="C00000"/>
                    </a:solidFill>
                  </a:rPr>
                  <a:t>2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) ), 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/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 smtClean="0"/>
                  <a:t>,</a:t>
                </a:r>
                <a:r>
                  <a:rPr lang="en-US" altLang="en-US" baseline="-25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/>
                      </a:rPr>
                      <m:t> </m:t>
                    </m:r>
                    <m:r>
                      <a:rPr lang="en-US" altLang="en-US" i="1" smtClean="0">
                        <a:latin typeface="Cambria Math"/>
                        <a:ea typeface="Cambria Math"/>
                      </a:rPr>
                      <m:t>⊂</m:t>
                    </m:r>
                  </m:oMath>
                </a14:m>
                <a:r>
                  <a:rPr lang="en-US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en-US" i="1" dirty="0" smtClean="0"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en-US" altLang="en-US" baseline="-25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en-US" b="0" i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en-US" b="0" i="1" smtClean="0">
                        <a:latin typeface="Cambria Math"/>
                        <a:ea typeface="Cambria Math"/>
                      </a:rPr>
                      <m:t>∅,</m:t>
                    </m:r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en-US" i="1" dirty="0" smtClean="0">
                        <a:latin typeface="Cambria Math"/>
                        <a:ea typeface="Cambria Math"/>
                      </a:rPr>
                      <m:t>∪</m:t>
                    </m:r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/>
                      </a:rPr>
                      <m:t>= </m:t>
                    </m:r>
                    <m:r>
                      <a:rPr lang="en-US" alt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en-US" dirty="0" smtClean="0"/>
                  <a:t/>
                </a:r>
                <a:br>
                  <a:rPr lang="en-US" altLang="en-US" dirty="0" smtClean="0"/>
                </a:br>
                <a:r>
                  <a:rPr lang="en-US" altLang="en-US" dirty="0" smtClean="0"/>
                  <a:t/>
                </a:r>
                <a:br>
                  <a:rPr lang="en-US" altLang="en-US" dirty="0" smtClean="0"/>
                </a:br>
                <a:r>
                  <a:rPr lang="en-US" altLang="en-US" dirty="0" smtClean="0"/>
                  <a:t>For example: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en-US" b="0" i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/>
                      </a:rPr>
                      <m:t>= </m:t>
                    </m:r>
                    <m:r>
                      <a:rPr lang="en-US" altLang="en-US" i="1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altLang="en-US" i="1">
                        <a:latin typeface="Cambria Math"/>
                      </a:rPr>
                      <m:t>}</m:t>
                    </m:r>
                  </m:oMath>
                </a14:m>
                <a:r>
                  <a:rPr lang="en-US" altLang="en-US" dirty="0"/>
                  <a:t> </a:t>
                </a:r>
                <a:endParaRPr lang="en-US" altLang="en-US" dirty="0" smtClean="0"/>
              </a:p>
              <a:p>
                <a:pPr lvl="1">
                  <a:lnSpc>
                    <a:spcPct val="90000"/>
                  </a:lnSpc>
                </a:pPr>
                <a:endParaRPr lang="en-US" altLang="en-US" dirty="0" smtClean="0"/>
              </a:p>
            </p:txBody>
          </p:sp>
        </mc:Choice>
        <mc:Fallback xmlns="">
          <p:sp>
            <p:nvSpPr>
              <p:cNvPr id="133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blipFill rotWithShape="0">
                <a:blip r:embed="rId2"/>
                <a:stretch>
                  <a:fillRect l="-7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90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H-Confidence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4275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 smtClean="0"/>
                  <a:t>But, given an </a:t>
                </a:r>
                <a:r>
                  <a:rPr lang="en-US" altLang="en-US" dirty="0" err="1" smtClean="0"/>
                  <a:t>itemset</a:t>
                </a:r>
                <a:r>
                  <a:rPr lang="en-US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𝑋</m:t>
                    </m:r>
                    <m:r>
                      <a:rPr lang="en-US" altLang="en-US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altLang="en-US" i="1">
                        <a:latin typeface="Cambria Math"/>
                      </a:rPr>
                      <m:t>}</m:t>
                    </m:r>
                  </m:oMath>
                </a14:m>
                <a:r>
                  <a:rPr lang="en-US" altLang="en-US" dirty="0"/>
                  <a:t>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smtClean="0"/>
                  <a:t>What is the lowest confidence rule you can obtain from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en-US" dirty="0" smtClean="0"/>
                  <a:t>?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smtClean="0"/>
                  <a:t>Recall conf(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 = 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/>
                        <a:ea typeface="Cambria Math"/>
                      </a:rPr>
                      <m:t>∪</m:t>
                    </m:r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 / support(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 </a:t>
                </a:r>
              </a:p>
              <a:p>
                <a:pPr marL="1255713" lvl="2" indent="-341313">
                  <a:lnSpc>
                    <a:spcPct val="90000"/>
                  </a:lnSpc>
                </a:pPr>
                <a:r>
                  <a:rPr lang="en-US" altLang="en-US" dirty="0" smtClean="0"/>
                  <a:t>The numerator is fixed: </a:t>
                </a:r>
                <a:r>
                  <a:rPr lang="en-US" i="1" dirty="0" smtClean="0"/>
                  <a:t>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/>
                        <a:ea typeface="Cambria Math"/>
                      </a:rPr>
                      <m:t>∪</m:t>
                    </m:r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  <a:r>
                  <a:rPr lang="en-US" dirty="0" smtClean="0"/>
                  <a:t>= 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(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</a:t>
                </a:r>
                <a:r>
                  <a:rPr lang="en-US" dirty="0" smtClean="0"/>
                  <a:t>) </a:t>
                </a:r>
                <a:endParaRPr lang="en-US" altLang="en-US" dirty="0" smtClean="0"/>
              </a:p>
              <a:p>
                <a:pPr marL="1255713" lvl="2" indent="-341313">
                  <a:lnSpc>
                    <a:spcPct val="90000"/>
                  </a:lnSpc>
                </a:pPr>
                <a:r>
                  <a:rPr lang="en-US" altLang="en-US" dirty="0" smtClean="0"/>
                  <a:t>Thus, to find the lowest confidence rule, we need to find the X</a:t>
                </a:r>
                <a:r>
                  <a:rPr lang="en-US" altLang="en-US" baseline="-25000" dirty="0" smtClean="0"/>
                  <a:t>1</a:t>
                </a:r>
                <a:r>
                  <a:rPr lang="en-US" altLang="en-US" dirty="0" smtClean="0"/>
                  <a:t> with highest support</a:t>
                </a:r>
              </a:p>
              <a:p>
                <a:pPr marL="1255713" lvl="2" indent="-341313">
                  <a:lnSpc>
                    <a:spcPct val="90000"/>
                  </a:lnSpc>
                </a:pPr>
                <a:r>
                  <a:rPr lang="en-US" altLang="en-US" dirty="0"/>
                  <a:t>Consider only rules </a:t>
                </a:r>
                <a:r>
                  <a:rPr lang="en-US" alt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 smtClean="0"/>
                  <a:t> is a single item, i.e., </a:t>
                </a:r>
                <a:endParaRPr lang="en-US" altLang="en-US" dirty="0"/>
              </a:p>
              <a:p>
                <a:pPr lvl="2">
                  <a:lnSpc>
                    <a:spcPct val="90000"/>
                  </a:lnSpc>
                  <a:buNone/>
                </a:pPr>
                <a:r>
                  <a:rPr lang="en-US" altLang="en-US" dirty="0" smtClean="0"/>
                  <a:t>     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/>
                  <a:t>} </a:t>
                </a:r>
                <a:r>
                  <a:rPr lang="en-US" altLang="en-US" dirty="0">
                    <a:sym typeface="Symbol" pitchFamily="18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 –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>
                    <a:sym typeface="Symbol" pitchFamily="18" charset="2"/>
                  </a:rPr>
                  <a:t>}, </a:t>
                </a:r>
                <a:r>
                  <a:rPr lang="en-US" altLang="en-US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/>
                  <a:t>} </a:t>
                </a:r>
                <a:r>
                  <a:rPr lang="en-US" altLang="en-US" dirty="0">
                    <a:sym typeface="Symbol" pitchFamily="18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 –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>
                    <a:sym typeface="Symbol" pitchFamily="18" charset="2"/>
                  </a:rPr>
                  <a:t>}, …, or </a:t>
                </a:r>
                <a:r>
                  <a:rPr lang="en-US" altLang="en-US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en-US" dirty="0"/>
                  <a:t>} </a:t>
                </a:r>
                <a:r>
                  <a:rPr lang="en-US" altLang="en-US" dirty="0">
                    <a:sym typeface="Symbol" pitchFamily="18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 –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en-US" dirty="0">
                    <a:sym typeface="Symbol" pitchFamily="18" charset="2"/>
                  </a:rPr>
                  <a:t>}</a:t>
                </a:r>
                <a:r>
                  <a:rPr lang="en-US" altLang="en-US" dirty="0" smtClean="0">
                    <a:sym typeface="Symbol" pitchFamily="18" charset="2"/>
                  </a:rPr>
                  <a:t/>
                </a:r>
                <a:br>
                  <a:rPr lang="en-US" altLang="en-US" dirty="0" smtClean="0">
                    <a:sym typeface="Symbol" pitchFamily="18" charset="2"/>
                  </a:rPr>
                </a:br>
                <a:endParaRPr lang="en-US" altLang="en-US" dirty="0">
                  <a:sym typeface="Symbol" pitchFamily="18" charset="2"/>
                </a:endParaRPr>
              </a:p>
              <a:p>
                <a:pPr marL="0" lvl="2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b="0" i="0" smtClean="0">
                          <a:latin typeface="Cambria Math"/>
                          <a:sym typeface="Symbol" pitchFamily="18" charset="2"/>
                        </a:rPr>
                        <m:t>hconf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/>
                              <a:sym typeface="Symbol" pitchFamily="18" charset="2"/>
                            </a:rPr>
                            <m:t>𝑋</m:t>
                          </m:r>
                        </m:e>
                      </m:d>
                      <m:r>
                        <a:rPr lang="en-US" altLang="en-US" b="0" i="0" smtClean="0">
                          <a:latin typeface="Cambria Math"/>
                          <a:sym typeface="Symbol" pitchFamily="18" charset="2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en-US" altLang="en-US" b="0" i="0" smtClean="0">
                          <a:latin typeface="Cambria Math"/>
                          <a:sym typeface="Symbol" pitchFamily="18" charset="2"/>
                        </a:rPr>
                        <m:t>min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en-US" i="1" smtClean="0">
                              <a:latin typeface="Cambria Math" charset="0"/>
                              <a:sym typeface="Symbol" pitchFamily="18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charset="0"/>
                                  <a:sym typeface="Symbol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altLang="en-US" i="1">
                                      <a:latin typeface="Cambria Math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>
                                      <a:latin typeface="Cambria Math"/>
                                      <a:sym typeface="Symbol" pitchFamily="18" charset="2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latin typeface="Cambria Math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/>
                                      <a:sym typeface="Symbol" pitchFamily="18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/>
                                      <a:sym typeface="Symbol" pitchFamily="18" charset="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en-US" i="1">
                              <a:latin typeface="Cambria Math"/>
                              <a:sym typeface="Symbol" pitchFamily="18" charset="2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en-US" i="1">
                                  <a:latin typeface="Cambria Math" charset="0"/>
                                  <a:sym typeface="Symbol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altLang="en-US" i="1">
                                      <a:latin typeface="Cambria Math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>
                                      <a:latin typeface="Cambria Math"/>
                                      <a:sym typeface="Symbol" pitchFamily="18" charset="2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latin typeface="Cambria Math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/>
                                      <a:sym typeface="Symbol" pitchFamily="18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/>
                                      <a:sym typeface="Symbol" pitchFamily="18" charset="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en-US" i="1">
                              <a:latin typeface="Cambria Math"/>
                              <a:sym typeface="Symbol" pitchFamily="18" charset="2"/>
                            </a:rPr>
                            <m:t>,…,</m:t>
                          </m:r>
                          <m:f>
                            <m:fPr>
                              <m:ctrlPr>
                                <a:rPr lang="en-US" altLang="en-US" i="1">
                                  <a:latin typeface="Cambria Math" charset="0"/>
                                  <a:sym typeface="Symbol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altLang="en-US" i="1">
                                      <a:latin typeface="Cambria Math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>
                                      <a:latin typeface="Cambria Math"/>
                                      <a:sym typeface="Symbol" pitchFamily="18" charset="2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latin typeface="Cambria Math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/>
                                      <a:sym typeface="Symbol" pitchFamily="18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/>
                                      <a:sym typeface="Symbol" pitchFamily="18" charset="2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en-US" altLang="en-US" i="1" dirty="0" smtClean="0">
                    <a:latin typeface="Cambria Math"/>
                    <a:sym typeface="Symbol" pitchFamily="18" charset="2"/>
                  </a:rPr>
                  <a:t/>
                </a:r>
                <a:br>
                  <a:rPr lang="en-US" altLang="en-US" i="1" dirty="0" smtClean="0">
                    <a:latin typeface="Cambria Math"/>
                    <a:sym typeface="Symbol" pitchFamily="18" charset="2"/>
                  </a:rPr>
                </a:br>
                <a:r>
                  <a:rPr lang="en-US" altLang="en-US" i="1" dirty="0" smtClean="0">
                    <a:latin typeface="Cambria Math"/>
                    <a:sym typeface="Symbol" pitchFamily="18" charset="2"/>
                  </a:rPr>
                  <a:t/>
                </a:r>
                <a:br>
                  <a:rPr lang="en-US" altLang="en-US" i="1" dirty="0" smtClean="0">
                    <a:latin typeface="Cambria Math"/>
                    <a:sym typeface="Symbol" pitchFamily="18" charset="2"/>
                  </a:rPr>
                </a:br>
                <a:r>
                  <a:rPr lang="en-US" altLang="en-US" i="1" dirty="0" smtClean="0">
                    <a:latin typeface="Cambria Math"/>
                    <a:sym typeface="Symbol" pitchFamily="18" charset="2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en-US" sz="2600" b="0" i="1" smtClean="0">
                        <a:latin typeface="Cambria Math"/>
                        <a:sym typeface="Symbol" pitchFamily="18" charset="2"/>
                      </a:rPr>
                      <m:t> = </m:t>
                    </m:r>
                    <m:f>
                      <m:fPr>
                        <m:ctrlPr>
                          <a:rPr lang="en-US" altLang="en-US" sz="2600" b="0" i="1" smtClean="0">
                            <a:latin typeface="Cambria Math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altLang="en-US" sz="2600" b="0" i="1" smtClean="0">
                            <a:latin typeface="Cambria Math"/>
                            <a:sym typeface="Symbol" pitchFamily="18" charset="2"/>
                          </a:rPr>
                          <m:t>𝑠</m:t>
                        </m:r>
                        <m:r>
                          <a:rPr lang="en-US" altLang="en-US" sz="2600" b="0" i="1" smtClean="0">
                            <a:latin typeface="Cambria Math"/>
                            <a:sym typeface="Symbol" pitchFamily="18" charset="2"/>
                          </a:rPr>
                          <m:t>(</m:t>
                        </m:r>
                        <m:r>
                          <a:rPr lang="en-US" altLang="en-US" sz="2600" b="0" i="1" smtClean="0">
                            <a:latin typeface="Cambria Math"/>
                            <a:sym typeface="Symbol" pitchFamily="18" charset="2"/>
                          </a:rPr>
                          <m:t>𝑋</m:t>
                        </m:r>
                        <m:r>
                          <a:rPr lang="en-US" altLang="en-US" sz="2600" b="0" i="1" smtClean="0">
                            <a:latin typeface="Cambria Math"/>
                            <a:sym typeface="Symbol" pitchFamily="18" charset="2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en-US" sz="2600" b="0" i="0" smtClean="0">
                            <a:latin typeface="Cambria Math"/>
                            <a:sym typeface="Symbol" pitchFamily="18" charset="2"/>
                          </a:rPr>
                          <m:t>max</m:t>
                        </m:r>
                        <m:r>
                          <a:rPr lang="en-US" altLang="en-US" sz="2600" b="0" i="1" smtClean="0">
                            <a:latin typeface="Cambria Math"/>
                            <a:sym typeface="Symbol" pitchFamily="18" charset="2"/>
                          </a:rPr>
                          <m:t>⁡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en-US" sz="2600" b="0" i="1" smtClean="0">
                                <a:latin typeface="Cambria Math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altLang="en-US" sz="2600" i="1">
                                <a:latin typeface="Cambria Math"/>
                                <a:sym typeface="Symbol" pitchFamily="18" charset="2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altLang="en-US" sz="2600" i="1">
                                    <a:latin typeface="Cambria Math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en-US" sz="2600" i="1">
                                        <a:latin typeface="Cambria Math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600" i="1">
                                        <a:latin typeface="Cambria Math"/>
                                        <a:sym typeface="Symbol" pitchFamily="18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sz="2600" i="1">
                                        <a:latin typeface="Cambria Math"/>
                                        <a:sym typeface="Symbol" pitchFamily="18" charset="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en-US" sz="2600" b="0" i="1" smtClean="0">
                                <a:latin typeface="Cambria Math"/>
                                <a:sym typeface="Symbol" pitchFamily="18" charset="2"/>
                              </a:rPr>
                              <m:t>,   </m:t>
                            </m:r>
                            <m:r>
                              <a:rPr lang="en-US" altLang="en-US" sz="2600" i="1">
                                <a:latin typeface="Cambria Math"/>
                                <a:sym typeface="Symbol" pitchFamily="18" charset="2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altLang="en-US" sz="2600" i="1">
                                    <a:latin typeface="Cambria Math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en-US" sz="2600" i="1">
                                        <a:latin typeface="Cambria Math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600" i="1">
                                        <a:latin typeface="Cambria Math"/>
                                        <a:sym typeface="Symbol" pitchFamily="18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sz="2600" b="0" i="1" smtClean="0">
                                        <a:latin typeface="Cambria Math"/>
                                        <a:sym typeface="Symbol" pitchFamily="18" charset="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en-US" sz="2600" b="0" i="1" smtClean="0">
                                <a:latin typeface="Cambria Math"/>
                                <a:sym typeface="Symbol" pitchFamily="18" charset="2"/>
                              </a:rPr>
                              <m:t> ,   …,   </m:t>
                            </m:r>
                            <m:r>
                              <a:rPr lang="en-US" altLang="en-US" sz="2600" i="1">
                                <a:latin typeface="Cambria Math"/>
                                <a:sym typeface="Symbol" pitchFamily="18" charset="2"/>
                              </a:rPr>
                              <m:t>𝑠</m:t>
                            </m:r>
                            <m:r>
                              <a:rPr lang="en-US" altLang="en-US" sz="2600" i="1">
                                <a:latin typeface="Cambria Math"/>
                                <a:sym typeface="Symbol" pitchFamily="18" charset="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en-US" sz="2600" i="1">
                                    <a:latin typeface="Cambria Math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600" i="1">
                                    <a:latin typeface="Cambria Math"/>
                                    <a:sym typeface="Symbol" pitchFamily="18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sz="2600" b="0" i="1" smtClean="0">
                                    <a:latin typeface="Cambria Math"/>
                                    <a:sym typeface="Symbol" pitchFamily="18" charset="2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altLang="en-US" sz="2600" i="1">
                                <a:latin typeface="Cambria Math"/>
                                <a:sym typeface="Symbol" pitchFamily="18" charset="2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US" altLang="en-US" sz="2600" dirty="0">
                  <a:sym typeface="Symbol" pitchFamily="18" charset="2"/>
                </a:endParaRPr>
              </a:p>
              <a:p>
                <a:pPr lvl="2">
                  <a:lnSpc>
                    <a:spcPct val="90000"/>
                  </a:lnSpc>
                  <a:buNone/>
                </a:pPr>
                <a:endParaRPr lang="en-US" altLang="en-US" dirty="0">
                  <a:sym typeface="Symbol" pitchFamily="18" charset="2"/>
                </a:endParaRPr>
              </a:p>
              <a:p>
                <a:pPr lvl="2">
                  <a:lnSpc>
                    <a:spcPct val="90000"/>
                  </a:lnSpc>
                  <a:buNone/>
                </a:pPr>
                <a:endParaRPr lang="en-US" altLang="en-US" dirty="0">
                  <a:sym typeface="Symbol" pitchFamily="18" charset="2"/>
                </a:endParaRPr>
              </a:p>
              <a:p>
                <a:pPr lvl="2">
                  <a:lnSpc>
                    <a:spcPct val="90000"/>
                  </a:lnSpc>
                  <a:buNone/>
                </a:pPr>
                <a:endParaRPr lang="en-US" altLang="en-US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3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blipFill rotWithShape="0">
                <a:blip r:embed="rId2"/>
                <a:stretch>
                  <a:fillRect l="-733" t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44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275" grpId="0" build="p" bldLvl="2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Cross Support and H-confidence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4275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 smtClean="0"/>
                  <a:t>By the anti-</a:t>
                </a:r>
                <a:r>
                  <a:rPr lang="en-US" altLang="en-US" dirty="0" err="1" smtClean="0"/>
                  <a:t>montone</a:t>
                </a:r>
                <a:r>
                  <a:rPr lang="en-US" altLang="en-US" dirty="0" smtClean="0"/>
                  <a:t> property of support</a:t>
                </a:r>
                <a:br>
                  <a:rPr lang="en-US" altLang="en-US" dirty="0" smtClean="0"/>
                </a:br>
                <a:endParaRPr lang="en-US" altLang="en-US" dirty="0" smtClean="0"/>
              </a:p>
              <a:p>
                <a:pPr marL="457200" lvl="1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/>
                          <a:sym typeface="Symbol" pitchFamily="18" charset="2"/>
                        </a:rPr>
                        <m:t>𝑠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/>
                              <a:sym typeface="Symbol" pitchFamily="18" charset="2"/>
                            </a:rPr>
                            <m:t>𝑋</m:t>
                          </m:r>
                        </m:e>
                      </m:d>
                      <m:r>
                        <a:rPr lang="en-US" altLang="en-US" i="1">
                          <a:latin typeface="Cambria Math"/>
                          <a:ea typeface="Cambria Math"/>
                          <a:sym typeface="Symbol" pitchFamily="18" charset="2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en-US" b="0" i="0" smtClean="0">
                          <a:latin typeface="Cambria Math"/>
                          <a:ea typeface="Cambria Math"/>
                          <a:sym typeface="Symbol" pitchFamily="18" charset="2"/>
                        </a:rPr>
                        <m:t>min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en-US" b="0" i="1" smtClean="0">
                              <a:latin typeface="Cambria Math" charset="0"/>
                              <a:ea typeface="Cambria Math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/>
                              <a:ea typeface="Cambria Math"/>
                              <a:sym typeface="Symbol" pitchFamily="18" charset="2"/>
                            </a:rPr>
                            <m:t>𝑠</m:t>
                          </m:r>
                          <m:r>
                            <a:rPr lang="en-US" altLang="en-US" b="0" i="1" smtClean="0">
                              <a:latin typeface="Cambria Math"/>
                              <a:ea typeface="Cambria Math"/>
                              <a:sym typeface="Symbol" pitchFamily="18" charset="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latin typeface="Cambria Math" charset="0"/>
                                  <a:ea typeface="Cambria Math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b="0" i="1" smtClean="0">
                              <a:latin typeface="Cambria Math"/>
                              <a:ea typeface="Cambria Math"/>
                              <a:sym typeface="Symbol" pitchFamily="18" charset="2"/>
                            </a:rPr>
                            <m:t>),</m:t>
                          </m:r>
                          <m:sSub>
                            <m:sSubPr>
                              <m:ctrlPr>
                                <a:rPr lang="en-US" altLang="en-US" i="1">
                                  <a:latin typeface="Cambria Math" charset="0"/>
                                  <a:ea typeface="Cambria Math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𝑠</m:t>
                              </m:r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(</m:t>
                              </m:r>
                              <m:r>
                                <a:rPr lang="en-US" altLang="en-US" i="1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b="0" i="1" smtClean="0">
                              <a:latin typeface="Cambria Math"/>
                              <a:ea typeface="Cambria Math"/>
                              <a:sym typeface="Symbol" pitchFamily="18" charset="2"/>
                            </a:rPr>
                            <m:t>), …,</m:t>
                          </m:r>
                          <m:sSub>
                            <m:sSubPr>
                              <m:ctrlPr>
                                <a:rPr lang="en-US" altLang="en-US" i="1">
                                  <a:latin typeface="Cambria Math" charset="0"/>
                                  <a:ea typeface="Cambria Math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𝑠</m:t>
                              </m:r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(</m:t>
                              </m:r>
                              <m:r>
                                <a:rPr lang="en-US" altLang="en-US" i="1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en-US" b="0" i="1" smtClean="0">
                              <a:latin typeface="Cambria Math"/>
                              <a:ea typeface="Cambria Math"/>
                              <a:sym typeface="Symbol" pitchFamily="18" charset="2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r>
                  <a:rPr lang="en-US" altLang="en-US" dirty="0" smtClean="0">
                    <a:sym typeface="Symbol" pitchFamily="18" charset="2"/>
                  </a:rPr>
                  <a:t/>
                </a:r>
                <a:br>
                  <a:rPr lang="en-US" altLang="en-US" dirty="0" smtClean="0">
                    <a:sym typeface="Symbol" pitchFamily="18" charset="2"/>
                  </a:rPr>
                </a:br>
                <a:endParaRPr lang="en-US" altLang="en-US" dirty="0" smtClean="0"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dirty="0" smtClean="0">
                    <a:sym typeface="Symbol" pitchFamily="18" charset="2"/>
                  </a:rPr>
                  <a:t>Therefore, we can derive a relationship between the h-confidence and cross support of an </a:t>
                </a:r>
                <a:r>
                  <a:rPr lang="en-US" altLang="en-US" dirty="0" err="1" smtClean="0">
                    <a:sym typeface="Symbol" pitchFamily="18" charset="2"/>
                  </a:rPr>
                  <a:t>itemset</a:t>
                </a:r>
                <a:r>
                  <a:rPr lang="en-US" altLang="en-US" dirty="0" smtClean="0">
                    <a:sym typeface="Symbol" pitchFamily="18" charset="2"/>
                  </a:rPr>
                  <a:t>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000">
                          <a:latin typeface="Cambria Math"/>
                          <a:sym typeface="Symbol" pitchFamily="18" charset="2"/>
                        </a:rPr>
                        <m:t>hconf</m:t>
                      </m:r>
                      <m:d>
                        <m:dPr>
                          <m:ctrlPr>
                            <a:rPr lang="en-US" altLang="en-US" sz="2000" i="1">
                              <a:latin typeface="Cambria Math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altLang="en-US" sz="2000" i="1">
                              <a:latin typeface="Cambria Math"/>
                              <a:sym typeface="Symbol" pitchFamily="18" charset="2"/>
                            </a:rPr>
                            <m:t>𝑋</m:t>
                          </m:r>
                        </m:e>
                      </m:d>
                      <m:r>
                        <a:rPr lang="en-US" altLang="en-US" sz="2000">
                          <a:latin typeface="Cambria Math"/>
                          <a:sym typeface="Symbol" pitchFamily="18" charset="2"/>
                        </a:rPr>
                        <m:t> =</m:t>
                      </m:r>
                      <m:f>
                        <m:fPr>
                          <m:ctrlPr>
                            <a:rPr lang="en-US" altLang="en-US" sz="2000" i="1">
                              <a:latin typeface="Cambria Math" charset="0"/>
                              <a:sym typeface="Symbol" pitchFamily="18" charset="2"/>
                            </a:rPr>
                          </m:ctrlPr>
                        </m:fPr>
                        <m:num>
                          <m:r>
                            <a:rPr lang="en-US" altLang="en-US" sz="2000" i="1">
                              <a:latin typeface="Cambria Math"/>
                              <a:sym typeface="Symbol" pitchFamily="18" charset="2"/>
                            </a:rPr>
                            <m:t>𝑠</m:t>
                          </m:r>
                          <m:r>
                            <a:rPr lang="en-US" altLang="en-US" sz="2000" i="1">
                              <a:latin typeface="Cambria Math"/>
                              <a:sym typeface="Symbol" pitchFamily="18" charset="2"/>
                            </a:rPr>
                            <m:t>(</m:t>
                          </m:r>
                          <m:r>
                            <a:rPr lang="en-US" altLang="en-US" sz="2000" i="1">
                              <a:latin typeface="Cambria Math"/>
                              <a:sym typeface="Symbol" pitchFamily="18" charset="2"/>
                            </a:rPr>
                            <m:t>𝑋</m:t>
                          </m:r>
                          <m:r>
                            <a:rPr lang="en-US" altLang="en-US" sz="2000" i="1">
                              <a:latin typeface="Cambria Math"/>
                              <a:sym typeface="Symbol" pitchFamily="18" charset="2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en-US" sz="2000">
                              <a:latin typeface="Cambria Math"/>
                              <a:sym typeface="Symbol" pitchFamily="18" charset="2"/>
                            </a:rPr>
                            <m:t>max</m:t>
                          </m:r>
                          <m:r>
                            <a:rPr lang="en-US" altLang="en-US" sz="2000" i="1">
                              <a:latin typeface="Cambria Math"/>
                              <a:sym typeface="Symbol" pitchFamily="18" charset="2"/>
                            </a:rPr>
                            <m:t>⁡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en-US" sz="2000" i="1">
                                  <a:latin typeface="Cambria Math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r>
                                <a:rPr lang="en-US" altLang="en-US" sz="2000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altLang="en-US" sz="2000" i="1">
                                      <a:latin typeface="Cambria Math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2000" i="1">
                                          <a:latin typeface="Cambria Math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000" i="1">
                                          <a:latin typeface="Cambria Math"/>
                                          <a:sym typeface="Symbol" pitchFamily="18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en-US" sz="2000" i="1">
                                          <a:latin typeface="Cambria Math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en-US" sz="2000" i="1">
                                  <a:latin typeface="Cambria Math"/>
                                  <a:sym typeface="Symbol" pitchFamily="18" charset="2"/>
                                </a:rPr>
                                <m:t>,   </m:t>
                              </m:r>
                              <m:r>
                                <a:rPr lang="en-US" altLang="en-US" sz="2000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altLang="en-US" sz="2000" i="1">
                                      <a:latin typeface="Cambria Math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2000" i="1">
                                          <a:latin typeface="Cambria Math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000" i="1">
                                          <a:latin typeface="Cambria Math"/>
                                          <a:sym typeface="Symbol" pitchFamily="18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en-US" sz="2000" i="1">
                                          <a:latin typeface="Cambria Math"/>
                                          <a:sym typeface="Symbol" pitchFamily="18" charset="2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en-US" sz="2000" i="1">
                                  <a:latin typeface="Cambria Math"/>
                                  <a:sym typeface="Symbol" pitchFamily="18" charset="2"/>
                                </a:rPr>
                                <m:t> ,   …,   </m:t>
                              </m:r>
                              <m:r>
                                <a:rPr lang="en-US" altLang="en-US" sz="2000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r>
                                <a:rPr lang="en-US" altLang="en-US" sz="2000" i="1">
                                  <a:latin typeface="Cambria Math"/>
                                  <a:sym typeface="Symbol" pitchFamily="18" charset="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en-US" sz="2000" i="1">
                                      <a:latin typeface="Cambria Math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i="1">
                                      <a:latin typeface="Cambria Math"/>
                                      <a:sym typeface="Symbol" pitchFamily="18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2000" i="1">
                                      <a:latin typeface="Cambria Math"/>
                                      <a:sym typeface="Symbol" pitchFamily="18" charset="2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altLang="en-US" sz="2000" i="1">
                                  <a:latin typeface="Cambria Math"/>
                                  <a:sym typeface="Symbol" pitchFamily="18" charset="2"/>
                                </a:rPr>
                                <m:t>)</m:t>
                              </m:r>
                            </m:e>
                          </m:d>
                        </m:den>
                      </m:f>
                      <m:r>
                        <a:rPr lang="en-US" altLang="en-US" sz="2000" b="0" i="0" smtClean="0">
                          <a:latin typeface="Cambria Math"/>
                          <a:sym typeface="Symbol" pitchFamily="18" charset="2"/>
                        </a:rPr>
                        <m:t>    </m:t>
                      </m:r>
                    </m:oMath>
                  </m:oMathPara>
                </a14:m>
                <a:r>
                  <a:rPr lang="en-US" altLang="en-US" sz="2000" b="0" i="0" dirty="0" smtClean="0">
                    <a:latin typeface="Cambria Math"/>
                    <a:sym typeface="Symbol" pitchFamily="18" charset="2"/>
                  </a:rPr>
                  <a:t/>
                </a:r>
                <a:br>
                  <a:rPr lang="en-US" altLang="en-US" sz="2000" b="0" i="0" dirty="0" smtClean="0">
                    <a:latin typeface="Cambria Math"/>
                    <a:sym typeface="Symbol" pitchFamily="18" charset="2"/>
                  </a:rPr>
                </a:br>
                <a:r>
                  <a:rPr lang="en-US" altLang="en-US" sz="2000" b="0" i="0" dirty="0" smtClean="0">
                    <a:latin typeface="Cambria Math"/>
                    <a:sym typeface="Symbol" pitchFamily="18" charset="2"/>
                  </a:rPr>
                  <a:t/>
                </a:r>
                <a:br>
                  <a:rPr lang="en-US" altLang="en-US" sz="2000" b="0" i="0" dirty="0" smtClean="0">
                    <a:latin typeface="Cambria Math"/>
                    <a:sym typeface="Symbol" pitchFamily="18" charset="2"/>
                  </a:rPr>
                </a:br>
                <a:r>
                  <a:rPr lang="en-US" altLang="en-US" sz="2000" b="0" i="0" dirty="0" smtClean="0">
                    <a:latin typeface="Cambria Math"/>
                    <a:sym typeface="Symbol" pitchFamily="18" charset="2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altLang="en-US" sz="2000" b="0" i="0" dirty="0" smtClean="0">
                        <a:latin typeface="Cambria Math"/>
                        <a:ea typeface="Cambria Math"/>
                        <a:sym typeface="Symbol" pitchFamily="18" charset="2"/>
                      </a:rPr>
                      <m:t>  </m:t>
                    </m:r>
                    <m:r>
                      <a:rPr lang="en-US" altLang="en-US" sz="2000" dirty="0" smtClean="0">
                        <a:latin typeface="Cambria Math"/>
                        <a:ea typeface="Cambria Math"/>
                        <a:sym typeface="Symbol" pitchFamily="18" charset="2"/>
                      </a:rPr>
                      <m:t>≤</m:t>
                    </m:r>
                    <m:f>
                      <m:fPr>
                        <m:ctrlPr>
                          <a:rPr lang="en-US" altLang="en-US" sz="2000" i="1" smtClean="0">
                            <a:latin typeface="Cambria Math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en-US" sz="2000">
                            <a:latin typeface="Cambria Math"/>
                            <a:ea typeface="Cambria Math"/>
                            <a:sym typeface="Symbol" pitchFamily="18" charset="2"/>
                          </a:rPr>
                          <m:t>min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en-US" sz="2000" i="1">
                                <a:latin typeface="Cambria Math" charset="0"/>
                                <a:ea typeface="Cambria Math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altLang="en-US" sz="2000" i="1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𝑠</m:t>
                            </m:r>
                            <m:r>
                              <a:rPr lang="en-US" altLang="en-US" sz="2000" i="1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en-US" sz="2000" i="1">
                                    <a:latin typeface="Cambria Math" charset="0"/>
                                    <a:ea typeface="Cambria Math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en-US" sz="2000" i="1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),</m:t>
                            </m:r>
                            <m:sSub>
                              <m:sSubPr>
                                <m:ctrlPr>
                                  <a:rPr lang="en-US" altLang="en-US" sz="2000" i="1">
                                    <a:latin typeface="Cambria Math" charset="0"/>
                                    <a:ea typeface="Cambria Math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000" b="0" i="1" smtClean="0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 </m:t>
                                </m:r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𝑠</m:t>
                                </m:r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(</m:t>
                                </m:r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en-US" sz="2000" i="1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), </m:t>
                            </m:r>
                            <m:r>
                              <a:rPr lang="en-US" altLang="en-US" sz="2000" b="0" i="1" smtClean="0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 </m:t>
                            </m:r>
                            <m:r>
                              <a:rPr lang="en-US" altLang="en-US" sz="2000" i="1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altLang="en-US" sz="2000" i="1">
                                    <a:latin typeface="Cambria Math" charset="0"/>
                                    <a:ea typeface="Cambria Math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000" b="0" i="1" smtClean="0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 </m:t>
                                </m:r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𝑠</m:t>
                                </m:r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(</m:t>
                                </m:r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altLang="en-US" sz="2000" i="1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)</m:t>
                            </m:r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altLang="en-US" sz="2000" i="1">
                                <a:latin typeface="Cambria Math" charset="0"/>
                                <a:sym typeface="Symbol" pitchFamily="18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000">
                                <a:latin typeface="Cambria Math"/>
                                <a:sym typeface="Symbol" pitchFamily="18" charset="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en-US" sz="2000" i="1">
                                    <a:latin typeface="Cambria Math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altLang="en-US" sz="2000" i="1">
                                    <a:latin typeface="Cambria Math"/>
                                    <a:sym typeface="Symbol" pitchFamily="18" charset="2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altLang="en-US" sz="2000" i="1">
                                        <a:latin typeface="Cambria Math" charset="0"/>
                                        <a:sym typeface="Symbol" pitchFamily="18" charset="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en-US" sz="2000" i="1">
                                            <a:latin typeface="Cambria Math" charset="0"/>
                                            <a:sym typeface="Symbol" pitchFamily="18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000" i="1">
                                            <a:latin typeface="Cambria Math"/>
                                            <a:sym typeface="Symbol" pitchFamily="18" charset="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en-US" sz="2000" i="1">
                                            <a:latin typeface="Cambria Math"/>
                                            <a:sym typeface="Symbol" pitchFamily="18" charset="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en-US" sz="2000" i="1">
                                    <a:latin typeface="Cambria Math"/>
                                    <a:sym typeface="Symbol" pitchFamily="18" charset="2"/>
                                  </a:rPr>
                                  <m:t>,   </m:t>
                                </m:r>
                                <m:r>
                                  <a:rPr lang="en-US" altLang="en-US" sz="2000" i="1">
                                    <a:latin typeface="Cambria Math"/>
                                    <a:sym typeface="Symbol" pitchFamily="18" charset="2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altLang="en-US" sz="2000" i="1">
                                        <a:latin typeface="Cambria Math" charset="0"/>
                                        <a:sym typeface="Symbol" pitchFamily="18" charset="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en-US" sz="2000" i="1">
                                            <a:latin typeface="Cambria Math" charset="0"/>
                                            <a:sym typeface="Symbol" pitchFamily="18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000" i="1">
                                            <a:latin typeface="Cambria Math"/>
                                            <a:sym typeface="Symbol" pitchFamily="18" charset="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en-US" sz="2000" i="1">
                                            <a:latin typeface="Cambria Math"/>
                                            <a:sym typeface="Symbol" pitchFamily="18" charset="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en-US" sz="2000" i="1">
                                    <a:latin typeface="Cambria Math"/>
                                    <a:sym typeface="Symbol" pitchFamily="18" charset="2"/>
                                  </a:rPr>
                                  <m:t> ,   …,   </m:t>
                                </m:r>
                                <m:r>
                                  <a:rPr lang="en-US" altLang="en-US" sz="2000" i="1">
                                    <a:latin typeface="Cambria Math"/>
                                    <a:sym typeface="Symbol" pitchFamily="18" charset="2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altLang="en-US" sz="2000" i="1">
                                        <a:latin typeface="Cambria Math" charset="0"/>
                                        <a:sym typeface="Symbol" pitchFamily="18" charset="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en-US" sz="2000" i="1">
                                            <a:latin typeface="Cambria Math" charset="0"/>
                                            <a:sym typeface="Symbol" pitchFamily="18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000" i="1">
                                            <a:latin typeface="Cambria Math"/>
                                            <a:sym typeface="Symbol" pitchFamily="18" charset="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en-US" sz="2000" i="1">
                                            <a:latin typeface="Cambria Math"/>
                                            <a:sym typeface="Symbol" pitchFamily="18" charset="2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altLang="en-US" sz="2000" i="1" dirty="0" smtClean="0">
                    <a:latin typeface="Cambria Math"/>
                    <a:sym typeface="Symbol" pitchFamily="18" charset="2"/>
                  </a:rPr>
                  <a:t/>
                </a:r>
                <a:br>
                  <a:rPr lang="en-US" altLang="en-US" sz="2000" i="1" dirty="0" smtClean="0">
                    <a:latin typeface="Cambria Math"/>
                    <a:sym typeface="Symbol" pitchFamily="18" charset="2"/>
                  </a:rPr>
                </a:br>
                <a:endParaRPr lang="en-US" altLang="en-US" sz="2000" i="1" dirty="0" smtClean="0">
                  <a:latin typeface="Cambria Math"/>
                  <a:sym typeface="Symbol" pitchFamily="18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2000" b="0" i="1" dirty="0">
                    <a:latin typeface="Cambria Math"/>
                    <a:sym typeface="Symbol" pitchFamily="18" charset="2"/>
                  </a:rPr>
                  <a:t> </a:t>
                </a:r>
                <a:r>
                  <a:rPr lang="en-US" altLang="en-US" sz="2000" b="0" i="1" dirty="0" smtClean="0">
                    <a:latin typeface="Cambria Math"/>
                    <a:sym typeface="Symbol" pitchFamily="18" charset="2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/>
                        <a:sym typeface="Symbol" pitchFamily="18" charset="2"/>
                      </a:rPr>
                      <m:t>=</m:t>
                    </m:r>
                    <m:r>
                      <a:rPr lang="en-US" altLang="en-US" sz="2000" b="0" i="1" smtClean="0">
                        <a:latin typeface="Cambria Math"/>
                        <a:sym typeface="Symbol" pitchFamily="18" charset="2"/>
                      </a:rPr>
                      <m:t>𝑟</m:t>
                    </m:r>
                    <m:r>
                      <a:rPr lang="en-US" altLang="en-US" sz="2000" b="0" i="1" smtClean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altLang="en-US" sz="2000" b="0" i="1" smtClean="0">
                        <a:latin typeface="Cambria Math"/>
                        <a:sym typeface="Symbol" pitchFamily="18" charset="2"/>
                      </a:rPr>
                      <m:t>𝑋</m:t>
                    </m:r>
                    <m:r>
                      <a:rPr lang="en-US" altLang="en-US" sz="2000" b="0" i="1" smtClean="0">
                        <a:latin typeface="Cambria Math"/>
                        <a:sym typeface="Symbol" pitchFamily="18" charset="2"/>
                      </a:rPr>
                      <m:t>)</m:t>
                    </m:r>
                  </m:oMath>
                </a14:m>
                <a:endParaRPr lang="en-US" altLang="en-US" sz="2000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sz="2000" dirty="0">
                  <a:sym typeface="Symbol" pitchFamily="18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2000" dirty="0" smtClean="0">
                    <a:solidFill>
                      <a:srgbClr val="C00000"/>
                    </a:solidFill>
                    <a:sym typeface="Symbol" pitchFamily="18" charset="2"/>
                  </a:rPr>
                  <a:t>Thus,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000">
                        <a:solidFill>
                          <a:srgbClr val="C00000"/>
                        </a:solidFill>
                        <a:latin typeface="Cambria Math"/>
                        <a:sym typeface="Symbol" pitchFamily="18" charset="2"/>
                      </a:rPr>
                      <m:t>hconf</m:t>
                    </m:r>
                    <m:d>
                      <m:dPr>
                        <m:ctrlPr>
                          <a:rPr lang="en-US" altLang="en-US" sz="2000" i="1">
                            <a:solidFill>
                              <a:srgbClr val="C00000"/>
                            </a:solidFill>
                            <a:latin typeface="Cambria Math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en-US" sz="2000" i="1">
                            <a:solidFill>
                              <a:srgbClr val="C00000"/>
                            </a:solidFill>
                            <a:latin typeface="Cambria Math"/>
                            <a:sym typeface="Symbol" pitchFamily="18" charset="2"/>
                          </a:rPr>
                          <m:t>𝑋</m:t>
                        </m:r>
                      </m:e>
                    </m:d>
                    <m:r>
                      <a:rPr lang="en-US" altLang="en-US" sz="2000" dirty="0">
                        <a:solidFill>
                          <a:srgbClr val="C00000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≤</m:t>
                    </m:r>
                    <m:r>
                      <a:rPr lang="en-US" altLang="en-US" sz="2000" i="1">
                        <a:solidFill>
                          <a:srgbClr val="C00000"/>
                        </a:solidFill>
                        <a:latin typeface="Cambria Math"/>
                        <a:sym typeface="Symbol" pitchFamily="18" charset="2"/>
                      </a:rPr>
                      <m:t>𝑟</m:t>
                    </m:r>
                    <m:r>
                      <a:rPr lang="en-US" altLang="en-US" sz="2000" i="1">
                        <a:solidFill>
                          <a:srgbClr val="C00000"/>
                        </a:solidFill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altLang="en-US" sz="2000" i="1">
                        <a:solidFill>
                          <a:srgbClr val="C00000"/>
                        </a:solidFill>
                        <a:latin typeface="Cambria Math"/>
                        <a:sym typeface="Symbol" pitchFamily="18" charset="2"/>
                      </a:rPr>
                      <m:t>𝑋</m:t>
                    </m:r>
                    <m:r>
                      <a:rPr lang="en-US" altLang="en-US" sz="2000" i="1">
                        <a:solidFill>
                          <a:srgbClr val="C00000"/>
                        </a:solidFill>
                        <a:latin typeface="Cambria Math"/>
                        <a:sym typeface="Symbol" pitchFamily="18" charset="2"/>
                      </a:rPr>
                      <m:t>)</m:t>
                    </m:r>
                  </m:oMath>
                </a14:m>
                <a:endParaRPr lang="en-US" altLang="en-US" sz="2000" dirty="0">
                  <a:solidFill>
                    <a:srgbClr val="C00000"/>
                  </a:solidFill>
                  <a:sym typeface="Symbol" pitchFamily="18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sz="2000" dirty="0">
                  <a:sym typeface="Symbol" pitchFamily="18" charset="2"/>
                </a:endParaRPr>
              </a:p>
              <a:p>
                <a:pPr lvl="2">
                  <a:lnSpc>
                    <a:spcPct val="90000"/>
                  </a:lnSpc>
                  <a:buNone/>
                </a:pPr>
                <a:endParaRPr lang="en-US" altLang="en-US" dirty="0">
                  <a:sym typeface="Symbol" pitchFamily="18" charset="2"/>
                </a:endParaRPr>
              </a:p>
              <a:p>
                <a:pPr lvl="2">
                  <a:lnSpc>
                    <a:spcPct val="90000"/>
                  </a:lnSpc>
                  <a:buNone/>
                </a:pPr>
                <a:endParaRPr lang="en-US" altLang="en-US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3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blipFill rotWithShape="0">
                <a:blip r:embed="rId2"/>
                <a:stretch>
                  <a:fillRect l="-733" t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65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Cross Support and H-confidence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4275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 smtClean="0">
                    <a:sym typeface="Symbol" pitchFamily="18" charset="2"/>
                  </a:rPr>
                  <a:t>Since,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>
                        <a:latin typeface="Cambria Math"/>
                        <a:sym typeface="Symbol" pitchFamily="18" charset="2"/>
                      </a:rPr>
                      <m:t>hconf</m:t>
                    </m:r>
                    <m:d>
                      <m:dPr>
                        <m:ctrlPr>
                          <a:rPr lang="en-US" altLang="en-US" i="1">
                            <a:latin typeface="Cambria Math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𝑋</m:t>
                        </m:r>
                      </m:e>
                    </m:d>
                    <m:r>
                      <a:rPr lang="en-US" altLang="en-US" dirty="0">
                        <a:latin typeface="Cambria Math"/>
                        <a:ea typeface="Cambria Math"/>
                        <a:sym typeface="Symbol" pitchFamily="18" charset="2"/>
                      </a:rPr>
                      <m:t>≤</m:t>
                    </m:r>
                    <m:r>
                      <a:rPr lang="en-US" altLang="en-US" i="1">
                        <a:latin typeface="Cambria Math"/>
                        <a:sym typeface="Symbol" pitchFamily="18" charset="2"/>
                      </a:rPr>
                      <m:t>𝑟</m:t>
                    </m:r>
                    <m:d>
                      <m:dPr>
                        <m:ctrlPr>
                          <a:rPr lang="en-US" altLang="en-US" i="1">
                            <a:latin typeface="Cambria Math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𝑋</m:t>
                        </m:r>
                      </m:e>
                    </m:d>
                    <m:r>
                      <a:rPr lang="en-US" altLang="en-US" b="0" i="1" smtClean="0">
                        <a:latin typeface="Cambria Math"/>
                        <a:sym typeface="Symbol" pitchFamily="18" charset="2"/>
                      </a:rPr>
                      <m:t>, </m:t>
                    </m:r>
                  </m:oMath>
                </a14:m>
                <a:r>
                  <a:rPr lang="en-US" altLang="en-US" dirty="0" smtClean="0">
                    <a:sym typeface="Symbol" pitchFamily="18" charset="2"/>
                  </a:rPr>
                  <a:t>we can eliminate cross support patterns by finding patterns with </a:t>
                </a:r>
                <a:br>
                  <a:rPr lang="en-US" altLang="en-US" dirty="0" smtClean="0">
                    <a:sym typeface="Symbol" pitchFamily="18" charset="2"/>
                  </a:rPr>
                </a:br>
                <a:r>
                  <a:rPr lang="en-US" altLang="en-US" dirty="0" smtClean="0">
                    <a:sym typeface="Symbol" pitchFamily="18" charset="2"/>
                  </a:rPr>
                  <a:t>h-confidence &lt; </a:t>
                </a:r>
                <a:r>
                  <a:rPr lang="en-US" altLang="en-US" dirty="0" err="1" smtClean="0">
                    <a:sym typeface="Symbol" pitchFamily="18" charset="2"/>
                  </a:rPr>
                  <a:t>h</a:t>
                </a:r>
                <a:r>
                  <a:rPr lang="en-US" altLang="en-US" baseline="-25000" dirty="0" err="1" smtClean="0">
                    <a:sym typeface="Symbol" pitchFamily="18" charset="2"/>
                  </a:rPr>
                  <a:t>c</a:t>
                </a:r>
                <a:r>
                  <a:rPr lang="en-US" altLang="en-US" dirty="0" smtClean="0">
                    <a:sym typeface="Symbol" pitchFamily="18" charset="2"/>
                  </a:rPr>
                  <a:t>, a user set threshold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dirty="0" smtClean="0"/>
                  <a:t>Notice that</a:t>
                </a:r>
                <a:br>
                  <a:rPr lang="en-US" altLang="en-US" dirty="0" smtClean="0"/>
                </a:br>
                <a:endParaRPr lang="en-US" altLang="en-US" dirty="0" smtClean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dirty="0" smtClean="0"/>
                  <a:t>	 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/>
                        <a:sym typeface="Symbol" pitchFamily="18" charset="2"/>
                      </a:rPr>
                      <m:t>0</m:t>
                    </m:r>
                    <m:r>
                      <a:rPr lang="en-US" altLang="en-US" b="0" i="1" smtClean="0">
                        <a:latin typeface="Cambria Math"/>
                        <a:ea typeface="Cambria Math"/>
                        <a:sym typeface="Symbol" pitchFamily="18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en-US">
                        <a:latin typeface="Cambria Math"/>
                        <a:sym typeface="Symbol" pitchFamily="18" charset="2"/>
                      </a:rPr>
                      <m:t>hconf</m:t>
                    </m:r>
                    <m:d>
                      <m:dPr>
                        <m:ctrlPr>
                          <a:rPr lang="en-US" altLang="en-US" i="1">
                            <a:latin typeface="Cambria Math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𝑋</m:t>
                        </m:r>
                      </m:e>
                    </m:d>
                    <m:r>
                      <a:rPr lang="en-US" altLang="en-US" dirty="0">
                        <a:latin typeface="Cambria Math"/>
                        <a:ea typeface="Cambria Math"/>
                        <a:sym typeface="Symbol" pitchFamily="18" charset="2"/>
                      </a:rPr>
                      <m:t>≤</m:t>
                    </m:r>
                    <m:r>
                      <a:rPr lang="en-US" altLang="en-US" i="1">
                        <a:latin typeface="Cambria Math"/>
                        <a:sym typeface="Symbol" pitchFamily="18" charset="2"/>
                      </a:rPr>
                      <m:t>𝑟</m:t>
                    </m:r>
                    <m:r>
                      <a:rPr lang="en-US" altLang="en-US" i="1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altLang="en-US" i="1">
                        <a:latin typeface="Cambria Math"/>
                        <a:sym typeface="Symbol" pitchFamily="18" charset="2"/>
                      </a:rPr>
                      <m:t>𝑋</m:t>
                    </m:r>
                    <m:r>
                      <a:rPr lang="en-US" altLang="en-US" i="1">
                        <a:latin typeface="Cambria Math"/>
                        <a:sym typeface="Symbol" pitchFamily="18" charset="2"/>
                      </a:rPr>
                      <m:t>)≤1</m:t>
                    </m:r>
                  </m:oMath>
                </a14:m>
                <a:endParaRPr lang="en-US" altLang="en-US" dirty="0">
                  <a:sym typeface="Symbol" pitchFamily="18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sz="2000" dirty="0">
                  <a:sym typeface="Symbol" pitchFamily="18" charset="2"/>
                </a:endParaRPr>
              </a:p>
              <a:p>
                <a:pPr lvl="2">
                  <a:lnSpc>
                    <a:spcPct val="90000"/>
                  </a:lnSpc>
                  <a:buNone/>
                </a:pPr>
                <a:endParaRPr lang="en-US" altLang="en-US" dirty="0"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dirty="0" smtClean="0"/>
                  <a:t>Any </a:t>
                </a:r>
                <a:r>
                  <a:rPr lang="en-US" altLang="en-US" dirty="0" err="1" smtClean="0"/>
                  <a:t>itemset</a:t>
                </a:r>
                <a:r>
                  <a:rPr lang="en-US" altLang="en-US" dirty="0" smtClean="0"/>
                  <a:t> satisfying a given h-confidence threshold, </a:t>
                </a:r>
                <a:r>
                  <a:rPr lang="en-US" altLang="en-US" dirty="0" err="1" smtClean="0">
                    <a:sym typeface="Symbol" pitchFamily="18" charset="2"/>
                  </a:rPr>
                  <a:t>h</a:t>
                </a:r>
                <a:r>
                  <a:rPr lang="en-US" altLang="en-US" baseline="-25000" dirty="0" err="1" smtClean="0">
                    <a:sym typeface="Symbol" pitchFamily="18" charset="2"/>
                  </a:rPr>
                  <a:t>c</a:t>
                </a:r>
                <a:r>
                  <a:rPr lang="en-US" altLang="en-US" dirty="0">
                    <a:sym typeface="Symbol" pitchFamily="18" charset="2"/>
                  </a:rPr>
                  <a:t>,</a:t>
                </a:r>
                <a:r>
                  <a:rPr lang="en-US" altLang="en-US" dirty="0" smtClean="0"/>
                  <a:t> is called a </a:t>
                </a:r>
                <a:r>
                  <a:rPr lang="en-US" altLang="en-US" dirty="0" smtClean="0">
                    <a:solidFill>
                      <a:srgbClr val="C00000"/>
                    </a:solidFill>
                  </a:rPr>
                  <a:t>hyperclique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H</a:t>
                </a:r>
                <a:r>
                  <a:rPr lang="en-US" altLang="en-US" dirty="0" smtClean="0"/>
                  <a:t>-confidence can be used instead of or in conjunction with support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133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blipFill rotWithShape="0">
                <a:blip r:embed="rId2"/>
                <a:stretch>
                  <a:fillRect l="-733" t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89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146479226</TotalTime>
  <Pages>3</Pages>
  <Words>4470</Words>
  <Application>Microsoft Macintosh PowerPoint</Application>
  <PresentationFormat>On-screen Show (4:3)</PresentationFormat>
  <Paragraphs>1419</Paragraphs>
  <Slides>102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102</vt:i4>
      </vt:variant>
    </vt:vector>
  </HeadingPairs>
  <TitlesOfParts>
    <vt:vector size="116" baseType="lpstr">
      <vt:lpstr>Cambria Math</vt:lpstr>
      <vt:lpstr>Monotype Sorts</vt:lpstr>
      <vt:lpstr>Symbol</vt:lpstr>
      <vt:lpstr>Tahoma</vt:lpstr>
      <vt:lpstr>Times New Roman</vt:lpstr>
      <vt:lpstr>Wingdings</vt:lpstr>
      <vt:lpstr>Arial</vt:lpstr>
      <vt:lpstr>LC.BRev.FY97</vt:lpstr>
      <vt:lpstr>Document</vt:lpstr>
      <vt:lpstr>Equation</vt:lpstr>
      <vt:lpstr>VISIO</vt:lpstr>
      <vt:lpstr>Visio</vt:lpstr>
      <vt:lpstr>Worksheet</vt:lpstr>
      <vt:lpstr>Bitmap Image</vt:lpstr>
      <vt:lpstr>Data Mining</vt:lpstr>
      <vt:lpstr>Association Rule Mining</vt:lpstr>
      <vt:lpstr>Definition: Frequent Itemset</vt:lpstr>
      <vt:lpstr>Definition: Association Rule</vt:lpstr>
      <vt:lpstr>Association Rule Mining Task</vt:lpstr>
      <vt:lpstr>Computational Complexity</vt:lpstr>
      <vt:lpstr>Mining Association Rules</vt:lpstr>
      <vt:lpstr>Mining Association Rules</vt:lpstr>
      <vt:lpstr>Frequent Itemset Generation</vt:lpstr>
      <vt:lpstr>Frequent Itemset Generation</vt:lpstr>
      <vt:lpstr>Frequent Itemset Generation Strategies</vt:lpstr>
      <vt:lpstr>Reducing Number of Candidates</vt:lpstr>
      <vt:lpstr>Illustrating Apriori Principle</vt:lpstr>
      <vt:lpstr>Illustrating Apriori Principle</vt:lpstr>
      <vt:lpstr>Illustrating Apriori Principle</vt:lpstr>
      <vt:lpstr>Illustrating Apriori Principle</vt:lpstr>
      <vt:lpstr>Illustrating Apriori Principle</vt:lpstr>
      <vt:lpstr>Illustrating Apriori Principle</vt:lpstr>
      <vt:lpstr>Illustrating Apriori Principle</vt:lpstr>
      <vt:lpstr>Apriori Algorithm</vt:lpstr>
      <vt:lpstr>Candidate Generation: Brute-force method</vt:lpstr>
      <vt:lpstr>PowerPoint Presentation</vt:lpstr>
      <vt:lpstr>PowerPoint Presentation</vt:lpstr>
      <vt:lpstr>Candidate Generation: Fk-1 x Fk-1 Method</vt:lpstr>
      <vt:lpstr>Candidate Pruning</vt:lpstr>
      <vt:lpstr>Alternate Fk-1 x Fk-1 Method</vt:lpstr>
      <vt:lpstr>Candidate Pruning for Alternate Fk-1 x Fk-1 Method</vt:lpstr>
      <vt:lpstr>Illustrating Apriori Principle</vt:lpstr>
      <vt:lpstr>Support Counting of Candidate Itemsets</vt:lpstr>
      <vt:lpstr>Support Counting of Candidate Itemsets</vt:lpstr>
      <vt:lpstr>Support Counting: An Example</vt:lpstr>
      <vt:lpstr>Support Counting Using a Hash Tree</vt:lpstr>
      <vt:lpstr>Support Counting Using a Hash Tree</vt:lpstr>
      <vt:lpstr>Support Counting Using a Hash Tree</vt:lpstr>
      <vt:lpstr>Support Counting Using a Hash Tree</vt:lpstr>
      <vt:lpstr>Support Counting Using a Hash Tree</vt:lpstr>
      <vt:lpstr>Support Counting Using a Hash Tree</vt:lpstr>
      <vt:lpstr>Support Counting Using a Hash Tree</vt:lpstr>
      <vt:lpstr>Rule Generation</vt:lpstr>
      <vt:lpstr>Rule Generation</vt:lpstr>
      <vt:lpstr>Rule Generation for Apriori Algorithm</vt:lpstr>
      <vt:lpstr> Association Analysis: Basic Concepts  and Algorithms</vt:lpstr>
      <vt:lpstr>Factors Affecting Complexity of Apriori</vt:lpstr>
      <vt:lpstr>Factors Affecting Complexity of Apriori</vt:lpstr>
      <vt:lpstr>Compact Representation of Frequent Itemsets</vt:lpstr>
      <vt:lpstr>Maximal Frequent Itemset</vt:lpstr>
      <vt:lpstr>What are the Maximal Frequent Itemsets in this Data?</vt:lpstr>
      <vt:lpstr>An illustrative example</vt:lpstr>
      <vt:lpstr>An illustrative example</vt:lpstr>
      <vt:lpstr>An illustrative example</vt:lpstr>
      <vt:lpstr>An illustrative example</vt:lpstr>
      <vt:lpstr>An illustrative example</vt:lpstr>
      <vt:lpstr>An illustrative example</vt:lpstr>
      <vt:lpstr>An illustrative example</vt:lpstr>
      <vt:lpstr>An illustrative example</vt:lpstr>
      <vt:lpstr>An illustrative example</vt:lpstr>
      <vt:lpstr>An illustrative example</vt:lpstr>
      <vt:lpstr>Another illustrative example</vt:lpstr>
      <vt:lpstr>Closed Itemset</vt:lpstr>
      <vt:lpstr>Maximal vs Closed Itemsets</vt:lpstr>
      <vt:lpstr>Maximal vs Closed Frequent Itemsets</vt:lpstr>
      <vt:lpstr>What are the Closed Itemsets in this Data?</vt:lpstr>
      <vt:lpstr>Example 1</vt:lpstr>
      <vt:lpstr>Example 1</vt:lpstr>
      <vt:lpstr>Example 2</vt:lpstr>
      <vt:lpstr>Example 2</vt:lpstr>
      <vt:lpstr>Example 3</vt:lpstr>
      <vt:lpstr>Example 4</vt:lpstr>
      <vt:lpstr>Maximal vs Closed Itemsets</vt:lpstr>
      <vt:lpstr>Example question</vt:lpstr>
      <vt:lpstr>Pattern Evaluation</vt:lpstr>
      <vt:lpstr>Computing Interestingness Measure</vt:lpstr>
      <vt:lpstr>Drawback of Confidence</vt:lpstr>
      <vt:lpstr>Drawback of Confidence</vt:lpstr>
      <vt:lpstr>Measure for Association Rules</vt:lpstr>
      <vt:lpstr>Statistical Independence</vt:lpstr>
      <vt:lpstr>Measures that take into account statistical dependence</vt:lpstr>
      <vt:lpstr>Example: Lift/Interest</vt:lpstr>
      <vt:lpstr>Lift or Interest</vt:lpstr>
      <vt:lpstr>PowerPoint Presentation</vt:lpstr>
      <vt:lpstr>Comparing Different Measures</vt:lpstr>
      <vt:lpstr>Property under Variable Permutation</vt:lpstr>
      <vt:lpstr>Property under Row/Column Scaling</vt:lpstr>
      <vt:lpstr>Property under Inversion Operation</vt:lpstr>
      <vt:lpstr>Example: -Coefficient</vt:lpstr>
      <vt:lpstr>Property under Null Addition</vt:lpstr>
      <vt:lpstr>Different Measures have Different Properties</vt:lpstr>
      <vt:lpstr>Simpson’s Paradox</vt:lpstr>
      <vt:lpstr>Simpson’s Paradox</vt:lpstr>
      <vt:lpstr>Simpson’s Paradox</vt:lpstr>
      <vt:lpstr>Effect of Support Distribution on Association Mining</vt:lpstr>
      <vt:lpstr>Effect of Support Distribution</vt:lpstr>
      <vt:lpstr>Cross-Support Patterns</vt:lpstr>
      <vt:lpstr>A Measure of Cross Support</vt:lpstr>
      <vt:lpstr>Confidence and Cross-Support Patterns</vt:lpstr>
      <vt:lpstr>H-Confidence</vt:lpstr>
      <vt:lpstr>H-Confidence …</vt:lpstr>
      <vt:lpstr>Cross Support and H-confidence</vt:lpstr>
      <vt:lpstr>Cross Support and H-confidence …</vt:lpstr>
      <vt:lpstr>Properties of Hypercliques</vt:lpstr>
      <vt:lpstr>Properties of Hypercliques …</vt:lpstr>
      <vt:lpstr>Example Applications of Hypercliques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anujkarpatne@gmail.com</cp:lastModifiedBy>
  <cp:revision>479</cp:revision>
  <cp:lastPrinted>2018-02-04T02:18:57Z</cp:lastPrinted>
  <dcterms:created xsi:type="dcterms:W3CDTF">1998-03-18T13:44:31Z</dcterms:created>
  <dcterms:modified xsi:type="dcterms:W3CDTF">2018-02-04T02:19:00Z</dcterms:modified>
</cp:coreProperties>
</file>