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43" r:id="rId2"/>
    <p:sldId id="516" r:id="rId3"/>
    <p:sldId id="547" r:id="rId4"/>
    <p:sldId id="545" r:id="rId5"/>
    <p:sldId id="546" r:id="rId6"/>
    <p:sldId id="549" r:id="rId7"/>
    <p:sldId id="548" r:id="rId8"/>
    <p:sldId id="550" r:id="rId9"/>
    <p:sldId id="544" r:id="rId10"/>
    <p:sldId id="551" r:id="rId11"/>
    <p:sldId id="552" r:id="rId12"/>
    <p:sldId id="519" r:id="rId13"/>
    <p:sldId id="522" r:id="rId14"/>
    <p:sldId id="553" r:id="rId15"/>
    <p:sldId id="531" r:id="rId16"/>
    <p:sldId id="532" r:id="rId17"/>
    <p:sldId id="523" r:id="rId18"/>
    <p:sldId id="537" r:id="rId19"/>
    <p:sldId id="525" r:id="rId20"/>
    <p:sldId id="555" r:id="rId21"/>
    <p:sldId id="554" r:id="rId22"/>
    <p:sldId id="556" r:id="rId23"/>
    <p:sldId id="557" r:id="rId24"/>
    <p:sldId id="565" r:id="rId25"/>
    <p:sldId id="558" r:id="rId26"/>
    <p:sldId id="559" r:id="rId27"/>
    <p:sldId id="560" r:id="rId28"/>
    <p:sldId id="561" r:id="rId29"/>
    <p:sldId id="566" r:id="rId30"/>
    <p:sldId id="562" r:id="rId31"/>
    <p:sldId id="563" r:id="rId32"/>
    <p:sldId id="564" r:id="rId33"/>
    <p:sldId id="567" r:id="rId34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 autoAdjust="0"/>
    <p:restoredTop sz="94551" autoAdjust="0"/>
  </p:normalViewPr>
  <p:slideViewPr>
    <p:cSldViewPr>
      <p:cViewPr varScale="1">
        <p:scale>
          <a:sx n="101" d="100"/>
          <a:sy n="101" d="100"/>
        </p:scale>
        <p:origin x="1256" y="20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725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405940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07" tIns="47499" rIns="95007" bIns="47499"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728663"/>
            <a:ext cx="4778375" cy="358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3939-BE57-A948-849B-0A4A0D9F75DA}" type="datetime1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780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687F-5E52-974B-A112-44200359F561}" type="datetime1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8373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F0793-2FBE-8848-AD80-9680C809B95D}" type="datetime1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7754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F89A-5F0B-3244-8FC4-86ACCFF61FB0}" type="datetime1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607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24169-7EAE-5B42-91FE-71B6C9174ED0}" type="datetime1">
              <a:rPr lang="en-US" smtClean="0"/>
              <a:t>2/3/18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20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DFB6-AB5D-BA46-80B1-E5D44A356B38}" type="datetime1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309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04AF-E459-5C48-B6D7-CCBF6334165B}" type="datetime1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244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A6CD-9049-274B-B94F-581EC3869B4B}" type="datetime1">
              <a:rPr lang="en-US" smtClean="0"/>
              <a:t>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920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B2E4-7D76-1F41-9535-E548D803339E}" type="datetime1">
              <a:rPr lang="en-US" smtClean="0"/>
              <a:t>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132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886B5-155C-BE43-882E-19DDE0367361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5610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6E536-AF79-8447-86B0-0A10799AE760}" type="datetime1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43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2971-EE70-4C4B-9F71-E8229FED1535}" type="datetime1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820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3076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12C2E9">
                    <a:gamma/>
                    <a:shade val="80000"/>
                    <a:invGamma/>
                  </a:srgbClr>
                </a:gs>
                <a:gs pos="50000">
                  <a:srgbClr val="12C2E9"/>
                </a:gs>
                <a:gs pos="100000">
                  <a:srgbClr val="12C2E9">
                    <a:gamma/>
                    <a:shade val="80000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FF00FF">
                    <a:gamma/>
                    <a:shade val="69804"/>
                    <a:invGamma/>
                  </a:srgbClr>
                </a:gs>
                <a:gs pos="50000">
                  <a:srgbClr val="FF00FF"/>
                </a:gs>
                <a:gs pos="100000">
                  <a:srgbClr val="FF00FF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CC9A-BF93-4247-9F91-129638044B43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 smtClean="0"/>
              <a:t>Introduction to Data Mining, 2</a:t>
            </a:r>
            <a:r>
              <a:rPr lang="en-US" altLang="en-US" b="0" baseline="30000" dirty="0" smtClean="0"/>
              <a:t>nd</a:t>
            </a:r>
            <a:r>
              <a:rPr lang="en-US" altLang="en-US" b="0" dirty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 smtClean="0"/>
              <a:t>Tan, Steinbach, Karpatne, Kumar</a:t>
            </a:r>
            <a:endParaRPr lang="en-US" altLang="en-US" sz="800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C68D-8B6D-4F42-9DBE-A70E1D155A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-84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/>
            <a:r>
              <a:rPr lang="en-US" altLang="en-US" dirty="0" smtClean="0"/>
              <a:t>Anomaly Detection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81000" y="1980884"/>
            <a:ext cx="8229600" cy="374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for Chapter </a:t>
            </a:r>
            <a:r>
              <a:rPr lang="en-US" altLang="en-US" sz="3200" b="0" dirty="0" smtClean="0"/>
              <a:t>9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Mining, </a:t>
            </a:r>
            <a:r>
              <a:rPr lang="en-US" altLang="en-US" sz="3200" b="0" dirty="0" smtClean="0"/>
              <a:t>2</a:t>
            </a:r>
            <a:r>
              <a:rPr lang="en-US" altLang="en-US" sz="3200" b="0" baseline="30000" dirty="0" smtClean="0"/>
              <a:t>nd</a:t>
            </a:r>
            <a:r>
              <a:rPr lang="en-US" altLang="en-US" sz="3200" b="0" dirty="0" smtClean="0"/>
              <a:t> Edition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 smtClean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 smtClean="0"/>
              <a:t>Tan</a:t>
            </a:r>
            <a:r>
              <a:rPr lang="en-US" altLang="en-US" sz="3200" b="0" dirty="0"/>
              <a:t>, Steinbach, Karpatne, </a:t>
            </a:r>
            <a:r>
              <a:rPr lang="en-US" altLang="en-US" sz="3200" b="0" dirty="0" smtClean="0"/>
              <a:t>Kumar</a:t>
            </a:r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4104" name="Rectangle 5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5" name="Rectangle 6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6A0F-D8AD-C346-BB5B-F1380FD037E9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 smtClean="0"/>
              <a:t>Introduction to Data Mining, 2</a:t>
            </a:r>
            <a:r>
              <a:rPr lang="en-US" altLang="en-US" b="0" baseline="30000" dirty="0" smtClean="0"/>
              <a:t>nd</a:t>
            </a:r>
            <a:r>
              <a:rPr lang="en-US" altLang="en-US" b="0" dirty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dirty="0" smtClean="0"/>
              <a:t>Tan, Steinbach, Karpatne, Kumar</a:t>
            </a:r>
            <a:endParaRPr lang="en-US" altLang="en-US" sz="800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Model-Based Anomaly Detection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 marL="342900" indent="-342900"/>
            <a:r>
              <a:rPr lang="en-US" altLang="en-US" sz="2400" smtClean="0"/>
              <a:t>Build a model for the data and see</a:t>
            </a:r>
          </a:p>
          <a:p>
            <a:pPr marL="742950" lvl="1" indent="-285750"/>
            <a:r>
              <a:rPr lang="en-US" altLang="en-US" sz="2000" smtClean="0"/>
              <a:t>Unsupervised </a:t>
            </a:r>
          </a:p>
          <a:p>
            <a:pPr marL="1143000" lvl="2" indent="-228600"/>
            <a:r>
              <a:rPr lang="en-US" altLang="en-US" sz="1800" smtClean="0"/>
              <a:t>Anomalies are those points that don’t fit well</a:t>
            </a:r>
          </a:p>
          <a:p>
            <a:pPr marL="1143000" lvl="2" indent="-228600"/>
            <a:r>
              <a:rPr lang="en-US" altLang="en-US" sz="1800" smtClean="0"/>
              <a:t>Anomalies are those points that distort the model </a:t>
            </a:r>
          </a:p>
          <a:p>
            <a:pPr marL="1143000" lvl="2" indent="-228600"/>
            <a:r>
              <a:rPr lang="en-US" altLang="en-US" sz="1800" smtClean="0"/>
              <a:t>Examples:</a:t>
            </a:r>
          </a:p>
          <a:p>
            <a:pPr lvl="3"/>
            <a:r>
              <a:rPr lang="en-US" altLang="en-US" sz="1800" smtClean="0"/>
              <a:t>Statistical distribution</a:t>
            </a:r>
          </a:p>
          <a:p>
            <a:pPr lvl="3"/>
            <a:r>
              <a:rPr lang="en-US" altLang="en-US" sz="1800" smtClean="0"/>
              <a:t>Clusters</a:t>
            </a:r>
          </a:p>
          <a:p>
            <a:pPr lvl="3"/>
            <a:r>
              <a:rPr lang="en-US" altLang="en-US" sz="1800" smtClean="0"/>
              <a:t>Regression</a:t>
            </a:r>
          </a:p>
          <a:p>
            <a:pPr lvl="3"/>
            <a:r>
              <a:rPr lang="en-US" altLang="en-US" sz="1800" smtClean="0"/>
              <a:t>Geometric</a:t>
            </a:r>
          </a:p>
          <a:p>
            <a:pPr lvl="3"/>
            <a:r>
              <a:rPr lang="en-US" altLang="en-US" sz="1800" smtClean="0"/>
              <a:t>Graph</a:t>
            </a:r>
          </a:p>
          <a:p>
            <a:pPr marL="742950" lvl="1" indent="-285750"/>
            <a:r>
              <a:rPr lang="en-US" altLang="en-US" sz="2000" smtClean="0"/>
              <a:t>Supervised</a:t>
            </a:r>
          </a:p>
          <a:p>
            <a:pPr marL="1143000" lvl="2" indent="-228600"/>
            <a:r>
              <a:rPr lang="en-US" altLang="en-US" sz="1800" smtClean="0"/>
              <a:t>Anomalies are regarded as a rare class</a:t>
            </a:r>
          </a:p>
          <a:p>
            <a:pPr marL="1143000" lvl="2" indent="-228600"/>
            <a:r>
              <a:rPr lang="en-US" altLang="en-US" sz="1800" smtClean="0"/>
              <a:t>Need to have training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C0B0-0A82-BB43-878A-B447D8DB132E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en-US" smtClean="0"/>
              <a:t>Additional Anomaly Detection Techniques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 marL="342900" indent="-342900"/>
            <a:r>
              <a:rPr lang="en-US" altLang="en-US" smtClean="0"/>
              <a:t>Proximity-based</a:t>
            </a:r>
          </a:p>
          <a:p>
            <a:pPr marL="742950" lvl="1" indent="-285750"/>
            <a:r>
              <a:rPr lang="en-US" altLang="en-US" smtClean="0"/>
              <a:t>Anomalies are points far away from other points</a:t>
            </a:r>
          </a:p>
          <a:p>
            <a:pPr marL="742950" lvl="1" indent="-285750"/>
            <a:r>
              <a:rPr lang="en-US" altLang="en-US" smtClean="0"/>
              <a:t>Can detect this graphically in some cases</a:t>
            </a:r>
          </a:p>
          <a:p>
            <a:pPr marL="342900" indent="-342900"/>
            <a:r>
              <a:rPr lang="en-US" altLang="en-US" smtClean="0"/>
              <a:t>Density-based</a:t>
            </a:r>
          </a:p>
          <a:p>
            <a:pPr marL="742950" lvl="1" indent="-285750"/>
            <a:r>
              <a:rPr lang="en-US" altLang="en-US" smtClean="0"/>
              <a:t>Low density points are outliers</a:t>
            </a:r>
          </a:p>
          <a:p>
            <a:pPr marL="342900" indent="-342900"/>
            <a:r>
              <a:rPr lang="en-US" altLang="en-US" smtClean="0"/>
              <a:t>Pattern matching</a:t>
            </a:r>
          </a:p>
          <a:p>
            <a:pPr marL="742950" lvl="1" indent="-285750"/>
            <a:r>
              <a:rPr lang="en-US" altLang="en-US" smtClean="0"/>
              <a:t>Create profiles or templates of atypical but important events or objects</a:t>
            </a:r>
          </a:p>
          <a:p>
            <a:pPr marL="742950" lvl="1" indent="-285750"/>
            <a:r>
              <a:rPr lang="en-US" altLang="en-US" smtClean="0"/>
              <a:t>Algorithms to detect these patterns are usually simple and efficient</a:t>
            </a:r>
          </a:p>
          <a:p>
            <a:pPr marL="342900" indent="-342900">
              <a:buFont typeface="Monotype Sorts" pitchFamily="-84" charset="2"/>
              <a:buNone/>
            </a:pPr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AB3D-D190-D64C-84A1-260E3DB82959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Visual Approaches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dirty="0" smtClean="0"/>
              <a:t>Boxplots or scatter plots</a:t>
            </a:r>
          </a:p>
          <a:p>
            <a:pPr marL="342900" indent="-342900"/>
            <a:endParaRPr lang="en-US" altLang="en-US" dirty="0" smtClean="0"/>
          </a:p>
          <a:p>
            <a:pPr marL="342900" indent="-342900"/>
            <a:r>
              <a:rPr lang="en-US" altLang="en-US" dirty="0" smtClean="0"/>
              <a:t>Limitations</a:t>
            </a:r>
          </a:p>
          <a:p>
            <a:pPr marL="742950" lvl="1" indent="-285750"/>
            <a:r>
              <a:rPr lang="en-US" altLang="en-US" dirty="0" smtClean="0"/>
              <a:t>Not automatic</a:t>
            </a:r>
          </a:p>
          <a:p>
            <a:pPr marL="742950" lvl="1" indent="-285750"/>
            <a:r>
              <a:rPr lang="en-US" altLang="en-US" dirty="0" smtClean="0"/>
              <a:t>Subjective</a:t>
            </a:r>
          </a:p>
        </p:txBody>
      </p:sp>
      <p:pic>
        <p:nvPicPr>
          <p:cNvPr id="15364" name="Picture 4" descr="boxplot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3150" y="3656013"/>
            <a:ext cx="2576513" cy="2497137"/>
          </a:xfrm>
          <a:noFill/>
        </p:spPr>
      </p:pic>
      <p:pic>
        <p:nvPicPr>
          <p:cNvPr id="1536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29150" y="2281238"/>
            <a:ext cx="3511550" cy="3414712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2841-C5B8-3C46-8C24-C751B3054328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Statistical Approaches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90600"/>
            <a:ext cx="8318500" cy="5029200"/>
          </a:xfrm>
        </p:spPr>
        <p:txBody>
          <a:bodyPr/>
          <a:lstStyle/>
          <a:p>
            <a:pPr marL="342900" indent="-342900">
              <a:buFont typeface="Monotype Sorts" pitchFamily="-84" charset="2"/>
              <a:buNone/>
            </a:pPr>
            <a:r>
              <a:rPr lang="en-US" altLang="en-US" sz="2200" b="1" smtClean="0"/>
              <a:t>Probabilistic definition of an outlier:</a:t>
            </a:r>
            <a:r>
              <a:rPr lang="en-US" altLang="en-US" sz="2200" smtClean="0"/>
              <a:t> An outlier is an object that has a low probability with respect to a probability distribution model of the data. </a:t>
            </a:r>
          </a:p>
          <a:p>
            <a:pPr marL="342900" indent="-342900"/>
            <a:r>
              <a:rPr lang="en-US" altLang="en-US" sz="2200" smtClean="0"/>
              <a:t>Usually assume a parametric model describing the distribution of the data (e.g., normal distribution) </a:t>
            </a:r>
          </a:p>
          <a:p>
            <a:pPr marL="342900" indent="-342900"/>
            <a:r>
              <a:rPr lang="en-US" altLang="en-US" sz="2200" smtClean="0"/>
              <a:t>Apply a statistical test that depends on</a:t>
            </a:r>
            <a:r>
              <a:rPr lang="en-US" altLang="en-US" sz="2400" smtClean="0"/>
              <a:t> </a:t>
            </a:r>
          </a:p>
          <a:p>
            <a:pPr marL="742950" lvl="1" indent="-285750"/>
            <a:r>
              <a:rPr lang="en-US" altLang="en-US" sz="2000" smtClean="0"/>
              <a:t>Data distribution</a:t>
            </a:r>
          </a:p>
          <a:p>
            <a:pPr marL="742950" lvl="1" indent="-285750"/>
            <a:r>
              <a:rPr lang="en-US" altLang="en-US" sz="2000" smtClean="0"/>
              <a:t>Parameters of distribution (e.g., mean, variance)</a:t>
            </a:r>
          </a:p>
          <a:p>
            <a:pPr marL="742950" lvl="1" indent="-285750"/>
            <a:r>
              <a:rPr lang="en-US" altLang="en-US" sz="2000" smtClean="0"/>
              <a:t>Number of expected outliers (confidence limit)</a:t>
            </a:r>
          </a:p>
          <a:p>
            <a:pPr marL="342900" indent="-342900"/>
            <a:r>
              <a:rPr lang="en-US" altLang="en-US" sz="2200" smtClean="0"/>
              <a:t>Issues</a:t>
            </a:r>
          </a:p>
          <a:p>
            <a:pPr marL="742950" lvl="1" indent="-285750"/>
            <a:r>
              <a:rPr lang="en-US" altLang="en-US" sz="2000" smtClean="0"/>
              <a:t>Identifying the distribution of a data set</a:t>
            </a:r>
          </a:p>
          <a:p>
            <a:pPr marL="1143000" lvl="2" indent="-228600"/>
            <a:r>
              <a:rPr lang="en-US" altLang="en-US" smtClean="0"/>
              <a:t>Heavy tailed distribution</a:t>
            </a:r>
          </a:p>
          <a:p>
            <a:pPr marL="742950" lvl="1" indent="-285750"/>
            <a:r>
              <a:rPr lang="en-US" altLang="en-US" sz="2000" smtClean="0"/>
              <a:t>Number of attributes</a:t>
            </a:r>
          </a:p>
          <a:p>
            <a:pPr marL="742950" lvl="1" indent="-285750"/>
            <a:r>
              <a:rPr lang="en-US" altLang="en-US" sz="2000" smtClean="0"/>
              <a:t>Is the data a mixture of distributions?</a:t>
            </a:r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DAA7-A996-3840-BC48-6272B19F1269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Normal Distributions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0"/>
          <a:stretch>
            <a:fillRect/>
          </a:stretch>
        </p:blipFill>
        <p:spPr bwMode="auto">
          <a:xfrm>
            <a:off x="762000" y="990600"/>
            <a:ext cx="3733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6477000" y="1676400"/>
            <a:ext cx="2362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One-dimensional Gaussian</a:t>
            </a:r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6477000" y="4191000"/>
            <a:ext cx="243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Two-dimensional Gaussian</a:t>
            </a:r>
          </a:p>
        </p:txBody>
      </p:sp>
      <p:pic>
        <p:nvPicPr>
          <p:cNvPr id="18438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5832475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0F5E-EE50-C74F-8F6F-8213D929715C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Grubbs’ Test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Detect outliers in univariate data</a:t>
            </a:r>
          </a:p>
          <a:p>
            <a:r>
              <a:rPr lang="en-US" altLang="en-US" smtClean="0"/>
              <a:t>Assume data comes from normal distribution</a:t>
            </a:r>
          </a:p>
          <a:p>
            <a:r>
              <a:rPr lang="en-US" altLang="en-US" smtClean="0"/>
              <a:t>Detects one outlier at a time, remove the outlier, and repeat</a:t>
            </a:r>
          </a:p>
          <a:p>
            <a:pPr lvl="1"/>
            <a:r>
              <a:rPr lang="en-US" altLang="en-US" smtClean="0"/>
              <a:t>H</a:t>
            </a:r>
            <a:r>
              <a:rPr lang="en-US" altLang="en-US" baseline="-25000" smtClean="0"/>
              <a:t>0</a:t>
            </a:r>
            <a:r>
              <a:rPr lang="en-US" altLang="en-US" smtClean="0"/>
              <a:t>: There is no outlier in data</a:t>
            </a:r>
          </a:p>
          <a:p>
            <a:pPr lvl="1"/>
            <a:r>
              <a:rPr lang="en-US" altLang="en-US" smtClean="0"/>
              <a:t>H</a:t>
            </a:r>
            <a:r>
              <a:rPr lang="en-US" altLang="en-US" baseline="-25000" smtClean="0"/>
              <a:t>A</a:t>
            </a:r>
            <a:r>
              <a:rPr lang="en-US" altLang="en-US" smtClean="0"/>
              <a:t>: There is at least one outlier</a:t>
            </a:r>
          </a:p>
          <a:p>
            <a:r>
              <a:rPr lang="en-US" altLang="en-US" smtClean="0"/>
              <a:t>Grubbs’ test statistic: </a:t>
            </a:r>
          </a:p>
          <a:p>
            <a:endParaRPr lang="en-US" altLang="en-US" smtClean="0"/>
          </a:p>
          <a:p>
            <a:r>
              <a:rPr lang="en-US" altLang="en-US" smtClean="0"/>
              <a:t>Reject H</a:t>
            </a:r>
            <a:r>
              <a:rPr lang="en-US" altLang="en-US" baseline="-25000" smtClean="0"/>
              <a:t>0</a:t>
            </a:r>
            <a:r>
              <a:rPr lang="en-US" altLang="en-US" smtClean="0"/>
              <a:t> if: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3962400"/>
          <a:ext cx="22860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3" imgW="1054080" imgH="469800" progId="Equation.3">
                  <p:embed/>
                </p:oleObj>
              </mc:Choice>
              <mc:Fallback>
                <p:oleObj name="Equation" r:id="rId3" imgW="105408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62400"/>
                        <a:ext cx="22860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971800" y="5186363"/>
          <a:ext cx="388620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5" imgW="1828800" imgH="571320" progId="Equation.3">
                  <p:embed/>
                </p:oleObj>
              </mc:Choice>
              <mc:Fallback>
                <p:oleObj name="Equation" r:id="rId5" imgW="182880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86363"/>
                        <a:ext cx="3886200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CC71-DF06-DF45-A471-46E74706528F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Statistical-based – Likelihood Approach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Assume the data set D contains samples from a mixture of two probability distributions: </a:t>
            </a:r>
          </a:p>
          <a:p>
            <a:pPr lvl="1"/>
            <a:r>
              <a:rPr lang="en-US" altLang="en-US" smtClean="0"/>
              <a:t>M (majority distribution) </a:t>
            </a:r>
          </a:p>
          <a:p>
            <a:pPr lvl="1"/>
            <a:r>
              <a:rPr lang="en-US" altLang="en-US" smtClean="0"/>
              <a:t>A (anomalous distribution)</a:t>
            </a:r>
          </a:p>
          <a:p>
            <a:r>
              <a:rPr lang="en-US" altLang="en-US" smtClean="0"/>
              <a:t>General Approach:</a:t>
            </a:r>
          </a:p>
          <a:p>
            <a:pPr lvl="1"/>
            <a:r>
              <a:rPr lang="en-US" altLang="en-US" smtClean="0"/>
              <a:t>Initially, assume all the data points belong to M</a:t>
            </a:r>
          </a:p>
          <a:p>
            <a:pPr lvl="1"/>
            <a:r>
              <a:rPr lang="en-US" altLang="en-US" smtClean="0"/>
              <a:t>Let L</a:t>
            </a:r>
            <a:r>
              <a:rPr lang="en-US" altLang="en-US" baseline="-25000" smtClean="0"/>
              <a:t>t</a:t>
            </a:r>
            <a:r>
              <a:rPr lang="en-US" altLang="en-US" smtClean="0"/>
              <a:t>(D) be the log likelihood of D at time t</a:t>
            </a:r>
          </a:p>
          <a:p>
            <a:pPr lvl="1"/>
            <a:r>
              <a:rPr lang="en-US" altLang="en-US" smtClean="0"/>
              <a:t>For each point x</a:t>
            </a:r>
            <a:r>
              <a:rPr lang="en-US" altLang="en-US" baseline="-25000" smtClean="0"/>
              <a:t>t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that belongs to M, move it to A</a:t>
            </a:r>
            <a:endParaRPr lang="en-US" altLang="en-US" smtClean="0"/>
          </a:p>
          <a:p>
            <a:pPr lvl="2"/>
            <a:r>
              <a:rPr lang="en-US" altLang="en-US" smtClean="0"/>
              <a:t> Let L</a:t>
            </a:r>
            <a:r>
              <a:rPr lang="en-US" altLang="en-US" baseline="-25000" smtClean="0"/>
              <a:t>t+1</a:t>
            </a:r>
            <a:r>
              <a:rPr lang="en-US" altLang="en-US" smtClean="0"/>
              <a:t> (D) be the new log likelihood.</a:t>
            </a:r>
          </a:p>
          <a:p>
            <a:pPr lvl="2"/>
            <a:r>
              <a:rPr lang="en-US" altLang="en-US" smtClean="0"/>
              <a:t> Compute the difference, </a:t>
            </a:r>
            <a:r>
              <a:rPr lang="en-US" altLang="en-US" smtClean="0">
                <a:sym typeface="Symbol" pitchFamily="18" charset="2"/>
              </a:rPr>
              <a:t> = </a:t>
            </a:r>
            <a:r>
              <a:rPr lang="en-US" altLang="en-US" smtClean="0"/>
              <a:t>L</a:t>
            </a:r>
            <a:r>
              <a:rPr lang="en-US" altLang="en-US" baseline="-25000" smtClean="0"/>
              <a:t>t</a:t>
            </a:r>
            <a:r>
              <a:rPr lang="en-US" altLang="en-US" smtClean="0"/>
              <a:t>(D) – L</a:t>
            </a:r>
            <a:r>
              <a:rPr lang="en-US" altLang="en-US" baseline="-25000" smtClean="0"/>
              <a:t>t+1</a:t>
            </a:r>
            <a:r>
              <a:rPr lang="en-US" altLang="en-US" smtClean="0"/>
              <a:t> (D)</a:t>
            </a:r>
          </a:p>
          <a:p>
            <a:pPr lvl="2"/>
            <a:r>
              <a:rPr lang="en-US" altLang="en-US" smtClean="0"/>
              <a:t> If </a:t>
            </a:r>
            <a:r>
              <a:rPr lang="en-US" altLang="en-US" smtClean="0">
                <a:sym typeface="Symbol" pitchFamily="18" charset="2"/>
              </a:rPr>
              <a:t></a:t>
            </a:r>
            <a:r>
              <a:rPr lang="en-US" altLang="en-US" smtClean="0"/>
              <a:t> &gt; c  (some threshold), then x</a:t>
            </a:r>
            <a:r>
              <a:rPr lang="en-US" altLang="en-US" baseline="-25000" smtClean="0"/>
              <a:t>t</a:t>
            </a:r>
            <a:r>
              <a:rPr lang="en-US" altLang="en-US" smtClean="0"/>
              <a:t> is declared as an anomaly and moved permanently from M to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EB30-7315-CB47-A511-574ACB104543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Statistical-based – Likelihood Approach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sym typeface="Symbol" pitchFamily="18" charset="2"/>
              </a:rPr>
              <a:t>Data distribution, D = (1 – ) M +  A</a:t>
            </a:r>
          </a:p>
          <a:p>
            <a:r>
              <a:rPr lang="en-US" altLang="en-US" smtClean="0">
                <a:sym typeface="Symbol" pitchFamily="18" charset="2"/>
              </a:rPr>
              <a:t>M is a probability distribution estimated from data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Can be based on any modeling method (naïve Bayes, maximum entropy, etc)</a:t>
            </a:r>
          </a:p>
          <a:p>
            <a:r>
              <a:rPr lang="en-US" altLang="en-US" smtClean="0">
                <a:sym typeface="Symbol" pitchFamily="18" charset="2"/>
              </a:rPr>
              <a:t>A is initially assumed to be uniform distribution</a:t>
            </a:r>
          </a:p>
          <a:p>
            <a:r>
              <a:rPr lang="en-US" altLang="en-US" smtClean="0">
                <a:sym typeface="Symbol" pitchFamily="18" charset="2"/>
              </a:rPr>
              <a:t>Likelihood at time t:</a:t>
            </a:r>
          </a:p>
        </p:txBody>
      </p:sp>
      <p:graphicFrame>
        <p:nvGraphicFramePr>
          <p:cNvPr id="2050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85800" y="4191000"/>
          <a:ext cx="82296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4076640" imgH="888840" progId="Equation.3">
                  <p:embed/>
                </p:oleObj>
              </mc:Choice>
              <mc:Fallback>
                <p:oleObj name="Equation" r:id="rId3" imgW="407664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8229600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26BE-7487-8546-B552-C00989E89843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smtClean="0"/>
              <a:t>Strengths/Weaknesses of Statistical Approaches</a:t>
            </a:r>
            <a:r>
              <a:rPr lang="en-US" altLang="en-US" smtClean="0"/>
              <a:t> 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Firm mathematical foundation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Can be very efficient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Good results if distribution is known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In many cases, data distribution may not be known</a:t>
            </a:r>
          </a:p>
          <a:p>
            <a:pPr lvl="3">
              <a:lnSpc>
                <a:spcPct val="90000"/>
              </a:lnSpc>
            </a:pPr>
            <a:endParaRPr lang="en-US" altLang="en-US" sz="18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For high dimensional data, it may be difficult to estimate the true distribution</a:t>
            </a:r>
            <a:br>
              <a:rPr lang="en-US" altLang="en-US" sz="2400" smtClean="0"/>
            </a:br>
            <a:endParaRPr lang="en-US" altLang="en-US" sz="24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Anomalies can distort the parameters of the distribution</a:t>
            </a:r>
            <a:br>
              <a:rPr lang="en-US" altLang="en-US" sz="2400" smtClean="0"/>
            </a:br>
            <a:endParaRPr lang="en-US" altLang="en-US" sz="2400" smtClean="0"/>
          </a:p>
          <a:p>
            <a:pPr lvl="3">
              <a:lnSpc>
                <a:spcPct val="90000"/>
              </a:lnSpc>
            </a:pPr>
            <a:endParaRPr lang="en-US" altLang="en-US" sz="18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9801-59D3-FB42-84B4-F0A8D6E33E32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mtClean="0"/>
              <a:t>Distance-Based Approaches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mtClean="0"/>
              <a:t>Several different techniques</a:t>
            </a:r>
          </a:p>
          <a:p>
            <a:pPr marL="342900" indent="-342900"/>
            <a:endParaRPr lang="en-US" altLang="en-US" smtClean="0"/>
          </a:p>
          <a:p>
            <a:pPr marL="342900" indent="-342900"/>
            <a:r>
              <a:rPr lang="en-US" altLang="en-US" smtClean="0"/>
              <a:t>An object is an outlier if a specified fraction of the objects is more than a specified distance away (Knorr, Ng 1998)  </a:t>
            </a:r>
          </a:p>
          <a:p>
            <a:pPr marL="742950" lvl="1" indent="-285750"/>
            <a:r>
              <a:rPr lang="en-US" altLang="en-US" smtClean="0"/>
              <a:t>Some statistical definitions are special cases of this</a:t>
            </a:r>
            <a:br>
              <a:rPr lang="en-US" altLang="en-US" smtClean="0"/>
            </a:br>
            <a:endParaRPr lang="en-US" altLang="en-US" smtClean="0"/>
          </a:p>
          <a:p>
            <a:pPr marL="342900" indent="-342900"/>
            <a:r>
              <a:rPr lang="en-US" altLang="en-US" smtClean="0"/>
              <a:t>The outlier score of an object is the distance to its kth  nearest neighbor</a:t>
            </a:r>
          </a:p>
          <a:p>
            <a:pPr marL="1143000" lvl="2" indent="-228600">
              <a:buFont typeface="Wingdings" pitchFamily="2" charset="2"/>
              <a:buNone/>
            </a:pPr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270D-B238-CF48-8C7B-0E5790B53BD1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Anomaly/Outlier Detection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1816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mtClean="0"/>
              <a:t>What are anomalies/outliers?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The set of data points that are </a:t>
            </a:r>
            <a:br>
              <a:rPr lang="en-US" altLang="en-US" smtClean="0"/>
            </a:br>
            <a:r>
              <a:rPr lang="en-US" altLang="en-US" smtClean="0"/>
              <a:t>considerably different than the </a:t>
            </a:r>
            <a:br>
              <a:rPr lang="en-US" altLang="en-US" smtClean="0"/>
            </a:br>
            <a:r>
              <a:rPr lang="en-US" altLang="en-US" smtClean="0"/>
              <a:t>remainder of the data</a:t>
            </a:r>
          </a:p>
          <a:p>
            <a:pPr marL="742950" lvl="1" indent="-285750">
              <a:lnSpc>
                <a:spcPct val="90000"/>
              </a:lnSpc>
            </a:pPr>
            <a:endParaRPr lang="en-US" altLang="en-US" smtClean="0"/>
          </a:p>
          <a:p>
            <a:pPr marL="342900" indent="-342900">
              <a:lnSpc>
                <a:spcPct val="90000"/>
              </a:lnSpc>
            </a:pPr>
            <a:r>
              <a:rPr lang="en-US" altLang="en-US" smtClean="0"/>
              <a:t>Natural implication is that anomalies are relatively rare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One in a thousand occurs often if you have lots of data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Context is important, e.g., freezing temps in July</a:t>
            </a:r>
          </a:p>
          <a:p>
            <a:pPr marL="742950" lvl="1" indent="-285750">
              <a:lnSpc>
                <a:spcPct val="90000"/>
              </a:lnSpc>
            </a:pPr>
            <a:endParaRPr lang="en-US" altLang="en-US" smtClean="0"/>
          </a:p>
          <a:p>
            <a:pPr marL="342900" indent="-342900">
              <a:lnSpc>
                <a:spcPct val="90000"/>
              </a:lnSpc>
            </a:pPr>
            <a:r>
              <a:rPr lang="en-US" altLang="en-US" smtClean="0"/>
              <a:t>Can be important or a nuisance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10 foot tall 2 year old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mtClean="0"/>
              <a:t>Unusually high blood pressure 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3"/>
          <a:stretch>
            <a:fillRect/>
          </a:stretch>
        </p:blipFill>
        <p:spPr bwMode="auto">
          <a:xfrm>
            <a:off x="6172200" y="1066800"/>
            <a:ext cx="2778125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552A-F378-D145-B510-6D5CCF5418FF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mtClean="0"/>
              <a:t>One Nearest Neighbor - One Outlier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7" t="6934" r="8151" b="9747"/>
          <a:stretch>
            <a:fillRect/>
          </a:stretch>
        </p:blipFill>
        <p:spPr bwMode="auto">
          <a:xfrm>
            <a:off x="1184275" y="1066800"/>
            <a:ext cx="71215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8D72-AD13-D949-843C-B4DBB4CCBB0E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mtClean="0"/>
              <a:t>One Nearest Neighbor - Two Outliers</a:t>
            </a:r>
          </a:p>
        </p:txBody>
      </p:sp>
      <p:pic>
        <p:nvPicPr>
          <p:cNvPr id="2355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7" t="6934" r="8151" b="9747"/>
          <a:stretch>
            <a:fillRect/>
          </a:stretch>
        </p:blipFill>
        <p:spPr bwMode="auto">
          <a:xfrm>
            <a:off x="914400" y="1066800"/>
            <a:ext cx="71215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9"/>
          <p:cNvSpPr txBox="1">
            <a:spLocks noChangeArrowheads="1"/>
          </p:cNvSpPr>
          <p:nvPr/>
        </p:nvSpPr>
        <p:spPr bwMode="auto">
          <a:xfrm>
            <a:off x="64770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3275-81E8-C34E-B6C2-E24F94E80BAA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mtClean="0"/>
              <a:t>Five Nearest Neighbors - Small Cluster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4" t="6934" r="8565" b="9747"/>
          <a:stretch>
            <a:fillRect/>
          </a:stretch>
        </p:blipFill>
        <p:spPr bwMode="auto">
          <a:xfrm>
            <a:off x="990600" y="1066800"/>
            <a:ext cx="71215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F69C4-3A10-0B4B-A2E9-5D3BB177C4C8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mtClean="0"/>
              <a:t>Five Nearest Neighbors - Differing Density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3" t="6934" r="8151" b="9747"/>
          <a:stretch>
            <a:fillRect/>
          </a:stretch>
        </p:blipFill>
        <p:spPr bwMode="auto">
          <a:xfrm>
            <a:off x="914400" y="1066800"/>
            <a:ext cx="7294563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AA76-F5AA-CA4F-9223-61A1B44AF801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z="2500" smtClean="0"/>
              <a:t>Strengths/Weaknesses of Distance-Based Approaches</a:t>
            </a:r>
            <a:r>
              <a:rPr lang="en-US" altLang="en-US" smtClean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Simple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Expensive – O(n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pPr lvl="3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Sensitive to parameters</a:t>
            </a:r>
            <a:br>
              <a:rPr lang="en-US" altLang="en-US" smtClean="0"/>
            </a:b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Sensitive to variations in density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Distance becomes less meaningful in high-dimensional space</a:t>
            </a:r>
            <a:br>
              <a:rPr lang="en-US" altLang="en-US" smtClean="0"/>
            </a:br>
            <a:endParaRPr lang="en-US" altLang="en-US" smtClean="0"/>
          </a:p>
          <a:p>
            <a:pPr lvl="3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115B-CCB4-C44A-982A-5CDC5912D980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mtClean="0"/>
              <a:t>Density-Based Approaches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b="1" smtClean="0"/>
              <a:t>Density-based Outlier:</a:t>
            </a:r>
            <a:r>
              <a:rPr lang="en-US" altLang="en-US" smtClean="0"/>
              <a:t> The outlier score of an object is the inverse of the density around the object. </a:t>
            </a:r>
          </a:p>
          <a:p>
            <a:pPr marL="742950" lvl="1" indent="-285750"/>
            <a:r>
              <a:rPr lang="en-US" altLang="en-US" smtClean="0"/>
              <a:t>Can be defined in terms of the k nearest neighbors</a:t>
            </a:r>
          </a:p>
          <a:p>
            <a:pPr marL="742950" lvl="1" indent="-285750"/>
            <a:r>
              <a:rPr lang="en-US" altLang="en-US" smtClean="0"/>
              <a:t>One definition: Inverse of distance to kth neighbor</a:t>
            </a:r>
          </a:p>
          <a:p>
            <a:pPr marL="742950" lvl="1" indent="-285750"/>
            <a:r>
              <a:rPr lang="en-US" altLang="en-US" smtClean="0"/>
              <a:t>Another definition: Inverse of the average distance to k neighbors</a:t>
            </a:r>
          </a:p>
          <a:p>
            <a:pPr marL="742950" lvl="1" indent="-285750"/>
            <a:r>
              <a:rPr lang="en-US" altLang="en-US" smtClean="0"/>
              <a:t>DBSCAN definition</a:t>
            </a:r>
          </a:p>
          <a:p>
            <a:pPr marL="742950" lvl="1" indent="-285750"/>
            <a:endParaRPr lang="en-US" altLang="en-US" smtClean="0"/>
          </a:p>
          <a:p>
            <a:pPr marL="342900" indent="-342900"/>
            <a:r>
              <a:rPr lang="en-US" altLang="en-US" smtClean="0"/>
              <a:t>If there are regions of different density, this approach can have problems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8FAC-5E9D-D749-AB04-08FB7417EB9C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mtClean="0"/>
              <a:t>Relative Density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mtClean="0"/>
              <a:t>Consider the density of a point relative to that of its k nearest neighbors</a:t>
            </a:r>
          </a:p>
          <a:p>
            <a:pPr marL="342900" indent="-342900"/>
            <a:endParaRPr lang="en-US" altLang="en-US" smtClean="0"/>
          </a:p>
          <a:p>
            <a:pPr marL="342900" indent="-342900"/>
            <a:endParaRPr lang="en-US" altLang="en-US" smtClean="0"/>
          </a:p>
          <a:p>
            <a:pPr marL="342900" indent="-342900"/>
            <a:endParaRPr lang="en-US" altLang="en-US" smtClean="0"/>
          </a:p>
          <a:p>
            <a:pPr marL="342900" indent="-342900"/>
            <a:endParaRPr lang="en-US" altLang="en-US" smtClean="0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1945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80343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C78-37DC-F145-A745-8E5FB995D17D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mtClean="0"/>
              <a:t>Relative Density Outlier Scores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6" t="5556" r="8165" b="9723"/>
          <a:stretch>
            <a:fillRect/>
          </a:stretch>
        </p:blipFill>
        <p:spPr bwMode="auto">
          <a:xfrm>
            <a:off x="1371600" y="1371600"/>
            <a:ext cx="6705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F599-1A8C-2A43-A167-4D0529FA7390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Density-based: LOF approach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2133600"/>
          </a:xfrm>
        </p:spPr>
        <p:txBody>
          <a:bodyPr>
            <a:normAutofit fontScale="92500"/>
          </a:bodyPr>
          <a:lstStyle/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sz="2400" dirty="0" smtClean="0"/>
              <a:t>For each point, compute the density of its local neighborhood</a:t>
            </a:r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sz="2400" dirty="0" smtClean="0"/>
              <a:t>Compute local outlier factor (LOF) of a sample </a:t>
            </a:r>
            <a:r>
              <a:rPr lang="en-US" sz="2400" i="1" dirty="0" smtClean="0"/>
              <a:t>p</a:t>
            </a:r>
            <a:r>
              <a:rPr lang="en-US" sz="2400" dirty="0" smtClean="0"/>
              <a:t> as the average of the ratios of the density of sample </a:t>
            </a:r>
            <a:r>
              <a:rPr lang="en-US" sz="2400" i="1" dirty="0" smtClean="0"/>
              <a:t>p</a:t>
            </a:r>
            <a:r>
              <a:rPr lang="en-US" sz="2400" dirty="0" smtClean="0"/>
              <a:t> and the density of its nearest neighbors</a:t>
            </a:r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sz="2400" dirty="0" smtClean="0"/>
              <a:t>Outliers are points with largest LOF value</a:t>
            </a:r>
          </a:p>
        </p:txBody>
      </p:sp>
      <p:grpSp>
        <p:nvGrpSpPr>
          <p:cNvPr id="30724" name="Group 4"/>
          <p:cNvGrpSpPr>
            <a:grpSpLocks noChangeAspect="1"/>
          </p:cNvGrpSpPr>
          <p:nvPr/>
        </p:nvGrpSpPr>
        <p:grpSpPr bwMode="auto">
          <a:xfrm>
            <a:off x="533400" y="3322638"/>
            <a:ext cx="3505200" cy="3001962"/>
            <a:chOff x="1626" y="1932"/>
            <a:chExt cx="3476" cy="2930"/>
          </a:xfrm>
        </p:grpSpPr>
        <p:pic>
          <p:nvPicPr>
            <p:cNvPr id="3072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" y="1932"/>
              <a:ext cx="3476" cy="2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7" name="Text Box 6"/>
            <p:cNvSpPr txBox="1">
              <a:spLocks noChangeAspect="1" noChangeArrowheads="1"/>
            </p:cNvSpPr>
            <p:nvPr/>
          </p:nvSpPr>
          <p:spPr bwMode="auto">
            <a:xfrm>
              <a:off x="2460" y="3978"/>
              <a:ext cx="300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alt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2</a:t>
              </a:r>
              <a:endParaRPr lang="en-US" alt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 altLang="en-US" sz="1000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 altLang="en-US" sz="16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30728" name="Text Box 7"/>
            <p:cNvSpPr txBox="1">
              <a:spLocks noChangeAspect="1" noChangeArrowheads="1"/>
            </p:cNvSpPr>
            <p:nvPr/>
          </p:nvSpPr>
          <p:spPr bwMode="auto">
            <a:xfrm>
              <a:off x="3582" y="4194"/>
              <a:ext cx="438" cy="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alt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endParaRPr lang="en-US" alt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 altLang="en-US" sz="1000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 alt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30725" name="Text Box 8"/>
          <p:cNvSpPr txBox="1">
            <a:spLocks noChangeArrowheads="1"/>
          </p:cNvSpPr>
          <p:nvPr/>
        </p:nvSpPr>
        <p:spPr bwMode="auto">
          <a:xfrm>
            <a:off x="5181600" y="4114800"/>
            <a:ext cx="3352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0">
                <a:latin typeface="Tahoma" pitchFamily="34" charset="0"/>
              </a:rPr>
              <a:t>In the NN approach, p</a:t>
            </a:r>
            <a:r>
              <a:rPr lang="en-US" altLang="en-US" sz="2000" b="0" baseline="-25000">
                <a:latin typeface="Tahoma" pitchFamily="34" charset="0"/>
              </a:rPr>
              <a:t>2</a:t>
            </a:r>
            <a:r>
              <a:rPr lang="en-US" altLang="en-US" sz="2000" b="0">
                <a:latin typeface="Tahoma" pitchFamily="34" charset="0"/>
              </a:rPr>
              <a:t> is not considered as outlier, while LOF approach find both p</a:t>
            </a:r>
            <a:r>
              <a:rPr lang="en-US" altLang="en-US" sz="2000" b="0" baseline="-25000">
                <a:latin typeface="Tahoma" pitchFamily="34" charset="0"/>
              </a:rPr>
              <a:t>1</a:t>
            </a:r>
            <a:r>
              <a:rPr lang="en-US" altLang="en-US" sz="2000" b="0">
                <a:latin typeface="Tahoma" pitchFamily="34" charset="0"/>
              </a:rPr>
              <a:t> and p</a:t>
            </a:r>
            <a:r>
              <a:rPr lang="en-US" altLang="en-US" sz="2000" b="0" baseline="-25000">
                <a:latin typeface="Tahoma" pitchFamily="34" charset="0"/>
              </a:rPr>
              <a:t>2 </a:t>
            </a:r>
            <a:r>
              <a:rPr lang="en-US" altLang="en-US" sz="2000" b="0">
                <a:latin typeface="Tahoma" pitchFamily="34" charset="0"/>
              </a:rPr>
              <a:t>as outliers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987E-832D-0B46-B113-E399970699F3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z="2500" smtClean="0"/>
              <a:t>Strengths/Weaknesses of Density-Based Approaches</a:t>
            </a:r>
            <a:r>
              <a:rPr lang="en-US" altLang="en-US" smtClean="0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Simple</a:t>
            </a:r>
          </a:p>
          <a:p>
            <a:pPr lvl="3"/>
            <a:endParaRPr lang="en-US" altLang="en-US" smtClean="0"/>
          </a:p>
          <a:p>
            <a:r>
              <a:rPr lang="en-US" altLang="en-US" smtClean="0"/>
              <a:t>Expensive – O(n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pPr lvl="3"/>
            <a:endParaRPr lang="en-US" altLang="en-US" smtClean="0"/>
          </a:p>
          <a:p>
            <a:r>
              <a:rPr lang="en-US" altLang="en-US" smtClean="0"/>
              <a:t>Sensitive to parameters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Density becomes less meaningful in high-dimensional space</a:t>
            </a:r>
          </a:p>
          <a:p>
            <a:endParaRPr lang="en-US" altLang="en-US" smtClean="0"/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pPr lvl="3"/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FE92-0C75-7A45-8773-14FADEC5D149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Importance of Anomaly Detection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237037" cy="51816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smtClean="0">
                <a:solidFill>
                  <a:srgbClr val="FF3300"/>
                </a:solidFill>
              </a:rPr>
              <a:t>Ozone Depletion History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1800" smtClean="0"/>
              <a:t>In 1985 three researchers (Farman, Gardinar and Shanklin) were puzzled by data gathered by the British Antarctic Survey showing that ozone levels for Antarctica had dropped 10% below normal levels</a:t>
            </a:r>
          </a:p>
          <a:p>
            <a:pPr lvl="4">
              <a:lnSpc>
                <a:spcPct val="90000"/>
              </a:lnSpc>
            </a:pPr>
            <a:endParaRPr lang="en-US" altLang="en-US" sz="1400" smtClean="0"/>
          </a:p>
          <a:p>
            <a:pPr marL="342900" indent="-342900">
              <a:lnSpc>
                <a:spcPct val="90000"/>
              </a:lnSpc>
            </a:pPr>
            <a:r>
              <a:rPr lang="en-US" altLang="en-US" sz="1800" smtClean="0"/>
              <a:t>Why did the Nimbus 7 satellite, which had instruments aboard for recording ozone levels, not record similarly low ozone concentrations? </a:t>
            </a:r>
          </a:p>
          <a:p>
            <a:pPr lvl="4">
              <a:lnSpc>
                <a:spcPct val="90000"/>
              </a:lnSpc>
            </a:pPr>
            <a:endParaRPr lang="en-US" altLang="en-US" sz="1400" smtClean="0"/>
          </a:p>
          <a:p>
            <a:pPr marL="342900" indent="-342900">
              <a:lnSpc>
                <a:spcPct val="90000"/>
              </a:lnSpc>
            </a:pPr>
            <a:r>
              <a:rPr lang="en-US" altLang="en-US" sz="1800" smtClean="0"/>
              <a:t>The ozone concentrations recorded by the satellite were so low they were being treated as outliers by a computer program and discarded!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724400" y="5257800"/>
            <a:ext cx="434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>
                <a:latin typeface="Tahoma" pitchFamily="34" charset="0"/>
              </a:rPr>
              <a:t>Sources: </a:t>
            </a:r>
            <a:br>
              <a:rPr lang="en-US" altLang="en-US" b="0">
                <a:latin typeface="Tahoma" pitchFamily="34" charset="0"/>
              </a:rPr>
            </a:br>
            <a:r>
              <a:rPr lang="en-US" altLang="en-US" b="0">
                <a:latin typeface="Tahoma" pitchFamily="34" charset="0"/>
              </a:rPr>
              <a:t>    http://exploringdata.cqu.edu.au/ozone.html  </a:t>
            </a:r>
            <a:br>
              <a:rPr lang="en-US" altLang="en-US" b="0">
                <a:latin typeface="Tahoma" pitchFamily="34" charset="0"/>
              </a:rPr>
            </a:br>
            <a:r>
              <a:rPr lang="en-US" altLang="en-US" b="0">
                <a:latin typeface="Tahoma" pitchFamily="34" charset="0"/>
              </a:rPr>
              <a:t>    http://www.epa.gov/ozone/science/hole/size.html</a:t>
            </a:r>
          </a:p>
        </p:txBody>
      </p:sp>
      <p:pic>
        <p:nvPicPr>
          <p:cNvPr id="6149" name="Picture 5" descr="holesiz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41925" y="1371600"/>
            <a:ext cx="3116263" cy="368935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1E9F-A2F2-BA43-9669-AE62425EF06B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mtClean="0"/>
              <a:t>Clustering-Based Approaches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5151437" cy="5181600"/>
          </a:xfrm>
        </p:spPr>
        <p:txBody>
          <a:bodyPr/>
          <a:lstStyle/>
          <a:p>
            <a:pPr marL="342900" indent="-342900"/>
            <a:r>
              <a:rPr lang="en-US" altLang="en-US" sz="2400" b="1" smtClean="0"/>
              <a:t>Clustering-based Outlier:</a:t>
            </a:r>
            <a:r>
              <a:rPr lang="en-US" altLang="en-US" sz="2400" smtClean="0"/>
              <a:t> An object is a cluster-based outlier if it does not strongly belong to any cluster </a:t>
            </a:r>
          </a:p>
          <a:p>
            <a:pPr marL="742950" lvl="1" indent="-285750"/>
            <a:r>
              <a:rPr lang="en-US" altLang="en-US" sz="2000" smtClean="0"/>
              <a:t>For prototype-based clusters, an object is an outlier if it is not close enough to a cluster center</a:t>
            </a:r>
          </a:p>
          <a:p>
            <a:pPr marL="742950" lvl="1" indent="-285750"/>
            <a:r>
              <a:rPr lang="en-US" altLang="en-US" sz="2000" smtClean="0"/>
              <a:t>For density-based clusters, an object is an outlier if its density is too low</a:t>
            </a:r>
          </a:p>
          <a:p>
            <a:pPr marL="742950" lvl="1" indent="-285750"/>
            <a:r>
              <a:rPr lang="en-US" altLang="en-US" sz="2000" smtClean="0"/>
              <a:t>For graph-based clusters, an object is an outlier if it is not well connected</a:t>
            </a:r>
          </a:p>
          <a:p>
            <a:pPr marL="342900" indent="-342900"/>
            <a:r>
              <a:rPr lang="en-US" altLang="en-US" sz="2400" smtClean="0"/>
              <a:t>Other issues include the impact of outliers on the clusters and the number of clusters</a:t>
            </a:r>
          </a:p>
          <a:p>
            <a:pPr marL="742950" lvl="1" indent="-285750"/>
            <a:endParaRPr lang="en-US" altLang="en-US" sz="2000" smtClean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5410200" y="1905000"/>
            <a:ext cx="3733800" cy="3074988"/>
            <a:chOff x="3264" y="1231"/>
            <a:chExt cx="2352" cy="1937"/>
          </a:xfrm>
        </p:grpSpPr>
        <p:pic>
          <p:nvPicPr>
            <p:cNvPr id="3277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231"/>
              <a:ext cx="2352" cy="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4" name="Oval 6"/>
            <p:cNvSpPr>
              <a:spLocks noChangeArrowheads="1"/>
            </p:cNvSpPr>
            <p:nvPr/>
          </p:nvSpPr>
          <p:spPr bwMode="auto">
            <a:xfrm>
              <a:off x="3552" y="201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5" name="Oval 7"/>
            <p:cNvSpPr>
              <a:spLocks noChangeArrowheads="1"/>
            </p:cNvSpPr>
            <p:nvPr/>
          </p:nvSpPr>
          <p:spPr bwMode="auto">
            <a:xfrm>
              <a:off x="4752" y="1957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6" name="Oval 8"/>
            <p:cNvSpPr>
              <a:spLocks noChangeArrowheads="1"/>
            </p:cNvSpPr>
            <p:nvPr/>
          </p:nvSpPr>
          <p:spPr bwMode="auto">
            <a:xfrm>
              <a:off x="5424" y="2683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4016" y="2779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8" name="Oval 10"/>
            <p:cNvSpPr>
              <a:spLocks noChangeArrowheads="1"/>
            </p:cNvSpPr>
            <p:nvPr/>
          </p:nvSpPr>
          <p:spPr bwMode="auto">
            <a:xfrm>
              <a:off x="3392" y="1771"/>
              <a:ext cx="112" cy="10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 flipH="1">
              <a:off x="4224" y="2011"/>
              <a:ext cx="576" cy="9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4800" y="2011"/>
              <a:ext cx="48" cy="768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4800" y="1627"/>
              <a:ext cx="384" cy="384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>
              <a:off x="4800" y="2011"/>
              <a:ext cx="672" cy="720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 flipH="1">
              <a:off x="3744" y="2011"/>
              <a:ext cx="1056" cy="336"/>
            </a:xfrm>
            <a:prstGeom prst="line">
              <a:avLst/>
            </a:prstGeom>
            <a:noFill/>
            <a:ln w="158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691FE-2A22-2A47-8ECD-C4FE3CC7458C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mtClean="0"/>
              <a:t>Distance of Points from Closest Centroids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8" t="6934" r="7738" b="9747"/>
          <a:stretch>
            <a:fillRect/>
          </a:stretch>
        </p:blipFill>
        <p:spPr bwMode="auto">
          <a:xfrm>
            <a:off x="609600" y="1066800"/>
            <a:ext cx="7377113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ED92-53E6-0A42-BD47-7B0C5777FEF6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533400"/>
          </a:xfrm>
        </p:spPr>
        <p:txBody>
          <a:bodyPr/>
          <a:lstStyle/>
          <a:p>
            <a:r>
              <a:rPr lang="en-US" altLang="en-US" sz="2800" smtClean="0"/>
              <a:t>Relative Distance of Points from Closest Centroid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705600" y="6019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Outlier Score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7" t="5527" r="3662" b="9747"/>
          <a:stretch>
            <a:fillRect/>
          </a:stretch>
        </p:blipFill>
        <p:spPr bwMode="auto">
          <a:xfrm>
            <a:off x="533400" y="990600"/>
            <a:ext cx="75866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EBC-7D61-EE4E-8E9C-8559DFD57544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en-US" sz="2500" smtClean="0"/>
              <a:t>Strengths/Weaknesses of Distance-Based Approaches</a:t>
            </a:r>
            <a:r>
              <a:rPr lang="en-US" altLang="en-US" smtClean="0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Simple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r>
              <a:rPr lang="en-US" altLang="en-US" smtClean="0"/>
              <a:t>Many clustering techniques can be used</a:t>
            </a:r>
          </a:p>
          <a:p>
            <a:pPr lvl="3"/>
            <a:endParaRPr lang="en-US" altLang="en-US" smtClean="0"/>
          </a:p>
          <a:p>
            <a:r>
              <a:rPr lang="en-US" altLang="en-US" smtClean="0"/>
              <a:t>Can be difficult to decide on a clustering technique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Can be difficult to decide on number of clusters</a:t>
            </a:r>
          </a:p>
          <a:p>
            <a:endParaRPr lang="en-US" altLang="en-US" smtClean="0"/>
          </a:p>
          <a:p>
            <a:r>
              <a:rPr lang="en-US" altLang="en-US" smtClean="0"/>
              <a:t>Outliers can distort the clusters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7005-9CE0-F24D-A068-26599D559AA8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Causes of Anomalies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mtClean="0"/>
              <a:t>Data from different classes</a:t>
            </a:r>
          </a:p>
          <a:p>
            <a:pPr marL="742950" lvl="1" indent="-285750"/>
            <a:r>
              <a:rPr lang="en-US" altLang="en-US" smtClean="0"/>
              <a:t>Measuring the weights of oranges, but a few grapefruit are mixed in</a:t>
            </a:r>
          </a:p>
          <a:p>
            <a:pPr marL="742950" lvl="1" indent="-285750"/>
            <a:endParaRPr lang="en-US" altLang="en-US" smtClean="0"/>
          </a:p>
          <a:p>
            <a:pPr marL="342900" indent="-342900"/>
            <a:r>
              <a:rPr lang="en-US" altLang="en-US" smtClean="0"/>
              <a:t>Natural variation</a:t>
            </a:r>
          </a:p>
          <a:p>
            <a:pPr marL="742950" lvl="1" indent="-285750"/>
            <a:r>
              <a:rPr lang="en-US" altLang="en-US" smtClean="0"/>
              <a:t>Unusually tall people</a:t>
            </a:r>
          </a:p>
          <a:p>
            <a:pPr marL="742950" lvl="1" indent="-285750"/>
            <a:endParaRPr lang="en-US" altLang="en-US" smtClean="0"/>
          </a:p>
          <a:p>
            <a:pPr marL="342900" indent="-342900"/>
            <a:r>
              <a:rPr lang="en-US" altLang="en-US" smtClean="0"/>
              <a:t>Data errors</a:t>
            </a:r>
          </a:p>
          <a:p>
            <a:pPr marL="742950" lvl="1" indent="-285750"/>
            <a:r>
              <a:rPr lang="en-US" altLang="en-US" smtClean="0"/>
              <a:t>200 pound 2 year old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4B09-2C11-3B43-B88A-F8FCCD3D8511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en-US" altLang="en-US" smtClean="0"/>
              <a:t>Distinction Between Noise and Anomalies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Aft>
                <a:spcPts val="800"/>
              </a:spcAft>
            </a:pPr>
            <a:r>
              <a:rPr lang="en-US" altLang="en-US" sz="2400" smtClean="0"/>
              <a:t>Noise is erroneous, perhaps random, values or contaminating objects</a:t>
            </a:r>
          </a:p>
          <a:p>
            <a:pPr marL="742950" lvl="1" indent="-285750">
              <a:spcAft>
                <a:spcPts val="800"/>
              </a:spcAft>
            </a:pPr>
            <a:r>
              <a:rPr lang="en-US" altLang="en-US" sz="2000" smtClean="0"/>
              <a:t>Weight recorded incorrectly</a:t>
            </a:r>
          </a:p>
          <a:p>
            <a:pPr marL="742950" lvl="1" indent="-285750">
              <a:spcAft>
                <a:spcPts val="800"/>
              </a:spcAft>
            </a:pPr>
            <a:r>
              <a:rPr lang="en-US" altLang="en-US" sz="2000" smtClean="0"/>
              <a:t>Grapefruit mixed in with the oranges</a:t>
            </a:r>
          </a:p>
          <a:p>
            <a:pPr marL="342900" indent="-342900">
              <a:spcAft>
                <a:spcPts val="800"/>
              </a:spcAft>
            </a:pPr>
            <a:endParaRPr lang="en-US" altLang="en-US" sz="1200" smtClean="0"/>
          </a:p>
          <a:p>
            <a:pPr marL="342900" indent="-342900">
              <a:spcAft>
                <a:spcPts val="800"/>
              </a:spcAft>
            </a:pPr>
            <a:r>
              <a:rPr lang="en-US" altLang="en-US" sz="2400" smtClean="0"/>
              <a:t>Noise doesn’t necessarily produce unusual values or objects</a:t>
            </a:r>
          </a:p>
          <a:p>
            <a:pPr marL="342900" indent="-342900">
              <a:spcAft>
                <a:spcPts val="800"/>
              </a:spcAft>
            </a:pPr>
            <a:r>
              <a:rPr lang="en-US" altLang="en-US" sz="2400" smtClean="0"/>
              <a:t>Noise is not interesting</a:t>
            </a:r>
          </a:p>
          <a:p>
            <a:pPr marL="342900" indent="-342900">
              <a:spcAft>
                <a:spcPts val="800"/>
              </a:spcAft>
            </a:pPr>
            <a:r>
              <a:rPr lang="en-US" altLang="en-US" sz="2400" smtClean="0"/>
              <a:t>Anomalies may be interesting if they are not a result of noise</a:t>
            </a:r>
          </a:p>
          <a:p>
            <a:pPr marL="342900" indent="-342900">
              <a:spcAft>
                <a:spcPts val="800"/>
              </a:spcAft>
            </a:pPr>
            <a:r>
              <a:rPr lang="en-US" altLang="en-US" sz="2400" smtClean="0"/>
              <a:t>Noise and anomalies are related but distinct concepts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60FEA-34AD-4142-95EE-834CCE2E7FB2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33400"/>
          </a:xfrm>
        </p:spPr>
        <p:txBody>
          <a:bodyPr/>
          <a:lstStyle/>
          <a:p>
            <a:r>
              <a:rPr lang="en-US" altLang="en-US" smtClean="0"/>
              <a:t>General Issues: Number of Attributes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400" smtClean="0"/>
              <a:t>Many anomalies are defined in terms of a single attribute</a:t>
            </a:r>
          </a:p>
          <a:p>
            <a:pPr marL="742950" lvl="1" indent="-285750"/>
            <a:r>
              <a:rPr lang="en-US" altLang="en-US" sz="2000" smtClean="0"/>
              <a:t>Height</a:t>
            </a:r>
          </a:p>
          <a:p>
            <a:pPr marL="742950" lvl="1" indent="-285750"/>
            <a:r>
              <a:rPr lang="en-US" altLang="en-US" sz="2000" smtClean="0"/>
              <a:t>Shape</a:t>
            </a:r>
          </a:p>
          <a:p>
            <a:pPr marL="742950" lvl="1" indent="-285750"/>
            <a:r>
              <a:rPr lang="en-US" altLang="en-US" sz="2000" smtClean="0"/>
              <a:t>Color</a:t>
            </a:r>
          </a:p>
          <a:p>
            <a:pPr marL="742950" lvl="1" indent="-285750">
              <a:buFont typeface="Arial" pitchFamily="34" charset="0"/>
              <a:buNone/>
            </a:pPr>
            <a:endParaRPr lang="en-US" altLang="en-US" sz="2000" smtClean="0"/>
          </a:p>
          <a:p>
            <a:pPr marL="342900" indent="-342900"/>
            <a:r>
              <a:rPr lang="en-US" altLang="en-US" sz="2400" smtClean="0"/>
              <a:t>Can be hard to find an anomaly using all attributes</a:t>
            </a:r>
          </a:p>
          <a:p>
            <a:pPr marL="742950" lvl="1" indent="-285750"/>
            <a:r>
              <a:rPr lang="en-US" altLang="en-US" sz="2000" smtClean="0"/>
              <a:t>Noisy or irrelevant attributes</a:t>
            </a:r>
          </a:p>
          <a:p>
            <a:pPr marL="742950" lvl="1" indent="-285750"/>
            <a:r>
              <a:rPr lang="en-US" altLang="en-US" sz="2000" smtClean="0"/>
              <a:t>Object is only anomalous with respect to some attributes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endParaRPr lang="en-US" altLang="en-US" sz="2000" smtClean="0"/>
          </a:p>
          <a:p>
            <a:pPr marL="342900" indent="-342900"/>
            <a:r>
              <a:rPr lang="en-US" altLang="en-US" sz="2400" smtClean="0"/>
              <a:t>However, an object may not be anomalous in any one attribute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2E16-8B54-1849-ADF1-839678852B98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33400"/>
          </a:xfrm>
        </p:spPr>
        <p:txBody>
          <a:bodyPr/>
          <a:lstStyle/>
          <a:p>
            <a:r>
              <a:rPr lang="en-US" altLang="en-US" smtClean="0"/>
              <a:t>General Issues: Anomaly Scoring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400" smtClean="0"/>
              <a:t>Many anomaly detection techniques provide only a binary categorization</a:t>
            </a:r>
          </a:p>
          <a:p>
            <a:pPr marL="742950" lvl="1" indent="-285750"/>
            <a:r>
              <a:rPr lang="en-US" altLang="en-US" sz="2000" smtClean="0"/>
              <a:t>An object is an anomaly or it isn’t</a:t>
            </a:r>
          </a:p>
          <a:p>
            <a:pPr marL="742950" lvl="1" indent="-285750"/>
            <a:r>
              <a:rPr lang="en-US" altLang="en-US" sz="2000" smtClean="0"/>
              <a:t>This is especially true of classification-based approaches</a:t>
            </a:r>
          </a:p>
          <a:p>
            <a:pPr marL="742950" lvl="1" indent="-285750"/>
            <a:endParaRPr lang="en-US" altLang="en-US" sz="2000" smtClean="0"/>
          </a:p>
          <a:p>
            <a:pPr marL="342900" indent="-342900"/>
            <a:r>
              <a:rPr lang="en-US" altLang="en-US" sz="2400" smtClean="0"/>
              <a:t>Other approaches assign a score to all points</a:t>
            </a:r>
          </a:p>
          <a:p>
            <a:pPr marL="742950" lvl="1" indent="-285750"/>
            <a:r>
              <a:rPr lang="en-US" altLang="en-US" sz="2000" smtClean="0"/>
              <a:t>This score measures the degree to which an object is an anomaly</a:t>
            </a:r>
          </a:p>
          <a:p>
            <a:pPr marL="742950" lvl="1" indent="-285750"/>
            <a:r>
              <a:rPr lang="en-US" altLang="en-US" sz="2000" smtClean="0"/>
              <a:t>This allows objects to be ranked</a:t>
            </a:r>
          </a:p>
          <a:p>
            <a:pPr marL="742950" lvl="1" indent="-285750">
              <a:buFont typeface="Arial" pitchFamily="34" charset="0"/>
              <a:buNone/>
            </a:pPr>
            <a:endParaRPr lang="en-US" altLang="en-US" sz="2000" smtClean="0"/>
          </a:p>
          <a:p>
            <a:pPr marL="342900" indent="-342900"/>
            <a:r>
              <a:rPr lang="en-US" altLang="en-US" sz="2400" smtClean="0"/>
              <a:t>In the end, you often need a binary decision</a:t>
            </a:r>
          </a:p>
          <a:p>
            <a:pPr marL="742950" lvl="1" indent="-285750"/>
            <a:r>
              <a:rPr lang="en-US" altLang="en-US" sz="2000" smtClean="0"/>
              <a:t>Should this credit card transaction be flagged?</a:t>
            </a:r>
          </a:p>
          <a:p>
            <a:pPr marL="742950" lvl="1" indent="-285750"/>
            <a:r>
              <a:rPr lang="en-US" altLang="en-US" sz="2000" smtClean="0"/>
              <a:t>Still useful to have a score</a:t>
            </a:r>
          </a:p>
          <a:p>
            <a:pPr marL="342900" indent="-342900"/>
            <a:r>
              <a:rPr lang="en-US" altLang="en-US" sz="2400" smtClean="0"/>
              <a:t>How many anomalies are there?</a:t>
            </a:r>
          </a:p>
          <a:p>
            <a:pPr marL="342900" indent="-342900"/>
            <a:endParaRPr lang="en-US" altLang="en-US" sz="240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C5A8-47AB-3E45-AB93-E5B3A9B4F658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33400"/>
          </a:xfrm>
        </p:spPr>
        <p:txBody>
          <a:bodyPr/>
          <a:lstStyle/>
          <a:p>
            <a:r>
              <a:rPr lang="en-US" altLang="en-US" smtClean="0"/>
              <a:t>Other Issues for Anomaly Detection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400" smtClean="0"/>
              <a:t>Find all anomalies at once or one at a time</a:t>
            </a:r>
          </a:p>
          <a:p>
            <a:pPr marL="742950" lvl="1" indent="-285750"/>
            <a:r>
              <a:rPr lang="en-US" altLang="en-US" sz="2000" smtClean="0"/>
              <a:t>Swamping</a:t>
            </a:r>
          </a:p>
          <a:p>
            <a:pPr marL="742950" lvl="1" indent="-285750"/>
            <a:r>
              <a:rPr lang="en-US" altLang="en-US" sz="2000" smtClean="0"/>
              <a:t>Masking</a:t>
            </a:r>
          </a:p>
          <a:p>
            <a:pPr marL="742950" lvl="1" indent="-285750"/>
            <a:endParaRPr lang="en-US" altLang="en-US" sz="2000" smtClean="0"/>
          </a:p>
          <a:p>
            <a:pPr marL="342900" indent="-342900"/>
            <a:r>
              <a:rPr lang="en-US" altLang="en-US" sz="2400" smtClean="0"/>
              <a:t>Evaluation</a:t>
            </a:r>
          </a:p>
          <a:p>
            <a:pPr marL="742950" lvl="1" indent="-285750"/>
            <a:r>
              <a:rPr lang="en-US" altLang="en-US" sz="2000" smtClean="0"/>
              <a:t>How do you measure performance?</a:t>
            </a:r>
          </a:p>
          <a:p>
            <a:pPr marL="742950" lvl="1" indent="-285750"/>
            <a:r>
              <a:rPr lang="en-US" altLang="en-US" sz="2000" smtClean="0"/>
              <a:t>Supervised vs. unsupervised situations </a:t>
            </a:r>
          </a:p>
          <a:p>
            <a:pPr marL="742950" lvl="1" indent="-285750">
              <a:buFont typeface="Arial" pitchFamily="34" charset="0"/>
              <a:buNone/>
            </a:pPr>
            <a:endParaRPr lang="en-US" altLang="en-US" sz="2000" smtClean="0"/>
          </a:p>
          <a:p>
            <a:pPr marL="342900" indent="-342900"/>
            <a:r>
              <a:rPr lang="en-US" altLang="en-US" sz="2400" smtClean="0"/>
              <a:t>Efficiency</a:t>
            </a:r>
          </a:p>
          <a:p>
            <a:pPr marL="342900" indent="-342900"/>
            <a:endParaRPr lang="en-US" altLang="en-US" sz="2400" smtClean="0"/>
          </a:p>
          <a:p>
            <a:pPr marL="342900" indent="-342900"/>
            <a:r>
              <a:rPr lang="en-US" altLang="en-US" sz="2400" smtClean="0"/>
              <a:t>Context</a:t>
            </a:r>
          </a:p>
          <a:p>
            <a:pPr marL="742950" lvl="1" indent="-285750"/>
            <a:r>
              <a:rPr lang="en-US" altLang="en-US" sz="2000" smtClean="0"/>
              <a:t>Professional basketball team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60C2-1D57-544D-8A40-BE80D29FBC52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/>
          <a:lstStyle/>
          <a:p>
            <a:r>
              <a:rPr lang="en-US" altLang="en-US" smtClean="0"/>
              <a:t>Variants of Anomaly Detection Problems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 marL="342900" indent="-342900"/>
            <a:r>
              <a:rPr lang="en-US" altLang="en-US" smtClean="0"/>
              <a:t>Given a data set D, find all data points </a:t>
            </a:r>
            <a:r>
              <a:rPr lang="en-US" altLang="en-US" b="1" smtClean="0"/>
              <a:t>x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 D </a:t>
            </a:r>
            <a:r>
              <a:rPr lang="en-US" altLang="en-US" smtClean="0"/>
              <a:t>with anomaly scores greater than some threshold t</a:t>
            </a:r>
            <a:br>
              <a:rPr lang="en-US" altLang="en-US" smtClean="0"/>
            </a:br>
            <a:endParaRPr lang="en-US" altLang="en-US" smtClean="0"/>
          </a:p>
          <a:p>
            <a:pPr marL="342900" indent="-342900"/>
            <a:r>
              <a:rPr lang="en-US" altLang="en-US" smtClean="0"/>
              <a:t>Given a data set D, find all data points </a:t>
            </a:r>
            <a:r>
              <a:rPr lang="en-US" altLang="en-US" b="1" smtClean="0"/>
              <a:t>x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 D </a:t>
            </a:r>
            <a:r>
              <a:rPr lang="en-US" altLang="en-US" smtClean="0"/>
              <a:t>having the top-n largest anomaly scores</a:t>
            </a:r>
          </a:p>
          <a:p>
            <a:pPr marL="342900" indent="-342900"/>
            <a:endParaRPr lang="en-US" altLang="en-US" smtClean="0"/>
          </a:p>
          <a:p>
            <a:pPr marL="342900" indent="-342900"/>
            <a:r>
              <a:rPr lang="en-US" altLang="en-US" smtClean="0"/>
              <a:t>Given a data set D, containing mostly normal (but unlabeled) data points, and a test point </a:t>
            </a:r>
            <a:r>
              <a:rPr lang="en-US" altLang="en-US" b="1" smtClean="0"/>
              <a:t>x</a:t>
            </a:r>
            <a:r>
              <a:rPr lang="en-US" altLang="en-US" smtClean="0"/>
              <a:t>, compute the anomaly score of </a:t>
            </a:r>
            <a:r>
              <a:rPr lang="en-US" altLang="en-US" b="1" smtClean="0"/>
              <a:t>x</a:t>
            </a:r>
            <a:r>
              <a:rPr lang="en-US" altLang="en-US" smtClean="0"/>
              <a:t> with respect to 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5DAC-519B-9F4E-ADDF-38285EEA2BFD}" type="datetime1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Introduction to Data Mining, 2</a:t>
            </a:r>
            <a:r>
              <a:rPr lang="en-US" altLang="en-US" b="0" baseline="30000" smtClean="0"/>
              <a:t>nd</a:t>
            </a:r>
            <a:r>
              <a:rPr lang="en-US" altLang="en-US" b="0" smtClean="0"/>
              <a:t> Edition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b="0" smtClean="0"/>
              <a:t>Tan, Steinbach, Karpatne, Kumar</a:t>
            </a:r>
            <a:endParaRPr lang="en-US" altLang="en-US" sz="800" b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C68D-8B6D-4F42-9DBE-A70E1D155A4A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146481534</TotalTime>
  <Pages>3</Pages>
  <Words>1784</Words>
  <Application>Microsoft Macintosh PowerPoint</Application>
  <PresentationFormat>On-screen Show (4:3)</PresentationFormat>
  <Paragraphs>371</Paragraphs>
  <Slides>33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Monotype Sorts</vt:lpstr>
      <vt:lpstr>Symbol</vt:lpstr>
      <vt:lpstr>Tahoma</vt:lpstr>
      <vt:lpstr>Times New Roman</vt:lpstr>
      <vt:lpstr>Wingdings</vt:lpstr>
      <vt:lpstr>Arial</vt:lpstr>
      <vt:lpstr>LC.BRev.FY97</vt:lpstr>
      <vt:lpstr>Equation</vt:lpstr>
      <vt:lpstr>Anomaly Detection</vt:lpstr>
      <vt:lpstr>Anomaly/Outlier Detection</vt:lpstr>
      <vt:lpstr>Importance of Anomaly Detection</vt:lpstr>
      <vt:lpstr>Causes of Anomalies</vt:lpstr>
      <vt:lpstr>Distinction Between Noise and Anomalies</vt:lpstr>
      <vt:lpstr>General Issues: Number of Attributes</vt:lpstr>
      <vt:lpstr>General Issues: Anomaly Scoring</vt:lpstr>
      <vt:lpstr>Other Issues for Anomaly Detection</vt:lpstr>
      <vt:lpstr>Variants of Anomaly Detection Problems</vt:lpstr>
      <vt:lpstr>Model-Based Anomaly Detection</vt:lpstr>
      <vt:lpstr>Additional Anomaly Detection Techniques</vt:lpstr>
      <vt:lpstr>Visual Approaches</vt:lpstr>
      <vt:lpstr>Statistical Approaches</vt:lpstr>
      <vt:lpstr>Normal Distributions</vt:lpstr>
      <vt:lpstr>Grubbs’ Test</vt:lpstr>
      <vt:lpstr>Statistical-based – Likelihood Approach</vt:lpstr>
      <vt:lpstr>Statistical-based – Likelihood Approach</vt:lpstr>
      <vt:lpstr>Strengths/Weaknesses of Statistical Approaches </vt:lpstr>
      <vt:lpstr>Distance-Based Approaches</vt:lpstr>
      <vt:lpstr>One Nearest Neighbor - One Outlier</vt:lpstr>
      <vt:lpstr>One Nearest Neighbor - Two Outliers</vt:lpstr>
      <vt:lpstr>Five Nearest Neighbors - Small Cluster</vt:lpstr>
      <vt:lpstr>Five Nearest Neighbors - Differing Density</vt:lpstr>
      <vt:lpstr>Strengths/Weaknesses of Distance-Based Approaches </vt:lpstr>
      <vt:lpstr>Density-Based Approaches</vt:lpstr>
      <vt:lpstr>Relative Density</vt:lpstr>
      <vt:lpstr>Relative Density Outlier Scores</vt:lpstr>
      <vt:lpstr>Density-based: LOF approach</vt:lpstr>
      <vt:lpstr>Strengths/Weaknesses of Density-Based Approaches </vt:lpstr>
      <vt:lpstr>Clustering-Based Approaches</vt:lpstr>
      <vt:lpstr>Distance of Points from Closest Centroids</vt:lpstr>
      <vt:lpstr>Relative Distance of Points from Closest Centroid</vt:lpstr>
      <vt:lpstr>Strengths/Weaknesses of Distance-Based Approaches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anujkarpatne@gmail.com</cp:lastModifiedBy>
  <cp:revision>539</cp:revision>
  <cp:lastPrinted>2001-08-28T17:59:37Z</cp:lastPrinted>
  <dcterms:created xsi:type="dcterms:W3CDTF">1998-03-18T13:44:31Z</dcterms:created>
  <dcterms:modified xsi:type="dcterms:W3CDTF">2018-02-04T02:16:43Z</dcterms:modified>
</cp:coreProperties>
</file>