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64" r:id="rId3"/>
    <p:sldId id="539" r:id="rId4"/>
    <p:sldId id="540" r:id="rId5"/>
    <p:sldId id="324" r:id="rId6"/>
    <p:sldId id="557" r:id="rId7"/>
    <p:sldId id="563" r:id="rId8"/>
    <p:sldId id="558" r:id="rId9"/>
    <p:sldId id="554" r:id="rId10"/>
    <p:sldId id="559" r:id="rId11"/>
    <p:sldId id="564" r:id="rId12"/>
    <p:sldId id="561" r:id="rId13"/>
    <p:sldId id="548" r:id="rId14"/>
    <p:sldId id="562" r:id="rId15"/>
    <p:sldId id="565" r:id="rId16"/>
    <p:sldId id="351" r:id="rId17"/>
    <p:sldId id="312" r:id="rId18"/>
  </p:sldIdLst>
  <p:sldSz cx="23039070" cy="12960350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64"/>
            <p14:sldId id="558"/>
            <p14:sldId id="554"/>
            <p14:sldId id="561"/>
            <p14:sldId id="548"/>
            <p14:sldId id="562"/>
            <p14:sldId id="565"/>
            <p14:sldId id="351"/>
            <p14:sldId id="312"/>
            <p14:sldId id="539"/>
            <p14:sldId id="559"/>
            <p14:sldId id="540"/>
            <p14:sldId id="324"/>
            <p14:sldId id="563"/>
            <p14:sldId id="557"/>
            <p14:sldId id="5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822"/>
    <a:srgbClr val="C9C9C9"/>
    <a:srgbClr val="FF3300"/>
    <a:srgbClr val="BC300D"/>
    <a:srgbClr val="113A78"/>
    <a:srgbClr val="1577BA"/>
    <a:srgbClr val="6F7378"/>
    <a:srgbClr val="1475B2"/>
    <a:srgbClr val="00236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6340" autoAdjust="0"/>
  </p:normalViewPr>
  <p:slideViewPr>
    <p:cSldViewPr>
      <p:cViewPr varScale="1">
        <p:scale>
          <a:sx n="62" d="100"/>
          <a:sy n="62" d="100"/>
        </p:scale>
        <p:origin x="144" y="186"/>
      </p:cViewPr>
      <p:guideLst>
        <p:guide orient="horz" pos="3816"/>
        <p:guide pos="7256"/>
        <p:guide pos="4599"/>
        <p:guide pos="9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4" name="流程图: 过程 3"/>
          <p:cNvSpPr/>
          <p:nvPr userDrawn="1"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01975" y="12150175"/>
            <a:ext cx="4697719" cy="415832"/>
            <a:chOff x="7733871" y="10770757"/>
            <a:chExt cx="6896570" cy="610470"/>
          </a:xfrm>
        </p:grpSpPr>
        <p:pic>
          <p:nvPicPr>
            <p:cNvPr id="6" name="网易云课堂logo.png" descr="网易云课堂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3871" y="10770757"/>
              <a:ext cx="3730635" cy="610470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7" name="线条"/>
            <p:cNvSpPr/>
            <p:nvPr/>
          </p:nvSpPr>
          <p:spPr>
            <a:xfrm flipV="1">
              <a:off x="11963469" y="10834162"/>
              <a:ext cx="2" cy="483664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8" name="图片 7" descr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31590" y="10834162"/>
              <a:ext cx="2198851" cy="507932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3725978" y="4095175"/>
            <a:ext cx="15586706" cy="1575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 lang="zh-CN" altLang="en-US" sz="8000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</a:defRPr>
            </a:lvl1pPr>
          </a:lstStyle>
          <a:p>
            <a:pPr marL="0" lvl="0" algn="ctr" defTabSz="1218565">
              <a:lnSpc>
                <a:spcPct val="105000"/>
              </a:lnSpc>
            </a:pPr>
            <a:r>
              <a:rPr lang="zh-CN" altLang="en-US" dirty="0"/>
              <a:t>编辑标题文本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3981528" y="6003173"/>
            <a:ext cx="15075606" cy="13410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indent="0" algn="ctr">
              <a:buNone/>
              <a:defRPr lang="zh-CN" altLang="en-US" sz="605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defRPr>
            </a:lvl1pPr>
          </a:lstStyle>
          <a:p>
            <a:pPr marL="0" lvl="0" algn="ctr" defTabSz="1218565"/>
            <a:r>
              <a:rPr lang="zh-CN" altLang="en-US" dirty="0"/>
              <a:t>编辑副标题文本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0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8565"/>
            <a:r>
              <a:rPr lang="zh-CN" altLang="en-US" dirty="0"/>
              <a:t>点击编辑小节标题</a:t>
            </a:r>
            <a:endParaRPr lang="zh-CN" altLang="en-US" dirty="0"/>
          </a:p>
        </p:txBody>
      </p:sp>
      <p:sp>
        <p:nvSpPr>
          <p:cNvPr id="3" name="Oval 5"/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/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/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图片 9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8565"/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2" name="图片 11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600" indent="-863600">
              <a:buClr>
                <a:srgbClr val="1577BA"/>
              </a:buClr>
              <a:buFont typeface="Arial" panose="020B060402020209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1pPr>
            <a:lvl2pPr>
              <a:defRPr sz="4800"/>
            </a:lvl2pPr>
          </a:lstStyle>
          <a:p>
            <a:pPr marL="863600" lvl="0" indent="-863600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90204" pitchFamily="34" charset="0"/>
              <a:buChar char="•"/>
            </a:pPr>
            <a:r>
              <a:rPr lang="zh-CN" altLang="en-US" dirty="0"/>
              <a:t>编辑文本样式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平衡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329694" y="2565174"/>
            <a:ext cx="6024632" cy="9325112"/>
          </a:xfrm>
          <a:prstGeom prst="rect">
            <a:avLst/>
          </a:prstGeom>
        </p:spPr>
        <p:txBody>
          <a:bodyPr/>
          <a:lstStyle>
            <a:lvl1pPr marL="863600" indent="-863600"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1pPr>
            <a:lvl2pPr>
              <a:defRPr sz="4800"/>
            </a:lvl2pPr>
          </a:lstStyle>
          <a:p>
            <a:pPr marL="863600" lvl="0" indent="-863600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90204" pitchFamily="34" charset="0"/>
              <a:buChar char="•"/>
            </a:pPr>
            <a:r>
              <a:rPr lang="zh-CN" altLang="en-US" dirty="0"/>
              <a:t>编辑文本样式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12774326" y="2566988"/>
            <a:ext cx="6023730" cy="9323298"/>
          </a:xfrm>
          <a:prstGeom prst="rect">
            <a:avLst/>
          </a:prstGeom>
        </p:spPr>
        <p:txBody>
          <a:bodyPr/>
          <a:lstStyle>
            <a:lvl1pPr marL="863600" indent="-863600"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1pPr>
            <a:lvl2pPr>
              <a:defRPr sz="4800"/>
            </a:lvl2pPr>
          </a:lstStyle>
          <a:p>
            <a:pPr marL="863600" lvl="0" indent="-863600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90204" pitchFamily="34" charset="0"/>
              <a:buChar char="•"/>
            </a:pPr>
            <a:r>
              <a:rPr lang="zh-CN" altLang="en-US" dirty="0"/>
              <a:t>编辑文本样式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 userDrawn="1"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 userDrawn="1"/>
        </p:nvSpPr>
        <p:spPr>
          <a:xfrm>
            <a:off x="1" y="17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6" name="矩形 5"/>
          <p:cNvSpPr/>
          <p:nvPr userDrawn="1"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14"/>
          <p:cNvCxnSpPr/>
          <p:nvPr userDrawn="1"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94" y="12060175"/>
            <a:ext cx="4089600" cy="36000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894388" y="4081347"/>
            <a:ext cx="11250613" cy="27681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谢谢观看</a:t>
            </a:r>
            <a:endParaRPr lang="zh-CN" altLang="en-US" sz="14000" b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hf sldNum="0" hdr="0" dt="0"/>
  <p:txStyles>
    <p:titleStyle>
      <a:lvl1pPr algn="l" defTabSz="2303145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9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80" indent="-71945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9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360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9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615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9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140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9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395" indent="-575945" algn="l" defTabSz="2303145" rtl="0" eaLnBrk="1" latinLnBrk="0" hangingPunct="1">
        <a:spcBef>
          <a:spcPts val="245"/>
        </a:spcBef>
        <a:buFont typeface="Arial" panose="020B060402020209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145" rtl="0" eaLnBrk="1" latinLnBrk="0" hangingPunct="1">
        <a:spcBef>
          <a:spcPts val="245"/>
        </a:spcBef>
        <a:buFont typeface="Arial" panose="020B060402020209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145" rtl="0" eaLnBrk="1" latinLnBrk="0" hangingPunct="1">
        <a:spcBef>
          <a:spcPts val="245"/>
        </a:spcBef>
        <a:buFont typeface="Arial" panose="020B060402020209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145" rtl="0" eaLnBrk="1" latinLnBrk="0" hangingPunct="1">
        <a:spcBef>
          <a:spcPts val="245"/>
        </a:spcBef>
        <a:buFont typeface="Arial" panose="020B060402020209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提高可扩展性（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093293" y="6003173"/>
            <a:ext cx="16852803" cy="1341008"/>
          </a:xfrm>
        </p:spPr>
        <p:txBody>
          <a:bodyPr/>
          <a:lstStyle/>
          <a:p>
            <a:r>
              <a:rPr lang="zh-CN" altLang="en-US" dirty="0" smtClean="0"/>
              <a:t>设计模式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命令模式的基本结构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30373" y="8814549"/>
            <a:ext cx="17178642" cy="3123890"/>
          </a:xfrm>
          <a:prstGeom prst="rect">
            <a:avLst/>
          </a:prstGeom>
          <a:solidFill>
            <a:srgbClr val="157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统计每日学习时长…"/>
          <p:cNvSpPr txBox="1"/>
          <p:nvPr/>
        </p:nvSpPr>
        <p:spPr>
          <a:xfrm>
            <a:off x="3282205" y="9090328"/>
            <a:ext cx="16826809" cy="676341"/>
          </a:xfrm>
          <a:prstGeom prst="rect">
            <a:avLst/>
          </a:prstGeom>
          <a:ln w="12700">
            <a:miter lim="400000"/>
          </a:ln>
        </p:spPr>
        <p:txBody>
          <a:bodyPr wrap="square" lIns="45721" tIns="45721" rIns="45721" bIns="45721">
            <a:spAutoFit/>
          </a:bodyPr>
          <a:lstStyle>
            <a:lvl1pPr algn="l" defTabSz="457200">
              <a:lnSpc>
                <a:spcPct val="120000"/>
              </a:lnSpc>
              <a:defRPr sz="2800">
                <a:solidFill>
                  <a:srgbClr val="535353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457200" indent="-457200" defTabSz="914400">
              <a:buFont typeface="Wingdings" panose="05000000000000000000" pitchFamily="2" charset="2"/>
              <a:buChar char="l"/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930372" y="2295174"/>
            <a:ext cx="17178642" cy="6519375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zh-CN" altLang="en-US" sz="28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kumimoji="1" lang="en-US" altLang="zh-CN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kumimoji="1" lang="zh-CN" altLang="en-US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有一个他人写好的模块</a:t>
            </a:r>
            <a:r>
              <a:rPr kumimoji="1" lang="en-US" altLang="zh-CN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kumimoji="1" lang="zh-CN" altLang="en-US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，内部得方法</a:t>
            </a:r>
            <a:r>
              <a:rPr kumimoji="1" lang="en-US" altLang="zh-CN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kumimoji="1" lang="zh-CN" altLang="en-US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。模块为他人写好，不能修改。如何扩展</a:t>
            </a:r>
            <a:r>
              <a:rPr kumimoji="1" lang="en-US" altLang="zh-CN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kumimoji="1" lang="zh-CN" altLang="en-US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方法</a:t>
            </a:r>
            <a:r>
              <a:rPr kumimoji="1" lang="en-US" altLang="zh-CN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</a:t>
            </a:r>
            <a:endParaRPr kumimoji="1" lang="en-US" altLang="zh-CN" sz="2800" dirty="0">
              <a:solidFill>
                <a:srgbClr val="C9C9C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kumimoji="1" lang="en-US" altLang="zh-CN" sz="2800" dirty="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kumimoji="1" lang="en-US" altLang="zh-CN" sz="2200" dirty="0">
              <a:solidFill>
                <a:schemeClr val="bg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694" y="1260174"/>
            <a:ext cx="17746906" cy="6879167"/>
          </a:xfrm>
          <a:prstGeom prst="rect">
            <a:avLst/>
          </a:prstGeom>
        </p:spPr>
      </p:pic>
      <p:sp>
        <p:nvSpPr>
          <p:cNvPr id="9" name="统计每日学习时长…"/>
          <p:cNvSpPr txBox="1"/>
          <p:nvPr/>
        </p:nvSpPr>
        <p:spPr>
          <a:xfrm>
            <a:off x="3282205" y="9090328"/>
            <a:ext cx="16826809" cy="1346835"/>
          </a:xfrm>
          <a:prstGeom prst="rect">
            <a:avLst/>
          </a:prstGeom>
          <a:ln w="12700">
            <a:miter lim="400000"/>
          </a:ln>
        </p:spPr>
        <p:txBody>
          <a:bodyPr wrap="square" lIns="45721" tIns="45721" rIns="45721" bIns="45721">
            <a:spAutoFit/>
          </a:bodyPr>
          <a:lstStyle>
            <a:lvl1pPr algn="l" defTabSz="457200">
              <a:lnSpc>
                <a:spcPct val="120000"/>
              </a:lnSpc>
              <a:defRPr sz="2800">
                <a:solidFill>
                  <a:srgbClr val="535353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457200" indent="-457200" defTabSz="914400">
              <a:buFont typeface="Wingdings" panose="05000000000000000000" pitchFamily="2" charset="2"/>
              <a:buChar char="l"/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</a:rPr>
              <a:t>在调用 与实现 间加上一层命令层</a:t>
            </a:r>
            <a:r>
              <a:rPr lang="en-US" altLang="zh-CN" dirty="0" smtClean="0">
                <a:latin typeface="思源黑体 CN Normal" panose="020B0400000000000000" charset="-122"/>
                <a:ea typeface="思源黑体 CN Normal" panose="020B0400000000000000" charset="-122"/>
              </a:rPr>
              <a:t>action</a:t>
            </a: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</a:rPr>
              <a:t>方法实现</a:t>
            </a:r>
            <a:r>
              <a:rPr lang="en-US" altLang="zh-CN" dirty="0" smtClean="0">
                <a:latin typeface="思源黑体 CN Normal" panose="020B0400000000000000" charset="-122"/>
                <a:ea typeface="思源黑体 CN Normal" panose="020B0400000000000000" charset="-122"/>
              </a:rPr>
              <a:t>excute</a:t>
            </a: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</a:rPr>
              <a:t>命令层</a:t>
            </a:r>
            <a:endParaRPr lang="zh-CN" altLang="en-US" dirty="0" smtClean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marL="457200" indent="-457200" defTabSz="914400">
              <a:buFont typeface="Wingdings" panose="05000000000000000000" pitchFamily="2" charset="2"/>
              <a:buChar char="l"/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</a:rPr>
              <a:t>三步走：命令（</a:t>
            </a:r>
            <a:r>
              <a:rPr lang="en-US" altLang="zh-CN" dirty="0" smtClean="0">
                <a:latin typeface="思源黑体 CN Normal" panose="020B0400000000000000" charset="-122"/>
                <a:ea typeface="思源黑体 CN Normal" panose="020B0400000000000000" charset="-122"/>
              </a:rPr>
              <a:t>command</a:t>
            </a: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</a:rPr>
              <a:t>）</a:t>
            </a:r>
            <a:r>
              <a:rPr lang="en-US" altLang="zh-CN" dirty="0" smtClean="0">
                <a:latin typeface="思源黑体 CN Normal" panose="020B0400000000000000" charset="-122"/>
                <a:ea typeface="思源黑体 CN Normal" panose="020B0400000000000000" charset="-122"/>
              </a:rPr>
              <a:t>-</a:t>
            </a: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</a:rPr>
              <a:t>命令层（</a:t>
            </a:r>
            <a:r>
              <a:rPr lang="en-US" altLang="zh-CN" dirty="0" smtClean="0">
                <a:latin typeface="思源黑体 CN Normal" panose="020B0400000000000000" charset="-122"/>
                <a:ea typeface="思源黑体 CN Normal" panose="020B0400000000000000" charset="-122"/>
              </a:rPr>
              <a:t>excute</a:t>
            </a: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</a:rPr>
              <a:t>）</a:t>
            </a:r>
            <a:r>
              <a:rPr lang="en-US" altLang="zh-CN" dirty="0" smtClean="0">
                <a:latin typeface="思源黑体 CN Normal" panose="020B0400000000000000" charset="-122"/>
                <a:ea typeface="思源黑体 CN Normal" panose="020B0400000000000000" charset="-122"/>
              </a:rPr>
              <a:t>-</a:t>
            </a: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</a:rPr>
              <a:t>执行（</a:t>
            </a:r>
            <a:r>
              <a:rPr lang="en-US" altLang="zh-CN" dirty="0" smtClean="0">
                <a:latin typeface="思源黑体 CN Normal" panose="020B0400000000000000" charset="-122"/>
                <a:ea typeface="思源黑体 CN Normal" panose="020B0400000000000000" charset="-122"/>
              </a:rPr>
              <a:t>action</a:t>
            </a: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</a:rPr>
              <a:t>）</a:t>
            </a:r>
            <a:endParaRPr lang="zh-CN" altLang="en-US" dirty="0" smtClean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214694" y="3246253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r>
              <a:rPr lang="en-US" altLang="zh-CN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7424560" y="7733109"/>
            <a:ext cx="8190269" cy="1330749"/>
          </a:xfrm>
        </p:spPr>
        <p:txBody>
          <a:bodyPr/>
          <a:lstStyle/>
          <a:p>
            <a:r>
              <a:rPr lang="zh-CN" altLang="en-US" dirty="0" smtClean="0"/>
              <a:t>应用示例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1157898" y="2179687"/>
            <a:ext cx="729687" cy="3993273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适配器模式的示例</a:t>
            </a:r>
            <a:endParaRPr lang="zh-CN" altLang="en-US" dirty="0"/>
          </a:p>
        </p:txBody>
      </p:sp>
      <p:sp>
        <p:nvSpPr>
          <p:cNvPr id="31" name="îsḷîḓè"/>
          <p:cNvSpPr/>
          <p:nvPr/>
        </p:nvSpPr>
        <p:spPr>
          <a:xfrm>
            <a:off x="1619694" y="2475175"/>
            <a:ext cx="9203803" cy="8996667"/>
          </a:xfrm>
          <a:prstGeom prst="roundRect">
            <a:avLst>
              <a:gd name="adj" fmla="val 401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îsḷîḓè"/>
          <p:cNvSpPr/>
          <p:nvPr/>
        </p:nvSpPr>
        <p:spPr>
          <a:xfrm>
            <a:off x="11978300" y="2475175"/>
            <a:ext cx="9203803" cy="8996668"/>
          </a:xfrm>
          <a:prstGeom prst="roundRect">
            <a:avLst>
              <a:gd name="adj" fmla="val 401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文本框 10"/>
          <p:cNvSpPr txBox="1"/>
          <p:nvPr/>
        </p:nvSpPr>
        <p:spPr>
          <a:xfrm>
            <a:off x="2348506" y="3864089"/>
            <a:ext cx="7668654" cy="341632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defTabSz="914400">
              <a:lnSpc>
                <a:spcPct val="200000"/>
              </a:lnSpc>
              <a:buSzPct val="100000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需求：目前项目使用的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A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框架，现在改成了</a:t>
            </a:r>
            <a:r>
              <a:rPr lang="en-US" altLang="zh-CN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jquery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，两个框架十分类似，但是有少数几个方法不同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4" name="标题文案"/>
          <p:cNvSpPr txBox="1"/>
          <p:nvPr/>
        </p:nvSpPr>
        <p:spPr>
          <a:xfrm>
            <a:off x="2348506" y="2989176"/>
            <a:ext cx="3214015" cy="874913"/>
          </a:xfrm>
          <a:prstGeom prst="rect">
            <a:avLst/>
          </a:prstGeom>
          <a:ln w="12700">
            <a:miter lim="400000"/>
          </a:ln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 sz="4800" dirty="0" smtClean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框架的变更</a:t>
            </a:r>
            <a:endParaRPr sz="4800"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标题文案"/>
          <p:cNvSpPr txBox="1"/>
          <p:nvPr/>
        </p:nvSpPr>
        <p:spPr>
          <a:xfrm>
            <a:off x="12670275" y="2989176"/>
            <a:ext cx="2598462" cy="874913"/>
          </a:xfrm>
          <a:prstGeom prst="rect">
            <a:avLst/>
          </a:prstGeom>
          <a:ln w="12700">
            <a:miter lim="400000"/>
          </a:ln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 sz="4800" dirty="0" smtClean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参数适配</a:t>
            </a:r>
            <a:endParaRPr lang="en-US" altLang="zh-CN" sz="4800"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6" name="文本框 10"/>
          <p:cNvSpPr txBox="1"/>
          <p:nvPr/>
        </p:nvSpPr>
        <p:spPr>
          <a:xfrm>
            <a:off x="12670275" y="3862158"/>
            <a:ext cx="8033549" cy="230832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marL="571500" indent="-571500" algn="just" defTabSz="914400">
              <a:lnSpc>
                <a:spcPct val="200000"/>
              </a:lnSpc>
              <a:buSzPct val="100000"/>
              <a:buFont typeface="Arial" panose="020B0604020202090204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需求：为了避免参数不适配产生问题，很多框架会有一个参数适配操作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装饰者模式的示例</a:t>
            </a:r>
            <a:endParaRPr lang="zh-CN" altLang="en-US" dirty="0"/>
          </a:p>
        </p:txBody>
      </p:sp>
      <p:sp>
        <p:nvSpPr>
          <p:cNvPr id="31" name="îsḷîḓè"/>
          <p:cNvSpPr/>
          <p:nvPr/>
        </p:nvSpPr>
        <p:spPr>
          <a:xfrm>
            <a:off x="1619694" y="2475175"/>
            <a:ext cx="9203803" cy="8996667"/>
          </a:xfrm>
          <a:prstGeom prst="roundRect">
            <a:avLst>
              <a:gd name="adj" fmla="val 401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îsḷîḓè"/>
          <p:cNvSpPr/>
          <p:nvPr/>
        </p:nvSpPr>
        <p:spPr>
          <a:xfrm>
            <a:off x="11978300" y="2475175"/>
            <a:ext cx="9203803" cy="8996668"/>
          </a:xfrm>
          <a:prstGeom prst="roundRect">
            <a:avLst>
              <a:gd name="adj" fmla="val 401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文本框 10"/>
          <p:cNvSpPr txBox="1"/>
          <p:nvPr/>
        </p:nvSpPr>
        <p:spPr>
          <a:xfrm>
            <a:off x="2348506" y="3864089"/>
            <a:ext cx="7668654" cy="230832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defTabSz="914400">
              <a:lnSpc>
                <a:spcPct val="200000"/>
              </a:lnSpc>
              <a:buSzPct val="100000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需求：现在项目改造，需要给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input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标签已经有的事件，增加一些操作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4" name="标题文案"/>
          <p:cNvSpPr txBox="1"/>
          <p:nvPr/>
        </p:nvSpPr>
        <p:spPr>
          <a:xfrm>
            <a:off x="2348506" y="2989176"/>
            <a:ext cx="136314" cy="874913"/>
          </a:xfrm>
          <a:prstGeom prst="rect">
            <a:avLst/>
          </a:prstGeom>
          <a:ln w="12700">
            <a:miter lim="400000"/>
          </a:ln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endParaRPr sz="4800"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标题文案"/>
          <p:cNvSpPr txBox="1"/>
          <p:nvPr/>
        </p:nvSpPr>
        <p:spPr>
          <a:xfrm>
            <a:off x="12670275" y="2989176"/>
            <a:ext cx="4425822" cy="874913"/>
          </a:xfrm>
          <a:prstGeom prst="rect">
            <a:avLst/>
          </a:prstGeom>
          <a:ln w="12700">
            <a:miter lim="400000"/>
          </a:ln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en-US" altLang="zh-CN" sz="4800" dirty="0" err="1" smtClean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Vue</a:t>
            </a:r>
            <a:r>
              <a:rPr lang="zh-CN" altLang="en-US" sz="4800" dirty="0" smtClean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 数组监听</a:t>
            </a:r>
            <a:endParaRPr lang="en-US" altLang="zh-CN" sz="4800"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6" name="文本框 10"/>
          <p:cNvSpPr txBox="1"/>
          <p:nvPr/>
        </p:nvSpPr>
        <p:spPr>
          <a:xfrm>
            <a:off x="12670275" y="3862158"/>
            <a:ext cx="8033549" cy="230832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marL="571500" indent="-571500" algn="just" defTabSz="914400">
              <a:lnSpc>
                <a:spcPct val="200000"/>
              </a:lnSpc>
              <a:buSzPct val="100000"/>
              <a:buFont typeface="Arial" panose="020B0604020202090204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需求：</a:t>
            </a:r>
            <a:r>
              <a:rPr lang="en-US" altLang="zh-CN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vue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中利用</a:t>
            </a:r>
            <a:r>
              <a:rPr lang="en-US" altLang="zh-CN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defineProperty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可以监听对象，那么数组怎么办？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9" name="标题文案"/>
          <p:cNvSpPr txBox="1"/>
          <p:nvPr/>
        </p:nvSpPr>
        <p:spPr>
          <a:xfrm>
            <a:off x="2348506" y="2882696"/>
            <a:ext cx="6291781" cy="874913"/>
          </a:xfrm>
          <a:prstGeom prst="rect">
            <a:avLst/>
          </a:prstGeom>
          <a:ln w="12700">
            <a:miter lim="400000"/>
          </a:ln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 sz="4800" dirty="0" smtClean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扩展你的已有事件绑定</a:t>
            </a:r>
            <a:endParaRPr lang="en-US" altLang="zh-CN" sz="4800"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</a:t>
            </a:r>
            <a:r>
              <a:rPr lang="zh-CN" altLang="en-US" dirty="0" smtClean="0"/>
              <a:t>模式的示例</a:t>
            </a:r>
            <a:endParaRPr lang="zh-CN" altLang="en-US" dirty="0"/>
          </a:p>
        </p:txBody>
      </p:sp>
      <p:sp>
        <p:nvSpPr>
          <p:cNvPr id="31" name="îsḷîḓè"/>
          <p:cNvSpPr/>
          <p:nvPr/>
        </p:nvSpPr>
        <p:spPr>
          <a:xfrm>
            <a:off x="12599694" y="2340175"/>
            <a:ext cx="9203803" cy="8996667"/>
          </a:xfrm>
          <a:prstGeom prst="roundRect">
            <a:avLst>
              <a:gd name="adj" fmla="val 401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文本框 10"/>
          <p:cNvSpPr txBox="1"/>
          <p:nvPr/>
        </p:nvSpPr>
        <p:spPr>
          <a:xfrm>
            <a:off x="13328506" y="3729089"/>
            <a:ext cx="7668654" cy="230832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defTabSz="914400">
              <a:lnSpc>
                <a:spcPct val="200000"/>
              </a:lnSpc>
              <a:buSzPct val="100000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需求：要做一个画廊，图片数量和排列顺序随机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4" name="标题文案"/>
          <p:cNvSpPr txBox="1"/>
          <p:nvPr/>
        </p:nvSpPr>
        <p:spPr>
          <a:xfrm>
            <a:off x="13328506" y="2854176"/>
            <a:ext cx="136314" cy="874913"/>
          </a:xfrm>
          <a:prstGeom prst="rect">
            <a:avLst/>
          </a:prstGeom>
          <a:ln w="12700">
            <a:miter lim="400000"/>
          </a:ln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endParaRPr sz="4800"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" name="标题文案"/>
          <p:cNvSpPr txBox="1"/>
          <p:nvPr/>
        </p:nvSpPr>
        <p:spPr>
          <a:xfrm>
            <a:off x="13328506" y="2747696"/>
            <a:ext cx="5060675" cy="874913"/>
          </a:xfrm>
          <a:prstGeom prst="rect">
            <a:avLst/>
          </a:prstGeom>
          <a:ln w="12700">
            <a:miter lim="400000"/>
          </a:ln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 sz="4800" dirty="0" smtClean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绘制随机数量图片</a:t>
            </a:r>
            <a:endParaRPr lang="en-US" altLang="zh-CN" sz="4800"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îsḷîḓè"/>
          <p:cNvSpPr/>
          <p:nvPr/>
        </p:nvSpPr>
        <p:spPr>
          <a:xfrm>
            <a:off x="1574694" y="2340175"/>
            <a:ext cx="9203803" cy="8996668"/>
          </a:xfrm>
          <a:prstGeom prst="roundRect">
            <a:avLst>
              <a:gd name="adj" fmla="val 401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标题文案"/>
          <p:cNvSpPr txBox="1"/>
          <p:nvPr/>
        </p:nvSpPr>
        <p:spPr>
          <a:xfrm>
            <a:off x="2266669" y="2854176"/>
            <a:ext cx="2598462" cy="874913"/>
          </a:xfrm>
          <a:prstGeom prst="rect">
            <a:avLst/>
          </a:prstGeom>
          <a:ln w="12700">
            <a:miter lim="400000"/>
          </a:ln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 sz="4800" dirty="0" smtClean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绘图命令</a:t>
            </a:r>
            <a:endParaRPr lang="en-US" altLang="zh-CN" sz="4800"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文本框 10"/>
          <p:cNvSpPr txBox="1"/>
          <p:nvPr/>
        </p:nvSpPr>
        <p:spPr>
          <a:xfrm>
            <a:off x="2266669" y="3727158"/>
            <a:ext cx="8033549" cy="230832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marL="571500" indent="-571500" algn="just" defTabSz="914400">
              <a:lnSpc>
                <a:spcPct val="200000"/>
              </a:lnSpc>
              <a:buSzPct val="100000"/>
              <a:buFont typeface="Arial" panose="020B0604020202090204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需求：封装一系列的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canvas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绘图命令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1578748" y="402534"/>
            <a:ext cx="21599655" cy="1100941"/>
          </a:xfrm>
          <a:prstGeom prst="rect">
            <a:avLst/>
          </a:prstGeom>
        </p:spPr>
        <p:txBody>
          <a:bodyPr vert="horz" lIns="121917" tIns="60959" rIns="121917" bIns="60959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5335" b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课程小结</a:t>
            </a:r>
            <a:endParaRPr lang="zh-CN" altLang="en-US" sz="5335" b="1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8" name="îsḷîḓè"/>
          <p:cNvSpPr/>
          <p:nvPr/>
        </p:nvSpPr>
        <p:spPr>
          <a:xfrm>
            <a:off x="5033498" y="3317332"/>
            <a:ext cx="4001743" cy="6674675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íś1ïḍé"/>
          <p:cNvSpPr/>
          <p:nvPr/>
        </p:nvSpPr>
        <p:spPr>
          <a:xfrm>
            <a:off x="5033498" y="8682010"/>
            <a:ext cx="4001743" cy="806285"/>
          </a:xfrm>
          <a:prstGeom prst="rect">
            <a:avLst/>
          </a:prstGeom>
          <a:solidFill>
            <a:srgbClr val="4E4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265" b="1" dirty="0">
              <a:solidFill>
                <a:srgbClr val="4E4E4E"/>
              </a:solidFill>
            </a:endParaRPr>
          </a:p>
        </p:txBody>
      </p:sp>
      <p:sp>
        <p:nvSpPr>
          <p:cNvPr id="30" name="îṡľîḍe"/>
          <p:cNvSpPr/>
          <p:nvPr/>
        </p:nvSpPr>
        <p:spPr>
          <a:xfrm>
            <a:off x="6396635" y="4076436"/>
            <a:ext cx="1275467" cy="1264423"/>
          </a:xfrm>
          <a:custGeom>
            <a:avLst/>
            <a:gdLst/>
            <a:ahLst/>
            <a:cxnLst/>
            <a:rect l="l" t="t" r="r" b="b"/>
            <a:pathLst>
              <a:path w="206276" h="204490">
                <a:moveTo>
                  <a:pt x="97334" y="133052"/>
                </a:moveTo>
                <a:lnTo>
                  <a:pt x="119212" y="133052"/>
                </a:lnTo>
                <a:cubicBezTo>
                  <a:pt x="121593" y="133052"/>
                  <a:pt x="122783" y="134094"/>
                  <a:pt x="122783" y="136178"/>
                </a:cubicBezTo>
                <a:cubicBezTo>
                  <a:pt x="122783" y="138559"/>
                  <a:pt x="121593" y="139750"/>
                  <a:pt x="119212" y="139750"/>
                </a:cubicBezTo>
                <a:lnTo>
                  <a:pt x="97334" y="139750"/>
                </a:lnTo>
                <a:cubicBezTo>
                  <a:pt x="95250" y="139750"/>
                  <a:pt x="94208" y="138559"/>
                  <a:pt x="94208" y="136178"/>
                </a:cubicBezTo>
                <a:cubicBezTo>
                  <a:pt x="94208" y="134094"/>
                  <a:pt x="95250" y="133052"/>
                  <a:pt x="97334" y="133052"/>
                </a:cubicBezTo>
                <a:close/>
                <a:moveTo>
                  <a:pt x="71884" y="133052"/>
                </a:moveTo>
                <a:lnTo>
                  <a:pt x="84386" y="133052"/>
                </a:lnTo>
                <a:cubicBezTo>
                  <a:pt x="86469" y="133052"/>
                  <a:pt x="87511" y="134094"/>
                  <a:pt x="87511" y="136178"/>
                </a:cubicBezTo>
                <a:cubicBezTo>
                  <a:pt x="87511" y="138559"/>
                  <a:pt x="86469" y="139750"/>
                  <a:pt x="84386" y="139750"/>
                </a:cubicBezTo>
                <a:lnTo>
                  <a:pt x="71884" y="139750"/>
                </a:lnTo>
                <a:cubicBezTo>
                  <a:pt x="69801" y="139750"/>
                  <a:pt x="68759" y="138559"/>
                  <a:pt x="68759" y="136178"/>
                </a:cubicBezTo>
                <a:cubicBezTo>
                  <a:pt x="68759" y="134094"/>
                  <a:pt x="69801" y="133052"/>
                  <a:pt x="71884" y="133052"/>
                </a:cubicBezTo>
                <a:close/>
                <a:moveTo>
                  <a:pt x="160735" y="117426"/>
                </a:moveTo>
                <a:lnTo>
                  <a:pt x="166985" y="117426"/>
                </a:lnTo>
                <a:cubicBezTo>
                  <a:pt x="169069" y="117426"/>
                  <a:pt x="170111" y="118467"/>
                  <a:pt x="170111" y="120551"/>
                </a:cubicBezTo>
                <a:cubicBezTo>
                  <a:pt x="170111" y="122634"/>
                  <a:pt x="169069" y="123676"/>
                  <a:pt x="166985" y="123676"/>
                </a:cubicBezTo>
                <a:lnTo>
                  <a:pt x="160735" y="123676"/>
                </a:lnTo>
                <a:cubicBezTo>
                  <a:pt x="158651" y="123676"/>
                  <a:pt x="157609" y="122634"/>
                  <a:pt x="157609" y="120551"/>
                </a:cubicBezTo>
                <a:cubicBezTo>
                  <a:pt x="157609" y="118467"/>
                  <a:pt x="158651" y="117426"/>
                  <a:pt x="160735" y="117426"/>
                </a:cubicBezTo>
                <a:close/>
                <a:moveTo>
                  <a:pt x="116086" y="117426"/>
                </a:moveTo>
                <a:lnTo>
                  <a:pt x="147787" y="117426"/>
                </a:lnTo>
                <a:cubicBezTo>
                  <a:pt x="150168" y="117426"/>
                  <a:pt x="151358" y="118467"/>
                  <a:pt x="151358" y="120551"/>
                </a:cubicBezTo>
                <a:cubicBezTo>
                  <a:pt x="151358" y="122634"/>
                  <a:pt x="150168" y="123676"/>
                  <a:pt x="147787" y="123676"/>
                </a:cubicBezTo>
                <a:lnTo>
                  <a:pt x="116086" y="123676"/>
                </a:lnTo>
                <a:cubicBezTo>
                  <a:pt x="114003" y="123676"/>
                  <a:pt x="112961" y="122634"/>
                  <a:pt x="112961" y="120551"/>
                </a:cubicBezTo>
                <a:cubicBezTo>
                  <a:pt x="112961" y="118467"/>
                  <a:pt x="114003" y="117426"/>
                  <a:pt x="116086" y="117426"/>
                </a:cubicBezTo>
                <a:close/>
                <a:moveTo>
                  <a:pt x="71884" y="117426"/>
                </a:moveTo>
                <a:lnTo>
                  <a:pt x="103585" y="117426"/>
                </a:lnTo>
                <a:cubicBezTo>
                  <a:pt x="105668" y="117426"/>
                  <a:pt x="106710" y="118467"/>
                  <a:pt x="106710" y="120551"/>
                </a:cubicBezTo>
                <a:cubicBezTo>
                  <a:pt x="106710" y="122634"/>
                  <a:pt x="105668" y="123676"/>
                  <a:pt x="103585" y="123676"/>
                </a:cubicBezTo>
                <a:lnTo>
                  <a:pt x="71884" y="123676"/>
                </a:lnTo>
                <a:cubicBezTo>
                  <a:pt x="69801" y="123676"/>
                  <a:pt x="68759" y="122634"/>
                  <a:pt x="68759" y="120551"/>
                </a:cubicBezTo>
                <a:cubicBezTo>
                  <a:pt x="68759" y="118467"/>
                  <a:pt x="69801" y="117426"/>
                  <a:pt x="71884" y="117426"/>
                </a:cubicBezTo>
                <a:close/>
                <a:moveTo>
                  <a:pt x="135285" y="98227"/>
                </a:moveTo>
                <a:lnTo>
                  <a:pt x="166985" y="98227"/>
                </a:lnTo>
                <a:cubicBezTo>
                  <a:pt x="169069" y="98227"/>
                  <a:pt x="170111" y="99268"/>
                  <a:pt x="170111" y="101352"/>
                </a:cubicBezTo>
                <a:cubicBezTo>
                  <a:pt x="170111" y="103436"/>
                  <a:pt x="169069" y="104477"/>
                  <a:pt x="166985" y="104477"/>
                </a:cubicBezTo>
                <a:lnTo>
                  <a:pt x="135285" y="104477"/>
                </a:lnTo>
                <a:cubicBezTo>
                  <a:pt x="133201" y="104477"/>
                  <a:pt x="132160" y="103436"/>
                  <a:pt x="132160" y="101352"/>
                </a:cubicBezTo>
                <a:cubicBezTo>
                  <a:pt x="132160" y="99268"/>
                  <a:pt x="133201" y="98227"/>
                  <a:pt x="135285" y="98227"/>
                </a:cubicBezTo>
                <a:close/>
                <a:moveTo>
                  <a:pt x="97334" y="98227"/>
                </a:moveTo>
                <a:lnTo>
                  <a:pt x="122783" y="98227"/>
                </a:lnTo>
                <a:cubicBezTo>
                  <a:pt x="124867" y="98227"/>
                  <a:pt x="125909" y="99268"/>
                  <a:pt x="125909" y="101352"/>
                </a:cubicBezTo>
                <a:cubicBezTo>
                  <a:pt x="125909" y="103436"/>
                  <a:pt x="124867" y="104477"/>
                  <a:pt x="122783" y="104477"/>
                </a:cubicBezTo>
                <a:lnTo>
                  <a:pt x="97334" y="104477"/>
                </a:lnTo>
                <a:cubicBezTo>
                  <a:pt x="95250" y="104477"/>
                  <a:pt x="94208" y="103436"/>
                  <a:pt x="94208" y="101352"/>
                </a:cubicBezTo>
                <a:cubicBezTo>
                  <a:pt x="94208" y="99268"/>
                  <a:pt x="95250" y="98227"/>
                  <a:pt x="97334" y="98227"/>
                </a:cubicBezTo>
                <a:close/>
                <a:moveTo>
                  <a:pt x="71884" y="98227"/>
                </a:moveTo>
                <a:lnTo>
                  <a:pt x="84386" y="98227"/>
                </a:lnTo>
                <a:cubicBezTo>
                  <a:pt x="86469" y="98227"/>
                  <a:pt x="87511" y="99268"/>
                  <a:pt x="87511" y="101352"/>
                </a:cubicBezTo>
                <a:cubicBezTo>
                  <a:pt x="87511" y="103436"/>
                  <a:pt x="86469" y="104477"/>
                  <a:pt x="84386" y="104477"/>
                </a:cubicBezTo>
                <a:lnTo>
                  <a:pt x="71884" y="104477"/>
                </a:lnTo>
                <a:cubicBezTo>
                  <a:pt x="69801" y="104477"/>
                  <a:pt x="68759" y="103436"/>
                  <a:pt x="68759" y="101352"/>
                </a:cubicBezTo>
                <a:cubicBezTo>
                  <a:pt x="68759" y="99268"/>
                  <a:pt x="69801" y="98227"/>
                  <a:pt x="71884" y="98227"/>
                </a:cubicBezTo>
                <a:close/>
                <a:moveTo>
                  <a:pt x="154484" y="82600"/>
                </a:moveTo>
                <a:lnTo>
                  <a:pt x="166985" y="82600"/>
                </a:lnTo>
                <a:cubicBezTo>
                  <a:pt x="169069" y="82600"/>
                  <a:pt x="170111" y="83642"/>
                  <a:pt x="170111" y="85725"/>
                </a:cubicBezTo>
                <a:cubicBezTo>
                  <a:pt x="170111" y="87809"/>
                  <a:pt x="169069" y="88851"/>
                  <a:pt x="166985" y="88851"/>
                </a:cubicBezTo>
                <a:lnTo>
                  <a:pt x="154484" y="88851"/>
                </a:lnTo>
                <a:cubicBezTo>
                  <a:pt x="152400" y="88851"/>
                  <a:pt x="151358" y="87809"/>
                  <a:pt x="151358" y="85725"/>
                </a:cubicBezTo>
                <a:cubicBezTo>
                  <a:pt x="151358" y="83642"/>
                  <a:pt x="152400" y="82600"/>
                  <a:pt x="154484" y="82600"/>
                </a:cubicBezTo>
                <a:close/>
                <a:moveTo>
                  <a:pt x="109835" y="82600"/>
                </a:moveTo>
                <a:lnTo>
                  <a:pt x="141536" y="82600"/>
                </a:lnTo>
                <a:cubicBezTo>
                  <a:pt x="143619" y="82600"/>
                  <a:pt x="144661" y="83642"/>
                  <a:pt x="144661" y="85725"/>
                </a:cubicBezTo>
                <a:cubicBezTo>
                  <a:pt x="144661" y="87809"/>
                  <a:pt x="143619" y="88851"/>
                  <a:pt x="141536" y="88851"/>
                </a:cubicBezTo>
                <a:lnTo>
                  <a:pt x="109835" y="88851"/>
                </a:lnTo>
                <a:cubicBezTo>
                  <a:pt x="107752" y="88851"/>
                  <a:pt x="106710" y="87809"/>
                  <a:pt x="106710" y="85725"/>
                </a:cubicBezTo>
                <a:cubicBezTo>
                  <a:pt x="106710" y="83642"/>
                  <a:pt x="107752" y="82600"/>
                  <a:pt x="109835" y="82600"/>
                </a:cubicBezTo>
                <a:close/>
                <a:moveTo>
                  <a:pt x="71884" y="82600"/>
                </a:moveTo>
                <a:lnTo>
                  <a:pt x="97334" y="82600"/>
                </a:lnTo>
                <a:cubicBezTo>
                  <a:pt x="99417" y="82600"/>
                  <a:pt x="100459" y="83642"/>
                  <a:pt x="100459" y="85725"/>
                </a:cubicBezTo>
                <a:cubicBezTo>
                  <a:pt x="100459" y="87809"/>
                  <a:pt x="99417" y="88851"/>
                  <a:pt x="97334" y="88851"/>
                </a:cubicBezTo>
                <a:lnTo>
                  <a:pt x="71884" y="88851"/>
                </a:lnTo>
                <a:cubicBezTo>
                  <a:pt x="69801" y="88851"/>
                  <a:pt x="68759" y="87809"/>
                  <a:pt x="68759" y="85725"/>
                </a:cubicBezTo>
                <a:cubicBezTo>
                  <a:pt x="68759" y="83642"/>
                  <a:pt x="69801" y="82600"/>
                  <a:pt x="71884" y="82600"/>
                </a:cubicBezTo>
                <a:close/>
                <a:moveTo>
                  <a:pt x="55811" y="60276"/>
                </a:moveTo>
                <a:cubicBezTo>
                  <a:pt x="50453" y="60276"/>
                  <a:pt x="47774" y="63252"/>
                  <a:pt x="47774" y="69205"/>
                </a:cubicBezTo>
                <a:lnTo>
                  <a:pt x="47774" y="152251"/>
                </a:lnTo>
                <a:cubicBezTo>
                  <a:pt x="47774" y="158502"/>
                  <a:pt x="50453" y="161627"/>
                  <a:pt x="55811" y="161627"/>
                </a:cubicBezTo>
                <a:lnTo>
                  <a:pt x="78135" y="161627"/>
                </a:lnTo>
                <a:cubicBezTo>
                  <a:pt x="79623" y="161627"/>
                  <a:pt x="81112" y="162372"/>
                  <a:pt x="82600" y="163860"/>
                </a:cubicBezTo>
                <a:cubicBezTo>
                  <a:pt x="83790" y="164753"/>
                  <a:pt x="84386" y="166241"/>
                  <a:pt x="84386" y="168325"/>
                </a:cubicBezTo>
                <a:lnTo>
                  <a:pt x="83939" y="185738"/>
                </a:lnTo>
                <a:lnTo>
                  <a:pt x="115640" y="162967"/>
                </a:lnTo>
                <a:cubicBezTo>
                  <a:pt x="116830" y="162074"/>
                  <a:pt x="118021" y="161627"/>
                  <a:pt x="119212" y="161627"/>
                </a:cubicBezTo>
                <a:lnTo>
                  <a:pt x="183059" y="161627"/>
                </a:lnTo>
                <a:cubicBezTo>
                  <a:pt x="185738" y="161627"/>
                  <a:pt x="188193" y="160734"/>
                  <a:pt x="190426" y="158949"/>
                </a:cubicBezTo>
                <a:cubicBezTo>
                  <a:pt x="192658" y="157163"/>
                  <a:pt x="193774" y="154930"/>
                  <a:pt x="193774" y="152251"/>
                </a:cubicBezTo>
                <a:lnTo>
                  <a:pt x="193774" y="69205"/>
                </a:lnTo>
                <a:cubicBezTo>
                  <a:pt x="193774" y="66824"/>
                  <a:pt x="192658" y="64740"/>
                  <a:pt x="190426" y="62954"/>
                </a:cubicBezTo>
                <a:cubicBezTo>
                  <a:pt x="188193" y="61168"/>
                  <a:pt x="185738" y="60276"/>
                  <a:pt x="183059" y="60276"/>
                </a:cubicBezTo>
                <a:close/>
                <a:moveTo>
                  <a:pt x="55811" y="47327"/>
                </a:moveTo>
                <a:lnTo>
                  <a:pt x="183059" y="47327"/>
                </a:lnTo>
                <a:cubicBezTo>
                  <a:pt x="189310" y="47327"/>
                  <a:pt x="194742" y="49485"/>
                  <a:pt x="199355" y="53801"/>
                </a:cubicBezTo>
                <a:cubicBezTo>
                  <a:pt x="203969" y="58117"/>
                  <a:pt x="206276" y="63252"/>
                  <a:pt x="206276" y="69205"/>
                </a:cubicBezTo>
                <a:lnTo>
                  <a:pt x="206276" y="152251"/>
                </a:lnTo>
                <a:cubicBezTo>
                  <a:pt x="206276" y="158204"/>
                  <a:pt x="203895" y="163413"/>
                  <a:pt x="199132" y="167878"/>
                </a:cubicBezTo>
                <a:cubicBezTo>
                  <a:pt x="194370" y="172343"/>
                  <a:pt x="189012" y="174576"/>
                  <a:pt x="183059" y="174576"/>
                </a:cubicBezTo>
                <a:lnTo>
                  <a:pt x="121444" y="174576"/>
                </a:lnTo>
                <a:lnTo>
                  <a:pt x="80814" y="203597"/>
                </a:lnTo>
                <a:cubicBezTo>
                  <a:pt x="79623" y="204192"/>
                  <a:pt x="78433" y="204490"/>
                  <a:pt x="77242" y="204490"/>
                </a:cubicBezTo>
                <a:cubicBezTo>
                  <a:pt x="76051" y="204490"/>
                  <a:pt x="75158" y="204341"/>
                  <a:pt x="74563" y="204044"/>
                </a:cubicBezTo>
                <a:cubicBezTo>
                  <a:pt x="72182" y="202555"/>
                  <a:pt x="70991" y="200620"/>
                  <a:pt x="70991" y="198239"/>
                </a:cubicBezTo>
                <a:lnTo>
                  <a:pt x="71438" y="174576"/>
                </a:lnTo>
                <a:lnTo>
                  <a:pt x="55811" y="174576"/>
                </a:lnTo>
                <a:cubicBezTo>
                  <a:pt x="49858" y="174576"/>
                  <a:pt x="44872" y="172418"/>
                  <a:pt x="40854" y="168102"/>
                </a:cubicBezTo>
                <a:cubicBezTo>
                  <a:pt x="36835" y="163785"/>
                  <a:pt x="34826" y="158502"/>
                  <a:pt x="34826" y="152251"/>
                </a:cubicBezTo>
                <a:lnTo>
                  <a:pt x="34826" y="69205"/>
                </a:lnTo>
                <a:cubicBezTo>
                  <a:pt x="34826" y="63252"/>
                  <a:pt x="36835" y="58117"/>
                  <a:pt x="40854" y="53801"/>
                </a:cubicBezTo>
                <a:cubicBezTo>
                  <a:pt x="44872" y="49485"/>
                  <a:pt x="49858" y="47327"/>
                  <a:pt x="55811" y="47327"/>
                </a:cubicBezTo>
                <a:close/>
                <a:moveTo>
                  <a:pt x="20538" y="0"/>
                </a:moveTo>
                <a:lnTo>
                  <a:pt x="148233" y="0"/>
                </a:lnTo>
                <a:cubicBezTo>
                  <a:pt x="154484" y="0"/>
                  <a:pt x="159916" y="2084"/>
                  <a:pt x="164530" y="6251"/>
                </a:cubicBezTo>
                <a:cubicBezTo>
                  <a:pt x="169143" y="10418"/>
                  <a:pt x="171450" y="15478"/>
                  <a:pt x="171450" y="21431"/>
                </a:cubicBezTo>
                <a:lnTo>
                  <a:pt x="171450" y="25450"/>
                </a:lnTo>
                <a:cubicBezTo>
                  <a:pt x="171450" y="26938"/>
                  <a:pt x="170855" y="28352"/>
                  <a:pt x="169664" y="29691"/>
                </a:cubicBezTo>
                <a:cubicBezTo>
                  <a:pt x="168474" y="31031"/>
                  <a:pt x="166985" y="31701"/>
                  <a:pt x="165199" y="31701"/>
                </a:cubicBezTo>
                <a:cubicBezTo>
                  <a:pt x="163413" y="31701"/>
                  <a:pt x="161851" y="31031"/>
                  <a:pt x="160511" y="29691"/>
                </a:cubicBezTo>
                <a:cubicBezTo>
                  <a:pt x="159172" y="28352"/>
                  <a:pt x="158502" y="26938"/>
                  <a:pt x="158502" y="25450"/>
                </a:cubicBezTo>
                <a:lnTo>
                  <a:pt x="158502" y="21431"/>
                </a:lnTo>
                <a:cubicBezTo>
                  <a:pt x="158502" y="19050"/>
                  <a:pt x="157460" y="16967"/>
                  <a:pt x="155377" y="15181"/>
                </a:cubicBezTo>
                <a:cubicBezTo>
                  <a:pt x="153293" y="13395"/>
                  <a:pt x="150912" y="12502"/>
                  <a:pt x="148233" y="12502"/>
                </a:cubicBezTo>
                <a:lnTo>
                  <a:pt x="20538" y="12502"/>
                </a:lnTo>
                <a:cubicBezTo>
                  <a:pt x="15181" y="12502"/>
                  <a:pt x="12502" y="15478"/>
                  <a:pt x="12502" y="21431"/>
                </a:cubicBezTo>
                <a:lnTo>
                  <a:pt x="12502" y="104477"/>
                </a:lnTo>
                <a:cubicBezTo>
                  <a:pt x="12502" y="107156"/>
                  <a:pt x="13246" y="109240"/>
                  <a:pt x="14734" y="110728"/>
                </a:cubicBezTo>
                <a:cubicBezTo>
                  <a:pt x="17711" y="113407"/>
                  <a:pt x="17860" y="116384"/>
                  <a:pt x="15181" y="119658"/>
                </a:cubicBezTo>
                <a:cubicBezTo>
                  <a:pt x="13692" y="121146"/>
                  <a:pt x="12055" y="121890"/>
                  <a:pt x="10269" y="121890"/>
                </a:cubicBezTo>
                <a:cubicBezTo>
                  <a:pt x="8781" y="121890"/>
                  <a:pt x="7442" y="121295"/>
                  <a:pt x="6251" y="120104"/>
                </a:cubicBezTo>
                <a:cubicBezTo>
                  <a:pt x="2084" y="116235"/>
                  <a:pt x="0" y="111026"/>
                  <a:pt x="0" y="104477"/>
                </a:cubicBezTo>
                <a:lnTo>
                  <a:pt x="0" y="21431"/>
                </a:lnTo>
                <a:cubicBezTo>
                  <a:pt x="0" y="15478"/>
                  <a:pt x="1935" y="10418"/>
                  <a:pt x="5804" y="6251"/>
                </a:cubicBezTo>
                <a:cubicBezTo>
                  <a:pt x="9674" y="2084"/>
                  <a:pt x="14585" y="0"/>
                  <a:pt x="20538" y="0"/>
                </a:cubicBezTo>
                <a:close/>
              </a:path>
            </a:pathLst>
          </a:custGeom>
          <a:solidFill>
            <a:srgbClr val="4E4B49"/>
          </a:solidFill>
          <a:ln>
            <a:noFill/>
          </a:ln>
          <a:effectLst/>
        </p:spPr>
        <p:txBody>
          <a:bodyPr anchor="ctr"/>
          <a:lstStyle>
            <a:defPPr>
              <a:defRPr lang="zh-CN"/>
            </a:defPPr>
            <a:lvl1pPr marL="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3025">
              <a:solidFill>
                <a:srgbClr val="4E4E4E"/>
              </a:solidFill>
            </a:endParaRPr>
          </a:p>
        </p:txBody>
      </p:sp>
      <p:sp>
        <p:nvSpPr>
          <p:cNvPr id="31" name="文本框 19"/>
          <p:cNvSpPr txBox="1"/>
          <p:nvPr/>
        </p:nvSpPr>
        <p:spPr>
          <a:xfrm>
            <a:off x="5152873" y="8773381"/>
            <a:ext cx="376298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适配器</a:t>
            </a:r>
            <a:r>
              <a:rPr lang="zh-CN" altLang="en-US" sz="32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模式</a:t>
            </a:r>
            <a:endParaRPr lang="zh-CN" altLang="en-US" sz="32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2" name="文本框 23"/>
          <p:cNvSpPr txBox="1"/>
          <p:nvPr/>
        </p:nvSpPr>
        <p:spPr>
          <a:xfrm>
            <a:off x="5152872" y="5850961"/>
            <a:ext cx="3762988" cy="14959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zh-CN" altLang="en-US" sz="26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当面临两个新老模块间接口</a:t>
            </a:r>
            <a:r>
              <a:rPr lang="en-US" altLang="zh-CN" sz="2665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api</a:t>
            </a:r>
            <a:r>
              <a:rPr lang="zh-CN" altLang="en-US" sz="26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不匹配，可以用适配来转化</a:t>
            </a:r>
            <a:r>
              <a:rPr lang="en-US" altLang="zh-CN" sz="2665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api</a:t>
            </a:r>
            <a:endParaRPr lang="en-US" altLang="zh-CN" sz="2665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2" name="ï$1iḋè"/>
          <p:cNvSpPr/>
          <p:nvPr/>
        </p:nvSpPr>
        <p:spPr>
          <a:xfrm>
            <a:off x="9491596" y="3317332"/>
            <a:ext cx="4001743" cy="6674675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îṥľïḋé"/>
          <p:cNvSpPr/>
          <p:nvPr/>
        </p:nvSpPr>
        <p:spPr>
          <a:xfrm>
            <a:off x="9491596" y="8682010"/>
            <a:ext cx="4001743" cy="806285"/>
          </a:xfrm>
          <a:prstGeom prst="rect">
            <a:avLst/>
          </a:prstGeom>
          <a:solidFill>
            <a:srgbClr val="1577BA"/>
          </a:solidFill>
          <a:ln>
            <a:solidFill>
              <a:srgbClr val="157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265" b="1" dirty="0">
              <a:solidFill>
                <a:srgbClr val="1475B2"/>
              </a:solidFill>
            </a:endParaRPr>
          </a:p>
        </p:txBody>
      </p:sp>
      <p:sp>
        <p:nvSpPr>
          <p:cNvPr id="25" name="íşḻídé"/>
          <p:cNvSpPr/>
          <p:nvPr/>
        </p:nvSpPr>
        <p:spPr>
          <a:xfrm>
            <a:off x="10858469" y="4072864"/>
            <a:ext cx="1267996" cy="1267996"/>
          </a:xfrm>
          <a:custGeom>
            <a:avLst/>
            <a:gdLst/>
            <a:ahLst/>
            <a:cxnLst/>
            <a:rect l="l" t="t" r="r" b="b"/>
            <a:pathLst>
              <a:path w="203597" h="203597">
                <a:moveTo>
                  <a:pt x="30249" y="120104"/>
                </a:moveTo>
                <a:cubicBezTo>
                  <a:pt x="30919" y="120402"/>
                  <a:pt x="31402" y="121146"/>
                  <a:pt x="31700" y="122336"/>
                </a:cubicBezTo>
                <a:cubicBezTo>
                  <a:pt x="36165" y="136029"/>
                  <a:pt x="44202" y="147339"/>
                  <a:pt x="55810" y="156269"/>
                </a:cubicBezTo>
                <a:cubicBezTo>
                  <a:pt x="57596" y="157460"/>
                  <a:pt x="57894" y="158948"/>
                  <a:pt x="56703" y="160734"/>
                </a:cubicBezTo>
                <a:cubicBezTo>
                  <a:pt x="55810" y="161627"/>
                  <a:pt x="54917" y="162073"/>
                  <a:pt x="54024" y="162073"/>
                </a:cubicBezTo>
                <a:cubicBezTo>
                  <a:pt x="53429" y="162073"/>
                  <a:pt x="52834" y="161776"/>
                  <a:pt x="52238" y="161180"/>
                </a:cubicBezTo>
                <a:cubicBezTo>
                  <a:pt x="39141" y="151358"/>
                  <a:pt x="30361" y="139005"/>
                  <a:pt x="25896" y="124122"/>
                </a:cubicBezTo>
                <a:cubicBezTo>
                  <a:pt x="24705" y="122336"/>
                  <a:pt x="25300" y="121146"/>
                  <a:pt x="27682" y="120550"/>
                </a:cubicBezTo>
                <a:cubicBezTo>
                  <a:pt x="28724" y="119955"/>
                  <a:pt x="29579" y="119806"/>
                  <a:pt x="30249" y="120104"/>
                </a:cubicBezTo>
                <a:close/>
                <a:moveTo>
                  <a:pt x="25449" y="98673"/>
                </a:moveTo>
                <a:cubicBezTo>
                  <a:pt x="27533" y="98673"/>
                  <a:pt x="28575" y="99714"/>
                  <a:pt x="28575" y="101798"/>
                </a:cubicBezTo>
                <a:cubicBezTo>
                  <a:pt x="28575" y="104179"/>
                  <a:pt x="28724" y="106114"/>
                  <a:pt x="29021" y="107602"/>
                </a:cubicBezTo>
                <a:cubicBezTo>
                  <a:pt x="29021" y="109686"/>
                  <a:pt x="27979" y="110728"/>
                  <a:pt x="25896" y="110728"/>
                </a:cubicBezTo>
                <a:lnTo>
                  <a:pt x="25449" y="110728"/>
                </a:lnTo>
                <a:cubicBezTo>
                  <a:pt x="23961" y="110728"/>
                  <a:pt x="22919" y="109835"/>
                  <a:pt x="22324" y="108049"/>
                </a:cubicBezTo>
                <a:lnTo>
                  <a:pt x="22324" y="101798"/>
                </a:lnTo>
                <a:cubicBezTo>
                  <a:pt x="22324" y="99714"/>
                  <a:pt x="23366" y="98673"/>
                  <a:pt x="25449" y="98673"/>
                </a:cubicBezTo>
                <a:close/>
                <a:moveTo>
                  <a:pt x="36611" y="41076"/>
                </a:moveTo>
                <a:cubicBezTo>
                  <a:pt x="20538" y="58043"/>
                  <a:pt x="12501" y="78283"/>
                  <a:pt x="12501" y="101798"/>
                </a:cubicBezTo>
                <a:cubicBezTo>
                  <a:pt x="12501" y="126206"/>
                  <a:pt x="21282" y="147191"/>
                  <a:pt x="38844" y="164752"/>
                </a:cubicBezTo>
                <a:cubicBezTo>
                  <a:pt x="56406" y="182314"/>
                  <a:pt x="77390" y="191095"/>
                  <a:pt x="101798" y="191095"/>
                </a:cubicBezTo>
                <a:cubicBezTo>
                  <a:pt x="125313" y="191095"/>
                  <a:pt x="145628" y="183058"/>
                  <a:pt x="162743" y="166985"/>
                </a:cubicBezTo>
                <a:cubicBezTo>
                  <a:pt x="179858" y="150911"/>
                  <a:pt x="189160" y="131117"/>
                  <a:pt x="190649" y="107602"/>
                </a:cubicBezTo>
                <a:cubicBezTo>
                  <a:pt x="190946" y="106709"/>
                  <a:pt x="191095" y="104923"/>
                  <a:pt x="191095" y="102245"/>
                </a:cubicBezTo>
                <a:lnTo>
                  <a:pt x="101798" y="104923"/>
                </a:lnTo>
                <a:lnTo>
                  <a:pt x="100459" y="104923"/>
                </a:lnTo>
                <a:lnTo>
                  <a:pt x="100459" y="104477"/>
                </a:lnTo>
                <a:cubicBezTo>
                  <a:pt x="100161" y="104477"/>
                  <a:pt x="99863" y="104328"/>
                  <a:pt x="99566" y="104030"/>
                </a:cubicBezTo>
                <a:close/>
                <a:moveTo>
                  <a:pt x="165199" y="39290"/>
                </a:moveTo>
                <a:lnTo>
                  <a:pt x="109388" y="98226"/>
                </a:lnTo>
                <a:lnTo>
                  <a:pt x="190649" y="95994"/>
                </a:lnTo>
                <a:cubicBezTo>
                  <a:pt x="189160" y="73670"/>
                  <a:pt x="180677" y="54768"/>
                  <a:pt x="165199" y="39290"/>
                </a:cubicBezTo>
                <a:close/>
                <a:moveTo>
                  <a:pt x="101798" y="12501"/>
                </a:moveTo>
                <a:cubicBezTo>
                  <a:pt x="78283" y="12501"/>
                  <a:pt x="58043" y="20538"/>
                  <a:pt x="41076" y="36611"/>
                </a:cubicBezTo>
                <a:lnTo>
                  <a:pt x="101798" y="97333"/>
                </a:lnTo>
                <a:lnTo>
                  <a:pt x="160734" y="34825"/>
                </a:lnTo>
                <a:cubicBezTo>
                  <a:pt x="156567" y="31551"/>
                  <a:pt x="153590" y="29319"/>
                  <a:pt x="151804" y="28128"/>
                </a:cubicBezTo>
                <a:cubicBezTo>
                  <a:pt x="136922" y="17710"/>
                  <a:pt x="120253" y="12501"/>
                  <a:pt x="101798" y="12501"/>
                </a:cubicBezTo>
                <a:close/>
                <a:moveTo>
                  <a:pt x="101798" y="0"/>
                </a:moveTo>
                <a:cubicBezTo>
                  <a:pt x="122932" y="0"/>
                  <a:pt x="141982" y="5804"/>
                  <a:pt x="158948" y="17412"/>
                </a:cubicBezTo>
                <a:cubicBezTo>
                  <a:pt x="172938" y="26937"/>
                  <a:pt x="183877" y="39141"/>
                  <a:pt x="191765" y="54024"/>
                </a:cubicBezTo>
                <a:cubicBezTo>
                  <a:pt x="199653" y="68907"/>
                  <a:pt x="203597" y="84832"/>
                  <a:pt x="203597" y="101798"/>
                </a:cubicBezTo>
                <a:lnTo>
                  <a:pt x="203597" y="108942"/>
                </a:lnTo>
                <a:cubicBezTo>
                  <a:pt x="201811" y="135433"/>
                  <a:pt x="191095" y="157832"/>
                  <a:pt x="171450" y="176138"/>
                </a:cubicBezTo>
                <a:cubicBezTo>
                  <a:pt x="151804" y="194444"/>
                  <a:pt x="128587" y="203597"/>
                  <a:pt x="101798" y="203597"/>
                </a:cubicBezTo>
                <a:cubicBezTo>
                  <a:pt x="73818" y="203597"/>
                  <a:pt x="49857" y="193625"/>
                  <a:pt x="29914" y="173682"/>
                </a:cubicBezTo>
                <a:cubicBezTo>
                  <a:pt x="9971" y="153739"/>
                  <a:pt x="0" y="129778"/>
                  <a:pt x="0" y="101798"/>
                </a:cubicBezTo>
                <a:cubicBezTo>
                  <a:pt x="0" y="73818"/>
                  <a:pt x="9971" y="49857"/>
                  <a:pt x="29914" y="29914"/>
                </a:cubicBezTo>
                <a:cubicBezTo>
                  <a:pt x="49857" y="9971"/>
                  <a:pt x="73818" y="0"/>
                  <a:pt x="101798" y="0"/>
                </a:cubicBezTo>
                <a:close/>
              </a:path>
            </a:pathLst>
          </a:custGeom>
          <a:solidFill>
            <a:srgbClr val="1577BA"/>
          </a:solidFill>
          <a:ln>
            <a:noFill/>
          </a:ln>
          <a:effectLst/>
        </p:spPr>
        <p:txBody>
          <a:bodyPr anchor="ctr"/>
          <a:lstStyle>
            <a:defPPr>
              <a:defRPr lang="zh-CN"/>
            </a:defPPr>
            <a:lvl1pPr marL="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3025"/>
          </a:p>
        </p:txBody>
      </p:sp>
      <p:sp>
        <p:nvSpPr>
          <p:cNvPr id="26" name="文本框 20"/>
          <p:cNvSpPr txBox="1"/>
          <p:nvPr/>
        </p:nvSpPr>
        <p:spPr>
          <a:xfrm>
            <a:off x="9610971" y="8773381"/>
            <a:ext cx="3762988" cy="584775"/>
          </a:xfrm>
          <a:prstGeom prst="rect">
            <a:avLst/>
          </a:prstGeom>
          <a:solidFill>
            <a:srgbClr val="1577BA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装饰者模式</a:t>
            </a:r>
            <a:endParaRPr lang="zh-CN" altLang="en-US" sz="32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7" name="文本框 24"/>
          <p:cNvSpPr txBox="1"/>
          <p:nvPr/>
        </p:nvSpPr>
        <p:spPr>
          <a:xfrm>
            <a:off x="9610969" y="5850961"/>
            <a:ext cx="3762988" cy="14959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zh-CN" altLang="en-US" sz="26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当老的方法，不方便去直接修改，可以通过装饰者来增加功能</a:t>
            </a:r>
            <a:endParaRPr lang="en-US" altLang="zh-CN" sz="2665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课程小结</a:t>
            </a:r>
            <a:endParaRPr lang="zh-CN" altLang="en-US" dirty="0"/>
          </a:p>
        </p:txBody>
      </p:sp>
      <p:sp>
        <p:nvSpPr>
          <p:cNvPr id="15" name="îṡḻïḑê"/>
          <p:cNvSpPr/>
          <p:nvPr/>
        </p:nvSpPr>
        <p:spPr>
          <a:xfrm>
            <a:off x="13949694" y="3330175"/>
            <a:ext cx="4001743" cy="6674675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íSḷîďé"/>
          <p:cNvSpPr/>
          <p:nvPr/>
        </p:nvSpPr>
        <p:spPr>
          <a:xfrm>
            <a:off x="13949694" y="8694853"/>
            <a:ext cx="4001743" cy="806285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265" b="1" dirty="0"/>
          </a:p>
        </p:txBody>
      </p:sp>
      <p:sp>
        <p:nvSpPr>
          <p:cNvPr id="17" name="ís1ídé"/>
          <p:cNvSpPr/>
          <p:nvPr/>
        </p:nvSpPr>
        <p:spPr>
          <a:xfrm>
            <a:off x="15318957" y="4071847"/>
            <a:ext cx="1263218" cy="1267996"/>
          </a:xfrm>
          <a:custGeom>
            <a:avLst/>
            <a:gdLst/>
            <a:ahLst/>
            <a:cxnLst/>
            <a:rect l="l" t="t" r="r" b="b"/>
            <a:pathLst>
              <a:path w="204608" h="205382">
                <a:moveTo>
                  <a:pt x="46881" y="32147"/>
                </a:moveTo>
                <a:cubicBezTo>
                  <a:pt x="48667" y="31254"/>
                  <a:pt x="50155" y="31551"/>
                  <a:pt x="51346" y="33039"/>
                </a:cubicBezTo>
                <a:cubicBezTo>
                  <a:pt x="52536" y="34825"/>
                  <a:pt x="52239" y="36314"/>
                  <a:pt x="50453" y="37504"/>
                </a:cubicBezTo>
                <a:cubicBezTo>
                  <a:pt x="37356" y="45541"/>
                  <a:pt x="30807" y="57298"/>
                  <a:pt x="30807" y="72777"/>
                </a:cubicBezTo>
                <a:cubicBezTo>
                  <a:pt x="30807" y="74860"/>
                  <a:pt x="29766" y="75902"/>
                  <a:pt x="27682" y="75902"/>
                </a:cubicBezTo>
                <a:cubicBezTo>
                  <a:pt x="25599" y="75902"/>
                  <a:pt x="24557" y="74860"/>
                  <a:pt x="24557" y="72777"/>
                </a:cubicBezTo>
                <a:cubicBezTo>
                  <a:pt x="24557" y="54917"/>
                  <a:pt x="31998" y="41374"/>
                  <a:pt x="46881" y="32147"/>
                </a:cubicBezTo>
                <a:close/>
                <a:moveTo>
                  <a:pt x="61168" y="25896"/>
                </a:moveTo>
                <a:cubicBezTo>
                  <a:pt x="63252" y="25300"/>
                  <a:pt x="64591" y="26045"/>
                  <a:pt x="65187" y="28128"/>
                </a:cubicBezTo>
                <a:cubicBezTo>
                  <a:pt x="65782" y="30212"/>
                  <a:pt x="65038" y="31551"/>
                  <a:pt x="62954" y="32147"/>
                </a:cubicBezTo>
                <a:cubicBezTo>
                  <a:pt x="62657" y="32147"/>
                  <a:pt x="62136" y="32221"/>
                  <a:pt x="61392" y="32370"/>
                </a:cubicBezTo>
                <a:cubicBezTo>
                  <a:pt x="60648" y="32519"/>
                  <a:pt x="60127" y="32742"/>
                  <a:pt x="59829" y="33039"/>
                </a:cubicBezTo>
                <a:lnTo>
                  <a:pt x="58936" y="33039"/>
                </a:lnTo>
                <a:cubicBezTo>
                  <a:pt x="57448" y="33039"/>
                  <a:pt x="56406" y="32295"/>
                  <a:pt x="55811" y="30807"/>
                </a:cubicBezTo>
                <a:cubicBezTo>
                  <a:pt x="55215" y="29319"/>
                  <a:pt x="55811" y="27979"/>
                  <a:pt x="57597" y="26789"/>
                </a:cubicBezTo>
                <a:cubicBezTo>
                  <a:pt x="58787" y="26789"/>
                  <a:pt x="59978" y="26491"/>
                  <a:pt x="61168" y="25896"/>
                </a:cubicBezTo>
                <a:close/>
                <a:moveTo>
                  <a:pt x="72331" y="12948"/>
                </a:moveTo>
                <a:cubicBezTo>
                  <a:pt x="55959" y="12948"/>
                  <a:pt x="41895" y="18752"/>
                  <a:pt x="30138" y="30361"/>
                </a:cubicBezTo>
                <a:cubicBezTo>
                  <a:pt x="18380" y="41969"/>
                  <a:pt x="12502" y="55959"/>
                  <a:pt x="12502" y="72330"/>
                </a:cubicBezTo>
                <a:cubicBezTo>
                  <a:pt x="12502" y="88999"/>
                  <a:pt x="18380" y="103138"/>
                  <a:pt x="30138" y="114746"/>
                </a:cubicBezTo>
                <a:cubicBezTo>
                  <a:pt x="41895" y="126355"/>
                  <a:pt x="55959" y="132159"/>
                  <a:pt x="72331" y="132159"/>
                </a:cubicBezTo>
                <a:cubicBezTo>
                  <a:pt x="82451" y="132159"/>
                  <a:pt x="91678" y="129778"/>
                  <a:pt x="100013" y="125015"/>
                </a:cubicBezTo>
                <a:cubicBezTo>
                  <a:pt x="102691" y="123527"/>
                  <a:pt x="105222" y="123973"/>
                  <a:pt x="107603" y="126355"/>
                </a:cubicBezTo>
                <a:lnTo>
                  <a:pt x="132606" y="151358"/>
                </a:lnTo>
                <a:lnTo>
                  <a:pt x="134838" y="149572"/>
                </a:lnTo>
                <a:cubicBezTo>
                  <a:pt x="137517" y="148084"/>
                  <a:pt x="140047" y="148232"/>
                  <a:pt x="142429" y="150018"/>
                </a:cubicBezTo>
                <a:lnTo>
                  <a:pt x="150912" y="157162"/>
                </a:lnTo>
                <a:cubicBezTo>
                  <a:pt x="153293" y="159543"/>
                  <a:pt x="153740" y="161925"/>
                  <a:pt x="152251" y="164306"/>
                </a:cubicBezTo>
                <a:lnTo>
                  <a:pt x="150465" y="169217"/>
                </a:lnTo>
                <a:lnTo>
                  <a:pt x="157609" y="176361"/>
                </a:lnTo>
                <a:lnTo>
                  <a:pt x="167878" y="177254"/>
                </a:lnTo>
                <a:cubicBezTo>
                  <a:pt x="170259" y="177254"/>
                  <a:pt x="172045" y="178593"/>
                  <a:pt x="173236" y="181272"/>
                </a:cubicBezTo>
                <a:lnTo>
                  <a:pt x="176808" y="191541"/>
                </a:lnTo>
                <a:lnTo>
                  <a:pt x="191542" y="187970"/>
                </a:lnTo>
                <a:lnTo>
                  <a:pt x="189309" y="169217"/>
                </a:lnTo>
                <a:lnTo>
                  <a:pt x="126802" y="106263"/>
                </a:lnTo>
                <a:cubicBezTo>
                  <a:pt x="124420" y="103882"/>
                  <a:pt x="123974" y="101500"/>
                  <a:pt x="125462" y="99119"/>
                </a:cubicBezTo>
                <a:cubicBezTo>
                  <a:pt x="129629" y="91082"/>
                  <a:pt x="131713" y="82153"/>
                  <a:pt x="131713" y="72330"/>
                </a:cubicBezTo>
                <a:cubicBezTo>
                  <a:pt x="131713" y="55959"/>
                  <a:pt x="125909" y="41969"/>
                  <a:pt x="114300" y="30361"/>
                </a:cubicBezTo>
                <a:cubicBezTo>
                  <a:pt x="102691" y="18752"/>
                  <a:pt x="88702" y="12948"/>
                  <a:pt x="72331" y="12948"/>
                </a:cubicBezTo>
                <a:close/>
                <a:moveTo>
                  <a:pt x="72331" y="0"/>
                </a:moveTo>
                <a:cubicBezTo>
                  <a:pt x="92274" y="0"/>
                  <a:pt x="109314" y="7069"/>
                  <a:pt x="123453" y="21208"/>
                </a:cubicBezTo>
                <a:cubicBezTo>
                  <a:pt x="137592" y="35346"/>
                  <a:pt x="144661" y="52387"/>
                  <a:pt x="144661" y="72330"/>
                </a:cubicBezTo>
                <a:cubicBezTo>
                  <a:pt x="144661" y="81260"/>
                  <a:pt x="142726" y="90636"/>
                  <a:pt x="138857" y="100459"/>
                </a:cubicBezTo>
                <a:lnTo>
                  <a:pt x="200025" y="161627"/>
                </a:lnTo>
                <a:cubicBezTo>
                  <a:pt x="201216" y="162818"/>
                  <a:pt x="201811" y="164157"/>
                  <a:pt x="201811" y="165645"/>
                </a:cubicBezTo>
                <a:lnTo>
                  <a:pt x="204490" y="192434"/>
                </a:lnTo>
                <a:cubicBezTo>
                  <a:pt x="205085" y="196304"/>
                  <a:pt x="203448" y="198536"/>
                  <a:pt x="199579" y="199132"/>
                </a:cubicBezTo>
                <a:lnTo>
                  <a:pt x="174129" y="204936"/>
                </a:lnTo>
                <a:cubicBezTo>
                  <a:pt x="173831" y="205234"/>
                  <a:pt x="173385" y="205382"/>
                  <a:pt x="172790" y="205382"/>
                </a:cubicBezTo>
                <a:cubicBezTo>
                  <a:pt x="169515" y="205382"/>
                  <a:pt x="167432" y="203894"/>
                  <a:pt x="166539" y="200918"/>
                </a:cubicBezTo>
                <a:lnTo>
                  <a:pt x="162967" y="189309"/>
                </a:lnTo>
                <a:lnTo>
                  <a:pt x="154484" y="188863"/>
                </a:lnTo>
                <a:cubicBezTo>
                  <a:pt x="152698" y="188863"/>
                  <a:pt x="151358" y="188267"/>
                  <a:pt x="150465" y="187077"/>
                </a:cubicBezTo>
                <a:lnTo>
                  <a:pt x="138410" y="175022"/>
                </a:lnTo>
                <a:cubicBezTo>
                  <a:pt x="136624" y="173236"/>
                  <a:pt x="136178" y="170854"/>
                  <a:pt x="137071" y="167878"/>
                </a:cubicBezTo>
                <a:lnTo>
                  <a:pt x="138857" y="163859"/>
                </a:lnTo>
                <a:lnTo>
                  <a:pt x="137964" y="162966"/>
                </a:lnTo>
                <a:lnTo>
                  <a:pt x="135731" y="164752"/>
                </a:lnTo>
                <a:cubicBezTo>
                  <a:pt x="132755" y="166538"/>
                  <a:pt x="129927" y="166390"/>
                  <a:pt x="127248" y="164306"/>
                </a:cubicBezTo>
                <a:lnTo>
                  <a:pt x="101799" y="138410"/>
                </a:lnTo>
                <a:cubicBezTo>
                  <a:pt x="91976" y="142577"/>
                  <a:pt x="82153" y="144661"/>
                  <a:pt x="72331" y="144661"/>
                </a:cubicBezTo>
                <a:cubicBezTo>
                  <a:pt x="52388" y="144661"/>
                  <a:pt x="35347" y="137666"/>
                  <a:pt x="21208" y="123676"/>
                </a:cubicBezTo>
                <a:cubicBezTo>
                  <a:pt x="7069" y="109686"/>
                  <a:pt x="0" y="92571"/>
                  <a:pt x="0" y="72330"/>
                </a:cubicBezTo>
                <a:cubicBezTo>
                  <a:pt x="0" y="52387"/>
                  <a:pt x="7069" y="35346"/>
                  <a:pt x="21208" y="21208"/>
                </a:cubicBezTo>
                <a:cubicBezTo>
                  <a:pt x="35347" y="7069"/>
                  <a:pt x="52388" y="0"/>
                  <a:pt x="72331" y="0"/>
                </a:cubicBezTo>
                <a:close/>
              </a:path>
            </a:pathLst>
          </a:custGeom>
          <a:solidFill>
            <a:srgbClr val="4E4E4E"/>
          </a:solidFill>
          <a:ln>
            <a:noFill/>
          </a:ln>
          <a:effectLst/>
        </p:spPr>
        <p:txBody>
          <a:bodyPr anchor="ctr"/>
          <a:lstStyle>
            <a:defPPr>
              <a:defRPr lang="zh-CN"/>
            </a:defPPr>
            <a:lvl1pPr marL="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3025"/>
          </a:p>
        </p:txBody>
      </p:sp>
      <p:sp>
        <p:nvSpPr>
          <p:cNvPr id="18" name="文本框 21"/>
          <p:cNvSpPr txBox="1"/>
          <p:nvPr/>
        </p:nvSpPr>
        <p:spPr>
          <a:xfrm>
            <a:off x="14069069" y="8786224"/>
            <a:ext cx="376298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命令模式</a:t>
            </a:r>
            <a:endParaRPr lang="zh-CN" altLang="en-US" sz="32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9" name="文本框 25"/>
          <p:cNvSpPr txBox="1"/>
          <p:nvPr/>
        </p:nvSpPr>
        <p:spPr>
          <a:xfrm>
            <a:off x="14069069" y="5863804"/>
            <a:ext cx="3762988" cy="14959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zh-CN" altLang="en-US" sz="26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解耦实现与具体命令，让实现端和命令端扩展的都更轻松</a:t>
            </a:r>
            <a:endParaRPr lang="en-US" altLang="zh-CN" sz="2665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1" y="8132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谢谢观看</a:t>
            </a:r>
            <a:endParaRPr lang="zh-CN" altLang="en-US" sz="14000" b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94" y="12060175"/>
            <a:ext cx="4089600" cy="360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提高</a:t>
            </a:r>
            <a:r>
              <a:rPr lang="zh-CN" altLang="en-US" dirty="0"/>
              <a:t>可扩展</a:t>
            </a:r>
            <a:r>
              <a:rPr lang="zh-CN" altLang="en-US" dirty="0" smtClean="0"/>
              <a:t>性的目的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减少代码修改的难度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面对需求变更，方便需求更改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什么是好的可扩展</a:t>
            </a:r>
            <a:endParaRPr lang="zh-CN" altLang="en-US" dirty="0"/>
          </a:p>
        </p:txBody>
      </p:sp>
      <p:sp>
        <p:nvSpPr>
          <p:cNvPr id="6" name="产品概述"/>
          <p:cNvSpPr txBox="1"/>
          <p:nvPr/>
        </p:nvSpPr>
        <p:spPr>
          <a:xfrm>
            <a:off x="4640000" y="7283991"/>
            <a:ext cx="3841904" cy="1323441"/>
          </a:xfrm>
          <a:prstGeom prst="rect">
            <a:avLst/>
          </a:prstGeom>
          <a:ln w="12700">
            <a:miter lim="400000"/>
          </a:ln>
        </p:spPr>
        <p:txBody>
          <a:bodyPr wrap="square" lIns="45721" tIns="45721" rIns="45721" bIns="45721">
            <a:spAutoFit/>
          </a:bodyPr>
          <a:lstStyle>
            <a:lvl1pPr defTabSz="457200">
              <a:defRPr sz="4000">
                <a:solidFill>
                  <a:srgbClr val="292C31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需求的变更，不需要重写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产品概述"/>
          <p:cNvSpPr txBox="1"/>
          <p:nvPr/>
        </p:nvSpPr>
        <p:spPr>
          <a:xfrm>
            <a:off x="9862088" y="7283991"/>
            <a:ext cx="3391947" cy="1938994"/>
          </a:xfrm>
          <a:prstGeom prst="rect">
            <a:avLst/>
          </a:prstGeom>
          <a:ln w="12700">
            <a:miter lim="400000"/>
          </a:ln>
        </p:spPr>
        <p:txBody>
          <a:bodyPr wrap="square" lIns="45721" tIns="45721" rIns="45721" bIns="45721">
            <a:spAutoFit/>
          </a:bodyPr>
          <a:lstStyle>
            <a:lvl1pPr defTabSz="457200">
              <a:defRPr sz="4000">
                <a:solidFill>
                  <a:srgbClr val="292C31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pPr algn="ctr"/>
            <a:r>
              <a:rPr lang="zh-CN" alt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代码修改不会引起大规模变动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产品概述"/>
          <p:cNvSpPr txBox="1"/>
          <p:nvPr/>
        </p:nvSpPr>
        <p:spPr>
          <a:xfrm>
            <a:off x="14894694" y="7252782"/>
            <a:ext cx="3626315" cy="1323441"/>
          </a:xfrm>
          <a:prstGeom prst="rect">
            <a:avLst/>
          </a:prstGeom>
          <a:ln w="12700">
            <a:miter lim="400000"/>
          </a:ln>
        </p:spPr>
        <p:txBody>
          <a:bodyPr wrap="square" lIns="45721" tIns="45721" rIns="45721" bIns="45721">
            <a:spAutoFit/>
          </a:bodyPr>
          <a:lstStyle>
            <a:lvl1pPr defTabSz="457200">
              <a:defRPr sz="4000">
                <a:solidFill>
                  <a:srgbClr val="292C31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pPr algn="ctr"/>
            <a:r>
              <a:rPr lang="zh-CN" alt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方便加入新模块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660952" y="4673992"/>
            <a:ext cx="1800000" cy="1800000"/>
            <a:chOff x="5660952" y="4673992"/>
            <a:chExt cx="1800000" cy="1800000"/>
          </a:xfrm>
        </p:grpSpPr>
        <p:sp>
          <p:nvSpPr>
            <p:cNvPr id="10" name="01"/>
            <p:cNvSpPr txBox="1"/>
            <p:nvPr/>
          </p:nvSpPr>
          <p:spPr>
            <a:xfrm>
              <a:off x="5880475" y="4888888"/>
              <a:ext cx="1360954" cy="136749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67471" tIns="67471" rIns="67471" bIns="67471" anchor="ctr">
              <a:spAutoFit/>
            </a:bodyPr>
            <a:lstStyle>
              <a:lvl1pPr>
                <a:defRPr sz="8000">
                  <a:solidFill>
                    <a:srgbClr val="F7541F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lvl1pPr>
            </a:lstStyle>
            <a:p>
              <a:r>
                <a:rPr sz="8000" b="1" dirty="0">
                  <a:solidFill>
                    <a:srgbClr val="218DD6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01</a:t>
              </a:r>
              <a:endParaRPr sz="8000" b="1" dirty="0">
                <a:solidFill>
                  <a:srgbClr val="218DD6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5660952" y="4673992"/>
              <a:ext cx="1800000" cy="1800000"/>
            </a:xfrm>
            <a:prstGeom prst="rect">
              <a:avLst/>
            </a:prstGeom>
            <a:noFill/>
            <a:ln w="25400">
              <a:solidFill>
                <a:srgbClr val="218D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655175" y="4673992"/>
            <a:ext cx="1800000" cy="1800000"/>
            <a:chOff x="15655175" y="4673992"/>
            <a:chExt cx="1800000" cy="1800000"/>
          </a:xfrm>
        </p:grpSpPr>
        <p:sp>
          <p:nvSpPr>
            <p:cNvPr id="13" name="03"/>
            <p:cNvSpPr txBox="1"/>
            <p:nvPr/>
          </p:nvSpPr>
          <p:spPr>
            <a:xfrm>
              <a:off x="15882671" y="4888804"/>
              <a:ext cx="1345007" cy="1367578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67471" tIns="67471" rIns="67471" bIns="67471" anchor="ctr">
              <a:spAutoFit/>
            </a:bodyPr>
            <a:lstStyle>
              <a:lvl1pPr>
                <a:defRPr sz="8000">
                  <a:solidFill>
                    <a:srgbClr val="F7541F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lvl1pPr>
            </a:lstStyle>
            <a:p>
              <a:r>
                <a:rPr sz="8000" dirty="0">
                  <a:solidFill>
                    <a:srgbClr val="218DD6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03</a:t>
              </a:r>
              <a:endParaRPr sz="8000" dirty="0">
                <a:solidFill>
                  <a:srgbClr val="218DD6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15655175" y="4673992"/>
              <a:ext cx="1800000" cy="1800000"/>
            </a:xfrm>
            <a:prstGeom prst="rect">
              <a:avLst/>
            </a:prstGeom>
            <a:noFill/>
            <a:ln w="25400">
              <a:solidFill>
                <a:srgbClr val="218D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658063" y="4673992"/>
            <a:ext cx="1800000" cy="1800000"/>
            <a:chOff x="10658063" y="4673992"/>
            <a:chExt cx="1800000" cy="1800000"/>
          </a:xfrm>
        </p:grpSpPr>
        <p:sp>
          <p:nvSpPr>
            <p:cNvPr id="16" name="02"/>
            <p:cNvSpPr txBox="1"/>
            <p:nvPr/>
          </p:nvSpPr>
          <p:spPr>
            <a:xfrm>
              <a:off x="10885559" y="4888888"/>
              <a:ext cx="1345007" cy="1367578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67471" tIns="67471" rIns="67471" bIns="67471" anchor="ctr">
              <a:spAutoFit/>
            </a:bodyPr>
            <a:lstStyle>
              <a:lvl1pPr>
                <a:defRPr sz="8000">
                  <a:solidFill>
                    <a:srgbClr val="343B65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lvl1pPr>
            </a:lstStyle>
            <a:p>
              <a:r>
                <a:rPr sz="8000" dirty="0">
                  <a:solidFill>
                    <a:srgbClr val="113A78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02</a:t>
              </a:r>
              <a:endParaRPr sz="8000" dirty="0">
                <a:solidFill>
                  <a:srgbClr val="113A78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10658063" y="4673992"/>
              <a:ext cx="1800000" cy="1800000"/>
            </a:xfrm>
            <a:prstGeom prst="rect">
              <a:avLst/>
            </a:prstGeom>
            <a:noFill/>
            <a:ln w="25400">
              <a:solidFill>
                <a:srgbClr val="113A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7424560" y="7733109"/>
            <a:ext cx="8190269" cy="2862322"/>
          </a:xfrm>
        </p:spPr>
        <p:txBody>
          <a:bodyPr/>
          <a:lstStyle/>
          <a:p>
            <a:r>
              <a:rPr lang="zh-CN" altLang="en-US" dirty="0" smtClean="0"/>
              <a:t>提高可扩展性的设计模式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7781" y="569956"/>
            <a:ext cx="21599654" cy="1100967"/>
          </a:xfrm>
        </p:spPr>
        <p:txBody>
          <a:bodyPr/>
          <a:lstStyle/>
          <a:p>
            <a:r>
              <a:rPr lang="zh-CN" altLang="en-US" dirty="0" smtClean="0"/>
              <a:t>更好的更改代码</a:t>
            </a:r>
            <a:endParaRPr lang="zh-CN" altLang="en-US" dirty="0"/>
          </a:p>
        </p:txBody>
      </p:sp>
      <p:sp>
        <p:nvSpPr>
          <p:cNvPr id="27" name="圆角矩形"/>
          <p:cNvSpPr/>
          <p:nvPr/>
        </p:nvSpPr>
        <p:spPr>
          <a:xfrm>
            <a:off x="1839037" y="2862179"/>
            <a:ext cx="19361314" cy="2219553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819499" y="1823394"/>
            <a:ext cx="18403567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适配器模式</a:t>
            </a:r>
            <a:r>
              <a:rPr lang="en-US" altLang="zh-CN" sz="3600" dirty="0" smtClean="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-</a:t>
            </a: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接口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65952" y="3138778"/>
            <a:ext cx="18403567" cy="1666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适配器</a:t>
            </a: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模式的目的：通过写一个适配器，来代替替换</a:t>
            </a:r>
            <a:endParaRPr lang="en-US" altLang="zh-CN" sz="3600" dirty="0" smtClean="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适配器</a:t>
            </a:r>
            <a:r>
              <a:rPr lang="zh-CN" altLang="en-US" sz="3600" dirty="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模式的</a:t>
            </a: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应用场景：面临接口不通用的问题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0" name="圆角矩形"/>
          <p:cNvSpPr/>
          <p:nvPr/>
        </p:nvSpPr>
        <p:spPr>
          <a:xfrm>
            <a:off x="1839037" y="6930175"/>
            <a:ext cx="19361314" cy="2219553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19499" y="5891390"/>
            <a:ext cx="18403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装饰者模式</a:t>
            </a:r>
            <a:r>
              <a:rPr lang="en-US" altLang="zh-CN" sz="3600" dirty="0" smtClean="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-</a:t>
            </a: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方法作用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365952" y="7206774"/>
            <a:ext cx="18403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装饰者模式</a:t>
            </a: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的目的：不重写方法的扩展方法</a:t>
            </a:r>
            <a:endParaRPr lang="en-US" altLang="zh-CN" sz="3600" dirty="0" smtClean="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装饰者模式的</a:t>
            </a: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应用场景：当一个方法需要扩展，但是又不好去修改方法。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7781" y="569956"/>
            <a:ext cx="21599654" cy="1100967"/>
          </a:xfrm>
        </p:spPr>
        <p:txBody>
          <a:bodyPr/>
          <a:lstStyle/>
          <a:p>
            <a:r>
              <a:rPr lang="zh-CN" altLang="en-US" dirty="0" smtClean="0"/>
              <a:t>解耦你得方法与调用</a:t>
            </a:r>
            <a:endParaRPr lang="zh-CN" altLang="en-US" dirty="0"/>
          </a:p>
        </p:txBody>
      </p:sp>
      <p:sp>
        <p:nvSpPr>
          <p:cNvPr id="27" name="圆角矩形"/>
          <p:cNvSpPr/>
          <p:nvPr/>
        </p:nvSpPr>
        <p:spPr>
          <a:xfrm>
            <a:off x="1709694" y="5445175"/>
            <a:ext cx="19361314" cy="2219553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90156" y="4406390"/>
            <a:ext cx="18403567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命令模式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236609" y="5721774"/>
            <a:ext cx="18403567" cy="1666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命令模式的目的：解耦实现和调用，让双方互不干扰</a:t>
            </a:r>
            <a:endParaRPr lang="en-US" altLang="zh-CN" sz="3600" dirty="0" smtClean="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命令模式</a:t>
            </a:r>
            <a:r>
              <a:rPr lang="zh-CN" altLang="en-US" sz="3600" dirty="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的</a:t>
            </a: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应用场景：</a:t>
            </a:r>
            <a:r>
              <a:rPr lang="zh-CN" altLang="en-US" sz="3600" dirty="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调用</a:t>
            </a: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的命令充满不确定性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214694" y="3246253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r>
              <a:rPr lang="en-US" altLang="zh-CN" sz="18900" dirty="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7424560" y="7733109"/>
            <a:ext cx="8190269" cy="1330749"/>
          </a:xfrm>
        </p:spPr>
        <p:txBody>
          <a:bodyPr/>
          <a:lstStyle/>
          <a:p>
            <a:r>
              <a:rPr lang="zh-CN" altLang="en-US" dirty="0" smtClean="0"/>
              <a:t>基本结构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1157898" y="2179687"/>
            <a:ext cx="729687" cy="3993273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适配器模式的基本结构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30414" y="9287304"/>
            <a:ext cx="17178642" cy="2596096"/>
          </a:xfrm>
          <a:prstGeom prst="rect">
            <a:avLst/>
          </a:prstGeom>
          <a:solidFill>
            <a:srgbClr val="157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统计每日学习时长…"/>
          <p:cNvSpPr txBox="1"/>
          <p:nvPr/>
        </p:nvSpPr>
        <p:spPr>
          <a:xfrm>
            <a:off x="3299016" y="9985615"/>
            <a:ext cx="16826809" cy="720199"/>
          </a:xfrm>
          <a:prstGeom prst="rect">
            <a:avLst/>
          </a:prstGeom>
          <a:ln w="12700">
            <a:miter lim="400000"/>
          </a:ln>
        </p:spPr>
        <p:txBody>
          <a:bodyPr wrap="square" lIns="45721" tIns="45721" rIns="45721" bIns="45721">
            <a:spAutoFit/>
          </a:bodyPr>
          <a:lstStyle>
            <a:lvl1pPr algn="l" defTabSz="457200">
              <a:lnSpc>
                <a:spcPct val="120000"/>
              </a:lnSpc>
              <a:defRPr sz="2800">
                <a:solidFill>
                  <a:srgbClr val="535353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457200" indent="-457200" defTabSz="914400">
              <a:buFont typeface="Wingdings" panose="05000000000000000000" pitchFamily="2" charset="2"/>
              <a:buChar char="l"/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</a:rPr>
              <a:t>我们公司想用</a:t>
            </a:r>
            <a:r>
              <a:rPr lang="en-US" altLang="zh-CN" dirty="0" smtClean="0">
                <a:latin typeface="思源黑体 CN Normal" panose="020B0400000000000000" charset="-122"/>
                <a:ea typeface="思源黑体 CN Normal" panose="020B0400000000000000" charset="-122"/>
              </a:rPr>
              <a:t>log</a:t>
            </a: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</a:rPr>
              <a:t>来代替</a:t>
            </a:r>
            <a:r>
              <a:rPr lang="en-US" altLang="zh-CN" dirty="0" smtClean="0">
                <a:latin typeface="思源黑体 CN Normal" panose="020B0400000000000000" charset="-122"/>
                <a:ea typeface="思源黑体 CN Normal" panose="020B0400000000000000" charset="-122"/>
              </a:rPr>
              <a:t>console.log,</a:t>
            </a: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</a:rPr>
              <a:t>这就是典型的接口发生了改变</a:t>
            </a:r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930414" y="1619967"/>
            <a:ext cx="17178642" cy="8365648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en-US" altLang="zh-CN" dirty="0" smtClean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kumimoji="1" lang="en-US" altLang="zh-CN" dirty="0">
              <a:solidFill>
                <a:schemeClr val="bg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693" y="530247"/>
            <a:ext cx="19366895" cy="6039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装饰者</a:t>
            </a:r>
            <a:r>
              <a:rPr lang="zh-CN" altLang="en-US" dirty="0" smtClean="0"/>
              <a:t>模式的基本结构</a:t>
            </a:r>
            <a:endParaRPr lang="zh-CN" altLang="en-US" dirty="0" smtClean="0"/>
          </a:p>
        </p:txBody>
      </p:sp>
      <p:sp>
        <p:nvSpPr>
          <p:cNvPr id="28" name="矩形 27"/>
          <p:cNvSpPr/>
          <p:nvPr/>
        </p:nvSpPr>
        <p:spPr>
          <a:xfrm>
            <a:off x="2930373" y="8814549"/>
            <a:ext cx="17178642" cy="3123890"/>
          </a:xfrm>
          <a:prstGeom prst="rect">
            <a:avLst/>
          </a:prstGeom>
          <a:solidFill>
            <a:srgbClr val="157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统计每日学习时长…"/>
          <p:cNvSpPr txBox="1"/>
          <p:nvPr/>
        </p:nvSpPr>
        <p:spPr>
          <a:xfrm>
            <a:off x="3282205" y="9090328"/>
            <a:ext cx="16826809" cy="1974215"/>
          </a:xfrm>
          <a:prstGeom prst="rect">
            <a:avLst/>
          </a:prstGeom>
          <a:ln w="12700">
            <a:miter lim="400000"/>
          </a:ln>
        </p:spPr>
        <p:txBody>
          <a:bodyPr wrap="square" lIns="45721" tIns="45721" rIns="45721" bIns="45721">
            <a:spAutoFit/>
          </a:bodyPr>
          <a:lstStyle>
            <a:lvl1pPr algn="l" defTabSz="457200">
              <a:lnSpc>
                <a:spcPct val="120000"/>
              </a:lnSpc>
              <a:defRPr sz="2800">
                <a:solidFill>
                  <a:srgbClr val="535353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457200" indent="-457200" defTabSz="914400">
              <a:buFont typeface="Wingdings" panose="05000000000000000000" pitchFamily="2" charset="2"/>
              <a:buChar char="l"/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</a:rPr>
              <a:t>我们新建一个自己的方法，在其内部调用</a:t>
            </a:r>
            <a:r>
              <a:rPr lang="en-US" altLang="zh-CN" dirty="0" smtClean="0">
                <a:latin typeface="思源黑体 CN Normal" panose="020B0400000000000000" charset="-122"/>
                <a:ea typeface="思源黑体 CN Normal" panose="020B0400000000000000" charset="-122"/>
              </a:rPr>
              <a:t>b</a:t>
            </a: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</a:rPr>
              <a:t>方法，并且再执行自己的方法。这样可以再不修改原对象的情况下，扩展行为</a:t>
            </a:r>
            <a:endParaRPr lang="zh-CN" altLang="en-US" dirty="0" smtClean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marL="457200" indent="-457200" defTabSz="914400">
              <a:buFont typeface="Wingdings" panose="05000000000000000000" pitchFamily="2" charset="2"/>
              <a:buChar char="l"/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</a:rPr>
              <a:t>三步走：封装新方法，调用老方法，加入扩展操作</a:t>
            </a:r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930372" y="2295174"/>
            <a:ext cx="17178642" cy="6519375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zh-CN" altLang="en-US" sz="28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kumimoji="1" lang="en-US" altLang="zh-CN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kumimoji="1" lang="zh-CN" altLang="en-US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有一个他人写好的模块</a:t>
            </a:r>
            <a:r>
              <a:rPr kumimoji="1" lang="en-US" altLang="zh-CN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kumimoji="1" lang="zh-CN" altLang="en-US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，内部得方法</a:t>
            </a:r>
            <a:r>
              <a:rPr kumimoji="1" lang="en-US" altLang="zh-CN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kumimoji="1" lang="zh-CN" altLang="en-US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。模块为他人写好，不能修改。如何扩展</a:t>
            </a:r>
            <a:r>
              <a:rPr kumimoji="1" lang="en-US" altLang="zh-CN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kumimoji="1" lang="zh-CN" altLang="en-US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方法</a:t>
            </a:r>
            <a:r>
              <a:rPr kumimoji="1" lang="en-US" altLang="zh-CN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</a:t>
            </a:r>
            <a:endParaRPr kumimoji="1" lang="en-US" altLang="zh-CN" sz="2800" dirty="0">
              <a:solidFill>
                <a:srgbClr val="C9C9C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kumimoji="1" lang="en-US" altLang="zh-CN" sz="28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kumimoji="1" lang="en-US" altLang="zh-CN" sz="2800" dirty="0" err="1">
                <a:solidFill>
                  <a:schemeClr val="accent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</a:t>
            </a:r>
            <a:r>
              <a:rPr kumimoji="1" lang="en-US" altLang="zh-CN" sz="28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=</a:t>
            </a:r>
            <a:r>
              <a:rPr kumimoji="1" lang="en-US" altLang="zh-CN" sz="28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endParaRPr kumimoji="1" lang="en-US" altLang="zh-CN" sz="2800" dirty="0">
              <a:solidFill>
                <a:schemeClr val="bg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kumimoji="1" lang="en-US" altLang="zh-CN" sz="28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kumimoji="1" lang="en-US" altLang="zh-CN" sz="2800" dirty="0">
                <a:solidFill>
                  <a:srgbClr val="92D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kumimoji="1" lang="en-US" altLang="zh-CN" sz="28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kumimoji="1" lang="en-US" altLang="zh-CN" sz="2800" dirty="0">
                <a:solidFill>
                  <a:schemeClr val="accent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function</a:t>
            </a:r>
            <a:r>
              <a:rPr kumimoji="1" lang="en-US" altLang="zh-CN" sz="28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(){</a:t>
            </a:r>
            <a:endParaRPr kumimoji="1" lang="en-US" altLang="zh-CN" sz="2800" dirty="0">
              <a:solidFill>
                <a:schemeClr val="bg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endParaRPr kumimoji="1" lang="en-US" altLang="zh-CN" sz="28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kumimoji="1" lang="en-US" altLang="zh-CN" sz="28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kumimoji="1" lang="en-US" altLang="zh-CN" sz="28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kumimoji="1" lang="en-US" altLang="zh-CN" sz="2800" dirty="0">
              <a:solidFill>
                <a:schemeClr val="bg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kumimoji="1" lang="en-US" altLang="zh-CN" sz="28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};</a:t>
            </a:r>
            <a:endParaRPr kumimoji="1" lang="en-US" altLang="zh-CN" sz="2800" dirty="0">
              <a:solidFill>
                <a:schemeClr val="bg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kumimoji="1" lang="en-US" altLang="zh-CN" sz="28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kumimoji="1" lang="en-US" altLang="zh-CN" sz="2800" dirty="0">
                <a:solidFill>
                  <a:schemeClr val="accent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function</a:t>
            </a:r>
            <a:r>
              <a:rPr kumimoji="1" lang="en-US" altLang="zh-CN" sz="28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kumimoji="1" lang="en-US" altLang="zh-CN" sz="2800" dirty="0" err="1">
                <a:solidFill>
                  <a:srgbClr val="92D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myb</a:t>
            </a:r>
            <a:r>
              <a:rPr kumimoji="1" lang="en-US" altLang="zh-CN" sz="28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(){</a:t>
            </a:r>
            <a:endParaRPr kumimoji="1" lang="en-US" altLang="zh-CN" sz="2800" dirty="0">
              <a:solidFill>
                <a:schemeClr val="bg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kumimoji="1" lang="en-US" altLang="zh-CN" sz="28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kumimoji="1" lang="en-US" altLang="zh-CN" sz="2800" dirty="0" err="1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</a:t>
            </a:r>
            <a:r>
              <a:rPr kumimoji="1" lang="en-US" altLang="zh-CN" sz="2800" dirty="0" err="1">
                <a:solidFill>
                  <a:schemeClr val="accent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kumimoji="1" lang="en-US" altLang="zh-CN" sz="28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();</a:t>
            </a:r>
            <a:endParaRPr kumimoji="1" lang="en-US" altLang="zh-CN" sz="2800" dirty="0">
              <a:solidFill>
                <a:schemeClr val="bg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kumimoji="1" lang="en-US" altLang="zh-CN" sz="28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kumimoji="1" lang="en-US" altLang="zh-CN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kumimoji="1" lang="zh-CN" altLang="en-US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要扩展得方法</a:t>
            </a:r>
            <a:endParaRPr kumimoji="1" lang="zh-CN" altLang="en-US" sz="2800" dirty="0">
              <a:solidFill>
                <a:srgbClr val="C9C9C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kumimoji="1" lang="zh-CN" altLang="en-US" sz="28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kumimoji="1" lang="en-US" altLang="zh-CN" sz="2200" dirty="0">
              <a:solidFill>
                <a:schemeClr val="bg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94" y="987439"/>
            <a:ext cx="18000000" cy="8327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安卓高级开发工程师课件模板-0109最新</Template>
  <TotalTime>0</TotalTime>
  <Words>1021</Words>
  <Application>WPS 演示</Application>
  <PresentationFormat>自定义</PresentationFormat>
  <Paragraphs>137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42" baseType="lpstr">
      <vt:lpstr>Arial</vt:lpstr>
      <vt:lpstr>方正书宋_GBK</vt:lpstr>
      <vt:lpstr>Wingdings</vt:lpstr>
      <vt:lpstr>思源黑体 CN Bold</vt:lpstr>
      <vt:lpstr>苹方-简</vt:lpstr>
      <vt:lpstr>思源黑体 CN Normal</vt:lpstr>
      <vt:lpstr>思源黑体 CN Heavy</vt:lpstr>
      <vt:lpstr>Times New Roman</vt:lpstr>
      <vt:lpstr>思源黑体 CN Medium</vt:lpstr>
      <vt:lpstr>Noto Sans CJK SC Medium</vt:lpstr>
      <vt:lpstr>宋体</vt:lpstr>
      <vt:lpstr>汉仪书宋二KW</vt:lpstr>
      <vt:lpstr>微软雅黑</vt:lpstr>
      <vt:lpstr>Source Han Sans CN Medium</vt:lpstr>
      <vt:lpstr>Thonburi</vt:lpstr>
      <vt:lpstr>Source Han Sans CN Bold Bold</vt:lpstr>
      <vt:lpstr>Helvetica Neue Medium</vt:lpstr>
      <vt:lpstr>Source Han Sans CN Normal</vt:lpstr>
      <vt:lpstr>DejaVu Sans Mono</vt:lpstr>
      <vt:lpstr>Arial</vt:lpstr>
      <vt:lpstr>汉仪旗黑</vt:lpstr>
      <vt:lpstr>Calibri</vt:lpstr>
      <vt:lpstr>Helvetica Neue</vt:lpstr>
      <vt:lpstr>宋体</vt:lpstr>
      <vt:lpstr>Arial Unicode MS</vt:lpstr>
      <vt:lpstr>《成为前端开发工程师》走进高校</vt:lpstr>
      <vt:lpstr>PowerPoint 演示文稿</vt:lpstr>
      <vt:lpstr>提高可扩展性的目的</vt:lpstr>
      <vt:lpstr>什么是好的可扩展</vt:lpstr>
      <vt:lpstr>PowerPoint 演示文稿</vt:lpstr>
      <vt:lpstr>更好的更改代码</vt:lpstr>
      <vt:lpstr>解耦你得方法与调用</vt:lpstr>
      <vt:lpstr>PowerPoint 演示文稿</vt:lpstr>
      <vt:lpstr>适配器模式的基本结构</vt:lpstr>
      <vt:lpstr>装饰者模式的基本结构</vt:lpstr>
      <vt:lpstr>命令模式的基本结构</vt:lpstr>
      <vt:lpstr>PowerPoint 演示文稿</vt:lpstr>
      <vt:lpstr>适配器模式的示例</vt:lpstr>
      <vt:lpstr>装饰者模式的示例</vt:lpstr>
      <vt:lpstr>命令模式的示例</vt:lpstr>
      <vt:lpstr>课程小结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zhangjian</cp:lastModifiedBy>
  <cp:revision>1062</cp:revision>
  <dcterms:created xsi:type="dcterms:W3CDTF">2022-03-28T02:28:46Z</dcterms:created>
  <dcterms:modified xsi:type="dcterms:W3CDTF">2022-03-28T02:28:46Z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