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5" r:id="rId2"/>
    <p:sldId id="515" r:id="rId3"/>
    <p:sldId id="373" r:id="rId4"/>
    <p:sldId id="324" r:id="rId5"/>
    <p:sldId id="376" r:id="rId6"/>
    <p:sldId id="377" r:id="rId7"/>
    <p:sldId id="361" r:id="rId8"/>
    <p:sldId id="378" r:id="rId9"/>
    <p:sldId id="369" r:id="rId10"/>
    <p:sldId id="370" r:id="rId11"/>
    <p:sldId id="371" r:id="rId12"/>
    <p:sldId id="372" r:id="rId13"/>
    <p:sldId id="379" r:id="rId14"/>
    <p:sldId id="359" r:id="rId15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35"/>
            <p14:sldId id="515"/>
            <p14:sldId id="373"/>
            <p14:sldId id="324"/>
            <p14:sldId id="376"/>
            <p14:sldId id="377"/>
            <p14:sldId id="361"/>
            <p14:sldId id="378"/>
            <p14:sldId id="369"/>
            <p14:sldId id="370"/>
            <p14:sldId id="371"/>
            <p14:sldId id="372"/>
            <p14:sldId id="379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F6A"/>
    <a:srgbClr val="218DD6"/>
    <a:srgbClr val="1577BA"/>
    <a:srgbClr val="3C3022"/>
    <a:srgbClr val="A07C5A"/>
    <a:srgbClr val="6F7378"/>
    <a:srgbClr val="C1BD27"/>
    <a:srgbClr val="D2DEB4"/>
    <a:srgbClr val="DFCB09"/>
    <a:srgbClr val="F8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5514" autoAdjust="0"/>
  </p:normalViewPr>
  <p:slideViewPr>
    <p:cSldViewPr snapToGrid="0">
      <p:cViewPr varScale="1">
        <p:scale>
          <a:sx n="49" d="100"/>
          <a:sy n="49" d="100"/>
        </p:scale>
        <p:origin x="6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6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此章节会通过代码实操的方式讲解</a:t>
            </a: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undesocre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整体结构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包含：</a:t>
            </a:r>
            <a:endParaRPr lang="en-US" altLang="zh-CN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  </a:t>
            </a: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chain  </a:t>
            </a:r>
            <a:r>
              <a:rPr lang="en-US" altLang="zh-CN" dirty="0"/>
              <a:t>result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方法源码解析。</a:t>
            </a:r>
            <a:endParaRPr lang="en-US" altLang="zh-CN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）首先没有介绍什么是链式调用。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建议添加实际代码示例说明。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_.result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函数的作用没有展开讲解，建议添加实际代码示例说明，最后再解释被 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后的表现。</a:t>
            </a:r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P.S.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建议添加实际代码示例，主要也是考虑到很多学的专业基础并不扎实。示例代码可以使用拿官方的。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27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与其他第三库一样，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underscore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也通过 立即执行函数 来包裹自己的业务逻辑。一般而言，这些库的立即执行函数主要有以下目的：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98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5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5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的时候，建议加个具体的示例代码说明。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16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1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）首先没有介绍什么是链式调用。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建议添加实际代码示例说明。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_.result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函数的作用没有展开讲解，建议添加实际代码示例说明，最后再解释被 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后的表现。</a:t>
            </a:r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P.S.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建议添加实际代码示例，主要也是考虑到很多学的专业基础并不扎实。示例代码可以使用拿官方的。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61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7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/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7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9" name="TextBox 29"/>
          <p:cNvSpPr txBox="1"/>
          <p:nvPr/>
        </p:nvSpPr>
        <p:spPr>
          <a:xfrm>
            <a:off x="5009320" y="5062810"/>
            <a:ext cx="12609456" cy="158515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8000" b="1">
                <a:solidFill>
                  <a:srgbClr val="1475B2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Underscore</a:t>
            </a:r>
            <a:r>
              <a:rPr lang="zh-CN" altLang="en-US" sz="8000" b="1">
                <a:solidFill>
                  <a:srgbClr val="1475B2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源码分析</a:t>
            </a:r>
            <a:endParaRPr lang="zh-CN" altLang="en-US" sz="8000" b="1" dirty="0">
              <a:solidFill>
                <a:srgbClr val="1475B2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12" name="网易云课堂logo.png" descr="网易云课堂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13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pic>
          <p:nvPicPr>
            <p:cNvPr id="14" name="图片 13" descr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mixin</a:t>
            </a:r>
            <a:endParaRPr lang="zh-CN" altLang="en-US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882537" y="3441052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8862879" y="3440328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8127121" y="3701712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7244365" y="3621609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3143023" y="2433914"/>
            <a:ext cx="17178641" cy="67237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B8249D-3D69-40D5-8E77-DA53069DEC3C}"/>
              </a:ext>
            </a:extLst>
          </p:cNvPr>
          <p:cNvSpPr/>
          <p:nvPr/>
        </p:nvSpPr>
        <p:spPr>
          <a:xfrm>
            <a:off x="3143024" y="9157659"/>
            <a:ext cx="17178642" cy="2135827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统计每日学习时长…">
            <a:extLst>
              <a:ext uri="{FF2B5EF4-FFF2-40B4-BE49-F238E27FC236}">
                <a16:creationId xmlns:a16="http://schemas.microsoft.com/office/drawing/2014/main" id="{CE218B7B-55A6-428B-8EDC-E2AC4C9D7DEA}"/>
              </a:ext>
            </a:extLst>
          </p:cNvPr>
          <p:cNvSpPr txBox="1"/>
          <p:nvPr/>
        </p:nvSpPr>
        <p:spPr>
          <a:xfrm>
            <a:off x="4010957" y="9473572"/>
            <a:ext cx="16063314" cy="130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mixin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（混入）模式是增加代码复用度的一个广泛使用的设计模式。</a:t>
            </a:r>
          </a:p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_.mixin(obj)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：为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对象混入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具有的功能。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FDBA3-E20C-4499-B1A8-EA38C5CC8ADD}"/>
              </a:ext>
            </a:extLst>
          </p:cNvPr>
          <p:cNvSpPr txBox="1"/>
          <p:nvPr/>
        </p:nvSpPr>
        <p:spPr>
          <a:xfrm>
            <a:off x="4131280" y="2917243"/>
            <a:ext cx="157650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zh-CN" altLang="en-US" sz="3200">
                <a:solidFill>
                  <a:srgbClr val="E8BF6A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源码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_.mixin = function(obj){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_.each(_.functions(obj),function(name){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var func = _[name] = obj[name];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_.prototype[name] = function(){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var args = [this._wrapped];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push.apply(args, arguments);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return chain(this, func.apply(_, args));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};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});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_;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lang="zh-CN" altLang="en-US" sz="3200">
              <a:solidFill>
                <a:srgbClr val="E8BF6A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链接式调用</a:t>
            </a:r>
          </a:p>
        </p:txBody>
      </p:sp>
    </p:spTree>
    <p:extLst>
      <p:ext uri="{BB962C8B-B14F-4D97-AF65-F5344CB8AC3E}">
        <p14:creationId xmlns:p14="http://schemas.microsoft.com/office/powerpoint/2010/main" val="38520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链接式调用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4761637" y="4767365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11741979" y="4766641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10718054" y="4543996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9835298" y="4463893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3874749" y="3279651"/>
            <a:ext cx="15734459" cy="111486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$('.div').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css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('color', 'red').show();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5E1736-A99B-444A-AA22-965266EC428B}"/>
              </a:ext>
            </a:extLst>
          </p:cNvPr>
          <p:cNvSpPr txBox="1"/>
          <p:nvPr/>
        </p:nvSpPr>
        <p:spPr>
          <a:xfrm>
            <a:off x="3204090" y="1987954"/>
            <a:ext cx="16631208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</a:t>
            </a:r>
            <a:r>
              <a:rPr lang="zh-CN" altLang="en-US" dirty="0"/>
              <a:t>链接式调用。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977AC6-04EB-45E0-A09D-DF1A7667231D}"/>
              </a:ext>
            </a:extLst>
          </p:cNvPr>
          <p:cNvSpPr/>
          <p:nvPr/>
        </p:nvSpPr>
        <p:spPr>
          <a:xfrm>
            <a:off x="3874749" y="6049076"/>
            <a:ext cx="15716125" cy="309492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RULES = function(){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add: function(x){console.log(x); return this},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mult:function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(y){console.log(y); return this}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</a:p>
          <a:p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RULES.add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(4).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mult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07AB93-174E-4426-9717-429EC412F629}"/>
              </a:ext>
            </a:extLst>
          </p:cNvPr>
          <p:cNvSpPr txBox="1"/>
          <p:nvPr/>
        </p:nvSpPr>
        <p:spPr>
          <a:xfrm>
            <a:off x="3204090" y="4878563"/>
            <a:ext cx="16631208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想要实现链式调用，通常我们会在支持链式调用的函数中返回</a:t>
            </a:r>
            <a:r>
              <a:rPr lang="zh-CN" altLang="en-US"/>
              <a:t>对象本身。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36FD29-C25F-495A-9987-4E853A105D5C}"/>
              </a:ext>
            </a:extLst>
          </p:cNvPr>
          <p:cNvSpPr txBox="1"/>
          <p:nvPr/>
        </p:nvSpPr>
        <p:spPr>
          <a:xfrm>
            <a:off x="3204090" y="9738560"/>
            <a:ext cx="16631208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但是，这样做并不优雅，这需要我们手动地在函数中添加 </a:t>
            </a:r>
            <a:r>
              <a:rPr lang="en-US" altLang="zh-CN" dirty="0"/>
              <a:t>return this </a:t>
            </a:r>
            <a:r>
              <a:rPr lang="zh-CN" altLang="en-US" dirty="0"/>
              <a:t>语句。更好的做法是我们创建一个</a:t>
            </a:r>
            <a:r>
              <a:rPr lang="zh-CN" altLang="en-US"/>
              <a:t>通用函数，它能为</a:t>
            </a:r>
            <a:r>
              <a:rPr lang="zh-CN" altLang="en-US" dirty="0"/>
              <a:t>指定的对象方法增加链式调用机制。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0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  <p:bldP spid="14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_.</a:t>
            </a:r>
            <a:r>
              <a:rPr lang="en-US" altLang="zh-CN" dirty="0"/>
              <a:t>chain()</a:t>
            </a:r>
            <a:endParaRPr lang="zh-CN" altLang="en-US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3786853" y="4568581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10767195" y="4567857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9743270" y="4424726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8860514" y="4344623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3829448" y="4246240"/>
            <a:ext cx="15734459" cy="297826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_.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chain = function(obj){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var instance = _(obj);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instance._chain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true;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instance;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5E1736-A99B-444A-AA22-965266EC428B}"/>
              </a:ext>
            </a:extLst>
          </p:cNvPr>
          <p:cNvSpPr txBox="1"/>
          <p:nvPr/>
        </p:nvSpPr>
        <p:spPr>
          <a:xfrm>
            <a:off x="3166616" y="7477823"/>
            <a:ext cx="16631208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/>
              <a:t>underscore </a:t>
            </a:r>
            <a:r>
              <a:rPr lang="zh-CN" altLang="en-US" dirty="0"/>
              <a:t>还提供了一个帮助函数</a:t>
            </a:r>
            <a:r>
              <a:rPr lang="zh-CN" altLang="en-US"/>
              <a:t> </a:t>
            </a:r>
            <a:r>
              <a:rPr lang="en-US" altLang="zh-CN" dirty="0"/>
              <a:t>result</a:t>
            </a:r>
            <a:r>
              <a:rPr lang="zh-CN" altLang="en-US" dirty="0"/>
              <a:t>，该函数将会判断方法调用结果，如果该方法的调用者被标识了需要链化，则链化当前的方法执行</a:t>
            </a:r>
            <a:r>
              <a:rPr lang="zh-CN" altLang="en-US"/>
              <a:t>结果。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977AC6-04EB-45E0-A09D-DF1A7667231D}"/>
              </a:ext>
            </a:extLst>
          </p:cNvPr>
          <p:cNvSpPr/>
          <p:nvPr/>
        </p:nvSpPr>
        <p:spPr>
          <a:xfrm>
            <a:off x="3847782" y="9397496"/>
            <a:ext cx="15716125" cy="193681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chainResult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function(instance, obj){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instance._chain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? _(obj).chain() : obj;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7053086E-B414-4749-81E3-C73E88B56E05}"/>
              </a:ext>
            </a:extLst>
          </p:cNvPr>
          <p:cNvSpPr txBox="1">
            <a:spLocks/>
          </p:cNvSpPr>
          <p:nvPr/>
        </p:nvSpPr>
        <p:spPr>
          <a:xfrm>
            <a:off x="3166615" y="2189759"/>
            <a:ext cx="16397292" cy="169200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585" indent="-60958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80" indent="-71945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_.chain(obj)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：为 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underscore 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对象的方法增加链式调用能力。</a:t>
            </a:r>
          </a:p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_.chain 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源码如下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77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  <p:bldP spid="14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12060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java Stream</a:t>
            </a:r>
            <a:r>
              <a:rPr lang="zh-CN" altLang="en-US" dirty="0"/>
              <a:t>流式编程</a:t>
            </a:r>
          </a:p>
        </p:txBody>
      </p:sp>
      <p:sp>
        <p:nvSpPr>
          <p:cNvPr id="7" name="线条"/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0873549" y="6438911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3048001" y="2169463"/>
            <a:ext cx="15867528" cy="8693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3691967" y="2323010"/>
            <a:ext cx="14616760" cy="869346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思源黑体" panose="020B0400000000000000" charset="-122"/>
              </a:defRPr>
            </a:lvl1pPr>
          </a:lstStyle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流式处理</a:t>
            </a: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  <a:buClr>
                <a:srgbClr val="2F228E"/>
              </a:buClr>
            </a:pPr>
            <a:r>
              <a:rPr lang="zh-CN" altLang="en-US" sz="2800" dirty="0"/>
              <a:t>流是一系列数据项，一次只生成一项。程序可以从输 入流中一个一个读取数据项，然后以同样的方式将数据项写入输出流。一个程序的输出流很可能是另一个程序的输入流。</a:t>
            </a:r>
            <a:endParaRPr lang="en-US" altLang="zh-CN" sz="2800" dirty="0"/>
          </a:p>
          <a:p>
            <a:pPr>
              <a:lnSpc>
                <a:spcPct val="150000"/>
              </a:lnSpc>
              <a:buClr>
                <a:srgbClr val="2F228E"/>
              </a:buClr>
            </a:pPr>
            <a:endParaRPr lang="zh-CN" altLang="en-US" sz="24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流的特点</a:t>
            </a: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  <a:buClr>
                <a:srgbClr val="2F228E"/>
              </a:buClr>
            </a:pPr>
            <a:r>
              <a:rPr lang="zh-CN" altLang="en-US" sz="2800" dirty="0"/>
              <a:t>元素序列</a:t>
            </a:r>
            <a:r>
              <a:rPr lang="en-US" altLang="zh-CN" sz="2800" dirty="0"/>
              <a:t>——</a:t>
            </a:r>
            <a:r>
              <a:rPr lang="zh-CN" altLang="en-US" sz="2800" dirty="0"/>
              <a:t>就像集合一样，流也提供了一个接口，可以访问特定元素类型的一组有序值。集合讲的是数据，流讲的是计算。</a:t>
            </a:r>
            <a:endParaRPr lang="en-US" altLang="zh-CN" sz="2800" dirty="0"/>
          </a:p>
          <a:p>
            <a:pPr>
              <a:lnSpc>
                <a:spcPct val="150000"/>
              </a:lnSpc>
              <a:buClr>
                <a:srgbClr val="2F228E"/>
              </a:buClr>
            </a:pPr>
            <a:endParaRPr lang="zh-CN" altLang="en-US" sz="2800" dirty="0"/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数据处理操作</a:t>
            </a: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  <a:buClr>
                <a:srgbClr val="2F228E"/>
              </a:buClr>
            </a:pP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流的数据处理功能支持类似于数据库的操作，以及函数式编程语言中 的常用操作，如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filter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map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reduce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find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match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sort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等。流操作可以顺序执行，也可并行执行。</a:t>
            </a:r>
            <a:endParaRPr lang="en-US" altLang="zh-CN" sz="28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17" y="7054123"/>
            <a:ext cx="14374660" cy="1062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3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  <a:endParaRPr lang="zh-CN" altLang="en-US" dirty="0"/>
          </a:p>
        </p:txBody>
      </p:sp>
      <p:sp>
        <p:nvSpPr>
          <p:cNvPr id="24" name="产品概述">
            <a:extLst>
              <a:ext uri="{FF2B5EF4-FFF2-40B4-BE49-F238E27FC236}">
                <a16:creationId xmlns:a16="http://schemas.microsoft.com/office/drawing/2014/main" id="{9C828ECF-BB42-4B57-9C60-EB322824DDD5}"/>
              </a:ext>
            </a:extLst>
          </p:cNvPr>
          <p:cNvSpPr txBox="1"/>
          <p:nvPr/>
        </p:nvSpPr>
        <p:spPr>
          <a:xfrm>
            <a:off x="3591115" y="7290174"/>
            <a:ext cx="2941267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Underscore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产品概述">
            <a:extLst>
              <a:ext uri="{FF2B5EF4-FFF2-40B4-BE49-F238E27FC236}">
                <a16:creationId xmlns:a16="http://schemas.microsoft.com/office/drawing/2014/main" id="{6C19B619-EF44-487A-AA30-9BF6052060A6}"/>
              </a:ext>
            </a:extLst>
          </p:cNvPr>
          <p:cNvSpPr txBox="1"/>
          <p:nvPr/>
        </p:nvSpPr>
        <p:spPr>
          <a:xfrm>
            <a:off x="8164994" y="7370974"/>
            <a:ext cx="2439630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面向对象风格支持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产品概述">
            <a:extLst>
              <a:ext uri="{FF2B5EF4-FFF2-40B4-BE49-F238E27FC236}">
                <a16:creationId xmlns:a16="http://schemas.microsoft.com/office/drawing/2014/main" id="{24F8D693-27EC-4EAD-AE71-B23B09F34FC0}"/>
              </a:ext>
            </a:extLst>
          </p:cNvPr>
          <p:cNvSpPr txBox="1"/>
          <p:nvPr/>
        </p:nvSpPr>
        <p:spPr>
          <a:xfrm>
            <a:off x="12488054" y="7309391"/>
            <a:ext cx="2439630" cy="7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mixin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B3C8689-A815-4644-9BC7-7772D7656472}"/>
              </a:ext>
            </a:extLst>
          </p:cNvPr>
          <p:cNvGrpSpPr/>
          <p:nvPr/>
        </p:nvGrpSpPr>
        <p:grpSpPr>
          <a:xfrm>
            <a:off x="4161748" y="4680175"/>
            <a:ext cx="1800000" cy="1800000"/>
            <a:chOff x="5660952" y="4673992"/>
            <a:chExt cx="1800000" cy="1800000"/>
          </a:xfrm>
        </p:grpSpPr>
        <p:sp>
          <p:nvSpPr>
            <p:cNvPr id="36" name="01">
              <a:extLst>
                <a:ext uri="{FF2B5EF4-FFF2-40B4-BE49-F238E27FC236}">
                  <a16:creationId xmlns:a16="http://schemas.microsoft.com/office/drawing/2014/main" id="{BD34D907-953F-4154-9DE1-B9A7DCEC3A7C}"/>
                </a:ext>
              </a:extLst>
            </p:cNvPr>
            <p:cNvSpPr txBox="1"/>
            <p:nvPr/>
          </p:nvSpPr>
          <p:spPr>
            <a:xfrm>
              <a:off x="5880475" y="4888888"/>
              <a:ext cx="1360954" cy="13674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 b="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844D8A9-AE14-48A7-ACE1-463201BD47A8}"/>
                </a:ext>
              </a:extLst>
            </p:cNvPr>
            <p:cNvSpPr/>
            <p:nvPr/>
          </p:nvSpPr>
          <p:spPr>
            <a:xfrm rot="18900000">
              <a:off x="5660952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8AA3BC-70B8-4FE1-BA56-5BE44B11A255}"/>
              </a:ext>
            </a:extLst>
          </p:cNvPr>
          <p:cNvGrpSpPr/>
          <p:nvPr/>
        </p:nvGrpSpPr>
        <p:grpSpPr>
          <a:xfrm>
            <a:off x="12807869" y="4699392"/>
            <a:ext cx="1800000" cy="1800000"/>
            <a:chOff x="15655175" y="4673992"/>
            <a:chExt cx="1800000" cy="1800000"/>
          </a:xfrm>
        </p:grpSpPr>
        <p:sp>
          <p:nvSpPr>
            <p:cNvPr id="39" name="03">
              <a:extLst>
                <a:ext uri="{FF2B5EF4-FFF2-40B4-BE49-F238E27FC236}">
                  <a16:creationId xmlns:a16="http://schemas.microsoft.com/office/drawing/2014/main" id="{56097F90-7A49-4D38-B5A9-D1CDE0DBABD9}"/>
                </a:ext>
              </a:extLst>
            </p:cNvPr>
            <p:cNvSpPr txBox="1"/>
            <p:nvPr/>
          </p:nvSpPr>
          <p:spPr>
            <a:xfrm>
              <a:off x="15882671" y="4888804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70264F4-F8D2-492D-834C-1070A6D1B068}"/>
                </a:ext>
              </a:extLst>
            </p:cNvPr>
            <p:cNvSpPr/>
            <p:nvPr/>
          </p:nvSpPr>
          <p:spPr>
            <a:xfrm rot="18900000">
              <a:off x="15655175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0460111-8CFF-48E8-A1C5-79561641362D}"/>
              </a:ext>
            </a:extLst>
          </p:cNvPr>
          <p:cNvGrpSpPr/>
          <p:nvPr/>
        </p:nvGrpSpPr>
        <p:grpSpPr>
          <a:xfrm>
            <a:off x="8484809" y="4699392"/>
            <a:ext cx="1800000" cy="1800000"/>
            <a:chOff x="10658063" y="4673992"/>
            <a:chExt cx="1800000" cy="1800000"/>
          </a:xfrm>
        </p:grpSpPr>
        <p:sp>
          <p:nvSpPr>
            <p:cNvPr id="42" name="02">
              <a:extLst>
                <a:ext uri="{FF2B5EF4-FFF2-40B4-BE49-F238E27FC236}">
                  <a16:creationId xmlns:a16="http://schemas.microsoft.com/office/drawing/2014/main" id="{C328D42E-9E3A-42B7-886C-90F1D39A4384}"/>
                </a:ext>
              </a:extLst>
            </p:cNvPr>
            <p:cNvSpPr txBox="1"/>
            <p:nvPr/>
          </p:nvSpPr>
          <p:spPr>
            <a:xfrm>
              <a:off x="10885559" y="4888888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 dirty="0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EA62F2E-AAA4-4185-98B5-011C73D8F578}"/>
                </a:ext>
              </a:extLst>
            </p:cNvPr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4" name="产品概述">
            <a:extLst>
              <a:ext uri="{FF2B5EF4-FFF2-40B4-BE49-F238E27FC236}">
                <a16:creationId xmlns:a16="http://schemas.microsoft.com/office/drawing/2014/main" id="{46F25077-A28A-4A64-8CB3-C166668AC275}"/>
              </a:ext>
            </a:extLst>
          </p:cNvPr>
          <p:cNvSpPr txBox="1"/>
          <p:nvPr/>
        </p:nvSpPr>
        <p:spPr>
          <a:xfrm>
            <a:off x="16811115" y="7370974"/>
            <a:ext cx="2439630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链接式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调用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5010CC-D1CD-4F80-9FD9-B240EE5334FB}"/>
              </a:ext>
            </a:extLst>
          </p:cNvPr>
          <p:cNvGrpSpPr/>
          <p:nvPr/>
        </p:nvGrpSpPr>
        <p:grpSpPr>
          <a:xfrm>
            <a:off x="17130930" y="4699392"/>
            <a:ext cx="1800000" cy="1800000"/>
            <a:chOff x="10658063" y="4673992"/>
            <a:chExt cx="1800000" cy="1800000"/>
          </a:xfrm>
        </p:grpSpPr>
        <p:sp>
          <p:nvSpPr>
            <p:cNvPr id="46" name="02">
              <a:extLst>
                <a:ext uri="{FF2B5EF4-FFF2-40B4-BE49-F238E27FC236}">
                  <a16:creationId xmlns:a16="http://schemas.microsoft.com/office/drawing/2014/main" id="{56BEDFF7-08B9-4E11-BAB0-A283B00C6630}"/>
                </a:ext>
              </a:extLst>
            </p:cNvPr>
            <p:cNvSpPr txBox="1"/>
            <p:nvPr/>
          </p:nvSpPr>
          <p:spPr>
            <a:xfrm>
              <a:off x="10885559" y="4888930"/>
              <a:ext cx="1344924" cy="13674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</a:t>
              </a:r>
              <a:r>
                <a:rPr lang="en-US" altLang="zh-CN" sz="8001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sz="8001" dirty="0">
                <a:solidFill>
                  <a:srgbClr val="113A7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B1A0672-1B3B-4E63-A885-E602AAAA263D}"/>
                </a:ext>
              </a:extLst>
            </p:cNvPr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40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  <p:bldP spid="34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Underscore</a:t>
            </a:r>
            <a:r>
              <a:rPr lang="zh-CN" altLang="en-US"/>
              <a:t>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作用域</a:t>
            </a:r>
            <a:r>
              <a:rPr lang="zh-CN" altLang="en-US" dirty="0"/>
              <a:t>包裹 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4971391" y="28542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10484215" y="28535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CEB6CFB5-6019-4328-8525-FBBEB4B59CD0}"/>
              </a:ext>
            </a:extLst>
          </p:cNvPr>
          <p:cNvSpPr/>
          <p:nvPr/>
        </p:nvSpPr>
        <p:spPr>
          <a:xfrm>
            <a:off x="4253022" y="2636874"/>
            <a:ext cx="15140763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72D82EE1-5B14-4905-9EC7-0B00DECA0AE4}"/>
              </a:ext>
            </a:extLst>
          </p:cNvPr>
          <p:cNvSpPr txBox="1"/>
          <p:nvPr/>
        </p:nvSpPr>
        <p:spPr>
          <a:xfrm>
            <a:off x="5833996" y="3104899"/>
            <a:ext cx="11897840" cy="5369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与其他第三库一样，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也通过 </a:t>
            </a:r>
            <a:r>
              <a:rPr lang="zh-CN" altLang="en-US">
                <a:solidFill>
                  <a:srgbClr val="218DD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立即执行函数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来包裹自己的业务逻辑。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b="1">
                <a:solidFill>
                  <a:srgbClr val="218DD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目的</a:t>
            </a:r>
            <a:endParaRPr lang="en-US" altLang="zh-CN" b="1">
              <a:solidFill>
                <a:srgbClr val="218DD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避免全局污染：所有库的逻辑，库所定义和使用的变量全部被封装到了该函数的作用域中。</a:t>
            </a:r>
          </a:p>
          <a:p>
            <a:pPr algn="just"/>
            <a:endParaRPr lang="zh-CN" altLang="en-US" sz="18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隐私保护：但凡在立即执行函数中声明的函数、变量等，除非是自己想暴露，否则绝无可能在外部获得。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6079299" y="8799651"/>
            <a:ext cx="11407235" cy="204184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function(){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.....</a:t>
            </a:r>
            <a:r>
              <a:rPr kumimoji="1" lang="zh-CN" altLang="en-US" sz="32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DejaVu Sans Mono" panose="020B0609030804020204" pitchFamily="49" charset="0"/>
              </a:rPr>
              <a:t>执行逻辑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})()</a:t>
            </a:r>
            <a:endParaRPr lang="en-US" altLang="zh-CN" sz="3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b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1" lang="en-US" altLang="zh-CN" sz="30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F10D1A-6772-4B4E-B7C6-9472E9B78B41}"/>
              </a:ext>
            </a:extLst>
          </p:cNvPr>
          <p:cNvSpPr/>
          <p:nvPr/>
        </p:nvSpPr>
        <p:spPr>
          <a:xfrm rot="5400000">
            <a:off x="4263183" y="2668302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D7B60867-6912-4A91-9CC5-6A52A2DE9E7B}"/>
              </a:ext>
            </a:extLst>
          </p:cNvPr>
          <p:cNvSpPr/>
          <p:nvPr/>
        </p:nvSpPr>
        <p:spPr>
          <a:xfrm rot="16200000">
            <a:off x="18316565" y="102985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_</a:t>
            </a:r>
            <a:r>
              <a:rPr lang="zh-CN" altLang="en-US" dirty="0"/>
              <a:t>对象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8650228" y="3971956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7914470" y="4233340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F1883F-11FD-452B-B3BA-4F646A781F7B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C408909E-C04E-4483-95F4-6525A97EE4E9}"/>
              </a:ext>
            </a:extLst>
          </p:cNvPr>
          <p:cNvSpPr/>
          <p:nvPr/>
        </p:nvSpPr>
        <p:spPr>
          <a:xfrm>
            <a:off x="2606798" y="2655175"/>
            <a:ext cx="7818731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" name="2018-01-01  01:01:01">
            <a:extLst>
              <a:ext uri="{FF2B5EF4-FFF2-40B4-BE49-F238E27FC236}">
                <a16:creationId xmlns:a16="http://schemas.microsoft.com/office/drawing/2014/main" id="{5CF7EA47-0BDB-4CA2-8641-E0FCCD2FC74A}"/>
              </a:ext>
            </a:extLst>
          </p:cNvPr>
          <p:cNvSpPr txBox="1"/>
          <p:nvPr/>
        </p:nvSpPr>
        <p:spPr>
          <a:xfrm>
            <a:off x="3024524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_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对象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25" name="线条">
            <a:extLst>
              <a:ext uri="{FF2B5EF4-FFF2-40B4-BE49-F238E27FC236}">
                <a16:creationId xmlns:a16="http://schemas.microsoft.com/office/drawing/2014/main" id="{1B9FF476-6775-4459-B9A0-BDC31375A965}"/>
              </a:ext>
            </a:extLst>
          </p:cNvPr>
          <p:cNvSpPr/>
          <p:nvPr/>
        </p:nvSpPr>
        <p:spPr>
          <a:xfrm>
            <a:off x="3094973" y="4074726"/>
            <a:ext cx="6842383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" name="代码书写：…">
            <a:extLst>
              <a:ext uri="{FF2B5EF4-FFF2-40B4-BE49-F238E27FC236}">
                <a16:creationId xmlns:a16="http://schemas.microsoft.com/office/drawing/2014/main" id="{96EAD7DF-F0C5-48D6-B3E4-3C4DA5AB27C1}"/>
              </a:ext>
            </a:extLst>
          </p:cNvPr>
          <p:cNvSpPr txBox="1"/>
          <p:nvPr/>
        </p:nvSpPr>
        <p:spPr>
          <a:xfrm>
            <a:off x="3000669" y="4738199"/>
            <a:ext cx="6956404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有下划线的意思，所以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通过一个下划线变量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来标识自身。</a:t>
            </a:r>
          </a:p>
        </p:txBody>
      </p:sp>
      <p:sp>
        <p:nvSpPr>
          <p:cNvPr id="27" name="代码书写：…">
            <a:extLst>
              <a:ext uri="{FF2B5EF4-FFF2-40B4-BE49-F238E27FC236}">
                <a16:creationId xmlns:a16="http://schemas.microsoft.com/office/drawing/2014/main" id="{9728A274-6C2B-4593-A4FB-21B0368298F0}"/>
              </a:ext>
            </a:extLst>
          </p:cNvPr>
          <p:cNvSpPr txBox="1"/>
          <p:nvPr/>
        </p:nvSpPr>
        <p:spPr>
          <a:xfrm>
            <a:off x="3024524" y="7479701"/>
            <a:ext cx="6956404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是一个函数对象，之后所有的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都会被挂载到这个到对象上，如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_.each, _.map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8FB022-E3FC-4D1D-936E-EE11CEA18644}"/>
              </a:ext>
            </a:extLst>
          </p:cNvPr>
          <p:cNvSpPr txBox="1"/>
          <p:nvPr/>
        </p:nvSpPr>
        <p:spPr>
          <a:xfrm>
            <a:off x="11660279" y="4738199"/>
            <a:ext cx="83545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var _ = function (obj){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if(obj instanceof _){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if(!(this instanceof _)){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new _(obj);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this._wrapped =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695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面向对象风格支持</a:t>
            </a:r>
          </a:p>
        </p:txBody>
      </p:sp>
    </p:spTree>
    <p:extLst>
      <p:ext uri="{BB962C8B-B14F-4D97-AF65-F5344CB8AC3E}">
        <p14:creationId xmlns:p14="http://schemas.microsoft.com/office/powerpoint/2010/main" val="7305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_()</a:t>
            </a:r>
            <a:endParaRPr lang="zh-CN" altLang="en-US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8650228" y="3971956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7914470" y="4233340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F1883F-11FD-452B-B3BA-4F646A781F7B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C408909E-C04E-4483-95F4-6525A97EE4E9}"/>
              </a:ext>
            </a:extLst>
          </p:cNvPr>
          <p:cNvSpPr/>
          <p:nvPr/>
        </p:nvSpPr>
        <p:spPr>
          <a:xfrm>
            <a:off x="2606798" y="2655175"/>
            <a:ext cx="8578653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" name="2018-01-01  01:01:01">
            <a:extLst>
              <a:ext uri="{FF2B5EF4-FFF2-40B4-BE49-F238E27FC236}">
                <a16:creationId xmlns:a16="http://schemas.microsoft.com/office/drawing/2014/main" id="{5CF7EA47-0BDB-4CA2-8641-E0FCCD2FC74A}"/>
              </a:ext>
            </a:extLst>
          </p:cNvPr>
          <p:cNvSpPr txBox="1"/>
          <p:nvPr/>
        </p:nvSpPr>
        <p:spPr>
          <a:xfrm>
            <a:off x="3024524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_()</a:t>
            </a:r>
          </a:p>
        </p:txBody>
      </p:sp>
      <p:sp>
        <p:nvSpPr>
          <p:cNvPr id="25" name="线条">
            <a:extLst>
              <a:ext uri="{FF2B5EF4-FFF2-40B4-BE49-F238E27FC236}">
                <a16:creationId xmlns:a16="http://schemas.microsoft.com/office/drawing/2014/main" id="{1B9FF476-6775-4459-B9A0-BDC31375A965}"/>
              </a:ext>
            </a:extLst>
          </p:cNvPr>
          <p:cNvSpPr/>
          <p:nvPr/>
        </p:nvSpPr>
        <p:spPr>
          <a:xfrm flipV="1">
            <a:off x="3094973" y="4054649"/>
            <a:ext cx="7580114" cy="200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" name="代码书写：…">
            <a:extLst>
              <a:ext uri="{FF2B5EF4-FFF2-40B4-BE49-F238E27FC236}">
                <a16:creationId xmlns:a16="http://schemas.microsoft.com/office/drawing/2014/main" id="{96EAD7DF-F0C5-48D6-B3E4-3C4DA5AB27C1}"/>
              </a:ext>
            </a:extLst>
          </p:cNvPr>
          <p:cNvSpPr txBox="1"/>
          <p:nvPr/>
        </p:nvSpPr>
        <p:spPr>
          <a:xfrm>
            <a:off x="3000668" y="4738199"/>
            <a:ext cx="7674419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虽然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推崇函数式编程，但也支持面向对象风格的函数调用，仅需要通过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_()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来包裹对象即可。</a:t>
            </a:r>
          </a:p>
        </p:txBody>
      </p:sp>
      <p:sp>
        <p:nvSpPr>
          <p:cNvPr id="27" name="代码书写：…">
            <a:extLst>
              <a:ext uri="{FF2B5EF4-FFF2-40B4-BE49-F238E27FC236}">
                <a16:creationId xmlns:a16="http://schemas.microsoft.com/office/drawing/2014/main" id="{9728A274-6C2B-4593-A4FB-21B0368298F0}"/>
              </a:ext>
            </a:extLst>
          </p:cNvPr>
          <p:cNvSpPr txBox="1"/>
          <p:nvPr/>
        </p:nvSpPr>
        <p:spPr>
          <a:xfrm>
            <a:off x="3094973" y="7378442"/>
            <a:ext cx="7580114" cy="3231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当我们进行如下调用时：</a:t>
            </a:r>
          </a:p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_([2,3,4])</a:t>
            </a:r>
          </a:p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会创建一个新的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对象（从而能够调用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提供的方法），并在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this._wrapped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中存储传入的数据。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8FB022-E3FC-4D1D-936E-EE11CEA18644}"/>
              </a:ext>
            </a:extLst>
          </p:cNvPr>
          <p:cNvSpPr txBox="1"/>
          <p:nvPr/>
        </p:nvSpPr>
        <p:spPr>
          <a:xfrm>
            <a:off x="12196133" y="4738199"/>
            <a:ext cx="78187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var _ = function (obj){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if(obj instanceof _){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if(!(this instanceof _)){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new _(obj);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this._wrapped =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55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lang="en-US" altLang="zh-CN" b="1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mixin</a:t>
            </a:r>
            <a:endParaRPr lang="zh-CN" altLang="en-US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9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6F7378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320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1353</Words>
  <Application>Microsoft Office PowerPoint</Application>
  <PresentationFormat>自定义</PresentationFormat>
  <Paragraphs>146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DejaVu Sans</vt:lpstr>
      <vt:lpstr>Helvetica Neue Medium</vt:lpstr>
      <vt:lpstr>思源黑体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Wingdings</vt:lpstr>
      <vt:lpstr>《成为前端开发工程师》走进高校</vt:lpstr>
      <vt:lpstr>PowerPoint 演示文稿</vt:lpstr>
      <vt:lpstr> java Stream流式编程</vt:lpstr>
      <vt:lpstr>课程目标</vt:lpstr>
      <vt:lpstr>PowerPoint 演示文稿</vt:lpstr>
      <vt:lpstr>作用域包裹 </vt:lpstr>
      <vt:lpstr>_对象</vt:lpstr>
      <vt:lpstr>PowerPoint 演示文稿</vt:lpstr>
      <vt:lpstr>_()</vt:lpstr>
      <vt:lpstr>PowerPoint 演示文稿</vt:lpstr>
      <vt:lpstr>mixin</vt:lpstr>
      <vt:lpstr>PowerPoint 演示文稿</vt:lpstr>
      <vt:lpstr>链接式调用</vt:lpstr>
      <vt:lpstr>_.chain()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强 李</cp:lastModifiedBy>
  <cp:revision>1916</cp:revision>
  <dcterms:created xsi:type="dcterms:W3CDTF">2019-02-26T08:42:00Z</dcterms:created>
  <dcterms:modified xsi:type="dcterms:W3CDTF">2020-07-12T11:48:01Z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