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80" r:id="rId2"/>
    <p:sldId id="705" r:id="rId3"/>
    <p:sldId id="706" r:id="rId4"/>
    <p:sldId id="707" r:id="rId5"/>
    <p:sldId id="708" r:id="rId6"/>
    <p:sldId id="709" r:id="rId7"/>
    <p:sldId id="710" r:id="rId8"/>
    <p:sldId id="711" r:id="rId9"/>
    <p:sldId id="712" r:id="rId10"/>
    <p:sldId id="713" r:id="rId11"/>
    <p:sldId id="714" r:id="rId12"/>
    <p:sldId id="715" r:id="rId13"/>
    <p:sldId id="716" r:id="rId14"/>
    <p:sldId id="717" r:id="rId15"/>
    <p:sldId id="718" r:id="rId16"/>
    <p:sldId id="719" r:id="rId17"/>
    <p:sldId id="720" r:id="rId18"/>
    <p:sldId id="721" r:id="rId19"/>
    <p:sldId id="722" r:id="rId20"/>
    <p:sldId id="723" r:id="rId21"/>
    <p:sldId id="724" r:id="rId22"/>
    <p:sldId id="725" r:id="rId23"/>
    <p:sldId id="726" r:id="rId24"/>
    <p:sldId id="727" r:id="rId25"/>
    <p:sldId id="728" r:id="rId26"/>
    <p:sldId id="729" r:id="rId27"/>
    <p:sldId id="372" r:id="rId28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4F4344-209C-4F70-85AC-9C0340846E2F}">
          <p14:sldIdLst>
            <p14:sldId id="280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372"/>
          </p14:sldIdLst>
        </p14:section>
        <p14:section name="无标题节" id="{3A58C67D-E970-4AF9-96C5-84664AA55BD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0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C0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2633" autoAdjust="0"/>
  </p:normalViewPr>
  <p:slideViewPr>
    <p:cSldViewPr snapToGrid="0">
      <p:cViewPr varScale="1">
        <p:scale>
          <a:sx n="102" d="100"/>
          <a:sy n="102" d="100"/>
        </p:scale>
        <p:origin x="1600" y="168"/>
      </p:cViewPr>
      <p:guideLst>
        <p:guide orient="horz" pos="230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6F613-6386-45E1-B87F-1E8A4FD761EB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6104B-F43C-4180-A305-CEC1284C5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9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104B-F43C-4180-A305-CEC1284C5F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1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104B-F43C-4180-A305-CEC1284C5FF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0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1A63-A7C4-4D9E-8336-1A8A451B13AA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824D-C0BA-4384-BF05-F9F894E8B242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58A-A4F5-4361-A1B6-594D0881072F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285-B0D8-4CCE-9696-7B972DFD7D37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8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7B5-A00F-4D95-A944-352881DC976F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D666-1070-47A4-93DD-CDEF7BD1F6B1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CCC7-9EDE-420E-93DD-85D8C3590620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457-A80F-46AA-AB73-6563C30B8F07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94D2-7C33-4737-9BFA-E0AD9F259636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0A1E-52E8-41CF-B036-B709E3BEEE64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ECB7-59A1-4697-8604-3431EA5C9D9C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4028-4A59-403E-B211-633674C4AE82}" type="datetime1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8AAF-F958-4141-BDE8-5609689A4508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D7D9E-FB29-9D4A-9A84-AC73C8AAA8E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42" y="0"/>
            <a:ext cx="1367045" cy="10469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" y="1654175"/>
            <a:ext cx="9905999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endParaRPr lang="en-US" dirty="0"/>
          </a:p>
          <a:p>
            <a:pPr algn="ctr">
              <a:buNone/>
            </a:pPr>
            <a:endParaRPr lang="it-IT" b="1" dirty="0"/>
          </a:p>
          <a:p>
            <a:pPr algn="ctr">
              <a:buNone/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Trees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Dr. Zubair Ahmad</a:t>
            </a:r>
          </a:p>
          <a:p>
            <a:pPr algn="ctr">
              <a:buNone/>
            </a:pPr>
            <a:r>
              <a:rPr lang="en-US" dirty="0"/>
              <a:t>	</a:t>
            </a:r>
          </a:p>
        </p:txBody>
      </p:sp>
      <p:sp>
        <p:nvSpPr>
          <p:cNvPr id="49155" name="AutoShape 3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56" name="AutoShape 4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57" name="AutoShape 5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99ADA-48C1-EC4B-A15E-7A2B09F5ECE8}"/>
              </a:ext>
            </a:extLst>
          </p:cNvPr>
          <p:cNvSpPr txBox="1"/>
          <p:nvPr/>
        </p:nvSpPr>
        <p:spPr>
          <a:xfrm>
            <a:off x="2833816" y="1284843"/>
            <a:ext cx="451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Structures and Algorithms</a:t>
            </a:r>
          </a:p>
          <a:p>
            <a:pPr algn="ctr"/>
            <a:r>
              <a:rPr lang="en-US" b="1" dirty="0"/>
              <a:t>(ES221)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A42ED4-F262-1648-911D-339D93A6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185633-C7FC-2244-A09F-04E7ED0D6E68}"/>
              </a:ext>
            </a:extLst>
          </p:cNvPr>
          <p:cNvSpPr txBox="1">
            <a:spLocks/>
          </p:cNvSpPr>
          <p:nvPr/>
        </p:nvSpPr>
        <p:spPr bwMode="auto">
          <a:xfrm>
            <a:off x="301625" y="7620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Tree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A243B-A90F-7949-AB56-638514C00E3E}"/>
              </a:ext>
            </a:extLst>
          </p:cNvPr>
          <p:cNvSpPr txBox="1">
            <a:spLocks/>
          </p:cNvSpPr>
          <p:nvPr/>
        </p:nvSpPr>
        <p:spPr>
          <a:xfrm>
            <a:off x="301625" y="1263649"/>
            <a:ext cx="7239000" cy="676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Organization of a file system</a:t>
            </a:r>
          </a:p>
        </p:txBody>
      </p:sp>
      <p:pic>
        <p:nvPicPr>
          <p:cNvPr id="7" name="Picture 12" descr="linux_directory_structure">
            <a:extLst>
              <a:ext uri="{FF2B5EF4-FFF2-40B4-BE49-F238E27FC236}">
                <a16:creationId xmlns:a16="http://schemas.microsoft.com/office/drawing/2014/main" id="{B22B46F1-DE24-B841-9BF1-51564FFD4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25" y="1939924"/>
            <a:ext cx="6096000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1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152D64-0621-9340-98EB-4FFFE325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3477BF-1A80-9042-90A3-ADF488B98916}"/>
              </a:ext>
            </a:extLst>
          </p:cNvPr>
          <p:cNvSpPr txBox="1">
            <a:spLocks/>
          </p:cNvSpPr>
          <p:nvPr/>
        </p:nvSpPr>
        <p:spPr bwMode="auto">
          <a:xfrm>
            <a:off x="457200" y="7620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Tree Implementation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7D535CEB-88A7-2048-B139-061439EE55E3}"/>
              </a:ext>
            </a:extLst>
          </p:cNvPr>
          <p:cNvSpPr txBox="1">
            <a:spLocks/>
          </p:cNvSpPr>
          <p:nvPr/>
        </p:nvSpPr>
        <p:spPr>
          <a:xfrm>
            <a:off x="438150" y="995279"/>
            <a:ext cx="7239000" cy="2200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Trees can be implemented using pointers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A tree node points to all its children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Since there may be more than one child, the list of children may be maintained using a linked list</a:t>
            </a:r>
          </a:p>
        </p:txBody>
      </p:sp>
      <p:grpSp>
        <p:nvGrpSpPr>
          <p:cNvPr id="6" name="Group 26">
            <a:extLst>
              <a:ext uri="{FF2B5EF4-FFF2-40B4-BE49-F238E27FC236}">
                <a16:creationId xmlns:a16="http://schemas.microsoft.com/office/drawing/2014/main" id="{FFC7CB74-79EA-4847-AAAD-AC1778773B4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733800"/>
            <a:ext cx="4191000" cy="1905000"/>
            <a:chOff x="96" y="864"/>
            <a:chExt cx="5280" cy="2736"/>
          </a:xfrm>
        </p:grpSpPr>
        <p:sp>
          <p:nvSpPr>
            <p:cNvPr id="7" name="Oval 27">
              <a:extLst>
                <a:ext uri="{FF2B5EF4-FFF2-40B4-BE49-F238E27FC236}">
                  <a16:creationId xmlns:a16="http://schemas.microsoft.com/office/drawing/2014/main" id="{0081A979-2CBD-AE45-9E8B-803F20E56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864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8" name="Oval 28">
              <a:extLst>
                <a:ext uri="{FF2B5EF4-FFF2-40B4-BE49-F238E27FC236}">
                  <a16:creationId xmlns:a16="http://schemas.microsoft.com/office/drawing/2014/main" id="{6202EB53-3435-D748-854A-0D3ED35C8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563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9" name="Oval 29">
              <a:extLst>
                <a:ext uri="{FF2B5EF4-FFF2-40B4-BE49-F238E27FC236}">
                  <a16:creationId xmlns:a16="http://schemas.microsoft.com/office/drawing/2014/main" id="{F96CB6F6-8D9C-B84C-8804-10D82AFCD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563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0" name="Oval 30">
              <a:extLst>
                <a:ext uri="{FF2B5EF4-FFF2-40B4-BE49-F238E27FC236}">
                  <a16:creationId xmlns:a16="http://schemas.microsoft.com/office/drawing/2014/main" id="{61BB06F4-8B4B-3A48-A8A4-00DBF24E0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1584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1303D7AE-3713-2346-A024-C5F304E13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1584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2" name="Oval 32">
              <a:extLst>
                <a:ext uri="{FF2B5EF4-FFF2-40B4-BE49-F238E27FC236}">
                  <a16:creationId xmlns:a16="http://schemas.microsoft.com/office/drawing/2014/main" id="{80C7472D-6847-0340-B555-64955A50A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1584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3" name="Oval 33">
              <a:extLst>
                <a:ext uri="{FF2B5EF4-FFF2-40B4-BE49-F238E27FC236}">
                  <a16:creationId xmlns:a16="http://schemas.microsoft.com/office/drawing/2014/main" id="{67624A5D-E6A6-EE48-B929-E89D19FEA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584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4" name="Oval 34">
              <a:extLst>
                <a:ext uri="{FF2B5EF4-FFF2-40B4-BE49-F238E27FC236}">
                  <a16:creationId xmlns:a16="http://schemas.microsoft.com/office/drawing/2014/main" id="{B576DAF4-0828-FA4A-8071-76384776C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448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15" name="Oval 35">
              <a:extLst>
                <a:ext uri="{FF2B5EF4-FFF2-40B4-BE49-F238E27FC236}">
                  <a16:creationId xmlns:a16="http://schemas.microsoft.com/office/drawing/2014/main" id="{F9CD2762-4F42-B146-AE03-CC5CECC1A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448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6" name="Oval 36">
              <a:extLst>
                <a:ext uri="{FF2B5EF4-FFF2-40B4-BE49-F238E27FC236}">
                  <a16:creationId xmlns:a16="http://schemas.microsoft.com/office/drawing/2014/main" id="{C22836D3-DA13-5144-BE0D-8BE327A3F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2448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17" name="Oval 37">
              <a:extLst>
                <a:ext uri="{FF2B5EF4-FFF2-40B4-BE49-F238E27FC236}">
                  <a16:creationId xmlns:a16="http://schemas.microsoft.com/office/drawing/2014/main" id="{94D9848C-685C-4743-9CCC-1E3DA9F52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448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18" name="Oval 38">
              <a:extLst>
                <a:ext uri="{FF2B5EF4-FFF2-40B4-BE49-F238E27FC236}">
                  <a16:creationId xmlns:a16="http://schemas.microsoft.com/office/drawing/2014/main" id="{2FE5087D-5205-E84F-8AA1-279287CF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2448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9" name="Oval 39">
              <a:extLst>
                <a:ext uri="{FF2B5EF4-FFF2-40B4-BE49-F238E27FC236}">
                  <a16:creationId xmlns:a16="http://schemas.microsoft.com/office/drawing/2014/main" id="{A141049D-F1C8-E44C-9588-4A0839D2A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2448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20" name="Oval 40">
              <a:extLst>
                <a:ext uri="{FF2B5EF4-FFF2-40B4-BE49-F238E27FC236}">
                  <a16:creationId xmlns:a16="http://schemas.microsoft.com/office/drawing/2014/main" id="{40AB91E9-3094-7C47-8AC5-603B449BE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216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1" name="Oval 41">
              <a:extLst>
                <a:ext uri="{FF2B5EF4-FFF2-40B4-BE49-F238E27FC236}">
                  <a16:creationId xmlns:a16="http://schemas.microsoft.com/office/drawing/2014/main" id="{40BE16AC-FD3D-4C45-8301-016E66A41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3216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22" name="Line 42">
              <a:extLst>
                <a:ext uri="{FF2B5EF4-FFF2-40B4-BE49-F238E27FC236}">
                  <a16:creationId xmlns:a16="http://schemas.microsoft.com/office/drawing/2014/main" id="{11F65749-C248-004B-869F-4DDE0A0F1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056"/>
              <a:ext cx="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43">
              <a:extLst>
                <a:ext uri="{FF2B5EF4-FFF2-40B4-BE49-F238E27FC236}">
                  <a16:creationId xmlns:a16="http://schemas.microsoft.com/office/drawing/2014/main" id="{01275B2C-6D09-6945-8001-6BE7FFEBB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056"/>
              <a:ext cx="2016" cy="52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44">
              <a:extLst>
                <a:ext uri="{FF2B5EF4-FFF2-40B4-BE49-F238E27FC236}">
                  <a16:creationId xmlns:a16="http://schemas.microsoft.com/office/drawing/2014/main" id="{F8EC406F-97B7-E243-9F72-0A4676DAF5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104"/>
              <a:ext cx="1152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45">
              <a:extLst>
                <a:ext uri="{FF2B5EF4-FFF2-40B4-BE49-F238E27FC236}">
                  <a16:creationId xmlns:a16="http://schemas.microsoft.com/office/drawing/2014/main" id="{DD5E3DD8-F76B-8B41-B78F-47DF0BCD2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1170"/>
              <a:ext cx="441" cy="43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46">
              <a:extLst>
                <a:ext uri="{FF2B5EF4-FFF2-40B4-BE49-F238E27FC236}">
                  <a16:creationId xmlns:a16="http://schemas.microsoft.com/office/drawing/2014/main" id="{BEE0A23A-ED2D-734D-8486-9018B8FD9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4" y="1248"/>
              <a:ext cx="0" cy="3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47">
              <a:extLst>
                <a:ext uri="{FF2B5EF4-FFF2-40B4-BE49-F238E27FC236}">
                  <a16:creationId xmlns:a16="http://schemas.microsoft.com/office/drawing/2014/main" id="{5BD43A17-6DD6-344E-AE20-51E81B212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104"/>
              <a:ext cx="912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>
              <a:extLst>
                <a:ext uri="{FF2B5EF4-FFF2-40B4-BE49-F238E27FC236}">
                  <a16:creationId xmlns:a16="http://schemas.microsoft.com/office/drawing/2014/main" id="{5FA41C73-A936-2B4A-A2C1-962A88A5C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056"/>
              <a:ext cx="2016" cy="52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>
              <a:extLst>
                <a:ext uri="{FF2B5EF4-FFF2-40B4-BE49-F238E27FC236}">
                  <a16:creationId xmlns:a16="http://schemas.microsoft.com/office/drawing/2014/main" id="{B4E3CB8E-EDF1-2244-B8F5-57FF03B28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3" y="1968"/>
              <a:ext cx="240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>
              <a:extLst>
                <a:ext uri="{FF2B5EF4-FFF2-40B4-BE49-F238E27FC236}">
                  <a16:creationId xmlns:a16="http://schemas.microsoft.com/office/drawing/2014/main" id="{EE4E872D-A547-A945-BA23-DB29490531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0" y="1968"/>
              <a:ext cx="336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>
              <a:extLst>
                <a:ext uri="{FF2B5EF4-FFF2-40B4-BE49-F238E27FC236}">
                  <a16:creationId xmlns:a16="http://schemas.microsoft.com/office/drawing/2014/main" id="{C5E627B6-957C-7A41-AEB7-53E2CE635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1968"/>
              <a:ext cx="240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>
              <a:extLst>
                <a:ext uri="{FF2B5EF4-FFF2-40B4-BE49-F238E27FC236}">
                  <a16:creationId xmlns:a16="http://schemas.microsoft.com/office/drawing/2014/main" id="{E5212CC6-2B1C-B940-BE82-5FDBE0311F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9" y="1968"/>
              <a:ext cx="336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3">
              <a:extLst>
                <a:ext uri="{FF2B5EF4-FFF2-40B4-BE49-F238E27FC236}">
                  <a16:creationId xmlns:a16="http://schemas.microsoft.com/office/drawing/2014/main" id="{90198E29-2D6F-D34E-BA01-4AAB99FF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1968"/>
              <a:ext cx="240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54">
              <a:extLst>
                <a:ext uri="{FF2B5EF4-FFF2-40B4-BE49-F238E27FC236}">
                  <a16:creationId xmlns:a16="http://schemas.microsoft.com/office/drawing/2014/main" id="{EE115C45-92A1-B746-8FA4-1A3F64B0C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1968"/>
              <a:ext cx="816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55">
              <a:extLst>
                <a:ext uri="{FF2B5EF4-FFF2-40B4-BE49-F238E27FC236}">
                  <a16:creationId xmlns:a16="http://schemas.microsoft.com/office/drawing/2014/main" id="{370D807A-94AC-D140-B1A6-5E18C0A41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8" y="2832"/>
              <a:ext cx="288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56">
              <a:extLst>
                <a:ext uri="{FF2B5EF4-FFF2-40B4-BE49-F238E27FC236}">
                  <a16:creationId xmlns:a16="http://schemas.microsoft.com/office/drawing/2014/main" id="{23EADDF7-F168-DD46-B7DB-E7CF1817D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6" y="2832"/>
              <a:ext cx="336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57">
              <a:extLst>
                <a:ext uri="{FF2B5EF4-FFF2-40B4-BE49-F238E27FC236}">
                  <a16:creationId xmlns:a16="http://schemas.microsoft.com/office/drawing/2014/main" id="{9A16B4C9-E745-AB41-9254-2046D4B9C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448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38" name="Line 58">
              <a:extLst>
                <a:ext uri="{FF2B5EF4-FFF2-40B4-BE49-F238E27FC236}">
                  <a16:creationId xmlns:a16="http://schemas.microsoft.com/office/drawing/2014/main" id="{A85E9B16-7409-8241-9F5F-1FB8CCCD3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968"/>
              <a:ext cx="192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59">
              <a:extLst>
                <a:ext uri="{FF2B5EF4-FFF2-40B4-BE49-F238E27FC236}">
                  <a16:creationId xmlns:a16="http://schemas.microsoft.com/office/drawing/2014/main" id="{619007AA-FC57-574C-B90B-2D4778361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584"/>
              <a:ext cx="432" cy="384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40" name="Oval 60">
              <a:extLst>
                <a:ext uri="{FF2B5EF4-FFF2-40B4-BE49-F238E27FC236}">
                  <a16:creationId xmlns:a16="http://schemas.microsoft.com/office/drawing/2014/main" id="{2E26C20C-1A8F-7C45-ACA3-34D82A9EA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432" cy="384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41" name="Oval 61">
              <a:extLst>
                <a:ext uri="{FF2B5EF4-FFF2-40B4-BE49-F238E27FC236}">
                  <a16:creationId xmlns:a16="http://schemas.microsoft.com/office/drawing/2014/main" id="{5B9B59FC-26FA-E043-9811-8AF1319F8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2448"/>
              <a:ext cx="432" cy="384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42" name="Oval 62">
              <a:extLst>
                <a:ext uri="{FF2B5EF4-FFF2-40B4-BE49-F238E27FC236}">
                  <a16:creationId xmlns:a16="http://schemas.microsoft.com/office/drawing/2014/main" id="{D63D7BBE-CFCF-F749-9B6E-B64ED2F1B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432" cy="384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43" name="Oval 63">
              <a:extLst>
                <a:ext uri="{FF2B5EF4-FFF2-40B4-BE49-F238E27FC236}">
                  <a16:creationId xmlns:a16="http://schemas.microsoft.com/office/drawing/2014/main" id="{40959986-523E-EC43-B3CD-2B5F328AD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16"/>
              <a:ext cx="432" cy="384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44" name="Line 64">
              <a:extLst>
                <a:ext uri="{FF2B5EF4-FFF2-40B4-BE49-F238E27FC236}">
                  <a16:creationId xmlns:a16="http://schemas.microsoft.com/office/drawing/2014/main" id="{3AD2F630-FA69-EA4C-94FE-A3D1B7B9A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1968"/>
              <a:ext cx="336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65">
              <a:extLst>
                <a:ext uri="{FF2B5EF4-FFF2-40B4-BE49-F238E27FC236}">
                  <a16:creationId xmlns:a16="http://schemas.microsoft.com/office/drawing/2014/main" id="{6004024F-2162-0F47-B4E1-FF281DF61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968"/>
              <a:ext cx="240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66">
              <a:extLst>
                <a:ext uri="{FF2B5EF4-FFF2-40B4-BE49-F238E27FC236}">
                  <a16:creationId xmlns:a16="http://schemas.microsoft.com/office/drawing/2014/main" id="{0ED4A87A-450C-DE47-9EC0-F4EDC7246E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832"/>
              <a:ext cx="288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67">
              <a:extLst>
                <a:ext uri="{FF2B5EF4-FFF2-40B4-BE49-F238E27FC236}">
                  <a16:creationId xmlns:a16="http://schemas.microsoft.com/office/drawing/2014/main" id="{87D34153-121A-254F-82FF-EE71AAB99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832"/>
              <a:ext cx="336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Rectangle 70">
            <a:extLst>
              <a:ext uri="{FF2B5EF4-FFF2-40B4-BE49-F238E27FC236}">
                <a16:creationId xmlns:a16="http://schemas.microsoft.com/office/drawing/2014/main" id="{C87A238A-E5B0-154B-95EF-4075822062D9}"/>
              </a:ext>
            </a:extLst>
          </p:cNvPr>
          <p:cNvSpPr>
            <a:spLocks/>
          </p:cNvSpPr>
          <p:nvPr/>
        </p:nvSpPr>
        <p:spPr bwMode="auto">
          <a:xfrm>
            <a:off x="76200" y="3394076"/>
            <a:ext cx="36576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Char char=""/>
            </a:pPr>
            <a:r>
              <a:rPr lang="en-US" altLang="en-US" sz="2200" dirty="0">
                <a:solidFill>
                  <a:srgbClr val="0000CC"/>
                </a:solidFill>
              </a:rPr>
              <a:t>A</a:t>
            </a:r>
            <a:r>
              <a:rPr lang="en-US" altLang="en-US" sz="2200" b="0" dirty="0"/>
              <a:t> points to the linked list of </a:t>
            </a:r>
            <a:r>
              <a:rPr lang="en-US" altLang="en-US" sz="2200" dirty="0">
                <a:solidFill>
                  <a:srgbClr val="0000CC"/>
                </a:solidFill>
              </a:rPr>
              <a:t>B</a:t>
            </a:r>
            <a:r>
              <a:rPr lang="en-US" altLang="en-US" sz="2200" b="0" dirty="0"/>
              <a:t>,</a:t>
            </a:r>
            <a:r>
              <a:rPr lang="en-US" altLang="en-US" sz="2200" dirty="0">
                <a:solidFill>
                  <a:srgbClr val="0000CC"/>
                </a:solidFill>
              </a:rPr>
              <a:t>C</a:t>
            </a:r>
            <a:r>
              <a:rPr lang="en-US" altLang="en-US" sz="2200" b="0" dirty="0"/>
              <a:t>, </a:t>
            </a:r>
            <a:r>
              <a:rPr lang="en-US" altLang="en-US" sz="2200" dirty="0">
                <a:solidFill>
                  <a:srgbClr val="0000CC"/>
                </a:solidFill>
              </a:rPr>
              <a:t>D</a:t>
            </a:r>
            <a:r>
              <a:rPr lang="en-US" altLang="en-US" sz="2200" b="0" dirty="0"/>
              <a:t>, </a:t>
            </a:r>
            <a:r>
              <a:rPr lang="en-US" altLang="en-US" sz="2200" dirty="0">
                <a:solidFill>
                  <a:srgbClr val="0000CC"/>
                </a:solidFill>
              </a:rPr>
              <a:t>E</a:t>
            </a:r>
            <a:r>
              <a:rPr lang="en-US" altLang="en-US" sz="2200" b="0" dirty="0"/>
              <a:t>, </a:t>
            </a:r>
            <a:r>
              <a:rPr lang="en-US" altLang="en-US" sz="2200" dirty="0">
                <a:solidFill>
                  <a:srgbClr val="0000CC"/>
                </a:solidFill>
              </a:rPr>
              <a:t>F</a:t>
            </a:r>
            <a:r>
              <a:rPr lang="en-US" altLang="en-US" sz="2200" b="0" dirty="0"/>
              <a:t> and </a:t>
            </a:r>
            <a:r>
              <a:rPr lang="en-US" altLang="en-US" sz="2200" dirty="0">
                <a:solidFill>
                  <a:srgbClr val="0000CC"/>
                </a:solidFill>
              </a:rPr>
              <a:t>G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Char char=""/>
            </a:pPr>
            <a:r>
              <a:rPr lang="en-US" altLang="en-US" sz="2200" dirty="0">
                <a:solidFill>
                  <a:srgbClr val="0000CC"/>
                </a:solidFill>
              </a:rPr>
              <a:t>E </a:t>
            </a:r>
            <a:r>
              <a:rPr lang="en-US" altLang="en-US" sz="2200" b="0" dirty="0"/>
              <a:t>points to the linked list of </a:t>
            </a:r>
            <a:r>
              <a:rPr lang="en-US" altLang="en-US" sz="2200" dirty="0">
                <a:solidFill>
                  <a:srgbClr val="0000CC"/>
                </a:solidFill>
              </a:rPr>
              <a:t>I</a:t>
            </a:r>
            <a:r>
              <a:rPr lang="en-US" altLang="en-US" sz="2200" b="0" dirty="0"/>
              <a:t> and </a:t>
            </a:r>
            <a:r>
              <a:rPr lang="en-US" altLang="en-US" sz="2200" dirty="0">
                <a:solidFill>
                  <a:srgbClr val="0000CC"/>
                </a:solidFill>
              </a:rPr>
              <a:t>J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Char char=""/>
            </a:pPr>
            <a:r>
              <a:rPr lang="en-US" altLang="en-US" sz="2200" dirty="0">
                <a:solidFill>
                  <a:srgbClr val="0000CC"/>
                </a:solidFill>
              </a:rPr>
              <a:t>J </a:t>
            </a:r>
            <a:r>
              <a:rPr lang="en-US" altLang="en-US" sz="2200" b="0" dirty="0"/>
              <a:t>points to</a:t>
            </a:r>
            <a:r>
              <a:rPr lang="en-US" altLang="en-US" sz="2200" dirty="0">
                <a:solidFill>
                  <a:srgbClr val="0000CC"/>
                </a:solidFill>
              </a:rPr>
              <a:t> the </a:t>
            </a:r>
            <a:r>
              <a:rPr lang="en-US" altLang="en-US" sz="2200" b="0" dirty="0"/>
              <a:t>linked list of</a:t>
            </a:r>
            <a:r>
              <a:rPr lang="en-US" altLang="en-US" sz="2200" dirty="0">
                <a:solidFill>
                  <a:srgbClr val="0000CC"/>
                </a:solidFill>
              </a:rPr>
              <a:t> P </a:t>
            </a:r>
            <a:r>
              <a:rPr lang="en-US" altLang="en-US" sz="2200" b="0" dirty="0"/>
              <a:t>and </a:t>
            </a:r>
            <a:r>
              <a:rPr lang="en-US" altLang="en-US" sz="2200" dirty="0">
                <a:solidFill>
                  <a:srgbClr val="0000CC"/>
                </a:solidFill>
              </a:rPr>
              <a:t>Q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Char char=""/>
            </a:pPr>
            <a:r>
              <a:rPr lang="en-US" altLang="en-US" sz="2200" b="0" dirty="0"/>
              <a:t>The leaf nodes</a:t>
            </a:r>
            <a:r>
              <a:rPr lang="en-US" altLang="en-US" sz="2200" dirty="0">
                <a:solidFill>
                  <a:srgbClr val="0000CC"/>
                </a:solidFill>
              </a:rPr>
              <a:t> P </a:t>
            </a:r>
            <a:r>
              <a:rPr lang="en-US" altLang="en-US" sz="2200" b="0" dirty="0"/>
              <a:t>and </a:t>
            </a:r>
            <a:r>
              <a:rPr lang="en-US" altLang="en-US" sz="2200" dirty="0">
                <a:solidFill>
                  <a:srgbClr val="0000CC"/>
                </a:solidFill>
              </a:rPr>
              <a:t>Q </a:t>
            </a:r>
            <a:r>
              <a:rPr lang="en-US" altLang="en-US" sz="2200" b="0" dirty="0"/>
              <a:t>point to nothing (Null pointers/empty linked lists).</a:t>
            </a:r>
          </a:p>
        </p:txBody>
      </p:sp>
    </p:spTree>
    <p:extLst>
      <p:ext uri="{BB962C8B-B14F-4D97-AF65-F5344CB8AC3E}">
        <p14:creationId xmlns:p14="http://schemas.microsoft.com/office/powerpoint/2010/main" val="14510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754A9A-990E-8E44-B489-89D95CC9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ECAC1F9B-61D0-7649-B1D5-C55622E84686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219200"/>
            <a:ext cx="4800600" cy="2362200"/>
            <a:chOff x="96" y="864"/>
            <a:chExt cx="5280" cy="2736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740C6F98-2766-D84F-84FE-C557461F8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864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728A32E0-6921-304C-8ED3-915BF88FE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563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1396667F-E78B-7D4F-8AC7-D38B4F4D2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563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C3AAD3A8-CDB7-6440-8EDF-D81D73F45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1584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1849EFF4-7A3C-7341-A42B-4550DA666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1584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4806DAFA-740C-904F-8D5D-B262DDE7E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7" y="1584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id="{8A8E82A6-288C-C54A-84D7-5605BBF52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1584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1EAD1BAA-47CD-C14D-AA3D-84A67597B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448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E11C6CAA-D645-2E48-B3BE-22DF646BF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448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1FE3CFEB-A3DF-264F-BFD6-9F4BE3195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2448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J</a:t>
              </a:r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2B3254C2-B1AD-3E4D-9308-7E15CD2E0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448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15" name="Oval 16">
              <a:extLst>
                <a:ext uri="{FF2B5EF4-FFF2-40B4-BE49-F238E27FC236}">
                  <a16:creationId xmlns:a16="http://schemas.microsoft.com/office/drawing/2014/main" id="{B4065737-B564-0045-97BB-55F6D848D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5" y="2448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16" name="Oval 17">
              <a:extLst>
                <a:ext uri="{FF2B5EF4-FFF2-40B4-BE49-F238E27FC236}">
                  <a16:creationId xmlns:a16="http://schemas.microsoft.com/office/drawing/2014/main" id="{7D6DB62C-61F0-2E42-B609-359052F97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2448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7" name="Oval 18">
              <a:extLst>
                <a:ext uri="{FF2B5EF4-FFF2-40B4-BE49-F238E27FC236}">
                  <a16:creationId xmlns:a16="http://schemas.microsoft.com/office/drawing/2014/main" id="{A2705B04-EE58-8341-AB99-82EC29A47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216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8" name="Oval 19">
              <a:extLst>
                <a:ext uri="{FF2B5EF4-FFF2-40B4-BE49-F238E27FC236}">
                  <a16:creationId xmlns:a16="http://schemas.microsoft.com/office/drawing/2014/main" id="{104CA873-1179-A04D-B430-FE92C7F34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3216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51EA39B8-45ED-0643-A7D8-D4687E2BC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056"/>
              <a:ext cx="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883F3D8E-7042-304C-81E6-1ED4A47700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1056"/>
              <a:ext cx="2016" cy="52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8835DD14-0E48-0340-AB5D-BFF67E1D48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104"/>
              <a:ext cx="1152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F72B27E7-D793-4047-A300-745FC1F8A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1170"/>
              <a:ext cx="441" cy="43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88C9779A-5958-2842-BE77-556738691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4" y="1248"/>
              <a:ext cx="0" cy="3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36B517C0-CAB5-1240-9EB3-1FA052B2A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104"/>
              <a:ext cx="912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6B07CDF7-EC5E-9548-B806-CA7D74A01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056"/>
              <a:ext cx="2016" cy="52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56FBC833-C620-3C4C-B92F-03C9223F31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23" y="1968"/>
              <a:ext cx="240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BF7B3EB7-3598-1E43-8A66-324632769A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0" y="1968"/>
              <a:ext cx="336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4673357-9934-E549-B77C-A926172A6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1968"/>
              <a:ext cx="240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883C6F5E-A219-8D41-BB4A-EC9E16523A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9" y="1968"/>
              <a:ext cx="336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CD9D21D9-DCE7-7E42-B998-53D6B8460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1968"/>
              <a:ext cx="240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95C3DB40-46D3-E34E-A649-DCFE474CD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5" y="1968"/>
              <a:ext cx="816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1F12FCF4-8D58-4945-897D-83BBA3C07A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8" y="2832"/>
              <a:ext cx="288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4">
              <a:extLst>
                <a:ext uri="{FF2B5EF4-FFF2-40B4-BE49-F238E27FC236}">
                  <a16:creationId xmlns:a16="http://schemas.microsoft.com/office/drawing/2014/main" id="{61E67395-39F8-ED45-B224-4E351C5CE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6" y="2832"/>
              <a:ext cx="336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5">
              <a:extLst>
                <a:ext uri="{FF2B5EF4-FFF2-40B4-BE49-F238E27FC236}">
                  <a16:creationId xmlns:a16="http://schemas.microsoft.com/office/drawing/2014/main" id="{815C7FEA-099B-F94E-9EE6-A289EAF3A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448"/>
              <a:ext cx="432" cy="384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35" name="Line 36">
              <a:extLst>
                <a:ext uri="{FF2B5EF4-FFF2-40B4-BE49-F238E27FC236}">
                  <a16:creationId xmlns:a16="http://schemas.microsoft.com/office/drawing/2014/main" id="{A1A25213-6BE8-8C4A-B408-A02DD8351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968"/>
              <a:ext cx="192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7">
              <a:extLst>
                <a:ext uri="{FF2B5EF4-FFF2-40B4-BE49-F238E27FC236}">
                  <a16:creationId xmlns:a16="http://schemas.microsoft.com/office/drawing/2014/main" id="{763A8185-A64F-5B4E-AE78-EC0B63489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584"/>
              <a:ext cx="432" cy="384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37" name="Oval 38">
              <a:extLst>
                <a:ext uri="{FF2B5EF4-FFF2-40B4-BE49-F238E27FC236}">
                  <a16:creationId xmlns:a16="http://schemas.microsoft.com/office/drawing/2014/main" id="{9968B02E-A440-D040-A2AC-91356FAC9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432" cy="384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38" name="Oval 39">
              <a:extLst>
                <a:ext uri="{FF2B5EF4-FFF2-40B4-BE49-F238E27FC236}">
                  <a16:creationId xmlns:a16="http://schemas.microsoft.com/office/drawing/2014/main" id="{7D110057-2B83-3E4E-B16D-BB22E7E05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2448"/>
              <a:ext cx="432" cy="384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39" name="Oval 40">
              <a:extLst>
                <a:ext uri="{FF2B5EF4-FFF2-40B4-BE49-F238E27FC236}">
                  <a16:creationId xmlns:a16="http://schemas.microsoft.com/office/drawing/2014/main" id="{AFF659B3-3A0A-EA45-970F-B3F2C9246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432" cy="384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40" name="Oval 41">
              <a:extLst>
                <a:ext uri="{FF2B5EF4-FFF2-40B4-BE49-F238E27FC236}">
                  <a16:creationId xmlns:a16="http://schemas.microsoft.com/office/drawing/2014/main" id="{06258158-68B2-5640-9CBC-FFAF5AC1F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216"/>
              <a:ext cx="432" cy="384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3AF259D2-94E1-A141-BC03-13512D7703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1968"/>
              <a:ext cx="336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0158A6B1-F6E1-FE4E-A2FC-9F42E9DB4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968"/>
              <a:ext cx="240" cy="48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ED74E8F7-A2D3-B240-8D35-899A8B9E3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832"/>
              <a:ext cx="288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8355A604-7074-C540-8E6C-29BAAEFA8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832"/>
              <a:ext cx="336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Rectangle 46">
            <a:extLst>
              <a:ext uri="{FF2B5EF4-FFF2-40B4-BE49-F238E27FC236}">
                <a16:creationId xmlns:a16="http://schemas.microsoft.com/office/drawing/2014/main" id="{FAE7A67E-C5D6-4044-B864-EF815CDFCCC0}"/>
              </a:ext>
            </a:extLst>
          </p:cNvPr>
          <p:cNvSpPr txBox="1">
            <a:spLocks/>
          </p:cNvSpPr>
          <p:nvPr/>
        </p:nvSpPr>
        <p:spPr bwMode="auto">
          <a:xfrm>
            <a:off x="457200" y="7620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Tree Implementation</a:t>
            </a:r>
          </a:p>
        </p:txBody>
      </p:sp>
      <p:sp>
        <p:nvSpPr>
          <p:cNvPr id="47" name="Oval 48">
            <a:extLst>
              <a:ext uri="{FF2B5EF4-FFF2-40B4-BE49-F238E27FC236}">
                <a16:creationId xmlns:a16="http://schemas.microsoft.com/office/drawing/2014/main" id="{9C62E4D2-A5CA-4740-9EDC-0E9ACC9E0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4191000"/>
            <a:ext cx="398462" cy="3302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48" name="Oval 49">
            <a:extLst>
              <a:ext uri="{FF2B5EF4-FFF2-40B4-BE49-F238E27FC236}">
                <a16:creationId xmlns:a16="http://schemas.microsoft.com/office/drawing/2014/main" id="{00AB627C-682F-9D4A-BDB2-BE56187FC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95838"/>
            <a:ext cx="398463" cy="3302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9" name="Oval 50">
            <a:extLst>
              <a:ext uri="{FF2B5EF4-FFF2-40B4-BE49-F238E27FC236}">
                <a16:creationId xmlns:a16="http://schemas.microsoft.com/office/drawing/2014/main" id="{8E1F7464-A2FA-8E49-9D23-D6D7BD155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913" y="4795838"/>
            <a:ext cx="398462" cy="3302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50" name="Oval 51">
            <a:extLst>
              <a:ext uri="{FF2B5EF4-FFF2-40B4-BE49-F238E27FC236}">
                <a16:creationId xmlns:a16="http://schemas.microsoft.com/office/drawing/2014/main" id="{B2CCFA15-53DF-7043-884A-96E408F83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50" y="4813300"/>
            <a:ext cx="398463" cy="3302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51" name="Oval 52">
            <a:extLst>
              <a:ext uri="{FF2B5EF4-FFF2-40B4-BE49-F238E27FC236}">
                <a16:creationId xmlns:a16="http://schemas.microsoft.com/office/drawing/2014/main" id="{7C2EB568-14B2-154F-8784-0286E2061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0" y="4813300"/>
            <a:ext cx="398463" cy="3302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52" name="Oval 53">
            <a:extLst>
              <a:ext uri="{FF2B5EF4-FFF2-40B4-BE49-F238E27FC236}">
                <a16:creationId xmlns:a16="http://schemas.microsoft.com/office/drawing/2014/main" id="{BDA3A954-E208-0840-9672-724128086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4813300"/>
            <a:ext cx="398463" cy="3302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3" name="Oval 54">
            <a:extLst>
              <a:ext uri="{FF2B5EF4-FFF2-40B4-BE49-F238E27FC236}">
                <a16:creationId xmlns:a16="http://schemas.microsoft.com/office/drawing/2014/main" id="{6954C046-53EA-1542-93BE-E5DC1DA29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4813300"/>
            <a:ext cx="398463" cy="3302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54" name="Oval 55">
            <a:extLst>
              <a:ext uri="{FF2B5EF4-FFF2-40B4-BE49-F238E27FC236}">
                <a16:creationId xmlns:a16="http://schemas.microsoft.com/office/drawing/2014/main" id="{EFA65373-3748-4F4E-B03C-C270B868E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5559425"/>
            <a:ext cx="400050" cy="3302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5" name="Oval 56">
            <a:extLst>
              <a:ext uri="{FF2B5EF4-FFF2-40B4-BE49-F238E27FC236}">
                <a16:creationId xmlns:a16="http://schemas.microsoft.com/office/drawing/2014/main" id="{FF6F23A5-574B-4247-A64D-CD1C4BB85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5559425"/>
            <a:ext cx="400050" cy="3302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6" name="Oval 57">
            <a:extLst>
              <a:ext uri="{FF2B5EF4-FFF2-40B4-BE49-F238E27FC236}">
                <a16:creationId xmlns:a16="http://schemas.microsoft.com/office/drawing/2014/main" id="{28CE3332-262C-994D-B1DB-FCDB0FBCB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559425"/>
            <a:ext cx="398463" cy="3302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57" name="Oval 58">
            <a:extLst>
              <a:ext uri="{FF2B5EF4-FFF2-40B4-BE49-F238E27FC236}">
                <a16:creationId xmlns:a16="http://schemas.microsoft.com/office/drawing/2014/main" id="{B70D70D4-DCF7-0241-8837-FC72FAC8E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525" y="5559425"/>
            <a:ext cx="400050" cy="3302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58" name="Oval 59">
            <a:extLst>
              <a:ext uri="{FF2B5EF4-FFF2-40B4-BE49-F238E27FC236}">
                <a16:creationId xmlns:a16="http://schemas.microsoft.com/office/drawing/2014/main" id="{5ECAA07C-58CC-2B4B-A2B0-9F1291066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5559425"/>
            <a:ext cx="400050" cy="3302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59" name="Oval 60">
            <a:extLst>
              <a:ext uri="{FF2B5EF4-FFF2-40B4-BE49-F238E27FC236}">
                <a16:creationId xmlns:a16="http://schemas.microsoft.com/office/drawing/2014/main" id="{BE281550-B470-8F49-905E-2F8DC2822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238" y="5559425"/>
            <a:ext cx="398462" cy="3302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60" name="Oval 61">
            <a:extLst>
              <a:ext uri="{FF2B5EF4-FFF2-40B4-BE49-F238E27FC236}">
                <a16:creationId xmlns:a16="http://schemas.microsoft.com/office/drawing/2014/main" id="{3628F840-B871-4F41-967E-DD45B9AE9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6223000"/>
            <a:ext cx="400050" cy="3302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61" name="Oval 62">
            <a:extLst>
              <a:ext uri="{FF2B5EF4-FFF2-40B4-BE49-F238E27FC236}">
                <a16:creationId xmlns:a16="http://schemas.microsoft.com/office/drawing/2014/main" id="{880E0851-967B-E94C-9679-3D2772F60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388" y="6223000"/>
            <a:ext cx="398462" cy="3302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62" name="Line 63">
            <a:extLst>
              <a:ext uri="{FF2B5EF4-FFF2-40B4-BE49-F238E27FC236}">
                <a16:creationId xmlns:a16="http://schemas.microsoft.com/office/drawing/2014/main" id="{96CF2D6E-6740-DA41-B8BB-09BBCCC7B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0438" y="4356100"/>
            <a:ext cx="0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Oval 78">
            <a:extLst>
              <a:ext uri="{FF2B5EF4-FFF2-40B4-BE49-F238E27FC236}">
                <a16:creationId xmlns:a16="http://schemas.microsoft.com/office/drawing/2014/main" id="{029CC991-2F43-5E4A-9E85-8C42AC9E7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738" y="5559425"/>
            <a:ext cx="398462" cy="3302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64" name="Oval 84">
            <a:extLst>
              <a:ext uri="{FF2B5EF4-FFF2-40B4-BE49-F238E27FC236}">
                <a16:creationId xmlns:a16="http://schemas.microsoft.com/office/drawing/2014/main" id="{0A85CA9F-56FD-874C-8579-4C76713E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9738" y="6223000"/>
            <a:ext cx="398462" cy="330200"/>
          </a:xfrm>
          <a:prstGeom prst="ellipse">
            <a:avLst/>
          </a:prstGeom>
          <a:noFill/>
          <a:ln w="190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65" name="Line 89">
            <a:extLst>
              <a:ext uri="{FF2B5EF4-FFF2-40B4-BE49-F238E27FC236}">
                <a16:creationId xmlns:a16="http://schemas.microsoft.com/office/drawing/2014/main" id="{0AE2FE63-C36C-934E-B56F-3210821D3A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5613" y="4379913"/>
            <a:ext cx="1774825" cy="473075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90">
            <a:extLst>
              <a:ext uri="{FF2B5EF4-FFF2-40B4-BE49-F238E27FC236}">
                <a16:creationId xmlns:a16="http://schemas.microsoft.com/office/drawing/2014/main" id="{8AF72C22-2CEB-D34C-89F7-25742CE4C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938" y="4946650"/>
            <a:ext cx="319087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91">
            <a:extLst>
              <a:ext uri="{FF2B5EF4-FFF2-40B4-BE49-F238E27FC236}">
                <a16:creationId xmlns:a16="http://schemas.microsoft.com/office/drawing/2014/main" id="{5FBFC313-AD5D-B14B-9B84-A1AB2E4EE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25" y="4946650"/>
            <a:ext cx="319088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92">
            <a:extLst>
              <a:ext uri="{FF2B5EF4-FFF2-40B4-BE49-F238E27FC236}">
                <a16:creationId xmlns:a16="http://schemas.microsoft.com/office/drawing/2014/main" id="{69CDEE49-5AF6-6A4A-94DF-1FCD79975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213" y="4978400"/>
            <a:ext cx="319087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93">
            <a:extLst>
              <a:ext uri="{FF2B5EF4-FFF2-40B4-BE49-F238E27FC236}">
                <a16:creationId xmlns:a16="http://schemas.microsoft.com/office/drawing/2014/main" id="{3481EF7F-D556-9A4F-86B7-2F5EF1C5E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7475" y="4978400"/>
            <a:ext cx="638175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94">
            <a:extLst>
              <a:ext uri="{FF2B5EF4-FFF2-40B4-BE49-F238E27FC236}">
                <a16:creationId xmlns:a16="http://schemas.microsoft.com/office/drawing/2014/main" id="{3D4B091A-28D3-7D4C-9843-C4943E1C6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4978400"/>
            <a:ext cx="636588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95">
            <a:extLst>
              <a:ext uri="{FF2B5EF4-FFF2-40B4-BE49-F238E27FC236}">
                <a16:creationId xmlns:a16="http://schemas.microsoft.com/office/drawing/2014/main" id="{16882651-DDAA-7C4E-BDD3-503D7640F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6925" y="5151438"/>
            <a:ext cx="371475" cy="411162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96">
            <a:extLst>
              <a:ext uri="{FF2B5EF4-FFF2-40B4-BE49-F238E27FC236}">
                <a16:creationId xmlns:a16="http://schemas.microsoft.com/office/drawing/2014/main" id="{02918CFD-51D5-C749-953C-996A1D0144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5113" y="5167313"/>
            <a:ext cx="177800" cy="377825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97">
            <a:extLst>
              <a:ext uri="{FF2B5EF4-FFF2-40B4-BE49-F238E27FC236}">
                <a16:creationId xmlns:a16="http://schemas.microsoft.com/office/drawing/2014/main" id="{69ED0334-A5F7-674D-B72B-FE4248255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0275" y="5151438"/>
            <a:ext cx="177800" cy="407987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98">
            <a:extLst>
              <a:ext uri="{FF2B5EF4-FFF2-40B4-BE49-F238E27FC236}">
                <a16:creationId xmlns:a16="http://schemas.microsoft.com/office/drawing/2014/main" id="{D4E472F9-A674-DD4C-BCBD-48052F1E6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0613" y="5727700"/>
            <a:ext cx="246062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100">
            <a:extLst>
              <a:ext uri="{FF2B5EF4-FFF2-40B4-BE49-F238E27FC236}">
                <a16:creationId xmlns:a16="http://schemas.microsoft.com/office/drawing/2014/main" id="{57E0FED6-05EC-1942-B8AF-EAC492313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6388100"/>
            <a:ext cx="246063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101">
            <a:extLst>
              <a:ext uri="{FF2B5EF4-FFF2-40B4-BE49-F238E27FC236}">
                <a16:creationId xmlns:a16="http://schemas.microsoft.com/office/drawing/2014/main" id="{04B33A1A-91C6-094C-82C8-545138468F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8100" y="5867400"/>
            <a:ext cx="190500" cy="3810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Line 102">
            <a:extLst>
              <a:ext uri="{FF2B5EF4-FFF2-40B4-BE49-F238E27FC236}">
                <a16:creationId xmlns:a16="http://schemas.microsoft.com/office/drawing/2014/main" id="{6B90158E-9D9E-DE49-B02B-9A3F7CCDE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6638" y="5740400"/>
            <a:ext cx="201612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Line 103">
            <a:extLst>
              <a:ext uri="{FF2B5EF4-FFF2-40B4-BE49-F238E27FC236}">
                <a16:creationId xmlns:a16="http://schemas.microsoft.com/office/drawing/2014/main" id="{DC7A0D7B-BB4F-DB4A-AADB-85E88F5866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9088" y="5740400"/>
            <a:ext cx="201612" cy="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Rectangle 104">
            <a:extLst>
              <a:ext uri="{FF2B5EF4-FFF2-40B4-BE49-F238E27FC236}">
                <a16:creationId xmlns:a16="http://schemas.microsoft.com/office/drawing/2014/main" id="{C0CEE6FF-2B69-0D43-A31A-8E9070508F6E}"/>
              </a:ext>
            </a:extLst>
          </p:cNvPr>
          <p:cNvSpPr>
            <a:spLocks/>
          </p:cNvSpPr>
          <p:nvPr/>
        </p:nvSpPr>
        <p:spPr bwMode="auto">
          <a:xfrm>
            <a:off x="76200" y="37338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 anchor="b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600">
                <a:solidFill>
                  <a:srgbClr val="FF0000"/>
                </a:solidFill>
                <a:latin typeface="Trebuchet MS" panose="020B0703020202090204" pitchFamily="34" charset="0"/>
              </a:rPr>
              <a:t>Linked List Representation of a Tree</a:t>
            </a:r>
          </a:p>
        </p:txBody>
      </p:sp>
      <p:sp>
        <p:nvSpPr>
          <p:cNvPr id="80" name="Line 105">
            <a:extLst>
              <a:ext uri="{FF2B5EF4-FFF2-40B4-BE49-F238E27FC236}">
                <a16:creationId xmlns:a16="http://schemas.microsoft.com/office/drawing/2014/main" id="{219C1A93-6123-2944-AC47-919ADA150E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5500" y="5156200"/>
            <a:ext cx="177800" cy="407988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7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284FF8-0C6D-5840-8475-23114C63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064FF-141B-6944-9085-FF111CA00B2D}"/>
              </a:ext>
            </a:extLst>
          </p:cNvPr>
          <p:cNvSpPr txBox="1">
            <a:spLocks/>
          </p:cNvSpPr>
          <p:nvPr/>
        </p:nvSpPr>
        <p:spPr bwMode="auto">
          <a:xfrm>
            <a:off x="457200" y="320675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Add a new node in the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9D1CE-FE88-0D4F-8BA3-54F7A4D8B6EC}"/>
              </a:ext>
            </a:extLst>
          </p:cNvPr>
          <p:cNvSpPr txBox="1">
            <a:spLocks/>
          </p:cNvSpPr>
          <p:nvPr/>
        </p:nvSpPr>
        <p:spPr>
          <a:xfrm>
            <a:off x="457200" y="1609725"/>
            <a:ext cx="7239000" cy="1590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Add a new child node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Append the new node at the end of the children linked-list of the parent node</a:t>
            </a: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44E4F6F3-1F3A-EB46-B862-237DB5CA8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43037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7" name="Oval 39">
            <a:extLst>
              <a:ext uri="{FF2B5EF4-FFF2-40B4-BE49-F238E27FC236}">
                <a16:creationId xmlns:a16="http://schemas.microsoft.com/office/drawing/2014/main" id="{17C4D41A-6426-DB45-A7CC-ED5407B41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4303713"/>
            <a:ext cx="342900" cy="2667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>
              <a:latin typeface="Arial" panose="020B0604020202020204" pitchFamily="34" charset="0"/>
            </a:endParaRPr>
          </a:p>
        </p:txBody>
      </p:sp>
      <p:grpSp>
        <p:nvGrpSpPr>
          <p:cNvPr id="8" name="Group 53">
            <a:extLst>
              <a:ext uri="{FF2B5EF4-FFF2-40B4-BE49-F238E27FC236}">
                <a16:creationId xmlns:a16="http://schemas.microsoft.com/office/drawing/2014/main" id="{F31A959B-2B20-4245-8514-ACF297850A5D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200400"/>
            <a:ext cx="4191000" cy="1905000"/>
            <a:chOff x="2496" y="2016"/>
            <a:chExt cx="2640" cy="1200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89F163CC-B95A-9D43-AB52-DB7ECF09A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016"/>
              <a:ext cx="216" cy="168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735BBB90-F5E2-EE4E-A575-7DF22E1AD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323"/>
              <a:ext cx="216" cy="168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570A7C21-EB6B-3F4F-8A9F-18C2A83EB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" y="2323"/>
              <a:ext cx="216" cy="168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CDBA2E0C-1FC0-2844-9F0D-D189DF76C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332"/>
              <a:ext cx="216" cy="168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69C30F27-A298-8D4D-B6B5-80C532E43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332"/>
              <a:ext cx="216" cy="168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FA1F1B10-E0C3-914F-9A7D-11622C441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2332"/>
              <a:ext cx="216" cy="168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F3A6E33A-F83D-E44D-9FD1-65B123DD6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2332"/>
              <a:ext cx="216" cy="168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6E9B469E-B44C-4F4E-96D0-21B6FB726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2711"/>
              <a:ext cx="216" cy="168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90EFD02A-2C86-744C-A93A-60A76580C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2711"/>
              <a:ext cx="216" cy="168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3B040AD7-A60A-E34D-9EFD-CA5439E24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711"/>
              <a:ext cx="216" cy="168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K</a:t>
              </a:r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BEBA936C-9139-D146-AF1E-0978D88B5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1" y="2711"/>
              <a:ext cx="216" cy="168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L</a:t>
              </a:r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EDD708A7-92B5-3946-B575-0DF066222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" y="2711"/>
              <a:ext cx="216" cy="168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1AD9C216-2F1E-8541-B913-1E5BABDED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48"/>
              <a:ext cx="216" cy="168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D64969CC-8108-1542-99B2-D573FDC0E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3048"/>
              <a:ext cx="216" cy="168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Q</a:t>
              </a:r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E0F40E1F-106F-E54B-ADDC-FF468D490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100"/>
              <a:ext cx="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143B733B-42B5-EA48-B95C-CFBEF0909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2100"/>
              <a:ext cx="1008" cy="23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BE27E0B7-DBFE-F844-8D96-2480D78B5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121"/>
              <a:ext cx="576" cy="2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726E0B8A-6698-214B-8E83-7E6D4C530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1" y="2150"/>
              <a:ext cx="221" cy="19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BD7B4EEA-A69E-2742-855C-8C4144CE9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2184"/>
              <a:ext cx="0" cy="14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861AD149-B7D2-144D-A8CF-7E437EEEE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121"/>
              <a:ext cx="456" cy="2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941AE8AE-67BB-894D-BB0D-0FD0A7232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2100"/>
              <a:ext cx="1008" cy="23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3F768912-70DF-F24C-9859-B047FE7FF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0" y="2500"/>
              <a:ext cx="120" cy="2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94AC3B79-C68F-7647-96AB-8CAEAC7B4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3" y="2500"/>
              <a:ext cx="168" cy="2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E2D3B862-E327-3B4E-B26C-CD549DB9B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2500"/>
              <a:ext cx="120" cy="2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CA748357-4E33-B746-9BA6-6E60CB758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8" y="2500"/>
              <a:ext cx="168" cy="2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4CE722D3-BFE7-AE48-A075-C3D92F980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2500"/>
              <a:ext cx="120" cy="2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C08C7268-CA25-814C-AC3D-88E38CD3D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6" y="2500"/>
              <a:ext cx="408" cy="2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58C7A5D-AD3E-A545-A1E0-7652A6555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2711"/>
              <a:ext cx="216" cy="168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D915F48F-C4AC-8D40-8DD7-F4339A978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0" y="2500"/>
              <a:ext cx="96" cy="2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C86861E-E466-E147-B048-D36594BFF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2332"/>
              <a:ext cx="216" cy="168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2D46794-5A80-3F46-8868-58CAB0CAC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2711"/>
              <a:ext cx="216" cy="168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40" name="Line 42">
              <a:extLst>
                <a:ext uri="{FF2B5EF4-FFF2-40B4-BE49-F238E27FC236}">
                  <a16:creationId xmlns:a16="http://schemas.microsoft.com/office/drawing/2014/main" id="{196AB515-63BC-444F-84C4-B16F31D7DB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6" y="2500"/>
              <a:ext cx="168" cy="2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3">
              <a:extLst>
                <a:ext uri="{FF2B5EF4-FFF2-40B4-BE49-F238E27FC236}">
                  <a16:creationId xmlns:a16="http://schemas.microsoft.com/office/drawing/2014/main" id="{8137C266-C13F-B841-BF0E-2E5F8C5B9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500"/>
              <a:ext cx="120" cy="21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4">
              <a:extLst>
                <a:ext uri="{FF2B5EF4-FFF2-40B4-BE49-F238E27FC236}">
                  <a16:creationId xmlns:a16="http://schemas.microsoft.com/office/drawing/2014/main" id="{9F7ABB76-E5AD-3B49-9A88-6FF41F9647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9" y="2880"/>
              <a:ext cx="261" cy="16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5">
              <a:extLst>
                <a:ext uri="{FF2B5EF4-FFF2-40B4-BE49-F238E27FC236}">
                  <a16:creationId xmlns:a16="http://schemas.microsoft.com/office/drawing/2014/main" id="{A34EF621-3B4E-2D47-84F1-9EFAA057F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2" y="2880"/>
              <a:ext cx="3" cy="16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Oval 49">
            <a:extLst>
              <a:ext uri="{FF2B5EF4-FFF2-40B4-BE49-F238E27FC236}">
                <a16:creationId xmlns:a16="http://schemas.microsoft.com/office/drawing/2014/main" id="{96621DB0-7CF0-AC4B-8155-8E6C25F3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8387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45" name="Line 50">
            <a:extLst>
              <a:ext uri="{FF2B5EF4-FFF2-40B4-BE49-F238E27FC236}">
                <a16:creationId xmlns:a16="http://schemas.microsoft.com/office/drawing/2014/main" id="{1860308E-2230-7646-A660-4973968D3C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4546600"/>
            <a:ext cx="3937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Rectangle 51">
            <a:extLst>
              <a:ext uri="{FF2B5EF4-FFF2-40B4-BE49-F238E27FC236}">
                <a16:creationId xmlns:a16="http://schemas.microsoft.com/office/drawing/2014/main" id="{EBFA2EE7-4644-3C43-B65C-CF3F365C1292}"/>
              </a:ext>
            </a:extLst>
          </p:cNvPr>
          <p:cNvSpPr>
            <a:spLocks/>
          </p:cNvSpPr>
          <p:nvPr/>
        </p:nvSpPr>
        <p:spPr bwMode="auto">
          <a:xfrm>
            <a:off x="152400" y="3657600"/>
            <a:ext cx="3657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5207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Char char=""/>
            </a:pPr>
            <a:r>
              <a:rPr lang="en-US" altLang="en-US" sz="2600" b="0"/>
              <a:t>Add a new child </a:t>
            </a:r>
            <a:r>
              <a:rPr lang="en-US" altLang="en-US" sz="2600">
                <a:solidFill>
                  <a:srgbClr val="0000CC"/>
                </a:solidFill>
              </a:rPr>
              <a:t>R</a:t>
            </a:r>
            <a:r>
              <a:rPr lang="en-US" altLang="en-US" sz="2600" b="0"/>
              <a:t> of </a:t>
            </a:r>
            <a:r>
              <a:rPr lang="en-US" altLang="en-US" sz="2600">
                <a:solidFill>
                  <a:srgbClr val="0000CC"/>
                </a:solidFill>
              </a:rPr>
              <a:t>J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9B639"/>
              </a:buClr>
              <a:buSzPct val="80000"/>
              <a:buFont typeface="Wingdings 2" pitchFamily="2" charset="2"/>
              <a:buChar char=""/>
            </a:pPr>
            <a:r>
              <a:rPr lang="en-US" altLang="en-US" sz="2300" b="0"/>
              <a:t>The node </a:t>
            </a:r>
            <a:r>
              <a:rPr lang="en-US" altLang="en-US" sz="2300">
                <a:solidFill>
                  <a:srgbClr val="0000CC"/>
                </a:solidFill>
              </a:rPr>
              <a:t>R</a:t>
            </a:r>
            <a:r>
              <a:rPr lang="en-US" altLang="en-US" sz="2300" b="0"/>
              <a:t> will be added to the children linked list of </a:t>
            </a:r>
            <a:r>
              <a:rPr lang="en-US" altLang="en-US" sz="2300">
                <a:solidFill>
                  <a:srgbClr val="0000CC"/>
                </a:solidFill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3989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13FAB6-37DA-724E-BE72-497EC583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0CFD9A-9A39-554D-BE75-56DD86577C29}"/>
              </a:ext>
            </a:extLst>
          </p:cNvPr>
          <p:cNvSpPr txBox="1">
            <a:spLocks/>
          </p:cNvSpPr>
          <p:nvPr/>
        </p:nvSpPr>
        <p:spPr bwMode="auto">
          <a:xfrm>
            <a:off x="319088" y="-111125"/>
            <a:ext cx="762000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Delete a leaf node from the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2EC7A-E80B-244E-B0FA-6752E3C30342}"/>
              </a:ext>
            </a:extLst>
          </p:cNvPr>
          <p:cNvSpPr txBox="1">
            <a:spLocks/>
          </p:cNvSpPr>
          <p:nvPr/>
        </p:nvSpPr>
        <p:spPr>
          <a:xfrm>
            <a:off x="457200" y="1609725"/>
            <a:ext cx="7239000" cy="1590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Delete a leaf node from the tree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Delete the leaf node from the linked list of children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154DBD-12E6-F84C-9B7C-20565A82E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7432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0672F9-C594-4A41-9A60-0F868B0BE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3056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B5EBDC-07B6-6442-ABE2-A0BFD7E48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323056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9A8CA7-A26E-0C4F-A866-4CDF2DCD2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324485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4D5E78-B8F9-394D-8398-1DABF921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24485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5303A7-DAD8-DE40-9C15-71D8BCB4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0" y="324485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848AEC-2CD1-FF42-935B-E455C4421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24485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9342FF-7350-8542-8D2A-EC123C0E7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38465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C3FF43-667B-394B-A8CD-F2D650E8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38465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308D55-AFD0-B44D-9436-A76AB46BE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8465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17919B-AE41-EC4F-A626-5BA523B25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25" y="38465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81DB07-56E7-2043-A483-4869558F0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38465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A7DB4AE-8E35-A84A-AC7D-B59DFED3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8465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E2137F-45C5-3944-8AAA-86ADE9EDB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3815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8D9DE0-EADD-AD49-A07B-15012A492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43815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F1AC8A4B-399B-7D4A-9521-9ED468188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76550"/>
            <a:ext cx="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5BAD2A6B-750A-994B-BBBB-703C230FB3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876550"/>
            <a:ext cx="1600200" cy="368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F31039DE-6065-AB4A-A02B-22CA80CF9B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909888"/>
            <a:ext cx="914400" cy="3349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7447BCC9-8BA8-FB44-A1AA-2990B82252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2588" y="2955925"/>
            <a:ext cx="350837" cy="3016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1B3EE1AC-0255-044C-8DA2-3AB816E75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25" y="3009900"/>
            <a:ext cx="0" cy="2349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16304B26-FF74-DB4B-9824-C422983CB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2909888"/>
            <a:ext cx="723900" cy="3349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84662AEF-29C8-B943-A9E4-7F3FDA40A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2876550"/>
            <a:ext cx="1600200" cy="368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26108368-BB52-1743-BDE6-0C8854B0AE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5250" y="3511550"/>
            <a:ext cx="1905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1A9E0D88-87AA-A045-8057-4D739F88C7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2138" y="3511550"/>
            <a:ext cx="2667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429C4A79-9FFD-5848-B7A1-2425DC9A2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838" y="3511550"/>
            <a:ext cx="1905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D627BAC9-4BB9-6040-B21E-4D1C10D5D8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2575" y="3511550"/>
            <a:ext cx="2667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E5A7B1EE-2585-AB4D-8A87-A58E7D9BA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9275" y="3511550"/>
            <a:ext cx="1905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FB1AADB6-BCF2-1F41-A339-B5E0543AC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9275" y="3511550"/>
            <a:ext cx="6477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78C38F2-F841-994D-9851-6E31AAF55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38465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3F8FEF02-9D4E-D346-B568-12C2470D4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500" y="3511550"/>
            <a:ext cx="1524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7328EEE-7B39-D140-ABB4-D98E03D9E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3244850"/>
            <a:ext cx="342900" cy="2667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BA2891A-F7C8-8A43-8980-F30E44B97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3846513"/>
            <a:ext cx="342900" cy="2667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43ACBC6-7414-674A-A93F-0C5EE1371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3846513"/>
            <a:ext cx="342900" cy="2667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A413F7F2-E404-1E44-A41E-71662A386F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900" y="3511550"/>
            <a:ext cx="2667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EB7D893-6599-E54F-93C4-CD166D8DE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511550"/>
            <a:ext cx="1905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5C614222-F491-D045-89DE-2AB47255F8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1663" y="4114800"/>
            <a:ext cx="414337" cy="2667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56A7145D-5229-774B-8045-B96A12B76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800" y="4114800"/>
            <a:ext cx="4763" cy="2667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6ED5C6-E141-3F45-BFD9-FD473A9DF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3815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52DA64FD-C97E-B543-8C23-8BC06926C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4089400"/>
            <a:ext cx="3937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03E071-657A-184F-87A1-1F8C986DE1D7}"/>
              </a:ext>
            </a:extLst>
          </p:cNvPr>
          <p:cNvSpPr>
            <a:spLocks/>
          </p:cNvSpPr>
          <p:nvPr/>
        </p:nvSpPr>
        <p:spPr bwMode="auto">
          <a:xfrm>
            <a:off x="152400" y="3657600"/>
            <a:ext cx="365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5207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Char char=""/>
            </a:pPr>
            <a:r>
              <a:rPr lang="en-US" altLang="en-US" sz="2600" b="0"/>
              <a:t>Delete </a:t>
            </a:r>
            <a:r>
              <a:rPr lang="en-US" altLang="en-US" sz="2600">
                <a:solidFill>
                  <a:srgbClr val="0000CC"/>
                </a:solidFill>
              </a:rPr>
              <a:t>Q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9B639"/>
              </a:buClr>
              <a:buSzPct val="80000"/>
              <a:buFont typeface="Wingdings 2" pitchFamily="2" charset="2"/>
              <a:buChar char=""/>
            </a:pPr>
            <a:endParaRPr lang="en-US" altLang="en-US" sz="2300">
              <a:solidFill>
                <a:srgbClr val="0000CC"/>
              </a:solidFill>
            </a:endParaRP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B79280FC-CB1D-1A46-A0ED-7CDC579A0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588327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 b="0">
              <a:latin typeface="Arial" panose="020B0604020202020204" pitchFamily="34" charset="0"/>
            </a:endParaRPr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591A8A8B-1450-FE48-99BB-013A84BCFE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2700" y="58832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06B2E656-F2F8-1840-992E-DB33D6AF1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59594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296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49" name="Text Box 11">
            <a:extLst>
              <a:ext uri="{FF2B5EF4-FFF2-40B4-BE49-F238E27FC236}">
                <a16:creationId xmlns:a16="http://schemas.microsoft.com/office/drawing/2014/main" id="{EA38923E-8146-4644-A108-3B13FE9D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5959475"/>
            <a:ext cx="1119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296"/>
                </a:solidFill>
                <a:latin typeface="Arial" panose="020B0604020202020204" pitchFamily="34" charset="0"/>
              </a:rPr>
              <a:t>nextChild</a:t>
            </a:r>
          </a:p>
        </p:txBody>
      </p:sp>
      <p:sp>
        <p:nvSpPr>
          <p:cNvPr id="50" name="Text Box 18">
            <a:extLst>
              <a:ext uri="{FF2B5EF4-FFF2-40B4-BE49-F238E27FC236}">
                <a16:creationId xmlns:a16="http://schemas.microsoft.com/office/drawing/2014/main" id="{420BB1BF-A93E-5543-A3C1-0552C4BB6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5959475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296"/>
                </a:solidFill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51" name="Rectangle 19">
            <a:extLst>
              <a:ext uri="{FF2B5EF4-FFF2-40B4-BE49-F238E27FC236}">
                <a16:creationId xmlns:a16="http://schemas.microsoft.com/office/drawing/2014/main" id="{42D28512-1810-0C41-97DB-2AB8FA786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588327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 b="0">
              <a:latin typeface="Arial" panose="020B0604020202020204" pitchFamily="34" charset="0"/>
            </a:endParaRPr>
          </a:p>
        </p:txBody>
      </p:sp>
      <p:sp>
        <p:nvSpPr>
          <p:cNvPr id="52" name="Line 20">
            <a:extLst>
              <a:ext uri="{FF2B5EF4-FFF2-40B4-BE49-F238E27FC236}">
                <a16:creationId xmlns:a16="http://schemas.microsoft.com/office/drawing/2014/main" id="{3089C262-B836-4044-8961-8A8DBDAC6A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85925" y="58832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Text Box 21">
            <a:extLst>
              <a:ext uri="{FF2B5EF4-FFF2-40B4-BE49-F238E27FC236}">
                <a16:creationId xmlns:a16="http://schemas.microsoft.com/office/drawing/2014/main" id="{9CE18222-8E07-2943-ADF1-A77F14360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5956300"/>
            <a:ext cx="1119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296"/>
                </a:solidFill>
                <a:latin typeface="Arial" panose="020B0604020202020204" pitchFamily="34" charset="0"/>
              </a:rPr>
              <a:t>nextChild</a:t>
            </a:r>
          </a:p>
        </p:txBody>
      </p:sp>
      <p:sp>
        <p:nvSpPr>
          <p:cNvPr id="54" name="Text Box 22">
            <a:extLst>
              <a:ext uri="{FF2B5EF4-FFF2-40B4-BE49-F238E27FC236}">
                <a16:creationId xmlns:a16="http://schemas.microsoft.com/office/drawing/2014/main" id="{4428A810-18C3-254B-A33F-F405A0490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113" y="5959475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296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55" name="Line 25">
            <a:extLst>
              <a:ext uri="{FF2B5EF4-FFF2-40B4-BE49-F238E27FC236}">
                <a16:creationId xmlns:a16="http://schemas.microsoft.com/office/drawing/2014/main" id="{D55122AB-3081-484A-AE73-33C43BD8D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8588" y="6127750"/>
            <a:ext cx="5476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Rectangle 27">
            <a:extLst>
              <a:ext uri="{FF2B5EF4-FFF2-40B4-BE49-F238E27FC236}">
                <a16:creationId xmlns:a16="http://schemas.microsoft.com/office/drawing/2014/main" id="{98ED2917-6E7E-2844-A675-EEAF63DFC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800" y="588327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 b="0">
              <a:latin typeface="Arial" panose="020B0604020202020204" pitchFamily="34" charset="0"/>
            </a:endParaRPr>
          </a:p>
        </p:txBody>
      </p:sp>
      <p:sp>
        <p:nvSpPr>
          <p:cNvPr id="57" name="Line 28">
            <a:extLst>
              <a:ext uri="{FF2B5EF4-FFF2-40B4-BE49-F238E27FC236}">
                <a16:creationId xmlns:a16="http://schemas.microsoft.com/office/drawing/2014/main" id="{09427B96-7438-4144-8EF4-A900899D02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4313" y="5867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29">
            <a:extLst>
              <a:ext uri="{FF2B5EF4-FFF2-40B4-BE49-F238E27FC236}">
                <a16:creationId xmlns:a16="http://schemas.microsoft.com/office/drawing/2014/main" id="{962BB459-97B3-6441-9A1A-A57B06180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213" y="5940425"/>
            <a:ext cx="1119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296"/>
                </a:solidFill>
                <a:latin typeface="Arial" panose="020B0604020202020204" pitchFamily="34" charset="0"/>
              </a:rPr>
              <a:t>nextChild</a:t>
            </a:r>
          </a:p>
        </p:txBody>
      </p:sp>
      <p:sp>
        <p:nvSpPr>
          <p:cNvPr id="59" name="Text Box 30">
            <a:extLst>
              <a:ext uri="{FF2B5EF4-FFF2-40B4-BE49-F238E27FC236}">
                <a16:creationId xmlns:a16="http://schemas.microsoft.com/office/drawing/2014/main" id="{40BF8F6E-FD19-E34B-8971-9FBE74059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5959475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296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60" name="Line 23">
            <a:extLst>
              <a:ext uri="{FF2B5EF4-FFF2-40B4-BE49-F238E27FC236}">
                <a16:creationId xmlns:a16="http://schemas.microsoft.com/office/drawing/2014/main" id="{A8ECF7DD-42E9-E949-B716-A40F09AAF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6129338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E2593E0-11AD-E646-A750-B961BB1CD606}"/>
              </a:ext>
            </a:extLst>
          </p:cNvPr>
          <p:cNvCxnSpPr/>
          <p:nvPr/>
        </p:nvCxnSpPr>
        <p:spPr>
          <a:xfrm>
            <a:off x="2544763" y="5257800"/>
            <a:ext cx="332263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0401623-ED62-AB47-8BC3-22A0D9EAA05F}"/>
              </a:ext>
            </a:extLst>
          </p:cNvPr>
          <p:cNvCxnSpPr/>
          <p:nvPr/>
        </p:nvCxnSpPr>
        <p:spPr>
          <a:xfrm rot="5400000" flipH="1" flipV="1">
            <a:off x="2241551" y="5562600"/>
            <a:ext cx="609600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B07986E-94B3-7241-86C1-DB5A5743A8C2}"/>
              </a:ext>
            </a:extLst>
          </p:cNvPr>
          <p:cNvCxnSpPr/>
          <p:nvPr/>
        </p:nvCxnSpPr>
        <p:spPr>
          <a:xfrm rot="5400000">
            <a:off x="5544344" y="5576094"/>
            <a:ext cx="639763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18">
            <a:extLst>
              <a:ext uri="{FF2B5EF4-FFF2-40B4-BE49-F238E27FC236}">
                <a16:creationId xmlns:a16="http://schemas.microsoft.com/office/drawing/2014/main" id="{9D05A571-7B24-2941-B61D-3F77B0E4B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0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296"/>
                </a:solidFill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65" name="Rectangle 19">
            <a:extLst>
              <a:ext uri="{FF2B5EF4-FFF2-40B4-BE49-F238E27FC236}">
                <a16:creationId xmlns:a16="http://schemas.microsoft.com/office/drawing/2014/main" id="{B5CB5D82-0B12-2E47-BB54-9E74788E3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44958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000" b="0">
              <a:latin typeface="Arial" panose="020B0604020202020204" pitchFamily="34" charset="0"/>
            </a:endParaRPr>
          </a:p>
        </p:txBody>
      </p:sp>
      <p:sp>
        <p:nvSpPr>
          <p:cNvPr id="66" name="Line 20">
            <a:extLst>
              <a:ext uri="{FF2B5EF4-FFF2-40B4-BE49-F238E27FC236}">
                <a16:creationId xmlns:a16="http://schemas.microsoft.com/office/drawing/2014/main" id="{20DB3716-D2B5-AE43-AA0A-B34F493972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9188" y="4495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Text Box 21">
            <a:extLst>
              <a:ext uri="{FF2B5EF4-FFF2-40B4-BE49-F238E27FC236}">
                <a16:creationId xmlns:a16="http://schemas.microsoft.com/office/drawing/2014/main" id="{579B99BE-C87D-2F41-BCA8-E10436725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4568825"/>
            <a:ext cx="1119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296"/>
                </a:solidFill>
                <a:latin typeface="Arial" panose="020B0604020202020204" pitchFamily="34" charset="0"/>
              </a:rPr>
              <a:t>nextChild</a:t>
            </a:r>
          </a:p>
        </p:txBody>
      </p:sp>
      <p:sp>
        <p:nvSpPr>
          <p:cNvPr id="68" name="Text Box 22">
            <a:extLst>
              <a:ext uri="{FF2B5EF4-FFF2-40B4-BE49-F238E27FC236}">
                <a16:creationId xmlns:a16="http://schemas.microsoft.com/office/drawing/2014/main" id="{9C1484C6-5290-DB41-AD11-504EE1082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45720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296"/>
                </a:solidFill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69" name="Line 25">
            <a:extLst>
              <a:ext uri="{FF2B5EF4-FFF2-40B4-BE49-F238E27FC236}">
                <a16:creationId xmlns:a16="http://schemas.microsoft.com/office/drawing/2014/main" id="{1BB5C6C6-F434-C340-8DA4-13519BDA8C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3363" y="50292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1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6" grpId="0" animBg="1"/>
      <p:bldP spid="58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8738E-B9DF-0645-9164-5F56D7D9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CD250C-351D-554A-8B60-F3B5182315FF}"/>
              </a:ext>
            </a:extLst>
          </p:cNvPr>
          <p:cNvSpPr txBox="1">
            <a:spLocks/>
          </p:cNvSpPr>
          <p:nvPr/>
        </p:nvSpPr>
        <p:spPr bwMode="auto">
          <a:xfrm>
            <a:off x="304800" y="457200"/>
            <a:ext cx="762000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dirty="0"/>
              <a:t>Delete a Non-leaf node from the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03BA03-85CC-F049-871D-2C7D95768256}"/>
              </a:ext>
            </a:extLst>
          </p:cNvPr>
          <p:cNvSpPr txBox="1">
            <a:spLocks/>
          </p:cNvSpPr>
          <p:nvPr/>
        </p:nvSpPr>
        <p:spPr>
          <a:xfrm>
            <a:off x="457200" y="1447800"/>
            <a:ext cx="7239000" cy="1590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Delete a non-leaf node from the tree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The child is deleted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The grand child becomes the new child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CD43C00A-6845-F04C-80E9-1FB9278EE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7432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7C1EABFC-C742-A94A-B0DE-F2445AF88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3056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B52A64AF-74B8-FF46-8199-351F15266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323056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FAD8ED9C-441F-BD4B-B5AD-85719AF4B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324485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2AA7D441-E7E4-2249-B4D8-7277E9E4A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24485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0739A6EC-B97E-454A-A3A5-EF6E4299F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0" y="324485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B6271BAF-6380-0345-9E95-416DDA641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24485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7404BF87-2FEE-5041-AA10-0942AB73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0" y="38465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A5E08CEE-AECC-C640-88C9-6C1A7A920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38465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35CC41AC-3471-1744-98F9-09D287434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8465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195D6AFB-2AD0-8C48-AC06-1071F83BC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25" y="38465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DD6AAAF0-4BFF-9247-95B1-6D95B5BD7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38465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7FCBED31-73E5-6246-8DDB-4B0FA5257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38465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B1552C66-9777-5A48-87C1-CCD86A9F8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3815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id="{05AB105A-9A35-874A-9332-E17FF1356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43815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2CD7918A-6FA9-904A-8B88-61837BF42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76550"/>
            <a:ext cx="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32F297FE-4F79-E041-B710-9D56786BB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876550"/>
            <a:ext cx="1600200" cy="368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235570A2-3905-AF45-AA9C-DB90B48D15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909888"/>
            <a:ext cx="914400" cy="3349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CA9D76EC-C61E-0F4B-B9D5-B67C5C4097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2588" y="2955925"/>
            <a:ext cx="350837" cy="3016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ACB0C842-FEB6-3545-B3F7-CC20D48EF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25" y="3009900"/>
            <a:ext cx="0" cy="2349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8CE26026-6DDE-774E-9AC6-0524E83F2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2909888"/>
            <a:ext cx="723900" cy="3349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5116E239-8109-B44E-8D51-3F456950A6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2876550"/>
            <a:ext cx="1600200" cy="368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2585752E-CFD5-644D-97A7-4A8B037BF6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5250" y="3511550"/>
            <a:ext cx="1905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76CFA796-F96F-ED4C-98A3-697B2877AB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2138" y="3511550"/>
            <a:ext cx="2667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4B2D1376-EB42-3543-81FA-59A479CCB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838" y="3511550"/>
            <a:ext cx="1905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11AE3B37-1987-CE46-B434-1A7831A89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2575" y="3511550"/>
            <a:ext cx="2667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65145F30-8D63-414C-B41B-38C9E5EE7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9275" y="3511550"/>
            <a:ext cx="1905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8F48AE70-6306-814A-B925-65698FA21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9275" y="3511550"/>
            <a:ext cx="6477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32">
            <a:extLst>
              <a:ext uri="{FF2B5EF4-FFF2-40B4-BE49-F238E27FC236}">
                <a16:creationId xmlns:a16="http://schemas.microsoft.com/office/drawing/2014/main" id="{3C316F39-F394-2B4B-8532-4E715F968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38465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C154A39C-3EE5-DE4A-A2EA-C082F5815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500" y="3511550"/>
            <a:ext cx="1524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34">
            <a:extLst>
              <a:ext uri="{FF2B5EF4-FFF2-40B4-BE49-F238E27FC236}">
                <a16:creationId xmlns:a16="http://schemas.microsoft.com/office/drawing/2014/main" id="{190CCAE6-944A-A041-82CE-4C2748230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3244850"/>
            <a:ext cx="342900" cy="2667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7" name="Oval 35">
            <a:extLst>
              <a:ext uri="{FF2B5EF4-FFF2-40B4-BE49-F238E27FC236}">
                <a16:creationId xmlns:a16="http://schemas.microsoft.com/office/drawing/2014/main" id="{3DD789ED-8518-1A4B-98D0-94C9018A0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3846513"/>
            <a:ext cx="342900" cy="2667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8" name="Oval 36">
            <a:extLst>
              <a:ext uri="{FF2B5EF4-FFF2-40B4-BE49-F238E27FC236}">
                <a16:creationId xmlns:a16="http://schemas.microsoft.com/office/drawing/2014/main" id="{0388531B-8734-3B41-BF8E-317D242F2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3846513"/>
            <a:ext cx="342900" cy="2667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7838ED0A-426A-F74E-92AA-2B15965FE2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900" y="3511550"/>
            <a:ext cx="2667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0DA5DEE4-F581-804F-B6F9-BA4412651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511550"/>
            <a:ext cx="1905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5616B517-6835-0342-9A49-4E52DB3E61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1663" y="4114800"/>
            <a:ext cx="414337" cy="2667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D1F350C6-DAAB-1F45-9CEB-0378DE586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800" y="4114800"/>
            <a:ext cx="4763" cy="2667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Oval 41">
            <a:extLst>
              <a:ext uri="{FF2B5EF4-FFF2-40B4-BE49-F238E27FC236}">
                <a16:creationId xmlns:a16="http://schemas.microsoft.com/office/drawing/2014/main" id="{7BD9EB10-59BF-574B-96E7-D1BCDA0F2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3815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44" name="Line 42">
            <a:extLst>
              <a:ext uri="{FF2B5EF4-FFF2-40B4-BE49-F238E27FC236}">
                <a16:creationId xmlns:a16="http://schemas.microsoft.com/office/drawing/2014/main" id="{E6336E8C-1E8C-DE47-9DA5-A09A8788F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4089400"/>
            <a:ext cx="3937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F2CF6E58-6B1D-EE4D-9A1B-52DCF6D1D4C4}"/>
              </a:ext>
            </a:extLst>
          </p:cNvPr>
          <p:cNvSpPr>
            <a:spLocks/>
          </p:cNvSpPr>
          <p:nvPr/>
        </p:nvSpPr>
        <p:spPr bwMode="auto">
          <a:xfrm>
            <a:off x="152400" y="3657600"/>
            <a:ext cx="3657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5207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Char char=""/>
            </a:pPr>
            <a:r>
              <a:rPr lang="en-US" altLang="en-US" sz="2600" b="0"/>
              <a:t>Delete </a:t>
            </a:r>
            <a:r>
              <a:rPr lang="en-US" altLang="en-US" sz="2600">
                <a:solidFill>
                  <a:srgbClr val="0000CC"/>
                </a:solidFill>
              </a:rPr>
              <a:t>D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9B639"/>
              </a:buClr>
              <a:buSzPct val="80000"/>
              <a:buFont typeface="Wingdings 2" pitchFamily="2" charset="2"/>
              <a:buChar char=""/>
            </a:pPr>
            <a:r>
              <a:rPr lang="en-US" altLang="en-US" sz="2300">
                <a:solidFill>
                  <a:srgbClr val="0000CC"/>
                </a:solidFill>
              </a:rPr>
              <a:t>D</a:t>
            </a:r>
            <a:r>
              <a:rPr lang="en-US" altLang="en-US" sz="2300" b="0"/>
              <a:t> is deleted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9B639"/>
              </a:buClr>
              <a:buSzPct val="80000"/>
              <a:buFont typeface="Wingdings 2" pitchFamily="2" charset="2"/>
              <a:buChar char=""/>
            </a:pPr>
            <a:r>
              <a:rPr lang="en-US" altLang="en-US" sz="2300" b="0"/>
              <a:t>The child of </a:t>
            </a:r>
            <a:r>
              <a:rPr lang="en-US" altLang="en-US" sz="2300">
                <a:solidFill>
                  <a:srgbClr val="0000CC"/>
                </a:solidFill>
              </a:rPr>
              <a:t>D</a:t>
            </a:r>
            <a:r>
              <a:rPr lang="en-US" altLang="en-US" sz="2300" b="0"/>
              <a:t> (i.e., </a:t>
            </a:r>
            <a:r>
              <a:rPr lang="en-US" altLang="en-US" sz="2300">
                <a:solidFill>
                  <a:srgbClr val="0000CC"/>
                </a:solidFill>
              </a:rPr>
              <a:t>H</a:t>
            </a:r>
            <a:r>
              <a:rPr lang="en-US" altLang="en-US" sz="2300" b="0"/>
              <a:t>) becomes the child of the parent of </a:t>
            </a:r>
            <a:r>
              <a:rPr lang="en-US" altLang="en-US" sz="2300">
                <a:solidFill>
                  <a:srgbClr val="0000CC"/>
                </a:solidFill>
              </a:rPr>
              <a:t>D</a:t>
            </a:r>
            <a:r>
              <a:rPr lang="en-US" altLang="en-US" sz="2300" b="0"/>
              <a:t> (i.e., </a:t>
            </a:r>
            <a:r>
              <a:rPr lang="en-US" altLang="en-US" sz="2300">
                <a:solidFill>
                  <a:srgbClr val="0000CC"/>
                </a:solidFill>
              </a:rPr>
              <a:t>A</a:t>
            </a:r>
            <a:r>
              <a:rPr lang="en-US" altLang="en-US" sz="2300" b="0"/>
              <a:t>)</a:t>
            </a:r>
          </a:p>
        </p:txBody>
      </p:sp>
      <p:sp>
        <p:nvSpPr>
          <p:cNvPr id="46" name="Oval 62">
            <a:extLst>
              <a:ext uri="{FF2B5EF4-FFF2-40B4-BE49-F238E27FC236}">
                <a16:creationId xmlns:a16="http://schemas.microsoft.com/office/drawing/2014/main" id="{8E16997E-B97B-4142-B69D-C58B97EBB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32385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56305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45" grpId="0" build="allAtOnce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0BDE1-A93B-BF4F-AFEF-53B9A2F3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9DF5CC-B577-994C-B872-868B9DA90B24}"/>
              </a:ext>
            </a:extLst>
          </p:cNvPr>
          <p:cNvSpPr txBox="1">
            <a:spLocks/>
          </p:cNvSpPr>
          <p:nvPr/>
        </p:nvSpPr>
        <p:spPr bwMode="auto">
          <a:xfrm>
            <a:off x="304800" y="457200"/>
            <a:ext cx="762000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dirty="0"/>
              <a:t>Delete the Root 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CCB32-DCA8-CB42-8CEE-1982D6B90000}"/>
              </a:ext>
            </a:extLst>
          </p:cNvPr>
          <p:cNvSpPr txBox="1">
            <a:spLocks/>
          </p:cNvSpPr>
          <p:nvPr/>
        </p:nvSpPr>
        <p:spPr>
          <a:xfrm>
            <a:off x="457200" y="1409700"/>
            <a:ext cx="7239000" cy="1590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</a:rPr>
              <a:t>Delete a root node from the tree</a:t>
            </a:r>
          </a:p>
          <a:p>
            <a:pPr lvl="1"/>
            <a:r>
              <a:rPr lang="en-US" altLang="en-US" sz="2100">
                <a:latin typeface="Times New Roman" panose="02020603050405020304" pitchFamily="18" charset="0"/>
              </a:rPr>
              <a:t>One of the children of the old root becomes the new root</a:t>
            </a:r>
          </a:p>
          <a:p>
            <a:pPr lvl="1"/>
            <a:r>
              <a:rPr lang="en-US" altLang="en-US" sz="2100">
                <a:latin typeface="Times New Roman" panose="02020603050405020304" pitchFamily="18" charset="0"/>
              </a:rPr>
              <a:t> The remaining children of old root become the children of the new root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2E31A78-1B07-BB4A-B005-0B1DD306C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528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D95A50E2-108B-A547-B6C7-3A8DA8FEC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4016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C6E6D5E-4418-1643-8A25-FB18850C0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384016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34C0D5C8-246B-8A4D-BF31-FECACA833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385445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79733F5A-F3E4-8048-900E-F9C3634B9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338" y="385445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D3FC0473-BE39-CD42-9D79-6A9AC39DA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0" y="385445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4A7352EB-570D-7C4A-8309-B85C8794B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85445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E3D218-3C4B-7F4D-9097-C9339365E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44561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FB13B1-4438-F146-8771-A5B4A7DEA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44561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EDB3E1-73FC-9F48-9E96-F92774CD7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25" y="44561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0DC814-7FC3-114E-BC06-4DD776A66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44561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B131C2-F0C3-5E4E-8372-FE1447EDB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44561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87D10C-F181-6047-82A8-B5C24CF7A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911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4CC8EC-4322-B146-A39B-661E91FE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1700" y="49911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94BB620E-A447-DC4F-902D-260651ED1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486150"/>
            <a:ext cx="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E6FF198-EA3F-054C-8987-D08C309C0E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486150"/>
            <a:ext cx="1600200" cy="368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E2F96400-C354-4F42-BA1E-04B81FBD7C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519488"/>
            <a:ext cx="914400" cy="3349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5F2DEBC0-571C-FE45-A524-4DD904DAD9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2588" y="3565525"/>
            <a:ext cx="350837" cy="3016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D29E722D-E8D5-6541-B323-01529CAC1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25" y="3619500"/>
            <a:ext cx="0" cy="2349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36FBFC2C-EE6E-054C-8342-4BD6FBE52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3519488"/>
            <a:ext cx="723900" cy="3349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B21C2BE2-16CE-F240-BB72-916EDC79D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3486150"/>
            <a:ext cx="1600200" cy="368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1FE18F84-C0FC-4940-8343-A4C5B0EDD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2138" y="4121150"/>
            <a:ext cx="2667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C598FC5E-730C-0742-956B-67DDB2C3E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8838" y="4121150"/>
            <a:ext cx="1905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144D832C-BEBF-7940-8217-AE25A63914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2575" y="4121150"/>
            <a:ext cx="2667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A94060FE-7696-8046-8F2B-186B8CBB3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9275" y="4121150"/>
            <a:ext cx="1905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7245A6B1-C39B-A347-AE46-9F0EBCB4A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9275" y="4121150"/>
            <a:ext cx="6477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32">
            <a:extLst>
              <a:ext uri="{FF2B5EF4-FFF2-40B4-BE49-F238E27FC236}">
                <a16:creationId xmlns:a16="http://schemas.microsoft.com/office/drawing/2014/main" id="{70CA8909-8F8A-5B47-9763-5158DEB55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44561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283EE88C-4B13-FF43-BC99-ABDCC0410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500" y="4121150"/>
            <a:ext cx="1524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35">
            <a:extLst>
              <a:ext uri="{FF2B5EF4-FFF2-40B4-BE49-F238E27FC236}">
                <a16:creationId xmlns:a16="http://schemas.microsoft.com/office/drawing/2014/main" id="{B1C3D416-D43C-3F47-BEE2-C57651FB6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4456113"/>
            <a:ext cx="342900" cy="2667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5" name="Oval 36">
            <a:extLst>
              <a:ext uri="{FF2B5EF4-FFF2-40B4-BE49-F238E27FC236}">
                <a16:creationId xmlns:a16="http://schemas.microsoft.com/office/drawing/2014/main" id="{89C306BE-9F74-3C41-B585-2CEDC98C5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4456113"/>
            <a:ext cx="342900" cy="2667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6207E7AB-82AC-C648-8F55-D65B60142D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900" y="4121150"/>
            <a:ext cx="2667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2E414C81-7CC3-3140-9D0D-44234F22F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121150"/>
            <a:ext cx="1905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CCBCF981-0C01-8E4B-ADA0-B9F2CCFEE1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1663" y="4724400"/>
            <a:ext cx="414337" cy="2667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B2746D69-8BFF-ED4C-B5EA-9936D0941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800" y="4724400"/>
            <a:ext cx="4763" cy="2667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Oval 41">
            <a:extLst>
              <a:ext uri="{FF2B5EF4-FFF2-40B4-BE49-F238E27FC236}">
                <a16:creationId xmlns:a16="http://schemas.microsoft.com/office/drawing/2014/main" id="{E98E92EB-BAF5-3045-A5F9-E376ACEE7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9911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41" name="Line 42">
            <a:extLst>
              <a:ext uri="{FF2B5EF4-FFF2-40B4-BE49-F238E27FC236}">
                <a16:creationId xmlns:a16="http://schemas.microsoft.com/office/drawing/2014/main" id="{EF1E5FF2-D4D6-5D4C-9CCA-296B34CFF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9500" y="4699000"/>
            <a:ext cx="3937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34C955D6-4F36-C24F-904F-DBB078C71521}"/>
              </a:ext>
            </a:extLst>
          </p:cNvPr>
          <p:cNvSpPr>
            <a:spLocks/>
          </p:cNvSpPr>
          <p:nvPr/>
        </p:nvSpPr>
        <p:spPr bwMode="auto">
          <a:xfrm>
            <a:off x="152400" y="3657600"/>
            <a:ext cx="3657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5207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Char char=""/>
            </a:pPr>
            <a:r>
              <a:rPr lang="en-US" altLang="en-US" sz="2600" b="0"/>
              <a:t>Delete </a:t>
            </a:r>
            <a:r>
              <a:rPr lang="en-US" altLang="en-US" sz="2600">
                <a:solidFill>
                  <a:srgbClr val="0000CC"/>
                </a:solidFill>
              </a:rPr>
              <a:t>A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9B639"/>
              </a:buClr>
              <a:buSzPct val="80000"/>
              <a:buFont typeface="Wingdings 2" pitchFamily="2" charset="2"/>
              <a:buChar char=""/>
            </a:pPr>
            <a:r>
              <a:rPr lang="en-US" altLang="en-US" sz="2300">
                <a:solidFill>
                  <a:srgbClr val="0000CC"/>
                </a:solidFill>
              </a:rPr>
              <a:t>A is deleted</a:t>
            </a:r>
          </a:p>
        </p:txBody>
      </p:sp>
      <p:sp>
        <p:nvSpPr>
          <p:cNvPr id="43" name="Oval 44">
            <a:extLst>
              <a:ext uri="{FF2B5EF4-FFF2-40B4-BE49-F238E27FC236}">
                <a16:creationId xmlns:a16="http://schemas.microsoft.com/office/drawing/2014/main" id="{A28E4530-C417-1749-83F9-263DF9959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38481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58894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57077E-6 L 0.0026 -0.070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35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7DAF63-93F2-4A42-B5B9-8F7E1C10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FDA8B-F747-6444-A465-1267BC154F91}"/>
              </a:ext>
            </a:extLst>
          </p:cNvPr>
          <p:cNvSpPr txBox="1">
            <a:spLocks/>
          </p:cNvSpPr>
          <p:nvPr/>
        </p:nvSpPr>
        <p:spPr bwMode="auto">
          <a:xfrm>
            <a:off x="304800" y="457200"/>
            <a:ext cx="7620000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dirty="0"/>
              <a:t>Delete the Root 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271C55-8AEE-3840-90D9-C3F4FB31E871}"/>
              </a:ext>
            </a:extLst>
          </p:cNvPr>
          <p:cNvSpPr txBox="1">
            <a:spLocks/>
          </p:cNvSpPr>
          <p:nvPr/>
        </p:nvSpPr>
        <p:spPr>
          <a:xfrm>
            <a:off x="457200" y="1409700"/>
            <a:ext cx="7239000" cy="1590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>
                <a:latin typeface="Times New Roman" panose="02020603050405020304" pitchFamily="18" charset="0"/>
              </a:rPr>
              <a:t>Delete a root node from the tree</a:t>
            </a:r>
          </a:p>
          <a:p>
            <a:pPr lvl="1"/>
            <a:r>
              <a:rPr lang="en-US" altLang="en-US" sz="2100">
                <a:latin typeface="Times New Roman" panose="02020603050405020304" pitchFamily="18" charset="0"/>
              </a:rPr>
              <a:t>One of the children of the old root becomes the new root</a:t>
            </a:r>
          </a:p>
          <a:p>
            <a:pPr lvl="1"/>
            <a:r>
              <a:rPr lang="en-US" altLang="en-US" sz="2100">
                <a:latin typeface="Times New Roman" panose="02020603050405020304" pitchFamily="18" charset="0"/>
              </a:rPr>
              <a:t> The remaining children of old root become the children of the new root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DFE4F5-B4DB-174B-85C4-071E800DF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4016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17CCBA-A837-1947-9CBC-AFE58E53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513" y="384016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817040-9805-284C-87E0-03C86014F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385445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03CE2B-CCD7-484A-AC50-29C6375FD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33274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BBB5FF-74B9-F44A-9C65-831D36486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300" y="385445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9F9893-D89E-B449-8ABE-152CA8011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85445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401FE811-3569-2843-A0BA-38212B931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00488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E4B8CF95-F7C8-C143-934E-B0BE1FA49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38862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4DB10762-CA46-C249-A7EE-5238E48E1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425" y="44561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F897579F-39E9-8D4E-9102-A2ABA9088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44561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E3390141-165A-FC44-BC5E-8A3DA6948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5" y="44561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BFCDF722-EE3D-6A44-B0F6-48DE6E884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9530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1AD65C6C-AD56-F542-B2F9-6373B48F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9530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721513D3-8275-1548-B98D-6409BF5CD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486150"/>
            <a:ext cx="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375618AB-E9FC-BE4C-80D9-9266F930D3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3486150"/>
            <a:ext cx="1600200" cy="368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F2E747B1-4C82-9341-B22E-1017D205F4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519488"/>
            <a:ext cx="914400" cy="3349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461C0E84-8DD5-4D46-A357-1F14CC58EF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2588" y="3565525"/>
            <a:ext cx="350837" cy="3016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A4EA915C-958A-F44B-AF8F-1909D598D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3519488"/>
            <a:ext cx="723900" cy="3349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447F6418-E4AE-3B48-AE8D-A0766C66E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4100" y="3486150"/>
            <a:ext cx="1600200" cy="368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B257DCBE-1E53-314F-90A5-7F3578D9EF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2575" y="4121150"/>
            <a:ext cx="2667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30">
            <a:extLst>
              <a:ext uri="{FF2B5EF4-FFF2-40B4-BE49-F238E27FC236}">
                <a16:creationId xmlns:a16="http://schemas.microsoft.com/office/drawing/2014/main" id="{BDEA34C8-FCC6-3342-BD9A-B5C8DF6FD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9275" y="4121150"/>
            <a:ext cx="1905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341E1C0C-05B6-AB44-AC60-EE402508B3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9275" y="4121150"/>
            <a:ext cx="6477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32">
            <a:extLst>
              <a:ext uri="{FF2B5EF4-FFF2-40B4-BE49-F238E27FC236}">
                <a16:creationId xmlns:a16="http://schemas.microsoft.com/office/drawing/2014/main" id="{7125DBAE-5C06-2942-AE6B-A17CE35DD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4456113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7E188114-A52F-C44F-91E8-8CD386198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500" y="4121150"/>
            <a:ext cx="152400" cy="334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7">
            <a:extLst>
              <a:ext uri="{FF2B5EF4-FFF2-40B4-BE49-F238E27FC236}">
                <a16:creationId xmlns:a16="http://schemas.microsoft.com/office/drawing/2014/main" id="{F9725FEE-97B3-3049-B61F-18D73002C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581400"/>
            <a:ext cx="762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8">
            <a:extLst>
              <a:ext uri="{FF2B5EF4-FFF2-40B4-BE49-F238E27FC236}">
                <a16:creationId xmlns:a16="http://schemas.microsoft.com/office/drawing/2014/main" id="{A0C47568-D87C-064A-B0CF-E5F451F24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581400"/>
            <a:ext cx="3810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9">
            <a:extLst>
              <a:ext uri="{FF2B5EF4-FFF2-40B4-BE49-F238E27FC236}">
                <a16:creationId xmlns:a16="http://schemas.microsoft.com/office/drawing/2014/main" id="{EA992CA5-3634-AF4F-B130-4B4AB30B7C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53063" y="4114800"/>
            <a:ext cx="795337" cy="8397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40">
            <a:extLst>
              <a:ext uri="{FF2B5EF4-FFF2-40B4-BE49-F238E27FC236}">
                <a16:creationId xmlns:a16="http://schemas.microsoft.com/office/drawing/2014/main" id="{E396B0C7-5B46-7749-9F0A-F23004B6A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2963" y="4114800"/>
            <a:ext cx="401637" cy="8397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41">
            <a:extLst>
              <a:ext uri="{FF2B5EF4-FFF2-40B4-BE49-F238E27FC236}">
                <a16:creationId xmlns:a16="http://schemas.microsoft.com/office/drawing/2014/main" id="{50F25D09-56EE-CD47-9738-40560B07F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49530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300FC546-77E4-2A42-AAED-87E9FBE625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114800"/>
            <a:ext cx="46038" cy="8524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43">
            <a:extLst>
              <a:ext uri="{FF2B5EF4-FFF2-40B4-BE49-F238E27FC236}">
                <a16:creationId xmlns:a16="http://schemas.microsoft.com/office/drawing/2014/main" id="{69F60478-DE75-A54F-8E12-CF10B6DC1D85}"/>
              </a:ext>
            </a:extLst>
          </p:cNvPr>
          <p:cNvSpPr>
            <a:spLocks/>
          </p:cNvSpPr>
          <p:nvPr/>
        </p:nvSpPr>
        <p:spPr bwMode="auto">
          <a:xfrm>
            <a:off x="152400" y="3657600"/>
            <a:ext cx="3657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5207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Char char=""/>
            </a:pPr>
            <a:r>
              <a:rPr lang="en-US" altLang="en-US" sz="2600" b="0"/>
              <a:t>Delete </a:t>
            </a:r>
            <a:r>
              <a:rPr lang="en-US" altLang="en-US" sz="2600">
                <a:solidFill>
                  <a:srgbClr val="0000CC"/>
                </a:solidFill>
              </a:rPr>
              <a:t>A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9B639"/>
              </a:buClr>
              <a:buSzPct val="80000"/>
              <a:buFont typeface="Wingdings 2" pitchFamily="2" charset="2"/>
              <a:buChar char=""/>
            </a:pPr>
            <a:r>
              <a:rPr lang="en-US" altLang="en-US" sz="2300">
                <a:solidFill>
                  <a:srgbClr val="0000CC"/>
                </a:solidFill>
              </a:rPr>
              <a:t>A is deleted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9B639"/>
              </a:buClr>
              <a:buSzPct val="80000"/>
              <a:buFont typeface="Wingdings 2" pitchFamily="2" charset="2"/>
              <a:buChar char=""/>
            </a:pPr>
            <a:r>
              <a:rPr lang="en-US" altLang="en-US" sz="2300">
                <a:solidFill>
                  <a:srgbClr val="0000CC"/>
                </a:solidFill>
              </a:rPr>
              <a:t>E </a:t>
            </a:r>
            <a:r>
              <a:rPr lang="en-US" altLang="en-US" sz="2300" b="0"/>
              <a:t>becomes</a:t>
            </a:r>
            <a:r>
              <a:rPr lang="en-US" altLang="en-US" sz="2300">
                <a:solidFill>
                  <a:srgbClr val="0000CC"/>
                </a:solidFill>
              </a:rPr>
              <a:t> the new root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Clr>
                <a:srgbClr val="F9B639"/>
              </a:buClr>
              <a:buSzPct val="80000"/>
              <a:buFont typeface="Wingdings 2" pitchFamily="2" charset="2"/>
              <a:buChar char=""/>
            </a:pPr>
            <a:r>
              <a:rPr lang="en-US" altLang="en-US" sz="2100">
                <a:solidFill>
                  <a:srgbClr val="0000CC"/>
                </a:solidFill>
              </a:rPr>
              <a:t>B</a:t>
            </a:r>
            <a:r>
              <a:rPr lang="en-US" altLang="en-US" sz="2100" b="0">
                <a:solidFill>
                  <a:srgbClr val="6C6C6C"/>
                </a:solidFill>
              </a:rPr>
              <a:t>,</a:t>
            </a:r>
            <a:r>
              <a:rPr lang="en-US" altLang="en-US" sz="2100">
                <a:solidFill>
                  <a:srgbClr val="0000CC"/>
                </a:solidFill>
              </a:rPr>
              <a:t>C</a:t>
            </a:r>
            <a:r>
              <a:rPr lang="en-US" altLang="en-US" sz="2100" b="0">
                <a:solidFill>
                  <a:srgbClr val="6C6C6C"/>
                </a:solidFill>
              </a:rPr>
              <a:t>, </a:t>
            </a:r>
            <a:r>
              <a:rPr lang="en-US" altLang="en-US" sz="2100">
                <a:solidFill>
                  <a:srgbClr val="0000CC"/>
                </a:solidFill>
              </a:rPr>
              <a:t>H</a:t>
            </a:r>
            <a:r>
              <a:rPr lang="en-US" altLang="en-US" sz="2100" b="0">
                <a:solidFill>
                  <a:srgbClr val="6C6C6C"/>
                </a:solidFill>
              </a:rPr>
              <a:t>, </a:t>
            </a:r>
            <a:r>
              <a:rPr lang="en-US" altLang="en-US" sz="2100">
                <a:solidFill>
                  <a:srgbClr val="0000CC"/>
                </a:solidFill>
              </a:rPr>
              <a:t>F</a:t>
            </a:r>
            <a:r>
              <a:rPr lang="en-US" altLang="en-US" sz="2100" b="0">
                <a:solidFill>
                  <a:srgbClr val="6C6C6C"/>
                </a:solidFill>
              </a:rPr>
              <a:t> </a:t>
            </a:r>
            <a:r>
              <a:rPr lang="en-US" altLang="en-US" sz="2100" b="0"/>
              <a:t>and</a:t>
            </a:r>
            <a:r>
              <a:rPr lang="en-US" altLang="en-US" sz="2100" b="0">
                <a:solidFill>
                  <a:srgbClr val="6C6C6C"/>
                </a:solidFill>
              </a:rPr>
              <a:t> </a:t>
            </a:r>
            <a:r>
              <a:rPr lang="en-US" altLang="en-US" sz="2100">
                <a:solidFill>
                  <a:srgbClr val="0000CC"/>
                </a:solidFill>
              </a:rPr>
              <a:t>G </a:t>
            </a:r>
            <a:r>
              <a:rPr lang="en-US" altLang="en-US" sz="2100" b="0"/>
              <a:t>become</a:t>
            </a:r>
            <a:r>
              <a:rPr lang="en-US" altLang="en-US" sz="2100"/>
              <a:t> </a:t>
            </a:r>
            <a:r>
              <a:rPr lang="en-US" altLang="en-US" sz="2100" b="0"/>
              <a:t>the children of</a:t>
            </a:r>
            <a:r>
              <a:rPr lang="en-US" altLang="en-US" sz="2100">
                <a:solidFill>
                  <a:srgbClr val="0000CC"/>
                </a:solidFill>
              </a:rPr>
              <a:t> E </a:t>
            </a:r>
            <a:r>
              <a:rPr lang="en-US" altLang="en-US" sz="2100" b="0"/>
              <a:t>(In addition of its old children, i.e.,  </a:t>
            </a:r>
            <a:r>
              <a:rPr lang="en-US" altLang="en-US" sz="2100">
                <a:solidFill>
                  <a:srgbClr val="0000CC"/>
                </a:solidFill>
              </a:rPr>
              <a:t>I </a:t>
            </a:r>
            <a:r>
              <a:rPr lang="en-US" altLang="en-US" sz="2100" b="0"/>
              <a:t>and</a:t>
            </a:r>
            <a:r>
              <a:rPr lang="en-US" altLang="en-US" sz="2100">
                <a:solidFill>
                  <a:srgbClr val="0000CC"/>
                </a:solidFill>
              </a:rPr>
              <a:t> J</a:t>
            </a:r>
          </a:p>
        </p:txBody>
      </p:sp>
      <p:sp>
        <p:nvSpPr>
          <p:cNvPr id="37" name="Oval 44">
            <a:extLst>
              <a:ext uri="{FF2B5EF4-FFF2-40B4-BE49-F238E27FC236}">
                <a16:creationId xmlns:a16="http://schemas.microsoft.com/office/drawing/2014/main" id="{BC64D471-8573-7D48-B548-85F9D530A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3848100"/>
            <a:ext cx="342900" cy="2667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45468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C41E77-B462-CC4D-B161-107C0821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8ADC66-8737-F547-BD13-3B753D1EE5E5}"/>
              </a:ext>
            </a:extLst>
          </p:cNvPr>
          <p:cNvSpPr txBox="1">
            <a:spLocks/>
          </p:cNvSpPr>
          <p:nvPr/>
        </p:nvSpPr>
        <p:spPr bwMode="auto">
          <a:xfrm>
            <a:off x="457200" y="320675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dirty="0"/>
              <a:t>Binary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C2E948-AB5D-1649-B2A4-438103A32EEA}"/>
              </a:ext>
            </a:extLst>
          </p:cNvPr>
          <p:cNvSpPr txBox="1">
            <a:spLocks/>
          </p:cNvSpPr>
          <p:nvPr/>
        </p:nvSpPr>
        <p:spPr>
          <a:xfrm>
            <a:off x="457200" y="1609725"/>
            <a:ext cx="7239000" cy="2276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A binary tree is a tree in which no node can have more than two children 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Figure shows that a binary tree consists of a root and two subtrees, </a:t>
            </a:r>
            <a:r>
              <a:rPr lang="en-US" altLang="en-US" b="1" i="1">
                <a:solidFill>
                  <a:srgbClr val="0000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b="1" i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i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and</a:t>
            </a:r>
            <a:r>
              <a:rPr lang="en-US" altLang="en-US" i="1">
                <a:latin typeface="Times New Roman" panose="02020603050405020304" pitchFamily="18" charset="0"/>
              </a:rPr>
              <a:t> </a:t>
            </a:r>
            <a:r>
              <a:rPr lang="en-US" altLang="en-US" b="1" i="1">
                <a:solidFill>
                  <a:srgbClr val="0000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b="1" i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i="1">
                <a:latin typeface="Times New Roman" panose="02020603050405020304" pitchFamily="18" charset="0"/>
              </a:rPr>
              <a:t>, </a:t>
            </a:r>
            <a:r>
              <a:rPr lang="en-US" altLang="en-US">
                <a:latin typeface="Times New Roman" panose="02020603050405020304" pitchFamily="18" charset="0"/>
              </a:rPr>
              <a:t>both of which could possibly be empty</a:t>
            </a:r>
            <a:r>
              <a:rPr lang="en-US" altLang="en-US" b="1" i="1">
                <a:latin typeface="Times New Roman" panose="02020603050405020304" pitchFamily="18" charset="0"/>
              </a:rPr>
              <a:t> </a:t>
            </a:r>
          </a:p>
          <a:p>
            <a:endParaRPr lang="en-US" altLang="en-US" b="1" i="1">
              <a:latin typeface="Times New Roman" panose="02020603050405020304" pitchFamily="18" charset="0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79819506-7D37-B54A-B5AD-F9CCE724D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1100" y="3822700"/>
            <a:ext cx="731838" cy="731838"/>
          </a:xfrm>
          <a:prstGeom prst="ellipse">
            <a:avLst/>
          </a:prstGeom>
          <a:solidFill>
            <a:srgbClr val="FFABFF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F81BC27-34E7-D34E-A642-766C56525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5168900"/>
            <a:ext cx="1057275" cy="914400"/>
          </a:xfrm>
          <a:prstGeom prst="triangle">
            <a:avLst>
              <a:gd name="adj" fmla="val 50000"/>
            </a:avLst>
          </a:prstGeom>
          <a:solidFill>
            <a:srgbClr val="FFAB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i="1">
                <a:solidFill>
                  <a:srgbClr val="0000CC"/>
                </a:solidFill>
              </a:rPr>
              <a:t>T</a:t>
            </a:r>
            <a:r>
              <a:rPr lang="en-US" altLang="en-US" sz="2000" i="1" baseline="-25000">
                <a:solidFill>
                  <a:srgbClr val="0000CC"/>
                </a:solidFill>
              </a:rPr>
              <a:t>l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9DB2A-3A6C-5C4F-8344-89FE2A55A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81600"/>
            <a:ext cx="1057275" cy="914400"/>
          </a:xfrm>
          <a:prstGeom prst="triangle">
            <a:avLst>
              <a:gd name="adj" fmla="val 50000"/>
            </a:avLst>
          </a:prstGeom>
          <a:solidFill>
            <a:srgbClr val="FFAB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 i="1">
                <a:solidFill>
                  <a:srgbClr val="0000CC"/>
                </a:solidFill>
              </a:rPr>
              <a:t>T</a:t>
            </a:r>
            <a:r>
              <a:rPr lang="en-US" altLang="en-US" sz="1800" i="1" baseline="-25000">
                <a:solidFill>
                  <a:srgbClr val="0000CC"/>
                </a:solidFill>
              </a:rPr>
              <a:t>r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54229E49-273B-2E4E-B606-6DC1AECBC3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495800"/>
            <a:ext cx="914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3FE303AF-2C50-9F49-A1E7-BEA66D3A0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495800"/>
            <a:ext cx="1066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2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63002-0FA1-6C4C-96E6-646E074D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F03981-4A56-224C-B1E6-DDD2421F3546}"/>
              </a:ext>
            </a:extLst>
          </p:cNvPr>
          <p:cNvSpPr txBox="1">
            <a:spLocks/>
          </p:cNvSpPr>
          <p:nvPr/>
        </p:nvSpPr>
        <p:spPr bwMode="auto">
          <a:xfrm>
            <a:off x="457200" y="320675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dirty="0"/>
              <a:t>Binary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2A0E93-BA1D-3A45-8D97-4D798BF43E80}"/>
              </a:ext>
            </a:extLst>
          </p:cNvPr>
          <p:cNvSpPr txBox="1">
            <a:spLocks/>
          </p:cNvSpPr>
          <p:nvPr/>
        </p:nvSpPr>
        <p:spPr>
          <a:xfrm>
            <a:off x="143669" y="1071563"/>
            <a:ext cx="7467600" cy="3800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A property of a binary tree, that is sometimes important, is that the depth of an average binary tree is considerably smaller than </a:t>
            </a:r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 (i.e., the data size).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An analysis shows that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the average depth of an average binary tree is  </a:t>
            </a:r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√n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dirty="0">
                <a:latin typeface="Times New Roman" panose="02020603050405020304" pitchFamily="18" charset="0"/>
              </a:rPr>
              <a:t>, and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the average depth a special type of binary tree, namely the binary search tree is </a:t>
            </a:r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(log </a:t>
            </a:r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)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Unfortunately, the depth can be as large as </a:t>
            </a:r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="1" dirty="0">
                <a:latin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</a:rPr>
              <a:t>-1</a:t>
            </a:r>
            <a:r>
              <a:rPr lang="en-US" altLang="en-US" dirty="0">
                <a:latin typeface="Times New Roman" panose="02020603050405020304" pitchFamily="18" charset="0"/>
              </a:rPr>
              <a:t>, as the example in Figure</a:t>
            </a:r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id="{98400AD2-8E33-8448-A82D-8C27207D8EE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041900"/>
            <a:ext cx="2513013" cy="1573213"/>
            <a:chOff x="3429000" y="5041900"/>
            <a:chExt cx="2513013" cy="1573213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A3D65A78-B426-3A4A-917E-63E302B15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5041900"/>
              <a:ext cx="342900" cy="266700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AB67D997-6FE4-D248-AE36-13F494DA6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025" y="5254625"/>
              <a:ext cx="242888" cy="16668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F83D36FF-A307-3048-A808-AF4B236BA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100" y="5372100"/>
              <a:ext cx="342900" cy="266700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14B103CD-F1E3-194E-8995-DC93E827F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2125" y="5584825"/>
              <a:ext cx="242888" cy="16668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3186EDBC-3EF7-5644-9A14-15C15A4BE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613" y="5702300"/>
              <a:ext cx="342900" cy="266700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6939995F-C1D4-8344-B30F-C0F28ABD3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6638" y="5915025"/>
              <a:ext cx="242887" cy="166688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721FA485-9365-EC41-8299-E306B7DBC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300" y="6030913"/>
              <a:ext cx="342900" cy="266700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15538116-9D79-8C4B-B697-003CEE396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4325" y="6243638"/>
              <a:ext cx="242888" cy="166687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6">
              <a:extLst>
                <a:ext uri="{FF2B5EF4-FFF2-40B4-BE49-F238E27FC236}">
                  <a16:creationId xmlns:a16="http://schemas.microsoft.com/office/drawing/2014/main" id="{60BB87E2-4A8C-A54F-A404-6093FEDEF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9113" y="6348413"/>
              <a:ext cx="342900" cy="266700"/>
            </a:xfrm>
            <a:prstGeom prst="ellipse">
              <a:avLst/>
            </a:prstGeom>
            <a:solidFill>
              <a:srgbClr val="E4C5C2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>
                  <a:latin typeface="Arial" panose="020B0604020202020204" pitchFamily="34" charset="0"/>
                </a:rPr>
                <a:t>E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A2BD8A-9116-7645-A992-BFEFFE41CF8E}"/>
              </a:ext>
            </a:extLst>
          </p:cNvPr>
          <p:cNvCxnSpPr/>
          <p:nvPr/>
        </p:nvCxnSpPr>
        <p:spPr>
          <a:xfrm>
            <a:off x="6886575" y="3386138"/>
            <a:ext cx="182563" cy="1587"/>
          </a:xfrm>
          <a:prstGeom prst="lin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5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39AB0-1022-4545-8956-03E33B42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6D148F-9A32-CF47-BE7D-6D0B25DBC599}"/>
              </a:ext>
            </a:extLst>
          </p:cNvPr>
          <p:cNvSpPr txBox="1">
            <a:spLocks/>
          </p:cNvSpPr>
          <p:nvPr/>
        </p:nvSpPr>
        <p:spPr bwMode="auto">
          <a:xfrm>
            <a:off x="301083" y="381000"/>
            <a:ext cx="7239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Trees - Basics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E18B7-857F-4647-86C4-E0D2CE5E93FE}"/>
              </a:ext>
            </a:extLst>
          </p:cNvPr>
          <p:cNvSpPr txBox="1">
            <a:spLocks/>
          </p:cNvSpPr>
          <p:nvPr/>
        </p:nvSpPr>
        <p:spPr>
          <a:xfrm>
            <a:off x="301083" y="1143000"/>
            <a:ext cx="7467600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 tree is a collection of nodes</a:t>
            </a:r>
          </a:p>
          <a:p>
            <a:pPr lvl="1"/>
            <a:r>
              <a:rPr lang="en-US" altLang="en-US" sz="2200">
                <a:latin typeface="Times New Roman" panose="02020603050405020304" pitchFamily="18" charset="0"/>
              </a:rPr>
              <a:t>The collection can be empty, which is sometimes denoted as A. 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A node plus the collection of nodes beneath it is called a </a:t>
            </a:r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subtree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Typically, a tree consists of 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a distinguished node </a:t>
            </a:r>
            <a:r>
              <a:rPr lang="en-US" altLang="en-US" b="1" i="1">
                <a:solidFill>
                  <a:srgbClr val="0000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>
                <a:latin typeface="Times New Roman" panose="02020603050405020304" pitchFamily="18" charset="0"/>
              </a:rPr>
              <a:t>, called the </a:t>
            </a:r>
            <a:r>
              <a:rPr lang="en-US" altLang="en-US" i="1">
                <a:latin typeface="Times New Roman" panose="02020603050405020304" pitchFamily="18" charset="0"/>
              </a:rPr>
              <a:t>root</a:t>
            </a:r>
            <a:r>
              <a:rPr lang="en-US" altLang="en-US">
                <a:latin typeface="Times New Roman" panose="02020603050405020304" pitchFamily="18" charset="0"/>
              </a:rPr>
              <a:t>, and</a:t>
            </a:r>
          </a:p>
          <a:p>
            <a:pPr lvl="1"/>
            <a:r>
              <a:rPr lang="en-US" altLang="en-US">
                <a:latin typeface="Times New Roman" panose="02020603050405020304" pitchFamily="18" charset="0"/>
              </a:rPr>
              <a:t> zero or more (sub)trees </a:t>
            </a:r>
            <a:r>
              <a:rPr lang="en-US" altLang="en-US" b="1" i="1">
                <a:solidFill>
                  <a:srgbClr val="0000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b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b="1" i="1">
                <a:solidFill>
                  <a:srgbClr val="0000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b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</a:rPr>
              <a:t>, . . . , </a:t>
            </a:r>
            <a:r>
              <a:rPr lang="en-US" altLang="en-US" b="1" i="1">
                <a:solidFill>
                  <a:srgbClr val="0000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en-US" i="1" baseline="-25000">
                <a:latin typeface="Times New Roman" panose="02020603050405020304" pitchFamily="18" charset="0"/>
              </a:rPr>
              <a:t>k</a:t>
            </a:r>
            <a:r>
              <a:rPr lang="en-US" altLang="en-US" i="1">
                <a:latin typeface="Times New Roman" panose="02020603050405020304" pitchFamily="18" charset="0"/>
              </a:rPr>
              <a:t>, each of whose roots are connected by a directed edge to </a:t>
            </a:r>
            <a:r>
              <a:rPr lang="en-US" altLang="en-US" b="1" i="1">
                <a:solidFill>
                  <a:srgbClr val="0000CC"/>
                </a:solidFill>
                <a:latin typeface="Times New Roman" panose="02020603050405020304" pitchFamily="18" charset="0"/>
              </a:rPr>
              <a:t>r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The root of each subtree is said to be a child of </a:t>
            </a:r>
            <a:r>
              <a:rPr lang="en-US" altLang="en-US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, and </a:t>
            </a:r>
            <a:r>
              <a:rPr lang="en-US" altLang="en-US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 is the parent of each subtree root 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Nodes with no children are known as </a:t>
            </a:r>
            <a:r>
              <a:rPr lang="en-US" altLang="en-US" sz="2400" i="1">
                <a:latin typeface="Times New Roman" panose="02020603050405020304" pitchFamily="18" charset="0"/>
              </a:rPr>
              <a:t>leaves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140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BE7327-8119-EB48-B758-7690D201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2FC7975-5C58-5C45-86FE-B9CC9A55E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296863"/>
            <a:ext cx="7239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dirty="0"/>
              <a:t>Binary Trees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5FFE01-1868-BB4F-971F-D9A8C67EF1B4}"/>
              </a:ext>
            </a:extLst>
          </p:cNvPr>
          <p:cNvSpPr txBox="1">
            <a:spLocks noChangeArrowheads="1"/>
          </p:cNvSpPr>
          <p:nvPr/>
        </p:nvSpPr>
        <p:spPr>
          <a:xfrm>
            <a:off x="185738" y="1058863"/>
            <a:ext cx="7924800" cy="579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>
                <a:solidFill>
                  <a:srgbClr val="0033CC"/>
                </a:solidFill>
              </a:rPr>
              <a:t>Full binary tree</a:t>
            </a:r>
            <a:r>
              <a:rPr lang="en-US" altLang="en-US" sz="2200" dirty="0">
                <a:solidFill>
                  <a:srgbClr val="0033CC"/>
                </a:solidFill>
              </a:rPr>
              <a:t> </a:t>
            </a:r>
            <a:r>
              <a:rPr lang="en-US" altLang="en-US" sz="2200" dirty="0"/>
              <a:t>: every node other than the leaves has two children </a:t>
            </a:r>
          </a:p>
          <a:p>
            <a:pPr lvl="1"/>
            <a:r>
              <a:rPr lang="en-US" altLang="en-US" sz="2200" dirty="0"/>
              <a:t>a binary tree is considered full if every node has exactly 0 or 2 children.</a:t>
            </a:r>
          </a:p>
          <a:p>
            <a:r>
              <a:rPr lang="en-US" altLang="en-US" sz="2200" b="1" dirty="0">
                <a:solidFill>
                  <a:srgbClr val="0033CC"/>
                </a:solidFill>
              </a:rPr>
              <a:t>Complete binary tree</a:t>
            </a:r>
            <a:r>
              <a:rPr lang="en-US" altLang="en-US" sz="2200" dirty="0"/>
              <a:t>: every level, </a:t>
            </a:r>
            <a:r>
              <a:rPr lang="en-US" altLang="en-US" sz="2200" i="1" dirty="0"/>
              <a:t>except possibly the last</a:t>
            </a:r>
            <a:r>
              <a:rPr lang="en-US" altLang="en-US" sz="2200" dirty="0"/>
              <a:t>, is completely filled, and all nodes are as far left as possible.</a:t>
            </a:r>
          </a:p>
          <a:p>
            <a:r>
              <a:rPr lang="en-US" altLang="en-US" sz="2200" b="1" dirty="0">
                <a:solidFill>
                  <a:srgbClr val="0033CC"/>
                </a:solidFill>
              </a:rPr>
              <a:t>Perfect binary tree</a:t>
            </a:r>
            <a:r>
              <a:rPr lang="en-US" altLang="en-US" sz="2200" dirty="0"/>
              <a:t>: all </a:t>
            </a:r>
            <a:r>
              <a:rPr lang="en-US" altLang="en-US" sz="2200" i="1" dirty="0"/>
              <a:t>leaves</a:t>
            </a:r>
            <a:r>
              <a:rPr lang="en-US" altLang="en-US" sz="2200" dirty="0"/>
              <a:t> are at the same </a:t>
            </a:r>
            <a:r>
              <a:rPr lang="en-US" altLang="en-US" sz="2200" i="1" dirty="0"/>
              <a:t>depth</a:t>
            </a:r>
            <a:r>
              <a:rPr lang="en-US" altLang="en-US" sz="2200" dirty="0"/>
              <a:t> or same </a:t>
            </a:r>
            <a:r>
              <a:rPr lang="en-US" altLang="en-US" sz="2200" i="1" dirty="0"/>
              <a:t>level</a:t>
            </a:r>
            <a:r>
              <a:rPr lang="en-US" altLang="en-US" sz="2200" dirty="0"/>
              <a:t>, and in which every parent has two children.</a:t>
            </a:r>
          </a:p>
          <a:p>
            <a:pPr lvl="1"/>
            <a:r>
              <a:rPr lang="en-US" altLang="en-US" sz="2200" dirty="0"/>
              <a:t>a binary tree is considered perfect if it is full and all leaves are on the same level.</a:t>
            </a:r>
          </a:p>
          <a:p>
            <a:r>
              <a:rPr lang="en-US" altLang="en-US" sz="2200" b="1" dirty="0">
                <a:solidFill>
                  <a:srgbClr val="0033CC"/>
                </a:solidFill>
              </a:rPr>
              <a:t>Balanced binary tree</a:t>
            </a:r>
            <a:r>
              <a:rPr lang="en-US" altLang="en-US" sz="2200" dirty="0"/>
              <a:t>: for each node, the difference in depth of the right and left subtrees is no more than one</a:t>
            </a:r>
          </a:p>
          <a:p>
            <a:r>
              <a:rPr lang="en-US" altLang="en-US" sz="2200" b="1" dirty="0">
                <a:solidFill>
                  <a:srgbClr val="0033CC"/>
                </a:solidFill>
              </a:rPr>
              <a:t>Completely balanced tree</a:t>
            </a:r>
            <a:r>
              <a:rPr lang="en-US" altLang="en-US" sz="2200" dirty="0"/>
              <a:t>: left and right subtrees of every node have the same height</a:t>
            </a:r>
          </a:p>
          <a:p>
            <a:pPr lvl="1"/>
            <a:r>
              <a:rPr lang="en-US" altLang="en-US" sz="2200" dirty="0"/>
              <a:t>This is ambiguously also called a </a:t>
            </a:r>
            <a:r>
              <a:rPr lang="en-US" altLang="en-US" sz="2200" i="1" dirty="0"/>
              <a:t>complete binary tree</a:t>
            </a:r>
            <a:r>
              <a:rPr lang="en-US" alt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242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660C6A-BF32-CA4B-8624-AA0FCF7B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21</a:t>
            </a:fld>
            <a:endParaRPr lang="zh-CN" alt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42CE72-5A50-5748-BA50-D1D24E9639BF}"/>
              </a:ext>
            </a:extLst>
          </p:cNvPr>
          <p:cNvCxnSpPr/>
          <p:nvPr/>
        </p:nvCxnSpPr>
        <p:spPr>
          <a:xfrm flipV="1">
            <a:off x="5214938" y="5291138"/>
            <a:ext cx="2819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6918CF2-6A5E-AC41-8B6D-BBCD3340E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377282"/>
            <a:ext cx="7239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Binary Trees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298810E2-69B8-FC44-83BE-F90F87E04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2084388"/>
            <a:ext cx="382587" cy="38893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AE6F3A-C071-864E-924D-1C0D5E6D9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94025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E71348-6110-C643-B467-4D23EB34A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3876675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5A38B2-E5D8-3147-945A-9B1723019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2971800"/>
            <a:ext cx="384175" cy="38893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F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1163920B-0C3E-1442-9FF2-49C54F1E54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8600" y="3360738"/>
            <a:ext cx="182563" cy="525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EEBE7-1E24-504D-8F80-348017C6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2074863"/>
            <a:ext cx="382587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D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C9A3250-C839-714D-A262-B30CE3D269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66825" y="2455863"/>
            <a:ext cx="409575" cy="5159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6F24851-39C1-FC47-AEAD-CA522DBCC6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2459038"/>
            <a:ext cx="422275" cy="5889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63B13BFE-AB7D-EC44-A124-77C43F3D2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1579563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H</a:t>
            </a:r>
          </a:p>
        </p:txBody>
      </p:sp>
      <p:sp>
        <p:nvSpPr>
          <p:cNvPr id="15" name="Oval 7">
            <a:extLst>
              <a:ext uri="{FF2B5EF4-FFF2-40B4-BE49-F238E27FC236}">
                <a16:creationId xmlns:a16="http://schemas.microsoft.com/office/drawing/2014/main" id="{415E9AFC-360E-D042-8A89-13D281C03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884613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15764BEF-306D-714E-A096-DE6BA7ECB9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975" y="3368675"/>
            <a:ext cx="257175" cy="5254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A90227-18F0-4549-BD9C-48D68A7F1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3883025"/>
            <a:ext cx="384175" cy="38893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C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8C0ECD47-3B11-3348-BBDF-CCE99D387B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9138" y="3375025"/>
            <a:ext cx="22225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7">
            <a:extLst>
              <a:ext uri="{FF2B5EF4-FFF2-40B4-BE49-F238E27FC236}">
                <a16:creationId xmlns:a16="http://schemas.microsoft.com/office/drawing/2014/main" id="{C2417DC9-73DE-3B4F-919D-299BBA130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71800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J</a:t>
            </a: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0555C1BF-FC66-E943-8101-5ABEFB4D0B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449513"/>
            <a:ext cx="222250" cy="5222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id="{A714B64C-279C-9243-B7BF-C2E7B4BB3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075" y="1044575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H</a:t>
            </a:r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5F5DB1B6-CBC5-5D47-9519-5F13149E9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1927225"/>
            <a:ext cx="382588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id="{04103C3C-1E53-1B49-8802-E12E8D2AB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075" y="2809875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C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326744BF-031D-0A41-BE28-FCE22E05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2963" y="1905000"/>
            <a:ext cx="384175" cy="38893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D</a:t>
            </a: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E428525E-E8A2-B64B-9561-7E1905551A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1850" y="2293938"/>
            <a:ext cx="182563" cy="525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10">
            <a:extLst>
              <a:ext uri="{FF2B5EF4-FFF2-40B4-BE49-F238E27FC236}">
                <a16:creationId xmlns:a16="http://schemas.microsoft.com/office/drawing/2014/main" id="{8853BB8C-2B0D-B246-81EF-BB64501AD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550" y="1008063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27" name="Line 11">
            <a:extLst>
              <a:ext uri="{FF2B5EF4-FFF2-40B4-BE49-F238E27FC236}">
                <a16:creationId xmlns:a16="http://schemas.microsoft.com/office/drawing/2014/main" id="{D1E2EAAE-30BF-A743-9E65-DB64587AE8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4675" y="1389063"/>
            <a:ext cx="409575" cy="5159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2">
            <a:extLst>
              <a:ext uri="{FF2B5EF4-FFF2-40B4-BE49-F238E27FC236}">
                <a16:creationId xmlns:a16="http://schemas.microsoft.com/office/drawing/2014/main" id="{6EB540D5-CAEF-D14F-8BF1-1EED9E1760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9850" y="1392238"/>
            <a:ext cx="422275" cy="5889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Oval 14">
            <a:extLst>
              <a:ext uri="{FF2B5EF4-FFF2-40B4-BE49-F238E27FC236}">
                <a16:creationId xmlns:a16="http://schemas.microsoft.com/office/drawing/2014/main" id="{4388CB51-F224-EF4B-9BE6-70E4F4105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8" y="512763"/>
            <a:ext cx="382587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F</a:t>
            </a:r>
          </a:p>
        </p:txBody>
      </p:sp>
      <p:sp>
        <p:nvSpPr>
          <p:cNvPr id="30" name="Oval 16">
            <a:extLst>
              <a:ext uri="{FF2B5EF4-FFF2-40B4-BE49-F238E27FC236}">
                <a16:creationId xmlns:a16="http://schemas.microsoft.com/office/drawing/2014/main" id="{57F178B2-2649-D04B-A1E4-629119A77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463" y="2808288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E</a:t>
            </a:r>
          </a:p>
        </p:txBody>
      </p:sp>
      <p:sp>
        <p:nvSpPr>
          <p:cNvPr id="31" name="Line 17">
            <a:extLst>
              <a:ext uri="{FF2B5EF4-FFF2-40B4-BE49-F238E27FC236}">
                <a16:creationId xmlns:a16="http://schemas.microsoft.com/office/drawing/2014/main" id="{7087E6E7-7FB7-F34B-B5CD-3489C5D235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21413" y="2278063"/>
            <a:ext cx="328612" cy="5349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EDE71925-B0ED-3449-ABF2-B2C6D5A2E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5" y="1965325"/>
            <a:ext cx="382588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G</a:t>
            </a:r>
          </a:p>
        </p:txBody>
      </p:sp>
      <p:sp>
        <p:nvSpPr>
          <p:cNvPr id="33" name="Line 9">
            <a:extLst>
              <a:ext uri="{FF2B5EF4-FFF2-40B4-BE49-F238E27FC236}">
                <a16:creationId xmlns:a16="http://schemas.microsoft.com/office/drawing/2014/main" id="{6BBA44D2-B097-2746-94A3-7E1CC20F37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4013" y="1449388"/>
            <a:ext cx="258762" cy="525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Oval 16">
            <a:extLst>
              <a:ext uri="{FF2B5EF4-FFF2-40B4-BE49-F238E27FC236}">
                <a16:creationId xmlns:a16="http://schemas.microsoft.com/office/drawing/2014/main" id="{E9670449-9209-FA46-A66F-BC1250B89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1963738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I</a:t>
            </a:r>
          </a:p>
        </p:txBody>
      </p:sp>
      <p:sp>
        <p:nvSpPr>
          <p:cNvPr id="35" name="Line 17">
            <a:extLst>
              <a:ext uri="{FF2B5EF4-FFF2-40B4-BE49-F238E27FC236}">
                <a16:creationId xmlns:a16="http://schemas.microsoft.com/office/drawing/2014/main" id="{2D380D3F-157C-E84B-9A0D-321847FDB6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9775" y="1433513"/>
            <a:ext cx="328613" cy="5349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277DA3FF-5BC8-084B-9F2E-7676DB06F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25" y="4237038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I</a:t>
            </a:r>
          </a:p>
        </p:txBody>
      </p:sp>
      <p:sp>
        <p:nvSpPr>
          <p:cNvPr id="37" name="Oval 6">
            <a:extLst>
              <a:ext uri="{FF2B5EF4-FFF2-40B4-BE49-F238E27FC236}">
                <a16:creationId xmlns:a16="http://schemas.microsoft.com/office/drawing/2014/main" id="{C7A1FD16-8DCA-6A42-9493-ED663EC40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5148263"/>
            <a:ext cx="382587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38" name="Oval 7">
            <a:extLst>
              <a:ext uri="{FF2B5EF4-FFF2-40B4-BE49-F238E27FC236}">
                <a16:creationId xmlns:a16="http://schemas.microsoft.com/office/drawing/2014/main" id="{C8F7DAA9-7207-564F-9027-C04A02C43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63" y="6030913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E</a:t>
            </a:r>
          </a:p>
        </p:txBody>
      </p:sp>
      <p:sp>
        <p:nvSpPr>
          <p:cNvPr id="39" name="Oval 8">
            <a:extLst>
              <a:ext uri="{FF2B5EF4-FFF2-40B4-BE49-F238E27FC236}">
                <a16:creationId xmlns:a16="http://schemas.microsoft.com/office/drawing/2014/main" id="{25AFD9A7-B33D-F24B-A203-627342682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950" y="5124450"/>
            <a:ext cx="382588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F</a:t>
            </a:r>
          </a:p>
        </p:txBody>
      </p:sp>
      <p:sp>
        <p:nvSpPr>
          <p:cNvPr id="40" name="Line 9">
            <a:extLst>
              <a:ext uri="{FF2B5EF4-FFF2-40B4-BE49-F238E27FC236}">
                <a16:creationId xmlns:a16="http://schemas.microsoft.com/office/drawing/2014/main" id="{F6A1A7E3-F7D1-C244-83F0-0E156EEF7A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73838" y="5513388"/>
            <a:ext cx="180975" cy="5270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Oval 10">
            <a:extLst>
              <a:ext uri="{FF2B5EF4-FFF2-40B4-BE49-F238E27FC236}">
                <a16:creationId xmlns:a16="http://schemas.microsoft.com/office/drawing/2014/main" id="{1F4796F2-67F7-E047-BE5E-D837A35B3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538" y="4229100"/>
            <a:ext cx="384175" cy="38893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D</a:t>
            </a:r>
          </a:p>
        </p:txBody>
      </p:sp>
      <p:sp>
        <p:nvSpPr>
          <p:cNvPr id="42" name="Line 11">
            <a:extLst>
              <a:ext uri="{FF2B5EF4-FFF2-40B4-BE49-F238E27FC236}">
                <a16:creationId xmlns:a16="http://schemas.microsoft.com/office/drawing/2014/main" id="{6FE51EDD-2064-A940-8849-0AAB835A80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16663" y="4610100"/>
            <a:ext cx="409575" cy="5159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12">
            <a:extLst>
              <a:ext uri="{FF2B5EF4-FFF2-40B4-BE49-F238E27FC236}">
                <a16:creationId xmlns:a16="http://schemas.microsoft.com/office/drawing/2014/main" id="{D7F544C1-7404-7442-B884-29C79DA8AA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11838" y="4613275"/>
            <a:ext cx="422275" cy="588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Oval 14">
            <a:extLst>
              <a:ext uri="{FF2B5EF4-FFF2-40B4-BE49-F238E27FC236}">
                <a16:creationId xmlns:a16="http://schemas.microsoft.com/office/drawing/2014/main" id="{3D5596A0-E964-E341-96D1-8D304569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3733800"/>
            <a:ext cx="382588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H</a:t>
            </a:r>
          </a:p>
        </p:txBody>
      </p:sp>
      <p:sp>
        <p:nvSpPr>
          <p:cNvPr id="45" name="Oval 7">
            <a:extLst>
              <a:ext uri="{FF2B5EF4-FFF2-40B4-BE49-F238E27FC236}">
                <a16:creationId xmlns:a16="http://schemas.microsoft.com/office/drawing/2014/main" id="{A2CE3247-654C-7146-B0C5-01D8646AA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6038850"/>
            <a:ext cx="382587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CA4FA8DF-310A-154C-90A7-700302747D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6225" y="5521325"/>
            <a:ext cx="258763" cy="5270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Oval 16">
            <a:extLst>
              <a:ext uri="{FF2B5EF4-FFF2-40B4-BE49-F238E27FC236}">
                <a16:creationId xmlns:a16="http://schemas.microsoft.com/office/drawing/2014/main" id="{16DF8DFF-6D1F-0A46-A5E5-3C67CFEEC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38" y="6035675"/>
            <a:ext cx="382587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C</a:t>
            </a:r>
          </a:p>
        </p:txBody>
      </p:sp>
      <p:sp>
        <p:nvSpPr>
          <p:cNvPr id="48" name="Line 17">
            <a:extLst>
              <a:ext uri="{FF2B5EF4-FFF2-40B4-BE49-F238E27FC236}">
                <a16:creationId xmlns:a16="http://schemas.microsoft.com/office/drawing/2014/main" id="{29E377AA-51B2-7042-9F73-41F6923320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68975" y="5529263"/>
            <a:ext cx="220663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16">
            <a:extLst>
              <a:ext uri="{FF2B5EF4-FFF2-40B4-BE49-F238E27FC236}">
                <a16:creationId xmlns:a16="http://schemas.microsoft.com/office/drawing/2014/main" id="{57E5FE2F-8E89-694A-9B8D-8D4A4D9DB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75" y="5995988"/>
            <a:ext cx="382588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G</a:t>
            </a:r>
          </a:p>
        </p:txBody>
      </p:sp>
      <p:sp>
        <p:nvSpPr>
          <p:cNvPr id="50" name="Line 17">
            <a:extLst>
              <a:ext uri="{FF2B5EF4-FFF2-40B4-BE49-F238E27FC236}">
                <a16:creationId xmlns:a16="http://schemas.microsoft.com/office/drawing/2014/main" id="{6A16F65E-2F82-E747-9FF0-547C02724C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18325" y="5467350"/>
            <a:ext cx="328613" cy="5349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30C81D-092B-6D4E-BDE7-E85942AB6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76800"/>
            <a:ext cx="1428750" cy="5842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3CC"/>
                </a:solidFill>
              </a:rPr>
              <a:t>Complete, but</a:t>
            </a:r>
          </a:p>
          <a:p>
            <a:pPr eaLnBrk="1" hangingPunct="1"/>
            <a:r>
              <a:rPr lang="en-US" altLang="en-US">
                <a:solidFill>
                  <a:srgbClr val="0033CC"/>
                </a:solidFill>
              </a:rPr>
              <a:t>Not Full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1E9193-A5C2-F846-9AE6-1206B2436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52800"/>
            <a:ext cx="1400175" cy="584200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3CC"/>
                </a:solidFill>
              </a:rPr>
              <a:t>Full, but</a:t>
            </a:r>
          </a:p>
          <a:p>
            <a:pPr eaLnBrk="1" hangingPunct="1"/>
            <a:r>
              <a:rPr lang="en-US" altLang="en-US">
                <a:solidFill>
                  <a:srgbClr val="0033CC"/>
                </a:solidFill>
              </a:rPr>
              <a:t>Not Complete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FBAA84-1530-3644-996B-8E6CF9F25F7D}"/>
              </a:ext>
            </a:extLst>
          </p:cNvPr>
          <p:cNvCxnSpPr/>
          <p:nvPr/>
        </p:nvCxnSpPr>
        <p:spPr>
          <a:xfrm rot="5400000" flipH="1" flipV="1">
            <a:off x="4533900" y="30099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6A4C119-ED28-EF4D-A6AB-6C144F9ECA1C}"/>
              </a:ext>
            </a:extLst>
          </p:cNvPr>
          <p:cNvCxnSpPr/>
          <p:nvPr/>
        </p:nvCxnSpPr>
        <p:spPr>
          <a:xfrm>
            <a:off x="5046663" y="3933825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7CB27E-1699-1844-82B4-877BDFE048B0}"/>
              </a:ext>
            </a:extLst>
          </p:cNvPr>
          <p:cNvCxnSpPr>
            <a:stCxn id="51" idx="0"/>
          </p:cNvCxnSpPr>
          <p:nvPr/>
        </p:nvCxnSpPr>
        <p:spPr>
          <a:xfrm rot="5400000" flipH="1" flipV="1">
            <a:off x="1119188" y="4624387"/>
            <a:ext cx="381000" cy="123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8B1DCD9-EAB6-684A-B7B0-2344D1D3A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72125"/>
            <a:ext cx="51038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0000"/>
                </a:solidFill>
              </a:rPr>
              <a:t>  Every level, </a:t>
            </a:r>
            <a:r>
              <a:rPr lang="en-US" altLang="en-US" i="1">
                <a:solidFill>
                  <a:srgbClr val="FF0000"/>
                </a:solidFill>
              </a:rPr>
              <a:t>except possibly the last</a:t>
            </a:r>
            <a:r>
              <a:rPr lang="en-US" altLang="en-US">
                <a:solidFill>
                  <a:srgbClr val="FF0000"/>
                </a:solidFill>
              </a:rPr>
              <a:t>, is completely filled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0000"/>
                </a:solidFill>
              </a:rPr>
              <a:t>   All nodes are as far left as possible.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en-US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0000"/>
                </a:solidFill>
              </a:rPr>
              <a:t> J  does  </a:t>
            </a:r>
            <a:r>
              <a:rPr lang="en-US" altLang="en-US" u="sng">
                <a:solidFill>
                  <a:srgbClr val="FF0000"/>
                </a:solidFill>
              </a:rPr>
              <a:t>NOT</a:t>
            </a:r>
            <a:r>
              <a:rPr lang="en-US" altLang="en-US">
                <a:solidFill>
                  <a:srgbClr val="FF0000"/>
                </a:solidFill>
              </a:rPr>
              <a:t> have 0 or 2 children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A431DDB-2702-EE44-BC46-3383DEDE9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150" y="4064000"/>
            <a:ext cx="1512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All nodes have</a:t>
            </a:r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 0 or 2 children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0A74B4-BAB6-3F4B-B4CD-B0A248CF2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575" y="76200"/>
            <a:ext cx="37306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 All nodes are </a:t>
            </a:r>
            <a:r>
              <a:rPr lang="en-US" altLang="en-US" u="sng">
                <a:solidFill>
                  <a:srgbClr val="FF0000"/>
                </a:solidFill>
              </a:rPr>
              <a:t>NOT</a:t>
            </a:r>
            <a:r>
              <a:rPr lang="en-US" altLang="en-US">
                <a:solidFill>
                  <a:srgbClr val="FF0000"/>
                </a:solidFill>
              </a:rPr>
              <a:t> as far left as possible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262812-57FA-564C-BBAB-492DF6AA2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470650"/>
            <a:ext cx="2997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Level 2 is </a:t>
            </a:r>
            <a:r>
              <a:rPr lang="en-US" altLang="en-US" u="sng">
                <a:solidFill>
                  <a:srgbClr val="FF0000"/>
                </a:solidFill>
              </a:rPr>
              <a:t>NOT</a:t>
            </a:r>
            <a:r>
              <a:rPr lang="en-US" altLang="en-US">
                <a:solidFill>
                  <a:srgbClr val="FF0000"/>
                </a:solidFill>
              </a:rPr>
              <a:t> completely filled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CD0BA0-2F5E-7147-AB68-EA94E11F462A}"/>
              </a:ext>
            </a:extLst>
          </p:cNvPr>
          <p:cNvCxnSpPr/>
          <p:nvPr/>
        </p:nvCxnSpPr>
        <p:spPr>
          <a:xfrm rot="16200000" flipV="1">
            <a:off x="7217568" y="5812632"/>
            <a:ext cx="1109663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16">
            <a:extLst>
              <a:ext uri="{FF2B5EF4-FFF2-40B4-BE49-F238E27FC236}">
                <a16:creationId xmlns:a16="http://schemas.microsoft.com/office/drawing/2014/main" id="{A20051F8-7B91-BC41-83E7-3F8FD039A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3876675"/>
            <a:ext cx="382588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G</a:t>
            </a:r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E13E3B4D-2089-5C45-A8EB-063ED0D319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90700" y="3340100"/>
            <a:ext cx="2159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Oval 16">
            <a:extLst>
              <a:ext uri="{FF2B5EF4-FFF2-40B4-BE49-F238E27FC236}">
                <a16:creationId xmlns:a16="http://schemas.microsoft.com/office/drawing/2014/main" id="{B8E364DB-CA43-E949-98AA-3631A58FC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13" y="2962275"/>
            <a:ext cx="382587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L</a:t>
            </a:r>
          </a:p>
        </p:txBody>
      </p:sp>
      <p:sp>
        <p:nvSpPr>
          <p:cNvPr id="64" name="Line 17">
            <a:extLst>
              <a:ext uri="{FF2B5EF4-FFF2-40B4-BE49-F238E27FC236}">
                <a16:creationId xmlns:a16="http://schemas.microsoft.com/office/drawing/2014/main" id="{9FD3E8BC-34C3-9448-9869-41D03A7C27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92463" y="2433638"/>
            <a:ext cx="236537" cy="5381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11">
            <a:extLst>
              <a:ext uri="{FF2B5EF4-FFF2-40B4-BE49-F238E27FC236}">
                <a16:creationId xmlns:a16="http://schemas.microsoft.com/office/drawing/2014/main" id="{58D11227-3D1C-504D-BDFD-00B4E246E8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73300" y="1828800"/>
            <a:ext cx="635000" cy="3175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12">
            <a:extLst>
              <a:ext uri="{FF2B5EF4-FFF2-40B4-BE49-F238E27FC236}">
                <a16:creationId xmlns:a16="http://schemas.microsoft.com/office/drawing/2014/main" id="{1E802190-9E51-BB4C-A398-F8D272BBA2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1125" y="1866900"/>
            <a:ext cx="523875" cy="2841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11">
            <a:extLst>
              <a:ext uri="{FF2B5EF4-FFF2-40B4-BE49-F238E27FC236}">
                <a16:creationId xmlns:a16="http://schemas.microsoft.com/office/drawing/2014/main" id="{BFB32F58-4ADD-B245-9BBC-33902F16A5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51600" y="762000"/>
            <a:ext cx="4826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12">
            <a:extLst>
              <a:ext uri="{FF2B5EF4-FFF2-40B4-BE49-F238E27FC236}">
                <a16:creationId xmlns:a16="http://schemas.microsoft.com/office/drawing/2014/main" id="{46F76A4F-707E-C148-88E5-B5A6A94696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800100"/>
            <a:ext cx="368300" cy="2667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1">
            <a:extLst>
              <a:ext uri="{FF2B5EF4-FFF2-40B4-BE49-F238E27FC236}">
                <a16:creationId xmlns:a16="http://schemas.microsoft.com/office/drawing/2014/main" id="{8CDDAC1E-CC8B-C744-9112-228DD4E404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6600" y="4038600"/>
            <a:ext cx="53340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12">
            <a:extLst>
              <a:ext uri="{FF2B5EF4-FFF2-40B4-BE49-F238E27FC236}">
                <a16:creationId xmlns:a16="http://schemas.microsoft.com/office/drawing/2014/main" id="{2A5EC8FC-57FF-2D42-A995-B81449D9DC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038600"/>
            <a:ext cx="38100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Oval 7">
            <a:extLst>
              <a:ext uri="{FF2B5EF4-FFF2-40B4-BE49-F238E27FC236}">
                <a16:creationId xmlns:a16="http://schemas.microsoft.com/office/drawing/2014/main" id="{11ADFC75-4D60-734C-A410-402BD8C30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3876675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I</a:t>
            </a:r>
          </a:p>
        </p:txBody>
      </p:sp>
      <p:sp>
        <p:nvSpPr>
          <p:cNvPr id="72" name="Line 9">
            <a:extLst>
              <a:ext uri="{FF2B5EF4-FFF2-40B4-BE49-F238E27FC236}">
                <a16:creationId xmlns:a16="http://schemas.microsoft.com/office/drawing/2014/main" id="{30F24C31-DD0E-3048-B5EC-FF4E28D5BA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360738"/>
            <a:ext cx="257175" cy="525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2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6" grpId="0"/>
      <p:bldP spid="57" grpId="0"/>
      <p:bldP spid="58" grpId="0"/>
      <p:bldP spid="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9FA9BE-5A0D-C24C-944E-CD13EA08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227DAB-3F84-7B48-98C4-A583BE9FE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7239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Binary Trees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7DD2D0-A712-2445-B44B-A68E2439E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4625975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H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8705BF09-751E-2C4D-8292-EF943C85BE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3925" y="4383088"/>
            <a:ext cx="511175" cy="2222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A6F57E-5001-8144-8927-FF520E17C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" y="5508625"/>
            <a:ext cx="382588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242FB5-C67A-7C4C-AE77-3D85BA581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75" y="6391275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E959A3-F979-9E4E-A8A4-D39D49E7C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5486400"/>
            <a:ext cx="384175" cy="38893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D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139F378E-F9A9-2E4C-BAEE-4410CB9E72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3650" y="5875338"/>
            <a:ext cx="182563" cy="525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B5C593-E2D3-8940-BEA8-BD28587FF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4589463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E2856E3D-B93C-FC4E-A19D-8FC4CC967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6475" y="4970463"/>
            <a:ext cx="409575" cy="5159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0BCAE5AE-62B6-D145-8CD4-1595C02461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650" y="4973638"/>
            <a:ext cx="422275" cy="5889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841290D6-593A-0A42-8884-A8F37E283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5775" y="4391025"/>
            <a:ext cx="657225" cy="223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064074-1594-324F-B2DA-165625BE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4094163"/>
            <a:ext cx="382587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F</a:t>
            </a: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F041C383-862D-6347-9F52-E22462944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6389688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E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88A1715A-2F6D-964A-BFF1-492126468A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73213" y="5859463"/>
            <a:ext cx="328612" cy="5349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0F039916-1EAD-5D4F-9CDF-4436FBE0C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25" y="5546725"/>
            <a:ext cx="382588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G</a:t>
            </a:r>
          </a:p>
        </p:txBody>
      </p:sp>
      <p:sp>
        <p:nvSpPr>
          <p:cNvPr id="19" name="Line 9">
            <a:extLst>
              <a:ext uri="{FF2B5EF4-FFF2-40B4-BE49-F238E27FC236}">
                <a16:creationId xmlns:a16="http://schemas.microsoft.com/office/drawing/2014/main" id="{1D6B3E85-CA21-3B4B-9BE0-B8E9467D4A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5813" y="5030788"/>
            <a:ext cx="258762" cy="525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6">
            <a:extLst>
              <a:ext uri="{FF2B5EF4-FFF2-40B4-BE49-F238E27FC236}">
                <a16:creationId xmlns:a16="http://schemas.microsoft.com/office/drawing/2014/main" id="{E86353BA-82FF-FE41-B5D7-F6F80712E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5" y="5545138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I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BBEBD919-B19F-AD4F-9CD8-5833C6C674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41575" y="5014913"/>
            <a:ext cx="328613" cy="5349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4">
            <a:extLst>
              <a:ext uri="{FF2B5EF4-FFF2-40B4-BE49-F238E27FC236}">
                <a16:creationId xmlns:a16="http://schemas.microsoft.com/office/drawing/2014/main" id="{242D0A99-8341-E647-823C-C089AD1B6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225" y="1849438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I</a:t>
            </a:r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39D7EBA1-4012-A548-9097-3411857203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1713" y="1633538"/>
            <a:ext cx="511175" cy="2238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C6412713-1ED3-9D4F-A5E4-7B7CC591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2760663"/>
            <a:ext cx="382587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25" name="Oval 7">
            <a:extLst>
              <a:ext uri="{FF2B5EF4-FFF2-40B4-BE49-F238E27FC236}">
                <a16:creationId xmlns:a16="http://schemas.microsoft.com/office/drawing/2014/main" id="{651794B7-7520-DD42-8623-93E1D51E8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9663" y="3643313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E</a:t>
            </a: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E63A36C1-3F99-F74C-9262-098EBDB5C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550" y="2736850"/>
            <a:ext cx="382588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F</a:t>
            </a:r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A78FDF9D-4393-3D4F-85BB-44EF859E7C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1438" y="3125788"/>
            <a:ext cx="180975" cy="5270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Oval 10">
            <a:extLst>
              <a:ext uri="{FF2B5EF4-FFF2-40B4-BE49-F238E27FC236}">
                <a16:creationId xmlns:a16="http://schemas.microsoft.com/office/drawing/2014/main" id="{A742E9A1-7FC3-5A4A-B4B3-81CBC05E4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1841500"/>
            <a:ext cx="384175" cy="38893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D</a:t>
            </a:r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7F472611-2C1B-EC42-9FA9-9926C87B630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64263" y="2222500"/>
            <a:ext cx="409575" cy="5159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A8F87E7C-ACD5-1D4D-8B4B-F477BB5844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9438" y="2225675"/>
            <a:ext cx="422275" cy="588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3">
            <a:extLst>
              <a:ext uri="{FF2B5EF4-FFF2-40B4-BE49-F238E27FC236}">
                <a16:creationId xmlns:a16="http://schemas.microsoft.com/office/drawing/2014/main" id="{F2E3284C-2ED9-DC42-9D03-DCA592061E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1975" y="1643063"/>
            <a:ext cx="658813" cy="2238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Oval 14">
            <a:extLst>
              <a:ext uri="{FF2B5EF4-FFF2-40B4-BE49-F238E27FC236}">
                <a16:creationId xmlns:a16="http://schemas.microsoft.com/office/drawing/2014/main" id="{93BF8DF9-9BC3-D94E-8AC9-819C06385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1346200"/>
            <a:ext cx="382588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H</a:t>
            </a:r>
          </a:p>
        </p:txBody>
      </p:sp>
      <p:sp>
        <p:nvSpPr>
          <p:cNvPr id="33" name="Oval 7">
            <a:extLst>
              <a:ext uri="{FF2B5EF4-FFF2-40B4-BE49-F238E27FC236}">
                <a16:creationId xmlns:a16="http://schemas.microsoft.com/office/drawing/2014/main" id="{09006431-ECEE-F64B-B977-879DD4DA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3651250"/>
            <a:ext cx="382587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34" name="Line 9">
            <a:extLst>
              <a:ext uri="{FF2B5EF4-FFF2-40B4-BE49-F238E27FC236}">
                <a16:creationId xmlns:a16="http://schemas.microsoft.com/office/drawing/2014/main" id="{05A36771-AD03-964A-A1E4-21944417A6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3825" y="3133725"/>
            <a:ext cx="258763" cy="5270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Oval 16">
            <a:extLst>
              <a:ext uri="{FF2B5EF4-FFF2-40B4-BE49-F238E27FC236}">
                <a16:creationId xmlns:a16="http://schemas.microsoft.com/office/drawing/2014/main" id="{C3A21D66-28E4-254D-B9A6-B79B201A1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438" y="3648075"/>
            <a:ext cx="382587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C</a:t>
            </a:r>
          </a:p>
        </p:txBody>
      </p:sp>
      <p:sp>
        <p:nvSpPr>
          <p:cNvPr id="36" name="Line 17">
            <a:extLst>
              <a:ext uri="{FF2B5EF4-FFF2-40B4-BE49-F238E27FC236}">
                <a16:creationId xmlns:a16="http://schemas.microsoft.com/office/drawing/2014/main" id="{F3CEB689-6997-124E-A931-3CB3C034B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6575" y="3141663"/>
            <a:ext cx="220663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Oval 16">
            <a:extLst>
              <a:ext uri="{FF2B5EF4-FFF2-40B4-BE49-F238E27FC236}">
                <a16:creationId xmlns:a16="http://schemas.microsoft.com/office/drawing/2014/main" id="{932AE307-1FF8-ED44-90B3-84B3CAA4F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3608388"/>
            <a:ext cx="382588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G</a:t>
            </a:r>
          </a:p>
        </p:txBody>
      </p:sp>
      <p:sp>
        <p:nvSpPr>
          <p:cNvPr id="38" name="Line 17">
            <a:extLst>
              <a:ext uri="{FF2B5EF4-FFF2-40B4-BE49-F238E27FC236}">
                <a16:creationId xmlns:a16="http://schemas.microsoft.com/office/drawing/2014/main" id="{CDB1C4BC-0EED-9B4E-9E1D-2F2F007E2F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65925" y="3079750"/>
            <a:ext cx="328613" cy="5349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1FCFEF-FADB-3448-8119-27440A56F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733800"/>
            <a:ext cx="1582738" cy="346075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3CC"/>
                </a:solidFill>
              </a:rPr>
              <a:t> Balanced Trees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BC7D3C-41CA-A348-89CD-D4B340242F4F}"/>
              </a:ext>
            </a:extLst>
          </p:cNvPr>
          <p:cNvCxnSpPr>
            <a:cxnSpLocks noChangeShapeType="1"/>
            <a:stCxn id="39" idx="2"/>
          </p:cNvCxnSpPr>
          <p:nvPr/>
        </p:nvCxnSpPr>
        <p:spPr bwMode="auto">
          <a:xfrm flipH="1">
            <a:off x="2895600" y="4079875"/>
            <a:ext cx="715963" cy="568325"/>
          </a:xfrm>
          <a:prstGeom prst="straightConnector1">
            <a:avLst/>
          </a:prstGeom>
          <a:noFill/>
          <a:ln w="1143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37F840-7D7A-8C4C-80D9-F333260EBE94}"/>
              </a:ext>
            </a:extLst>
          </p:cNvPr>
          <p:cNvCxnSpPr/>
          <p:nvPr/>
        </p:nvCxnSpPr>
        <p:spPr>
          <a:xfrm>
            <a:off x="6189663" y="43053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FA8D94-2AC2-E94B-9CBB-EE38B76B725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182938" y="3332163"/>
            <a:ext cx="428625" cy="381000"/>
          </a:xfrm>
          <a:prstGeom prst="straightConnector1">
            <a:avLst/>
          </a:prstGeom>
          <a:noFill/>
          <a:ln w="11430" algn="ctr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93">
            <a:extLst>
              <a:ext uri="{FF2B5EF4-FFF2-40B4-BE49-F238E27FC236}">
                <a16:creationId xmlns:a16="http://schemas.microsoft.com/office/drawing/2014/main" id="{635A0BA3-0187-B24E-9C64-9B90B23C6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563" y="4987925"/>
            <a:ext cx="1965325" cy="346075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33CC"/>
                </a:solidFill>
              </a:rPr>
              <a:t>An unbalanced Tree</a:t>
            </a:r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78C87F61-F905-9B42-83E9-7ED47D23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1627188"/>
            <a:ext cx="382587" cy="38893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K</a:t>
            </a:r>
          </a:p>
        </p:txBody>
      </p:sp>
      <p:sp>
        <p:nvSpPr>
          <p:cNvPr id="45" name="Oval 6">
            <a:extLst>
              <a:ext uri="{FF2B5EF4-FFF2-40B4-BE49-F238E27FC236}">
                <a16:creationId xmlns:a16="http://schemas.microsoft.com/office/drawing/2014/main" id="{0BFA630E-6320-EC40-A2A6-ABB0012F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2536825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46" name="Oval 7">
            <a:extLst>
              <a:ext uri="{FF2B5EF4-FFF2-40B4-BE49-F238E27FC236}">
                <a16:creationId xmlns:a16="http://schemas.microsoft.com/office/drawing/2014/main" id="{94B26AA0-F5A8-2B49-892F-F9F045AA3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3419475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E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2260D50B-0E48-F04B-A533-902F9AD39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3" y="2514600"/>
            <a:ext cx="384175" cy="38893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F</a:t>
            </a:r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AAAD9DE3-2FD0-3444-8EB3-86EDB5623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7500" y="2903538"/>
            <a:ext cx="182563" cy="525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Oval 10">
            <a:extLst>
              <a:ext uri="{FF2B5EF4-FFF2-40B4-BE49-F238E27FC236}">
                <a16:creationId xmlns:a16="http://schemas.microsoft.com/office/drawing/2014/main" id="{00A2DB21-9E60-8840-8A34-BA5E86404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88" y="1617663"/>
            <a:ext cx="382587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D</a:t>
            </a:r>
          </a:p>
        </p:txBody>
      </p:sp>
      <p:sp>
        <p:nvSpPr>
          <p:cNvPr id="50" name="Line 11">
            <a:extLst>
              <a:ext uri="{FF2B5EF4-FFF2-40B4-BE49-F238E27FC236}">
                <a16:creationId xmlns:a16="http://schemas.microsoft.com/office/drawing/2014/main" id="{BE7B59AB-EC11-BC48-A1C8-38A79FC636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55725" y="1998663"/>
            <a:ext cx="409575" cy="5159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id="{1FC445DB-F6D6-B244-81C3-A0CC8D8D7B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0900" y="2001838"/>
            <a:ext cx="422275" cy="5889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Oval 14">
            <a:extLst>
              <a:ext uri="{FF2B5EF4-FFF2-40B4-BE49-F238E27FC236}">
                <a16:creationId xmlns:a16="http://schemas.microsoft.com/office/drawing/2014/main" id="{0A9D5763-D385-AE47-B6C6-71BD2A309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1122363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H</a:t>
            </a:r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32253947-293B-CE4E-999A-EEE462A43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" y="3427413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B14C75A5-9905-2F44-9EAE-518056ACED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875" y="2911475"/>
            <a:ext cx="257175" cy="5254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Oval 16">
            <a:extLst>
              <a:ext uri="{FF2B5EF4-FFF2-40B4-BE49-F238E27FC236}">
                <a16:creationId xmlns:a16="http://schemas.microsoft.com/office/drawing/2014/main" id="{8D815C29-F271-7346-B4AE-7D7A2121D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3425825"/>
            <a:ext cx="384175" cy="38893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C</a:t>
            </a:r>
          </a:p>
        </p:txBody>
      </p:sp>
      <p:sp>
        <p:nvSpPr>
          <p:cNvPr id="56" name="Line 17">
            <a:extLst>
              <a:ext uri="{FF2B5EF4-FFF2-40B4-BE49-F238E27FC236}">
                <a16:creationId xmlns:a16="http://schemas.microsoft.com/office/drawing/2014/main" id="{ECE12BCB-C67A-3141-91F6-82C3B5BCBE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8038" y="2917825"/>
            <a:ext cx="22225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Oval 7">
            <a:extLst>
              <a:ext uri="{FF2B5EF4-FFF2-40B4-BE49-F238E27FC236}">
                <a16:creationId xmlns:a16="http://schemas.microsoft.com/office/drawing/2014/main" id="{495266C9-4F48-1840-B2B6-B5FF7D2A8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2514600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J</a:t>
            </a:r>
          </a:p>
        </p:txBody>
      </p:sp>
      <p:sp>
        <p:nvSpPr>
          <p:cNvPr id="58" name="Line 9">
            <a:extLst>
              <a:ext uri="{FF2B5EF4-FFF2-40B4-BE49-F238E27FC236}">
                <a16:creationId xmlns:a16="http://schemas.microsoft.com/office/drawing/2014/main" id="{2E8B7BA2-6C3A-AD4B-947E-F596D7469C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8300" y="1992313"/>
            <a:ext cx="222250" cy="5222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Oval 16">
            <a:extLst>
              <a:ext uri="{FF2B5EF4-FFF2-40B4-BE49-F238E27FC236}">
                <a16:creationId xmlns:a16="http://schemas.microsoft.com/office/drawing/2014/main" id="{60EB4A6F-6538-D84C-BD17-8453B587C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3419475"/>
            <a:ext cx="382588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G</a:t>
            </a:r>
          </a:p>
        </p:txBody>
      </p:sp>
      <p:sp>
        <p:nvSpPr>
          <p:cNvPr id="60" name="Line 17">
            <a:extLst>
              <a:ext uri="{FF2B5EF4-FFF2-40B4-BE49-F238E27FC236}">
                <a16:creationId xmlns:a16="http://schemas.microsoft.com/office/drawing/2014/main" id="{0A813EA1-D000-5049-82D0-DB98018C9F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79600" y="2882900"/>
            <a:ext cx="2159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Oval 16">
            <a:extLst>
              <a:ext uri="{FF2B5EF4-FFF2-40B4-BE49-F238E27FC236}">
                <a16:creationId xmlns:a16="http://schemas.microsoft.com/office/drawing/2014/main" id="{5FE9E1E7-4B35-284C-A1E5-65AC66C24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3" y="2505075"/>
            <a:ext cx="382587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L</a:t>
            </a:r>
          </a:p>
        </p:txBody>
      </p:sp>
      <p:sp>
        <p:nvSpPr>
          <p:cNvPr id="62" name="Line 17">
            <a:extLst>
              <a:ext uri="{FF2B5EF4-FFF2-40B4-BE49-F238E27FC236}">
                <a16:creationId xmlns:a16="http://schemas.microsoft.com/office/drawing/2014/main" id="{E2FB8BA2-9D8C-8747-B05F-3D553E3E08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81363" y="1976438"/>
            <a:ext cx="236537" cy="5381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11">
            <a:extLst>
              <a:ext uri="{FF2B5EF4-FFF2-40B4-BE49-F238E27FC236}">
                <a16:creationId xmlns:a16="http://schemas.microsoft.com/office/drawing/2014/main" id="{DC367297-8E39-254A-924E-452B3133BC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62200" y="1371600"/>
            <a:ext cx="635000" cy="3175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12">
            <a:extLst>
              <a:ext uri="{FF2B5EF4-FFF2-40B4-BE49-F238E27FC236}">
                <a16:creationId xmlns:a16="http://schemas.microsoft.com/office/drawing/2014/main" id="{798C8045-9737-2D48-AB5D-CF0B44EFDF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0025" y="1409700"/>
            <a:ext cx="523875" cy="2841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Oval 7">
            <a:extLst>
              <a:ext uri="{FF2B5EF4-FFF2-40B4-BE49-F238E27FC236}">
                <a16:creationId xmlns:a16="http://schemas.microsoft.com/office/drawing/2014/main" id="{F62F09DB-6042-034C-B892-2E032FB09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3419475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I</a:t>
            </a:r>
          </a:p>
        </p:txBody>
      </p:sp>
      <p:sp>
        <p:nvSpPr>
          <p:cNvPr id="66" name="Line 9">
            <a:extLst>
              <a:ext uri="{FF2B5EF4-FFF2-40B4-BE49-F238E27FC236}">
                <a16:creationId xmlns:a16="http://schemas.microsoft.com/office/drawing/2014/main" id="{311BF89F-2A88-4447-BCB2-DAAD9C7150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500" y="2903538"/>
            <a:ext cx="257175" cy="525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503400-5560-B04A-9602-253EA9C7A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76263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For each node, the difference in depth of the right and left subtrees is no more than one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BBF398-755B-FE4B-A29F-EF05573E6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715000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The difference in depth of the right and left subtrees of the root node is 2</a:t>
            </a:r>
          </a:p>
        </p:txBody>
      </p:sp>
    </p:spTree>
    <p:extLst>
      <p:ext uri="{BB962C8B-B14F-4D97-AF65-F5344CB8AC3E}">
        <p14:creationId xmlns:p14="http://schemas.microsoft.com/office/powerpoint/2010/main" val="1656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67" grpId="0"/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46830F-41D7-ED42-B7F0-992BCE4F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79AE4D-2310-DF46-830E-9F674F0FC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990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020F8D-40F7-5C4D-916E-298E5EA2C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EF29FD-F178-D840-9F94-529329F57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58237-5AE2-6046-93DE-4DC0D63AD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25FD4-DEFB-3D4B-BA6F-C9C0D0681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76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ADED8-97D6-D144-8132-FC0845F65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676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A75EE1-B0B7-724F-973D-FACAEC863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EE11C7-52AF-5C46-9484-22187EA58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3EAA93-76E9-A04E-9D6D-FED1B2503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6774B2-0AE8-5A4C-A2AD-9C3D122A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0DE0CB-0D2E-264D-933E-6F08E395A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B531A8-9A21-214E-A4BA-FA7D28C3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8090B8-C30C-7B40-A8E4-320AFC5F9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8B46D2-09DA-D048-8FBA-D9052021A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36583498-7DC9-0742-A965-62CCAC9237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137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B12B2B55-1760-1946-BFA2-3B338B203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137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6F8BFDBD-897B-8148-986E-908BBAD6A7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057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F4DC966-BA5B-4042-B740-D3DDAE74A5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057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A879B8AF-98DC-D84D-8557-84D7502046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743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145C8B9C-5F26-F44C-BCF7-A19B978A7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743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65865A21-ABEA-B745-988F-E9A8C76CDA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2743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B370BC9E-B77D-3C40-87C9-E7A7730F4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CD9DD0AE-F3B2-D747-A252-2F52EE427D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743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FA3DB298-D0DC-6845-8EA5-B146FD50F2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743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C8D75C69-8430-BA49-94F5-EB4E91F90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743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289879CF-A9A4-D34D-82D2-D272862391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057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73C02294-0974-0C44-8D93-961B01280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057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9BDD57-3CCF-9E4D-B7E0-8C9FEE762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343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1FFE00-C44D-6B48-A645-9E2C926CB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2D8181-5410-1C41-9165-3CBAAAF60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486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1FD554-ABCC-344B-B148-D5CA303A2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953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5F890B21-1D03-104F-A097-0BD29697A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95287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 anchor="b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400" dirty="0">
                <a:latin typeface="Trebuchet MS" panose="020B0703020202090204" pitchFamily="34" charset="0"/>
              </a:rPr>
              <a:t>Perfect Binary Tree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D4553C5D-EF66-C14C-BB25-9FDBD7D10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48200"/>
            <a:ext cx="3352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0"/>
              <a:t>A very sparse, unbalanced tree</a:t>
            </a:r>
            <a:endParaRPr lang="en-US" altLang="en-US" sz="2400" b="0"/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EA4F355E-04BA-4F4E-BC6F-7F4D7C043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724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BCCC66E6-61DB-B74F-9061-59ECBE272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3340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F81C0B33-F8CA-724A-9C7B-47E27C14B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867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6B2061-C8B9-614D-88BE-65E6F061E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E0667856-6695-E648-A6A8-AD103F9E5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743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AD2C26-9145-FC46-A888-CB63852F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2C81078-EAE9-C147-A789-198E1369E8C5}"/>
              </a:ext>
            </a:extLst>
          </p:cNvPr>
          <p:cNvSpPr txBox="1">
            <a:spLocks/>
          </p:cNvSpPr>
          <p:nvPr/>
        </p:nvSpPr>
        <p:spPr>
          <a:xfrm>
            <a:off x="419100" y="1001712"/>
            <a:ext cx="7239000" cy="281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The number of nodes 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/>
              <a:t> in a perfect binary tree can be found using this formula: </a:t>
            </a:r>
            <a:r>
              <a:rPr lang="en-US" altLang="en-US" sz="2000" dirty="0">
                <a:solidFill>
                  <a:srgbClr val="0033CC"/>
                </a:solidFill>
              </a:rPr>
              <a:t>2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h</a:t>
            </a:r>
            <a:r>
              <a:rPr lang="en-US" altLang="en-US" sz="2000" baseline="30000" dirty="0">
                <a:solidFill>
                  <a:srgbClr val="0033CC"/>
                </a:solidFill>
              </a:rPr>
              <a:t>+1</a:t>
            </a:r>
            <a:r>
              <a:rPr lang="en-US" altLang="en-US" sz="2000" dirty="0">
                <a:solidFill>
                  <a:srgbClr val="0033CC"/>
                </a:solidFill>
              </a:rPr>
              <a:t> -1</a:t>
            </a:r>
            <a:r>
              <a:rPr lang="en-US" altLang="en-US" sz="2000" dirty="0"/>
              <a:t> where </a:t>
            </a:r>
            <a:r>
              <a:rPr lang="en-US" altLang="en-US" sz="2000" i="1" dirty="0">
                <a:solidFill>
                  <a:srgbClr val="0033CC"/>
                </a:solidFill>
              </a:rPr>
              <a:t>h</a:t>
            </a:r>
            <a:r>
              <a:rPr lang="en-US" altLang="en-US" sz="2000" dirty="0"/>
              <a:t> is the height of the tree. </a:t>
            </a:r>
          </a:p>
          <a:p>
            <a:r>
              <a:rPr lang="en-US" altLang="en-US" sz="2000" dirty="0"/>
              <a:t>The number of leaf nodes </a:t>
            </a:r>
            <a:r>
              <a:rPr lang="en-US" altLang="en-US" sz="2000" i="1" dirty="0">
                <a:solidFill>
                  <a:srgbClr val="0033CC"/>
                </a:solidFill>
              </a:rPr>
              <a:t>L</a:t>
            </a:r>
            <a:r>
              <a:rPr lang="en-US" altLang="en-US" sz="2000" dirty="0"/>
              <a:t> in a perfect binary tree can be found using this formula: </a:t>
            </a:r>
            <a:r>
              <a:rPr lang="en-US" altLang="en-US" sz="2000" i="1" dirty="0">
                <a:solidFill>
                  <a:srgbClr val="0033CC"/>
                </a:solidFill>
              </a:rPr>
              <a:t>L</a:t>
            </a:r>
            <a:r>
              <a:rPr lang="en-US" altLang="en-US" sz="2000" dirty="0">
                <a:solidFill>
                  <a:srgbClr val="0033CC"/>
                </a:solidFill>
              </a:rPr>
              <a:t> = 2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h</a:t>
            </a:r>
            <a:r>
              <a:rPr lang="en-US" altLang="en-US" sz="2000" dirty="0"/>
              <a:t>  where </a:t>
            </a:r>
            <a:r>
              <a:rPr lang="en-US" altLang="en-US" sz="2000" i="1" dirty="0"/>
              <a:t>h</a:t>
            </a:r>
            <a:r>
              <a:rPr lang="en-US" altLang="en-US" sz="2000" dirty="0"/>
              <a:t> is the height of the tree. </a:t>
            </a:r>
          </a:p>
          <a:p>
            <a:r>
              <a:rPr lang="en-US" altLang="en-US" sz="2000" dirty="0"/>
              <a:t>The number of nodes 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/>
              <a:t> in a perfect binary tree can also be found using this formula: 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 = 2</a:t>
            </a:r>
            <a:r>
              <a:rPr lang="en-US" altLang="en-US" sz="2000" i="1" dirty="0">
                <a:solidFill>
                  <a:srgbClr val="0033CC"/>
                </a:solidFill>
              </a:rPr>
              <a:t>L</a:t>
            </a:r>
            <a:r>
              <a:rPr lang="en-US" altLang="en-US" sz="2000" dirty="0">
                <a:solidFill>
                  <a:srgbClr val="0033CC"/>
                </a:solidFill>
              </a:rPr>
              <a:t>-1</a:t>
            </a:r>
            <a:r>
              <a:rPr lang="en-US" altLang="en-US" sz="2000" dirty="0"/>
              <a:t> where  </a:t>
            </a:r>
            <a:r>
              <a:rPr lang="en-US" altLang="en-US" sz="2000" i="1" dirty="0">
                <a:solidFill>
                  <a:srgbClr val="0033CC"/>
                </a:solidFill>
              </a:rPr>
              <a:t>L</a:t>
            </a:r>
            <a:r>
              <a:rPr lang="en-US" altLang="en-US" sz="2000" dirty="0"/>
              <a:t> is the number of leaf nodes in the tree. (</a:t>
            </a:r>
            <a:r>
              <a:rPr lang="en-US" altLang="en-US" sz="2000" dirty="0">
                <a:solidFill>
                  <a:srgbClr val="FF0000"/>
                </a:solidFill>
              </a:rPr>
              <a:t>Note that 2</a:t>
            </a:r>
            <a:r>
              <a:rPr lang="en-US" altLang="en-US" sz="2000" i="1" dirty="0">
                <a:solidFill>
                  <a:srgbClr val="FF0000"/>
                </a:solidFill>
              </a:rPr>
              <a:t>L</a:t>
            </a:r>
            <a:r>
              <a:rPr lang="en-US" altLang="en-US" sz="2000" dirty="0">
                <a:solidFill>
                  <a:srgbClr val="FF0000"/>
                </a:solidFill>
              </a:rPr>
              <a:t>= 2</a:t>
            </a:r>
            <a:r>
              <a:rPr lang="en-US" altLang="en-US" sz="2000" i="1" baseline="30000" dirty="0">
                <a:solidFill>
                  <a:srgbClr val="FF0000"/>
                </a:solidFill>
              </a:rPr>
              <a:t>h</a:t>
            </a:r>
            <a:r>
              <a:rPr lang="en-US" altLang="en-US" sz="2000" baseline="30000" dirty="0">
                <a:solidFill>
                  <a:srgbClr val="FF0000"/>
                </a:solidFill>
              </a:rPr>
              <a:t>+1, </a:t>
            </a:r>
            <a:r>
              <a:rPr lang="en-US" altLang="en-US" sz="2000" dirty="0">
                <a:solidFill>
                  <a:srgbClr val="FF0000"/>
                </a:solidFill>
              </a:rPr>
              <a:t>how?</a:t>
            </a:r>
            <a:r>
              <a:rPr lang="en-US" altLang="en-US" sz="2000" dirty="0"/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8A9EE05-B490-6C4A-B64D-B74EBDDB7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 anchor="b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400" dirty="0">
                <a:latin typeface="Trebuchet MS" panose="020B0703020202090204" pitchFamily="34" charset="0"/>
              </a:rPr>
              <a:t>Binary Trees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476FB3-BA38-034A-A74D-9F974532E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9D7A8A-6989-7544-8CBD-DECDA6A50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02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0301835-2607-BF4C-BE0A-0737EAC13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02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0881A5E-37E9-4848-8BBB-9D03C3073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02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F124894-31AE-664A-856F-12FF4F213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343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D7DB8ED-3261-C94F-875B-D465BAED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343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A7855B8-6E1E-514C-8058-3B3481C2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86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A02D4FB-19AD-0448-82AC-11358A06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02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3D0F8D-FA3F-A442-8201-76784006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86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43C7415-1334-B04A-92EE-AFC16F05A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86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77D7CA0-E862-0242-82E4-504F7588F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86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A403D1FA-405D-C846-B30F-14948D04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86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347FA615-37B1-FB49-A1A2-2A53C19D0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86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BA044F08-EDC2-F448-A925-2064CA9AF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86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75AEA570-A4FD-B446-8C7E-382A93DC82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038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1DE366D2-90E8-8F42-BDBE-50CE82CFF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038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9A7831C6-F1E9-AC4F-9651-0E6759308B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4724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3422450C-B331-2548-8B19-EEAB03B32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EE8F2537-BA52-5943-93DD-3841163806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5410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397FBE1B-40D5-884F-B7B0-1914453B2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410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594CD5AB-F7A1-174F-82A0-5C80D5BC88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410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CDADA955-2894-0644-B723-74AB370E2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410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4">
            <a:extLst>
              <a:ext uri="{FF2B5EF4-FFF2-40B4-BE49-F238E27FC236}">
                <a16:creationId xmlns:a16="http://schemas.microsoft.com/office/drawing/2014/main" id="{0BF5A080-294D-7341-A3CB-6865B56135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5410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5">
            <a:extLst>
              <a:ext uri="{FF2B5EF4-FFF2-40B4-BE49-F238E27FC236}">
                <a16:creationId xmlns:a16="http://schemas.microsoft.com/office/drawing/2014/main" id="{9A592EA8-9DB0-4243-B567-7A6AC1F653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5410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31E3898F-340E-9740-8EA6-0F69DCC81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410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7">
            <a:extLst>
              <a:ext uri="{FF2B5EF4-FFF2-40B4-BE49-F238E27FC236}">
                <a16:creationId xmlns:a16="http://schemas.microsoft.com/office/drawing/2014/main" id="{C2CE1F19-C351-9047-9DC4-5F1F604D90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1EDC6042-6EE3-FE41-9610-F0913866A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724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8">
            <a:extLst>
              <a:ext uri="{FF2B5EF4-FFF2-40B4-BE49-F238E27FC236}">
                <a16:creationId xmlns:a16="http://schemas.microsoft.com/office/drawing/2014/main" id="{AD4D38CE-B4B7-C44C-8D1A-0506CBC41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86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800" b="0">
              <a:latin typeface="Arial" panose="020B0604020202020204" pitchFamily="34" charset="0"/>
            </a:endParaRPr>
          </a:p>
        </p:txBody>
      </p:sp>
      <p:sp>
        <p:nvSpPr>
          <p:cNvPr id="34" name="Line 39">
            <a:extLst>
              <a:ext uri="{FF2B5EF4-FFF2-40B4-BE49-F238E27FC236}">
                <a16:creationId xmlns:a16="http://schemas.microsoft.com/office/drawing/2014/main" id="{BC0433D3-AE81-184D-B137-485F291EB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410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AE0803-464E-474D-BFD8-BC697293B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10063"/>
            <a:ext cx="2459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33CC"/>
                </a:solidFill>
              </a:rPr>
              <a:t>n = 2</a:t>
            </a:r>
            <a:r>
              <a:rPr lang="en-US" altLang="en-US" sz="2800" baseline="30000">
                <a:solidFill>
                  <a:srgbClr val="0033CC"/>
                </a:solidFill>
              </a:rPr>
              <a:t>3+1</a:t>
            </a:r>
            <a:r>
              <a:rPr lang="en-US" altLang="en-US" sz="2800">
                <a:solidFill>
                  <a:srgbClr val="0033CC"/>
                </a:solidFill>
              </a:rPr>
              <a:t> -1 = 15</a:t>
            </a:r>
            <a:endParaRPr lang="en-US" altLang="en-US" sz="28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D54E16-A184-D240-8CF2-A30583141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257925"/>
            <a:ext cx="1652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rgbClr val="0033CC"/>
                </a:solidFill>
              </a:rPr>
              <a:t>L</a:t>
            </a:r>
            <a:r>
              <a:rPr lang="en-US" altLang="en-US" sz="2800">
                <a:solidFill>
                  <a:srgbClr val="0033CC"/>
                </a:solidFill>
              </a:rPr>
              <a:t> = 2</a:t>
            </a:r>
            <a:r>
              <a:rPr lang="en-US" altLang="en-US" sz="2800" i="1" baseline="30000">
                <a:solidFill>
                  <a:srgbClr val="0033CC"/>
                </a:solidFill>
              </a:rPr>
              <a:t>3</a:t>
            </a:r>
            <a:r>
              <a:rPr lang="en-US" altLang="en-US" sz="2800">
                <a:solidFill>
                  <a:srgbClr val="0033CC"/>
                </a:solidFill>
              </a:rPr>
              <a:t> = 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F712D5-690C-9745-8238-3148A6278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588" y="3581400"/>
            <a:ext cx="1039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33CC"/>
                </a:solidFill>
              </a:rPr>
              <a:t> n = 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46C8A7-02EC-DF46-833A-E9AFD848C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3465513"/>
            <a:ext cx="21478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rgbClr val="0033CC"/>
                </a:solidFill>
              </a:rPr>
              <a:t>n</a:t>
            </a:r>
            <a:r>
              <a:rPr lang="en-US" altLang="en-US" sz="2800">
                <a:solidFill>
                  <a:srgbClr val="0033CC"/>
                </a:solidFill>
              </a:rPr>
              <a:t> = (2 × 8) -1</a:t>
            </a:r>
          </a:p>
          <a:p>
            <a:pPr eaLnBrk="1" hangingPunct="1"/>
            <a:r>
              <a:rPr lang="en-US" altLang="en-US" sz="2800">
                <a:solidFill>
                  <a:srgbClr val="0033CC"/>
                </a:solidFill>
              </a:rPr>
              <a:t>    = 15</a:t>
            </a:r>
            <a:endParaRPr lang="en-US" altLang="en-US" sz="2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46C52F-9B88-7443-ACBF-AE76EFD4A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90925"/>
            <a:ext cx="1039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33CC"/>
                </a:solidFill>
              </a:rPr>
              <a:t> h = ?</a:t>
            </a:r>
          </a:p>
        </p:txBody>
      </p:sp>
    </p:spTree>
    <p:extLst>
      <p:ext uri="{BB962C8B-B14F-4D97-AF65-F5344CB8AC3E}">
        <p14:creationId xmlns:p14="http://schemas.microsoft.com/office/powerpoint/2010/main" val="153850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F45C12-F6C6-704D-98C4-5CDA02E9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C543C83-521B-1C4F-BB50-33C315BD3E1D}"/>
              </a:ext>
            </a:extLst>
          </p:cNvPr>
          <p:cNvSpPr txBox="1">
            <a:spLocks/>
          </p:cNvSpPr>
          <p:nvPr/>
        </p:nvSpPr>
        <p:spPr>
          <a:xfrm>
            <a:off x="306388" y="1371600"/>
            <a:ext cx="7239000" cy="76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The number of nodes 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/>
              <a:t> in a complete binary tree is at least </a:t>
            </a:r>
            <a:r>
              <a:rPr lang="en-US" altLang="en-US" sz="2000" dirty="0">
                <a:solidFill>
                  <a:srgbClr val="0033CC"/>
                </a:solidFill>
              </a:rPr>
              <a:t>2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h</a:t>
            </a:r>
            <a:r>
              <a:rPr lang="en-US" altLang="en-US" sz="2000" dirty="0"/>
              <a:t> and at most </a:t>
            </a:r>
            <a:r>
              <a:rPr lang="en-US" altLang="en-US" sz="2000" dirty="0">
                <a:solidFill>
                  <a:srgbClr val="0033CC"/>
                </a:solidFill>
              </a:rPr>
              <a:t>2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h</a:t>
            </a:r>
            <a:r>
              <a:rPr lang="en-US" altLang="en-US" sz="2000" baseline="30000" dirty="0">
                <a:solidFill>
                  <a:srgbClr val="0033CC"/>
                </a:solidFill>
              </a:rPr>
              <a:t>+1</a:t>
            </a:r>
            <a:r>
              <a:rPr lang="en-US" altLang="en-US" sz="2000" dirty="0">
                <a:solidFill>
                  <a:srgbClr val="0033CC"/>
                </a:solidFill>
              </a:rPr>
              <a:t> -1</a:t>
            </a:r>
            <a:r>
              <a:rPr lang="en-US" altLang="en-US" sz="2000" dirty="0"/>
              <a:t> where </a:t>
            </a:r>
            <a:r>
              <a:rPr lang="en-US" altLang="en-US" sz="2000" i="1" dirty="0">
                <a:solidFill>
                  <a:srgbClr val="0033CC"/>
                </a:solidFill>
              </a:rPr>
              <a:t>h</a:t>
            </a:r>
            <a:r>
              <a:rPr lang="en-US" altLang="en-US" sz="2000" dirty="0"/>
              <a:t> is the height of the tree. </a:t>
            </a:r>
          </a:p>
          <a:p>
            <a:endParaRPr lang="en-US" alt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C8B504-8197-1E4B-9205-2DAC1EE44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147638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 anchor="b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400" dirty="0">
                <a:latin typeface="Trebuchet MS" panose="020B0703020202090204" pitchFamily="34" charset="0"/>
              </a:rPr>
              <a:t>Binary Trees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41C091CC-33C0-3C41-877B-0831D4C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402013"/>
            <a:ext cx="382587" cy="38893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4152A0-F947-0D40-B852-933E6937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311650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B3DD507E-CFB8-1D4E-B455-9065997C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4289425"/>
            <a:ext cx="384175" cy="38893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F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405A73D3-EAF0-6F40-8367-2B9A5F861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888" y="3392488"/>
            <a:ext cx="382587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D</a:t>
            </a: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61C058A4-D49C-FA46-A2E0-7CD011C07A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62425" y="3773488"/>
            <a:ext cx="409575" cy="5159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3944390A-5F00-D649-8F56-96932BC152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76663"/>
            <a:ext cx="422275" cy="5889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58DD098F-A79E-4040-825C-3EFD2063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202238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61C28C11-9127-B641-98BF-E02F3BD833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4686300"/>
            <a:ext cx="257175" cy="5254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A8CD075C-D138-5B48-B42E-C308AE61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289425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J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E2D74359-9434-F944-B5CF-1E9E6C1B90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767138"/>
            <a:ext cx="222250" cy="5222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0389266B-DEC3-BC40-A3E9-267A3DBD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4279900"/>
            <a:ext cx="382587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L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56696B6C-24AD-ED4D-B122-828C766D0C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88063" y="3751263"/>
            <a:ext cx="541337" cy="592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87CE45CE-9760-DA4F-BFA8-3B9692D648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68900" y="3146425"/>
            <a:ext cx="635000" cy="3175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B1376284-A74F-2A4E-80EE-9B6BE86F8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6725" y="3184525"/>
            <a:ext cx="523875" cy="2841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" name="Group 34">
            <a:extLst>
              <a:ext uri="{FF2B5EF4-FFF2-40B4-BE49-F238E27FC236}">
                <a16:creationId xmlns:a16="http://schemas.microsoft.com/office/drawing/2014/main" id="{59BC6814-8C1A-214E-87B5-BF80A5DEB583}"/>
              </a:ext>
            </a:extLst>
          </p:cNvPr>
          <p:cNvGrpSpPr>
            <a:grpSpLocks/>
          </p:cNvGrpSpPr>
          <p:nvPr/>
        </p:nvGrpSpPr>
        <p:grpSpPr bwMode="auto">
          <a:xfrm>
            <a:off x="3614738" y="4657725"/>
            <a:ext cx="2052637" cy="931863"/>
            <a:chOff x="3614738" y="4657015"/>
            <a:chExt cx="2052637" cy="931863"/>
          </a:xfrm>
        </p:grpSpPr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D31D4609-02F2-A749-8A37-FC0160A4A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525" y="5193590"/>
              <a:ext cx="384175" cy="390525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E</a:t>
              </a:r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D4A508B2-FF79-5B4B-B84C-073CBC823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4200" y="4677653"/>
              <a:ext cx="182563" cy="52546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16">
              <a:extLst>
                <a:ext uri="{FF2B5EF4-FFF2-40B4-BE49-F238E27FC236}">
                  <a16:creationId xmlns:a16="http://schemas.microsoft.com/office/drawing/2014/main" id="{FA43989A-4973-9746-A154-7DDB95761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200" y="5199940"/>
              <a:ext cx="384175" cy="388938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C</a:t>
              </a: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00AB6A68-CCFC-B845-A927-097D04684A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14738" y="4691940"/>
              <a:ext cx="222250" cy="5334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6">
              <a:extLst>
                <a:ext uri="{FF2B5EF4-FFF2-40B4-BE49-F238E27FC236}">
                  <a16:creationId xmlns:a16="http://schemas.microsoft.com/office/drawing/2014/main" id="{C7BD585A-9C9B-5648-A798-B86EFF17E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200" y="5193590"/>
              <a:ext cx="382588" cy="390525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G</a:t>
              </a:r>
            </a:p>
          </p:txBody>
        </p:sp>
        <p:sp>
          <p:nvSpPr>
            <p:cNvPr id="26" name="Line 17">
              <a:extLst>
                <a:ext uri="{FF2B5EF4-FFF2-40B4-BE49-F238E27FC236}">
                  <a16:creationId xmlns:a16="http://schemas.microsoft.com/office/drawing/2014/main" id="{A1FBF1D1-EAC3-F540-8629-EAE7D8D246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86300" y="4657015"/>
              <a:ext cx="215900" cy="53340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57CAB7A9-D165-4A4F-8D2A-E65375D3E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625" y="5193590"/>
              <a:ext cx="384175" cy="390525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I</a:t>
              </a:r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EB2FD886-53FE-8345-96EE-FFEE3FD52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0200" y="4677653"/>
              <a:ext cx="257175" cy="52546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" name="Oval 14">
            <a:extLst>
              <a:ext uri="{FF2B5EF4-FFF2-40B4-BE49-F238E27FC236}">
                <a16:creationId xmlns:a16="http://schemas.microsoft.com/office/drawing/2014/main" id="{DA994385-A100-764E-855E-66C74DF0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2895600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8D7956-67F8-E343-9915-90DD5BB5E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60763"/>
            <a:ext cx="1039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33CC"/>
                </a:solidFill>
              </a:rPr>
              <a:t> n = 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F9CB41-70D6-744A-9876-8BB0B3950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9925"/>
            <a:ext cx="1039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33CC"/>
                </a:solidFill>
              </a:rPr>
              <a:t> h = 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7C6C2D-1F21-D44E-8C0B-2C9021E53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3221038"/>
            <a:ext cx="1039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33CC"/>
                </a:solidFill>
              </a:rPr>
              <a:t> h =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F05B65-4D8A-8742-B70C-3C63E70AE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3886200"/>
            <a:ext cx="22415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33CC"/>
                </a:solidFill>
              </a:rPr>
              <a:t> n ≥ 2</a:t>
            </a:r>
            <a:r>
              <a:rPr lang="en-US" altLang="en-US" sz="2800" i="1" baseline="30000">
                <a:solidFill>
                  <a:srgbClr val="0033CC"/>
                </a:solidFill>
              </a:rPr>
              <a:t>h</a:t>
            </a:r>
            <a:r>
              <a:rPr lang="en-US" altLang="en-US" sz="2800" baseline="30000">
                <a:solidFill>
                  <a:srgbClr val="0033CC"/>
                </a:solidFill>
              </a:rPr>
              <a:t> </a:t>
            </a:r>
          </a:p>
          <a:p>
            <a:pPr eaLnBrk="1" hangingPunct="1"/>
            <a:r>
              <a:rPr lang="en-US" altLang="en-US" sz="2800">
                <a:solidFill>
                  <a:srgbClr val="0033CC"/>
                </a:solidFill>
              </a:rPr>
              <a:t>    = 2</a:t>
            </a:r>
            <a:r>
              <a:rPr lang="en-US" altLang="en-US" sz="2800" baseline="30000">
                <a:solidFill>
                  <a:srgbClr val="0033CC"/>
                </a:solidFill>
              </a:rPr>
              <a:t>3</a:t>
            </a:r>
            <a:r>
              <a:rPr lang="en-US" altLang="en-US" sz="2800">
                <a:solidFill>
                  <a:srgbClr val="0033CC"/>
                </a:solidFill>
              </a:rPr>
              <a:t> = 8</a:t>
            </a:r>
          </a:p>
          <a:p>
            <a:pPr eaLnBrk="1" hangingPunct="1"/>
            <a:r>
              <a:rPr lang="en-US" altLang="en-US" sz="2800">
                <a:solidFill>
                  <a:srgbClr val="0033CC"/>
                </a:solidFill>
              </a:rPr>
              <a:t> n ≤ 2</a:t>
            </a:r>
            <a:r>
              <a:rPr lang="en-US" altLang="en-US" sz="2800" i="1" baseline="30000">
                <a:solidFill>
                  <a:srgbClr val="0033CC"/>
                </a:solidFill>
              </a:rPr>
              <a:t>h</a:t>
            </a:r>
            <a:r>
              <a:rPr lang="en-US" altLang="en-US" sz="2800" baseline="30000">
                <a:solidFill>
                  <a:srgbClr val="0033CC"/>
                </a:solidFill>
              </a:rPr>
              <a:t>+1 </a:t>
            </a:r>
            <a:r>
              <a:rPr lang="en-US" altLang="en-US" sz="2800">
                <a:solidFill>
                  <a:srgbClr val="0033CC"/>
                </a:solidFill>
              </a:rPr>
              <a:t>-1</a:t>
            </a:r>
          </a:p>
          <a:p>
            <a:pPr eaLnBrk="1" hangingPunct="1"/>
            <a:r>
              <a:rPr lang="en-US" altLang="en-US" sz="2800">
                <a:solidFill>
                  <a:srgbClr val="0033CC"/>
                </a:solidFill>
              </a:rPr>
              <a:t>    = 2</a:t>
            </a:r>
            <a:r>
              <a:rPr lang="en-US" altLang="en-US" sz="2800" baseline="30000">
                <a:solidFill>
                  <a:srgbClr val="0033CC"/>
                </a:solidFill>
              </a:rPr>
              <a:t>4 </a:t>
            </a:r>
            <a:r>
              <a:rPr lang="en-US" altLang="en-US" sz="2800">
                <a:solidFill>
                  <a:srgbClr val="0033CC"/>
                </a:solidFill>
              </a:rPr>
              <a:t>-1 = 15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C20241-CEB7-C244-8BA4-F77D3836E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646738"/>
            <a:ext cx="3505200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0000"/>
                </a:solidFill>
              </a:rPr>
              <a:t>   Every level, </a:t>
            </a:r>
            <a:r>
              <a:rPr lang="en-US" altLang="en-US" i="1">
                <a:solidFill>
                  <a:srgbClr val="FF0000"/>
                </a:solidFill>
              </a:rPr>
              <a:t>except possibly </a:t>
            </a:r>
          </a:p>
          <a:p>
            <a:pPr eaLnBrk="1" hangingPunct="1"/>
            <a:r>
              <a:rPr lang="en-US" altLang="en-US" i="1">
                <a:solidFill>
                  <a:srgbClr val="FF0000"/>
                </a:solidFill>
              </a:rPr>
              <a:t>       the last</a:t>
            </a:r>
            <a:r>
              <a:rPr lang="en-US" altLang="en-US">
                <a:solidFill>
                  <a:srgbClr val="FF0000"/>
                </a:solidFill>
              </a:rPr>
              <a:t>, is completely filled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0000"/>
                </a:solidFill>
              </a:rPr>
              <a:t>   All nodes are as far left as possible.</a:t>
            </a:r>
            <a:endParaRPr lang="en-US" altLang="en-US"/>
          </a:p>
        </p:txBody>
      </p:sp>
      <p:grpSp>
        <p:nvGrpSpPr>
          <p:cNvPr id="35" name="Group 41">
            <a:extLst>
              <a:ext uri="{FF2B5EF4-FFF2-40B4-BE49-F238E27FC236}">
                <a16:creationId xmlns:a16="http://schemas.microsoft.com/office/drawing/2014/main" id="{8520A353-9A99-5C4D-98AC-6F4859E9E944}"/>
              </a:ext>
            </a:extLst>
          </p:cNvPr>
          <p:cNvGrpSpPr>
            <a:grpSpLocks/>
          </p:cNvGrpSpPr>
          <p:nvPr/>
        </p:nvGrpSpPr>
        <p:grpSpPr bwMode="auto">
          <a:xfrm>
            <a:off x="5805488" y="4648200"/>
            <a:ext cx="1433512" cy="941388"/>
            <a:chOff x="5804848" y="4648200"/>
            <a:chExt cx="1434152" cy="941696"/>
          </a:xfrm>
        </p:grpSpPr>
        <p:sp>
          <p:nvSpPr>
            <p:cNvPr id="36" name="Oval 16">
              <a:extLst>
                <a:ext uri="{FF2B5EF4-FFF2-40B4-BE49-F238E27FC236}">
                  <a16:creationId xmlns:a16="http://schemas.microsoft.com/office/drawing/2014/main" id="{1697CB8B-8C89-D24F-8A63-F2EF28546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4698" y="5199371"/>
              <a:ext cx="382587" cy="390525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91B5C772-4A47-0349-B0C1-F7EE495EC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04848" y="4670734"/>
              <a:ext cx="236537" cy="53816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16">
              <a:extLst>
                <a:ext uri="{FF2B5EF4-FFF2-40B4-BE49-F238E27FC236}">
                  <a16:creationId xmlns:a16="http://schemas.microsoft.com/office/drawing/2014/main" id="{884409D2-1268-DC4D-A9EB-AEFCBEDCF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6413" y="5176837"/>
              <a:ext cx="382587" cy="390525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39" name="Line 17">
              <a:extLst>
                <a:ext uri="{FF2B5EF4-FFF2-40B4-BE49-F238E27FC236}">
                  <a16:creationId xmlns:a16="http://schemas.microsoft.com/office/drawing/2014/main" id="{8BAFF5CE-7698-3E4A-AEA6-7CC9E0194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86563" y="4648200"/>
              <a:ext cx="236537" cy="53816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FE74D283-8442-8241-83AA-FB98AA349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5546" y="5176837"/>
              <a:ext cx="382587" cy="390525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41" name="Line 17">
              <a:extLst>
                <a:ext uri="{FF2B5EF4-FFF2-40B4-BE49-F238E27FC236}">
                  <a16:creationId xmlns:a16="http://schemas.microsoft.com/office/drawing/2014/main" id="{302F8117-AE75-544E-979C-2B0EEB68F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2232" y="4648200"/>
              <a:ext cx="117167" cy="53816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957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1" grpId="1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3D561-1E14-C041-AD3A-6E640A4F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E462EDA-06B7-7D47-872B-F99E74C44924}"/>
              </a:ext>
            </a:extLst>
          </p:cNvPr>
          <p:cNvSpPr txBox="1">
            <a:spLocks/>
          </p:cNvSpPr>
          <p:nvPr/>
        </p:nvSpPr>
        <p:spPr>
          <a:xfrm>
            <a:off x="117475" y="971550"/>
            <a:ext cx="7239000" cy="1981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The number of nodes 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/>
              <a:t> in a complete binary tree is at least </a:t>
            </a:r>
            <a:r>
              <a:rPr lang="en-US" altLang="en-US" sz="2000" dirty="0">
                <a:solidFill>
                  <a:srgbClr val="0033CC"/>
                </a:solidFill>
              </a:rPr>
              <a:t>2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h</a:t>
            </a:r>
            <a:r>
              <a:rPr lang="en-US" altLang="en-US" sz="2000" dirty="0"/>
              <a:t> and at most </a:t>
            </a:r>
            <a:r>
              <a:rPr lang="en-US" altLang="en-US" sz="2000" dirty="0">
                <a:solidFill>
                  <a:srgbClr val="0033CC"/>
                </a:solidFill>
              </a:rPr>
              <a:t>2</a:t>
            </a:r>
            <a:r>
              <a:rPr lang="en-US" altLang="en-US" sz="2000" i="1" baseline="30000" dirty="0">
                <a:solidFill>
                  <a:srgbClr val="0033CC"/>
                </a:solidFill>
              </a:rPr>
              <a:t>h</a:t>
            </a:r>
            <a:r>
              <a:rPr lang="en-US" altLang="en-US" sz="2000" baseline="30000" dirty="0">
                <a:solidFill>
                  <a:srgbClr val="0033CC"/>
                </a:solidFill>
              </a:rPr>
              <a:t>+1</a:t>
            </a:r>
            <a:r>
              <a:rPr lang="en-US" altLang="en-US" sz="2000" dirty="0">
                <a:solidFill>
                  <a:srgbClr val="0033CC"/>
                </a:solidFill>
              </a:rPr>
              <a:t> -1</a:t>
            </a:r>
            <a:r>
              <a:rPr lang="en-US" altLang="en-US" sz="2000" dirty="0"/>
              <a:t> where </a:t>
            </a:r>
            <a:r>
              <a:rPr lang="en-US" altLang="en-US" sz="2000" i="1" dirty="0">
                <a:solidFill>
                  <a:srgbClr val="0033CC"/>
                </a:solidFill>
              </a:rPr>
              <a:t>h</a:t>
            </a:r>
            <a:r>
              <a:rPr lang="en-US" altLang="en-US" sz="2000" dirty="0"/>
              <a:t> is the height of the tree. </a:t>
            </a:r>
          </a:p>
          <a:p>
            <a:r>
              <a:rPr lang="en-US" altLang="en-US" sz="2000" dirty="0"/>
              <a:t>The number of internal nodes in a complete binary tree of 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/>
              <a:t> nodes is 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/2</a:t>
            </a:r>
            <a:r>
              <a:rPr lang="en-US" altLang="en-US" sz="2000" dirty="0"/>
              <a:t> . </a:t>
            </a:r>
          </a:p>
          <a:p>
            <a:r>
              <a:rPr lang="en-US" altLang="en-US" sz="2000" dirty="0"/>
              <a:t>The number of null links (absent children of nodes) in a complete binary tree of 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/>
              <a:t> nodes is </a:t>
            </a:r>
            <a:r>
              <a:rPr lang="en-US" altLang="en-US" sz="2000" dirty="0">
                <a:solidFill>
                  <a:srgbClr val="0033CC"/>
                </a:solidFill>
              </a:rPr>
              <a:t>(</a:t>
            </a:r>
            <a:r>
              <a:rPr lang="en-US" altLang="en-US" sz="2000" i="1" dirty="0">
                <a:solidFill>
                  <a:srgbClr val="0033CC"/>
                </a:solidFill>
              </a:rPr>
              <a:t>n</a:t>
            </a:r>
            <a:r>
              <a:rPr lang="en-US" altLang="en-US" sz="2000" dirty="0">
                <a:solidFill>
                  <a:srgbClr val="0033CC"/>
                </a:solidFill>
              </a:rPr>
              <a:t>+1)</a:t>
            </a:r>
            <a:r>
              <a:rPr lang="en-US" altLang="en-US" sz="2000" dirty="0"/>
              <a:t>. </a:t>
            </a:r>
          </a:p>
          <a:p>
            <a:endParaRPr lang="en-US" alt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C84717-76ED-1F42-8408-0EDC5F1DA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0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 anchor="b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3400">
                <a:solidFill>
                  <a:srgbClr val="FF9900"/>
                </a:solidFill>
                <a:latin typeface="Trebuchet MS" panose="020B0703020202090204" pitchFamily="34" charset="0"/>
              </a:rPr>
              <a:t>Binary Trees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D7D88B19-E631-AE40-AC6D-13317F880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8" y="3386138"/>
            <a:ext cx="382587" cy="388937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959CE8-5AC8-5D47-8920-BA51C47D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95775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F35862-919F-E847-82EC-EB8EE1F8B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5178425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148FA1-BE9C-A847-B31E-5CCAF3C4C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4273550"/>
            <a:ext cx="384175" cy="38893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F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9108F7FE-8EF4-074B-A17F-0D41248759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4200" y="4662488"/>
            <a:ext cx="182563" cy="525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C67B3F-5134-BA4D-A8E9-6DE90FC8D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5888" y="3376613"/>
            <a:ext cx="382587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D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4751FA72-37F0-C647-B1AE-8162D193A3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62425" y="3757613"/>
            <a:ext cx="409575" cy="5159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82140CD0-F013-A74E-BD19-2CAC382743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60788"/>
            <a:ext cx="422275" cy="5889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9F31709A-A15B-2E4C-817D-CAA04E147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6363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A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59CEA145-179E-6241-A5EA-C1783A32E5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4670425"/>
            <a:ext cx="257175" cy="5254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A313089F-76DC-FE41-9A1A-8EC596D26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5184775"/>
            <a:ext cx="384175" cy="388938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C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C298E695-C8FC-9E41-A10E-92DC6C3AA1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14738" y="4676775"/>
            <a:ext cx="22225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7">
            <a:extLst>
              <a:ext uri="{FF2B5EF4-FFF2-40B4-BE49-F238E27FC236}">
                <a16:creationId xmlns:a16="http://schemas.microsoft.com/office/drawing/2014/main" id="{F621002F-6F90-C74B-88EE-EBE03DA44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273550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J</a:t>
            </a:r>
          </a:p>
        </p:txBody>
      </p:sp>
      <p:sp>
        <p:nvSpPr>
          <p:cNvPr id="19" name="Line 9">
            <a:extLst>
              <a:ext uri="{FF2B5EF4-FFF2-40B4-BE49-F238E27FC236}">
                <a16:creationId xmlns:a16="http://schemas.microsoft.com/office/drawing/2014/main" id="{FACDB6AE-2BF6-1D40-A187-91449269FF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751263"/>
            <a:ext cx="222250" cy="5222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6">
            <a:extLst>
              <a:ext uri="{FF2B5EF4-FFF2-40B4-BE49-F238E27FC236}">
                <a16:creationId xmlns:a16="http://schemas.microsoft.com/office/drawing/2014/main" id="{0146F995-C445-714E-9095-0CECC358C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5178425"/>
            <a:ext cx="382588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G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44548478-9416-624A-A215-DD14C26283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86300" y="4641850"/>
            <a:ext cx="2159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6D5B5DC0-06A9-9146-9DC9-380FBB54EB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68900" y="3130550"/>
            <a:ext cx="635000" cy="3175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E5E99B7B-7DE3-A94D-9289-C0D5AD404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6725" y="3168650"/>
            <a:ext cx="523875" cy="2841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4141D07A-5DCE-6647-8B3F-A2E3AA6BB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5178425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I</a:t>
            </a:r>
          </a:p>
        </p:txBody>
      </p:sp>
      <p:sp>
        <p:nvSpPr>
          <p:cNvPr id="25" name="Line 9">
            <a:extLst>
              <a:ext uri="{FF2B5EF4-FFF2-40B4-BE49-F238E27FC236}">
                <a16:creationId xmlns:a16="http://schemas.microsoft.com/office/drawing/2014/main" id="{B98A4FEC-403C-2241-89FD-B46D02C052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4662488"/>
            <a:ext cx="257175" cy="525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14">
            <a:extLst>
              <a:ext uri="{FF2B5EF4-FFF2-40B4-BE49-F238E27FC236}">
                <a16:creationId xmlns:a16="http://schemas.microsoft.com/office/drawing/2014/main" id="{A92567F7-C80D-4B4B-B1E9-81CFCA966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2879725"/>
            <a:ext cx="384175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H</a:t>
            </a:r>
          </a:p>
        </p:txBody>
      </p:sp>
      <p:sp>
        <p:nvSpPr>
          <p:cNvPr id="27" name="TextBox 29">
            <a:extLst>
              <a:ext uri="{FF2B5EF4-FFF2-40B4-BE49-F238E27FC236}">
                <a16:creationId xmlns:a16="http://schemas.microsoft.com/office/drawing/2014/main" id="{56ADCC89-5F3A-C048-A5E6-64F5A7121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3124200"/>
            <a:ext cx="1039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33CC"/>
                </a:solidFill>
              </a:rPr>
              <a:t> h = </a:t>
            </a:r>
            <a:r>
              <a:rPr lang="en-US" altLang="en-US" sz="28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F5ACFD-EE47-E64F-9F09-398374F05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6200"/>
            <a:ext cx="2946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0033CC"/>
                </a:solidFill>
              </a:rPr>
              <a:t>No. of internal nodes </a:t>
            </a:r>
          </a:p>
          <a:p>
            <a:pPr eaLnBrk="1" hangingPunct="1"/>
            <a:r>
              <a:rPr lang="en-US" altLang="en-US" sz="2400" i="1">
                <a:solidFill>
                  <a:srgbClr val="0033CC"/>
                </a:solidFill>
              </a:rPr>
              <a:t>= n</a:t>
            </a:r>
            <a:r>
              <a:rPr lang="en-US" altLang="en-US" sz="2400">
                <a:solidFill>
                  <a:srgbClr val="0033CC"/>
                </a:solidFill>
              </a:rPr>
              <a:t>/2 = 15/2 = </a:t>
            </a:r>
            <a:r>
              <a:rPr lang="en-US" altLang="en-US" sz="24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868FF53-5C09-B74E-A3E4-8E44D801DCDD}"/>
              </a:ext>
            </a:extLst>
          </p:cNvPr>
          <p:cNvSpPr/>
          <p:nvPr/>
        </p:nvSpPr>
        <p:spPr>
          <a:xfrm>
            <a:off x="2925763" y="2819400"/>
            <a:ext cx="4313237" cy="22860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AAD93324-CC22-6447-B197-681C9732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646738"/>
            <a:ext cx="3505200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0000"/>
                </a:solidFill>
              </a:rPr>
              <a:t>   Every level, </a:t>
            </a:r>
            <a:r>
              <a:rPr lang="en-US" altLang="en-US" i="1">
                <a:solidFill>
                  <a:srgbClr val="FF0000"/>
                </a:solidFill>
              </a:rPr>
              <a:t>except possibly </a:t>
            </a:r>
          </a:p>
          <a:p>
            <a:pPr eaLnBrk="1" hangingPunct="1"/>
            <a:r>
              <a:rPr lang="en-US" altLang="en-US" i="1">
                <a:solidFill>
                  <a:srgbClr val="FF0000"/>
                </a:solidFill>
              </a:rPr>
              <a:t>       the last</a:t>
            </a:r>
            <a:r>
              <a:rPr lang="en-US" altLang="en-US">
                <a:solidFill>
                  <a:srgbClr val="FF0000"/>
                </a:solidFill>
              </a:rPr>
              <a:t>, is completely filled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0000"/>
                </a:solidFill>
              </a:rPr>
              <a:t>   All nodes are as far left as possible.</a:t>
            </a:r>
            <a:endParaRPr lang="en-US" altLang="en-US"/>
          </a:p>
        </p:txBody>
      </p:sp>
      <p:sp>
        <p:nvSpPr>
          <p:cNvPr id="31" name="Oval 16">
            <a:extLst>
              <a:ext uri="{FF2B5EF4-FFF2-40B4-BE49-F238E27FC236}">
                <a16:creationId xmlns:a16="http://schemas.microsoft.com/office/drawing/2014/main" id="{7B620082-2333-7C49-97E3-84ADB924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413" y="4279900"/>
            <a:ext cx="382587" cy="390525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L</a:t>
            </a:r>
          </a:p>
        </p:txBody>
      </p:sp>
      <p:sp>
        <p:nvSpPr>
          <p:cNvPr id="32" name="Line 17">
            <a:extLst>
              <a:ext uri="{FF2B5EF4-FFF2-40B4-BE49-F238E27FC236}">
                <a16:creationId xmlns:a16="http://schemas.microsoft.com/office/drawing/2014/main" id="{24CC5512-A53F-4A40-8C0F-B030009DC9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73775" y="3736975"/>
            <a:ext cx="541338" cy="5921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4CE4CC-FF22-384A-8054-3F1824E38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53000"/>
            <a:ext cx="2254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0033CC"/>
                </a:solidFill>
              </a:rPr>
              <a:t>No. of null links</a:t>
            </a:r>
          </a:p>
          <a:p>
            <a:pPr eaLnBrk="1" hangingPunct="1"/>
            <a:r>
              <a:rPr lang="en-US" altLang="en-US" sz="2400" i="1">
                <a:solidFill>
                  <a:srgbClr val="0033CC"/>
                </a:solidFill>
              </a:rPr>
              <a:t>   </a:t>
            </a:r>
            <a:r>
              <a:rPr lang="en-US" altLang="en-US" sz="2400">
                <a:solidFill>
                  <a:srgbClr val="0033CC"/>
                </a:solidFill>
              </a:rPr>
              <a:t>=</a:t>
            </a:r>
            <a:r>
              <a:rPr lang="en-US" altLang="en-US" sz="2400" i="1">
                <a:solidFill>
                  <a:srgbClr val="0033CC"/>
                </a:solidFill>
              </a:rPr>
              <a:t> n </a:t>
            </a:r>
            <a:r>
              <a:rPr lang="en-US" altLang="en-US" sz="2400">
                <a:solidFill>
                  <a:srgbClr val="0033CC"/>
                </a:solidFill>
              </a:rPr>
              <a:t>+ 1 =</a:t>
            </a:r>
            <a:r>
              <a:rPr lang="en-US" altLang="en-US" sz="2400" i="1">
                <a:solidFill>
                  <a:srgbClr val="0033CC"/>
                </a:solidFill>
              </a:rPr>
              <a:t> </a:t>
            </a:r>
            <a:r>
              <a:rPr lang="en-US" altLang="en-US" sz="2400">
                <a:solidFill>
                  <a:srgbClr val="FF0000"/>
                </a:solidFill>
              </a:rPr>
              <a:t>16</a:t>
            </a:r>
          </a:p>
          <a:p>
            <a:pPr eaLnBrk="1" hangingPunct="1"/>
            <a:endParaRPr lang="en-US" altLang="en-US" sz="2400" i="1">
              <a:solidFill>
                <a:srgbClr val="0033CC"/>
              </a:solidFill>
            </a:endParaRPr>
          </a:p>
        </p:txBody>
      </p:sp>
      <p:grpSp>
        <p:nvGrpSpPr>
          <p:cNvPr id="34" name="Group 34">
            <a:extLst>
              <a:ext uri="{FF2B5EF4-FFF2-40B4-BE49-F238E27FC236}">
                <a16:creationId xmlns:a16="http://schemas.microsoft.com/office/drawing/2014/main" id="{88AF9EB5-CAFF-5248-B14B-D7CFBFD591D1}"/>
              </a:ext>
            </a:extLst>
          </p:cNvPr>
          <p:cNvGrpSpPr>
            <a:grpSpLocks/>
          </p:cNvGrpSpPr>
          <p:nvPr/>
        </p:nvGrpSpPr>
        <p:grpSpPr bwMode="auto">
          <a:xfrm>
            <a:off x="5776913" y="4648200"/>
            <a:ext cx="1435100" cy="941388"/>
            <a:chOff x="5804848" y="4648200"/>
            <a:chExt cx="1434152" cy="941696"/>
          </a:xfrm>
        </p:grpSpPr>
        <p:sp>
          <p:nvSpPr>
            <p:cNvPr id="35" name="Oval 16">
              <a:extLst>
                <a:ext uri="{FF2B5EF4-FFF2-40B4-BE49-F238E27FC236}">
                  <a16:creationId xmlns:a16="http://schemas.microsoft.com/office/drawing/2014/main" id="{F2DDE79D-8DA8-C646-B6B4-879ABB161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4698" y="5199371"/>
              <a:ext cx="382587" cy="390525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36" name="Line 17">
              <a:extLst>
                <a:ext uri="{FF2B5EF4-FFF2-40B4-BE49-F238E27FC236}">
                  <a16:creationId xmlns:a16="http://schemas.microsoft.com/office/drawing/2014/main" id="{CBAEB7BE-370C-3146-8EAE-344A4201B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04848" y="4670734"/>
              <a:ext cx="236537" cy="53816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16">
              <a:extLst>
                <a:ext uri="{FF2B5EF4-FFF2-40B4-BE49-F238E27FC236}">
                  <a16:creationId xmlns:a16="http://schemas.microsoft.com/office/drawing/2014/main" id="{18556D7F-8A68-8745-80BB-AD019A0BC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6413" y="5176837"/>
              <a:ext cx="382587" cy="390525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38" name="Line 17">
              <a:extLst>
                <a:ext uri="{FF2B5EF4-FFF2-40B4-BE49-F238E27FC236}">
                  <a16:creationId xmlns:a16="http://schemas.microsoft.com/office/drawing/2014/main" id="{3A04B8EF-13A1-064E-8C43-91F7231A9B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86563" y="4648200"/>
              <a:ext cx="236537" cy="53816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16">
              <a:extLst>
                <a:ext uri="{FF2B5EF4-FFF2-40B4-BE49-F238E27FC236}">
                  <a16:creationId xmlns:a16="http://schemas.microsoft.com/office/drawing/2014/main" id="{396F0ADE-2263-CF4C-98DB-69D2C3AFF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5546" y="5176837"/>
              <a:ext cx="382587" cy="390525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40" name="Line 17">
              <a:extLst>
                <a:ext uri="{FF2B5EF4-FFF2-40B4-BE49-F238E27FC236}">
                  <a16:creationId xmlns:a16="http://schemas.microsoft.com/office/drawing/2014/main" id="{2744AED6-C1D4-6E42-A2FB-38A9144B08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2232" y="4648200"/>
              <a:ext cx="117167" cy="53816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54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>
            <a:spLocks noChangeArrowheads="1"/>
          </p:cNvSpPr>
          <p:nvPr/>
        </p:nvSpPr>
        <p:spPr bwMode="auto">
          <a:xfrm>
            <a:off x="114796" y="177016"/>
            <a:ext cx="88191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600" i="1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n-US" altLang="zh-CN" sz="3600" i="1" dirty="0">
                <a:ea typeface="Adobe Gothic Std B" pitchFamily="34" charset="-128"/>
                <a:cs typeface="Calibri" panose="020F0502020204030204" pitchFamily="34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460456" y="6394451"/>
            <a:ext cx="2228850" cy="365125"/>
          </a:xfrm>
        </p:spPr>
        <p:txBody>
          <a:bodyPr/>
          <a:lstStyle/>
          <a:p>
            <a:fld id="{48758AAF-F958-4141-BDE8-5609689A4508}" type="slidenum">
              <a:rPr lang="zh-CN" altLang="en-US" sz="20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27</a:t>
            </a:fld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6812" y="1967221"/>
            <a:ext cx="4934499" cy="99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it-IT" sz="3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Clr>
                <a:schemeClr val="accent5"/>
              </a:buClr>
              <a:buSzPct val="75000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8">
            <a:extLst>
              <a:ext uri="{FF2B5EF4-FFF2-40B4-BE49-F238E27FC236}">
                <a16:creationId xmlns:a16="http://schemas.microsoft.com/office/drawing/2014/main" id="{B50F3C67-F206-0644-9881-E95BE68F9B62}"/>
              </a:ext>
            </a:extLst>
          </p:cNvPr>
          <p:cNvSpPr/>
          <p:nvPr/>
        </p:nvSpPr>
        <p:spPr>
          <a:xfrm>
            <a:off x="704879" y="2383536"/>
            <a:ext cx="7870002" cy="5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5"/>
              </a:buClr>
              <a:buSzPct val="75000"/>
            </a:pPr>
            <a:r>
              <a:rPr lang="en-US" altLang="zh-CN" b="1" dirty="0">
                <a:solidFill>
                  <a:schemeClr val="accent5"/>
                </a:solidFill>
                <a:cs typeface="Times New Roman" panose="02020603050405020304" pitchFamily="18" charset="0"/>
              </a:rPr>
              <a:t>		                   </a:t>
            </a:r>
            <a:r>
              <a:rPr lang="en-US" altLang="zh-CN" sz="28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Questions?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64398696-03BA-0540-B525-6DD16F72E4B0}"/>
              </a:ext>
            </a:extLst>
          </p:cNvPr>
          <p:cNvSpPr/>
          <p:nvPr/>
        </p:nvSpPr>
        <p:spPr>
          <a:xfrm>
            <a:off x="704879" y="3813978"/>
            <a:ext cx="7870002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buClr>
                <a:schemeClr val="accent5"/>
              </a:buClr>
              <a:buSzPct val="75000"/>
            </a:pPr>
            <a:r>
              <a:rPr lang="en-US" altLang="zh-CN" b="1" dirty="0">
                <a:solidFill>
                  <a:schemeClr val="accent5"/>
                </a:solidFill>
                <a:cs typeface="Times New Roman" panose="02020603050405020304" pitchFamily="18" charset="0"/>
              </a:rPr>
              <a:t>			</a:t>
            </a:r>
            <a:r>
              <a:rPr lang="en-US" altLang="zh-CN" sz="2400" b="1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zahmaad.github.io</a:t>
            </a:r>
            <a:r>
              <a:rPr lang="en-US" altLang="zh-CN" sz="24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57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EDFB20-882B-4D49-8419-077B3F4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EB8361-74C1-9842-AD6C-1565C7EFECC9}"/>
              </a:ext>
            </a:extLst>
          </p:cNvPr>
          <p:cNvSpPr txBox="1">
            <a:spLocks/>
          </p:cNvSpPr>
          <p:nvPr/>
        </p:nvSpPr>
        <p:spPr bwMode="auto">
          <a:xfrm>
            <a:off x="65088" y="226127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A Tree Example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66151496-2AD9-DA4C-B925-3A5E85E91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3716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9E8D6526-1691-5841-B3A1-04115B1A5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81263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AEAC4CEB-A49E-2149-A99E-B45C036C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2481263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99963622-F75D-864D-82D1-19634D648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25146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7A563CCA-9A90-E34F-8B02-53C176111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25146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76949BD6-E836-D744-A474-E0E9D6ADF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25146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AEE6EF59-4260-D247-8C0F-220F931D0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5" y="25146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202B3EC0-E4B4-544C-9F5E-67EFE91C5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8B842E43-3699-174E-ADB9-F4353C410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263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98423CC1-B125-F840-A842-EDAEC8EF4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3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71C9FB24-8112-AC4A-AD03-F7171BF6E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5241EA57-6A28-8A44-BB7F-46B77619C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398BB14C-76B1-F341-BDAB-B5E4B42A6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8" name="Oval 18">
            <a:extLst>
              <a:ext uri="{FF2B5EF4-FFF2-40B4-BE49-F238E27FC236}">
                <a16:creationId xmlns:a16="http://schemas.microsoft.com/office/drawing/2014/main" id="{4B917763-A401-364C-BA52-3C752E4DB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263" y="51054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9" name="Oval 19">
            <a:extLst>
              <a:ext uri="{FF2B5EF4-FFF2-40B4-BE49-F238E27FC236}">
                <a16:creationId xmlns:a16="http://schemas.microsoft.com/office/drawing/2014/main" id="{CA1B2566-A2C2-2A4C-9477-AEC7B3A9C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063" y="51054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C2E74B8B-F3E5-FA4D-B4FE-4B3118F5B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BF1CD1FF-4DEA-6745-BE29-98661A0B15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1720850"/>
            <a:ext cx="3276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8AF9C4E9-5985-B34C-B3E7-41D40A4C0B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1782763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3A9BC033-C3EC-E745-9576-B2FBA0227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2775" y="1857375"/>
            <a:ext cx="70008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9BD5BC94-FE5C-C949-B0A7-2780E2B9C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8138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2738E365-ADBF-A249-80D2-6E458E75B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179705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D788A88B-AF52-2049-B8C3-1C3DA633A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676400"/>
            <a:ext cx="3276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7C11F5B4-E547-6348-9D74-BD87E7F4D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6513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33F518C9-115D-F040-A0E7-641F172A3D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5063" y="3124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FEAF012A-E1A3-784D-AC5D-0649BE6AB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8463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C059132C-35A0-DC42-BC79-FE5746DB2B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1163" y="3124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9F53608B-3B24-4E4A-B18D-527464FBA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29C53925-17A2-7845-81E8-4E2404CC9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31242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289386CB-2A86-6249-A325-33DDDDBFD2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2263" y="4495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5AB0673C-F686-C24C-A8BD-E654D2E532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3" y="4495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Oval 36">
            <a:extLst>
              <a:ext uri="{FF2B5EF4-FFF2-40B4-BE49-F238E27FC236}">
                <a16:creationId xmlns:a16="http://schemas.microsoft.com/office/drawing/2014/main" id="{1F960600-0339-2843-9FE0-C3B5CD21D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7074AFB9-92C1-BD49-8AAB-8DC0F451B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124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C7E47A72-A5BC-9342-8A7C-3494CE04E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5141913"/>
            <a:ext cx="226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CC"/>
                </a:solidFill>
                <a:latin typeface="Arial" panose="020B0604020202020204" pitchFamily="34" charset="0"/>
              </a:rPr>
              <a:t>A Subtree Example</a:t>
            </a:r>
          </a:p>
        </p:txBody>
      </p:sp>
      <p:sp>
        <p:nvSpPr>
          <p:cNvPr id="38" name="Oval 39">
            <a:extLst>
              <a:ext uri="{FF2B5EF4-FFF2-40B4-BE49-F238E27FC236}">
                <a16:creationId xmlns:a16="http://schemas.microsoft.com/office/drawing/2014/main" id="{4D8A7C8A-9DFE-C443-9272-25D6476EE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988" y="2514600"/>
            <a:ext cx="685800" cy="6096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" name="Oval 40">
            <a:extLst>
              <a:ext uri="{FF2B5EF4-FFF2-40B4-BE49-F238E27FC236}">
                <a16:creationId xmlns:a16="http://schemas.microsoft.com/office/drawing/2014/main" id="{D6F8A05B-6B81-3B4A-B48E-1A5EBE4B2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788" y="3886200"/>
            <a:ext cx="685800" cy="6096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0" name="Oval 41">
            <a:extLst>
              <a:ext uri="{FF2B5EF4-FFF2-40B4-BE49-F238E27FC236}">
                <a16:creationId xmlns:a16="http://schemas.microsoft.com/office/drawing/2014/main" id="{BA6A0118-B375-0B44-AF6A-71DB7CFB4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138" y="3886200"/>
            <a:ext cx="685800" cy="6096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1" name="Oval 42">
            <a:extLst>
              <a:ext uri="{FF2B5EF4-FFF2-40B4-BE49-F238E27FC236}">
                <a16:creationId xmlns:a16="http://schemas.microsoft.com/office/drawing/2014/main" id="{1DD6C86F-6748-1F45-898F-4459FE0D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0788" y="5105400"/>
            <a:ext cx="685800" cy="6096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2" name="Oval 43">
            <a:extLst>
              <a:ext uri="{FF2B5EF4-FFF2-40B4-BE49-F238E27FC236}">
                <a16:creationId xmlns:a16="http://schemas.microsoft.com/office/drawing/2014/main" id="{041298E3-9CF1-5947-9701-510E3F6D9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588" y="5105400"/>
            <a:ext cx="685800" cy="6096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3" name="Line 44">
            <a:extLst>
              <a:ext uri="{FF2B5EF4-FFF2-40B4-BE49-F238E27FC236}">
                <a16:creationId xmlns:a16="http://schemas.microsoft.com/office/drawing/2014/main" id="{E4443168-E97D-6144-BC2F-971E467767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4588" y="3124200"/>
            <a:ext cx="53340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5">
            <a:extLst>
              <a:ext uri="{FF2B5EF4-FFF2-40B4-BE49-F238E27FC236}">
                <a16:creationId xmlns:a16="http://schemas.microsoft.com/office/drawing/2014/main" id="{C7A34F41-AD05-D644-A043-5FB1213AD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7988" y="3124200"/>
            <a:ext cx="38100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6">
            <a:extLst>
              <a:ext uri="{FF2B5EF4-FFF2-40B4-BE49-F238E27FC236}">
                <a16:creationId xmlns:a16="http://schemas.microsoft.com/office/drawing/2014/main" id="{13D061A8-9E49-B541-AE8E-038CFDC2D0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1788" y="4495800"/>
            <a:ext cx="45720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7">
            <a:extLst>
              <a:ext uri="{FF2B5EF4-FFF2-40B4-BE49-F238E27FC236}">
                <a16:creationId xmlns:a16="http://schemas.microsoft.com/office/drawing/2014/main" id="{C647077D-C83A-4A44-A052-036703E9B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8988" y="4495800"/>
            <a:ext cx="53340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C9DCD5-BB6D-2940-9F3D-F5C6E0B86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990600"/>
            <a:ext cx="32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48" name="AutoShape 7">
            <a:extLst>
              <a:ext uri="{FF2B5EF4-FFF2-40B4-BE49-F238E27FC236}">
                <a16:creationId xmlns:a16="http://schemas.microsoft.com/office/drawing/2014/main" id="{591FD31D-A444-224F-9A3F-03FC39BEB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505712"/>
            <a:ext cx="1057275" cy="999488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r>
              <a:rPr lang="en-US" sz="2400" i="1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49" name="AutoShape 7">
            <a:extLst>
              <a:ext uri="{FF2B5EF4-FFF2-40B4-BE49-F238E27FC236}">
                <a16:creationId xmlns:a16="http://schemas.microsoft.com/office/drawing/2014/main" id="{F1C87933-3C39-2C44-A487-ACD4026B4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2471036"/>
            <a:ext cx="1057275" cy="1034164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r>
              <a:rPr lang="en-US" sz="2400" i="1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DFBAF3E3-B8B7-7F48-B9CF-6CE4D94277D5}"/>
              </a:ext>
            </a:extLst>
          </p:cNvPr>
          <p:cNvSpPr/>
          <p:nvPr/>
        </p:nvSpPr>
        <p:spPr>
          <a:xfrm flipH="1">
            <a:off x="1600200" y="2549028"/>
            <a:ext cx="1560864" cy="2022972"/>
          </a:xfrm>
          <a:prstGeom prst="rtTriangl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r>
              <a:rPr lang="en-US" sz="2400" i="1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</a:p>
          <a:p>
            <a:pPr algn="ctr">
              <a:defRPr/>
            </a:pPr>
            <a:endParaRPr lang="en-US" sz="2400" i="1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/>
            </a:pPr>
            <a:endParaRPr lang="en-US" sz="2400" i="1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/>
            </a:pPr>
            <a:endParaRPr lang="en-US" sz="2400" i="1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/>
            </a:pPr>
            <a:endParaRPr lang="en-US" sz="2400" i="1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1" name="AutoShape 7">
            <a:extLst>
              <a:ext uri="{FF2B5EF4-FFF2-40B4-BE49-F238E27FC236}">
                <a16:creationId xmlns:a16="http://schemas.microsoft.com/office/drawing/2014/main" id="{36274FD8-2267-E34C-95D3-FFB8084BA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14600"/>
            <a:ext cx="3124199" cy="31242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r>
              <a:rPr lang="en-US" sz="2400" i="1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</a:p>
          <a:p>
            <a:pPr algn="ctr">
              <a:defRPr/>
            </a:pPr>
            <a:endParaRPr lang="en-US" sz="2400" i="1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/>
            </a:pPr>
            <a:endParaRPr lang="en-US" sz="2400" i="1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2" name="AutoShape 7">
            <a:extLst>
              <a:ext uri="{FF2B5EF4-FFF2-40B4-BE49-F238E27FC236}">
                <a16:creationId xmlns:a16="http://schemas.microsoft.com/office/drawing/2014/main" id="{07698764-2AA7-A547-832C-E23C05F64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73592"/>
            <a:ext cx="2590799" cy="19812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accent5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400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r>
              <a:rPr lang="en-US" sz="2400" i="1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</a:p>
          <a:p>
            <a:pPr algn="ctr">
              <a:defRPr/>
            </a:pPr>
            <a:endParaRPr lang="en-US" sz="2400" i="1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/>
            </a:pPr>
            <a:endParaRPr lang="en-US" sz="2400" i="1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/>
            </a:pPr>
            <a:endParaRPr lang="en-US" sz="2400" i="1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3C633A7-7656-514C-9B8E-8E8A248990F5}"/>
              </a:ext>
            </a:extLst>
          </p:cNvPr>
          <p:cNvSpPr/>
          <p:nvPr/>
        </p:nvSpPr>
        <p:spPr>
          <a:xfrm>
            <a:off x="7809264" y="2544096"/>
            <a:ext cx="1106136" cy="2022972"/>
          </a:xfrm>
          <a:prstGeom prst="rtTriangl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  <a:r>
              <a:rPr lang="en-US" sz="2400" i="1" baseline="-25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</a:p>
          <a:p>
            <a:pPr algn="ctr">
              <a:defRPr/>
            </a:pPr>
            <a:endParaRPr lang="en-US" sz="2400" i="1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/>
            </a:pPr>
            <a:endParaRPr lang="en-US" sz="2400" i="1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>
              <a:defRPr/>
            </a:pPr>
            <a:endParaRPr lang="en-US" sz="2400" i="1" baseline="-25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532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 animBg="1"/>
      <p:bldP spid="40" grpId="0" animBg="1"/>
      <p:bldP spid="41" grpId="0" animBg="1"/>
      <p:bldP spid="42" grpId="0" animBg="1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6091FF-BF18-1248-B473-FDA7A890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AD2E8C-884F-F64B-886D-51AC739431A0}"/>
              </a:ext>
            </a:extLst>
          </p:cNvPr>
          <p:cNvSpPr txBox="1">
            <a:spLocks/>
          </p:cNvSpPr>
          <p:nvPr/>
        </p:nvSpPr>
        <p:spPr bwMode="auto">
          <a:xfrm>
            <a:off x="412595" y="244476"/>
            <a:ext cx="7239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Trees - Basics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55E96-463B-0F41-BA40-E3810CE994D2}"/>
              </a:ext>
            </a:extLst>
          </p:cNvPr>
          <p:cNvSpPr txBox="1">
            <a:spLocks/>
          </p:cNvSpPr>
          <p:nvPr/>
        </p:nvSpPr>
        <p:spPr>
          <a:xfrm>
            <a:off x="412595" y="1006476"/>
            <a:ext cx="7467600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A node </a:t>
            </a:r>
            <a:r>
              <a:rPr lang="en-US" altLang="en-US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is </a:t>
            </a:r>
            <a:r>
              <a:rPr lang="en-US" altLang="en-US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ancestor</a:t>
            </a:r>
            <a:r>
              <a:rPr lang="en-US" altLang="en-US" sz="2400">
                <a:latin typeface="Times New Roman" panose="02020603050405020304" pitchFamily="18" charset="0"/>
              </a:rPr>
              <a:t> of node </a:t>
            </a:r>
            <a:r>
              <a:rPr lang="en-US" altLang="en-US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</a:rPr>
              <a:t> if </a:t>
            </a:r>
            <a:r>
              <a:rPr lang="en-US" altLang="en-US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is father of </a:t>
            </a:r>
            <a:r>
              <a:rPr lang="en-US" altLang="en-US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</a:rPr>
              <a:t> or father of some ancestor of </a:t>
            </a:r>
            <a:r>
              <a:rPr lang="en-US" altLang="en-US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</a:rPr>
              <a:t>. </a:t>
            </a:r>
          </a:p>
          <a:p>
            <a:pPr>
              <a:buFont typeface="Wingdings 2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  <a:sym typeface="Wingdings" pitchFamily="2" charset="2"/>
              </a:rPr>
              <a:t>	 </a:t>
            </a:r>
            <a:r>
              <a:rPr lang="en-US" altLang="en-US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</a:rPr>
              <a:t> is called </a:t>
            </a:r>
            <a:r>
              <a:rPr lang="en-US" altLang="en-US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descendent</a:t>
            </a:r>
            <a:r>
              <a:rPr lang="en-US" altLang="en-US" sz="2400">
                <a:latin typeface="Times New Roman" panose="02020603050405020304" pitchFamily="18" charset="0"/>
              </a:rPr>
              <a:t> of </a:t>
            </a:r>
            <a:r>
              <a:rPr lang="en-US" altLang="en-US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Grandparent</a:t>
            </a:r>
            <a:r>
              <a:rPr lang="en-US" altLang="en-US" sz="2400">
                <a:latin typeface="Times New Roman" panose="02020603050405020304" pitchFamily="18" charset="0"/>
              </a:rPr>
              <a:t> and </a:t>
            </a:r>
            <a:r>
              <a:rPr lang="en-US" altLang="en-US" sz="2400" b="1" i="1">
                <a:solidFill>
                  <a:srgbClr val="0000CC"/>
                </a:solidFill>
                <a:latin typeface="Times New Roman" panose="02020603050405020304" pitchFamily="18" charset="0"/>
              </a:rPr>
              <a:t>grandchild</a:t>
            </a:r>
            <a:r>
              <a:rPr lang="en-US" altLang="en-US" sz="2400">
                <a:latin typeface="Times New Roman" panose="02020603050405020304" pitchFamily="18" charset="0"/>
              </a:rPr>
              <a:t> relations can be defined in a similar manner.</a:t>
            </a:r>
          </a:p>
          <a:p>
            <a:r>
              <a:rPr lang="en-US" altLang="en-US" sz="2400">
                <a:latin typeface="Times New Roman" panose="02020603050405020304" pitchFamily="18" charset="0"/>
              </a:rPr>
              <a:t>Nodes with the same parent are </a:t>
            </a:r>
            <a:r>
              <a:rPr lang="en-US" altLang="en-US" sz="2400" b="1">
                <a:solidFill>
                  <a:srgbClr val="0000CC"/>
                </a:solidFill>
                <a:latin typeface="Times New Roman" panose="02020603050405020304" pitchFamily="18" charset="0"/>
              </a:rPr>
              <a:t>siblings</a:t>
            </a:r>
          </a:p>
          <a:p>
            <a:endParaRPr lang="en-US" altLang="en-US" sz="2400" b="1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67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DE11E-8DA2-8E4E-878F-F593B6779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F30C9-2774-304E-B682-149E93CBA855}"/>
              </a:ext>
            </a:extLst>
          </p:cNvPr>
          <p:cNvSpPr txBox="1">
            <a:spLocks/>
          </p:cNvSpPr>
          <p:nvPr/>
        </p:nvSpPr>
        <p:spPr bwMode="auto">
          <a:xfrm>
            <a:off x="457200" y="76200"/>
            <a:ext cx="7239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Tree Paths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6E2414-B3D8-BF4D-9C5D-F38DCBA9FF0C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7467600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A path from node </a:t>
            </a:r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to </a:t>
            </a:r>
            <a:r>
              <a:rPr lang="en-US" altLang="en-US" sz="2400" b="1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b="1" i="1" baseline="-250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</a:rPr>
              <a:t> is defined as a sequence of nodes </a:t>
            </a:r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, . . . , </a:t>
            </a:r>
            <a:r>
              <a:rPr lang="en-US" altLang="en-US" sz="2400" b="1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b="1" i="1" baseline="-250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</a:rPr>
              <a:t> such that </a:t>
            </a:r>
            <a:r>
              <a:rPr lang="en-US" altLang="en-US" sz="2400" b="1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b="1" i="1" baseline="-250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</a:rPr>
              <a:t> is the parent of </a:t>
            </a:r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b="1" i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+1</a:t>
            </a:r>
            <a:r>
              <a:rPr lang="en-US" altLang="en-US" sz="2400" dirty="0">
                <a:latin typeface="Times New Roman" panose="02020603050405020304" pitchFamily="18" charset="0"/>
              </a:rPr>
              <a:t> for  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 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en-US" sz="2400" b="1" i="1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The length of this path is the number of edges on the path, namely </a:t>
            </a:r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-1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There is a path of length zero from every node to itself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Notice that in a tree there is exactly one path from the root to each node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If there is a path from </a:t>
            </a:r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to </a:t>
            </a:r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, then </a:t>
            </a:r>
          </a:p>
          <a:p>
            <a:pPr lvl="1">
              <a:lnSpc>
                <a:spcPct val="80000"/>
              </a:lnSpc>
            </a:pPr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 is an </a:t>
            </a:r>
            <a:r>
              <a:rPr lang="en-US" altLang="en-US" i="1" dirty="0">
                <a:latin typeface="Times New Roman" panose="02020603050405020304" pitchFamily="18" charset="0"/>
              </a:rPr>
              <a:t>ancestor</a:t>
            </a:r>
            <a:r>
              <a:rPr lang="en-US" altLang="en-US" dirty="0">
                <a:latin typeface="Times New Roman" panose="02020603050405020304" pitchFamily="18" charset="0"/>
              </a:rPr>
              <a:t> of </a:t>
            </a:r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 and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 is a </a:t>
            </a:r>
            <a:r>
              <a:rPr lang="en-US" altLang="en-US" i="1" dirty="0">
                <a:latin typeface="Times New Roman" panose="02020603050405020304" pitchFamily="18" charset="0"/>
              </a:rPr>
              <a:t>descendant</a:t>
            </a:r>
            <a:r>
              <a:rPr lang="en-US" altLang="en-US" dirty="0">
                <a:latin typeface="Times New Roman" panose="02020603050405020304" pitchFamily="18" charset="0"/>
              </a:rPr>
              <a:t> of </a:t>
            </a:r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If </a:t>
            </a:r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400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, then</a:t>
            </a:r>
          </a:p>
          <a:p>
            <a:pPr lvl="1">
              <a:lnSpc>
                <a:spcPct val="80000"/>
              </a:lnSpc>
            </a:pPr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 is a </a:t>
            </a:r>
            <a:r>
              <a:rPr lang="en-US" altLang="en-US" i="1" dirty="0">
                <a:latin typeface="Times New Roman" panose="02020603050405020304" pitchFamily="18" charset="0"/>
              </a:rPr>
              <a:t>proper ancestor</a:t>
            </a:r>
            <a:r>
              <a:rPr lang="en-US" altLang="en-US" dirty="0">
                <a:latin typeface="Times New Roman" panose="02020603050405020304" pitchFamily="18" charset="0"/>
              </a:rPr>
              <a:t> of </a:t>
            </a:r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 and </a:t>
            </a:r>
          </a:p>
          <a:p>
            <a:pPr lvl="1">
              <a:lnSpc>
                <a:spcPct val="80000"/>
              </a:lnSpc>
            </a:pPr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</a:rPr>
              <a:t> is a </a:t>
            </a:r>
            <a:r>
              <a:rPr lang="en-US" altLang="en-US" i="1" dirty="0">
                <a:latin typeface="Times New Roman" panose="02020603050405020304" pitchFamily="18" charset="0"/>
              </a:rPr>
              <a:t>proper descendant</a:t>
            </a:r>
            <a:r>
              <a:rPr lang="en-US" altLang="en-US" dirty="0">
                <a:latin typeface="Times New Roman" panose="02020603050405020304" pitchFamily="18" charset="0"/>
              </a:rPr>
              <a:t> of </a:t>
            </a:r>
            <a:r>
              <a:rPr lang="en-US" altLang="en-US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="1" baseline="-25000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4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62F930-5121-6647-BA57-E7A41B56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251896-0FF0-224E-A513-205E6CA56407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7239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Tree – Depth and Height of a node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AF79C-7ECA-274D-BDC7-4D948C0FC4B9}"/>
              </a:ext>
            </a:extLst>
          </p:cNvPr>
          <p:cNvSpPr txBox="1">
            <a:spLocks/>
          </p:cNvSpPr>
          <p:nvPr/>
        </p:nvSpPr>
        <p:spPr>
          <a:xfrm>
            <a:off x="457200" y="990600"/>
            <a:ext cx="7467600" cy="5187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For any node </a:t>
            </a:r>
            <a:r>
              <a:rPr lang="en-US" altLang="en-US" b="1" i="1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="1" i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, the depth of </a:t>
            </a:r>
            <a:r>
              <a:rPr lang="en-US" altLang="en-US" b="1" i="1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="1" i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 is the length of the unique path from the root to </a:t>
            </a:r>
            <a:r>
              <a:rPr lang="en-US" altLang="en-US" b="1" i="1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="1" i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.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sz="2700">
                <a:latin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en-US" sz="2700">
                <a:latin typeface="Times New Roman" panose="02020603050405020304" pitchFamily="18" charset="0"/>
              </a:rPr>
              <a:t>Thus, the root is at depth </a:t>
            </a:r>
            <a:r>
              <a:rPr lang="en-US" altLang="en-US" sz="2700" b="1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700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The height of </a:t>
            </a:r>
            <a:r>
              <a:rPr lang="en-US" altLang="en-US" b="1" i="1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="1" i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 is the longest path from </a:t>
            </a:r>
            <a:r>
              <a:rPr lang="en-US" altLang="en-US" b="1" i="1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="1" i="1" baseline="-25000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 to a leaf.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sz="2700">
                <a:latin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en-US" sz="2700">
                <a:latin typeface="Times New Roman" panose="02020603050405020304" pitchFamily="18" charset="0"/>
              </a:rPr>
              <a:t>Thus all leaves are at height </a:t>
            </a:r>
            <a:r>
              <a:rPr lang="en-US" altLang="en-US" sz="2700" b="1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  <a:r>
              <a:rPr lang="en-US" altLang="en-US" sz="2700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The height of a tree is equal to the height of the root.</a:t>
            </a:r>
          </a:p>
          <a:p>
            <a:r>
              <a:rPr lang="en-US" altLang="en-US">
                <a:latin typeface="Times New Roman" panose="02020603050405020304" pitchFamily="18" charset="0"/>
              </a:rPr>
              <a:t>The depth of a tree is equal to the depth of the deepest leaf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sz="2700">
                <a:latin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en-US" sz="2700">
                <a:latin typeface="Times New Roman" panose="02020603050405020304" pitchFamily="18" charset="0"/>
              </a:rPr>
              <a:t>this is always equal to the height of the tree.</a:t>
            </a:r>
          </a:p>
        </p:txBody>
      </p:sp>
    </p:spTree>
    <p:extLst>
      <p:ext uri="{BB962C8B-B14F-4D97-AF65-F5344CB8AC3E}">
        <p14:creationId xmlns:p14="http://schemas.microsoft.com/office/powerpoint/2010/main" val="91779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11E776-D92D-E745-B416-0C18DB91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CDA27-6CAB-1249-8584-1996076F1AFC}"/>
              </a:ext>
            </a:extLst>
          </p:cNvPr>
          <p:cNvSpPr txBox="1">
            <a:spLocks/>
          </p:cNvSpPr>
          <p:nvPr/>
        </p:nvSpPr>
        <p:spPr bwMode="auto">
          <a:xfrm>
            <a:off x="457200" y="76200"/>
            <a:ext cx="7239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A Tree Example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871FDC42-BE18-9F48-BFA0-0FF02A7C1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3716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E5D6A6B4-AEC1-4F4D-83D8-DCE104305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81263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5ECF2456-A6B7-134E-BE34-AA473FCEB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2481263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E841D42B-5BE8-A341-A29D-9D5FD5CC8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25146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63EEC252-F00E-8546-B3C9-E7D3E281F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25146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231AB71C-D9E4-A940-ADCA-FDE2730F3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25146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F3CE5FF6-C3BD-3345-BEC4-3970F755F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5" y="25146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CBB03EC4-065D-FB4F-9B22-9376B4EAD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B41B024E-37CF-D949-94C5-0E9DA03B1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AC662CDE-C475-A84F-966E-3B2D78B99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425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6336B87D-1E03-6342-8273-CD02581CD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082F902B-66F2-A74D-9069-69A945178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94F1B398-8EA2-6744-8A03-D2409F3B8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A949126A-4DC2-4948-959A-C4EE2DB0A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1054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EFF9F389-F27A-8E44-A12E-674A8E24E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51054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1380A103-00B0-F943-A854-3F8930D6C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042CCF63-23A8-2E40-B942-645A0BA5BA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1676400"/>
            <a:ext cx="3200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35A222D8-ED6D-B342-8C16-4E24845C92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17526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BBE0EF71-AA8C-EA46-9195-151154416F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2775" y="1857375"/>
            <a:ext cx="70008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D778B6C1-D7E0-B245-BC6B-AA70F227A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85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CE498AA4-2B4F-F146-AE0A-AC92932022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752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E1F81304-4423-BA4F-8C32-50FBC3A21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676400"/>
            <a:ext cx="3200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DEDF0BF9-8C12-4C45-98C3-AD966FC672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6513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87A4BC9B-C8B7-6043-9880-EB778D4D17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1875" y="3124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9F1A8281-B2B3-294E-9893-6DFFB33C0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5275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0F33B101-6E03-104C-92D2-640D737527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1163" y="3124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7DE09CD8-4F32-D748-AACC-67B3DD391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36C7F676-397B-1B44-B343-EC9537BB9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31242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90C64EA9-42AB-1241-84BE-6EC9C8ADF9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9075" y="4495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7E3C7045-201F-BD4B-802A-4E7E9B040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275" y="4495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FA26E3A0-9373-0D4B-8D73-C89C44052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001CE3E4-DBA0-A14F-822A-7DC13127F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124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B282742A-4C27-A447-AE8C-AD5F0C1E4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0" y="1004888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CC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E1C0BD-B757-B342-9806-648B6434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71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800" b="0">
                <a:latin typeface="Arial" panose="020B0604020202020204" pitchFamily="34" charset="0"/>
              </a:rPr>
              <a:t> is the parent of </a:t>
            </a:r>
            <a:r>
              <a:rPr lang="en-US" alt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id="{774365B1-45C1-EF4B-AB74-391B29FFE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899025"/>
            <a:ext cx="183515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i="1">
                <a:solidFill>
                  <a:srgbClr val="0000CC"/>
                </a:solidFill>
                <a:latin typeface="Arial" panose="020B0604020202020204" pitchFamily="34" charset="0"/>
              </a:rPr>
              <a:t>K</a:t>
            </a:r>
            <a:r>
              <a:rPr lang="en-US" altLang="en-US" sz="1800" b="0">
                <a:latin typeface="Arial" panose="020B0604020202020204" pitchFamily="34" charset="0"/>
              </a:rPr>
              <a:t>, </a:t>
            </a:r>
            <a:r>
              <a:rPr lang="en-US" altLang="en-US" sz="1800" i="1">
                <a:solidFill>
                  <a:srgbClr val="0000CC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800" b="0">
                <a:latin typeface="Arial" panose="020B0604020202020204" pitchFamily="34" charset="0"/>
              </a:rPr>
              <a:t>, and </a:t>
            </a:r>
            <a:r>
              <a:rPr lang="en-US" altLang="en-US" sz="1800" i="1">
                <a:solidFill>
                  <a:srgbClr val="0000CC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800" b="0" i="1">
                <a:latin typeface="Arial" panose="020B0604020202020204" pitchFamily="34" charset="0"/>
              </a:rPr>
              <a:t> </a:t>
            </a:r>
            <a:r>
              <a:rPr lang="en-US" altLang="en-US" sz="1800" b="0">
                <a:latin typeface="Arial" panose="020B0604020202020204" pitchFamily="34" charset="0"/>
              </a:rPr>
              <a:t>are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the children of </a:t>
            </a:r>
            <a:r>
              <a:rPr lang="en-US" alt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40" name="Oval 40">
            <a:extLst>
              <a:ext uri="{FF2B5EF4-FFF2-40B4-BE49-F238E27FC236}">
                <a16:creationId xmlns:a16="http://schemas.microsoft.com/office/drawing/2014/main" id="{4D776E34-9B2B-DE4B-A40C-58F3423B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3881438"/>
            <a:ext cx="685800" cy="6096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1" name="Oval 41">
            <a:extLst>
              <a:ext uri="{FF2B5EF4-FFF2-40B4-BE49-F238E27FC236}">
                <a16:creationId xmlns:a16="http://schemas.microsoft.com/office/drawing/2014/main" id="{552D21F3-155C-FD47-B8D1-0C0EAEFAC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5" y="3881438"/>
            <a:ext cx="685800" cy="6096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2" name="Oval 42">
            <a:extLst>
              <a:ext uri="{FF2B5EF4-FFF2-40B4-BE49-F238E27FC236}">
                <a16:creationId xmlns:a16="http://schemas.microsoft.com/office/drawing/2014/main" id="{F05B90F9-0826-2A46-B83E-39CDE2AFE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881438"/>
            <a:ext cx="685800" cy="6096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3" name="Line 43">
            <a:extLst>
              <a:ext uri="{FF2B5EF4-FFF2-40B4-BE49-F238E27FC236}">
                <a16:creationId xmlns:a16="http://schemas.microsoft.com/office/drawing/2014/main" id="{E5FFFF26-92D1-3049-B286-57BE991FF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275" y="1752600"/>
            <a:ext cx="144780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4">
            <a:extLst>
              <a:ext uri="{FF2B5EF4-FFF2-40B4-BE49-F238E27FC236}">
                <a16:creationId xmlns:a16="http://schemas.microsoft.com/office/drawing/2014/main" id="{DCD3E580-170A-CA44-B00F-CB17FAD69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124200"/>
            <a:ext cx="53340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DDA0400A-247F-B94C-A410-32CB0CAE8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124200"/>
            <a:ext cx="38100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6">
            <a:extLst>
              <a:ext uri="{FF2B5EF4-FFF2-40B4-BE49-F238E27FC236}">
                <a16:creationId xmlns:a16="http://schemas.microsoft.com/office/drawing/2014/main" id="{6330450B-C625-A047-9D74-21084138C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124200"/>
            <a:ext cx="129540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Oval 47">
            <a:extLst>
              <a:ext uri="{FF2B5EF4-FFF2-40B4-BE49-F238E27FC236}">
                <a16:creationId xmlns:a16="http://schemas.microsoft.com/office/drawing/2014/main" id="{E984B871-6958-A44C-9B65-46DF67515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2519363"/>
            <a:ext cx="685800" cy="6096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48" name="Oval 48">
            <a:extLst>
              <a:ext uri="{FF2B5EF4-FFF2-40B4-BE49-F238E27FC236}">
                <a16:creationId xmlns:a16="http://schemas.microsoft.com/office/drawing/2014/main" id="{DB1A56A3-1E97-D74C-A354-312AD1B1E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1371600"/>
            <a:ext cx="6858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9" name="Oval 49">
            <a:extLst>
              <a:ext uri="{FF2B5EF4-FFF2-40B4-BE49-F238E27FC236}">
                <a16:creationId xmlns:a16="http://schemas.microsoft.com/office/drawing/2014/main" id="{C8205ED6-69CA-E84E-A3B1-49A92E751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66975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0" name="Oval 50">
            <a:extLst>
              <a:ext uri="{FF2B5EF4-FFF2-40B4-BE49-F238E27FC236}">
                <a16:creationId xmlns:a16="http://schemas.microsoft.com/office/drawing/2014/main" id="{DEDC9CD9-2230-2E4E-A9D2-C3D804530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2466975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" name="Oval 51">
            <a:extLst>
              <a:ext uri="{FF2B5EF4-FFF2-40B4-BE49-F238E27FC236}">
                <a16:creationId xmlns:a16="http://schemas.microsoft.com/office/drawing/2014/main" id="{28A1848D-8F31-FA4E-883A-5A4E56AAF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871913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2" name="Oval 52">
            <a:extLst>
              <a:ext uri="{FF2B5EF4-FFF2-40B4-BE49-F238E27FC236}">
                <a16:creationId xmlns:a16="http://schemas.microsoft.com/office/drawing/2014/main" id="{A8228ABA-6219-334D-8ED0-8D156D96E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3871913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C6CEAE79-4289-9746-BB7B-38722007E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3871913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4" name="Oval 54">
            <a:extLst>
              <a:ext uri="{FF2B5EF4-FFF2-40B4-BE49-F238E27FC236}">
                <a16:creationId xmlns:a16="http://schemas.microsoft.com/office/drawing/2014/main" id="{90239D03-A88A-FE49-85DC-AB75111D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091113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5" name="Oval 55">
            <a:extLst>
              <a:ext uri="{FF2B5EF4-FFF2-40B4-BE49-F238E27FC236}">
                <a16:creationId xmlns:a16="http://schemas.microsoft.com/office/drawing/2014/main" id="{17C2B50A-8931-A149-8FC0-1EBFDC585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5091113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6" name="Oval 56">
            <a:extLst>
              <a:ext uri="{FF2B5EF4-FFF2-40B4-BE49-F238E27FC236}">
                <a16:creationId xmlns:a16="http://schemas.microsoft.com/office/drawing/2014/main" id="{FB237588-6E73-5846-923B-D5E644F7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871913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7" name="Oval 57">
            <a:extLst>
              <a:ext uri="{FF2B5EF4-FFF2-40B4-BE49-F238E27FC236}">
                <a16:creationId xmlns:a16="http://schemas.microsoft.com/office/drawing/2014/main" id="{644AC110-7D30-954D-91A6-37C28F7D3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3867150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8" name="Oval 58">
            <a:extLst>
              <a:ext uri="{FF2B5EF4-FFF2-40B4-BE49-F238E27FC236}">
                <a16:creationId xmlns:a16="http://schemas.microsoft.com/office/drawing/2014/main" id="{5AFC2662-923E-9D4F-B7B6-EC53E140C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867150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9" name="Rectangle 59">
            <a:extLst>
              <a:ext uri="{FF2B5EF4-FFF2-40B4-BE49-F238E27FC236}">
                <a16:creationId xmlns:a16="http://schemas.microsoft.com/office/drawing/2014/main" id="{07764B2A-B3FF-704E-879D-8747578F1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4724400"/>
            <a:ext cx="332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800" b="0">
                <a:latin typeface="Arial" panose="020B0604020202020204" pitchFamily="34" charset="0"/>
              </a:rPr>
              <a:t>,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0">
                <a:latin typeface="Arial" panose="020B0604020202020204" pitchFamily="34" charset="0"/>
              </a:rPr>
              <a:t>,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1800" b="0">
                <a:latin typeface="Arial" panose="020B0604020202020204" pitchFamily="34" charset="0"/>
              </a:rPr>
              <a:t>,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800" b="0">
                <a:latin typeface="Arial" panose="020B0604020202020204" pitchFamily="34" charset="0"/>
              </a:rPr>
              <a:t>,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1800" b="0">
                <a:latin typeface="Arial" panose="020B0604020202020204" pitchFamily="34" charset="0"/>
              </a:rPr>
              <a:t>,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Q</a:t>
            </a:r>
            <a:r>
              <a:rPr lang="en-US" altLang="en-US" sz="1800" b="0">
                <a:latin typeface="Arial" panose="020B0604020202020204" pitchFamily="34" charset="0"/>
              </a:rPr>
              <a:t>,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K</a:t>
            </a:r>
            <a:r>
              <a:rPr lang="en-US" altLang="en-US" sz="1800" b="0">
                <a:latin typeface="Arial" panose="020B0604020202020204" pitchFamily="34" charset="0"/>
              </a:rPr>
              <a:t>,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800" b="0">
                <a:latin typeface="Arial" panose="020B0604020202020204" pitchFamily="34" charset="0"/>
              </a:rPr>
              <a:t>,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,</a:t>
            </a:r>
            <a:r>
              <a:rPr lang="en-US" altLang="en-US" sz="1800" b="0">
                <a:latin typeface="Arial" panose="020B0604020202020204" pitchFamily="34" charset="0"/>
              </a:rPr>
              <a:t> and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N</a:t>
            </a:r>
          </a:p>
          <a:p>
            <a:pPr eaLnBrk="1" hangingPunct="1"/>
            <a:r>
              <a:rPr lang="en-US" altLang="en-US" sz="1800" b="0" i="1">
                <a:latin typeface="Arial" panose="020B0604020202020204" pitchFamily="34" charset="0"/>
              </a:rPr>
              <a:t> </a:t>
            </a:r>
            <a:r>
              <a:rPr lang="en-US" altLang="en-US" sz="1800" b="0">
                <a:latin typeface="Arial" panose="020B0604020202020204" pitchFamily="34" charset="0"/>
              </a:rPr>
              <a:t>are all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which type of nodes?</a:t>
            </a: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id="{C16B3C03-1ABB-F343-826D-53DDBA3A3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800" b="0">
                <a:latin typeface="Arial" panose="020B0604020202020204" pitchFamily="34" charset="0"/>
              </a:rPr>
              <a:t> is ancestor which nodes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  <a:endParaRPr lang="en-US" altLang="en-US" sz="1800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Rectangle 61">
            <a:extLst>
              <a:ext uri="{FF2B5EF4-FFF2-40B4-BE49-F238E27FC236}">
                <a16:creationId xmlns:a16="http://schemas.microsoft.com/office/drawing/2014/main" id="{B190D4AC-6025-3640-957D-4E38A9216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988050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Q</a:t>
            </a:r>
            <a:r>
              <a:rPr lang="en-US" altLang="en-US" sz="1800" b="0">
                <a:latin typeface="Arial" panose="020B0604020202020204" pitchFamily="34" charset="0"/>
              </a:rPr>
              <a:t> is a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descendent</a:t>
            </a:r>
            <a:r>
              <a:rPr lang="en-US" altLang="en-US" sz="1800" b="0">
                <a:latin typeface="Arial" panose="020B0604020202020204" pitchFamily="34" charset="0"/>
              </a:rPr>
              <a:t>  of </a:t>
            </a:r>
            <a:r>
              <a:rPr lang="en-US" alt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which nodes?</a:t>
            </a:r>
            <a:endParaRPr lang="en-US" altLang="en-US" sz="1800" b="0">
              <a:latin typeface="Arial" panose="020B0604020202020204" pitchFamily="34" charset="0"/>
            </a:endParaRPr>
          </a:p>
        </p:txBody>
      </p:sp>
      <p:sp>
        <p:nvSpPr>
          <p:cNvPr id="62" name="Rectangle 62">
            <a:extLst>
              <a:ext uri="{FF2B5EF4-FFF2-40B4-BE49-F238E27FC236}">
                <a16:creationId xmlns:a16="http://schemas.microsoft.com/office/drawing/2014/main" id="{4F6F5D67-04FE-7645-B9AC-29454D75D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2971800"/>
            <a:ext cx="1552575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i="1">
                <a:solidFill>
                  <a:srgbClr val="0000CC"/>
                </a:solidFill>
                <a:latin typeface="Arial" panose="020B0604020202020204" pitchFamily="34" charset="0"/>
              </a:rPr>
              <a:t>E</a:t>
            </a:r>
            <a:r>
              <a:rPr lang="en-US" altLang="en-US" b="0">
                <a:latin typeface="Arial" panose="020B0604020202020204" pitchFamily="34" charset="0"/>
              </a:rPr>
              <a:t> is at depth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  <a:r>
              <a:rPr lang="en-US" altLang="en-US" b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b="0">
                <a:latin typeface="Arial" panose="020B0604020202020204" pitchFamily="34" charset="0"/>
              </a:rPr>
              <a:t>and height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  <a:r>
              <a:rPr lang="en-US" altLang="en-US" b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3" name="Oval 63">
            <a:extLst>
              <a:ext uri="{FF2B5EF4-FFF2-40B4-BE49-F238E27FC236}">
                <a16:creationId xmlns:a16="http://schemas.microsoft.com/office/drawing/2014/main" id="{CF20ADB6-7A60-1E47-9665-E691FDF0E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509838"/>
            <a:ext cx="685800" cy="6096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4" name="Rectangle 64">
            <a:extLst>
              <a:ext uri="{FF2B5EF4-FFF2-40B4-BE49-F238E27FC236}">
                <a16:creationId xmlns:a16="http://schemas.microsoft.com/office/drawing/2014/main" id="{E1BCF25E-1015-C341-AE2D-8F4E1D0BA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8" y="3022600"/>
            <a:ext cx="154146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i="1">
                <a:solidFill>
                  <a:srgbClr val="0000CC"/>
                </a:solidFill>
                <a:latin typeface="Arial" panose="020B0604020202020204" pitchFamily="34" charset="0"/>
              </a:rPr>
              <a:t>F</a:t>
            </a:r>
            <a:r>
              <a:rPr lang="en-US" altLang="en-US" b="0">
                <a:latin typeface="Arial" panose="020B0604020202020204" pitchFamily="34" charset="0"/>
              </a:rPr>
              <a:t> is at depth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  <a:r>
              <a:rPr lang="en-US" altLang="en-US" b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b="0">
                <a:latin typeface="Arial" panose="020B0604020202020204" pitchFamily="34" charset="0"/>
              </a:rPr>
              <a:t>and height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  <a:r>
              <a:rPr lang="en-US" altLang="en-US" b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5" name="Rectangle 66">
            <a:extLst>
              <a:ext uri="{FF2B5EF4-FFF2-40B4-BE49-F238E27FC236}">
                <a16:creationId xmlns:a16="http://schemas.microsoft.com/office/drawing/2014/main" id="{1107BABC-D1F4-AE44-8AF8-76CE84895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867400"/>
            <a:ext cx="278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Arial" panose="020B0604020202020204" pitchFamily="34" charset="0"/>
              </a:rPr>
              <a:t>The height of the tree is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66" name="Rectangle 69">
            <a:extLst>
              <a:ext uri="{FF2B5EF4-FFF2-40B4-BE49-F238E27FC236}">
                <a16:creationId xmlns:a16="http://schemas.microsoft.com/office/drawing/2014/main" id="{312AE058-EDAC-4F45-B0E8-01DF97CF4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813425"/>
            <a:ext cx="144145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Sibling node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examples?</a:t>
            </a:r>
            <a:endParaRPr lang="en-US" altLang="en-US" sz="1800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 animBg="1"/>
      <p:bldP spid="41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/>
      <p:bldP spid="60" grpId="0"/>
      <p:bldP spid="61" grpId="0"/>
      <p:bldP spid="62" grpId="0"/>
      <p:bldP spid="63" grpId="0" animBg="1"/>
      <p:bldP spid="64" grpId="0"/>
      <p:bldP spid="65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509B-2674-294A-B332-55FB076B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282C97-9D31-DB4E-9A67-54CFC6CE93F9}"/>
              </a:ext>
            </a:extLst>
          </p:cNvPr>
          <p:cNvSpPr txBox="1">
            <a:spLocks/>
          </p:cNvSpPr>
          <p:nvPr/>
        </p:nvSpPr>
        <p:spPr bwMode="auto">
          <a:xfrm>
            <a:off x="457200" y="76200"/>
            <a:ext cx="7239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A Tree Example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277A6254-A8DF-FF45-A58B-2012AAC07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3716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42CD87D-0EB4-8E4E-BDA4-A54D9F0F3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81263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1294F3A3-1E2E-AE4C-93AE-452FF4608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2481263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C1DCE153-2C0D-FD4F-AF75-DA6A777C8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25146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810692B5-763B-404A-8352-606B5118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25146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E516A4E5-CA15-6847-95BE-A592C9222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25146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0A24366-9A6D-504A-845C-4EE40A066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5" y="25146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G</a:t>
            </a: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55CB906E-2732-0A47-AB4F-8A09AFE75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F4C2AF4E-DBBD-AC45-8288-E323D9A54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4" name="Oval 12">
            <a:extLst>
              <a:ext uri="{FF2B5EF4-FFF2-40B4-BE49-F238E27FC236}">
                <a16:creationId xmlns:a16="http://schemas.microsoft.com/office/drawing/2014/main" id="{E96261DF-7897-734A-B473-E927351D5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2425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J</a:t>
            </a:r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B480F845-A209-4A47-B9F1-EA3D36B0F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K</a:t>
            </a: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0516523E-A093-DB47-9C9D-599241A3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11E02AD7-5A1C-994B-A954-57917C2B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9DEA0C06-C51E-FE4F-A3F3-37FEB6363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1054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9" name="Oval 17">
            <a:extLst>
              <a:ext uri="{FF2B5EF4-FFF2-40B4-BE49-F238E27FC236}">
                <a16:creationId xmlns:a16="http://schemas.microsoft.com/office/drawing/2014/main" id="{CA3A9C4E-9933-634F-BD41-E38241621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51054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Q</a:t>
            </a: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FADF949A-F500-E742-B1FD-F6E431156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676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BF334126-7F1F-C044-ACE3-590A066A09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1676400"/>
            <a:ext cx="3200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8B425520-EF7E-F840-B81D-742B843F50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17526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F08F85E2-CE52-E64E-A538-DB98EB9FF6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2775" y="1857375"/>
            <a:ext cx="70008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9CCF788C-E238-7C4D-86A5-4A802C1B3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85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877FCE2F-5D8E-D346-81A0-A6719721B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7526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AA073FF6-E517-2349-9593-FB6C9F05A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676400"/>
            <a:ext cx="3200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B577C472-76BD-5A4A-A9AD-0BD2082914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6513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0AE1E83-FEFF-824D-A2EE-D944889E31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1875" y="3124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DCCAF110-4EE7-6341-BE8E-2F67C09F0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5275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3F25FAB7-7961-C04C-8CFD-49A1655A1D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1163" y="3124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94155486-CEC5-DE4E-B7A1-68357553D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31242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4D9A29AE-1945-BA4D-9DA5-5D86C3109A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4563" y="3124200"/>
            <a:ext cx="1295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659A67D7-D23D-B54D-A194-8DA6B9D62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9075" y="44958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1FDE7F82-03C5-004D-A2DF-CFF1A2ACD6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275" y="44958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Oval 33">
            <a:extLst>
              <a:ext uri="{FF2B5EF4-FFF2-40B4-BE49-F238E27FC236}">
                <a16:creationId xmlns:a16="http://schemas.microsoft.com/office/drawing/2014/main" id="{927EC28F-0F60-4F49-9058-3756E8A95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886200"/>
            <a:ext cx="685800" cy="609600"/>
          </a:xfrm>
          <a:prstGeom prst="ellipse">
            <a:avLst/>
          </a:prstGeom>
          <a:solidFill>
            <a:srgbClr val="E4C5C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5000"/>
                </a:solidFill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43D9F111-BC46-E342-8A82-0DA279723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1242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DDE9393A-0893-F946-8F1B-E091D7D55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0" y="1004888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CC"/>
                </a:solidFill>
                <a:latin typeface="Arial" panose="020B0604020202020204" pitchFamily="34" charset="0"/>
              </a:rPr>
              <a:t>Root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A20FB6EF-7925-AE41-931C-26AA66169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371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800" b="0">
                <a:latin typeface="Arial" panose="020B0604020202020204" pitchFamily="34" charset="0"/>
              </a:rPr>
              <a:t> is the parent of </a:t>
            </a:r>
            <a:r>
              <a:rPr lang="en-US" altLang="en-US" sz="1800" i="1">
                <a:solidFill>
                  <a:srgbClr val="0000CC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8074F58B-F9A0-B54D-B644-D9CC2DD39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4899025"/>
            <a:ext cx="183515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i="1">
                <a:solidFill>
                  <a:srgbClr val="0000CC"/>
                </a:solidFill>
                <a:latin typeface="Arial" panose="020B0604020202020204" pitchFamily="34" charset="0"/>
              </a:rPr>
              <a:t>K</a:t>
            </a:r>
            <a:r>
              <a:rPr lang="en-US" altLang="en-US" sz="1800" b="0">
                <a:latin typeface="Arial" panose="020B0604020202020204" pitchFamily="34" charset="0"/>
              </a:rPr>
              <a:t>, </a:t>
            </a:r>
            <a:r>
              <a:rPr lang="en-US" altLang="en-US" sz="1800" i="1">
                <a:solidFill>
                  <a:srgbClr val="0000CC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800" b="0">
                <a:latin typeface="Arial" panose="020B0604020202020204" pitchFamily="34" charset="0"/>
              </a:rPr>
              <a:t>, and </a:t>
            </a:r>
            <a:r>
              <a:rPr lang="en-US" altLang="en-US" sz="1800" i="1">
                <a:solidFill>
                  <a:srgbClr val="0000CC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800" b="0" i="1">
                <a:latin typeface="Arial" panose="020B0604020202020204" pitchFamily="34" charset="0"/>
              </a:rPr>
              <a:t> </a:t>
            </a:r>
            <a:r>
              <a:rPr lang="en-US" altLang="en-US" sz="1800" b="0">
                <a:latin typeface="Arial" panose="020B0604020202020204" pitchFamily="34" charset="0"/>
              </a:rPr>
              <a:t>are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the children of </a:t>
            </a:r>
            <a:r>
              <a:rPr lang="en-US" altLang="en-US" sz="1800" i="1">
                <a:solidFill>
                  <a:srgbClr val="0000CC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40" name="Oval 38">
            <a:extLst>
              <a:ext uri="{FF2B5EF4-FFF2-40B4-BE49-F238E27FC236}">
                <a16:creationId xmlns:a16="http://schemas.microsoft.com/office/drawing/2014/main" id="{63641291-2355-E645-8D79-172643EAA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3881438"/>
            <a:ext cx="685800" cy="6096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1" name="Oval 39">
            <a:extLst>
              <a:ext uri="{FF2B5EF4-FFF2-40B4-BE49-F238E27FC236}">
                <a16:creationId xmlns:a16="http://schemas.microsoft.com/office/drawing/2014/main" id="{C02FF5DF-1721-314C-8A39-79AC8D896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5" y="3881438"/>
            <a:ext cx="685800" cy="6096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2" name="Oval 40">
            <a:extLst>
              <a:ext uri="{FF2B5EF4-FFF2-40B4-BE49-F238E27FC236}">
                <a16:creationId xmlns:a16="http://schemas.microsoft.com/office/drawing/2014/main" id="{4C1A6236-7B8F-CC40-82FE-8490F61E5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881438"/>
            <a:ext cx="685800" cy="6096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3" name="Line 41">
            <a:extLst>
              <a:ext uri="{FF2B5EF4-FFF2-40B4-BE49-F238E27FC236}">
                <a16:creationId xmlns:a16="http://schemas.microsoft.com/office/drawing/2014/main" id="{233377C2-47CC-D647-AFB4-2A800A511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275" y="1752600"/>
            <a:ext cx="144780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2">
            <a:extLst>
              <a:ext uri="{FF2B5EF4-FFF2-40B4-BE49-F238E27FC236}">
                <a16:creationId xmlns:a16="http://schemas.microsoft.com/office/drawing/2014/main" id="{27F98968-BE4C-FA45-BB8A-92430FCAC1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124200"/>
            <a:ext cx="53340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E149D050-5218-B547-96A3-731F0B4F3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124200"/>
            <a:ext cx="38100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6DB68DE8-6271-2E42-95E5-C36241058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124200"/>
            <a:ext cx="129540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Oval 45">
            <a:extLst>
              <a:ext uri="{FF2B5EF4-FFF2-40B4-BE49-F238E27FC236}">
                <a16:creationId xmlns:a16="http://schemas.microsoft.com/office/drawing/2014/main" id="{18C3A985-6CD4-BF45-815B-506EBFCBB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0" y="2519363"/>
            <a:ext cx="685800" cy="609600"/>
          </a:xfrm>
          <a:prstGeom prst="ellipse">
            <a:avLst/>
          </a:prstGeom>
          <a:solidFill>
            <a:srgbClr val="E4C5C2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A4B44685-379F-E24F-A76F-5641856AF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1371600"/>
            <a:ext cx="6858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9" name="Oval 47">
            <a:extLst>
              <a:ext uri="{FF2B5EF4-FFF2-40B4-BE49-F238E27FC236}">
                <a16:creationId xmlns:a16="http://schemas.microsoft.com/office/drawing/2014/main" id="{52859BBB-9005-1F42-BCC8-04B175B83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66975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0" name="Oval 48">
            <a:extLst>
              <a:ext uri="{FF2B5EF4-FFF2-40B4-BE49-F238E27FC236}">
                <a16:creationId xmlns:a16="http://schemas.microsoft.com/office/drawing/2014/main" id="{77BEC9B7-0448-E748-8FFA-5D158A1CE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2466975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1" name="Oval 49">
            <a:extLst>
              <a:ext uri="{FF2B5EF4-FFF2-40B4-BE49-F238E27FC236}">
                <a16:creationId xmlns:a16="http://schemas.microsoft.com/office/drawing/2014/main" id="{AA1BBD3D-7E77-5F4D-9220-D9047F301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871913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2" name="Oval 50">
            <a:extLst>
              <a:ext uri="{FF2B5EF4-FFF2-40B4-BE49-F238E27FC236}">
                <a16:creationId xmlns:a16="http://schemas.microsoft.com/office/drawing/2014/main" id="{86D51087-13F0-CA4C-99CB-7C8F3FB21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3871913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3" name="Oval 51">
            <a:extLst>
              <a:ext uri="{FF2B5EF4-FFF2-40B4-BE49-F238E27FC236}">
                <a16:creationId xmlns:a16="http://schemas.microsoft.com/office/drawing/2014/main" id="{BDACA6F7-F826-8344-BBD0-5BB0E93FC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3871913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4" name="Oval 52">
            <a:extLst>
              <a:ext uri="{FF2B5EF4-FFF2-40B4-BE49-F238E27FC236}">
                <a16:creationId xmlns:a16="http://schemas.microsoft.com/office/drawing/2014/main" id="{D22872B9-1AB0-784E-B3B9-AFD49E9D8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091113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5" name="Oval 53">
            <a:extLst>
              <a:ext uri="{FF2B5EF4-FFF2-40B4-BE49-F238E27FC236}">
                <a16:creationId xmlns:a16="http://schemas.microsoft.com/office/drawing/2014/main" id="{2BDC47A5-089D-584B-AFE9-AE1426C1B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5091113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6" name="Oval 54">
            <a:extLst>
              <a:ext uri="{FF2B5EF4-FFF2-40B4-BE49-F238E27FC236}">
                <a16:creationId xmlns:a16="http://schemas.microsoft.com/office/drawing/2014/main" id="{9F430BA9-6380-544F-9773-16D1B90B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871913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7" name="Oval 55">
            <a:extLst>
              <a:ext uri="{FF2B5EF4-FFF2-40B4-BE49-F238E27FC236}">
                <a16:creationId xmlns:a16="http://schemas.microsoft.com/office/drawing/2014/main" id="{CF380D27-A333-D841-946B-30E81C093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3867150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4AFE7664-E1B3-544D-B179-AD7914AB3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867150"/>
            <a:ext cx="685800" cy="609600"/>
          </a:xfrm>
          <a:prstGeom prst="ellips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5B59C57B-A921-F044-ACCC-923B4CF33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4724400"/>
            <a:ext cx="332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800" b="0">
                <a:latin typeface="Arial" panose="020B0604020202020204" pitchFamily="34" charset="0"/>
              </a:rPr>
              <a:t>,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C</a:t>
            </a:r>
            <a:r>
              <a:rPr lang="en-US" altLang="en-US" sz="1800" b="0">
                <a:latin typeface="Arial" panose="020B0604020202020204" pitchFamily="34" charset="0"/>
              </a:rPr>
              <a:t>,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H</a:t>
            </a:r>
            <a:r>
              <a:rPr lang="en-US" altLang="en-US" sz="1800" b="0">
                <a:latin typeface="Arial" panose="020B0604020202020204" pitchFamily="34" charset="0"/>
              </a:rPr>
              <a:t>,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800" b="0">
                <a:latin typeface="Arial" panose="020B0604020202020204" pitchFamily="34" charset="0"/>
              </a:rPr>
              <a:t>,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P</a:t>
            </a:r>
            <a:r>
              <a:rPr lang="en-US" altLang="en-US" sz="1800" b="0">
                <a:latin typeface="Arial" panose="020B0604020202020204" pitchFamily="34" charset="0"/>
              </a:rPr>
              <a:t>,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Q</a:t>
            </a:r>
            <a:r>
              <a:rPr lang="en-US" altLang="en-US" sz="1800" b="0">
                <a:latin typeface="Arial" panose="020B0604020202020204" pitchFamily="34" charset="0"/>
              </a:rPr>
              <a:t>,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K</a:t>
            </a:r>
            <a:r>
              <a:rPr lang="en-US" altLang="en-US" sz="1800" b="0">
                <a:latin typeface="Arial" panose="020B0604020202020204" pitchFamily="34" charset="0"/>
              </a:rPr>
              <a:t>,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800" b="0">
                <a:latin typeface="Arial" panose="020B0604020202020204" pitchFamily="34" charset="0"/>
              </a:rPr>
              <a:t>,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800" b="0">
                <a:solidFill>
                  <a:srgbClr val="0000CC"/>
                </a:solidFill>
                <a:latin typeface="Arial" panose="020B0604020202020204" pitchFamily="34" charset="0"/>
              </a:rPr>
              <a:t>,</a:t>
            </a:r>
            <a:r>
              <a:rPr lang="en-US" altLang="en-US" sz="1800" b="0">
                <a:latin typeface="Arial" panose="020B0604020202020204" pitchFamily="34" charset="0"/>
              </a:rPr>
              <a:t> and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N</a:t>
            </a:r>
          </a:p>
          <a:p>
            <a:pPr eaLnBrk="1" hangingPunct="1"/>
            <a:r>
              <a:rPr lang="en-US" altLang="en-US" sz="1800" b="0" i="1">
                <a:latin typeface="Arial" panose="020B0604020202020204" pitchFamily="34" charset="0"/>
              </a:rPr>
              <a:t> </a:t>
            </a:r>
            <a:r>
              <a:rPr lang="en-US" altLang="en-US" sz="1800" b="0">
                <a:latin typeface="Arial" panose="020B0604020202020204" pitchFamily="34" charset="0"/>
              </a:rPr>
              <a:t>are all leaves</a:t>
            </a: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DF7451C9-D5B9-044E-83A1-3BB3A5108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906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800" b="0">
                <a:latin typeface="Arial" panose="020B0604020202020204" pitchFamily="34" charset="0"/>
              </a:rPr>
              <a:t> is ancestor of </a:t>
            </a:r>
            <a:r>
              <a:rPr lang="en-US" altLang="en-US" sz="1800">
                <a:solidFill>
                  <a:srgbClr val="0000CC"/>
                </a:solidFill>
                <a:latin typeface="Arial" panose="020B0604020202020204" pitchFamily="34" charset="0"/>
              </a:rPr>
              <a:t>all other nodes</a:t>
            </a:r>
            <a:endParaRPr lang="en-US" altLang="en-US" sz="1800" i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F51CE2F0-96DE-CB46-95A0-C63B3C746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867400"/>
            <a:ext cx="281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Q</a:t>
            </a:r>
            <a:r>
              <a:rPr lang="en-US" altLang="en-US" sz="1800" b="0">
                <a:latin typeface="Arial" panose="020B0604020202020204" pitchFamily="34" charset="0"/>
              </a:rPr>
              <a:t> is a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descendent</a:t>
            </a:r>
            <a:r>
              <a:rPr lang="en-US" altLang="en-US" sz="1800" b="0">
                <a:latin typeface="Arial" panose="020B0604020202020204" pitchFamily="34" charset="0"/>
              </a:rPr>
              <a:t>  of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J</a:t>
            </a:r>
            <a:r>
              <a:rPr lang="en-US" altLang="en-US" sz="1800" b="0">
                <a:latin typeface="Arial" panose="020B0604020202020204" pitchFamily="34" charset="0"/>
              </a:rPr>
              <a:t>, </a:t>
            </a:r>
            <a:r>
              <a:rPr lang="en-US" altLang="en-US" sz="1800" i="1">
                <a:solidFill>
                  <a:srgbClr val="006600"/>
                </a:solidFill>
                <a:latin typeface="Arial" panose="020B0604020202020204" pitchFamily="34" charset="0"/>
              </a:rPr>
              <a:t>E</a:t>
            </a:r>
            <a:r>
              <a:rPr lang="en-US" altLang="en-US" sz="1800" b="0">
                <a:latin typeface="Arial" panose="020B0604020202020204" pitchFamily="34" charset="0"/>
              </a:rPr>
              <a:t> and </a:t>
            </a:r>
            <a:r>
              <a:rPr lang="en-US" altLang="en-US" sz="1800" i="1">
                <a:solidFill>
                  <a:srgbClr val="005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800" b="0">
                <a:latin typeface="Arial" panose="020B0604020202020204" pitchFamily="34" charset="0"/>
              </a:rPr>
              <a:t>, respectively</a:t>
            </a: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DEE12AB8-CFAF-D848-A9F2-CE994AD67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8" y="2971800"/>
            <a:ext cx="1541462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i="1">
                <a:solidFill>
                  <a:srgbClr val="0000CC"/>
                </a:solidFill>
                <a:latin typeface="Arial" panose="020B0604020202020204" pitchFamily="34" charset="0"/>
              </a:rPr>
              <a:t>E</a:t>
            </a:r>
            <a:r>
              <a:rPr lang="en-US" altLang="en-US" b="0">
                <a:latin typeface="Arial" panose="020B0604020202020204" pitchFamily="34" charset="0"/>
              </a:rPr>
              <a:t> is at depth </a:t>
            </a:r>
            <a:r>
              <a:rPr lang="en-US" altLang="en-US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en-US" altLang="en-US" b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b="0">
                <a:latin typeface="Arial" panose="020B0604020202020204" pitchFamily="34" charset="0"/>
              </a:rPr>
              <a:t>and height </a:t>
            </a:r>
            <a:r>
              <a:rPr lang="en-US" altLang="en-US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en-US" altLang="en-US" b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3" name="Oval 61">
            <a:extLst>
              <a:ext uri="{FF2B5EF4-FFF2-40B4-BE49-F238E27FC236}">
                <a16:creationId xmlns:a16="http://schemas.microsoft.com/office/drawing/2014/main" id="{73F4CA6B-CD97-5A44-8579-5AB940E95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509838"/>
            <a:ext cx="685800" cy="609600"/>
          </a:xfrm>
          <a:prstGeom prst="ellips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4" name="Rectangle 62">
            <a:extLst>
              <a:ext uri="{FF2B5EF4-FFF2-40B4-BE49-F238E27FC236}">
                <a16:creationId xmlns:a16="http://schemas.microsoft.com/office/drawing/2014/main" id="{93905C97-20C4-254A-A5DB-CAEB677B9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022600"/>
            <a:ext cx="1530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i="1">
                <a:solidFill>
                  <a:srgbClr val="0000CC"/>
                </a:solidFill>
                <a:latin typeface="Arial" panose="020B0604020202020204" pitchFamily="34" charset="0"/>
              </a:rPr>
              <a:t>F</a:t>
            </a:r>
            <a:r>
              <a:rPr lang="en-US" altLang="en-US" b="0">
                <a:latin typeface="Arial" panose="020B0604020202020204" pitchFamily="34" charset="0"/>
              </a:rPr>
              <a:t> is at depth </a:t>
            </a:r>
            <a:r>
              <a:rPr lang="en-US" altLang="en-US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en-US" altLang="en-US" b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b="0">
                <a:latin typeface="Arial" panose="020B0604020202020204" pitchFamily="34" charset="0"/>
              </a:rPr>
              <a:t>and height </a:t>
            </a:r>
            <a:r>
              <a:rPr lang="en-US" altLang="en-US">
                <a:solidFill>
                  <a:srgbClr val="0000CC"/>
                </a:solidFill>
                <a:latin typeface="Arial" panose="020B0604020202020204" pitchFamily="34" charset="0"/>
              </a:rPr>
              <a:t>1</a:t>
            </a:r>
            <a:r>
              <a:rPr lang="en-US" altLang="en-US" b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5" name="Rectangle 63">
            <a:extLst>
              <a:ext uri="{FF2B5EF4-FFF2-40B4-BE49-F238E27FC236}">
                <a16:creationId xmlns:a16="http://schemas.microsoft.com/office/drawing/2014/main" id="{7CD611E8-E32F-2248-B3C4-E96FEAF2F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867400"/>
            <a:ext cx="277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0">
                <a:latin typeface="Arial" panose="020B0604020202020204" pitchFamily="34" charset="0"/>
              </a:rPr>
              <a:t>The height of the tree is </a:t>
            </a:r>
            <a:r>
              <a:rPr lang="en-US" altLang="en-US" sz="1800">
                <a:solidFill>
                  <a:srgbClr val="0000CC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6680D2-440A-DB42-98A5-2D30DE2BE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813425"/>
            <a:ext cx="183515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i="1">
                <a:solidFill>
                  <a:srgbClr val="0000CC"/>
                </a:solidFill>
                <a:latin typeface="Arial" panose="020B0604020202020204" pitchFamily="34" charset="0"/>
              </a:rPr>
              <a:t>K</a:t>
            </a:r>
            <a:r>
              <a:rPr lang="en-US" altLang="en-US" sz="1800" b="0">
                <a:latin typeface="Arial" panose="020B0604020202020204" pitchFamily="34" charset="0"/>
              </a:rPr>
              <a:t>, </a:t>
            </a:r>
            <a:r>
              <a:rPr lang="en-US" altLang="en-US" sz="1800" i="1">
                <a:solidFill>
                  <a:srgbClr val="0000CC"/>
                </a:solidFill>
                <a:latin typeface="Arial" panose="020B0604020202020204" pitchFamily="34" charset="0"/>
              </a:rPr>
              <a:t>L</a:t>
            </a:r>
            <a:r>
              <a:rPr lang="en-US" altLang="en-US" sz="1800" b="0">
                <a:latin typeface="Arial" panose="020B0604020202020204" pitchFamily="34" charset="0"/>
              </a:rPr>
              <a:t>, and </a:t>
            </a:r>
            <a:r>
              <a:rPr lang="en-US" altLang="en-US" sz="1800" i="1">
                <a:solidFill>
                  <a:srgbClr val="0000CC"/>
                </a:solidFill>
                <a:latin typeface="Arial" panose="020B0604020202020204" pitchFamily="34" charset="0"/>
              </a:rPr>
              <a:t>M</a:t>
            </a:r>
            <a:r>
              <a:rPr lang="en-US" altLang="en-US" sz="1800" b="0" i="1">
                <a:latin typeface="Arial" panose="020B0604020202020204" pitchFamily="34" charset="0"/>
              </a:rPr>
              <a:t> </a:t>
            </a:r>
            <a:r>
              <a:rPr lang="en-US" altLang="en-US" sz="1800" b="0">
                <a:latin typeface="Arial" panose="020B0604020202020204" pitchFamily="34" charset="0"/>
              </a:rPr>
              <a:t>are </a:t>
            </a: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latin typeface="Arial" panose="020B0604020202020204" pitchFamily="34" charset="0"/>
              </a:rPr>
              <a:t>siblings</a:t>
            </a:r>
            <a:endParaRPr lang="en-US" altLang="en-US" sz="1800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0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 animBg="1"/>
      <p:bldP spid="41" grpId="0" animBg="1"/>
      <p:bldP spid="4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/>
      <p:bldP spid="60" grpId="0"/>
      <p:bldP spid="61" grpId="0"/>
      <p:bldP spid="62" grpId="0"/>
      <p:bldP spid="63" grpId="0" animBg="1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5B113C-D654-8D4C-9A35-8A8ECD4A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5D3809-41A0-3C43-BD15-7F07B16944A0}"/>
              </a:ext>
            </a:extLst>
          </p:cNvPr>
          <p:cNvSpPr txBox="1">
            <a:spLocks/>
          </p:cNvSpPr>
          <p:nvPr/>
        </p:nvSpPr>
        <p:spPr bwMode="auto">
          <a:xfrm>
            <a:off x="457200" y="7620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/>
              <a:t>A Tree Example</a:t>
            </a:r>
          </a:p>
        </p:txBody>
      </p:sp>
      <p:sp>
        <p:nvSpPr>
          <p:cNvPr id="4" name="Rectangle 35">
            <a:extLst>
              <a:ext uri="{FF2B5EF4-FFF2-40B4-BE49-F238E27FC236}">
                <a16:creationId xmlns:a16="http://schemas.microsoft.com/office/drawing/2014/main" id="{66851B52-0292-BA4F-9045-FA45CA2F6A50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7239000" cy="4846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sym typeface="Wingdings" pitchFamily="2" charset="2"/>
              </a:rPr>
              <a:t>is the root node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</a:rPr>
              <a:t> is the parent of </a:t>
            </a:r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</a:p>
          <a:p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latin typeface="Times New Roman" panose="02020603050405020304" pitchFamily="18" charset="0"/>
              </a:rPr>
              <a:t>, </a:t>
            </a:r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2400" dirty="0">
                <a:latin typeface="Times New Roman" panose="02020603050405020304" pitchFamily="18" charset="0"/>
              </a:rPr>
              <a:t>, and </a:t>
            </a:r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are the children of </a:t>
            </a:r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Each node may have an arbitrary number of children, possibly zero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Nodes with no children are known as </a:t>
            </a:r>
            <a:r>
              <a:rPr lang="en-US" altLang="en-US" sz="2400" i="1" dirty="0">
                <a:latin typeface="Times New Roman" panose="02020603050405020304" pitchFamily="18" charset="0"/>
              </a:rPr>
              <a:t>leaves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 sz="20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</a:rPr>
              <a:t>,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</a:rPr>
              <a:t>,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H</a:t>
            </a:r>
            <a:r>
              <a:rPr lang="en-US" altLang="en-US" sz="2000" dirty="0">
                <a:latin typeface="Times New Roman" panose="02020603050405020304" pitchFamily="18" charset="0"/>
              </a:rPr>
              <a:t>,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,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</a:rPr>
              <a:t>,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Q</a:t>
            </a:r>
            <a:r>
              <a:rPr lang="en-US" altLang="en-US" sz="2000" dirty="0">
                <a:latin typeface="Times New Roman" panose="02020603050405020304" pitchFamily="18" charset="0"/>
              </a:rPr>
              <a:t>,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</a:rPr>
              <a:t>,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2000" dirty="0">
                <a:latin typeface="Times New Roman" panose="02020603050405020304" pitchFamily="18" charset="0"/>
              </a:rPr>
              <a:t>,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,</a:t>
            </a:r>
            <a:r>
              <a:rPr lang="en-US" altLang="en-US" sz="2000" dirty="0">
                <a:latin typeface="Times New Roman" panose="02020603050405020304" pitchFamily="18" charset="0"/>
              </a:rPr>
              <a:t> and </a:t>
            </a:r>
            <a:r>
              <a:rPr lang="en-US" altLang="en-US" sz="20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are all leaves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Nodes with the same parent are </a:t>
            </a:r>
            <a:r>
              <a:rPr lang="en-US" altLang="en-US" sz="2400" i="1" dirty="0">
                <a:latin typeface="Times New Roman" panose="02020603050405020304" pitchFamily="18" charset="0"/>
              </a:rPr>
              <a:t>siblings</a:t>
            </a:r>
          </a:p>
          <a:p>
            <a:pPr lvl="1"/>
            <a:r>
              <a:rPr lang="en-US" altLang="en-US" sz="20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latin typeface="Times New Roman" panose="02020603050405020304" pitchFamily="18" charset="0"/>
              </a:rPr>
              <a:t>, </a:t>
            </a:r>
            <a:r>
              <a:rPr lang="en-US" altLang="en-US" sz="20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2000" dirty="0">
                <a:latin typeface="Times New Roman" panose="02020603050405020304" pitchFamily="18" charset="0"/>
              </a:rPr>
              <a:t>, and </a:t>
            </a:r>
            <a:r>
              <a:rPr lang="en-US" altLang="en-US" sz="20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000" dirty="0">
                <a:latin typeface="Times New Roman" panose="02020603050405020304" pitchFamily="18" charset="0"/>
              </a:rPr>
              <a:t> are all siblings</a:t>
            </a:r>
          </a:p>
          <a:p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2400" dirty="0">
                <a:latin typeface="Times New Roman" panose="02020603050405020304" pitchFamily="18" charset="0"/>
              </a:rPr>
              <a:t> is at depth 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and height 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en-US" sz="24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</a:rPr>
              <a:t> is at depth 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and height 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en-US" sz="2400" dirty="0">
                <a:latin typeface="Times New Roman" panose="02020603050405020304" pitchFamily="18" charset="0"/>
              </a:rPr>
              <a:t>The height of the tree is </a:t>
            </a:r>
            <a:r>
              <a:rPr lang="en-US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3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31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43086</TotalTime>
  <Words>2167</Words>
  <Application>Microsoft Macintosh PowerPoint</Application>
  <PresentationFormat>A4 Paper (210x297 mm)</PresentationFormat>
  <Paragraphs>530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Adobe Gothic Std B</vt:lpstr>
      <vt:lpstr>DengXian</vt:lpstr>
      <vt:lpstr>DengXian</vt:lpstr>
      <vt:lpstr>等线 Light</vt:lpstr>
      <vt:lpstr>SimSun</vt:lpstr>
      <vt:lpstr>Arial</vt:lpstr>
      <vt:lpstr>Calibri</vt:lpstr>
      <vt:lpstr>Times New Roman</vt:lpstr>
      <vt:lpstr>Trebuchet MS</vt:lpstr>
      <vt:lpstr>Wingdings</vt:lpstr>
      <vt:lpstr>Wingdings 2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Zubair Ahmad</cp:lastModifiedBy>
  <cp:revision>830</cp:revision>
  <cp:lastPrinted>2025-03-21T05:26:40Z</cp:lastPrinted>
  <dcterms:created xsi:type="dcterms:W3CDTF">2018-07-17T04:46:00Z</dcterms:created>
  <dcterms:modified xsi:type="dcterms:W3CDTF">2025-04-08T04:02:08Z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