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0" r:id="rId2"/>
    <p:sldId id="762" r:id="rId3"/>
    <p:sldId id="742" r:id="rId4"/>
    <p:sldId id="743" r:id="rId5"/>
    <p:sldId id="744" r:id="rId6"/>
    <p:sldId id="745" r:id="rId7"/>
    <p:sldId id="746" r:id="rId8"/>
    <p:sldId id="747" r:id="rId9"/>
    <p:sldId id="763" r:id="rId10"/>
    <p:sldId id="748" r:id="rId11"/>
    <p:sldId id="749" r:id="rId12"/>
    <p:sldId id="750" r:id="rId13"/>
    <p:sldId id="751" r:id="rId14"/>
    <p:sldId id="752" r:id="rId15"/>
    <p:sldId id="753" r:id="rId16"/>
    <p:sldId id="754" r:id="rId17"/>
    <p:sldId id="755" r:id="rId18"/>
    <p:sldId id="764" r:id="rId19"/>
    <p:sldId id="756" r:id="rId20"/>
    <p:sldId id="757" r:id="rId21"/>
    <p:sldId id="758" r:id="rId22"/>
    <p:sldId id="760" r:id="rId23"/>
    <p:sldId id="761" r:id="rId24"/>
    <p:sldId id="765" r:id="rId25"/>
    <p:sldId id="766" r:id="rId26"/>
    <p:sldId id="767" r:id="rId27"/>
    <p:sldId id="768" r:id="rId28"/>
    <p:sldId id="769" r:id="rId29"/>
    <p:sldId id="759" r:id="rId30"/>
    <p:sldId id="372" r:id="rId31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62"/>
            <p14:sldId id="742"/>
            <p14:sldId id="743"/>
            <p14:sldId id="744"/>
            <p14:sldId id="745"/>
            <p14:sldId id="746"/>
            <p14:sldId id="747"/>
            <p14:sldId id="763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64"/>
            <p14:sldId id="756"/>
            <p14:sldId id="757"/>
            <p14:sldId id="758"/>
            <p14:sldId id="760"/>
            <p14:sldId id="761"/>
            <p14:sldId id="765"/>
            <p14:sldId id="766"/>
            <p14:sldId id="767"/>
            <p14:sldId id="768"/>
            <p14:sldId id="769"/>
            <p14:sldId id="759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2712" autoAdjust="0"/>
  </p:normalViewPr>
  <p:slideViewPr>
    <p:cSldViewPr snapToGrid="0">
      <p:cViewPr varScale="1">
        <p:scale>
          <a:sx n="102" d="100"/>
          <a:sy n="102" d="100"/>
        </p:scale>
        <p:origin x="1600" y="168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Binary Search Tree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BCA4A6-2783-CC43-B76A-B4C0006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A35E9C-7D16-114E-B067-6E8E6BCD998E}"/>
              </a:ext>
            </a:extLst>
          </p:cNvPr>
          <p:cNvSpPr txBox="1">
            <a:spLocks/>
          </p:cNvSpPr>
          <p:nvPr/>
        </p:nvSpPr>
        <p:spPr bwMode="auto">
          <a:xfrm>
            <a:off x="114300" y="1111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Routine to make an empty tree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6F6BB69-C5D1-3446-A736-12F12E01DDF7}"/>
              </a:ext>
            </a:extLst>
          </p:cNvPr>
          <p:cNvSpPr txBox="1">
            <a:spLocks/>
          </p:cNvSpPr>
          <p:nvPr/>
        </p:nvSpPr>
        <p:spPr>
          <a:xfrm>
            <a:off x="642938" y="1676400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dirty="0" err="1"/>
              <a:t>tree_node</a:t>
            </a:r>
            <a:r>
              <a:rPr lang="en-US" altLang="en-US" dirty="0"/>
              <a:t>* </a:t>
            </a:r>
            <a:r>
              <a:rPr lang="en-US" altLang="en-US" dirty="0" err="1"/>
              <a:t>MakeEmpty</a:t>
            </a:r>
            <a:r>
              <a:rPr lang="en-US" altLang="en-US" dirty="0"/>
              <a:t>(</a:t>
            </a:r>
            <a:r>
              <a:rPr lang="en-US" altLang="en-US" dirty="0" err="1"/>
              <a:t>tree_node</a:t>
            </a:r>
            <a:r>
              <a:rPr lang="en-US" altLang="en-US" dirty="0"/>
              <a:t>* T){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	</a:t>
            </a:r>
            <a:r>
              <a:rPr lang="en-US" altLang="en-US" b="1" dirty="0">
                <a:solidFill>
                  <a:srgbClr val="0033CC"/>
                </a:solidFill>
              </a:rPr>
              <a:t>if </a:t>
            </a:r>
            <a:r>
              <a:rPr lang="en-US" altLang="en-US" dirty="0"/>
              <a:t>(T != NULL) {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MakeEmpty</a:t>
            </a:r>
            <a:r>
              <a:rPr lang="en-US" altLang="en-US" dirty="0"/>
              <a:t>(T-&gt;Left);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MakeEmpty</a:t>
            </a:r>
            <a:r>
              <a:rPr lang="en-US" altLang="en-US" dirty="0"/>
              <a:t>(T-&gt;Right);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           free(T);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	}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	return NULL;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}</a:t>
            </a:r>
          </a:p>
          <a:p>
            <a:pPr>
              <a:buFont typeface="Wingdings 2" pitchFamily="2" charset="2"/>
              <a:buNone/>
            </a:pPr>
            <a:r>
              <a:rPr lang="en-US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8479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FDA6D6-0A43-994D-A062-FAB6F5DF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56C774-CBB4-974B-82DD-F5E72DE78720}"/>
              </a:ext>
            </a:extLst>
          </p:cNvPr>
          <p:cNvSpPr txBox="1">
            <a:spLocks/>
          </p:cNvSpPr>
          <p:nvPr/>
        </p:nvSpPr>
        <p:spPr bwMode="auto">
          <a:xfrm>
            <a:off x="114300" y="12382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 err="1"/>
              <a:t>find_min</a:t>
            </a:r>
            <a:r>
              <a:rPr lang="en-US" altLang="en-US" sz="3400" b="1" dirty="0"/>
              <a:t> and </a:t>
            </a:r>
            <a:r>
              <a:rPr lang="en-US" altLang="en-US" sz="3400" b="1" dirty="0" err="1"/>
              <a:t>find_max</a:t>
            </a:r>
            <a:r>
              <a:rPr lang="en-US" altLang="en-US" sz="3400" b="1" dirty="0"/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9008FA-CD62-6A4E-88C2-EEEF3AFC092B}"/>
              </a:ext>
            </a:extLst>
          </p:cNvPr>
          <p:cNvSpPr txBox="1">
            <a:spLocks/>
          </p:cNvSpPr>
          <p:nvPr/>
        </p:nvSpPr>
        <p:spPr>
          <a:xfrm>
            <a:off x="642938" y="1289980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These routines return the position of the smallest and largest elements in the tree, respectively.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Although returning the exact values of these elements might seem more reasonable, this would be inconsistent with the </a:t>
            </a:r>
            <a:r>
              <a:rPr lang="en-US" altLang="en-US" sz="2100" i="1" dirty="0">
                <a:latin typeface="Times New Roman" panose="02020603050405020304" pitchFamily="18" charset="0"/>
              </a:rPr>
              <a:t>find</a:t>
            </a:r>
            <a:r>
              <a:rPr lang="en-US" altLang="en-US" sz="2100" dirty="0">
                <a:latin typeface="Times New Roman" panose="02020603050405020304" pitchFamily="18" charset="0"/>
              </a:rPr>
              <a:t> operation.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It is important that similar-looking operations do similar things. 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To perform a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find_min</a:t>
            </a:r>
            <a:r>
              <a:rPr lang="en-US" altLang="en-US" sz="2200" dirty="0">
                <a:latin typeface="Times New Roman" panose="02020603050405020304" pitchFamily="18" charset="0"/>
              </a:rPr>
              <a:t>,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start at the root, and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go left as long as there is a left child.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The stopping point is the smallest element.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The </a:t>
            </a:r>
            <a:r>
              <a:rPr lang="en-US" altLang="en-US" sz="2200" i="1" dirty="0" err="1">
                <a:latin typeface="Times New Roman" panose="02020603050405020304" pitchFamily="18" charset="0"/>
              </a:rPr>
              <a:t>find_max</a:t>
            </a:r>
            <a:r>
              <a:rPr lang="en-US" altLang="en-US" sz="2200" dirty="0">
                <a:latin typeface="Times New Roman" panose="02020603050405020304" pitchFamily="18" charset="0"/>
              </a:rPr>
              <a:t> routine is the same, except that branching is to the right child.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6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E82AD-6C36-D04F-8C40-C07D6D9E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9F3854-B86C-2741-B6F3-F530C9F275AE}"/>
              </a:ext>
            </a:extLst>
          </p:cNvPr>
          <p:cNvSpPr txBox="1">
            <a:spLocks/>
          </p:cNvSpPr>
          <p:nvPr/>
        </p:nvSpPr>
        <p:spPr bwMode="auto">
          <a:xfrm>
            <a:off x="38100" y="123825"/>
            <a:ext cx="75438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 err="1"/>
              <a:t>find_min</a:t>
            </a:r>
            <a:r>
              <a:rPr lang="en-US" altLang="en-US" sz="3400" b="1" dirty="0"/>
              <a:t> recursive implementation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2E250F-F847-A04E-AB45-610CB354A361}"/>
              </a:ext>
            </a:extLst>
          </p:cNvPr>
          <p:cNvSpPr txBox="1">
            <a:spLocks/>
          </p:cNvSpPr>
          <p:nvPr/>
        </p:nvSpPr>
        <p:spPr>
          <a:xfrm>
            <a:off x="642938" y="1682750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dirty="0" err="1"/>
              <a:t>tree_node</a:t>
            </a:r>
            <a:r>
              <a:rPr lang="en-US" altLang="en-US" dirty="0"/>
              <a:t>* </a:t>
            </a:r>
            <a:r>
              <a:rPr lang="en-US" altLang="en-US" dirty="0" err="1"/>
              <a:t>find_min</a:t>
            </a:r>
            <a:r>
              <a:rPr lang="en-US" altLang="en-US" dirty="0"/>
              <a:t>(</a:t>
            </a:r>
            <a:r>
              <a:rPr lang="en-US" altLang="en-US" dirty="0" err="1"/>
              <a:t>tree_node</a:t>
            </a:r>
            <a:r>
              <a:rPr lang="en-US" altLang="en-US" dirty="0"/>
              <a:t>* T ) {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if</a:t>
            </a:r>
            <a:r>
              <a:rPr lang="en-US" altLang="en-US" dirty="0"/>
              <a:t>( T == NULL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return NULL;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else</a:t>
            </a:r>
            <a:r>
              <a:rPr lang="en-US" altLang="en-US" dirty="0"/>
              <a:t>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	if</a:t>
            </a:r>
            <a:r>
              <a:rPr lang="en-US" altLang="en-US" dirty="0"/>
              <a:t>( T-&gt;left == NULL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		return( T );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	else</a:t>
            </a:r>
            <a:r>
              <a:rPr lang="en-US" altLang="en-US" dirty="0"/>
              <a:t>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		return( </a:t>
            </a:r>
            <a:r>
              <a:rPr lang="en-US" altLang="en-US" dirty="0" err="1"/>
              <a:t>find_min</a:t>
            </a:r>
            <a:r>
              <a:rPr lang="en-US" altLang="en-US" dirty="0"/>
              <a:t> ( T-</a:t>
            </a:r>
            <a:r>
              <a:rPr lang="en-US" altLang="en-US" b="1" dirty="0"/>
              <a:t>&gt;</a:t>
            </a:r>
            <a:r>
              <a:rPr lang="en-US" altLang="en-US" dirty="0"/>
              <a:t>left ) );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}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Wingdings 2" pitchFamily="2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9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B8185-4C19-6146-ADFB-99EF6A36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8E3B30-3F82-1F43-9863-D31EF4D1CE2B}"/>
              </a:ext>
            </a:extLst>
          </p:cNvPr>
          <p:cNvSpPr txBox="1">
            <a:spLocks/>
          </p:cNvSpPr>
          <p:nvPr/>
        </p:nvSpPr>
        <p:spPr bwMode="auto">
          <a:xfrm>
            <a:off x="0" y="228600"/>
            <a:ext cx="82296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 err="1"/>
              <a:t>find_max</a:t>
            </a:r>
            <a:r>
              <a:rPr lang="en-US" altLang="en-US" sz="3400" b="1" dirty="0"/>
              <a:t> </a:t>
            </a:r>
            <a:r>
              <a:rPr lang="en-US" altLang="en-US" sz="3400" b="1" dirty="0" err="1"/>
              <a:t>nonrecursive</a:t>
            </a:r>
            <a:r>
              <a:rPr lang="en-US" altLang="en-US" sz="3400" b="1" dirty="0"/>
              <a:t> implementation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8BF884-0BED-5E4C-9DED-708D75FFECC0}"/>
              </a:ext>
            </a:extLst>
          </p:cNvPr>
          <p:cNvSpPr txBox="1">
            <a:spLocks/>
          </p:cNvSpPr>
          <p:nvPr/>
        </p:nvSpPr>
        <p:spPr>
          <a:xfrm>
            <a:off x="642938" y="1506538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 err="1"/>
              <a:t>tree_node</a:t>
            </a:r>
            <a:r>
              <a:rPr lang="en-US" altLang="en-US" dirty="0"/>
              <a:t>* </a:t>
            </a:r>
            <a:r>
              <a:rPr lang="en-US" altLang="en-US" dirty="0" err="1"/>
              <a:t>find_max</a:t>
            </a:r>
            <a:r>
              <a:rPr lang="en-US" altLang="en-US" dirty="0"/>
              <a:t>(</a:t>
            </a:r>
            <a:r>
              <a:rPr lang="en-US" altLang="en-US" dirty="0" err="1"/>
              <a:t>tree_node</a:t>
            </a:r>
            <a:r>
              <a:rPr lang="en-US" altLang="en-US" dirty="0"/>
              <a:t>* T ) {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>
                <a:solidFill>
                  <a:srgbClr val="0033CC"/>
                </a:solidFill>
              </a:rPr>
              <a:t>if</a:t>
            </a:r>
            <a:r>
              <a:rPr lang="en-US" altLang="en-US" dirty="0"/>
              <a:t>( T != NULL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b="1" dirty="0"/>
              <a:t>	while</a:t>
            </a:r>
            <a:r>
              <a:rPr lang="en-US" altLang="en-US" dirty="0"/>
              <a:t>( T-</a:t>
            </a:r>
            <a:r>
              <a:rPr lang="en-US" altLang="en-US" b="1" dirty="0"/>
              <a:t>&gt;</a:t>
            </a:r>
            <a:r>
              <a:rPr lang="en-US" altLang="en-US" dirty="0"/>
              <a:t>right != NULL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		T = T-</a:t>
            </a:r>
            <a:r>
              <a:rPr lang="en-US" altLang="en-US" b="1" dirty="0"/>
              <a:t>&gt;</a:t>
            </a:r>
            <a:r>
              <a:rPr lang="en-US" altLang="en-US" dirty="0"/>
              <a:t>right;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return T;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dirty="0"/>
              <a:t>}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Wingdings 2" pitchFamily="2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DF9C07-DA6B-EE4C-B1D5-FEC2F1F9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014BB2-A31B-5348-A02E-922AAB6D0BE0}"/>
              </a:ext>
            </a:extLst>
          </p:cNvPr>
          <p:cNvSpPr txBox="1">
            <a:spLocks/>
          </p:cNvSpPr>
          <p:nvPr/>
        </p:nvSpPr>
        <p:spPr bwMode="auto">
          <a:xfrm>
            <a:off x="223024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Insert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48AC1EB-8A80-3A4F-8097-2AFEFC9DF334}"/>
              </a:ext>
            </a:extLst>
          </p:cNvPr>
          <p:cNvSpPr txBox="1">
            <a:spLocks/>
          </p:cNvSpPr>
          <p:nvPr/>
        </p:nvSpPr>
        <p:spPr>
          <a:xfrm>
            <a:off x="735980" y="1620838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insertion routine is conceptually simple</a:t>
            </a:r>
          </a:p>
          <a:p>
            <a:r>
              <a:rPr lang="en-US" altLang="en-US" dirty="0"/>
              <a:t>To insert </a:t>
            </a:r>
            <a:r>
              <a:rPr lang="en-US" altLang="en-US" i="1" dirty="0"/>
              <a:t>x</a:t>
            </a:r>
            <a:r>
              <a:rPr lang="en-US" altLang="en-US" dirty="0"/>
              <a:t> into tree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</a:p>
          <a:p>
            <a:pPr lvl="1"/>
            <a:r>
              <a:rPr lang="en-US" altLang="en-US" dirty="0"/>
              <a:t>proceed down the tree as you would with a </a:t>
            </a:r>
            <a:r>
              <a:rPr lang="en-US" altLang="en-US" i="1" dirty="0"/>
              <a:t>find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/>
              <a:t>x</a:t>
            </a:r>
            <a:r>
              <a:rPr lang="en-US" altLang="en-US" dirty="0"/>
              <a:t> is found </a:t>
            </a:r>
          </a:p>
          <a:p>
            <a:pPr lvl="2"/>
            <a:r>
              <a:rPr lang="en-US" altLang="en-US" dirty="0"/>
              <a:t>do nothing (or "update" something).</a:t>
            </a:r>
          </a:p>
          <a:p>
            <a:pPr lvl="1"/>
            <a:r>
              <a:rPr lang="en-US" altLang="en-US" dirty="0"/>
              <a:t>Else </a:t>
            </a:r>
          </a:p>
          <a:p>
            <a:pPr lvl="2"/>
            <a:r>
              <a:rPr lang="en-US" altLang="en-US" dirty="0"/>
              <a:t>insert </a:t>
            </a:r>
            <a:r>
              <a:rPr lang="en-US" altLang="en-US" i="1" dirty="0"/>
              <a:t>x</a:t>
            </a:r>
            <a:r>
              <a:rPr lang="en-US" altLang="en-US" dirty="0"/>
              <a:t> at the last spot on the path traversed. </a:t>
            </a:r>
          </a:p>
        </p:txBody>
      </p:sp>
    </p:spTree>
    <p:extLst>
      <p:ext uri="{BB962C8B-B14F-4D97-AF65-F5344CB8AC3E}">
        <p14:creationId xmlns:p14="http://schemas.microsoft.com/office/powerpoint/2010/main" val="324227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45D3E-7E0B-0C4E-8659-49A86EBC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58B97A-DBE8-974E-AC44-E076927BE059}"/>
              </a:ext>
            </a:extLst>
          </p:cNvPr>
          <p:cNvSpPr txBox="1">
            <a:spLocks/>
          </p:cNvSpPr>
          <p:nvPr/>
        </p:nvSpPr>
        <p:spPr bwMode="auto">
          <a:xfrm>
            <a:off x="114300" y="1111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Insert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ED3D20-9868-1E44-A645-3C0EC2AD5886}"/>
              </a:ext>
            </a:extLst>
          </p:cNvPr>
          <p:cNvSpPr txBox="1">
            <a:spLocks/>
          </p:cNvSpPr>
          <p:nvPr/>
        </p:nvSpPr>
        <p:spPr>
          <a:xfrm>
            <a:off x="468351" y="1577976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Duplicates can be handled by keeping an extra field in the node record indicating the frequency of occurrence.</a:t>
            </a:r>
          </a:p>
          <a:p>
            <a:pPr lvl="1"/>
            <a:r>
              <a:rPr lang="en-US" altLang="en-US" sz="2100" dirty="0"/>
              <a:t>This adds some extra space to the entire tree</a:t>
            </a:r>
          </a:p>
          <a:p>
            <a:pPr lvl="1"/>
            <a:r>
              <a:rPr lang="en-US" altLang="en-US" sz="2100" dirty="0"/>
              <a:t>but is better than putting duplicates in the tree </a:t>
            </a:r>
          </a:p>
          <a:p>
            <a:pPr lvl="2"/>
            <a:r>
              <a:rPr lang="en-US" altLang="en-US" sz="1800" dirty="0"/>
              <a:t>which tends to make the tree very deep.</a:t>
            </a:r>
          </a:p>
          <a:p>
            <a:r>
              <a:rPr lang="en-US" altLang="en-US" sz="2200" dirty="0"/>
              <a:t>Of course this strategy does not work if the key is only part of a larger record. </a:t>
            </a:r>
          </a:p>
          <a:p>
            <a:pPr lvl="1"/>
            <a:r>
              <a:rPr lang="en-US" altLang="en-US" sz="2100" dirty="0"/>
              <a:t>If that is the case, then we can keep all of the records that have the same key in an auxiliary data structure</a:t>
            </a:r>
          </a:p>
          <a:p>
            <a:pPr lvl="2"/>
            <a:r>
              <a:rPr lang="en-US" altLang="en-US" sz="1800" dirty="0"/>
              <a:t>such as a list or another search tree.</a:t>
            </a:r>
          </a:p>
        </p:txBody>
      </p:sp>
    </p:spTree>
    <p:extLst>
      <p:ext uri="{BB962C8B-B14F-4D97-AF65-F5344CB8AC3E}">
        <p14:creationId xmlns:p14="http://schemas.microsoft.com/office/powerpoint/2010/main" val="3236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6C11D-9D34-E04C-884E-F57A8AA7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694099-E0DF-0244-8EF0-6675777BC46A}"/>
              </a:ext>
            </a:extLst>
          </p:cNvPr>
          <p:cNvSpPr txBox="1">
            <a:spLocks/>
          </p:cNvSpPr>
          <p:nvPr/>
        </p:nvSpPr>
        <p:spPr bwMode="auto">
          <a:xfrm>
            <a:off x="88900" y="18415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Insert operation for binary search trees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F86DF0-60A2-8F41-B393-926E341E6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1FD0FB28-5972-C34B-A152-AC1CBBA322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500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CE3A9C-1910-F04A-9988-F0D53EA80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8D8906-8A2A-4F4D-B2C6-362156DB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48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E40760-0A8C-4547-BA40-FC4CE2993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430C8E0-2EED-B548-AABD-17D24D1C7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418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DE5FC9-45F9-9246-B0E8-A4D3023DA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784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1FA90CC-4C87-0C4A-9099-E4AAA6EB49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3051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C436DE0A-8E7B-EF40-AE9C-DFC19A148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3099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89C977C-14EE-6543-8505-FE9E96E37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C4BDFD-7919-D244-A81E-EBE8F0B0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280B4FB6-F079-DB44-B6B1-C2251EB04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524000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3C2E21-CADF-4047-86A5-C7F1511CD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52451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5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9555AC9-2D7C-4942-BD4A-9D9E12E607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521200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066141E1-6D65-C348-9E36-BAD196BC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117975"/>
            <a:ext cx="375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0033CC"/>
                </a:solidFill>
              </a:rPr>
              <a:t>Inserting 5 into the tree</a:t>
            </a:r>
          </a:p>
        </p:txBody>
      </p:sp>
    </p:spTree>
    <p:extLst>
      <p:ext uri="{BB962C8B-B14F-4D97-AF65-F5344CB8AC3E}">
        <p14:creationId xmlns:p14="http://schemas.microsoft.com/office/powerpoint/2010/main" val="18960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B7320-5CFD-8145-ACBC-52ADAF6A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E23EA5-41F3-5849-B077-3EEB5345FCB3}"/>
              </a:ext>
            </a:extLst>
          </p:cNvPr>
          <p:cNvSpPr txBox="1">
            <a:spLocks/>
          </p:cNvSpPr>
          <p:nvPr/>
        </p:nvSpPr>
        <p:spPr bwMode="auto">
          <a:xfrm>
            <a:off x="312234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Insert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BF0DC8-A1F5-EF49-BDDF-A76533B0F4C2}"/>
              </a:ext>
            </a:extLst>
          </p:cNvPr>
          <p:cNvSpPr txBox="1">
            <a:spLocks/>
          </p:cNvSpPr>
          <p:nvPr/>
        </p:nvSpPr>
        <p:spPr>
          <a:xfrm>
            <a:off x="312234" y="1203325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 err="1"/>
              <a:t>tree_node</a:t>
            </a:r>
            <a:r>
              <a:rPr lang="en-US" altLang="en-US" sz="1700" dirty="0"/>
              <a:t>* insert( </a:t>
            </a:r>
            <a:r>
              <a:rPr lang="en-US" altLang="en-US" sz="1700" dirty="0" err="1"/>
              <a:t>int</a:t>
            </a:r>
            <a:r>
              <a:rPr lang="en-US" altLang="en-US" sz="1700" dirty="0"/>
              <a:t> x, </a:t>
            </a:r>
            <a:r>
              <a:rPr lang="en-US" altLang="en-US" sz="1800" dirty="0" err="1"/>
              <a:t>tree_node</a:t>
            </a:r>
            <a:r>
              <a:rPr lang="en-US" altLang="en-US" sz="1800" dirty="0"/>
              <a:t>* </a:t>
            </a:r>
            <a:r>
              <a:rPr lang="en-US" altLang="en-US" sz="1700" dirty="0"/>
              <a:t>T )  {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/*1*/</a:t>
            </a:r>
            <a:r>
              <a:rPr lang="en-US" altLang="en-US" sz="1700" dirty="0"/>
              <a:t>  </a:t>
            </a:r>
            <a:r>
              <a:rPr lang="en-US" altLang="en-US" sz="1700" b="1" dirty="0">
                <a:solidFill>
                  <a:srgbClr val="0033CC"/>
                </a:solidFill>
              </a:rPr>
              <a:t>if</a:t>
            </a:r>
            <a:r>
              <a:rPr lang="en-US" altLang="en-US" sz="1700" dirty="0"/>
              <a:t>( T == NULL )  { </a:t>
            </a:r>
            <a:r>
              <a:rPr lang="en-US" altLang="en-US" sz="1700" dirty="0">
                <a:solidFill>
                  <a:srgbClr val="FF0000"/>
                </a:solidFill>
              </a:rPr>
              <a:t>/* Create and return a one-node tree */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/*2*/</a:t>
            </a:r>
            <a:r>
              <a:rPr lang="en-US" altLang="en-US" sz="1700" dirty="0"/>
              <a:t>      T = (SEARCH_TREE) malloc ( </a:t>
            </a:r>
            <a:r>
              <a:rPr lang="en-US" altLang="en-US" sz="1700" dirty="0" err="1"/>
              <a:t>sizeof</a:t>
            </a:r>
            <a:r>
              <a:rPr lang="en-US" altLang="en-US" sz="1700" dirty="0"/>
              <a:t> (struct </a:t>
            </a:r>
            <a:r>
              <a:rPr lang="en-US" altLang="en-US" sz="1700" dirty="0" err="1"/>
              <a:t>tree_node</a:t>
            </a:r>
            <a:r>
              <a:rPr lang="en-US" altLang="en-US" sz="1700" dirty="0"/>
              <a:t>) );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/*3*/</a:t>
            </a:r>
            <a:r>
              <a:rPr lang="en-US" altLang="en-US" sz="1700" dirty="0"/>
              <a:t>      </a:t>
            </a:r>
            <a:r>
              <a:rPr lang="en-US" altLang="en-US" sz="1700" b="1" dirty="0">
                <a:solidFill>
                  <a:srgbClr val="0033CC"/>
                </a:solidFill>
              </a:rPr>
              <a:t>if</a:t>
            </a:r>
            <a:r>
              <a:rPr lang="en-US" altLang="en-US" sz="1700" dirty="0"/>
              <a:t>( T == NULL )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/*4*/</a:t>
            </a:r>
            <a:r>
              <a:rPr lang="en-US" altLang="en-US" sz="1700" dirty="0"/>
              <a:t> 	  </a:t>
            </a:r>
            <a:r>
              <a:rPr lang="en-US" altLang="en-US" sz="1700" dirty="0" err="1"/>
              <a:t>printf</a:t>
            </a:r>
            <a:r>
              <a:rPr lang="en-US" altLang="en-US" sz="1700" dirty="0"/>
              <a:t>("Out of space!!!");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b="1" dirty="0">
                <a:solidFill>
                  <a:srgbClr val="0033CC"/>
                </a:solidFill>
              </a:rPr>
              <a:t>	         else</a:t>
            </a:r>
            <a:r>
              <a:rPr lang="en-US" altLang="en-US" sz="1700" dirty="0"/>
              <a:t> {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/*5*/</a:t>
            </a:r>
            <a:r>
              <a:rPr lang="en-US" altLang="en-US" sz="1700" dirty="0"/>
              <a:t> 	 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element = x;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/*6*/</a:t>
            </a:r>
            <a:r>
              <a:rPr lang="en-US" altLang="en-US" sz="1700" dirty="0"/>
              <a:t> 	 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left =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right = NULL;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/>
              <a:t>	         }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/>
              <a:t>	     }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/*7*/</a:t>
            </a:r>
            <a:r>
              <a:rPr lang="en-US" altLang="en-US" sz="1700" dirty="0"/>
              <a:t>  </a:t>
            </a:r>
            <a:r>
              <a:rPr lang="en-US" altLang="en-US" sz="1700" b="1" dirty="0">
                <a:solidFill>
                  <a:srgbClr val="0033CC"/>
                </a:solidFill>
              </a:rPr>
              <a:t>else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33CC"/>
                </a:solidFill>
              </a:rPr>
              <a:t>if</a:t>
            </a:r>
            <a:r>
              <a:rPr lang="en-US" altLang="en-US" sz="1700" dirty="0"/>
              <a:t>( x </a:t>
            </a:r>
            <a:r>
              <a:rPr lang="en-US" altLang="en-US" sz="1700" b="1" dirty="0"/>
              <a:t>&lt;</a:t>
            </a:r>
            <a:r>
              <a:rPr lang="en-US" altLang="en-US" sz="1700" dirty="0"/>
              <a:t>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element )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/*8*/</a:t>
            </a:r>
            <a:r>
              <a:rPr lang="en-US" altLang="en-US" sz="1700" dirty="0"/>
              <a:t> 	 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left = insert( x,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left );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/*9*/</a:t>
            </a:r>
            <a:r>
              <a:rPr lang="en-US" altLang="en-US" sz="1700" dirty="0"/>
              <a:t>  </a:t>
            </a:r>
            <a:r>
              <a:rPr lang="en-US" altLang="en-US" sz="1700" b="1" dirty="0">
                <a:solidFill>
                  <a:srgbClr val="0033CC"/>
                </a:solidFill>
              </a:rPr>
              <a:t>else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33CC"/>
                </a:solidFill>
              </a:rPr>
              <a:t>if</a:t>
            </a:r>
            <a:r>
              <a:rPr lang="en-US" altLang="en-US" sz="1700" dirty="0"/>
              <a:t>( x 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element )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/*10*/</a:t>
            </a:r>
            <a:r>
              <a:rPr lang="en-US" altLang="en-US" sz="1700" dirty="0"/>
              <a:t> 	 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right = insert( x, T-</a:t>
            </a:r>
            <a:r>
              <a:rPr lang="en-US" altLang="en-US" sz="1700" b="1" dirty="0"/>
              <a:t>&gt;</a:t>
            </a:r>
            <a:r>
              <a:rPr lang="en-US" altLang="en-US" sz="1700" dirty="0"/>
              <a:t>right );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 else x is in the tree already. We'll do nothing */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>
                <a:solidFill>
                  <a:srgbClr val="FF0000"/>
                </a:solidFill>
              </a:rPr>
              <a:t>/*11*/</a:t>
            </a:r>
            <a:r>
              <a:rPr lang="en-US" altLang="en-US" sz="1700" dirty="0"/>
              <a:t> return T; </a:t>
            </a:r>
            <a:r>
              <a:rPr lang="en-US" altLang="en-US" sz="1700" dirty="0">
                <a:solidFill>
                  <a:srgbClr val="FF0000"/>
                </a:solidFill>
              </a:rPr>
              <a:t>/* Don't forget this line!! */ </a:t>
            </a:r>
          </a:p>
          <a:p>
            <a:pPr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488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378FB6-B29B-B442-AF7D-9EC91121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27481C-9556-934B-BCC2-7867A1192FC1}"/>
              </a:ext>
            </a:extLst>
          </p:cNvPr>
          <p:cNvSpPr/>
          <p:nvPr/>
        </p:nvSpPr>
        <p:spPr>
          <a:xfrm>
            <a:off x="1495193" y="1366244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If you call insert(5, T), where T is the root of the tree: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877F65-BA19-894E-859F-EF84CA382E4A}"/>
              </a:ext>
            </a:extLst>
          </p:cNvPr>
          <p:cNvSpPr/>
          <p:nvPr/>
        </p:nvSpPr>
        <p:spPr>
          <a:xfrm>
            <a:off x="2231173" y="2481367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 is NULL, a new node with the element 5 is created and returned as the root.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F36B0-5779-0C4F-8619-866E0BA694DE}"/>
              </a:ext>
            </a:extLst>
          </p:cNvPr>
          <p:cNvSpPr/>
          <p:nvPr/>
        </p:nvSpPr>
        <p:spPr>
          <a:xfrm>
            <a:off x="2231173" y="3534935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T is not NULL, the function compares 5 with T-&gt;element and recursively inserts the element into the appropriate subtree (left or right).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3ACBB-83AC-DF4E-B748-8EE69EFCA63D}"/>
              </a:ext>
            </a:extLst>
          </p:cNvPr>
          <p:cNvSpPr/>
          <p:nvPr/>
        </p:nvSpPr>
        <p:spPr>
          <a:xfrm>
            <a:off x="1495193" y="4865502"/>
            <a:ext cx="4953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function efficiently maintains the properties of the binary search tree by recursively inserting the element in the correct location.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C5A23E-1158-9044-8A6D-F797B1C870E6}"/>
              </a:ext>
            </a:extLst>
          </p:cNvPr>
          <p:cNvSpPr txBox="1">
            <a:spLocks/>
          </p:cNvSpPr>
          <p:nvPr/>
        </p:nvSpPr>
        <p:spPr bwMode="auto">
          <a:xfrm>
            <a:off x="312234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Insert operation for binary search trees </a:t>
            </a:r>
          </a:p>
        </p:txBody>
      </p:sp>
    </p:spTree>
    <p:extLst>
      <p:ext uri="{BB962C8B-B14F-4D97-AF65-F5344CB8AC3E}">
        <p14:creationId xmlns:p14="http://schemas.microsoft.com/office/powerpoint/2010/main" val="779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ADB101-79E3-EB45-9B37-CB032724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574F91-153E-E240-8B7F-2DDDC1AD5B6A}"/>
              </a:ext>
            </a:extLst>
          </p:cNvPr>
          <p:cNvSpPr txBox="1">
            <a:spLocks/>
          </p:cNvSpPr>
          <p:nvPr/>
        </p:nvSpPr>
        <p:spPr bwMode="auto">
          <a:xfrm>
            <a:off x="468351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Delete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6E7F4D-6C0D-1D47-92D4-DF1AD8345FB3}"/>
              </a:ext>
            </a:extLst>
          </p:cNvPr>
          <p:cNvSpPr txBox="1">
            <a:spLocks/>
          </p:cNvSpPr>
          <p:nvPr/>
        </p:nvSpPr>
        <p:spPr>
          <a:xfrm>
            <a:off x="468351" y="1355725"/>
            <a:ext cx="7467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900" dirty="0"/>
              <a:t>Its the hardest operation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we need to consider several possibilities 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If the node is a leaf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it can be deleted immediately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If the node has one child,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 node can be deleted after its parent adjusts a pointer to bypass the node (the deleted node is now unreferenced and can be disposed of only if a pointer to it has been saved) 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The complicated case deals with a node with two children</a:t>
            </a:r>
          </a:p>
          <a:p>
            <a:pPr>
              <a:lnSpc>
                <a:spcPct val="80000"/>
              </a:lnSpc>
            </a:pPr>
            <a:r>
              <a:rPr lang="en-US" altLang="en-US" sz="1900" dirty="0"/>
              <a:t>The general strategy is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to replace the key of this node with the smallest key of the right subtree </a:t>
            </a:r>
          </a:p>
          <a:p>
            <a:pPr lvl="2">
              <a:lnSpc>
                <a:spcPct val="80000"/>
              </a:lnSpc>
            </a:pPr>
            <a:r>
              <a:rPr lang="en-US" altLang="en-US" sz="1600" dirty="0"/>
              <a:t>(which is easily found)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then recursively delete that node (which is now empty).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Because the smallest node in the right subtree cannot have a left child, the second </a:t>
            </a:r>
            <a:r>
              <a:rPr lang="en-US" altLang="en-US" sz="1800" i="1" dirty="0"/>
              <a:t>delete</a:t>
            </a:r>
            <a:r>
              <a:rPr lang="en-US" altLang="en-US" sz="1800" dirty="0"/>
              <a:t> is an easy one.</a:t>
            </a:r>
          </a:p>
        </p:txBody>
      </p:sp>
    </p:spTree>
    <p:extLst>
      <p:ext uri="{BB962C8B-B14F-4D97-AF65-F5344CB8AC3E}">
        <p14:creationId xmlns:p14="http://schemas.microsoft.com/office/powerpoint/2010/main" val="27858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4F7B6C-3FC3-4C4E-82A0-519FBC88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69B4C7-2DDC-7440-AF06-33ECE61D9FB1}"/>
              </a:ext>
            </a:extLst>
          </p:cNvPr>
          <p:cNvSpPr/>
          <p:nvPr/>
        </p:nvSpPr>
        <p:spPr>
          <a:xfrm>
            <a:off x="1598923" y="5102564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.</a:t>
            </a:r>
          </a:p>
          <a:p>
            <a:r>
              <a:rPr lang="en-US" sz="2000" dirty="0"/>
              <a:t>This rule applies </a:t>
            </a:r>
            <a:r>
              <a:rPr lang="en-US" sz="2000" b="1" dirty="0"/>
              <a:t>recursively</a:t>
            </a:r>
            <a:r>
              <a:rPr lang="en-US" sz="2000" dirty="0"/>
              <a:t> to all nodes.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CA1B5-3116-E545-9D6A-2A025E7EEE06}"/>
              </a:ext>
            </a:extLst>
          </p:cNvPr>
          <p:cNvSpPr/>
          <p:nvPr/>
        </p:nvSpPr>
        <p:spPr>
          <a:xfrm>
            <a:off x="625398" y="1542496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Binary Search Tree (BST)</a:t>
            </a:r>
            <a:r>
              <a:rPr lang="en-US" sz="2000" dirty="0"/>
              <a:t> is a special type of binary tree where: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21157D-F81F-C141-AB11-F931D4D712C5}"/>
              </a:ext>
            </a:extLst>
          </p:cNvPr>
          <p:cNvSpPr/>
          <p:nvPr/>
        </p:nvSpPr>
        <p:spPr>
          <a:xfrm>
            <a:off x="1597064" y="2564466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Each </a:t>
            </a:r>
            <a:r>
              <a:rPr lang="en-US" sz="2000" b="1" dirty="0"/>
              <a:t>node</a:t>
            </a:r>
            <a:r>
              <a:rPr lang="en-US" sz="2000" dirty="0"/>
              <a:t> has at most two children: </a:t>
            </a:r>
            <a:r>
              <a:rPr lang="en-US" sz="2000" b="1" dirty="0"/>
              <a:t>left</a:t>
            </a:r>
            <a:r>
              <a:rPr lang="en-US" sz="2000" dirty="0"/>
              <a:t> and </a:t>
            </a:r>
            <a:r>
              <a:rPr lang="en-US" sz="2000" b="1" dirty="0"/>
              <a:t>right</a:t>
            </a:r>
            <a:r>
              <a:rPr lang="en-US" sz="20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1481B-D665-FA41-A0FE-4B77C544B4E9}"/>
              </a:ext>
            </a:extLst>
          </p:cNvPr>
          <p:cNvSpPr/>
          <p:nvPr/>
        </p:nvSpPr>
        <p:spPr>
          <a:xfrm>
            <a:off x="1597064" y="3398617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left child</a:t>
            </a:r>
            <a:r>
              <a:rPr lang="en-US" sz="2000" dirty="0"/>
              <a:t> of a node contains a value </a:t>
            </a:r>
            <a:r>
              <a:rPr lang="en-US" sz="2000" b="1" dirty="0"/>
              <a:t>less than</a:t>
            </a:r>
            <a:r>
              <a:rPr lang="en-US" sz="2000" dirty="0"/>
              <a:t> the node value.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BEC1F-EEB0-DA46-B411-ECC702062D32}"/>
              </a:ext>
            </a:extLst>
          </p:cNvPr>
          <p:cNvSpPr/>
          <p:nvPr/>
        </p:nvSpPr>
        <p:spPr>
          <a:xfrm>
            <a:off x="1597064" y="4426946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right child</a:t>
            </a:r>
            <a:r>
              <a:rPr lang="en-US" sz="2000" dirty="0"/>
              <a:t> of a node contains a value </a:t>
            </a:r>
            <a:r>
              <a:rPr lang="en-US" sz="2000" b="1" dirty="0"/>
              <a:t>greater than</a:t>
            </a:r>
            <a:r>
              <a:rPr lang="en-US" sz="2000" dirty="0"/>
              <a:t> the node’s value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BEA0B15-3429-8C46-93C7-24922C270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1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Search Tree (BST)</a:t>
            </a:r>
          </a:p>
        </p:txBody>
      </p:sp>
    </p:spTree>
    <p:extLst>
      <p:ext uri="{BB962C8B-B14F-4D97-AF65-F5344CB8AC3E}">
        <p14:creationId xmlns:p14="http://schemas.microsoft.com/office/powerpoint/2010/main" val="159384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599EA-76CF-944E-AECE-F23A5E92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10727D-F950-914D-9984-9679D452835E}"/>
              </a:ext>
            </a:extLst>
          </p:cNvPr>
          <p:cNvSpPr txBox="1">
            <a:spLocks/>
          </p:cNvSpPr>
          <p:nvPr/>
        </p:nvSpPr>
        <p:spPr bwMode="auto">
          <a:xfrm>
            <a:off x="88900" y="984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Deleting a leaf 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C2D1C4-6C8F-8944-A895-530EF4007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A1F0F61-6BFC-8B49-8F8A-D158328BFA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500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1828C2-D77A-C243-8AD1-5F038C17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0261EF-8A69-DA42-9E8E-A64F21EF0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48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7B9CFA-2613-9D48-B707-B9CC1A585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2F37E12B-D60F-CE4A-84BC-899D09829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418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3D31F3-A34D-1F48-995A-10BEE1CA2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784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1EA515C3-C4E2-3C42-9FCC-63C5369B58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3051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0A2CD95-C359-EA4F-9406-B6E3C9D95F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3099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C1FE299-89D8-1A44-83DB-87F71EBC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BB3194-5ADC-0C4E-BE49-53C07B1C7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2C7EA4C-DD0F-9141-8B24-41AFD6D2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27500"/>
            <a:ext cx="3340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33CC"/>
                </a:solidFill>
              </a:rPr>
              <a:t>Deleting </a:t>
            </a:r>
            <a:r>
              <a:rPr lang="en-US" altLang="en-US" sz="2000">
                <a:solidFill>
                  <a:srgbClr val="0033CC"/>
                </a:solidFill>
              </a:rPr>
              <a:t>3</a:t>
            </a:r>
            <a:r>
              <a:rPr lang="en-US" altLang="en-US" sz="2000" b="0">
                <a:solidFill>
                  <a:srgbClr val="0033CC"/>
                </a:solidFill>
              </a:rPr>
              <a:t> which is a leaf node</a:t>
            </a:r>
          </a:p>
        </p:txBody>
      </p:sp>
    </p:spTree>
    <p:extLst>
      <p:ext uri="{BB962C8B-B14F-4D97-AF65-F5344CB8AC3E}">
        <p14:creationId xmlns:p14="http://schemas.microsoft.com/office/powerpoint/2010/main" val="24444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1F468-1B24-3E4E-BEE1-F64EE041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7E32BC-6766-1143-971B-83226FC3E828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Deletion of a node with one child 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32C5DE4-0582-C845-8E74-BE7FBADB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5146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157F280-6D8F-2448-9CE4-B881335F3E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500" y="2181225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3C274102-491B-7340-AE8B-49FC0B7D1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7211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6B441E9B-7299-7F42-94A8-192474BC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371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3E01F4A1-766B-9E40-BE1E-37139BCF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08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75E72523-30FC-3B48-9DF9-1E66811AD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251325"/>
            <a:ext cx="533400" cy="7191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25AB453F-B9B5-774B-AF55-9B59A71B3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463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B6F2C6F3-349F-9C47-AD34-019D7B97EFA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86088" y="2998788"/>
            <a:ext cx="838200" cy="7334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3076F370-FF95-104A-A805-CB7439DD9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989263"/>
            <a:ext cx="800100" cy="804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96CBFBF5-4CF2-3047-976F-A270E72A9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193925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6B99DD81-BBE4-2241-A59A-4601EEAFA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1787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58D0F68-22E6-B244-A3EA-42C8360C7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06825"/>
            <a:ext cx="333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33CC"/>
                </a:solidFill>
              </a:rPr>
              <a:t>Deleting </a:t>
            </a:r>
            <a:r>
              <a:rPr lang="en-US" altLang="en-US" sz="2000">
                <a:solidFill>
                  <a:srgbClr val="0033CC"/>
                </a:solidFill>
              </a:rPr>
              <a:t>4</a:t>
            </a:r>
            <a:r>
              <a:rPr lang="en-US" altLang="en-US" sz="2000" b="0">
                <a:solidFill>
                  <a:srgbClr val="0033CC"/>
                </a:solidFill>
              </a:rPr>
              <a:t> which has one child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00254852-959F-7747-B2A7-0CC832B55E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08300" y="2981325"/>
            <a:ext cx="444500" cy="195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D3203-F4DA-6E42-9BB9-2DD4A599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7C418-6402-8543-A8E5-A22C5E7B22F5}"/>
              </a:ext>
            </a:extLst>
          </p:cNvPr>
          <p:cNvSpPr/>
          <p:nvPr/>
        </p:nvSpPr>
        <p:spPr>
          <a:xfrm>
            <a:off x="228600" y="422275"/>
            <a:ext cx="2895600" cy="304800"/>
          </a:xfrm>
          <a:prstGeom prst="rect">
            <a:avLst/>
          </a:prstGeom>
          <a:solidFill>
            <a:srgbClr val="E4C5C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6D9DD-DB43-3B4C-9E93-7318D5A8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&amp; </a:t>
            </a:r>
            <a:r>
              <a:rPr lang="en-US" dirty="0" err="1"/>
              <a:t>Algo</a:t>
            </a:r>
            <a:r>
              <a:rPr lang="en-US" dirty="0"/>
              <a:t>- Dr </a:t>
            </a:r>
            <a:r>
              <a:rPr lang="en-US" dirty="0" err="1"/>
              <a:t>Ahmar</a:t>
            </a:r>
            <a:r>
              <a:rPr lang="en-US" dirty="0"/>
              <a:t> Rashid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E0DD1B-6CCA-1A42-AEF0-661D4132BCFA}"/>
              </a:ext>
            </a:extLst>
          </p:cNvPr>
          <p:cNvSpPr txBox="1">
            <a:spLocks/>
          </p:cNvSpPr>
          <p:nvPr/>
        </p:nvSpPr>
        <p:spPr bwMode="auto">
          <a:xfrm>
            <a:off x="0" y="-762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Deletion of a node with two children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BECA52-DAFE-CB45-9072-87E006E8E5F6}"/>
              </a:ext>
            </a:extLst>
          </p:cNvPr>
          <p:cNvSpPr>
            <a:spLocks/>
          </p:cNvSpPr>
          <p:nvPr/>
        </p:nvSpPr>
        <p:spPr bwMode="auto">
          <a:xfrm>
            <a:off x="222250" y="371475"/>
            <a:ext cx="7467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 err="1">
                <a:latin typeface="Trebuchet MS" panose="020B0703020202090204" pitchFamily="34" charset="0"/>
              </a:rPr>
              <a:t>tree_node</a:t>
            </a:r>
            <a:r>
              <a:rPr lang="en-US" altLang="en-US" sz="1200" b="0" dirty="0">
                <a:latin typeface="Trebuchet MS" panose="020B0703020202090204" pitchFamily="34" charset="0"/>
              </a:rPr>
              <a:t>* delete(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int</a:t>
            </a:r>
            <a:r>
              <a:rPr lang="en-US" altLang="en-US" sz="1200" b="0" dirty="0">
                <a:latin typeface="Trebuchet MS" panose="020B0703020202090204" pitchFamily="34" charset="0"/>
              </a:rPr>
              <a:t> x, </a:t>
            </a:r>
            <a:r>
              <a:rPr lang="en-US" altLang="en-US" sz="1200" b="0" dirty="0" err="1"/>
              <a:t>tree_node</a:t>
            </a:r>
            <a:r>
              <a:rPr lang="en-US" altLang="en-US" sz="1200" dirty="0"/>
              <a:t>*</a:t>
            </a:r>
            <a:r>
              <a:rPr lang="en-US" altLang="en-US" sz="1200" b="0" dirty="0">
                <a:latin typeface="Trebuchet MS" panose="020B0703020202090204" pitchFamily="34" charset="0"/>
              </a:rPr>
              <a:t> T ) {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 err="1">
                <a:latin typeface="Trebuchet MS" panose="020B0703020202090204" pitchFamily="34" charset="0"/>
              </a:rPr>
              <a:t>tree_node</a:t>
            </a:r>
            <a:r>
              <a:rPr lang="en-US" altLang="en-US" sz="1200" b="0" dirty="0">
                <a:latin typeface="Trebuchet MS" panose="020B0703020202090204" pitchFamily="34" charset="0"/>
              </a:rPr>
              <a:t>*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, *child;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 == NULL )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printf</a:t>
            </a:r>
            <a:r>
              <a:rPr lang="en-US" altLang="en-US" sz="1200" b="0" dirty="0">
                <a:latin typeface="Trebuchet MS" panose="020B0703020202090204" pitchFamily="34" charset="0"/>
              </a:rPr>
              <a:t>("Element not found");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 if</a:t>
            </a:r>
            <a:r>
              <a:rPr lang="en-US" altLang="en-US" sz="1200" b="0" dirty="0">
                <a:latin typeface="Trebuchet MS" panose="020B0703020202090204" pitchFamily="34" charset="0"/>
              </a:rPr>
              <a:t>( x </a:t>
            </a:r>
            <a:r>
              <a:rPr lang="en-US" altLang="en-US" sz="1200" dirty="0">
                <a:latin typeface="Trebuchet MS" panose="020B0703020202090204" pitchFamily="34" charset="0"/>
              </a:rPr>
              <a:t>&lt;</a:t>
            </a:r>
            <a:r>
              <a:rPr lang="en-US" altLang="en-US" sz="1200" b="0" dirty="0">
                <a:latin typeface="Trebuchet MS" panose="020B0703020202090204" pitchFamily="34" charset="0"/>
              </a:rPr>
              <a:t>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)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	/* Go left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= delete( x,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 if</a:t>
            </a:r>
            <a:r>
              <a:rPr lang="en-US" altLang="en-US" sz="1200" b="0" dirty="0">
                <a:latin typeface="Trebuchet MS" panose="020B0703020202090204" pitchFamily="34" charset="0"/>
              </a:rPr>
              <a:t>( x 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) 	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Go right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= delete( x,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</a:t>
            </a:r>
            <a:r>
              <a:rPr lang="en-US" altLang="en-US" sz="1200" dirty="0">
                <a:latin typeface="Trebuchet MS" panose="020B0703020202090204" pitchFamily="34" charset="0"/>
              </a:rPr>
              <a:t> </a:t>
            </a:r>
            <a:r>
              <a:rPr lang="en-US" altLang="en-US" sz="1200" b="0" dirty="0">
                <a:latin typeface="Trebuchet MS" panose="020B0703020202090204" pitchFamily="34" charset="0"/>
              </a:rPr>
              <a:t>/* Found element to be deleted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solidFill>
                  <a:srgbClr val="0033CC"/>
                </a:solidFill>
                <a:latin typeface="Trebuchet MS" panose="020B0703020202090204" pitchFamily="34" charset="0"/>
              </a:rPr>
              <a:t>	</a:t>
            </a: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&amp;&amp;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 {	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 /* Two children : Replace with smallest in right subtree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=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find_min</a:t>
            </a:r>
            <a:r>
              <a:rPr lang="en-US" altLang="en-US" sz="1200" b="0" dirty="0">
                <a:latin typeface="Trebuchet MS" panose="020B0703020202090204" pitchFamily="34" charset="0"/>
              </a:rPr>
              <a:t>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=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= delete(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element, T-&gt;right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}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	else</a:t>
            </a:r>
            <a:r>
              <a:rPr lang="en-US" altLang="en-US" sz="1200" b="0" dirty="0">
                <a:latin typeface="Trebuchet MS" panose="020B0703020202090204" pitchFamily="34" charset="0"/>
              </a:rPr>
              <a:t> { 	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One child */</a:t>
            </a:r>
            <a:endParaRPr lang="en-US" altLang="en-US" sz="1200" b="0" dirty="0">
              <a:latin typeface="Trebuchet MS" panose="020B0703020202090204" pitchFamily="34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= 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	     if</a:t>
            </a:r>
            <a:r>
              <a:rPr lang="en-US" altLang="en-US" sz="1200" b="0" dirty="0">
                <a:latin typeface="Trebuchet MS" panose="020B0703020202090204" pitchFamily="34" charset="0"/>
              </a:rPr>
              <a:t>( T-&gt;left == NULL )        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Only a right child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     child =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solidFill>
                  <a:srgbClr val="0033CC"/>
                </a:solidFill>
                <a:latin typeface="Trebuchet MS" panose="020B0703020202090204" pitchFamily="34" charset="0"/>
              </a:rPr>
              <a:t>	      </a:t>
            </a: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T-&gt;right == NULL )     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Only a left child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     child =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free(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return child;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     }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return 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}</a:t>
            </a: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D91B80F7-0905-3046-A726-488D99C7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850" y="38258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1EEB3B4-03BA-544B-A785-2FD55D71E5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950" y="34925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F06196C5-59BD-E64A-B345-55431C0F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50323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EB95249-6A23-5F40-9507-52B0CBAB9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62484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625EBDBB-5FB3-7942-8B57-5DA3E1970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5019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52696BA0-D861-7447-8774-C481C0DF92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1250" y="5562600"/>
            <a:ext cx="533400" cy="7191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1C77A798-BE4D-4E40-938D-B5F7A2BE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050" y="3775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86E2981-04AC-9A4B-9FF9-0C5546DC49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24538" y="4310063"/>
            <a:ext cx="838200" cy="7334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BED32497-A47E-A748-A14D-0DBF3F897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95850" y="4300538"/>
            <a:ext cx="800100" cy="804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A3741AC1-865A-8F48-AAE9-7E4A6B116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1650" y="35052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5BEC7F62-109D-2D47-B833-23B1789E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3098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62853CF8-31E4-AD4A-B3C1-DBFA2C75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3333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33CC"/>
                </a:solidFill>
              </a:rPr>
              <a:t>Deleting </a:t>
            </a:r>
            <a:r>
              <a:rPr lang="en-US" altLang="en-US" sz="2000">
                <a:solidFill>
                  <a:srgbClr val="FF0000"/>
                </a:solidFill>
              </a:rPr>
              <a:t>4</a:t>
            </a:r>
            <a:r>
              <a:rPr lang="en-US" altLang="en-US" sz="2000" b="0">
                <a:solidFill>
                  <a:srgbClr val="0033CC"/>
                </a:solidFill>
              </a:rPr>
              <a:t> which has one child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C7A4074A-0629-8A40-A2D5-289B85B8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46750" y="4292600"/>
            <a:ext cx="444500" cy="195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F48EDA80-CB63-AA45-A365-2A9EA80EF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513" y="3097213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45F8CA-8218-CA49-A3E7-A416BA898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71600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4  &lt;  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9FB64-99AF-AB4B-A099-F322AA65F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663" y="1893888"/>
            <a:ext cx="84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4  &gt; 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3A0455-2600-A847-8F6F-5D54DC074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89560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750B2A-0A3E-0D40-97C6-7201AB1BB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40995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0FC8A0-D9E2-B544-A5B8-4AC286AB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462915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2CF687-1EFF-0041-93B3-4713B37A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4622800"/>
            <a:ext cx="123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  <a:latin typeface="Trebuchet MS" panose="020B0703020202090204" pitchFamily="34" charset="0"/>
              </a:rPr>
              <a:t>tmp_cell</a:t>
            </a:r>
            <a:endParaRPr lang="en-US" altLang="en-US" sz="2000">
              <a:solidFill>
                <a:srgbClr val="0033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6B2AEB-20C0-CF44-A4AD-BDB795814979}"/>
              </a:ext>
            </a:extLst>
          </p:cNvPr>
          <p:cNvCxnSpPr/>
          <p:nvPr/>
        </p:nvCxnSpPr>
        <p:spPr>
          <a:xfrm rot="10800000" flipV="1">
            <a:off x="7051675" y="4849813"/>
            <a:ext cx="311150" cy="6350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614ED81-2A5A-974F-AEFF-0F00B696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6305550"/>
            <a:ext cx="769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  <a:latin typeface="Trebuchet MS" panose="020B0703020202090204" pitchFamily="34" charset="0"/>
              </a:rPr>
              <a:t>child</a:t>
            </a:r>
            <a:endParaRPr lang="en-US" altLang="en-US" sz="2000">
              <a:solidFill>
                <a:srgbClr val="0033CC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8B751E-F252-5144-ABFF-DC9B1F390C15}"/>
              </a:ext>
            </a:extLst>
          </p:cNvPr>
          <p:cNvCxnSpPr/>
          <p:nvPr/>
        </p:nvCxnSpPr>
        <p:spPr>
          <a:xfrm rot="10800000" flipV="1">
            <a:off x="6723063" y="6532563"/>
            <a:ext cx="311150" cy="6350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1064C0D-59F2-DA4C-8ECC-953016380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209800"/>
            <a:ext cx="3048000" cy="307975"/>
          </a:xfrm>
          <a:prstGeom prst="rect">
            <a:avLst/>
          </a:prstGeom>
          <a:solidFill>
            <a:srgbClr val="E4C5C2"/>
          </a:solidFill>
          <a:ln w="38100">
            <a:solidFill>
              <a:srgbClr val="CB918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33CC"/>
                </a:solidFill>
                <a:latin typeface="Trebuchet MS" panose="020B0703020202090204" pitchFamily="34" charset="0"/>
              </a:rPr>
              <a:t>    T-&gt;right            child</a:t>
            </a:r>
            <a:endParaRPr lang="en-US" altLang="en-US" sz="1400">
              <a:solidFill>
                <a:srgbClr val="0033CC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FC4538-6AB4-8B40-BD08-5B7F25C39E7A}"/>
              </a:ext>
            </a:extLst>
          </p:cNvPr>
          <p:cNvCxnSpPr/>
          <p:nvPr/>
        </p:nvCxnSpPr>
        <p:spPr>
          <a:xfrm rot="10800000">
            <a:off x="1425575" y="2370138"/>
            <a:ext cx="381000" cy="1587"/>
          </a:xfrm>
          <a:prstGeom prst="straightConnector1">
            <a:avLst/>
          </a:prstGeom>
          <a:ln w="28575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832 L -3.33333E-6 0.14662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1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5287 L -3.33333E-6 0.1831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8 4.49584E-6 L -0.09895 0.09828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646 L -3.33333E-6 -0.00116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88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532 L -3.33333E-6 0.22178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35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2641 L -3.33333E-6 0.25971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52 0.09412 L 0.0125 0.28284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42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24237 L -3.33333E-6 -0.00185 " pathEditMode="relative" rAng="0" ptsTypes="AA">
                                      <p:cBhvr>
                                        <p:cTn id="1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21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301 L -3.33333E-6 0.29671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0203 L -3.33333E-6 0.52405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2406 L -3.33333E-6 0.55736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56498 L -3.33333E-6 0.6753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68224 L -3.33333E-6 0.71554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70652 L -3.33333E-6 0.75092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75301 L -3.33333E-6 0.78631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4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77313 L -3.33333E-6 0.26249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532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27451 L -0.09739 0.10106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867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  <p:bldP spid="3" grpId="11" animBg="1"/>
      <p:bldP spid="3" grpId="12" animBg="1"/>
      <p:bldP spid="3" grpId="13" animBg="1"/>
      <p:bldP spid="3" grpId="14" animBg="1"/>
      <p:bldP spid="7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7" grpId="0" animBg="1"/>
      <p:bldP spid="18" grpId="0"/>
      <p:bldP spid="20" grpId="0" animBg="1"/>
      <p:bldP spid="20" grpId="1" animBg="1"/>
      <p:bldP spid="20" grpId="2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F30E74-6D92-A04D-B2DD-347E5D47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64FD2-D111-E74A-A1D2-B952B6772CB4}"/>
              </a:ext>
            </a:extLst>
          </p:cNvPr>
          <p:cNvSpPr/>
          <p:nvPr/>
        </p:nvSpPr>
        <p:spPr>
          <a:xfrm>
            <a:off x="228600" y="422275"/>
            <a:ext cx="2895600" cy="304800"/>
          </a:xfrm>
          <a:prstGeom prst="rect">
            <a:avLst/>
          </a:prstGeom>
          <a:solidFill>
            <a:srgbClr val="E4C5C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3087C-02DF-E547-B9F3-957880D0C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2200" y="6553200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&amp; </a:t>
            </a:r>
            <a:r>
              <a:rPr lang="en-US" dirty="0" err="1"/>
              <a:t>Algo</a:t>
            </a:r>
            <a:r>
              <a:rPr lang="en-US" dirty="0"/>
              <a:t>- Dr </a:t>
            </a:r>
            <a:r>
              <a:rPr lang="en-US" dirty="0" err="1"/>
              <a:t>Ahmar</a:t>
            </a:r>
            <a:r>
              <a:rPr lang="en-US" dirty="0"/>
              <a:t> Rashid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EFBBC6-7643-E641-9C73-ABC25FB62AE1}"/>
              </a:ext>
            </a:extLst>
          </p:cNvPr>
          <p:cNvSpPr txBox="1">
            <a:spLocks/>
          </p:cNvSpPr>
          <p:nvPr/>
        </p:nvSpPr>
        <p:spPr bwMode="auto">
          <a:xfrm>
            <a:off x="0" y="-762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dirty="0">
                <a:solidFill>
                  <a:srgbClr val="FF9900"/>
                </a:solidFill>
              </a:rPr>
              <a:t>Deletion of a node with two children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8F6FB1-BAC0-F040-9117-C16FFC97298A}"/>
              </a:ext>
            </a:extLst>
          </p:cNvPr>
          <p:cNvSpPr>
            <a:spLocks/>
          </p:cNvSpPr>
          <p:nvPr/>
        </p:nvSpPr>
        <p:spPr bwMode="auto">
          <a:xfrm>
            <a:off x="228600" y="406400"/>
            <a:ext cx="7467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b="0" dirty="0" err="1">
                <a:latin typeface="Trebuchet MS" panose="020B0703020202090204" pitchFamily="34" charset="0"/>
              </a:rPr>
              <a:t>tree_node</a:t>
            </a:r>
            <a:r>
              <a:rPr lang="en-US" altLang="en-US" sz="1200" b="0" dirty="0">
                <a:latin typeface="Trebuchet MS" panose="020B0703020202090204" pitchFamily="34" charset="0"/>
              </a:rPr>
              <a:t>* delete(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int</a:t>
            </a:r>
            <a:r>
              <a:rPr lang="en-US" altLang="en-US" sz="1200" b="0" dirty="0">
                <a:latin typeface="Trebuchet MS" panose="020B0703020202090204" pitchFamily="34" charset="0"/>
              </a:rPr>
              <a:t> x, </a:t>
            </a:r>
            <a:r>
              <a:rPr lang="en-US" altLang="en-US" sz="1200" b="0" dirty="0" err="1"/>
              <a:t>tree_node</a:t>
            </a:r>
            <a:r>
              <a:rPr lang="en-US" altLang="en-US" sz="1200" dirty="0"/>
              <a:t>*</a:t>
            </a:r>
            <a:r>
              <a:rPr lang="en-US" altLang="en-US" sz="1200" b="0" dirty="0">
                <a:latin typeface="Trebuchet MS" panose="020B0703020202090204" pitchFamily="34" charset="0"/>
              </a:rPr>
              <a:t> T ) {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 err="1">
                <a:latin typeface="Trebuchet MS" panose="020B0703020202090204" pitchFamily="34" charset="0"/>
              </a:rPr>
              <a:t>tree_node</a:t>
            </a:r>
            <a:r>
              <a:rPr lang="en-US" altLang="en-US" sz="1200" b="0" dirty="0">
                <a:latin typeface="Trebuchet MS" panose="020B0703020202090204" pitchFamily="34" charset="0"/>
              </a:rPr>
              <a:t>*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, *child;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 == NULL )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printf</a:t>
            </a:r>
            <a:r>
              <a:rPr lang="en-US" altLang="en-US" sz="1200" b="0" dirty="0">
                <a:latin typeface="Trebuchet MS" panose="020B0703020202090204" pitchFamily="34" charset="0"/>
              </a:rPr>
              <a:t>("Element not found");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 if</a:t>
            </a:r>
            <a:r>
              <a:rPr lang="en-US" altLang="en-US" sz="1200" b="0" dirty="0">
                <a:latin typeface="Trebuchet MS" panose="020B0703020202090204" pitchFamily="34" charset="0"/>
              </a:rPr>
              <a:t>( x </a:t>
            </a:r>
            <a:r>
              <a:rPr lang="en-US" altLang="en-US" sz="1200" dirty="0">
                <a:latin typeface="Trebuchet MS" panose="020B0703020202090204" pitchFamily="34" charset="0"/>
              </a:rPr>
              <a:t>&lt;</a:t>
            </a:r>
            <a:r>
              <a:rPr lang="en-US" altLang="en-US" sz="1200" b="0" dirty="0">
                <a:latin typeface="Trebuchet MS" panose="020B0703020202090204" pitchFamily="34" charset="0"/>
              </a:rPr>
              <a:t>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)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	/* Go left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= delete( x,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 if</a:t>
            </a:r>
            <a:r>
              <a:rPr lang="en-US" altLang="en-US" sz="1200" b="0" dirty="0">
                <a:latin typeface="Trebuchet MS" panose="020B0703020202090204" pitchFamily="34" charset="0"/>
              </a:rPr>
              <a:t>( x 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) 	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Go right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= delete( x,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else</a:t>
            </a:r>
            <a:r>
              <a:rPr lang="en-US" altLang="en-US" sz="1200" dirty="0">
                <a:latin typeface="Trebuchet MS" panose="020B0703020202090204" pitchFamily="34" charset="0"/>
              </a:rPr>
              <a:t> </a:t>
            </a:r>
            <a:r>
              <a:rPr lang="en-US" altLang="en-US" sz="1200" b="0" dirty="0">
                <a:latin typeface="Trebuchet MS" panose="020B0703020202090204" pitchFamily="34" charset="0"/>
              </a:rPr>
              <a:t>/* Found element to be deleted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solidFill>
                  <a:srgbClr val="0033CC"/>
                </a:solidFill>
                <a:latin typeface="Trebuchet MS" panose="020B0703020202090204" pitchFamily="34" charset="0"/>
              </a:rPr>
              <a:t>	</a:t>
            </a: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 &amp;&amp;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 {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 /* Two children : Replace with smallest in right subtree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=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find_min</a:t>
            </a:r>
            <a:r>
              <a:rPr lang="en-US" altLang="en-US" sz="1200" b="0" dirty="0">
                <a:latin typeface="Trebuchet MS" panose="020B0703020202090204" pitchFamily="34" charset="0"/>
              </a:rPr>
              <a:t>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 =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 = delete(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element, T-&gt;right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}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	else</a:t>
            </a:r>
            <a:r>
              <a:rPr lang="en-US" altLang="en-US" sz="1200" b="0" dirty="0">
                <a:latin typeface="Trebuchet MS" panose="020B0703020202090204" pitchFamily="34" charset="0"/>
              </a:rPr>
              <a:t> { 	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One child */</a:t>
            </a:r>
            <a:endParaRPr lang="en-US" altLang="en-US" sz="1200" b="0" dirty="0">
              <a:latin typeface="Trebuchet MS" panose="020B0703020202090204" pitchFamily="34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= 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	     if</a:t>
            </a:r>
            <a:r>
              <a:rPr lang="en-US" altLang="en-US" sz="1200" b="0" dirty="0">
                <a:latin typeface="Trebuchet MS" panose="020B0703020202090204" pitchFamily="34" charset="0"/>
              </a:rPr>
              <a:t>( T-&gt;left == NULL )        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Only a right child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     child =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right;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solidFill>
                  <a:srgbClr val="0033CC"/>
                </a:solidFill>
                <a:latin typeface="Trebuchet MS" panose="020B0703020202090204" pitchFamily="34" charset="0"/>
              </a:rPr>
              <a:t>	      </a:t>
            </a:r>
            <a:r>
              <a:rPr lang="en-US" altLang="en-US" sz="1200" dirty="0">
                <a:solidFill>
                  <a:srgbClr val="0033CC"/>
                </a:solidFill>
                <a:latin typeface="Trebuchet MS" panose="020B0703020202090204" pitchFamily="34" charset="0"/>
              </a:rPr>
              <a:t>if</a:t>
            </a:r>
            <a:r>
              <a:rPr lang="en-US" altLang="en-US" sz="1200" b="0" dirty="0">
                <a:latin typeface="Trebuchet MS" panose="020B0703020202090204" pitchFamily="34" charset="0"/>
              </a:rPr>
              <a:t>( T-&gt;right == NULL )      </a:t>
            </a:r>
            <a:r>
              <a:rPr lang="en-US" altLang="en-US" sz="1200" b="0" dirty="0">
                <a:solidFill>
                  <a:srgbClr val="FF0000"/>
                </a:solidFill>
                <a:latin typeface="Trebuchet MS" panose="020B0703020202090204" pitchFamily="34" charset="0"/>
              </a:rPr>
              <a:t>/* Only a left child */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     child = T-</a:t>
            </a:r>
            <a:r>
              <a:rPr lang="en-US" altLang="en-US" sz="1200" dirty="0">
                <a:latin typeface="Trebuchet MS" panose="020B0703020202090204" pitchFamily="34" charset="0"/>
              </a:rPr>
              <a:t>&gt;</a:t>
            </a:r>
            <a:r>
              <a:rPr lang="en-US" altLang="en-US" sz="1200" b="0" dirty="0">
                <a:latin typeface="Trebuchet MS" panose="020B0703020202090204" pitchFamily="34" charset="0"/>
              </a:rPr>
              <a:t>left;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free( </a:t>
            </a:r>
            <a:r>
              <a:rPr lang="en-US" altLang="en-US" sz="1200" b="0" dirty="0" err="1">
                <a:latin typeface="Trebuchet MS" panose="020B0703020202090204" pitchFamily="34" charset="0"/>
              </a:rPr>
              <a:t>tmp_cell</a:t>
            </a:r>
            <a:r>
              <a:rPr lang="en-US" altLang="en-US" sz="1200" b="0" dirty="0">
                <a:latin typeface="Trebuchet MS" panose="020B0703020202090204" pitchFamily="34" charset="0"/>
              </a:rPr>
              <a:t> );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	     return child;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     }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return T;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200" b="0" dirty="0">
                <a:latin typeface="Trebuchet MS" panose="020B0703020202090204" pitchFamily="34" charset="0"/>
              </a:rPr>
              <a:t>}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345B1F7E-6298-524D-9E80-DECDD5A1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1905000"/>
            <a:ext cx="370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>
                <a:solidFill>
                  <a:srgbClr val="0033CC"/>
                </a:solidFill>
              </a:rPr>
              <a:t>Deleting </a:t>
            </a:r>
            <a:r>
              <a:rPr lang="en-US" altLang="en-US" sz="2000">
                <a:solidFill>
                  <a:srgbClr val="FF0000"/>
                </a:solidFill>
              </a:rPr>
              <a:t>2</a:t>
            </a:r>
            <a:r>
              <a:rPr lang="en-US" altLang="en-US" sz="2000" b="0">
                <a:solidFill>
                  <a:srgbClr val="0033CC"/>
                </a:solidFill>
              </a:rPr>
              <a:t> which has two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80B1EB-A9FA-5648-BA6E-AC16BEFB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371600"/>
            <a:ext cx="84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2  &lt;  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E121E-8E1B-E943-9422-1BAC6D0BB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78213"/>
            <a:ext cx="3505200" cy="307975"/>
          </a:xfrm>
          <a:prstGeom prst="rect">
            <a:avLst/>
          </a:prstGeom>
          <a:solidFill>
            <a:srgbClr val="E4C5C2"/>
          </a:solidFill>
          <a:ln w="38100">
            <a:solidFill>
              <a:srgbClr val="CB918B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0033CC"/>
                </a:solidFill>
                <a:latin typeface="Trebuchet MS" panose="020B0703020202090204" pitchFamily="34" charset="0"/>
              </a:rPr>
              <a:t>    T-&gt;right = delete( 3 , T-&gt;right)</a:t>
            </a:r>
            <a:endParaRPr lang="en-US" altLang="en-US" sz="1400">
              <a:solidFill>
                <a:srgbClr val="0033CC"/>
              </a:solidFill>
            </a:endParaRP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3C845B64-C327-4C43-B799-1C76258C2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33178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DB08E35-CCF1-E045-BA0B-81AFA19673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6125" y="29845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A96E8ACE-A771-B646-A107-4FF8F3F5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463" y="45243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63CD2CE5-7692-014F-9BA3-4759D743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5273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EC3E0BE6-12D2-9E4B-BE6B-9803D5D4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825" y="4511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02456E4D-F68A-7B40-9A87-C9D918161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6775" y="4916488"/>
            <a:ext cx="6858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E468A02D-1C13-CA45-AE23-FF93969BF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329406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8DCDEFCC-AFAE-B649-BC7A-89F099C8F2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0425" y="3787775"/>
            <a:ext cx="858838" cy="7334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4F67A44C-9042-CD46-B66F-76DD62113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6663" y="3792538"/>
            <a:ext cx="779462" cy="804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BB766087-C7CE-1D47-B59F-842D2709C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1825" y="29972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C45627F8-81D3-7B49-A383-D104539B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5908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B534D96E-3C6E-FA46-9E35-6F56C8097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4863" y="5740400"/>
            <a:ext cx="3048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Oval 16">
            <a:extLst>
              <a:ext uri="{FF2B5EF4-FFF2-40B4-BE49-F238E27FC236}">
                <a16:creationId xmlns:a16="http://schemas.microsoft.com/office/drawing/2014/main" id="{D5253360-861A-D84F-A82E-9BA764F5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63" y="615156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3</a:t>
            </a:r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659C241C-B35B-4841-8954-8388B5B255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9663" y="5054600"/>
            <a:ext cx="609600" cy="10969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49B8ACE-48FF-1241-BB0F-02C2DB69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588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Oval 20">
            <a:extLst>
              <a:ext uri="{FF2B5EF4-FFF2-40B4-BE49-F238E27FC236}">
                <a16:creationId xmlns:a16="http://schemas.microsoft.com/office/drawing/2014/main" id="{516D9C20-1FC7-C148-9465-B24B7B17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0" y="52736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03CD9E73-45F3-5C4C-B018-5326FF29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988" y="25908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C61D1A-351F-E84D-8C3C-3FBFDBD6A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048000"/>
            <a:ext cx="35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</a:rPr>
              <a:t>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10D38E-337B-7E47-BE16-09DC41BD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5" y="5334000"/>
            <a:ext cx="1236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0033CC"/>
                </a:solidFill>
                <a:latin typeface="Trebuchet MS" panose="020B0703020202090204" pitchFamily="34" charset="0"/>
              </a:rPr>
              <a:t>tmp_cell</a:t>
            </a:r>
            <a:endParaRPr lang="en-US" altLang="en-US" sz="200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1873 L -3.33333E-6 0.1438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5148 L -3.33333E-6 0.18478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1.22109E-6 L -0.09878 0.1054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5" y="5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716 L -3.33333E-6 -0.0004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0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0162 L -3.33333E-6 0.29533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0296 L -3.33333E-6 0.33117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5129 L -3.33333E-6 0.3735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38876 L 0.00834 0.41582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134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-0.00624 L 0.01667 -0.28792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-140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41582 L 0.05625 0.44912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8" grpId="0"/>
      <p:bldP spid="8" grpId="1"/>
      <p:bldP spid="9" grpId="0" animBg="1"/>
      <p:bldP spid="13" grpId="0" animBg="1"/>
      <p:bldP spid="16" grpId="0" animBg="1"/>
      <p:bldP spid="25" grpId="0" animBg="1"/>
      <p:bldP spid="26" grpId="0" animBg="1"/>
      <p:bldP spid="26" grpId="1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64076F-ABD9-2041-ADA7-ECC19E03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9453C5-84FF-B449-BD8B-86A71CC47C38}"/>
              </a:ext>
            </a:extLst>
          </p:cNvPr>
          <p:cNvSpPr/>
          <p:nvPr/>
        </p:nvSpPr>
        <p:spPr>
          <a:xfrm>
            <a:off x="1914775" y="1549349"/>
            <a:ext cx="6032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tree_node</a:t>
            </a:r>
            <a:r>
              <a:rPr lang="en-US" sz="2000" dirty="0">
                <a:latin typeface="Courier" pitchFamily="2" charset="0"/>
              </a:rPr>
              <a:t>* delete(</a:t>
            </a: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x, </a:t>
            </a:r>
            <a:r>
              <a:rPr lang="en-US" sz="2000" dirty="0" err="1">
                <a:latin typeface="Courier" pitchFamily="2" charset="0"/>
              </a:rPr>
              <a:t>tree_node</a:t>
            </a:r>
            <a:r>
              <a:rPr lang="en-US" sz="2000" dirty="0">
                <a:latin typeface="Courier" pitchFamily="2" charset="0"/>
              </a:rPr>
              <a:t>* 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6FD20-5A08-5E4F-AA0D-D1526DA5996A}"/>
              </a:ext>
            </a:extLst>
          </p:cNvPr>
          <p:cNvSpPr/>
          <p:nvPr/>
        </p:nvSpPr>
        <p:spPr>
          <a:xfrm>
            <a:off x="2298080" y="3772584"/>
            <a:ext cx="6592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Returns</a:t>
            </a:r>
            <a:r>
              <a:rPr lang="en-US" sz="2400" dirty="0"/>
              <a:t>: The updated root node after deletion.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7BD7F-ABE2-AA45-8DAB-6AD3A9A3F3FF}"/>
              </a:ext>
            </a:extLst>
          </p:cNvPr>
          <p:cNvSpPr/>
          <p:nvPr/>
        </p:nvSpPr>
        <p:spPr>
          <a:xfrm>
            <a:off x="2298080" y="2445523"/>
            <a:ext cx="6748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Purpose</a:t>
            </a:r>
            <a:r>
              <a:rPr lang="en-US" sz="2400" dirty="0"/>
              <a:t>: Deletes the node with value x from the BST rooted at 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587D8-8487-FD4A-B42B-B77EE3BEB384}"/>
              </a:ext>
            </a:extLst>
          </p:cNvPr>
          <p:cNvSpPr/>
          <p:nvPr/>
        </p:nvSpPr>
        <p:spPr>
          <a:xfrm>
            <a:off x="402368" y="410692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Deletion of a node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8357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EA767-0F7D-D846-B740-C9C25CE8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79466F-FA12-E644-A73F-0FBC81F717E8}"/>
              </a:ext>
            </a:extLst>
          </p:cNvPr>
          <p:cNvSpPr/>
          <p:nvPr/>
        </p:nvSpPr>
        <p:spPr>
          <a:xfrm>
            <a:off x="239270" y="545738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Deletion of a node with two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A6176-17F6-0C49-A62B-3A6A3F245123}"/>
              </a:ext>
            </a:extLst>
          </p:cNvPr>
          <p:cNvSpPr/>
          <p:nvPr/>
        </p:nvSpPr>
        <p:spPr>
          <a:xfrm>
            <a:off x="2238096" y="1460139"/>
            <a:ext cx="4493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tree_node</a:t>
            </a:r>
            <a:r>
              <a:rPr lang="en-US" sz="2000" dirty="0">
                <a:latin typeface="Courier" pitchFamily="2" charset="0"/>
              </a:rPr>
              <a:t>* </a:t>
            </a:r>
            <a:r>
              <a:rPr lang="en-US" sz="2000" dirty="0" err="1">
                <a:latin typeface="Courier" pitchFamily="2" charset="0"/>
              </a:rPr>
              <a:t>tmp_cell</a:t>
            </a:r>
            <a:r>
              <a:rPr lang="en-US" sz="2000" dirty="0">
                <a:latin typeface="Courier" pitchFamily="2" charset="0"/>
              </a:rPr>
              <a:t>, *child;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F0FEAB-B8C9-904E-9A9C-DC194D1AA567}"/>
              </a:ext>
            </a:extLst>
          </p:cNvPr>
          <p:cNvSpPr/>
          <p:nvPr/>
        </p:nvSpPr>
        <p:spPr>
          <a:xfrm>
            <a:off x="2401344" y="370565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child: </a:t>
            </a:r>
            <a:r>
              <a:rPr lang="en-US" dirty="0"/>
              <a:t>Used when a node has one child — to keep track of the non-null child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050A10-1342-564E-9D01-7CADC5117B05}"/>
              </a:ext>
            </a:extLst>
          </p:cNvPr>
          <p:cNvSpPr/>
          <p:nvPr/>
        </p:nvSpPr>
        <p:spPr>
          <a:xfrm>
            <a:off x="2401344" y="2688599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tmp_cell</a:t>
            </a:r>
            <a:r>
              <a:rPr lang="en-US" dirty="0"/>
              <a:t>: Temporary pointer used for replacing or freeing a node.</a:t>
            </a:r>
          </a:p>
        </p:txBody>
      </p:sp>
    </p:spTree>
    <p:extLst>
      <p:ext uri="{BB962C8B-B14F-4D97-AF65-F5344CB8AC3E}">
        <p14:creationId xmlns:p14="http://schemas.microsoft.com/office/powerpoint/2010/main" val="249622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B81165-83AE-2746-9D40-4C1E9523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89FF9-13C5-6046-8584-B79457630AA4}"/>
              </a:ext>
            </a:extLst>
          </p:cNvPr>
          <p:cNvSpPr/>
          <p:nvPr/>
        </p:nvSpPr>
        <p:spPr>
          <a:xfrm>
            <a:off x="239270" y="545738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Deletion of a node with two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C1C244-BA5E-B44B-AA2A-223A33CDA94E}"/>
              </a:ext>
            </a:extLst>
          </p:cNvPr>
          <p:cNvSpPr/>
          <p:nvPr/>
        </p:nvSpPr>
        <p:spPr>
          <a:xfrm>
            <a:off x="1651309" y="1410849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if (T == NULL)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printf</a:t>
            </a:r>
            <a:r>
              <a:rPr lang="en-US" dirty="0">
                <a:latin typeface="Courier" pitchFamily="2" charset="0"/>
              </a:rPr>
              <a:t>("Element not found");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425AF-5650-4F44-8290-8EC86569312A}"/>
              </a:ext>
            </a:extLst>
          </p:cNvPr>
          <p:cNvSpPr/>
          <p:nvPr/>
        </p:nvSpPr>
        <p:spPr>
          <a:xfrm>
            <a:off x="1651309" y="3587119"/>
            <a:ext cx="6868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else if (x &lt; T-&gt;element)</a:t>
            </a:r>
          </a:p>
          <a:p>
            <a:r>
              <a:rPr lang="en-US" dirty="0">
                <a:latin typeface="Courier" pitchFamily="2" charset="0"/>
              </a:rPr>
              <a:t>    T-&gt;left = delete(x, T-&gt;left);   // Go left</a:t>
            </a:r>
          </a:p>
          <a:p>
            <a:r>
              <a:rPr lang="en-US" dirty="0">
                <a:latin typeface="Courier" pitchFamily="2" charset="0"/>
              </a:rPr>
              <a:t>else if (x &gt; T-&gt;element)</a:t>
            </a:r>
          </a:p>
          <a:p>
            <a:r>
              <a:rPr lang="en-US" dirty="0">
                <a:latin typeface="Courier" pitchFamily="2" charset="0"/>
              </a:rPr>
              <a:t>    T-&gt;right = delete(x, T-&gt;right); // Go right</a:t>
            </a:r>
          </a:p>
        </p:txBody>
      </p:sp>
    </p:spTree>
    <p:extLst>
      <p:ext uri="{BB962C8B-B14F-4D97-AF65-F5344CB8AC3E}">
        <p14:creationId xmlns:p14="http://schemas.microsoft.com/office/powerpoint/2010/main" val="24301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412C7C-7011-A149-8BE4-F703DCAF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DE671-7127-3144-AEFB-B72C6DAD7E65}"/>
              </a:ext>
            </a:extLst>
          </p:cNvPr>
          <p:cNvSpPr/>
          <p:nvPr/>
        </p:nvSpPr>
        <p:spPr>
          <a:xfrm>
            <a:off x="1874334" y="2445009"/>
            <a:ext cx="6377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if (T-&gt;left &amp;&amp; T-&gt;right) 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tmp_cell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find_min</a:t>
            </a:r>
            <a:r>
              <a:rPr lang="en-US" dirty="0">
                <a:latin typeface="Courier" pitchFamily="2" charset="0"/>
              </a:rPr>
              <a:t>(T-&gt;right);</a:t>
            </a:r>
          </a:p>
          <a:p>
            <a:r>
              <a:rPr lang="en-US" dirty="0">
                <a:latin typeface="Courier" pitchFamily="2" charset="0"/>
              </a:rPr>
              <a:t>    T-&gt;element = </a:t>
            </a:r>
            <a:r>
              <a:rPr lang="en-US" dirty="0" err="1">
                <a:latin typeface="Courier" pitchFamily="2" charset="0"/>
              </a:rPr>
              <a:t>tmp_cell</a:t>
            </a:r>
            <a:r>
              <a:rPr lang="en-US" dirty="0">
                <a:latin typeface="Courier" pitchFamily="2" charset="0"/>
              </a:rPr>
              <a:t>-&gt;element;</a:t>
            </a:r>
          </a:p>
          <a:p>
            <a:r>
              <a:rPr lang="en-US" dirty="0">
                <a:latin typeface="Courier" pitchFamily="2" charset="0"/>
              </a:rPr>
              <a:t>    T-&gt;right = delete(T-&gt;element, T-&gt;right);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AAB70-8D7D-344A-B0E9-8B6F4C6A3B09}"/>
              </a:ext>
            </a:extLst>
          </p:cNvPr>
          <p:cNvSpPr/>
          <p:nvPr/>
        </p:nvSpPr>
        <p:spPr>
          <a:xfrm>
            <a:off x="323506" y="1304021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Case 1: Node has </a:t>
            </a:r>
            <a:r>
              <a:rPr lang="en-US" sz="2400" b="1" dirty="0"/>
              <a:t>two children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22557-3674-604B-B3FD-73945AA88B10}"/>
              </a:ext>
            </a:extLst>
          </p:cNvPr>
          <p:cNvSpPr/>
          <p:nvPr/>
        </p:nvSpPr>
        <p:spPr>
          <a:xfrm>
            <a:off x="772960" y="5606959"/>
            <a:ext cx="6705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Recursively delete the successor node from the right subtree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528B84-1139-6245-887D-095F7784EDF4}"/>
              </a:ext>
            </a:extLst>
          </p:cNvPr>
          <p:cNvSpPr/>
          <p:nvPr/>
        </p:nvSpPr>
        <p:spPr>
          <a:xfrm>
            <a:off x="772959" y="4213606"/>
            <a:ext cx="8095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find_min</a:t>
            </a:r>
            <a:r>
              <a:rPr lang="en-US" dirty="0"/>
              <a:t>(T-&gt;right) gets the in-order successor (smallest node in right subtree).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A9876-4339-014F-87FB-8A4376C62472}"/>
              </a:ext>
            </a:extLst>
          </p:cNvPr>
          <p:cNvSpPr/>
          <p:nvPr/>
        </p:nvSpPr>
        <p:spPr>
          <a:xfrm>
            <a:off x="772959" y="4985759"/>
            <a:ext cx="7744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Replace the current node's value with the in-order successor's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26F051-066A-C045-8537-98A2D4F2074E}"/>
              </a:ext>
            </a:extLst>
          </p:cNvPr>
          <p:cNvSpPr/>
          <p:nvPr/>
        </p:nvSpPr>
        <p:spPr>
          <a:xfrm>
            <a:off x="239270" y="545738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Deletion of a node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175366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8B4664-0FF5-9B4B-B186-3E8C5E21F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A596E-BFE6-5444-8C9E-726BDEC1C3F3}"/>
              </a:ext>
            </a:extLst>
          </p:cNvPr>
          <p:cNvSpPr/>
          <p:nvPr/>
        </p:nvSpPr>
        <p:spPr>
          <a:xfrm>
            <a:off x="647700" y="1623383"/>
            <a:ext cx="4953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else {</a:t>
            </a:r>
          </a:p>
          <a:p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tmp_cell</a:t>
            </a:r>
            <a:r>
              <a:rPr lang="en-US" dirty="0">
                <a:latin typeface="Courier" pitchFamily="2" charset="0"/>
              </a:rPr>
              <a:t> = T;</a:t>
            </a:r>
          </a:p>
          <a:p>
            <a:r>
              <a:rPr lang="en-US" dirty="0">
                <a:latin typeface="Courier" pitchFamily="2" charset="0"/>
              </a:rPr>
              <a:t>    if (T-&gt;left == NULL)</a:t>
            </a:r>
          </a:p>
          <a:p>
            <a:r>
              <a:rPr lang="en-US" dirty="0">
                <a:latin typeface="Courier" pitchFamily="2" charset="0"/>
              </a:rPr>
              <a:t>        child = T-&gt;right;</a:t>
            </a:r>
          </a:p>
          <a:p>
            <a:r>
              <a:rPr lang="en-US" dirty="0">
                <a:latin typeface="Courier" pitchFamily="2" charset="0"/>
              </a:rPr>
              <a:t>    if (T-&gt;right == NULL)</a:t>
            </a:r>
          </a:p>
          <a:p>
            <a:r>
              <a:rPr lang="en-US" dirty="0">
                <a:latin typeface="Courier" pitchFamily="2" charset="0"/>
              </a:rPr>
              <a:t>        child = T-&gt;left;</a:t>
            </a:r>
          </a:p>
          <a:p>
            <a:r>
              <a:rPr lang="en-US" dirty="0">
                <a:latin typeface="Courier" pitchFamily="2" charset="0"/>
              </a:rPr>
              <a:t>    free(</a:t>
            </a:r>
            <a:r>
              <a:rPr lang="en-US" dirty="0" err="1">
                <a:latin typeface="Courier" pitchFamily="2" charset="0"/>
              </a:rPr>
              <a:t>tmp_cell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  return child;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815FC-A261-084E-A576-8135AE359AF0}"/>
              </a:ext>
            </a:extLst>
          </p:cNvPr>
          <p:cNvSpPr/>
          <p:nvPr/>
        </p:nvSpPr>
        <p:spPr>
          <a:xfrm>
            <a:off x="4519613" y="4514044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return child updates the parent's pointer to bypass the deleted node.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A1532-A0E1-FC45-AD41-8E02867D7343}"/>
              </a:ext>
            </a:extLst>
          </p:cNvPr>
          <p:cNvSpPr/>
          <p:nvPr/>
        </p:nvSpPr>
        <p:spPr>
          <a:xfrm>
            <a:off x="4519613" y="1300217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either child is NULL, then the node has </a:t>
            </a:r>
            <a:r>
              <a:rPr lang="en-US" b="1" dirty="0"/>
              <a:t>at most one child</a:t>
            </a:r>
            <a:r>
              <a:rPr lang="en-US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2851F-DB1C-434C-8180-8F93FBE67182}"/>
              </a:ext>
            </a:extLst>
          </p:cNvPr>
          <p:cNvSpPr/>
          <p:nvPr/>
        </p:nvSpPr>
        <p:spPr>
          <a:xfrm>
            <a:off x="4519613" y="2269713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child will be either the only existing child or NULL (for a leaf).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6881B5-3E56-9144-AACF-4080ED19DFE0}"/>
              </a:ext>
            </a:extLst>
          </p:cNvPr>
          <p:cNvSpPr/>
          <p:nvPr/>
        </p:nvSpPr>
        <p:spPr>
          <a:xfrm>
            <a:off x="4519613" y="3387540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free(</a:t>
            </a:r>
            <a:r>
              <a:rPr lang="en-US" dirty="0" err="1"/>
              <a:t>tmp_cell</a:t>
            </a:r>
            <a:r>
              <a:rPr lang="en-US" dirty="0"/>
              <a:t>) deletes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026BE-68B2-5140-A693-E205BAF648A2}"/>
              </a:ext>
            </a:extLst>
          </p:cNvPr>
          <p:cNvSpPr/>
          <p:nvPr/>
        </p:nvSpPr>
        <p:spPr>
          <a:xfrm>
            <a:off x="239270" y="545738"/>
            <a:ext cx="5298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Deletion of a node with two children</a:t>
            </a:r>
          </a:p>
        </p:txBody>
      </p:sp>
    </p:spTree>
    <p:extLst>
      <p:ext uri="{BB962C8B-B14F-4D97-AF65-F5344CB8AC3E}">
        <p14:creationId xmlns:p14="http://schemas.microsoft.com/office/powerpoint/2010/main" val="324079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6B10D-BA88-0F47-BAF3-FFFC5DD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4B6061-5A90-774A-89FB-C53EF205B574}"/>
              </a:ext>
            </a:extLst>
          </p:cNvPr>
          <p:cNvSpPr txBox="1">
            <a:spLocks/>
          </p:cNvSpPr>
          <p:nvPr/>
        </p:nvSpPr>
        <p:spPr bwMode="auto">
          <a:xfrm>
            <a:off x="38100" y="101601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Deletion of a node with two children</a:t>
            </a: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65B5F23F-6DDF-2E4C-A2DA-560779E70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9ECAFA02-57D7-054C-8476-A9B9CAF36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1463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4FF1FF8F-16FD-CC49-B072-E29EB9F3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87389D0A-8B2C-3543-A2BC-57EA9A3D5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791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A5EE7F1-D122-C24E-8BEF-285B24831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A96F5C29-9812-244B-ADCB-D1AA230CC4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2113" y="4433888"/>
            <a:ext cx="68580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9158DD64-3661-D042-BC00-3531E1BB7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2811463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18B13F4-4DA6-524C-8211-EC48EF7F6A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55763" y="3305175"/>
            <a:ext cx="858837" cy="7334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C8393092-C96C-5243-BF9D-5CAB593BB3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309938"/>
            <a:ext cx="779463" cy="8048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524607C-ABA7-9E48-9A66-205DEE13D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7163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77866A61-80F9-CE4A-A47F-99AD527DC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B42C1774-A77E-A140-BDF5-BB79E632D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641725"/>
            <a:ext cx="5227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 b="0">
                <a:solidFill>
                  <a:srgbClr val="0033CC"/>
                </a:solidFill>
              </a:rPr>
              <a:t>  Deleting </a:t>
            </a:r>
            <a:r>
              <a:rPr lang="en-US" altLang="en-US" sz="2000">
                <a:solidFill>
                  <a:srgbClr val="0033CC"/>
                </a:solidFill>
              </a:rPr>
              <a:t>2</a:t>
            </a:r>
            <a:r>
              <a:rPr lang="en-US" altLang="en-US" sz="2000" b="0">
                <a:solidFill>
                  <a:srgbClr val="0033CC"/>
                </a:solidFill>
              </a:rPr>
              <a:t> which has two children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b="0">
                <a:solidFill>
                  <a:srgbClr val="0033CC"/>
                </a:solidFill>
              </a:rPr>
              <a:t>  Find the minimum in the right subtree of </a:t>
            </a:r>
            <a:r>
              <a:rPr lang="en-US" altLang="en-US" sz="2000">
                <a:solidFill>
                  <a:srgbClr val="0033CC"/>
                </a:solidFill>
              </a:rPr>
              <a:t>2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b="0">
                <a:solidFill>
                  <a:srgbClr val="0033CC"/>
                </a:solidFill>
              </a:rPr>
              <a:t>  Replace the </a:t>
            </a:r>
            <a:r>
              <a:rPr lang="en-US" altLang="en-US" sz="2000">
                <a:solidFill>
                  <a:srgbClr val="0033CC"/>
                </a:solidFill>
              </a:rPr>
              <a:t>2 </a:t>
            </a:r>
            <a:r>
              <a:rPr lang="en-US" altLang="en-US" sz="2000" b="0">
                <a:solidFill>
                  <a:srgbClr val="0033CC"/>
                </a:solidFill>
              </a:rPr>
              <a:t>with</a:t>
            </a:r>
            <a:r>
              <a:rPr lang="en-US" altLang="en-US" sz="2000">
                <a:solidFill>
                  <a:srgbClr val="0033CC"/>
                </a:solidFill>
              </a:rPr>
              <a:t> </a:t>
            </a:r>
            <a:r>
              <a:rPr lang="en-US" altLang="en-US" sz="2000" b="0">
                <a:solidFill>
                  <a:srgbClr val="0033CC"/>
                </a:solidFill>
              </a:rPr>
              <a:t>the minimum (</a:t>
            </a:r>
            <a:r>
              <a:rPr lang="en-US" altLang="en-US" sz="2000">
                <a:solidFill>
                  <a:srgbClr val="0033CC"/>
                </a:solidFill>
              </a:rPr>
              <a:t>3</a:t>
            </a:r>
            <a:r>
              <a:rPr lang="en-US" altLang="en-US" sz="2000" b="0">
                <a:solidFill>
                  <a:srgbClr val="0033CC"/>
                </a:solidFill>
              </a:rPr>
              <a:t>)</a:t>
            </a:r>
          </a:p>
          <a:p>
            <a:pPr lvl="1" eaLnBrk="1" hangingPunct="1">
              <a:buFontTx/>
              <a:buChar char="•"/>
            </a:pPr>
            <a:r>
              <a:rPr lang="en-US" altLang="en-US" sz="2000" b="0">
                <a:solidFill>
                  <a:srgbClr val="0033CC"/>
                </a:solidFill>
              </a:rPr>
              <a:t>  Delete </a:t>
            </a:r>
            <a:r>
              <a:rPr lang="en-US" altLang="en-US" sz="2000">
                <a:solidFill>
                  <a:srgbClr val="0033CC"/>
                </a:solidFill>
              </a:rPr>
              <a:t>3</a:t>
            </a:r>
            <a:r>
              <a:rPr lang="en-US" altLang="en-US" sz="2000" b="0">
                <a:solidFill>
                  <a:srgbClr val="0033CC"/>
                </a:solidFill>
              </a:rPr>
              <a:t> from its old location</a:t>
            </a:r>
          </a:p>
          <a:p>
            <a:pPr lvl="1" eaLnBrk="1" hangingPunct="1">
              <a:buFontTx/>
              <a:buChar char="•"/>
            </a:pPr>
            <a:endParaRPr lang="en-US" altLang="en-US" sz="2000" b="0">
              <a:solidFill>
                <a:srgbClr val="0033CC"/>
              </a:solidFill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1E8C4D59-CDC1-7C4B-B6DD-6B598F231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8" y="5105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F0EC74-923B-9947-8B45-4B1DB20D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4791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2856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17 L 0.01511 -0.2858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" y="-1408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37286-A00C-8F42-A268-CDD120F2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44FC24-E353-C54A-A414-31D88CABE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931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Search Tree (BST)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3B63FB-57CD-644B-98CF-150ECEBA0526}"/>
              </a:ext>
            </a:extLst>
          </p:cNvPr>
          <p:cNvSpPr txBox="1">
            <a:spLocks noChangeArrowheads="1"/>
          </p:cNvSpPr>
          <p:nvPr/>
        </p:nvSpPr>
        <p:spPr>
          <a:xfrm>
            <a:off x="289931" y="1660525"/>
            <a:ext cx="7239000" cy="4122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property that makes a binary tree into a binary search tree is that </a:t>
            </a:r>
          </a:p>
          <a:p>
            <a:pPr marL="742950" lvl="1" indent="-285750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node, 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the tree, the values of all the keys in the left subtree are smaller than the key value in 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742950" lvl="1" indent="-285750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all the keys in the right subtree are larger than the key value in 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42950" lvl="1" indent="-285750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this implies that all the elements in the tree can be ordered in some consistent manner </a:t>
            </a:r>
          </a:p>
          <a:p>
            <a:pPr marL="742950" lvl="1" indent="-285750"/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also assume that all the keys are distinct, and deal with duplicates later.</a:t>
            </a:r>
          </a:p>
        </p:txBody>
      </p:sp>
    </p:spTree>
    <p:extLst>
      <p:ext uri="{BB962C8B-B14F-4D97-AF65-F5344CB8AC3E}">
        <p14:creationId xmlns:p14="http://schemas.microsoft.com/office/powerpoint/2010/main" val="43026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3CC87-5962-0A41-9E6A-B4AEBA06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EBA338-5B0E-C446-8A1E-9F39B178D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145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Search Tree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3852C76C-DA1A-8543-B411-2FD5772C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C5141B20-ADAC-0945-8FA8-7FD73A5A02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500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7D05D8B7-A7DA-EA4A-86E2-3B46590E0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304DB238-EF7E-E443-A766-1B372ED5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48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9F136250-A6CC-5448-864F-58717AAB0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B8F32406-0D34-2641-93DE-4DA8B9AF1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418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0E3EC583-710B-C346-AF3F-FD590A075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784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51A98885-7964-DC43-89EF-F8720AE34F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3051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8">
            <a:extLst>
              <a:ext uri="{FF2B5EF4-FFF2-40B4-BE49-F238E27FC236}">
                <a16:creationId xmlns:a16="http://schemas.microsoft.com/office/drawing/2014/main" id="{8EB5AA84-1FBF-D641-9E27-F58CCDC6E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3099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093F13B2-0FD8-7A4B-AFFE-CDB6EAA0D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76C388AE-2914-4646-B1FB-0CA9B0CD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798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CCDD3A-F6A9-524B-AB65-72556B91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10052B2-8239-FE40-91B5-E52EAB23F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17145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A binary Tree which is not a BST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7BB883A3-63F6-264C-AAD6-72DE4260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C575E31B-35E5-6742-A1BC-DEE357E56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7500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B6DF5D46-37FF-CD4C-A6B6-FF4F7277B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F5C2AB6D-864B-154E-B73F-8E94BB55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48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3</a:t>
            </a: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id="{348C5841-3756-8C47-A80E-47515D6CA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600" y="52609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7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96C95E51-D946-0844-9FE2-6FADF9AEA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B1D42324-850E-DE46-BAF8-1769670DEE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17900" y="45370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61978FA-72B1-AA43-8981-C082E85544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0200" y="45418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15">
            <a:extLst>
              <a:ext uri="{FF2B5EF4-FFF2-40B4-BE49-F238E27FC236}">
                <a16:creationId xmlns:a16="http://schemas.microsoft.com/office/drawing/2014/main" id="{8FF0E610-5863-154F-B470-2448C37E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2784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2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6E507AC5-A4F7-3D4F-801B-4962C380D2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71800" y="33051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75BB685F-F9A6-024A-B24C-94E3C2B90A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4100" y="33099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C670C091-0349-4A46-9A14-2639E1D5E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1C246249-FFAF-4240-9A59-1709D51AD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300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0905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A05C3C-7FB7-B64C-8ACB-00C3C80D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7F1789-1E87-F945-81F1-EB6959EAF5D3}"/>
              </a:ext>
            </a:extLst>
          </p:cNvPr>
          <p:cNvSpPr txBox="1">
            <a:spLocks/>
          </p:cNvSpPr>
          <p:nvPr/>
        </p:nvSpPr>
        <p:spPr bwMode="auto">
          <a:xfrm>
            <a:off x="0" y="12382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Search Tree Declaration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3C5A54-3160-374C-ABAE-29B7E7E188C2}"/>
              </a:ext>
            </a:extLst>
          </p:cNvPr>
          <p:cNvSpPr txBox="1">
            <a:spLocks/>
          </p:cNvSpPr>
          <p:nvPr/>
        </p:nvSpPr>
        <p:spPr>
          <a:xfrm>
            <a:off x="0" y="1609725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</a:rPr>
              <a:t>Because a binary tree has at most two children, we can keep direct pointers to them. </a:t>
            </a:r>
          </a:p>
          <a:p>
            <a:pPr>
              <a:lnSpc>
                <a:spcPct val="80000"/>
              </a:lnSpc>
            </a:pPr>
            <a:r>
              <a:rPr lang="en-US" altLang="en-US" sz="2200">
                <a:latin typeface="Times New Roman" panose="02020603050405020304" pitchFamily="18" charset="0"/>
              </a:rPr>
              <a:t>The declaration of BST is the same as that of a simple binary tree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latin typeface="Times New Roman" panose="02020603050405020304" pitchFamily="18" charset="0"/>
              </a:rPr>
              <a:t>i.e., a node is a structure consisting of the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>
                <a:latin typeface="Times New Roman" panose="02020603050405020304" pitchFamily="18" charset="0"/>
              </a:rPr>
              <a:t> plus two pointers (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en-US">
                <a:latin typeface="Times New Roman" panose="02020603050405020304" pitchFamily="18" charset="0"/>
              </a:rPr>
              <a:t> and </a:t>
            </a:r>
            <a:r>
              <a:rPr lang="en-US" altLang="en-US" b="1" i="1">
                <a:solidFill>
                  <a:srgbClr val="0000CC"/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en-US">
                <a:latin typeface="Times New Roman" panose="02020603050405020304" pitchFamily="18" charset="0"/>
              </a:rPr>
              <a:t>) to other nodes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en-US" sz="1800">
              <a:solidFill>
                <a:srgbClr val="0000CC"/>
              </a:solidFill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struct tree_node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{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int </a:t>
            </a:r>
            <a:r>
              <a:rPr lang="en-US" altLang="en-US" i="1">
                <a:solidFill>
                  <a:srgbClr val="0000CC"/>
                </a:solidFill>
              </a:rPr>
              <a:t>data</a:t>
            </a:r>
            <a:r>
              <a:rPr lang="en-US" altLang="en-US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tree_node *</a:t>
            </a:r>
            <a:r>
              <a:rPr lang="en-US" altLang="en-US" i="1">
                <a:solidFill>
                  <a:srgbClr val="0000CC"/>
                </a:solidFill>
              </a:rPr>
              <a:t>left</a:t>
            </a:r>
            <a:r>
              <a:rPr lang="en-US" altLang="en-US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tree_node *</a:t>
            </a:r>
            <a:r>
              <a:rPr lang="en-US" altLang="en-US" i="1">
                <a:solidFill>
                  <a:srgbClr val="0000CC"/>
                </a:solidFill>
              </a:rPr>
              <a:t>right</a:t>
            </a:r>
            <a:r>
              <a:rPr lang="en-US" altLang="en-US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>
                <a:solidFill>
                  <a:srgbClr val="0000CC"/>
                </a:solidFill>
              </a:rPr>
              <a:t>};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tree_node *SEARCH_TREE; </a:t>
            </a:r>
          </a:p>
          <a:p>
            <a:pPr>
              <a:lnSpc>
                <a:spcPct val="80000"/>
              </a:lnSpc>
            </a:pPr>
            <a:endParaRPr lang="en-US" altLang="en-US" sz="220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C9514B-6010-424C-92D3-B690AC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C2C0D2-4640-344F-ADE0-BB2C3F7414A7}"/>
              </a:ext>
            </a:extLst>
          </p:cNvPr>
          <p:cNvSpPr txBox="1">
            <a:spLocks/>
          </p:cNvSpPr>
          <p:nvPr/>
        </p:nvSpPr>
        <p:spPr bwMode="auto">
          <a:xfrm>
            <a:off x="0" y="12382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Find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1487F38-8D81-4549-9501-B91D4FAC0AC7}"/>
              </a:ext>
            </a:extLst>
          </p:cNvPr>
          <p:cNvSpPr txBox="1">
            <a:spLocks/>
          </p:cNvSpPr>
          <p:nvPr/>
        </p:nvSpPr>
        <p:spPr>
          <a:xfrm>
            <a:off x="446049" y="1289980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>
                <a:latin typeface="Times New Roman" panose="02020603050405020304" pitchFamily="18" charset="0"/>
              </a:rPr>
              <a:t>This operation generally requires 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</a:rPr>
              <a:t>returning a pointer to the node in tree </a:t>
            </a:r>
            <a:r>
              <a:rPr lang="en-US" altLang="en-US" sz="2100" i="1" dirty="0">
                <a:latin typeface="Times New Roman" panose="02020603050405020304" pitchFamily="18" charset="0"/>
              </a:rPr>
              <a:t>T</a:t>
            </a:r>
            <a:r>
              <a:rPr lang="en-US" altLang="en-US" sz="2100" dirty="0">
                <a:latin typeface="Times New Roman" panose="02020603050405020304" pitchFamily="18" charset="0"/>
              </a:rPr>
              <a:t> that has key </a:t>
            </a:r>
            <a:r>
              <a:rPr lang="en-US" altLang="en-US" sz="2100" i="1" dirty="0">
                <a:latin typeface="Times New Roman" panose="02020603050405020304" pitchFamily="18" charset="0"/>
              </a:rPr>
              <a:t>x</a:t>
            </a:r>
            <a:r>
              <a:rPr lang="en-US" altLang="en-US" sz="2100" dirty="0">
                <a:latin typeface="Times New Roman" panose="02020603050405020304" pitchFamily="18" charset="0"/>
              </a:rPr>
              <a:t>, or </a:t>
            </a:r>
          </a:p>
          <a:p>
            <a:pPr lvl="1"/>
            <a:r>
              <a:rPr lang="en-US" altLang="en-US" sz="2100" i="1" dirty="0">
                <a:latin typeface="Times New Roman" panose="02020603050405020304" pitchFamily="18" charset="0"/>
              </a:rPr>
              <a:t>NULL</a:t>
            </a:r>
            <a:r>
              <a:rPr lang="en-US" altLang="en-US" sz="2100" dirty="0">
                <a:latin typeface="Times New Roman" panose="02020603050405020304" pitchFamily="18" charset="0"/>
              </a:rPr>
              <a:t> if there is no such node.</a:t>
            </a:r>
          </a:p>
          <a:p>
            <a:r>
              <a:rPr lang="en-US" altLang="en-US" sz="2200" dirty="0">
                <a:latin typeface="Times New Roman" panose="02020603050405020304" pitchFamily="18" charset="0"/>
              </a:rPr>
              <a:t>If </a:t>
            </a:r>
            <a:r>
              <a:rPr lang="en-US" altLang="en-US" sz="2200" i="1" dirty="0">
                <a:latin typeface="Times New Roman" panose="02020603050405020304" pitchFamily="18" charset="0"/>
              </a:rPr>
              <a:t>T </a:t>
            </a:r>
            <a:r>
              <a:rPr lang="en-US" altLang="en-US" sz="2200" dirty="0">
                <a:latin typeface="Times New Roman" panose="02020603050405020304" pitchFamily="18" charset="0"/>
              </a:rPr>
              <a:t>is NULL</a:t>
            </a:r>
            <a:r>
              <a:rPr lang="en-US" altLang="en-US" sz="2200" i="1" dirty="0">
                <a:latin typeface="Times New Roman" panose="02020603050405020304" pitchFamily="18" charset="0"/>
              </a:rPr>
              <a:t>, </a:t>
            </a:r>
            <a:r>
              <a:rPr lang="en-US" altLang="en-US" sz="2200" dirty="0">
                <a:latin typeface="Times New Roman" panose="02020603050405020304" pitchFamily="18" charset="0"/>
              </a:rPr>
              <a:t>then</a:t>
            </a:r>
            <a:r>
              <a:rPr lang="en-US" altLang="en-US" sz="2200" i="1" dirty="0">
                <a:latin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</a:rPr>
              <a:t>just return NULL .</a:t>
            </a:r>
          </a:p>
          <a:p>
            <a:r>
              <a:rPr lang="en-US" altLang="en-US" sz="2200" dirty="0">
                <a:latin typeface="Times New Roman" panose="02020603050405020304" pitchFamily="18" charset="0"/>
              </a:rPr>
              <a:t>Else if the key stored at </a:t>
            </a:r>
            <a:r>
              <a:rPr lang="en-US" altLang="en-US" sz="2200" i="1" dirty="0">
                <a:latin typeface="Times New Roman" panose="02020603050405020304" pitchFamily="18" charset="0"/>
              </a:rPr>
              <a:t>T</a:t>
            </a:r>
            <a:r>
              <a:rPr lang="en-US" altLang="en-US" sz="2200" dirty="0">
                <a:latin typeface="Times New Roman" panose="02020603050405020304" pitchFamily="18" charset="0"/>
              </a:rPr>
              <a:t> is </a:t>
            </a:r>
            <a:r>
              <a:rPr lang="en-US" altLang="en-US" sz="2200" i="1" dirty="0">
                <a:latin typeface="Times New Roman" panose="02020603050405020304" pitchFamily="18" charset="0"/>
              </a:rPr>
              <a:t>x</a:t>
            </a:r>
            <a:r>
              <a:rPr lang="en-US" altLang="en-US" sz="2200" dirty="0">
                <a:latin typeface="Times New Roman" panose="02020603050405020304" pitchFamily="18" charset="0"/>
              </a:rPr>
              <a:t>, then 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</a:rPr>
              <a:t>return </a:t>
            </a:r>
            <a:r>
              <a:rPr lang="en-US" altLang="en-US" sz="2100" i="1" dirty="0">
                <a:latin typeface="Times New Roman" panose="02020603050405020304" pitchFamily="18" charset="0"/>
              </a:rPr>
              <a:t>T</a:t>
            </a:r>
            <a:r>
              <a:rPr lang="en-US" altLang="en-US" sz="21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en-US" sz="2200" dirty="0">
                <a:latin typeface="Times New Roman" panose="02020603050405020304" pitchFamily="18" charset="0"/>
              </a:rPr>
              <a:t>Else </a:t>
            </a:r>
          </a:p>
          <a:p>
            <a:pPr lvl="1"/>
            <a:r>
              <a:rPr lang="en-US" altLang="en-US" sz="2100" dirty="0">
                <a:latin typeface="Times New Roman" panose="02020603050405020304" pitchFamily="18" charset="0"/>
              </a:rPr>
              <a:t>make a recursive call on a subtree of </a:t>
            </a:r>
            <a:r>
              <a:rPr lang="en-US" altLang="en-US" sz="2100" i="1" dirty="0">
                <a:latin typeface="Times New Roman" panose="02020603050405020304" pitchFamily="18" charset="0"/>
              </a:rPr>
              <a:t>T</a:t>
            </a:r>
            <a:r>
              <a:rPr lang="en-US" altLang="en-US" sz="2100" dirty="0">
                <a:latin typeface="Times New Roman" panose="02020603050405020304" pitchFamily="18" charset="0"/>
              </a:rPr>
              <a:t>, either left or right, depending on the relationship of </a:t>
            </a:r>
            <a:r>
              <a:rPr lang="en-US" altLang="en-US" sz="2100" i="1" dirty="0">
                <a:latin typeface="Times New Roman" panose="02020603050405020304" pitchFamily="18" charset="0"/>
              </a:rPr>
              <a:t>x</a:t>
            </a:r>
            <a:r>
              <a:rPr lang="en-US" altLang="en-US" sz="2100" dirty="0">
                <a:latin typeface="Times New Roman" panose="02020603050405020304" pitchFamily="18" charset="0"/>
              </a:rPr>
              <a:t> to the key stored in </a:t>
            </a:r>
            <a:r>
              <a:rPr lang="en-US" altLang="en-US" sz="2100" i="1" dirty="0">
                <a:latin typeface="Times New Roman" panose="02020603050405020304" pitchFamily="18" charset="0"/>
              </a:rPr>
              <a:t>T</a:t>
            </a:r>
            <a:r>
              <a:rPr lang="en-US" altLang="en-US" sz="2100" dirty="0"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6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0A4D4-A42C-5C48-9E6E-ACA29AEB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F96BDB-ECAB-D84D-9BD3-3EAC84E00DA0}"/>
              </a:ext>
            </a:extLst>
          </p:cNvPr>
          <p:cNvSpPr txBox="1">
            <a:spLocks/>
          </p:cNvSpPr>
          <p:nvPr/>
        </p:nvSpPr>
        <p:spPr bwMode="auto">
          <a:xfrm>
            <a:off x="114300" y="1111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Find operation for binary search trees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F270231-CD3A-7E4C-B324-2E1DE7B63FC5}"/>
              </a:ext>
            </a:extLst>
          </p:cNvPr>
          <p:cNvSpPr txBox="1">
            <a:spLocks/>
          </p:cNvSpPr>
          <p:nvPr/>
        </p:nvSpPr>
        <p:spPr>
          <a:xfrm>
            <a:off x="642938" y="1676400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 dirty="0" err="1">
                <a:solidFill>
                  <a:srgbClr val="0000CC"/>
                </a:solidFill>
              </a:rPr>
              <a:t>tree_node</a:t>
            </a:r>
            <a:r>
              <a:rPr lang="en-US" altLang="en-US" sz="2200" dirty="0">
                <a:solidFill>
                  <a:srgbClr val="0000CC"/>
                </a:solidFill>
              </a:rPr>
              <a:t>* </a:t>
            </a:r>
            <a:r>
              <a:rPr lang="en-US" altLang="en-US" sz="2200" dirty="0"/>
              <a:t>find( </a:t>
            </a:r>
            <a:r>
              <a:rPr lang="en-US" altLang="en-US" sz="2200" dirty="0" err="1"/>
              <a:t>int</a:t>
            </a:r>
            <a:r>
              <a:rPr lang="en-US" altLang="en-US" sz="2200" dirty="0"/>
              <a:t> x, </a:t>
            </a:r>
            <a:r>
              <a:rPr lang="en-US" altLang="en-US" sz="2200" dirty="0" err="1">
                <a:solidFill>
                  <a:srgbClr val="0000CC"/>
                </a:solidFill>
              </a:rPr>
              <a:t>tree_node</a:t>
            </a:r>
            <a:r>
              <a:rPr lang="en-US" altLang="en-US" sz="2200" dirty="0">
                <a:solidFill>
                  <a:srgbClr val="0000CC"/>
                </a:solidFill>
              </a:rPr>
              <a:t>*</a:t>
            </a:r>
            <a:r>
              <a:rPr lang="en-US" altLang="en-US" sz="2200" dirty="0"/>
              <a:t> T ) {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b="1" dirty="0">
                <a:solidFill>
                  <a:srgbClr val="0033CC"/>
                </a:solidFill>
              </a:rPr>
              <a:t>if</a:t>
            </a:r>
            <a:r>
              <a:rPr lang="en-US" altLang="en-US" sz="2100" dirty="0"/>
              <a:t>( T == NULL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return NULL;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b="1" dirty="0">
                <a:solidFill>
                  <a:srgbClr val="0033CC"/>
                </a:solidFill>
              </a:rPr>
              <a:t>if</a:t>
            </a:r>
            <a:r>
              <a:rPr lang="en-US" altLang="en-US" sz="2100" dirty="0"/>
              <a:t>( x </a:t>
            </a:r>
            <a:r>
              <a:rPr lang="en-US" altLang="en-US" sz="2100" b="1" dirty="0"/>
              <a:t>&lt;</a:t>
            </a:r>
            <a:r>
              <a:rPr lang="en-US" altLang="en-US" sz="2100" dirty="0"/>
              <a:t> T-</a:t>
            </a:r>
            <a:r>
              <a:rPr lang="en-US" altLang="en-US" sz="2100" b="1" dirty="0"/>
              <a:t>&gt;</a:t>
            </a:r>
            <a:r>
              <a:rPr lang="en-US" altLang="en-US" sz="2100" dirty="0"/>
              <a:t>element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return( find( x, T-</a:t>
            </a:r>
            <a:r>
              <a:rPr lang="en-US" altLang="en-US" sz="2100" b="1" dirty="0"/>
              <a:t>&gt;</a:t>
            </a:r>
            <a:r>
              <a:rPr lang="en-US" altLang="en-US" sz="2100" dirty="0"/>
              <a:t>left ) );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b="1" dirty="0">
                <a:solidFill>
                  <a:srgbClr val="0033CC"/>
                </a:solidFill>
              </a:rPr>
              <a:t>else</a:t>
            </a:r>
            <a:r>
              <a:rPr lang="en-US" altLang="en-US" sz="2100" dirty="0"/>
              <a:t>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</a:t>
            </a:r>
            <a:r>
              <a:rPr lang="en-US" altLang="en-US" sz="2100" b="1" dirty="0">
                <a:solidFill>
                  <a:srgbClr val="0033CC"/>
                </a:solidFill>
              </a:rPr>
              <a:t>if</a:t>
            </a:r>
            <a:r>
              <a:rPr lang="en-US" altLang="en-US" sz="2100" dirty="0"/>
              <a:t>( x </a:t>
            </a:r>
            <a:r>
              <a:rPr lang="en-US" altLang="en-US" sz="2100" b="1" dirty="0"/>
              <a:t>&gt;</a:t>
            </a:r>
            <a:r>
              <a:rPr lang="en-US" altLang="en-US" sz="2100" dirty="0"/>
              <a:t> T-</a:t>
            </a:r>
            <a:r>
              <a:rPr lang="en-US" altLang="en-US" sz="2100" b="1" dirty="0"/>
              <a:t>&gt;</a:t>
            </a:r>
            <a:r>
              <a:rPr lang="en-US" altLang="en-US" sz="2100" dirty="0"/>
              <a:t>element )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     return( find( x, T-</a:t>
            </a:r>
            <a:r>
              <a:rPr lang="en-US" altLang="en-US" sz="2100" b="1" dirty="0"/>
              <a:t>&gt;</a:t>
            </a:r>
            <a:r>
              <a:rPr lang="en-US" altLang="en-US" sz="2100" dirty="0"/>
              <a:t>right ) );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</a:t>
            </a:r>
            <a:r>
              <a:rPr lang="en-US" altLang="en-US" sz="2100" b="1" dirty="0">
                <a:solidFill>
                  <a:srgbClr val="0033CC"/>
                </a:solidFill>
              </a:rPr>
              <a:t>else</a:t>
            </a:r>
            <a:r>
              <a:rPr lang="en-US" altLang="en-US" sz="2100" dirty="0"/>
              <a:t>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	     return T; </a:t>
            </a:r>
          </a:p>
          <a:p>
            <a:pPr lvl="1">
              <a:buFont typeface="Wingdings 2" pitchFamily="2" charset="2"/>
              <a:buNone/>
            </a:pPr>
            <a:r>
              <a:rPr lang="en-US" altLang="en-US" sz="21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9034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0A4D4-A42C-5C48-9E6E-ACA29AEB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F96BDB-ECAB-D84D-9BD3-3EAC84E00DA0}"/>
              </a:ext>
            </a:extLst>
          </p:cNvPr>
          <p:cNvSpPr txBox="1">
            <a:spLocks/>
          </p:cNvSpPr>
          <p:nvPr/>
        </p:nvSpPr>
        <p:spPr bwMode="auto">
          <a:xfrm>
            <a:off x="114300" y="111124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Find operation for binary search trees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8C7A423-2A04-F54B-89E5-43B16FA5B301}"/>
              </a:ext>
            </a:extLst>
          </p:cNvPr>
          <p:cNvSpPr txBox="1">
            <a:spLocks/>
          </p:cNvSpPr>
          <p:nvPr/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758AAF-F958-4141-BDE8-5609689A4508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9B43F7F-37D3-2D4C-9AD6-410EBD996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6803" y="28352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8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367537A9-6642-5045-8029-E60EF21AA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66903" y="2501900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3C76AB-20A0-754D-BD0F-C8397CC7A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03" y="40417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9D2A28-F91B-BA49-B8D4-D02AAB467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03" y="40290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F4F5AD-ED35-2246-9318-D2D68F43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003" y="278447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3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9AE4C68-3AD5-D840-BA8F-2736C5CA0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81203" y="330517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B369145-1B31-8A44-AD1B-4E32F1518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503" y="330993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869DCF0-8A8B-1549-9D7D-78C9387AA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2603" y="2514600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FABE38-B163-2E4F-BA84-6647A90F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03" y="2108200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dirty="0"/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92B18D-4DA9-EE41-B958-A1E36AEE9654}"/>
              </a:ext>
            </a:extLst>
          </p:cNvPr>
          <p:cNvSpPr/>
          <p:nvPr/>
        </p:nvSpPr>
        <p:spPr>
          <a:xfrm>
            <a:off x="5148776" y="1912699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find(4, root);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C328A3-ED68-2444-A1F4-D075D0DE1C3E}"/>
              </a:ext>
            </a:extLst>
          </p:cNvPr>
          <p:cNvSpPr/>
          <p:nvPr/>
        </p:nvSpPr>
        <p:spPr>
          <a:xfrm>
            <a:off x="5168552" y="379746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pitchFamily="2" charset="0"/>
              </a:rPr>
              <a:t>At node 4 → 4 == 4 → return this 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FEC7F9-35E7-A84F-B8A8-2D6B03D72AA2}"/>
              </a:ext>
            </a:extLst>
          </p:cNvPr>
          <p:cNvSpPr/>
          <p:nvPr/>
        </p:nvSpPr>
        <p:spPr>
          <a:xfrm>
            <a:off x="5148776" y="2514600"/>
            <a:ext cx="2345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4 &lt; 6 → Go left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966661-02CB-E742-9239-6767C9855580}"/>
              </a:ext>
            </a:extLst>
          </p:cNvPr>
          <p:cNvSpPr/>
          <p:nvPr/>
        </p:nvSpPr>
        <p:spPr>
          <a:xfrm>
            <a:off x="5168552" y="3101975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 pitchFamily="2" charset="0"/>
              </a:rPr>
              <a:t>At node 3 → 4 &gt; 3 → Go right</a:t>
            </a:r>
          </a:p>
        </p:txBody>
      </p:sp>
    </p:spTree>
    <p:extLst>
      <p:ext uri="{BB962C8B-B14F-4D97-AF65-F5344CB8AC3E}">
        <p14:creationId xmlns:p14="http://schemas.microsoft.com/office/powerpoint/2010/main" val="26416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49819</TotalTime>
  <Words>2503</Words>
  <Application>Microsoft Macintosh PowerPoint</Application>
  <PresentationFormat>A4 Paper (210x297 mm)</PresentationFormat>
  <Paragraphs>363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Adobe Gothic Std B</vt:lpstr>
      <vt:lpstr>等线</vt:lpstr>
      <vt:lpstr>等线</vt:lpstr>
      <vt:lpstr>等线 Light</vt:lpstr>
      <vt:lpstr>SimSun</vt:lpstr>
      <vt:lpstr>Arial</vt:lpstr>
      <vt:lpstr>Calibri</vt:lpstr>
      <vt:lpstr>Courier</vt:lpstr>
      <vt:lpstr>Times New Roman</vt:lpstr>
      <vt:lpstr>Trebuchet MS</vt:lpstr>
      <vt:lpstr>Wingdings</vt:lpstr>
      <vt:lpstr>Wingdings 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848</cp:revision>
  <cp:lastPrinted>2025-03-21T05:26:40Z</cp:lastPrinted>
  <dcterms:created xsi:type="dcterms:W3CDTF">2018-07-17T04:46:00Z</dcterms:created>
  <dcterms:modified xsi:type="dcterms:W3CDTF">2025-04-21T04:01:22Z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