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0" r:id="rId2"/>
    <p:sldId id="730" r:id="rId3"/>
    <p:sldId id="731" r:id="rId4"/>
    <p:sldId id="732" r:id="rId5"/>
    <p:sldId id="733" r:id="rId6"/>
    <p:sldId id="734" r:id="rId7"/>
    <p:sldId id="735" r:id="rId8"/>
    <p:sldId id="736" r:id="rId9"/>
    <p:sldId id="737" r:id="rId10"/>
    <p:sldId id="738" r:id="rId11"/>
    <p:sldId id="739" r:id="rId12"/>
    <p:sldId id="740" r:id="rId13"/>
    <p:sldId id="741" r:id="rId14"/>
    <p:sldId id="372" r:id="rId15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4F4344-209C-4F70-85AC-9C0340846E2F}">
          <p14:sldIdLst>
            <p14:sldId id="280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372"/>
          </p14:sldIdLst>
        </p14:section>
        <p14:section name="无标题节" id="{3A58C67D-E970-4AF9-96C5-84664AA55BD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06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C0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92632" autoAdjust="0"/>
  </p:normalViewPr>
  <p:slideViewPr>
    <p:cSldViewPr snapToGrid="0">
      <p:cViewPr varScale="1">
        <p:scale>
          <a:sx n="57" d="100"/>
          <a:sy n="57" d="100"/>
        </p:scale>
        <p:origin x="1064" y="176"/>
      </p:cViewPr>
      <p:guideLst>
        <p:guide orient="horz" pos="2306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6F613-6386-45E1-B87F-1E8A4FD761EB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6104B-F43C-4180-A305-CEC1284C5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9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104B-F43C-4180-A305-CEC1284C5FF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41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6104B-F43C-4180-A305-CEC1284C5FF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70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01A63-A7C4-4D9E-8336-1A8A451B13AA}" type="datetime1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824D-C0BA-4384-BF05-F9F894E8B242}" type="datetime1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CE58A-A4F5-4361-A1B6-594D0881072F}" type="datetime1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285-B0D8-4CCE-9696-7B972DFD7D37}" type="datetime1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78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07B5-A00F-4D95-A944-352881DC976F}" type="datetime1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D666-1070-47A4-93DD-CDEF7BD1F6B1}" type="datetime1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1CCC7-9EDE-420E-93DD-85D8C3590620}" type="datetime1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8E457-A80F-46AA-AB73-6563C30B8F07}" type="datetime1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94D2-7C33-4737-9BFA-E0AD9F259636}" type="datetime1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0A1E-52E8-41CF-B036-B709E3BEEE64}" type="datetime1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ECB7-59A1-4697-8604-3431EA5C9D9C}" type="datetime1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4028-4A59-403E-B211-633674C4AE82}" type="datetime1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8AAF-F958-4141-BDE8-5609689A4508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D7D9E-FB29-9D4A-9A84-AC73C8AAA8E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42" y="0"/>
            <a:ext cx="1367045" cy="10469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" y="1654175"/>
            <a:ext cx="9905999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endParaRPr lang="en-US" dirty="0"/>
          </a:p>
          <a:p>
            <a:pPr algn="ctr">
              <a:buNone/>
            </a:pPr>
            <a:endParaRPr lang="it-IT" b="1" dirty="0"/>
          </a:p>
          <a:p>
            <a:pPr algn="ctr">
              <a:buNone/>
            </a:pPr>
            <a:r>
              <a:rPr lang="en-US" sz="4000" b="1" dirty="0">
                <a:solidFill>
                  <a:schemeClr val="accent5">
                    <a:lumMod val="50000"/>
                  </a:schemeClr>
                </a:solidFill>
              </a:rPr>
              <a:t>Binary Trees Construction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Dr. Zubair Ahmad</a:t>
            </a:r>
          </a:p>
          <a:p>
            <a:pPr algn="ctr">
              <a:buNone/>
            </a:pPr>
            <a:r>
              <a:rPr lang="en-US" dirty="0"/>
              <a:t>	</a:t>
            </a:r>
          </a:p>
        </p:txBody>
      </p:sp>
      <p:sp>
        <p:nvSpPr>
          <p:cNvPr id="49155" name="AutoShape 3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56" name="AutoShape 4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157" name="AutoShape 5" descr="C:\Users\W10\AppData\Roaming\Tencent\Users\794473416\QQ\WinTemp\RichOle\XO7~@R[DK0Y$4$RD6Y5[U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99ADA-48C1-EC4B-A15E-7A2B09F5ECE8}"/>
              </a:ext>
            </a:extLst>
          </p:cNvPr>
          <p:cNvSpPr txBox="1"/>
          <p:nvPr/>
        </p:nvSpPr>
        <p:spPr>
          <a:xfrm>
            <a:off x="2833816" y="1284843"/>
            <a:ext cx="4518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Structures and Algorithms</a:t>
            </a:r>
          </a:p>
          <a:p>
            <a:pPr algn="ctr"/>
            <a:r>
              <a:rPr lang="en-US" b="1" dirty="0"/>
              <a:t>(ES221)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0036D6-64DD-9845-8B08-69341657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2DE097-37B1-8048-A28A-DE1E71269436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solidFill>
                  <a:srgbClr val="FF9900"/>
                </a:solidFill>
              </a:rPr>
              <a:t>Binary Tree Construction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E356C-4427-E744-A91F-F83ECBD24ADD}"/>
              </a:ext>
            </a:extLst>
          </p:cNvPr>
          <p:cNvSpPr txBox="1">
            <a:spLocks/>
          </p:cNvSpPr>
          <p:nvPr/>
        </p:nvSpPr>
        <p:spPr>
          <a:xfrm>
            <a:off x="304800" y="1441450"/>
            <a:ext cx="3543300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2" charset="2"/>
              <a:buNone/>
            </a:pPr>
            <a:r>
              <a:rPr lang="en-US" altLang="en-US" sz="2200"/>
              <a:t>a  b  +  c  d  e  +  *  * 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358703A5-C189-924A-9CE7-E470431086C2}"/>
              </a:ext>
            </a:extLst>
          </p:cNvPr>
          <p:cNvGraphicFramePr>
            <a:graphicFrameLocks/>
          </p:cNvGraphicFramePr>
          <p:nvPr/>
        </p:nvGraphicFramePr>
        <p:xfrm>
          <a:off x="1028700" y="2127250"/>
          <a:ext cx="5524500" cy="523875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18">
            <a:extLst>
              <a:ext uri="{FF2B5EF4-FFF2-40B4-BE49-F238E27FC236}">
                <a16:creationId xmlns:a16="http://schemas.microsoft.com/office/drawing/2014/main" id="{6042BD7A-D117-4C4E-BA3D-AAE294FA7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43910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</a:t>
            </a: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3748B5AB-720F-5449-B205-61D57777D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037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b</a:t>
            </a: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05E1600A-68ED-5442-8340-B9D8C9027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71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</a:t>
            </a:r>
          </a:p>
        </p:txBody>
      </p:sp>
      <p:sp>
        <p:nvSpPr>
          <p:cNvPr id="10" name="Line 22">
            <a:extLst>
              <a:ext uri="{FF2B5EF4-FFF2-40B4-BE49-F238E27FC236}">
                <a16:creationId xmlns:a16="http://schemas.microsoft.com/office/drawing/2014/main" id="{A8A6BCEE-3401-4546-BEEB-AA466DFD15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23463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23">
            <a:extLst>
              <a:ext uri="{FF2B5EF4-FFF2-40B4-BE49-F238E27FC236}">
                <a16:creationId xmlns:a16="http://schemas.microsoft.com/office/drawing/2014/main" id="{3663F0D0-4B33-F949-B553-99DD38E66D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8300" y="367982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6FC12C15-D841-B540-8D67-2F93C86C9F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68458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3980CEF2-FEE1-924E-BC19-7A7CF56D6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31845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c</a:t>
            </a: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26CFB894-E15F-2C4A-B604-CA9A37FC4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4300" y="23463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6797CB37-EB0C-8441-9021-37A03C2C5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43910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d</a:t>
            </a:r>
          </a:p>
        </p:txBody>
      </p:sp>
      <p:sp>
        <p:nvSpPr>
          <p:cNvPr id="16" name="Oval 28">
            <a:extLst>
              <a:ext uri="{FF2B5EF4-FFF2-40B4-BE49-F238E27FC236}">
                <a16:creationId xmlns:a16="http://schemas.microsoft.com/office/drawing/2014/main" id="{2A3AC055-B5B2-AE4A-B431-E7FF9E02D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100" y="44037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e</a:t>
            </a:r>
          </a:p>
        </p:txBody>
      </p:sp>
      <p:sp>
        <p:nvSpPr>
          <p:cNvPr id="17" name="Oval 29">
            <a:extLst>
              <a:ext uri="{FF2B5EF4-FFF2-40B4-BE49-F238E27FC236}">
                <a16:creationId xmlns:a16="http://schemas.microsoft.com/office/drawing/2014/main" id="{F990EC13-BA79-7C49-A4CA-5296D6D6E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171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415ADC4E-F5FE-F64E-8D9F-96FC453D9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23463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1">
            <a:extLst>
              <a:ext uri="{FF2B5EF4-FFF2-40B4-BE49-F238E27FC236}">
                <a16:creationId xmlns:a16="http://schemas.microsoft.com/office/drawing/2014/main" id="{1FBDB35B-005D-A948-B30E-1A92179306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35400" y="367982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2">
            <a:extLst>
              <a:ext uri="{FF2B5EF4-FFF2-40B4-BE49-F238E27FC236}">
                <a16:creationId xmlns:a16="http://schemas.microsoft.com/office/drawing/2014/main" id="{CA9A7B60-CFDC-334D-AE3E-F36344A678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7700" y="368458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34">
            <a:extLst>
              <a:ext uri="{FF2B5EF4-FFF2-40B4-BE49-F238E27FC236}">
                <a16:creationId xmlns:a16="http://schemas.microsoft.com/office/drawing/2014/main" id="{E19AFEA5-9BA6-ED4F-B5BB-A3451D43A265}"/>
              </a:ext>
            </a:extLst>
          </p:cNvPr>
          <p:cNvSpPr>
            <a:spLocks/>
          </p:cNvSpPr>
          <p:nvPr/>
        </p:nvSpPr>
        <p:spPr bwMode="auto">
          <a:xfrm>
            <a:off x="647700" y="5257800"/>
            <a:ext cx="3543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2200" b="0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 *T1, *T2;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T1 = Pop();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T2 = Pop();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endParaRPr lang="en-US" altLang="en-US" sz="1800" b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198C97A6-688B-1F41-B630-FA321E3DD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508125"/>
            <a:ext cx="304800" cy="304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37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3FC0F8-B7B8-BD4E-BA34-DD85CAE1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EBA6B-A946-494E-96AD-8599FF509CBD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solidFill>
                  <a:srgbClr val="FF9900"/>
                </a:solidFill>
              </a:rPr>
              <a:t>Binary Tree Construction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7897AA-29A7-7744-A1E9-F98D1ED2022A}"/>
              </a:ext>
            </a:extLst>
          </p:cNvPr>
          <p:cNvSpPr txBox="1">
            <a:spLocks/>
          </p:cNvSpPr>
          <p:nvPr/>
        </p:nvSpPr>
        <p:spPr>
          <a:xfrm>
            <a:off x="304800" y="1441450"/>
            <a:ext cx="3543300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2" charset="2"/>
              <a:buNone/>
            </a:pPr>
            <a:r>
              <a:rPr lang="en-US" altLang="en-US" sz="2200"/>
              <a:t>a  b  +  c  d  e  +  *  * 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23FD4E97-D82E-D249-A298-74E642AF10C8}"/>
              </a:ext>
            </a:extLst>
          </p:cNvPr>
          <p:cNvGraphicFramePr>
            <a:graphicFrameLocks/>
          </p:cNvGraphicFramePr>
          <p:nvPr/>
        </p:nvGraphicFramePr>
        <p:xfrm>
          <a:off x="1028700" y="2127250"/>
          <a:ext cx="5524500" cy="523875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18">
            <a:extLst>
              <a:ext uri="{FF2B5EF4-FFF2-40B4-BE49-F238E27FC236}">
                <a16:creationId xmlns:a16="http://schemas.microsoft.com/office/drawing/2014/main" id="{8830DAB8-B942-E04C-A935-A1814BCCE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43910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</a:t>
            </a: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982AB062-8039-074D-BB95-8DE172E5A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037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b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9C8300BA-889A-2545-87AD-2BDF47252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508125"/>
            <a:ext cx="304800" cy="304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9D6779B6-D4F9-1C4F-85B7-443D0525A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71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41E552F4-762A-1F48-8F5E-3EC39DAF0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23463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3">
            <a:extLst>
              <a:ext uri="{FF2B5EF4-FFF2-40B4-BE49-F238E27FC236}">
                <a16:creationId xmlns:a16="http://schemas.microsoft.com/office/drawing/2014/main" id="{402BBD61-D2B6-6C4D-91D9-2391D1BF7F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8300" y="367982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8E96C9D3-527D-B347-B3D8-BA4D946F56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68458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6D74ADD8-B3AD-D045-AE15-EFE99437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441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c</a:t>
            </a: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A7CA23DA-3E5A-7346-A919-CBBE7BF6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56483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d</a:t>
            </a:r>
          </a:p>
        </p:txBody>
      </p:sp>
      <p:sp>
        <p:nvSpPr>
          <p:cNvPr id="16" name="Oval 28">
            <a:extLst>
              <a:ext uri="{FF2B5EF4-FFF2-40B4-BE49-F238E27FC236}">
                <a16:creationId xmlns:a16="http://schemas.microsoft.com/office/drawing/2014/main" id="{87EA4ED6-E8D4-E24F-A1C3-DB17D284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6610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e</a:t>
            </a:r>
          </a:p>
        </p:txBody>
      </p:sp>
      <p:sp>
        <p:nvSpPr>
          <p:cNvPr id="17" name="Oval 29">
            <a:extLst>
              <a:ext uri="{FF2B5EF4-FFF2-40B4-BE49-F238E27FC236}">
                <a16:creationId xmlns:a16="http://schemas.microsoft.com/office/drawing/2014/main" id="{8245B25D-4F32-0646-81ED-A9F842B90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291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</a:t>
            </a:r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7C6C533F-7C5C-5C4E-B98C-AC83A42142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05300" y="493712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27CBA6FA-69D4-2F4F-9232-2D991FC865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94188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33">
            <a:extLst>
              <a:ext uri="{FF2B5EF4-FFF2-40B4-BE49-F238E27FC236}">
                <a16:creationId xmlns:a16="http://schemas.microsoft.com/office/drawing/2014/main" id="{0ABBE33D-8ACB-6341-B11D-E2055C7E2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1845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*</a:t>
            </a:r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E80B880C-C13E-634D-A3AA-D78E9EDB63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59200" y="370522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5">
            <a:extLst>
              <a:ext uri="{FF2B5EF4-FFF2-40B4-BE49-F238E27FC236}">
                <a16:creationId xmlns:a16="http://schemas.microsoft.com/office/drawing/2014/main" id="{D07A7483-BF05-6F45-BF5E-2DEBC4B81E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1500" y="370998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021AD375-F259-FF47-B1F4-C790A6F22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422525"/>
            <a:ext cx="99060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37">
            <a:extLst>
              <a:ext uri="{FF2B5EF4-FFF2-40B4-BE49-F238E27FC236}">
                <a16:creationId xmlns:a16="http://schemas.microsoft.com/office/drawing/2014/main" id="{E4DEFB9C-EB5C-9649-BC94-82E30AC4F464}"/>
              </a:ext>
            </a:extLst>
          </p:cNvPr>
          <p:cNvSpPr>
            <a:spLocks/>
          </p:cNvSpPr>
          <p:nvPr/>
        </p:nvSpPr>
        <p:spPr bwMode="auto">
          <a:xfrm>
            <a:off x="647700" y="5257800"/>
            <a:ext cx="2400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2200" b="0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 *T1, *T2;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T1 = Pop();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T2 = Pop();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endParaRPr lang="en-US" altLang="en-US" sz="1800" b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Rectangle 38">
            <a:extLst>
              <a:ext uri="{FF2B5EF4-FFF2-40B4-BE49-F238E27FC236}">
                <a16:creationId xmlns:a16="http://schemas.microsoft.com/office/drawing/2014/main" id="{E45E473A-A59A-E547-9CCC-CD185CAEA33C}"/>
              </a:ext>
            </a:extLst>
          </p:cNvPr>
          <p:cNvSpPr>
            <a:spLocks/>
          </p:cNvSpPr>
          <p:nvPr/>
        </p:nvSpPr>
        <p:spPr bwMode="auto">
          <a:xfrm>
            <a:off x="4495800" y="2743200"/>
            <a:ext cx="3962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 </a:t>
            </a:r>
            <a:r>
              <a:rPr lang="en-US" altLang="en-US" sz="2200" b="0">
                <a:solidFill>
                  <a:srgbClr val="00518E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sz="2200" b="0">
                <a:solidFill>
                  <a:srgbClr val="00518E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TREE-&gt; data= ‘*’;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TREE-&gt; left   = T2;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 // T2 points to ‘c’</a:t>
            </a:r>
            <a:endParaRPr lang="en-US" altLang="en-US" sz="1800" b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TREE-&gt; right = T1; 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// T1 points to ‘+’</a:t>
            </a:r>
            <a:endParaRPr lang="en-US" altLang="en-US" sz="1800" b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Push(TREE) ;</a:t>
            </a:r>
          </a:p>
        </p:txBody>
      </p:sp>
    </p:spTree>
    <p:extLst>
      <p:ext uri="{BB962C8B-B14F-4D97-AF65-F5344CB8AC3E}">
        <p14:creationId xmlns:p14="http://schemas.microsoft.com/office/powerpoint/2010/main" val="220027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3.33333E-6 L 0.02917 3.33333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2C2A11-F021-CB4A-98DE-C382B13A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A0B14A-02A5-9B47-9DAE-A8E2561085A6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solidFill>
                  <a:srgbClr val="FF9900"/>
                </a:solidFill>
              </a:rPr>
              <a:t>Binary Tree Construction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6D236-9A81-274B-8BAD-C04CEF462CE7}"/>
              </a:ext>
            </a:extLst>
          </p:cNvPr>
          <p:cNvSpPr txBox="1">
            <a:spLocks/>
          </p:cNvSpPr>
          <p:nvPr/>
        </p:nvSpPr>
        <p:spPr>
          <a:xfrm>
            <a:off x="304800" y="1441450"/>
            <a:ext cx="3543300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2" charset="2"/>
              <a:buNone/>
            </a:pPr>
            <a:r>
              <a:rPr lang="en-US" altLang="en-US" sz="2200"/>
              <a:t>a  b  +  c  d  e  +  *  * 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5B521AC7-91C2-1B4F-8A94-163D61F170B6}"/>
              </a:ext>
            </a:extLst>
          </p:cNvPr>
          <p:cNvGraphicFramePr>
            <a:graphicFrameLocks/>
          </p:cNvGraphicFramePr>
          <p:nvPr/>
        </p:nvGraphicFramePr>
        <p:xfrm>
          <a:off x="1028700" y="2127250"/>
          <a:ext cx="5524500" cy="523875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18">
            <a:extLst>
              <a:ext uri="{FF2B5EF4-FFF2-40B4-BE49-F238E27FC236}">
                <a16:creationId xmlns:a16="http://schemas.microsoft.com/office/drawing/2014/main" id="{8544F373-899B-9040-A05A-AAAB04109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43910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</a:t>
            </a: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B4397093-BE37-6F49-B043-DF1DEDCEB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037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b</a:t>
            </a: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3BAEC160-124F-7148-A2FE-6C41C923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71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</a:t>
            </a:r>
          </a:p>
        </p:txBody>
      </p:sp>
      <p:sp>
        <p:nvSpPr>
          <p:cNvPr id="10" name="Line 22">
            <a:extLst>
              <a:ext uri="{FF2B5EF4-FFF2-40B4-BE49-F238E27FC236}">
                <a16:creationId xmlns:a16="http://schemas.microsoft.com/office/drawing/2014/main" id="{BE59831F-B8B1-E548-A256-6D59E5AD4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23463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23">
            <a:extLst>
              <a:ext uri="{FF2B5EF4-FFF2-40B4-BE49-F238E27FC236}">
                <a16:creationId xmlns:a16="http://schemas.microsoft.com/office/drawing/2014/main" id="{2A5B4DFF-8700-9641-BB2C-E930E153C6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8300" y="367982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04EF7D11-4D5D-B047-B541-7FAAB9AB0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68458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371B20FB-B320-0448-A925-929E0D718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4441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c</a:t>
            </a: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6D625039-9739-BA4D-9EF6-5F28C36AB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56483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d</a:t>
            </a: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48E00196-1A25-CA47-BD6D-2D2A8CA4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6610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e</a:t>
            </a:r>
          </a:p>
        </p:txBody>
      </p:sp>
      <p:sp>
        <p:nvSpPr>
          <p:cNvPr id="16" name="Oval 28">
            <a:extLst>
              <a:ext uri="{FF2B5EF4-FFF2-40B4-BE49-F238E27FC236}">
                <a16:creationId xmlns:a16="http://schemas.microsoft.com/office/drawing/2014/main" id="{542BE117-89E5-F143-8EBD-108138867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291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DDCD01E3-1363-4B4C-9996-2FB057B346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05300" y="493712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EB47F2CA-CE12-2D46-826E-BB9D1664B3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94188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31">
            <a:extLst>
              <a:ext uri="{FF2B5EF4-FFF2-40B4-BE49-F238E27FC236}">
                <a16:creationId xmlns:a16="http://schemas.microsoft.com/office/drawing/2014/main" id="{76AA0F0B-7CA7-8F47-B0ED-8B5E1C88D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1845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*</a:t>
            </a:r>
          </a:p>
        </p:txBody>
      </p:sp>
      <p:sp>
        <p:nvSpPr>
          <p:cNvPr id="20" name="Line 32">
            <a:extLst>
              <a:ext uri="{FF2B5EF4-FFF2-40B4-BE49-F238E27FC236}">
                <a16:creationId xmlns:a16="http://schemas.microsoft.com/office/drawing/2014/main" id="{688D9DF1-DD43-EF44-9699-93D46ECB16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59200" y="370522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3">
            <a:extLst>
              <a:ext uri="{FF2B5EF4-FFF2-40B4-BE49-F238E27FC236}">
                <a16:creationId xmlns:a16="http://schemas.microsoft.com/office/drawing/2014/main" id="{28848F96-3301-4246-AF7E-9D0FFA746E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1500" y="370998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4">
            <a:extLst>
              <a:ext uri="{FF2B5EF4-FFF2-40B4-BE49-F238E27FC236}">
                <a16:creationId xmlns:a16="http://schemas.microsoft.com/office/drawing/2014/main" id="{542162C2-D619-FF47-92F9-E42C679CB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422525"/>
            <a:ext cx="990600" cy="7620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A336135C-5ED3-8C48-B2AA-44D0997E5A07}"/>
              </a:ext>
            </a:extLst>
          </p:cNvPr>
          <p:cNvSpPr>
            <a:spLocks/>
          </p:cNvSpPr>
          <p:nvPr/>
        </p:nvSpPr>
        <p:spPr bwMode="auto">
          <a:xfrm>
            <a:off x="495300" y="5257800"/>
            <a:ext cx="3543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2200" b="0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 *T1, *T2;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T1 = Pop();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T2 = Pop();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endParaRPr lang="en-US" altLang="en-US" sz="1800" b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Rectangle 37">
            <a:extLst>
              <a:ext uri="{FF2B5EF4-FFF2-40B4-BE49-F238E27FC236}">
                <a16:creationId xmlns:a16="http://schemas.microsoft.com/office/drawing/2014/main" id="{121239DA-2D50-8C40-8842-FF9256D9C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1447800"/>
            <a:ext cx="304800" cy="304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956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7CE5C-2EDC-F94C-9205-40C1EE55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B2C0D-EA4A-0142-8D82-B2E91CB8B4A4}"/>
              </a:ext>
            </a:extLst>
          </p:cNvPr>
          <p:cNvSpPr txBox="1">
            <a:spLocks/>
          </p:cNvSpPr>
          <p:nvPr/>
        </p:nvSpPr>
        <p:spPr bwMode="auto">
          <a:xfrm>
            <a:off x="457200" y="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solidFill>
                  <a:srgbClr val="FF9900"/>
                </a:solidFill>
              </a:rPr>
              <a:t>Binary Tree Construction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DD5495-5CBE-9B46-9C62-CE08FE7F7613}"/>
              </a:ext>
            </a:extLst>
          </p:cNvPr>
          <p:cNvSpPr txBox="1">
            <a:spLocks/>
          </p:cNvSpPr>
          <p:nvPr/>
        </p:nvSpPr>
        <p:spPr>
          <a:xfrm>
            <a:off x="457200" y="1279525"/>
            <a:ext cx="3543300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2" charset="2"/>
              <a:buNone/>
            </a:pPr>
            <a:r>
              <a:rPr lang="en-US" altLang="en-US" sz="2200" dirty="0"/>
              <a:t>a  b  +  c  d  e  +  *  * 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837A5D90-4356-9D47-9EFD-9BF028F9C29C}"/>
              </a:ext>
            </a:extLst>
          </p:cNvPr>
          <p:cNvGraphicFramePr>
            <a:graphicFrameLocks/>
          </p:cNvGraphicFramePr>
          <p:nvPr/>
        </p:nvGraphicFramePr>
        <p:xfrm>
          <a:off x="2171700" y="1974850"/>
          <a:ext cx="5524500" cy="523875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18">
            <a:extLst>
              <a:ext uri="{FF2B5EF4-FFF2-40B4-BE49-F238E27FC236}">
                <a16:creationId xmlns:a16="http://schemas.microsoft.com/office/drawing/2014/main" id="{DDE75A6D-D102-7743-8572-D12E1A9A5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4695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</a:t>
            </a: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3CDE8AED-2522-5448-BB75-579F233BB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7085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b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FC79DFB6-8450-8647-85A0-BDDA393B6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1343025"/>
            <a:ext cx="304800" cy="304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23009E8E-442F-DF40-AA74-62B83DB5A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766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0CB88078-AEC2-584E-93AD-3A92F15FE1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9900" y="3171825"/>
            <a:ext cx="7112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3">
            <a:extLst>
              <a:ext uri="{FF2B5EF4-FFF2-40B4-BE49-F238E27FC236}">
                <a16:creationId xmlns:a16="http://schemas.microsoft.com/office/drawing/2014/main" id="{E1BFC2BA-8A72-A140-B98F-34D5648203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90700" y="398462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4DF2152D-7D87-E34A-9262-54623B4FEB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3000" y="398938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328F4DB0-5A6F-254D-A699-2DBE38CFD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47466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c</a:t>
            </a:r>
          </a:p>
        </p:txBody>
      </p:sp>
      <p:sp>
        <p:nvSpPr>
          <p:cNvPr id="15" name="Oval 26">
            <a:extLst>
              <a:ext uri="{FF2B5EF4-FFF2-40B4-BE49-F238E27FC236}">
                <a16:creationId xmlns:a16="http://schemas.microsoft.com/office/drawing/2014/main" id="{6DA6C3E0-3286-4449-85E4-DD1956964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59531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d</a:t>
            </a:r>
          </a:p>
        </p:txBody>
      </p:sp>
      <p:sp>
        <p:nvSpPr>
          <p:cNvPr id="16" name="Oval 27">
            <a:extLst>
              <a:ext uri="{FF2B5EF4-FFF2-40B4-BE49-F238E27FC236}">
                <a16:creationId xmlns:a16="http://schemas.microsoft.com/office/drawing/2014/main" id="{6A0CD177-386E-3642-8DEA-950C12270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965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e</a:t>
            </a:r>
          </a:p>
        </p:txBody>
      </p:sp>
      <p:sp>
        <p:nvSpPr>
          <p:cNvPr id="17" name="Oval 28">
            <a:extLst>
              <a:ext uri="{FF2B5EF4-FFF2-40B4-BE49-F238E27FC236}">
                <a16:creationId xmlns:a16="http://schemas.microsoft.com/office/drawing/2014/main" id="{F547AAEC-32FB-7E44-9448-7483EFD81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7339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</a:t>
            </a:r>
          </a:p>
        </p:txBody>
      </p:sp>
      <p:sp>
        <p:nvSpPr>
          <p:cNvPr id="18" name="Line 29">
            <a:extLst>
              <a:ext uri="{FF2B5EF4-FFF2-40B4-BE49-F238E27FC236}">
                <a16:creationId xmlns:a16="http://schemas.microsoft.com/office/drawing/2014/main" id="{A730FFAD-A6AE-6C41-9C64-95DEA005D3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57700" y="524192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0">
            <a:extLst>
              <a:ext uri="{FF2B5EF4-FFF2-40B4-BE49-F238E27FC236}">
                <a16:creationId xmlns:a16="http://schemas.microsoft.com/office/drawing/2014/main" id="{472950D2-DF2D-404D-8158-00B28CA420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524668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Oval 31">
            <a:extLst>
              <a:ext uri="{FF2B5EF4-FFF2-40B4-BE49-F238E27FC236}">
                <a16:creationId xmlns:a16="http://schemas.microsoft.com/office/drawing/2014/main" id="{DFECE573-2C09-984C-8E8B-65E8D3492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4893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*</a:t>
            </a:r>
          </a:p>
        </p:txBody>
      </p:sp>
      <p:sp>
        <p:nvSpPr>
          <p:cNvPr id="21" name="Line 32">
            <a:extLst>
              <a:ext uri="{FF2B5EF4-FFF2-40B4-BE49-F238E27FC236}">
                <a16:creationId xmlns:a16="http://schemas.microsoft.com/office/drawing/2014/main" id="{B3759A1F-488B-9A4F-997D-00E0579D75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11600" y="401002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33">
            <a:extLst>
              <a:ext uri="{FF2B5EF4-FFF2-40B4-BE49-F238E27FC236}">
                <a16:creationId xmlns:a16="http://schemas.microsoft.com/office/drawing/2014/main" id="{B0F29419-183F-CB44-A040-298C074C25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3900" y="401478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34">
            <a:extLst>
              <a:ext uri="{FF2B5EF4-FFF2-40B4-BE49-F238E27FC236}">
                <a16:creationId xmlns:a16="http://schemas.microsoft.com/office/drawing/2014/main" id="{E228AB80-C3D3-A940-BA69-374E62EA9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84525"/>
            <a:ext cx="914400" cy="304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35">
            <a:extLst>
              <a:ext uri="{FF2B5EF4-FFF2-40B4-BE49-F238E27FC236}">
                <a16:creationId xmlns:a16="http://schemas.microsoft.com/office/drawing/2014/main" id="{FB4CFBD3-9338-D548-9A42-ED0EE24A5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27781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*</a:t>
            </a:r>
          </a:p>
        </p:txBody>
      </p:sp>
      <p:sp>
        <p:nvSpPr>
          <p:cNvPr id="25" name="Line 36">
            <a:extLst>
              <a:ext uri="{FF2B5EF4-FFF2-40B4-BE49-F238E27FC236}">
                <a16:creationId xmlns:a16="http://schemas.microsoft.com/office/drawing/2014/main" id="{B9713B94-59AD-7B4B-B421-51DBCC20E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2400" y="2193925"/>
            <a:ext cx="0" cy="609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37">
            <a:extLst>
              <a:ext uri="{FF2B5EF4-FFF2-40B4-BE49-F238E27FC236}">
                <a16:creationId xmlns:a16="http://schemas.microsoft.com/office/drawing/2014/main" id="{C76B2272-F141-4446-BDCB-7D0C22F33C13}"/>
              </a:ext>
            </a:extLst>
          </p:cNvPr>
          <p:cNvSpPr>
            <a:spLocks/>
          </p:cNvSpPr>
          <p:nvPr/>
        </p:nvSpPr>
        <p:spPr bwMode="auto">
          <a:xfrm>
            <a:off x="4543425" y="2709863"/>
            <a:ext cx="38862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 </a:t>
            </a:r>
            <a:r>
              <a:rPr lang="en-US" altLang="en-US" sz="2200" b="0">
                <a:solidFill>
                  <a:srgbClr val="00518E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sz="2200" b="0">
                <a:solidFill>
                  <a:srgbClr val="00518E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TREE-&gt; data= ‘*’;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TREE-&gt; left   = T2;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 // T2 points to ‘+’</a:t>
            </a:r>
            <a:endParaRPr lang="en-US" altLang="en-US" sz="1800" b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TREE-&gt; right = T1’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 // T1 points to ‘*’</a:t>
            </a:r>
            <a:endParaRPr lang="en-US" altLang="en-US" sz="1800" b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Push(TREE) ;</a:t>
            </a:r>
          </a:p>
        </p:txBody>
      </p:sp>
      <p:sp>
        <p:nvSpPr>
          <p:cNvPr id="27" name="Rectangle 38">
            <a:extLst>
              <a:ext uri="{FF2B5EF4-FFF2-40B4-BE49-F238E27FC236}">
                <a16:creationId xmlns:a16="http://schemas.microsoft.com/office/drawing/2014/main" id="{4B25D2D9-6DD3-C24E-87C6-67752629E278}"/>
              </a:ext>
            </a:extLst>
          </p:cNvPr>
          <p:cNvSpPr>
            <a:spLocks/>
          </p:cNvSpPr>
          <p:nvPr/>
        </p:nvSpPr>
        <p:spPr bwMode="auto">
          <a:xfrm>
            <a:off x="457200" y="5410200"/>
            <a:ext cx="3543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2200" b="0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 *T1, *T2;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T1 = Pop();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T2 = Pop();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endParaRPr lang="en-US" altLang="en-US" sz="1800" b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41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4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/>
          <p:cNvSpPr txBox="1">
            <a:spLocks noChangeArrowheads="1"/>
          </p:cNvSpPr>
          <p:nvPr/>
        </p:nvSpPr>
        <p:spPr bwMode="auto">
          <a:xfrm>
            <a:off x="114796" y="177016"/>
            <a:ext cx="881913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600" i="1" dirty="0">
                <a:solidFill>
                  <a:prstClr val="black"/>
                </a:solidFill>
                <a:cs typeface="Calibri" panose="020F0502020204030204" pitchFamily="34" charset="0"/>
              </a:rPr>
              <a:t> </a:t>
            </a:r>
            <a:r>
              <a:rPr lang="en-US" altLang="zh-CN" sz="3600" i="1" dirty="0">
                <a:ea typeface="Adobe Gothic Std B" pitchFamily="34" charset="-128"/>
                <a:cs typeface="Calibri" panose="020F0502020204030204" pitchFamily="34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Adobe Gothic Std B" pitchFamily="34" charset="-128"/>
              <a:cs typeface="Times New Roman" panose="02020603050405020304" pitchFamily="18" charset="0"/>
            </a:endParaRP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460456" y="6394451"/>
            <a:ext cx="2228850" cy="365125"/>
          </a:xfrm>
        </p:spPr>
        <p:txBody>
          <a:bodyPr/>
          <a:lstStyle/>
          <a:p>
            <a:fld id="{48758AAF-F958-4141-BDE8-5609689A4508}" type="slidenum">
              <a:rPr lang="zh-CN" altLang="en-US" sz="200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zh-CN" alt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56812" y="1967221"/>
            <a:ext cx="4934499" cy="99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it-IT" sz="3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buClr>
                <a:schemeClr val="accent5"/>
              </a:buClr>
              <a:buSzPct val="75000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8">
            <a:extLst>
              <a:ext uri="{FF2B5EF4-FFF2-40B4-BE49-F238E27FC236}">
                <a16:creationId xmlns:a16="http://schemas.microsoft.com/office/drawing/2014/main" id="{B50F3C67-F206-0644-9881-E95BE68F9B62}"/>
              </a:ext>
            </a:extLst>
          </p:cNvPr>
          <p:cNvSpPr/>
          <p:nvPr/>
        </p:nvSpPr>
        <p:spPr>
          <a:xfrm>
            <a:off x="704879" y="2383536"/>
            <a:ext cx="7870002" cy="59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5"/>
              </a:buClr>
              <a:buSzPct val="75000"/>
            </a:pPr>
            <a:r>
              <a:rPr lang="en-US" altLang="zh-CN" b="1" dirty="0">
                <a:solidFill>
                  <a:schemeClr val="accent5"/>
                </a:solidFill>
                <a:cs typeface="Times New Roman" panose="02020603050405020304" pitchFamily="18" charset="0"/>
              </a:rPr>
              <a:t>		                   </a:t>
            </a:r>
            <a:r>
              <a:rPr lang="en-US" altLang="zh-CN" sz="28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Questions?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矩形 8">
            <a:extLst>
              <a:ext uri="{FF2B5EF4-FFF2-40B4-BE49-F238E27FC236}">
                <a16:creationId xmlns:a16="http://schemas.microsoft.com/office/drawing/2014/main" id="{64398696-03BA-0540-B525-6DD16F72E4B0}"/>
              </a:ext>
            </a:extLst>
          </p:cNvPr>
          <p:cNvSpPr/>
          <p:nvPr/>
        </p:nvSpPr>
        <p:spPr>
          <a:xfrm>
            <a:off x="704879" y="3813978"/>
            <a:ext cx="7870002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buClr>
                <a:schemeClr val="accent5"/>
              </a:buClr>
              <a:buSzPct val="75000"/>
            </a:pPr>
            <a:r>
              <a:rPr lang="en-US" altLang="zh-CN" b="1" dirty="0">
                <a:solidFill>
                  <a:schemeClr val="accent5"/>
                </a:solidFill>
                <a:cs typeface="Times New Roman" panose="02020603050405020304" pitchFamily="18" charset="0"/>
              </a:rPr>
              <a:t>			</a:t>
            </a:r>
            <a:r>
              <a:rPr lang="en-US" altLang="zh-CN" sz="2400" b="1" dirty="0" err="1">
                <a:solidFill>
                  <a:schemeClr val="accent5"/>
                </a:solidFill>
                <a:cs typeface="Times New Roman" panose="02020603050405020304" pitchFamily="18" charset="0"/>
              </a:rPr>
              <a:t>zahmaad.github.io</a:t>
            </a:r>
            <a:r>
              <a:rPr lang="en-US" altLang="zh-CN" sz="2400" b="1" dirty="0">
                <a:solidFill>
                  <a:schemeClr val="accent5"/>
                </a:solidFill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57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72D7F6-1D10-9B43-8C34-3E531E0A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9AB6DF5-D81B-1246-8F3A-385B083EA2B0}"/>
              </a:ext>
            </a:extLst>
          </p:cNvPr>
          <p:cNvSpPr txBox="1">
            <a:spLocks/>
          </p:cNvSpPr>
          <p:nvPr/>
        </p:nvSpPr>
        <p:spPr bwMode="auto">
          <a:xfrm>
            <a:off x="0" y="22225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Binary Tree Declaration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C2E162D-DBE3-8C41-B19D-B3D3B0911501}"/>
              </a:ext>
            </a:extLst>
          </p:cNvPr>
          <p:cNvSpPr txBox="1">
            <a:spLocks/>
          </p:cNvSpPr>
          <p:nvPr/>
        </p:nvSpPr>
        <p:spPr>
          <a:xfrm>
            <a:off x="0" y="1609725"/>
            <a:ext cx="7467600" cy="425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</a:rPr>
              <a:t>Because a binary tree has at most two children, we can keep direct pointers to them. 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latin typeface="Times New Roman" panose="02020603050405020304" pitchFamily="18" charset="0"/>
              </a:rPr>
              <a:t>The declaration of tree nodes is similar in structure to that for doubly linked lists, 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>
                <a:latin typeface="Times New Roman" panose="02020603050405020304" pitchFamily="18" charset="0"/>
              </a:rPr>
              <a:t>i.e., a node is a structure consisting of the </a:t>
            </a:r>
            <a:r>
              <a:rPr lang="en-US" altLang="en-US" sz="21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data</a:t>
            </a:r>
            <a:r>
              <a:rPr lang="en-US" altLang="en-US" sz="2100" dirty="0">
                <a:latin typeface="Times New Roman" panose="02020603050405020304" pitchFamily="18" charset="0"/>
              </a:rPr>
              <a:t> plus two pointers (</a:t>
            </a:r>
            <a:r>
              <a:rPr lang="en-US" altLang="en-US" sz="21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left</a:t>
            </a:r>
            <a:r>
              <a:rPr lang="en-US" altLang="en-US" sz="2100" dirty="0">
                <a:latin typeface="Times New Roman" panose="02020603050405020304" pitchFamily="18" charset="0"/>
              </a:rPr>
              <a:t> and </a:t>
            </a:r>
            <a:r>
              <a:rPr lang="en-US" altLang="en-US" sz="21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right</a:t>
            </a:r>
            <a:r>
              <a:rPr lang="en-US" altLang="en-US" sz="2100" dirty="0">
                <a:latin typeface="Times New Roman" panose="02020603050405020304" pitchFamily="18" charset="0"/>
              </a:rPr>
              <a:t>) to other nodes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endParaRPr lang="en-US" altLang="en-US" sz="1800" dirty="0">
              <a:solidFill>
                <a:srgbClr val="0000CC"/>
              </a:solidFill>
            </a:endParaRP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solidFill>
                  <a:srgbClr val="0000CC"/>
                </a:solidFill>
              </a:rPr>
              <a:t>struct </a:t>
            </a:r>
            <a:r>
              <a:rPr lang="en-US" altLang="en-US" sz="1800" dirty="0" err="1">
                <a:solidFill>
                  <a:srgbClr val="0000CC"/>
                </a:solidFill>
              </a:rPr>
              <a:t>tree_node</a:t>
            </a:r>
            <a:r>
              <a:rPr lang="en-US" altLang="en-US" sz="1800" dirty="0">
                <a:solidFill>
                  <a:srgbClr val="0000CC"/>
                </a:solidFill>
              </a:rPr>
              <a:t> </a:t>
            </a:r>
          </a:p>
          <a:p>
            <a:pPr lvl="3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dirty="0">
                <a:solidFill>
                  <a:srgbClr val="0000CC"/>
                </a:solidFill>
              </a:rPr>
              <a:t>{ </a:t>
            </a:r>
          </a:p>
          <a:p>
            <a:pPr lvl="3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dirty="0" err="1">
                <a:solidFill>
                  <a:srgbClr val="0000CC"/>
                </a:solidFill>
              </a:rPr>
              <a:t>int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i="1" dirty="0">
                <a:solidFill>
                  <a:srgbClr val="0000CC"/>
                </a:solidFill>
              </a:rPr>
              <a:t>data</a:t>
            </a:r>
            <a:r>
              <a:rPr lang="en-US" altLang="en-US" dirty="0">
                <a:solidFill>
                  <a:srgbClr val="0000CC"/>
                </a:solidFill>
              </a:rPr>
              <a:t>; </a:t>
            </a:r>
          </a:p>
          <a:p>
            <a:pPr lvl="3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dirty="0" err="1">
                <a:solidFill>
                  <a:srgbClr val="0000CC"/>
                </a:solidFill>
              </a:rPr>
              <a:t>tree_node</a:t>
            </a:r>
            <a:r>
              <a:rPr lang="en-US" altLang="en-US" dirty="0">
                <a:solidFill>
                  <a:srgbClr val="0000CC"/>
                </a:solidFill>
              </a:rPr>
              <a:t> *</a:t>
            </a:r>
            <a:r>
              <a:rPr lang="en-US" altLang="en-US" i="1" dirty="0">
                <a:solidFill>
                  <a:srgbClr val="0000CC"/>
                </a:solidFill>
              </a:rPr>
              <a:t>left</a:t>
            </a:r>
            <a:r>
              <a:rPr lang="en-US" altLang="en-US" dirty="0">
                <a:solidFill>
                  <a:srgbClr val="0000CC"/>
                </a:solidFill>
              </a:rPr>
              <a:t>; </a:t>
            </a:r>
          </a:p>
          <a:p>
            <a:pPr lvl="3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dirty="0" err="1">
                <a:solidFill>
                  <a:srgbClr val="0000CC"/>
                </a:solidFill>
              </a:rPr>
              <a:t>tree_node</a:t>
            </a:r>
            <a:r>
              <a:rPr lang="en-US" altLang="en-US" dirty="0">
                <a:solidFill>
                  <a:srgbClr val="0000CC"/>
                </a:solidFill>
              </a:rPr>
              <a:t> *</a:t>
            </a:r>
            <a:r>
              <a:rPr lang="en-US" altLang="en-US" i="1" dirty="0">
                <a:solidFill>
                  <a:srgbClr val="0000CC"/>
                </a:solidFill>
              </a:rPr>
              <a:t>right</a:t>
            </a:r>
            <a:r>
              <a:rPr lang="en-US" altLang="en-US" dirty="0">
                <a:solidFill>
                  <a:srgbClr val="0000CC"/>
                </a:solidFill>
              </a:rPr>
              <a:t>; </a:t>
            </a:r>
          </a:p>
          <a:p>
            <a:pPr lvl="3">
              <a:lnSpc>
                <a:spcPct val="80000"/>
              </a:lnSpc>
              <a:buFont typeface="Wingdings 2" pitchFamily="2" charset="2"/>
              <a:buNone/>
            </a:pPr>
            <a:r>
              <a:rPr lang="en-US" altLang="en-US" dirty="0">
                <a:solidFill>
                  <a:srgbClr val="0000CC"/>
                </a:solidFill>
              </a:rPr>
              <a:t>};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 err="1">
                <a:solidFill>
                  <a:srgbClr val="0000CC"/>
                </a:solidFill>
              </a:rPr>
              <a:t>tree_node</a:t>
            </a:r>
            <a:r>
              <a:rPr lang="en-US" altLang="en-US" sz="1800" dirty="0">
                <a:solidFill>
                  <a:srgbClr val="0000CC"/>
                </a:solidFill>
              </a:rPr>
              <a:t> *TREE; </a:t>
            </a:r>
          </a:p>
          <a:p>
            <a:pPr>
              <a:lnSpc>
                <a:spcPct val="80000"/>
              </a:lnSpc>
            </a:pPr>
            <a:endParaRPr lang="en-US" altLang="en-US" sz="2200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5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D77D91-4762-5246-9104-58218BC8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966182-02BD-4C48-A629-014B51444AA2}"/>
              </a:ext>
            </a:extLst>
          </p:cNvPr>
          <p:cNvSpPr txBox="1">
            <a:spLocks/>
          </p:cNvSpPr>
          <p:nvPr/>
        </p:nvSpPr>
        <p:spPr bwMode="auto">
          <a:xfrm>
            <a:off x="0" y="385705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Binary Tree Construction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1458DC-F675-A848-9B4E-D1A71E8F93C7}"/>
              </a:ext>
            </a:extLst>
          </p:cNvPr>
          <p:cNvSpPr txBox="1">
            <a:spLocks/>
          </p:cNvSpPr>
          <p:nvPr/>
        </p:nvSpPr>
        <p:spPr>
          <a:xfrm>
            <a:off x="457200" y="1141374"/>
            <a:ext cx="7239000" cy="4846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method strongly resembles the postfix evaluation algorithm of Section </a:t>
            </a:r>
          </a:p>
          <a:p>
            <a:r>
              <a:rPr lang="en-US" altLang="en-US" dirty="0"/>
              <a:t>Read the expression one symbol at a time</a:t>
            </a:r>
          </a:p>
          <a:p>
            <a:r>
              <a:rPr lang="en-US" altLang="en-US" dirty="0">
                <a:solidFill>
                  <a:srgbClr val="00518E"/>
                </a:solidFill>
              </a:rPr>
              <a:t>If</a:t>
            </a:r>
            <a:r>
              <a:rPr lang="en-US" altLang="en-US" dirty="0"/>
              <a:t> the symbol is an operand, </a:t>
            </a:r>
          </a:p>
          <a:p>
            <a:pPr lvl="1"/>
            <a:r>
              <a:rPr lang="en-US" altLang="en-US" dirty="0"/>
              <a:t>create a one-node tree and push a pointer to it onto a stack.</a:t>
            </a:r>
          </a:p>
          <a:p>
            <a:r>
              <a:rPr lang="en-US" altLang="en-US" dirty="0">
                <a:solidFill>
                  <a:srgbClr val="00518E"/>
                </a:solidFill>
              </a:rPr>
              <a:t>Else If</a:t>
            </a:r>
            <a:r>
              <a:rPr lang="en-US" altLang="en-US" dirty="0"/>
              <a:t> the symbol is an operator, </a:t>
            </a:r>
          </a:p>
          <a:p>
            <a:pPr lvl="1"/>
            <a:r>
              <a:rPr lang="en-US" altLang="en-US" dirty="0"/>
              <a:t>pop pointers to two trees </a:t>
            </a:r>
            <a:r>
              <a:rPr lang="en-US" altLang="en-US" b="1" i="1" dirty="0">
                <a:solidFill>
                  <a:srgbClr val="00518E"/>
                </a:solidFill>
              </a:rPr>
              <a:t>T</a:t>
            </a:r>
            <a:r>
              <a:rPr lang="en-US" altLang="en-US" b="1" baseline="-25000" dirty="0">
                <a:solidFill>
                  <a:srgbClr val="00518E"/>
                </a:solidFill>
              </a:rPr>
              <a:t>1</a:t>
            </a:r>
            <a:r>
              <a:rPr lang="en-US" altLang="en-US" dirty="0"/>
              <a:t> and </a:t>
            </a:r>
            <a:r>
              <a:rPr lang="en-US" altLang="en-US" b="1" i="1" dirty="0">
                <a:solidFill>
                  <a:srgbClr val="00518E"/>
                </a:solidFill>
              </a:rPr>
              <a:t>T</a:t>
            </a:r>
            <a:r>
              <a:rPr lang="en-US" altLang="en-US" b="1" baseline="-25000" dirty="0">
                <a:solidFill>
                  <a:srgbClr val="00518E"/>
                </a:solidFill>
              </a:rPr>
              <a:t>2</a:t>
            </a:r>
            <a:r>
              <a:rPr lang="en-US" altLang="en-US" dirty="0"/>
              <a:t> from the stack (</a:t>
            </a:r>
            <a:r>
              <a:rPr lang="en-US" altLang="en-US" b="1" i="1" dirty="0">
                <a:solidFill>
                  <a:srgbClr val="00518E"/>
                </a:solidFill>
              </a:rPr>
              <a:t>T</a:t>
            </a:r>
            <a:r>
              <a:rPr lang="en-US" altLang="en-US" b="1" baseline="-25000" dirty="0">
                <a:solidFill>
                  <a:srgbClr val="00518E"/>
                </a:solidFill>
              </a:rPr>
              <a:t>1</a:t>
            </a:r>
            <a:r>
              <a:rPr lang="en-US" altLang="en-US" dirty="0"/>
              <a:t> is popped first) and form a new tree whose root is the operator and whose left and right children point to </a:t>
            </a:r>
            <a:r>
              <a:rPr lang="en-US" altLang="en-US" b="1" i="1" dirty="0">
                <a:solidFill>
                  <a:srgbClr val="00518E"/>
                </a:solidFill>
              </a:rPr>
              <a:t>T</a:t>
            </a:r>
            <a:r>
              <a:rPr lang="en-US" altLang="en-US" b="1" baseline="-25000" dirty="0">
                <a:solidFill>
                  <a:srgbClr val="00518E"/>
                </a:solidFill>
              </a:rPr>
              <a:t>2</a:t>
            </a:r>
            <a:r>
              <a:rPr lang="en-US" altLang="en-US" dirty="0"/>
              <a:t> and </a:t>
            </a:r>
            <a:r>
              <a:rPr lang="en-US" altLang="en-US" b="1" i="1" dirty="0">
                <a:solidFill>
                  <a:srgbClr val="00518E"/>
                </a:solidFill>
              </a:rPr>
              <a:t>T</a:t>
            </a:r>
            <a:r>
              <a:rPr lang="en-US" altLang="en-US" b="1" baseline="-25000" dirty="0">
                <a:solidFill>
                  <a:srgbClr val="00518E"/>
                </a:solidFill>
              </a:rPr>
              <a:t>1</a:t>
            </a:r>
            <a:r>
              <a:rPr lang="en-US" altLang="en-US" dirty="0"/>
              <a:t> respectively.</a:t>
            </a:r>
          </a:p>
          <a:p>
            <a:pPr lvl="1"/>
            <a:r>
              <a:rPr lang="en-US" altLang="en-US" dirty="0"/>
              <a:t>A pointer to this new tree is then pushed onto the stack. </a:t>
            </a:r>
          </a:p>
        </p:txBody>
      </p:sp>
    </p:spTree>
    <p:extLst>
      <p:ext uri="{BB962C8B-B14F-4D97-AF65-F5344CB8AC3E}">
        <p14:creationId xmlns:p14="http://schemas.microsoft.com/office/powerpoint/2010/main" val="197313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8B2B31-3C63-794D-9977-B106FB0D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54A705-7D56-E14B-81FF-C6A4B25623B6}"/>
              </a:ext>
            </a:extLst>
          </p:cNvPr>
          <p:cNvSpPr txBox="1">
            <a:spLocks/>
          </p:cNvSpPr>
          <p:nvPr/>
        </p:nvSpPr>
        <p:spPr bwMode="auto">
          <a:xfrm>
            <a:off x="0" y="33655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Binary Tree Construction - Example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486C914-8AB5-FC42-A309-96117016BBEE}"/>
              </a:ext>
            </a:extLst>
          </p:cNvPr>
          <p:cNvSpPr txBox="1">
            <a:spLocks/>
          </p:cNvSpPr>
          <p:nvPr/>
        </p:nvSpPr>
        <p:spPr>
          <a:xfrm>
            <a:off x="304800" y="1441450"/>
            <a:ext cx="3543300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2" charset="2"/>
              <a:buNone/>
            </a:pPr>
            <a:r>
              <a:rPr lang="en-US" altLang="en-US" sz="2200" dirty="0"/>
              <a:t>a  b  +  c  d  e  +  *  * </a:t>
            </a:r>
          </a:p>
        </p:txBody>
      </p:sp>
      <p:graphicFrame>
        <p:nvGraphicFramePr>
          <p:cNvPr id="5" name="Group 29">
            <a:extLst>
              <a:ext uri="{FF2B5EF4-FFF2-40B4-BE49-F238E27FC236}">
                <a16:creationId xmlns:a16="http://schemas.microsoft.com/office/drawing/2014/main" id="{7BE3AB6A-5278-BC47-95EA-294102705678}"/>
              </a:ext>
            </a:extLst>
          </p:cNvPr>
          <p:cNvGraphicFramePr>
            <a:graphicFrameLocks/>
          </p:cNvGraphicFramePr>
          <p:nvPr/>
        </p:nvGraphicFramePr>
        <p:xfrm>
          <a:off x="1028700" y="2127250"/>
          <a:ext cx="5524500" cy="523875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30">
            <a:extLst>
              <a:ext uri="{FF2B5EF4-FFF2-40B4-BE49-F238E27FC236}">
                <a16:creationId xmlns:a16="http://schemas.microsoft.com/office/drawing/2014/main" id="{36F3C19D-DF91-2942-ACCA-C96FEF6A2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3369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</a:t>
            </a:r>
          </a:p>
        </p:txBody>
      </p:sp>
      <p:sp>
        <p:nvSpPr>
          <p:cNvPr id="8" name="Oval 31">
            <a:extLst>
              <a:ext uri="{FF2B5EF4-FFF2-40B4-BE49-F238E27FC236}">
                <a16:creationId xmlns:a16="http://schemas.microsoft.com/office/drawing/2014/main" id="{F1C710A8-E626-6841-9064-81071ACAC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0" y="33496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b</a:t>
            </a:r>
          </a:p>
        </p:txBody>
      </p:sp>
      <p:sp>
        <p:nvSpPr>
          <p:cNvPr id="9" name="Line 32">
            <a:extLst>
              <a:ext uri="{FF2B5EF4-FFF2-40B4-BE49-F238E27FC236}">
                <a16:creationId xmlns:a16="http://schemas.microsoft.com/office/drawing/2014/main" id="{EA045331-688C-794C-961F-1CDE7CE872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0" y="24987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33">
            <a:extLst>
              <a:ext uri="{FF2B5EF4-FFF2-40B4-BE49-F238E27FC236}">
                <a16:creationId xmlns:a16="http://schemas.microsoft.com/office/drawing/2014/main" id="{97940880-1BAF-1D49-816F-7A4D7FD66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5241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FEDA269D-CABB-234C-900A-6AAA1615F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08125"/>
            <a:ext cx="304800" cy="304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5222C2CE-6EA8-1A42-A5B4-2E9A1CDA2025}"/>
              </a:ext>
            </a:extLst>
          </p:cNvPr>
          <p:cNvSpPr>
            <a:spLocks/>
          </p:cNvSpPr>
          <p:nvPr/>
        </p:nvSpPr>
        <p:spPr bwMode="auto">
          <a:xfrm>
            <a:off x="457200" y="4022725"/>
            <a:ext cx="3543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</a:t>
            </a:r>
            <a:r>
              <a:rPr lang="en-US" altLang="en-US" sz="2200" b="0">
                <a:solidFill>
                  <a:srgbClr val="00518E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sz="2200" b="0">
                <a:solidFill>
                  <a:srgbClr val="00518E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</a:rPr>
              <a:t>TREE 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-&gt;data= ‘a’;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Push(</a:t>
            </a:r>
            <a:r>
              <a:rPr lang="en-US" altLang="en-US" sz="1800" b="0">
                <a:solidFill>
                  <a:srgbClr val="0000CC"/>
                </a:solidFill>
              </a:rPr>
              <a:t>TREE 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endParaRPr lang="en-US" altLang="en-US" sz="1800" b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Rectangle 36">
            <a:extLst>
              <a:ext uri="{FF2B5EF4-FFF2-40B4-BE49-F238E27FC236}">
                <a16:creationId xmlns:a16="http://schemas.microsoft.com/office/drawing/2014/main" id="{00DC75E3-7F6A-BD4C-9F9A-D181C373B4FE}"/>
              </a:ext>
            </a:extLst>
          </p:cNvPr>
          <p:cNvSpPr>
            <a:spLocks/>
          </p:cNvSpPr>
          <p:nvPr/>
        </p:nvSpPr>
        <p:spPr bwMode="auto">
          <a:xfrm>
            <a:off x="457200" y="5318125"/>
            <a:ext cx="35433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</a:t>
            </a:r>
            <a:r>
              <a:rPr lang="en-US" altLang="en-US" sz="2200" b="0">
                <a:solidFill>
                  <a:srgbClr val="00518E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sz="2200" b="0">
                <a:solidFill>
                  <a:srgbClr val="00518E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TREE-&gt; data= ‘b’;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Push(TREE) ;</a:t>
            </a:r>
          </a:p>
        </p:txBody>
      </p:sp>
    </p:spTree>
    <p:extLst>
      <p:ext uri="{BB962C8B-B14F-4D97-AF65-F5344CB8AC3E}">
        <p14:creationId xmlns:p14="http://schemas.microsoft.com/office/powerpoint/2010/main" val="10225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03333 3.33333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E27F0D-AE72-0F40-8D69-9B72A856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FA5D8A-C2E1-F04E-8A3D-CE42749FE58F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 b="1" dirty="0"/>
              <a:t>Binary Tree Construction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D75FCC-2792-0B4B-AAEB-BC240F34A07B}"/>
              </a:ext>
            </a:extLst>
          </p:cNvPr>
          <p:cNvSpPr txBox="1">
            <a:spLocks/>
          </p:cNvSpPr>
          <p:nvPr/>
        </p:nvSpPr>
        <p:spPr>
          <a:xfrm>
            <a:off x="296863" y="1441450"/>
            <a:ext cx="3543300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2" charset="2"/>
              <a:buNone/>
            </a:pPr>
            <a:r>
              <a:rPr lang="en-US" altLang="en-US" sz="2200" dirty="0"/>
              <a:t>a  b  +  c  d  e  +  *  * 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F44FB17C-90B4-F04F-B6DD-07B25BCF184F}"/>
              </a:ext>
            </a:extLst>
          </p:cNvPr>
          <p:cNvGraphicFramePr>
            <a:graphicFrameLocks/>
          </p:cNvGraphicFramePr>
          <p:nvPr/>
        </p:nvGraphicFramePr>
        <p:xfrm>
          <a:off x="1020763" y="2127250"/>
          <a:ext cx="5524500" cy="523875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18">
            <a:extLst>
              <a:ext uri="{FF2B5EF4-FFF2-40B4-BE49-F238E27FC236}">
                <a16:creationId xmlns:a16="http://schemas.microsoft.com/office/drawing/2014/main" id="{D49E702D-7E86-5D49-AD40-8D58BFE98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33369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</a:t>
            </a: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043478F8-8BD0-0045-9BEF-428E43E0A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33496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b</a:t>
            </a:r>
          </a:p>
        </p:txBody>
      </p:sp>
      <p:sp>
        <p:nvSpPr>
          <p:cNvPr id="9" name="Line 20">
            <a:extLst>
              <a:ext uri="{FF2B5EF4-FFF2-40B4-BE49-F238E27FC236}">
                <a16:creationId xmlns:a16="http://schemas.microsoft.com/office/drawing/2014/main" id="{4829AE45-04FE-D44A-A0BE-A53CD2E04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0663" y="24987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21">
            <a:extLst>
              <a:ext uri="{FF2B5EF4-FFF2-40B4-BE49-F238E27FC236}">
                <a16:creationId xmlns:a16="http://schemas.microsoft.com/office/drawing/2014/main" id="{E487AE1B-00AA-9746-AEF7-7AD93986C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0663" y="25241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57EDDE60-42FC-AD45-AF84-1C1D22575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1508125"/>
            <a:ext cx="304800" cy="304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D837969-9042-6C4A-A780-0333B0D01A0F}"/>
              </a:ext>
            </a:extLst>
          </p:cNvPr>
          <p:cNvSpPr>
            <a:spLocks/>
          </p:cNvSpPr>
          <p:nvPr/>
        </p:nvSpPr>
        <p:spPr bwMode="auto">
          <a:xfrm>
            <a:off x="601663" y="5089525"/>
            <a:ext cx="3543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2200" b="0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 *T1, *T2;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T1 = Pop();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T2 = Pop();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endParaRPr lang="en-US" altLang="en-US" sz="1800" b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26D692-DA9C-8B40-808E-D7C44A2F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0BFB39-757C-6C42-8E1D-C62E1EACB6BC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solidFill>
                  <a:srgbClr val="FF9900"/>
                </a:solidFill>
              </a:rPr>
              <a:t>Binary Tree Construction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AFCEC-C98F-C445-84D3-82827A362095}"/>
              </a:ext>
            </a:extLst>
          </p:cNvPr>
          <p:cNvSpPr txBox="1">
            <a:spLocks/>
          </p:cNvSpPr>
          <p:nvPr/>
        </p:nvSpPr>
        <p:spPr>
          <a:xfrm>
            <a:off x="304800" y="1441450"/>
            <a:ext cx="3543300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2" charset="2"/>
              <a:buNone/>
            </a:pPr>
            <a:r>
              <a:rPr lang="en-US" altLang="en-US" sz="2200"/>
              <a:t>a  b  +  c  d  e  +  *  * 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A29DB5EA-FFC9-4A4E-8A11-B12F8698D88D}"/>
              </a:ext>
            </a:extLst>
          </p:cNvPr>
          <p:cNvGraphicFramePr>
            <a:graphicFrameLocks/>
          </p:cNvGraphicFramePr>
          <p:nvPr/>
        </p:nvGraphicFramePr>
        <p:xfrm>
          <a:off x="1028700" y="2127250"/>
          <a:ext cx="5524500" cy="523875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18">
            <a:extLst>
              <a:ext uri="{FF2B5EF4-FFF2-40B4-BE49-F238E27FC236}">
                <a16:creationId xmlns:a16="http://schemas.microsoft.com/office/drawing/2014/main" id="{19F78D44-1FCF-104A-9031-AE1398848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43910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</a:t>
            </a: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0AE1F03C-68BF-0E4F-81D0-9BD8F8460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037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b</a:t>
            </a: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50A23FBC-760C-0740-A781-5097A6EBC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508125"/>
            <a:ext cx="304800" cy="304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A67F61F7-7314-1C45-B26B-7041999FA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71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</a:t>
            </a:r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F32410EA-80F7-394D-A143-4DF9B0BDF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23463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DA0DE95C-851C-9C44-91D9-7AC5165F04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8300" y="367982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D419A370-8129-8048-9117-A01971833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68458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37">
            <a:extLst>
              <a:ext uri="{FF2B5EF4-FFF2-40B4-BE49-F238E27FC236}">
                <a16:creationId xmlns:a16="http://schemas.microsoft.com/office/drawing/2014/main" id="{C0705AF9-2D0B-0F47-8F59-0AA0A3D50334}"/>
              </a:ext>
            </a:extLst>
          </p:cNvPr>
          <p:cNvSpPr>
            <a:spLocks/>
          </p:cNvSpPr>
          <p:nvPr/>
        </p:nvSpPr>
        <p:spPr bwMode="auto">
          <a:xfrm>
            <a:off x="3314700" y="3260725"/>
            <a:ext cx="40767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</a:rPr>
              <a:t>TREE</a:t>
            </a:r>
            <a:r>
              <a:rPr lang="en-US" altLang="en-US" sz="2200" b="0">
                <a:solidFill>
                  <a:srgbClr val="00518E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sz="2200" b="0">
                <a:solidFill>
                  <a:srgbClr val="00518E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TREE-&gt; data= ‘+’;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TREE-&gt; left   = T2; 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// T2 points to ‘a’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TREE-&gt; right = T1; </a:t>
            </a:r>
            <a:r>
              <a:rPr lang="en-US" altLang="en-US" sz="1800" b="0">
                <a:solidFill>
                  <a:srgbClr val="FF0000"/>
                </a:solidFill>
                <a:cs typeface="Times New Roman" panose="02020603050405020304" pitchFamily="18" charset="0"/>
              </a:rPr>
              <a:t>// T1 points to ‘b’</a:t>
            </a:r>
            <a:endParaRPr lang="en-US" altLang="en-US" sz="1800" b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Push(TREE) 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endParaRPr lang="en-US" altLang="en-US" sz="1800" b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endParaRPr lang="en-US" altLang="en-US" sz="1800" b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Rectangle 38">
            <a:extLst>
              <a:ext uri="{FF2B5EF4-FFF2-40B4-BE49-F238E27FC236}">
                <a16:creationId xmlns:a16="http://schemas.microsoft.com/office/drawing/2014/main" id="{E25FD605-5079-8642-8F22-FBFFCB4951B5}"/>
              </a:ext>
            </a:extLst>
          </p:cNvPr>
          <p:cNvSpPr>
            <a:spLocks/>
          </p:cNvSpPr>
          <p:nvPr/>
        </p:nvSpPr>
        <p:spPr bwMode="auto">
          <a:xfrm>
            <a:off x="609600" y="5089525"/>
            <a:ext cx="3543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2200" b="0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 *T1, *T2;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T1 = Pop();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T2 = Pop();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endParaRPr lang="en-US" altLang="en-US" sz="1800" b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9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F00906-01ED-A847-88D8-029F374C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225738-24D9-A84B-BC39-306A2D4B546D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solidFill>
                  <a:srgbClr val="FF9900"/>
                </a:solidFill>
              </a:rPr>
              <a:t>Binary Tree Construction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E068AF-980A-3C46-A7A0-7FCA2352A312}"/>
              </a:ext>
            </a:extLst>
          </p:cNvPr>
          <p:cNvSpPr txBox="1">
            <a:spLocks/>
          </p:cNvSpPr>
          <p:nvPr/>
        </p:nvSpPr>
        <p:spPr>
          <a:xfrm>
            <a:off x="304800" y="1441450"/>
            <a:ext cx="3543300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2" charset="2"/>
              <a:buNone/>
            </a:pPr>
            <a:r>
              <a:rPr lang="en-US" altLang="en-US" sz="2200"/>
              <a:t>a  b  +  c  d  e  +  *  * 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6D03D5B0-F716-044E-A9DB-D592A1E64744}"/>
              </a:ext>
            </a:extLst>
          </p:cNvPr>
          <p:cNvGraphicFramePr>
            <a:graphicFrameLocks/>
          </p:cNvGraphicFramePr>
          <p:nvPr/>
        </p:nvGraphicFramePr>
        <p:xfrm>
          <a:off x="1028700" y="2127250"/>
          <a:ext cx="5524500" cy="523875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18">
            <a:extLst>
              <a:ext uri="{FF2B5EF4-FFF2-40B4-BE49-F238E27FC236}">
                <a16:creationId xmlns:a16="http://schemas.microsoft.com/office/drawing/2014/main" id="{38CCF3E2-70F3-DB4F-BCD7-E6DE607B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43910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</a:t>
            </a: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F173A4A9-0078-C045-8F81-9DDEEF967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037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b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3F6435C8-843C-E04C-90CC-59D927D61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1508125"/>
            <a:ext cx="304800" cy="304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4DB1000E-F906-754D-A944-72A4D9C10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71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D2BE93C8-45A9-B54A-B0ED-4C838FFE7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23463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3">
            <a:extLst>
              <a:ext uri="{FF2B5EF4-FFF2-40B4-BE49-F238E27FC236}">
                <a16:creationId xmlns:a16="http://schemas.microsoft.com/office/drawing/2014/main" id="{C2B66E57-0A77-764F-A049-87A6ED2756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8300" y="367982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6423F755-71F6-A146-B26F-D608F869F6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68458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39C61F39-E776-2743-8517-01C2B04DF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31845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c</a:t>
            </a:r>
          </a:p>
        </p:txBody>
      </p:sp>
      <p:sp>
        <p:nvSpPr>
          <p:cNvPr id="15" name="Oval 26">
            <a:extLst>
              <a:ext uri="{FF2B5EF4-FFF2-40B4-BE49-F238E27FC236}">
                <a16:creationId xmlns:a16="http://schemas.microsoft.com/office/drawing/2014/main" id="{50380FE3-0F41-214F-9498-114F9A8CF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1972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d</a:t>
            </a:r>
          </a:p>
        </p:txBody>
      </p:sp>
      <p:sp>
        <p:nvSpPr>
          <p:cNvPr id="16" name="Line 27">
            <a:extLst>
              <a:ext uri="{FF2B5EF4-FFF2-40B4-BE49-F238E27FC236}">
                <a16:creationId xmlns:a16="http://schemas.microsoft.com/office/drawing/2014/main" id="{2067F4E4-BCFD-9947-9A29-F328EC898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4300" y="23463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8">
            <a:extLst>
              <a:ext uri="{FF2B5EF4-FFF2-40B4-BE49-F238E27FC236}">
                <a16:creationId xmlns:a16="http://schemas.microsoft.com/office/drawing/2014/main" id="{ED776F4A-490E-104B-AE5C-CC158AE4EE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0800" y="23717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Oval 29">
            <a:extLst>
              <a:ext uri="{FF2B5EF4-FFF2-40B4-BE49-F238E27FC236}">
                <a16:creationId xmlns:a16="http://schemas.microsoft.com/office/drawing/2014/main" id="{C0791CB9-C876-A64F-8DB4-30A44D3D4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1845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e</a:t>
            </a:r>
          </a:p>
        </p:txBody>
      </p:sp>
      <p:sp>
        <p:nvSpPr>
          <p:cNvPr id="19" name="Line 30">
            <a:extLst>
              <a:ext uri="{FF2B5EF4-FFF2-40B4-BE49-F238E27FC236}">
                <a16:creationId xmlns:a16="http://schemas.microsoft.com/office/drawing/2014/main" id="{45624E7A-76E6-024E-9165-BC2C9F8360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3590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31">
            <a:extLst>
              <a:ext uri="{FF2B5EF4-FFF2-40B4-BE49-F238E27FC236}">
                <a16:creationId xmlns:a16="http://schemas.microsoft.com/office/drawing/2014/main" id="{F82CDEA1-E4AD-2643-A9DB-05F31E02BF3A}"/>
              </a:ext>
            </a:extLst>
          </p:cNvPr>
          <p:cNvSpPr>
            <a:spLocks/>
          </p:cNvSpPr>
          <p:nvPr/>
        </p:nvSpPr>
        <p:spPr bwMode="auto">
          <a:xfrm>
            <a:off x="5924550" y="3260725"/>
            <a:ext cx="35433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b="0" dirty="0">
                <a:solidFill>
                  <a:srgbClr val="0000CC"/>
                </a:solidFill>
                <a:cs typeface="Times New Roman" panose="02020603050405020304" pitchFamily="18" charset="0"/>
              </a:rPr>
              <a:t>TREE </a:t>
            </a:r>
            <a:r>
              <a:rPr lang="en-US" altLang="en-US" sz="2000" b="0" dirty="0">
                <a:solidFill>
                  <a:srgbClr val="00518E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0" dirty="0">
                <a:solidFill>
                  <a:srgbClr val="0000CC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sz="2000" b="0" dirty="0">
                <a:solidFill>
                  <a:srgbClr val="00518E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  <a:endParaRPr lang="en-US" altLang="en-US" b="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b="0" dirty="0">
                <a:solidFill>
                  <a:srgbClr val="0000CC"/>
                </a:solidFill>
                <a:cs typeface="Times New Roman" panose="02020603050405020304" pitchFamily="18" charset="0"/>
              </a:rPr>
              <a:t>TREE-&gt; data= ‘c’;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b="0" dirty="0">
                <a:solidFill>
                  <a:srgbClr val="0000CC"/>
                </a:solidFill>
                <a:cs typeface="Times New Roman" panose="02020603050405020304" pitchFamily="18" charset="0"/>
              </a:rPr>
              <a:t>Push(TREE) 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endParaRPr lang="en-US" altLang="en-US" b="0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F1739594-2507-1248-974F-D2D00089D958}"/>
              </a:ext>
            </a:extLst>
          </p:cNvPr>
          <p:cNvSpPr>
            <a:spLocks/>
          </p:cNvSpPr>
          <p:nvPr/>
        </p:nvSpPr>
        <p:spPr bwMode="auto">
          <a:xfrm>
            <a:off x="5924550" y="4251325"/>
            <a:ext cx="35433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b="0" dirty="0">
                <a:solidFill>
                  <a:srgbClr val="0000CC"/>
                </a:solidFill>
                <a:cs typeface="Times New Roman" panose="02020603050405020304" pitchFamily="18" charset="0"/>
              </a:rPr>
              <a:t>TREE </a:t>
            </a:r>
            <a:r>
              <a:rPr lang="en-US" altLang="en-US" sz="2000" b="0" dirty="0">
                <a:solidFill>
                  <a:srgbClr val="00518E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0" dirty="0">
                <a:solidFill>
                  <a:srgbClr val="0000CC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sz="2000" b="0" dirty="0">
                <a:solidFill>
                  <a:srgbClr val="00518E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  <a:endParaRPr lang="en-US" altLang="en-US" b="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b="0" dirty="0">
                <a:solidFill>
                  <a:srgbClr val="0000CC"/>
                </a:solidFill>
                <a:cs typeface="Times New Roman" panose="02020603050405020304" pitchFamily="18" charset="0"/>
              </a:rPr>
              <a:t>TREE-&gt; data= ‘d’;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b="0" dirty="0">
                <a:solidFill>
                  <a:srgbClr val="0000CC"/>
                </a:solidFill>
                <a:cs typeface="Times New Roman" panose="02020603050405020304" pitchFamily="18" charset="0"/>
              </a:rPr>
              <a:t>Push(TREE) ;</a:t>
            </a:r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EAEF3AA9-0004-2C4C-B10C-2A42A21F29C3}"/>
              </a:ext>
            </a:extLst>
          </p:cNvPr>
          <p:cNvSpPr>
            <a:spLocks/>
          </p:cNvSpPr>
          <p:nvPr/>
        </p:nvSpPr>
        <p:spPr bwMode="auto">
          <a:xfrm>
            <a:off x="5924550" y="5303838"/>
            <a:ext cx="35433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b="0" dirty="0">
                <a:solidFill>
                  <a:srgbClr val="0000CC"/>
                </a:solidFill>
                <a:cs typeface="Times New Roman" panose="02020603050405020304" pitchFamily="18" charset="0"/>
              </a:rPr>
              <a:t>TREE </a:t>
            </a:r>
            <a:r>
              <a:rPr lang="en-US" altLang="en-US" sz="2000" b="0" dirty="0">
                <a:solidFill>
                  <a:srgbClr val="00518E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b="0" dirty="0">
                <a:solidFill>
                  <a:srgbClr val="0000CC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sz="2000" b="0" dirty="0">
                <a:solidFill>
                  <a:srgbClr val="00518E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b="0" dirty="0" err="1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  <a:endParaRPr lang="en-US" altLang="en-US" b="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b="0" dirty="0">
                <a:solidFill>
                  <a:srgbClr val="0000CC"/>
                </a:solidFill>
                <a:cs typeface="Times New Roman" panose="02020603050405020304" pitchFamily="18" charset="0"/>
              </a:rPr>
              <a:t>TREE-&gt; data= ‘e’;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b="0" dirty="0">
                <a:solidFill>
                  <a:srgbClr val="0000CC"/>
                </a:solidFill>
                <a:cs typeface="Times New Roman" panose="02020603050405020304" pitchFamily="18" charset="0"/>
              </a:rPr>
              <a:t>Push(TREE) ;</a:t>
            </a:r>
          </a:p>
        </p:txBody>
      </p:sp>
    </p:spTree>
    <p:extLst>
      <p:ext uri="{BB962C8B-B14F-4D97-AF65-F5344CB8AC3E}">
        <p14:creationId xmlns:p14="http://schemas.microsoft.com/office/powerpoint/2010/main" val="327301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12 3.33333E-6 L 0.03334 3.33333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39 3.33333E-6 L 0.07362 3.33333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12 3.33333E-6 L 0.10834 3.33333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4" grpId="0" animBg="1"/>
      <p:bldP spid="15" grpId="0" animBg="1"/>
      <p:bldP spid="18" grpId="0" animBg="1"/>
      <p:bldP spid="20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EF6FE2-7627-964D-845B-52744A1C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E801F-B1E6-D14C-A381-E99F2813622E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solidFill>
                  <a:srgbClr val="FF9900"/>
                </a:solidFill>
              </a:rPr>
              <a:t>Binary Tree Construction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F84864-1664-DC4C-A912-153E159C1D8D}"/>
              </a:ext>
            </a:extLst>
          </p:cNvPr>
          <p:cNvSpPr txBox="1">
            <a:spLocks/>
          </p:cNvSpPr>
          <p:nvPr/>
        </p:nvSpPr>
        <p:spPr>
          <a:xfrm>
            <a:off x="304800" y="1441450"/>
            <a:ext cx="3543300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2" charset="2"/>
              <a:buNone/>
            </a:pPr>
            <a:r>
              <a:rPr lang="en-US" altLang="en-US" sz="2200"/>
              <a:t>a  b  +  c  d  e  +  *  * 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EBE5AA6D-1300-B842-A284-F5C2B6134EA7}"/>
              </a:ext>
            </a:extLst>
          </p:cNvPr>
          <p:cNvGraphicFramePr>
            <a:graphicFrameLocks/>
          </p:cNvGraphicFramePr>
          <p:nvPr/>
        </p:nvGraphicFramePr>
        <p:xfrm>
          <a:off x="1028700" y="2127250"/>
          <a:ext cx="5524500" cy="523875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18">
            <a:extLst>
              <a:ext uri="{FF2B5EF4-FFF2-40B4-BE49-F238E27FC236}">
                <a16:creationId xmlns:a16="http://schemas.microsoft.com/office/drawing/2014/main" id="{EF4E780B-55BF-584D-A759-C06538123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43910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</a:t>
            </a: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8359FC96-6725-D740-A9B6-581626E66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037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b</a:t>
            </a: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30878562-401C-E34A-BADB-66FD04D87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71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</a:t>
            </a:r>
          </a:p>
        </p:txBody>
      </p:sp>
      <p:sp>
        <p:nvSpPr>
          <p:cNvPr id="10" name="Line 22">
            <a:extLst>
              <a:ext uri="{FF2B5EF4-FFF2-40B4-BE49-F238E27FC236}">
                <a16:creationId xmlns:a16="http://schemas.microsoft.com/office/drawing/2014/main" id="{992C2EFA-64AD-FA41-9E7F-A9586AEC5B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23463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23">
            <a:extLst>
              <a:ext uri="{FF2B5EF4-FFF2-40B4-BE49-F238E27FC236}">
                <a16:creationId xmlns:a16="http://schemas.microsoft.com/office/drawing/2014/main" id="{690D8C75-9F40-3F4B-A9E7-CFA37EB0C4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8300" y="367982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233EEB97-69E6-4A40-AB8E-A6C76A1293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68458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C4192CCA-5191-7740-A037-D5064DEC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31845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c</a:t>
            </a: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6477D95C-1D43-864B-A3A7-A0377B6D7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1972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d</a:t>
            </a:r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E1F5048C-9927-9D4F-ACAE-19F812D37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4300" y="23463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E66A572A-EB0A-BB41-8751-754DB86E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0800" y="23717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29">
            <a:extLst>
              <a:ext uri="{FF2B5EF4-FFF2-40B4-BE49-F238E27FC236}">
                <a16:creationId xmlns:a16="http://schemas.microsoft.com/office/drawing/2014/main" id="{9BF60664-C8D9-2147-8BC1-507323BE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1845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e</a:t>
            </a:r>
          </a:p>
        </p:txBody>
      </p:sp>
      <p:sp>
        <p:nvSpPr>
          <p:cNvPr id="18" name="Line 30">
            <a:extLst>
              <a:ext uri="{FF2B5EF4-FFF2-40B4-BE49-F238E27FC236}">
                <a16:creationId xmlns:a16="http://schemas.microsoft.com/office/drawing/2014/main" id="{586B42B2-C74A-A344-94F9-7BB79D67F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3590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00698523-60BE-F944-BF06-726AE571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508125"/>
            <a:ext cx="304800" cy="304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F8CE10D2-15AD-5E45-B987-F54CB15A5573}"/>
              </a:ext>
            </a:extLst>
          </p:cNvPr>
          <p:cNvSpPr>
            <a:spLocks/>
          </p:cNvSpPr>
          <p:nvPr/>
        </p:nvSpPr>
        <p:spPr bwMode="auto">
          <a:xfrm>
            <a:off x="647700" y="5257800"/>
            <a:ext cx="3543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2200" b="0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 *T1, *T2;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T1 = Pop();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T2 = Pop();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endParaRPr lang="en-US" altLang="en-US" sz="1800" b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1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A00A4-3EE1-C14B-AE8D-2E0A5A3E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8AAF-F958-4141-BDE8-5609689A4508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B2FE1-61E3-554B-A018-79E0AA5835EB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"/>
            <a:ext cx="7239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400">
                <a:solidFill>
                  <a:srgbClr val="FF9900"/>
                </a:solidFill>
              </a:rPr>
              <a:t>Binary Tree Construction -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E35C5B-C4FB-F346-AAAF-AD2F9E94BD58}"/>
              </a:ext>
            </a:extLst>
          </p:cNvPr>
          <p:cNvSpPr txBox="1">
            <a:spLocks/>
          </p:cNvSpPr>
          <p:nvPr/>
        </p:nvSpPr>
        <p:spPr>
          <a:xfrm>
            <a:off x="304800" y="1441450"/>
            <a:ext cx="3543300" cy="447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2" charset="2"/>
              <a:buNone/>
            </a:pPr>
            <a:r>
              <a:rPr lang="en-US" altLang="en-US" sz="2200"/>
              <a:t>a  b  +  c  d  e  +  *  * 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964C5B01-7421-6446-9296-8EA118AE41BB}"/>
              </a:ext>
            </a:extLst>
          </p:cNvPr>
          <p:cNvGraphicFramePr>
            <a:graphicFrameLocks/>
          </p:cNvGraphicFramePr>
          <p:nvPr/>
        </p:nvGraphicFramePr>
        <p:xfrm>
          <a:off x="1028700" y="2127250"/>
          <a:ext cx="5524500" cy="523875"/>
        </p:xfrm>
        <a:graphic>
          <a:graphicData uri="http://schemas.openxmlformats.org/drawingml/2006/table">
            <a:tbl>
              <a:tblPr/>
              <a:tblGrid>
                <a:gridCol w="110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 typeface="Wingdings 2" pitchFamily="18" charset="2"/>
                        <a:buNone/>
                        <a:tabLst/>
                      </a:pP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val 18">
            <a:extLst>
              <a:ext uri="{FF2B5EF4-FFF2-40B4-BE49-F238E27FC236}">
                <a16:creationId xmlns:a16="http://schemas.microsoft.com/office/drawing/2014/main" id="{0EBE8724-B43F-F64D-9DDD-22A7AA64F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43910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a</a:t>
            </a: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1CB82348-0B8E-E94C-BE99-24A9BD16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037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b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FB0A1510-C626-2F48-940D-C2D4A5F7B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508125"/>
            <a:ext cx="304800" cy="304800"/>
          </a:xfrm>
          <a:prstGeom prst="rect">
            <a:avLst/>
          </a:prstGeom>
          <a:noFill/>
          <a:ln w="1905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C639FA82-6030-4744-8A42-4277EFED8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71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7FE352B3-CF86-F44F-941E-0AA5E4319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4800" y="23463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23">
            <a:extLst>
              <a:ext uri="{FF2B5EF4-FFF2-40B4-BE49-F238E27FC236}">
                <a16:creationId xmlns:a16="http://schemas.microsoft.com/office/drawing/2014/main" id="{9951E256-182D-A948-B5C7-B4A10D608C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38300" y="367982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DFEA292F-BEBC-654D-85DF-D71C5DDE5D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68458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25">
            <a:extLst>
              <a:ext uri="{FF2B5EF4-FFF2-40B4-BE49-F238E27FC236}">
                <a16:creationId xmlns:a16="http://schemas.microsoft.com/office/drawing/2014/main" id="{C9490838-392F-8748-8811-270D2830E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31845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c</a:t>
            </a:r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8AA46137-7E8D-C041-A346-02C839270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4300" y="23463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Oval 31">
            <a:extLst>
              <a:ext uri="{FF2B5EF4-FFF2-40B4-BE49-F238E27FC236}">
                <a16:creationId xmlns:a16="http://schemas.microsoft.com/office/drawing/2014/main" id="{DF7EBEE4-8966-C040-8BF0-35040D5A0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43910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d</a:t>
            </a:r>
          </a:p>
        </p:txBody>
      </p:sp>
      <p:sp>
        <p:nvSpPr>
          <p:cNvPr id="17" name="Oval 32">
            <a:extLst>
              <a:ext uri="{FF2B5EF4-FFF2-40B4-BE49-F238E27FC236}">
                <a16:creationId xmlns:a16="http://schemas.microsoft.com/office/drawing/2014/main" id="{4DBB281D-7658-CC4F-A901-7C6CCADDB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100" y="44037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e</a:t>
            </a:r>
          </a:p>
        </p:txBody>
      </p:sp>
      <p:sp>
        <p:nvSpPr>
          <p:cNvPr id="18" name="Oval 33">
            <a:extLst>
              <a:ext uri="{FF2B5EF4-FFF2-40B4-BE49-F238E27FC236}">
                <a16:creationId xmlns:a16="http://schemas.microsoft.com/office/drawing/2014/main" id="{711115A8-D7BA-0E40-8F34-2EDDDD66B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171825"/>
            <a:ext cx="533400" cy="533400"/>
          </a:xfrm>
          <a:prstGeom prst="ellipse">
            <a:avLst/>
          </a:prstGeom>
          <a:solidFill>
            <a:srgbClr val="E4C5C2"/>
          </a:solidFill>
          <a:ln w="1905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/>
              <a:t>+</a:t>
            </a:r>
          </a:p>
        </p:txBody>
      </p:sp>
      <p:sp>
        <p:nvSpPr>
          <p:cNvPr id="19" name="Line 34">
            <a:extLst>
              <a:ext uri="{FF2B5EF4-FFF2-40B4-BE49-F238E27FC236}">
                <a16:creationId xmlns:a16="http://schemas.microsoft.com/office/drawing/2014/main" id="{DE1EAEB7-BE94-BF49-9031-C0FB981BF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2346325"/>
            <a:ext cx="0" cy="8382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5">
            <a:extLst>
              <a:ext uri="{FF2B5EF4-FFF2-40B4-BE49-F238E27FC236}">
                <a16:creationId xmlns:a16="http://schemas.microsoft.com/office/drawing/2014/main" id="{7C2F0318-596A-7447-A8E0-7D46E42839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35400" y="3679825"/>
            <a:ext cx="457200" cy="7318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36">
            <a:extLst>
              <a:ext uri="{FF2B5EF4-FFF2-40B4-BE49-F238E27FC236}">
                <a16:creationId xmlns:a16="http://schemas.microsoft.com/office/drawing/2014/main" id="{93F83155-CF29-5C44-A34E-BCB466C47A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87700" y="3684588"/>
            <a:ext cx="533400" cy="7191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37">
            <a:extLst>
              <a:ext uri="{FF2B5EF4-FFF2-40B4-BE49-F238E27FC236}">
                <a16:creationId xmlns:a16="http://schemas.microsoft.com/office/drawing/2014/main" id="{6AE2A6E7-6815-9D45-8D48-E53109BA11E5}"/>
              </a:ext>
            </a:extLst>
          </p:cNvPr>
          <p:cNvSpPr>
            <a:spLocks/>
          </p:cNvSpPr>
          <p:nvPr/>
        </p:nvSpPr>
        <p:spPr bwMode="auto">
          <a:xfrm>
            <a:off x="5029200" y="4084347"/>
            <a:ext cx="3733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 dirty="0">
                <a:solidFill>
                  <a:srgbClr val="0000CC"/>
                </a:solidFill>
                <a:cs typeface="Times New Roman" panose="02020603050405020304" pitchFamily="18" charset="0"/>
              </a:rPr>
              <a:t>TREE </a:t>
            </a:r>
            <a:r>
              <a:rPr lang="en-US" altLang="en-US" sz="2200" b="0" dirty="0">
                <a:solidFill>
                  <a:srgbClr val="00518E"/>
                </a:solidFill>
                <a:cs typeface="Times New Roman" panose="02020603050405020304" pitchFamily="18" charset="0"/>
              </a:rPr>
              <a:t> = </a:t>
            </a:r>
            <a:r>
              <a:rPr lang="en-US" altLang="en-US" sz="1800" b="0" dirty="0">
                <a:solidFill>
                  <a:srgbClr val="0000CC"/>
                </a:solidFill>
                <a:cs typeface="Times New Roman" panose="02020603050405020304" pitchFamily="18" charset="0"/>
              </a:rPr>
              <a:t>new</a:t>
            </a:r>
            <a:r>
              <a:rPr lang="en-US" altLang="en-US" sz="2200" b="0" dirty="0">
                <a:solidFill>
                  <a:srgbClr val="00518E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1800" b="0" dirty="0" err="1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  <a:endParaRPr lang="en-US" altLang="en-US" sz="1800" b="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 dirty="0">
                <a:solidFill>
                  <a:srgbClr val="0000CC"/>
                </a:solidFill>
                <a:cs typeface="Times New Roman" panose="02020603050405020304" pitchFamily="18" charset="0"/>
              </a:rPr>
              <a:t>TREE-&gt; data= ‘+’;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 dirty="0">
                <a:solidFill>
                  <a:srgbClr val="0000CC"/>
                </a:solidFill>
                <a:cs typeface="Times New Roman" panose="02020603050405020304" pitchFamily="18" charset="0"/>
              </a:rPr>
              <a:t>TREE-&gt; left   = T2; </a:t>
            </a:r>
            <a:r>
              <a:rPr lang="en-US" altLang="en-US" sz="1800" b="0" dirty="0">
                <a:solidFill>
                  <a:srgbClr val="FF0000"/>
                </a:solidFill>
                <a:cs typeface="Times New Roman" panose="02020603050405020304" pitchFamily="18" charset="0"/>
              </a:rPr>
              <a:t>// T2 points to ‘d’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</a:pPr>
            <a:r>
              <a:rPr lang="en-US" altLang="en-US" sz="1800" b="0" dirty="0">
                <a:solidFill>
                  <a:srgbClr val="0000CC"/>
                </a:solidFill>
                <a:cs typeface="Times New Roman" panose="02020603050405020304" pitchFamily="18" charset="0"/>
              </a:rPr>
              <a:t>TREE-&gt; right = T1;</a:t>
            </a:r>
            <a:r>
              <a:rPr lang="en-US" altLang="en-US" sz="1800" b="0" dirty="0">
                <a:solidFill>
                  <a:srgbClr val="FF0000"/>
                </a:solidFill>
                <a:cs typeface="Times New Roman" panose="02020603050405020304" pitchFamily="18" charset="0"/>
              </a:rPr>
              <a:t> // T1 points to ‘e’</a:t>
            </a:r>
            <a:r>
              <a:rPr lang="en-US" altLang="en-US" sz="1800" b="0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 dirty="0">
                <a:solidFill>
                  <a:srgbClr val="0000CC"/>
                </a:solidFill>
                <a:cs typeface="Times New Roman" panose="02020603050405020304" pitchFamily="18" charset="0"/>
              </a:rPr>
              <a:t>Push(TREE) ;</a:t>
            </a:r>
          </a:p>
        </p:txBody>
      </p:sp>
      <p:sp>
        <p:nvSpPr>
          <p:cNvPr id="23" name="Rectangle 38">
            <a:extLst>
              <a:ext uri="{FF2B5EF4-FFF2-40B4-BE49-F238E27FC236}">
                <a16:creationId xmlns:a16="http://schemas.microsoft.com/office/drawing/2014/main" id="{EC147F4A-4EF2-204E-AFEE-03C6D226F94C}"/>
              </a:ext>
            </a:extLst>
          </p:cNvPr>
          <p:cNvSpPr>
            <a:spLocks/>
          </p:cNvSpPr>
          <p:nvPr/>
        </p:nvSpPr>
        <p:spPr bwMode="auto">
          <a:xfrm>
            <a:off x="647700" y="5257800"/>
            <a:ext cx="3543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2200" b="0">
                <a:solidFill>
                  <a:srgbClr val="0000CC"/>
                </a:solidFill>
                <a:cs typeface="Times New Roman" panose="02020603050405020304" pitchFamily="18" charset="0"/>
              </a:rPr>
              <a:t>tree_node</a:t>
            </a: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 *T1, *T2;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T1 = Pop();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r>
              <a:rPr lang="en-US" altLang="en-US" sz="1800" b="0">
                <a:solidFill>
                  <a:srgbClr val="0000CC"/>
                </a:solidFill>
                <a:cs typeface="Times New Roman" panose="02020603050405020304" pitchFamily="18" charset="0"/>
              </a:rPr>
              <a:t>T2 = Pop();</a:t>
            </a:r>
          </a:p>
          <a:p>
            <a:pPr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2" charset="2"/>
              <a:buNone/>
            </a:pPr>
            <a:endParaRPr lang="en-US" altLang="en-US" sz="1800" b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44066</TotalTime>
  <Words>821</Words>
  <Application>Microsoft Macintosh PowerPoint</Application>
  <PresentationFormat>A4 Paper (210x297 mm)</PresentationFormat>
  <Paragraphs>185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Adobe Gothic Std B</vt:lpstr>
      <vt:lpstr>等线</vt:lpstr>
      <vt:lpstr>等线</vt:lpstr>
      <vt:lpstr>等线 Light</vt:lpstr>
      <vt:lpstr>SimSun</vt:lpstr>
      <vt:lpstr>Arial</vt:lpstr>
      <vt:lpstr>Calibri</vt:lpstr>
      <vt:lpstr>Times New Roman</vt:lpstr>
      <vt:lpstr>Trebuchet MS</vt:lpstr>
      <vt:lpstr>Wingdings</vt:lpstr>
      <vt:lpstr>Wingdings 2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Microsoft Office User</cp:lastModifiedBy>
  <cp:revision>836</cp:revision>
  <cp:lastPrinted>2025-03-21T05:26:40Z</cp:lastPrinted>
  <dcterms:created xsi:type="dcterms:W3CDTF">2018-07-17T04:46:00Z</dcterms:created>
  <dcterms:modified xsi:type="dcterms:W3CDTF">2025-04-15T04:01:22Z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