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80" r:id="rId2"/>
    <p:sldId id="764" r:id="rId3"/>
    <p:sldId id="795" r:id="rId4"/>
    <p:sldId id="765" r:id="rId5"/>
    <p:sldId id="766" r:id="rId6"/>
    <p:sldId id="767" r:id="rId7"/>
    <p:sldId id="768" r:id="rId8"/>
    <p:sldId id="769" r:id="rId9"/>
    <p:sldId id="770" r:id="rId10"/>
    <p:sldId id="771" r:id="rId11"/>
    <p:sldId id="772" r:id="rId12"/>
    <p:sldId id="773" r:id="rId13"/>
    <p:sldId id="774" r:id="rId14"/>
    <p:sldId id="775" r:id="rId15"/>
    <p:sldId id="776" r:id="rId16"/>
    <p:sldId id="777" r:id="rId17"/>
    <p:sldId id="778" r:id="rId18"/>
    <p:sldId id="779" r:id="rId19"/>
    <p:sldId id="780" r:id="rId20"/>
    <p:sldId id="781" r:id="rId21"/>
    <p:sldId id="782" r:id="rId22"/>
    <p:sldId id="783" r:id="rId23"/>
    <p:sldId id="784" r:id="rId24"/>
    <p:sldId id="785" r:id="rId25"/>
    <p:sldId id="786" r:id="rId26"/>
    <p:sldId id="787" r:id="rId27"/>
    <p:sldId id="788" r:id="rId28"/>
    <p:sldId id="789" r:id="rId29"/>
    <p:sldId id="790" r:id="rId30"/>
    <p:sldId id="791" r:id="rId31"/>
    <p:sldId id="792" r:id="rId32"/>
    <p:sldId id="372" r:id="rId33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C4F4344-209C-4F70-85AC-9C0340846E2F}">
          <p14:sldIdLst>
            <p14:sldId id="280"/>
            <p14:sldId id="764"/>
            <p14:sldId id="795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372"/>
          </p14:sldIdLst>
        </p14:section>
        <p14:section name="无标题节" id="{3A58C67D-E970-4AF9-96C5-84664AA55BD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0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C0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92632" autoAdjust="0"/>
  </p:normalViewPr>
  <p:slideViewPr>
    <p:cSldViewPr snapToGrid="0">
      <p:cViewPr varScale="1">
        <p:scale>
          <a:sx n="57" d="100"/>
          <a:sy n="57" d="100"/>
        </p:scale>
        <p:origin x="1064" y="176"/>
      </p:cViewPr>
      <p:guideLst>
        <p:guide orient="horz" pos="230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6F613-6386-45E1-B87F-1E8A4FD761EB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6104B-F43C-4180-A305-CEC1284C5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9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104B-F43C-4180-A305-CEC1284C5F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1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104B-F43C-4180-A305-CEC1284C5FF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0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1A63-A7C4-4D9E-8336-1A8A451B13AA}" type="datetime1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824D-C0BA-4384-BF05-F9F894E8B242}" type="datetime1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58A-A4F5-4361-A1B6-594D0881072F}" type="datetime1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285-B0D8-4CCE-9696-7B972DFD7D37}" type="datetime1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78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07B5-A00F-4D95-A944-352881DC976F}" type="datetime1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D666-1070-47A4-93DD-CDEF7BD1F6B1}" type="datetime1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CCC7-9EDE-420E-93DD-85D8C3590620}" type="datetime1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E457-A80F-46AA-AB73-6563C30B8F07}" type="datetime1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94D2-7C33-4737-9BFA-E0AD9F259636}" type="datetime1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0A1E-52E8-41CF-B036-B709E3BEEE64}" type="datetime1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ECB7-59A1-4697-8604-3431EA5C9D9C}" type="datetime1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94028-4A59-403E-B211-633674C4AE82}" type="datetime1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8AAF-F958-4141-BDE8-5609689A4508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1D7D9E-FB29-9D4A-9A84-AC73C8AAA8E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42" y="0"/>
            <a:ext cx="1367045" cy="10469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" y="1654175"/>
            <a:ext cx="9905999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endParaRPr lang="en-US" dirty="0"/>
          </a:p>
          <a:p>
            <a:pPr algn="ctr">
              <a:buNone/>
            </a:pPr>
            <a:endParaRPr lang="it-IT" b="1" dirty="0"/>
          </a:p>
          <a:p>
            <a:pPr algn="ctr">
              <a:buNone/>
            </a:pP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AVL Trees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Dr. Zubair Ahmad</a:t>
            </a:r>
          </a:p>
          <a:p>
            <a:pPr algn="ctr">
              <a:buNone/>
            </a:pPr>
            <a:r>
              <a:rPr lang="en-US" dirty="0"/>
              <a:t>	</a:t>
            </a:r>
          </a:p>
        </p:txBody>
      </p:sp>
      <p:sp>
        <p:nvSpPr>
          <p:cNvPr id="49155" name="AutoShape 3" descr="C:\Users\W10\AppData\Roaming\Tencent\Users\794473416\QQ\WinTemp\RichOle\XO7~@R[DK0Y$4$RD6Y5[U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56" name="AutoShape 4" descr="C:\Users\W10\AppData\Roaming\Tencent\Users\794473416\QQ\WinTemp\RichOle\XO7~@R[DK0Y$4$RD6Y5[U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57" name="AutoShape 5" descr="C:\Users\W10\AppData\Roaming\Tencent\Users\794473416\QQ\WinTemp\RichOle\XO7~@R[DK0Y$4$RD6Y5[U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A99ADA-48C1-EC4B-A15E-7A2B09F5ECE8}"/>
              </a:ext>
            </a:extLst>
          </p:cNvPr>
          <p:cNvSpPr txBox="1"/>
          <p:nvPr/>
        </p:nvSpPr>
        <p:spPr>
          <a:xfrm>
            <a:off x="2833816" y="1284843"/>
            <a:ext cx="451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Structures and Algorithms</a:t>
            </a:r>
          </a:p>
          <a:p>
            <a:pPr algn="ctr"/>
            <a:r>
              <a:rPr lang="en-US" b="1" dirty="0"/>
              <a:t>(ES221)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859A05-4C54-154D-9DC3-7A14C5F3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039DD-B3C3-754F-9C17-D3DD1BD88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A9578-315A-1745-BA7C-07871FFC3E9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222375"/>
            <a:ext cx="7162800" cy="434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Violation may occur when an insertion into</a:t>
            </a:r>
          </a:p>
          <a:p>
            <a:pPr marL="495300" indent="-495300">
              <a:lnSpc>
                <a:spcPct val="80000"/>
              </a:lnSpc>
              <a:buFont typeface="Wingdings 2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	2. right subtree of left child of </a:t>
            </a:r>
            <a:r>
              <a:rPr lang="el-GR" altLang="en-US" b="1" i="1">
                <a:solidFill>
                  <a:srgbClr val="0033CC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 (LR case)</a:t>
            </a:r>
          </a:p>
          <a:p>
            <a:pPr marL="495300" indent="-495300">
              <a:lnSpc>
                <a:spcPct val="80000"/>
              </a:lnSpc>
              <a:buFont typeface="Wingdings 2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</a:p>
          <a:p>
            <a:pPr marL="495300" indent="-495300">
              <a:lnSpc>
                <a:spcPct val="80000"/>
              </a:lnSpc>
              <a:buFont typeface="Wingdings 2" pitchFamily="2" charset="2"/>
              <a:buNone/>
            </a:pPr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95300" indent="-495300">
              <a:lnSpc>
                <a:spcPct val="80000"/>
              </a:lnSpc>
              <a:buFont typeface="Wingdings 2" pitchFamily="2" charset="2"/>
              <a:buNone/>
            </a:pPr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95300" indent="-495300">
              <a:lnSpc>
                <a:spcPct val="80000"/>
              </a:lnSpc>
              <a:buFont typeface="Wingdings 2" pitchFamily="2" charset="2"/>
              <a:buNone/>
            </a:pPr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95300" indent="-495300">
              <a:lnSpc>
                <a:spcPct val="80000"/>
              </a:lnSpc>
              <a:buFont typeface="Wingdings 2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</a:p>
          <a:p>
            <a:pPr marL="495300" indent="-495300">
              <a:lnSpc>
                <a:spcPct val="80000"/>
              </a:lnSpc>
              <a:buFont typeface="Wingdings 2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	3. left subtree of right child of a </a:t>
            </a:r>
            <a:r>
              <a:rPr lang="el-GR" altLang="en-US" b="1" i="1">
                <a:solidFill>
                  <a:srgbClr val="0033CC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α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 (RL case)</a:t>
            </a:r>
          </a:p>
        </p:txBody>
      </p:sp>
      <p:pic>
        <p:nvPicPr>
          <p:cNvPr id="5" name="Picture 4" descr="figavl12">
            <a:extLst>
              <a:ext uri="{FF2B5EF4-FFF2-40B4-BE49-F238E27FC236}">
                <a16:creationId xmlns:a16="http://schemas.microsoft.com/office/drawing/2014/main" id="{25E64F5F-021D-CD4D-A66E-A3FF81B9E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3" r="55197"/>
          <a:stretch>
            <a:fillRect/>
          </a:stretch>
        </p:blipFill>
        <p:spPr bwMode="auto">
          <a:xfrm>
            <a:off x="2362200" y="2208213"/>
            <a:ext cx="2724150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2">
            <a:extLst>
              <a:ext uri="{FF2B5EF4-FFF2-40B4-BE49-F238E27FC236}">
                <a16:creationId xmlns:a16="http://schemas.microsoft.com/office/drawing/2014/main" id="{0C4EB7EB-5E28-9746-A82B-51312B61E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44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3D9502F6-90E5-0E45-A9DA-5870A0BAC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2578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F54B8253-DA7D-8940-A907-9F14B818E3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54102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AutoShape 15">
            <a:extLst>
              <a:ext uri="{FF2B5EF4-FFF2-40B4-BE49-F238E27FC236}">
                <a16:creationId xmlns:a16="http://schemas.microsoft.com/office/drawing/2014/main" id="{62DBCA33-7F44-4F43-8F13-C911AC2D3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791200"/>
            <a:ext cx="6858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X</a:t>
            </a:r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9BB330B7-7FDB-8D4B-9675-4FA849E199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0" y="49403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AutoShape 17">
            <a:extLst>
              <a:ext uri="{FF2B5EF4-FFF2-40B4-BE49-F238E27FC236}">
                <a16:creationId xmlns:a16="http://schemas.microsoft.com/office/drawing/2014/main" id="{F3F6A607-D179-9B40-9B99-44728C982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57800"/>
            <a:ext cx="6858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X</a:t>
            </a:r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B95BB6AB-1F95-6B47-AE55-DF1BB6D9A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876800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DD07B507-19D0-1C4E-99EC-573017243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410200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AutoShape 20">
            <a:extLst>
              <a:ext uri="{FF2B5EF4-FFF2-40B4-BE49-F238E27FC236}">
                <a16:creationId xmlns:a16="http://schemas.microsoft.com/office/drawing/2014/main" id="{A599ADCE-121E-5947-9FC0-BF6E2A490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5715000"/>
            <a:ext cx="685800" cy="762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X</a:t>
            </a: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8708C9F5-39A9-3347-A722-476C02E24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4654550"/>
            <a:ext cx="309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600" i="1">
                <a:solidFill>
                  <a:srgbClr val="0033CC"/>
                </a:solidFill>
              </a:rPr>
              <a:t>α</a:t>
            </a:r>
            <a:endParaRPr lang="en-US" altLang="en-US" sz="1600" i="1">
              <a:solidFill>
                <a:srgbClr val="0033CC"/>
              </a:solidFill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DEA497A6-D528-B943-B1C4-3C5DF451B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775" y="2317750"/>
            <a:ext cx="228600" cy="228600"/>
          </a:xfrm>
          <a:prstGeom prst="ellipse">
            <a:avLst/>
          </a:prstGeom>
          <a:solidFill>
            <a:srgbClr val="FEFC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2B965439-7E8C-7741-878C-E8DC845E9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254250"/>
            <a:ext cx="309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600" i="1">
                <a:solidFill>
                  <a:srgbClr val="0033CC"/>
                </a:solidFill>
              </a:rPr>
              <a:t>α</a:t>
            </a:r>
            <a:endParaRPr lang="en-US" altLang="en-US" sz="1600" i="1">
              <a:solidFill>
                <a:srgbClr val="0033CC"/>
              </a:solidFill>
            </a:endParaRPr>
          </a:p>
        </p:txBody>
      </p:sp>
      <p:sp>
        <p:nvSpPr>
          <p:cNvPr id="18" name="Oval 24">
            <a:extLst>
              <a:ext uri="{FF2B5EF4-FFF2-40B4-BE49-F238E27FC236}">
                <a16:creationId xmlns:a16="http://schemas.microsoft.com/office/drawing/2014/main" id="{E079FF8A-D28D-B04F-A387-58B7AF2FE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686050"/>
            <a:ext cx="228600" cy="228600"/>
          </a:xfrm>
          <a:prstGeom prst="ellipse">
            <a:avLst/>
          </a:prstGeom>
          <a:solidFill>
            <a:srgbClr val="FEFC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81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4" grpId="0" animBg="1"/>
      <p:bldP spid="15" grpId="0"/>
      <p:bldP spid="16" grpId="0" animBg="1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1DD7B6-13E8-9647-9DBB-059A01F4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97A98-28A9-5643-8E29-FEEC8269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13D3E-0914-5247-94A7-4569EAC55782}"/>
              </a:ext>
            </a:extLst>
          </p:cNvPr>
          <p:cNvSpPr txBox="1">
            <a:spLocks noChangeArrowheads="1"/>
          </p:cNvSpPr>
          <p:nvPr/>
        </p:nvSpPr>
        <p:spPr>
          <a:xfrm>
            <a:off x="1181100" y="1682750"/>
            <a:ext cx="6153150" cy="434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Rotation</a:t>
            </a:r>
          </a:p>
          <a:p>
            <a:pPr marL="730250" lvl="1" indent="-438150">
              <a:lnSpc>
                <a:spcPct val="80000"/>
              </a:lnSpc>
            </a:pP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 to restore the AVL tree after insertion</a:t>
            </a:r>
          </a:p>
          <a:p>
            <a:pPr marL="495300" indent="-495300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Single rotation</a:t>
            </a:r>
          </a:p>
          <a:p>
            <a:pPr marL="730250" lvl="1" indent="-438150">
              <a:lnSpc>
                <a:spcPct val="80000"/>
              </a:lnSpc>
            </a:pPr>
            <a:r>
              <a:rPr lang="en-US" altLang="zh-CN" sz="2500">
                <a:latin typeface="Times New Roman" panose="02020603050405020304" pitchFamily="18" charset="0"/>
                <a:ea typeface="SimSun" panose="02010600030101010101" pitchFamily="2" charset="-122"/>
              </a:rPr>
              <a:t>for case 1 and 4</a:t>
            </a:r>
          </a:p>
          <a:p>
            <a:pPr marL="495300" indent="-495300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Double rotation</a:t>
            </a:r>
          </a:p>
          <a:p>
            <a:pPr marL="730250" lvl="1" indent="-438150">
              <a:lnSpc>
                <a:spcPct val="80000"/>
              </a:lnSpc>
            </a:pPr>
            <a:r>
              <a:rPr lang="en-US" altLang="zh-CN" sz="2500">
                <a:latin typeface="Times New Roman" panose="02020603050405020304" pitchFamily="18" charset="0"/>
                <a:ea typeface="SimSun" panose="02010600030101010101" pitchFamily="2" charset="-122"/>
              </a:rPr>
              <a:t>for case 2 and 3</a:t>
            </a:r>
          </a:p>
          <a:p>
            <a:pPr marL="495300" indent="-495300">
              <a:lnSpc>
                <a:spcPct val="80000"/>
              </a:lnSpc>
            </a:pPr>
            <a:endParaRPr lang="zh-CN" altLang="en-US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6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29A3DC-6537-304D-85E0-8D38C0DD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569249-D925-3B40-B2F3-6F3A10679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</a:t>
            </a:r>
          </a:p>
        </p:txBody>
      </p:sp>
      <p:grpSp>
        <p:nvGrpSpPr>
          <p:cNvPr id="4" name="Group 71">
            <a:extLst>
              <a:ext uri="{FF2B5EF4-FFF2-40B4-BE49-F238E27FC236}">
                <a16:creationId xmlns:a16="http://schemas.microsoft.com/office/drawing/2014/main" id="{023478FA-FBBC-0C43-BCF4-6EC7204EB80B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5045075"/>
            <a:ext cx="2324100" cy="1431925"/>
            <a:chOff x="4483100" y="4663966"/>
            <a:chExt cx="2324100" cy="1432034"/>
          </a:xfrm>
        </p:grpSpPr>
        <p:sp>
          <p:nvSpPr>
            <p:cNvPr id="5" name="Oval 17">
              <a:extLst>
                <a:ext uri="{FF2B5EF4-FFF2-40B4-BE49-F238E27FC236}">
                  <a16:creationId xmlns:a16="http://schemas.microsoft.com/office/drawing/2014/main" id="{B9B34136-4D9C-2F46-A100-06694F844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5181600"/>
              <a:ext cx="274638" cy="2746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" name="Line 18">
              <a:extLst>
                <a:ext uri="{FF2B5EF4-FFF2-40B4-BE49-F238E27FC236}">
                  <a16:creationId xmlns:a16="http://schemas.microsoft.com/office/drawing/2014/main" id="{5798FCA2-5C4E-734C-B926-B5EC48C456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46700" y="4953000"/>
              <a:ext cx="4699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19">
              <a:extLst>
                <a:ext uri="{FF2B5EF4-FFF2-40B4-BE49-F238E27FC236}">
                  <a16:creationId xmlns:a16="http://schemas.microsoft.com/office/drawing/2014/main" id="{67A33F76-7C6E-464B-B1C0-F51B30C65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5689600"/>
              <a:ext cx="685800" cy="381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Y</a:t>
              </a:r>
            </a:p>
          </p:txBody>
        </p:sp>
        <p:sp>
          <p:nvSpPr>
            <p:cNvPr id="8" name="Line 20">
              <a:extLst>
                <a:ext uri="{FF2B5EF4-FFF2-40B4-BE49-F238E27FC236}">
                  <a16:creationId xmlns:a16="http://schemas.microsoft.com/office/drawing/2014/main" id="{0D4F5D9D-6A29-D040-8610-88CD42A16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6000" y="5397500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AutoShape 21">
              <a:extLst>
                <a:ext uri="{FF2B5EF4-FFF2-40B4-BE49-F238E27FC236}">
                  <a16:creationId xmlns:a16="http://schemas.microsoft.com/office/drawing/2014/main" id="{1048A3BD-5B63-4E4A-B6AA-B098B60C3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5715000"/>
              <a:ext cx="685800" cy="381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X</a:t>
              </a:r>
            </a:p>
          </p:txBody>
        </p:sp>
        <p:sp>
          <p:nvSpPr>
            <p:cNvPr id="10" name="Line 22">
              <a:extLst>
                <a:ext uri="{FF2B5EF4-FFF2-40B4-BE49-F238E27FC236}">
                  <a16:creationId xmlns:a16="http://schemas.microsoft.com/office/drawing/2014/main" id="{C9AF266D-D9F1-AE4F-B5C0-DD139DEC3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1300" y="5397500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3">
              <a:extLst>
                <a:ext uri="{FF2B5EF4-FFF2-40B4-BE49-F238E27FC236}">
                  <a16:creationId xmlns:a16="http://schemas.microsoft.com/office/drawing/2014/main" id="{422DEB98-A5F3-924A-A521-2D2683CD3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6368" y="4927600"/>
              <a:ext cx="444500" cy="406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9466FA07-BF0E-E642-A92B-F72D46028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1400" y="5334000"/>
              <a:ext cx="685800" cy="762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Z</a:t>
              </a:r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2E5D15A-5760-C24D-BD6F-173B7B175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600" y="5126038"/>
              <a:ext cx="355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i="1"/>
                <a:t>k</a:t>
              </a:r>
              <a:r>
                <a:rPr lang="en-US" altLang="en-US" sz="1600" baseline="-25000"/>
                <a:t>1</a:t>
              </a:r>
            </a:p>
          </p:txBody>
        </p:sp>
        <p:sp>
          <p:nvSpPr>
            <p:cNvPr id="14" name="Oval 26">
              <a:extLst>
                <a:ext uri="{FF2B5EF4-FFF2-40B4-BE49-F238E27FC236}">
                  <a16:creationId xmlns:a16="http://schemas.microsoft.com/office/drawing/2014/main" id="{E80C9920-86A8-7945-A26D-B9F9D2507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9302" y="4719529"/>
              <a:ext cx="274638" cy="2746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9452A45-FF0B-4B46-ACFD-9E1492609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502" y="4663966"/>
              <a:ext cx="355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i="1"/>
                <a:t>k</a:t>
              </a:r>
              <a:r>
                <a:rPr lang="en-US" altLang="en-US" sz="1600" baseline="-25000"/>
                <a:t>2</a:t>
              </a:r>
            </a:p>
          </p:txBody>
        </p:sp>
      </p:grpSp>
      <p:grpSp>
        <p:nvGrpSpPr>
          <p:cNvPr id="16" name="Group 70">
            <a:extLst>
              <a:ext uri="{FF2B5EF4-FFF2-40B4-BE49-F238E27FC236}">
                <a16:creationId xmlns:a16="http://schemas.microsoft.com/office/drawing/2014/main" id="{C05CD98C-66CA-C64E-BDE1-00FA23B84B89}"/>
              </a:ext>
            </a:extLst>
          </p:cNvPr>
          <p:cNvGrpSpPr>
            <a:grpSpLocks/>
          </p:cNvGrpSpPr>
          <p:nvPr/>
        </p:nvGrpSpPr>
        <p:grpSpPr bwMode="auto">
          <a:xfrm>
            <a:off x="825500" y="4129088"/>
            <a:ext cx="3365500" cy="2347912"/>
            <a:chOff x="825500" y="4129088"/>
            <a:chExt cx="3365500" cy="2347912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DB632E1F-B4B7-574C-9B50-BBAB46A5A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100" y="4648200"/>
              <a:ext cx="274638" cy="2746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1E474B77-4CD3-F545-AD1C-9C86BC2AF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5300" y="5397500"/>
              <a:ext cx="2413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utoShape 7">
              <a:extLst>
                <a:ext uri="{FF2B5EF4-FFF2-40B4-BE49-F238E27FC236}">
                  <a16:creationId xmlns:a16="http://schemas.microsoft.com/office/drawing/2014/main" id="{CE6AC805-885F-1B47-A535-57ED4BCE2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000" y="5651500"/>
              <a:ext cx="685800" cy="381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Y</a:t>
              </a:r>
            </a:p>
          </p:txBody>
        </p:sp>
        <p:sp>
          <p:nvSpPr>
            <p:cNvPr id="20" name="Line 8">
              <a:extLst>
                <a:ext uri="{FF2B5EF4-FFF2-40B4-BE49-F238E27FC236}">
                  <a16:creationId xmlns:a16="http://schemas.microsoft.com/office/drawing/2014/main" id="{FA018683-3555-954D-99F9-2A32A1447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8400" y="4864100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9">
              <a:extLst>
                <a:ext uri="{FF2B5EF4-FFF2-40B4-BE49-F238E27FC236}">
                  <a16:creationId xmlns:a16="http://schemas.microsoft.com/office/drawing/2014/main" id="{BC9AF0C1-C74F-834F-B8DD-208F8FBBD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00" y="5181600"/>
              <a:ext cx="685800" cy="381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X</a:t>
              </a:r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F77A0B2B-E279-5749-A7E8-949B579B3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3700" y="4864100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C3A3722B-E717-8A4A-A135-7D8D5B4D6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900" y="5334000"/>
              <a:ext cx="4572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AutoShape 12">
              <a:extLst>
                <a:ext uri="{FF2B5EF4-FFF2-40B4-BE49-F238E27FC236}">
                  <a16:creationId xmlns:a16="http://schemas.microsoft.com/office/drawing/2014/main" id="{BBBB34F1-150A-364C-AAE6-DF1420488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5715000"/>
              <a:ext cx="685800" cy="762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Z</a:t>
              </a: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F0E11DAF-C7A5-A349-9CD7-ED75067E7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000" y="4592638"/>
              <a:ext cx="355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i="1"/>
                <a:t>k</a:t>
              </a:r>
              <a:r>
                <a:rPr lang="en-US" altLang="en-US" sz="1600" baseline="-25000"/>
                <a:t>1</a:t>
              </a:r>
            </a:p>
          </p:txBody>
        </p:sp>
        <p:sp>
          <p:nvSpPr>
            <p:cNvPr id="26" name="Text Box 14">
              <a:extLst>
                <a:ext uri="{FF2B5EF4-FFF2-40B4-BE49-F238E27FC236}">
                  <a16:creationId xmlns:a16="http://schemas.microsoft.com/office/drawing/2014/main" id="{F2067445-E3B9-D04E-A441-47F461A36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850" y="4129088"/>
              <a:ext cx="2673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Single Rotation for case 4</a:t>
              </a:r>
            </a:p>
          </p:txBody>
        </p:sp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C2965775-8A0E-1F47-BD83-966E31D00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135563"/>
              <a:ext cx="274638" cy="2746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id="{127E08C0-5273-CF4D-A3BE-0D8416535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400" y="5080000"/>
              <a:ext cx="355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i="1"/>
                <a:t>k</a:t>
              </a:r>
              <a:r>
                <a:rPr lang="en-US" altLang="en-US" sz="1600" baseline="-25000"/>
                <a:t>2</a:t>
              </a:r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391F542A-74CF-F44E-A334-133861B96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5257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57BDE57E-0EE8-A44B-9261-47A58D13F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5638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218C14BC-71E4-474A-8B75-74807A8C3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60960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20015D8F-ADBB-B54C-A6C1-B10019242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64770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69">
            <a:extLst>
              <a:ext uri="{FF2B5EF4-FFF2-40B4-BE49-F238E27FC236}">
                <a16:creationId xmlns:a16="http://schemas.microsoft.com/office/drawing/2014/main" id="{F6924188-551C-0343-A3B1-534E15ABB511}"/>
              </a:ext>
            </a:extLst>
          </p:cNvPr>
          <p:cNvGrpSpPr>
            <a:grpSpLocks/>
          </p:cNvGrpSpPr>
          <p:nvPr/>
        </p:nvGrpSpPr>
        <p:grpSpPr bwMode="auto">
          <a:xfrm>
            <a:off x="892175" y="1371600"/>
            <a:ext cx="3451225" cy="2057400"/>
            <a:chOff x="892175" y="1371600"/>
            <a:chExt cx="3451225" cy="2057400"/>
          </a:xfrm>
        </p:grpSpPr>
        <p:sp>
          <p:nvSpPr>
            <p:cNvPr id="34" name="Oval 43">
              <a:extLst>
                <a:ext uri="{FF2B5EF4-FFF2-40B4-BE49-F238E27FC236}">
                  <a16:creationId xmlns:a16="http://schemas.microsoft.com/office/drawing/2014/main" id="{D47BD3FE-384D-8741-9851-8B7C82F38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775" y="2112963"/>
              <a:ext cx="274638" cy="2746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" name="Line 44">
              <a:extLst>
                <a:ext uri="{FF2B5EF4-FFF2-40B4-BE49-F238E27FC236}">
                  <a16:creationId xmlns:a16="http://schemas.microsoft.com/office/drawing/2014/main" id="{0E44253E-05B2-264F-B28A-39ABB8C66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5775" y="1973263"/>
              <a:ext cx="45720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utoShape 45">
              <a:extLst>
                <a:ext uri="{FF2B5EF4-FFF2-40B4-BE49-F238E27FC236}">
                  <a16:creationId xmlns:a16="http://schemas.microsoft.com/office/drawing/2014/main" id="{00CE3F88-7023-1943-BE85-A4F8B65B8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075" y="2620963"/>
              <a:ext cx="685800" cy="381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Y</a:t>
              </a:r>
            </a:p>
          </p:txBody>
        </p:sp>
        <p:sp>
          <p:nvSpPr>
            <p:cNvPr id="37" name="Line 46">
              <a:extLst>
                <a:ext uri="{FF2B5EF4-FFF2-40B4-BE49-F238E27FC236}">
                  <a16:creationId xmlns:a16="http://schemas.microsoft.com/office/drawing/2014/main" id="{319CD402-2EAC-1B4C-9A0F-1F9D5EB8B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5075" y="2328863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47">
              <a:extLst>
                <a:ext uri="{FF2B5EF4-FFF2-40B4-BE49-F238E27FC236}">
                  <a16:creationId xmlns:a16="http://schemas.microsoft.com/office/drawing/2014/main" id="{8500606E-7E07-2148-951C-FBD11DE3B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175" y="2646363"/>
              <a:ext cx="685800" cy="78263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X</a:t>
              </a:r>
            </a:p>
          </p:txBody>
        </p:sp>
        <p:sp>
          <p:nvSpPr>
            <p:cNvPr id="39" name="Line 48">
              <a:extLst>
                <a:ext uri="{FF2B5EF4-FFF2-40B4-BE49-F238E27FC236}">
                  <a16:creationId xmlns:a16="http://schemas.microsoft.com/office/drawing/2014/main" id="{E1AFB74E-786D-F645-BC6B-B7836FE92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0375" y="2328863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9">
              <a:extLst>
                <a:ext uri="{FF2B5EF4-FFF2-40B4-BE49-F238E27FC236}">
                  <a16:creationId xmlns:a16="http://schemas.microsoft.com/office/drawing/2014/main" id="{E7333E86-36DE-4D4A-ABB5-13122F14E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675" y="1960563"/>
              <a:ext cx="546100" cy="330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50">
              <a:extLst>
                <a:ext uri="{FF2B5EF4-FFF2-40B4-BE49-F238E27FC236}">
                  <a16:creationId xmlns:a16="http://schemas.microsoft.com/office/drawing/2014/main" id="{ED3415D4-D4DB-D546-8FEF-5437A61F3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475" y="2265363"/>
              <a:ext cx="685800" cy="40163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Z</a:t>
              </a:r>
            </a:p>
          </p:txBody>
        </p:sp>
        <p:sp>
          <p:nvSpPr>
            <p:cNvPr id="42" name="Rectangle 51">
              <a:extLst>
                <a:ext uri="{FF2B5EF4-FFF2-40B4-BE49-F238E27FC236}">
                  <a16:creationId xmlns:a16="http://schemas.microsoft.com/office/drawing/2014/main" id="{4459BF20-870A-F54F-ACD3-81FE1FAA5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675" y="2057400"/>
              <a:ext cx="355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i="1"/>
                <a:t>k</a:t>
              </a:r>
              <a:r>
                <a:rPr lang="en-US" altLang="en-US" sz="1600" baseline="-25000"/>
                <a:t>1</a:t>
              </a:r>
            </a:p>
          </p:txBody>
        </p:sp>
        <p:sp>
          <p:nvSpPr>
            <p:cNvPr id="43" name="Oval 52">
              <a:extLst>
                <a:ext uri="{FF2B5EF4-FFF2-40B4-BE49-F238E27FC236}">
                  <a16:creationId xmlns:a16="http://schemas.microsoft.com/office/drawing/2014/main" id="{518D7C82-5AD1-2240-9307-6C60ED4E7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775" y="1711325"/>
              <a:ext cx="274638" cy="2746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" name="Rectangle 53">
              <a:extLst>
                <a:ext uri="{FF2B5EF4-FFF2-40B4-BE49-F238E27FC236}">
                  <a16:creationId xmlns:a16="http://schemas.microsoft.com/office/drawing/2014/main" id="{179A016C-E5AF-874D-96A5-AC5192DCE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975" y="1655763"/>
              <a:ext cx="355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i="1"/>
                <a:t>k</a:t>
              </a:r>
              <a:r>
                <a:rPr lang="en-US" altLang="en-US" sz="1600" baseline="-25000"/>
                <a:t>2</a:t>
              </a:r>
            </a:p>
          </p:txBody>
        </p:sp>
        <p:sp>
          <p:nvSpPr>
            <p:cNvPr id="45" name="Line 54">
              <a:extLst>
                <a:ext uri="{FF2B5EF4-FFF2-40B4-BE49-F238E27FC236}">
                  <a16:creationId xmlns:a16="http://schemas.microsoft.com/office/drawing/2014/main" id="{F6CEC326-4F3A-B14E-8701-510B18270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2189163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5">
              <a:extLst>
                <a:ext uri="{FF2B5EF4-FFF2-40B4-BE49-F238E27FC236}">
                  <a16:creationId xmlns:a16="http://schemas.microsoft.com/office/drawing/2014/main" id="{4E368D76-922B-9D48-B5C8-BD7D34239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2570163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6">
              <a:extLst>
                <a:ext uri="{FF2B5EF4-FFF2-40B4-BE49-F238E27FC236}">
                  <a16:creationId xmlns:a16="http://schemas.microsoft.com/office/drawing/2014/main" id="{BC8ADED5-42A1-0E47-B71E-B222BE10A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3027363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7">
              <a:extLst>
                <a:ext uri="{FF2B5EF4-FFF2-40B4-BE49-F238E27FC236}">
                  <a16:creationId xmlns:a16="http://schemas.microsoft.com/office/drawing/2014/main" id="{7179C6A9-E77C-7E47-8343-D53BE235B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3408363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59">
              <a:extLst>
                <a:ext uri="{FF2B5EF4-FFF2-40B4-BE49-F238E27FC236}">
                  <a16:creationId xmlns:a16="http://schemas.microsoft.com/office/drawing/2014/main" id="{641B310D-3152-BD46-806F-03C70B93B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1371600"/>
              <a:ext cx="2673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Single Rotation for case 1</a:t>
              </a:r>
            </a:p>
          </p:txBody>
        </p:sp>
      </p:grpSp>
      <p:grpSp>
        <p:nvGrpSpPr>
          <p:cNvPr id="50" name="Group 68">
            <a:extLst>
              <a:ext uri="{FF2B5EF4-FFF2-40B4-BE49-F238E27FC236}">
                <a16:creationId xmlns:a16="http://schemas.microsoft.com/office/drawing/2014/main" id="{C8748022-C5BD-AA4F-99A1-7A11BBD015BA}"/>
              </a:ext>
            </a:extLst>
          </p:cNvPr>
          <p:cNvGrpSpPr>
            <a:grpSpLocks/>
          </p:cNvGrpSpPr>
          <p:nvPr/>
        </p:nvGrpSpPr>
        <p:grpSpPr bwMode="auto">
          <a:xfrm>
            <a:off x="5067300" y="1631950"/>
            <a:ext cx="2324100" cy="1773238"/>
            <a:chOff x="4533900" y="76200"/>
            <a:chExt cx="2324100" cy="1773237"/>
          </a:xfrm>
        </p:grpSpPr>
        <p:sp>
          <p:nvSpPr>
            <p:cNvPr id="51" name="Oval 43">
              <a:extLst>
                <a:ext uri="{FF2B5EF4-FFF2-40B4-BE49-F238E27FC236}">
                  <a16:creationId xmlns:a16="http://schemas.microsoft.com/office/drawing/2014/main" id="{3F1CF538-0A83-CB4B-97A4-BC81A9F7A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0" y="533400"/>
              <a:ext cx="274638" cy="2746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" name="Line 44">
              <a:extLst>
                <a:ext uri="{FF2B5EF4-FFF2-40B4-BE49-F238E27FC236}">
                  <a16:creationId xmlns:a16="http://schemas.microsoft.com/office/drawing/2014/main" id="{7F7C91A4-58FA-414C-A00C-7CF646D3D3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97500" y="393700"/>
              <a:ext cx="45720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AutoShape 45">
              <a:extLst>
                <a:ext uri="{FF2B5EF4-FFF2-40B4-BE49-F238E27FC236}">
                  <a16:creationId xmlns:a16="http://schemas.microsoft.com/office/drawing/2014/main" id="{789A1644-DE62-F048-A64C-5DBFD4729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069430"/>
              <a:ext cx="685800" cy="381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Y</a:t>
              </a:r>
            </a:p>
          </p:txBody>
        </p:sp>
        <p:sp>
          <p:nvSpPr>
            <p:cNvPr id="54" name="Line 46">
              <a:extLst>
                <a:ext uri="{FF2B5EF4-FFF2-40B4-BE49-F238E27FC236}">
                  <a16:creationId xmlns:a16="http://schemas.microsoft.com/office/drawing/2014/main" id="{1B69C894-47E3-EC4D-B4D3-6F837A6222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76800" y="749300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47">
              <a:extLst>
                <a:ext uri="{FF2B5EF4-FFF2-40B4-BE49-F238E27FC236}">
                  <a16:creationId xmlns:a16="http://schemas.microsoft.com/office/drawing/2014/main" id="{ECA0EBEA-006F-BD4B-A5BD-635B983FF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900" y="1066800"/>
              <a:ext cx="685800" cy="78263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X</a:t>
              </a:r>
            </a:p>
          </p:txBody>
        </p:sp>
        <p:sp>
          <p:nvSpPr>
            <p:cNvPr id="56" name="Line 48">
              <a:extLst>
                <a:ext uri="{FF2B5EF4-FFF2-40B4-BE49-F238E27FC236}">
                  <a16:creationId xmlns:a16="http://schemas.microsoft.com/office/drawing/2014/main" id="{B1B1C510-2A60-CD40-9780-7D4A27979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2100" y="749300"/>
              <a:ext cx="495300" cy="362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49">
              <a:extLst>
                <a:ext uri="{FF2B5EF4-FFF2-40B4-BE49-F238E27FC236}">
                  <a16:creationId xmlns:a16="http://schemas.microsoft.com/office/drawing/2014/main" id="{212D31FA-48D9-964C-B6C4-B10678C0D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4400" y="381000"/>
              <a:ext cx="546100" cy="330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AutoShape 50">
              <a:extLst>
                <a:ext uri="{FF2B5EF4-FFF2-40B4-BE49-F238E27FC236}">
                  <a16:creationId xmlns:a16="http://schemas.microsoft.com/office/drawing/2014/main" id="{F565DB3F-EF13-5A4E-AAED-E9533A751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685800"/>
              <a:ext cx="685800" cy="40163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Z</a:t>
              </a:r>
            </a:p>
          </p:txBody>
        </p:sp>
        <p:sp>
          <p:nvSpPr>
            <p:cNvPr id="59" name="Rectangle 51">
              <a:extLst>
                <a:ext uri="{FF2B5EF4-FFF2-40B4-BE49-F238E27FC236}">
                  <a16:creationId xmlns:a16="http://schemas.microsoft.com/office/drawing/2014/main" id="{0D409F97-CE61-244E-9893-B1D093FA0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77837"/>
              <a:ext cx="355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i="1"/>
                <a:t>k</a:t>
              </a:r>
              <a:r>
                <a:rPr lang="en-US" altLang="en-US" sz="1600" baseline="-25000"/>
                <a:t>1</a:t>
              </a:r>
            </a:p>
          </p:txBody>
        </p:sp>
        <p:sp>
          <p:nvSpPr>
            <p:cNvPr id="60" name="Oval 52">
              <a:extLst>
                <a:ext uri="{FF2B5EF4-FFF2-40B4-BE49-F238E27FC236}">
                  <a16:creationId xmlns:a16="http://schemas.microsoft.com/office/drawing/2014/main" id="{D58225A1-33CC-3B47-96F1-F4709699A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500" y="131762"/>
              <a:ext cx="274638" cy="2746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" name="Rectangle 53">
              <a:extLst>
                <a:ext uri="{FF2B5EF4-FFF2-40B4-BE49-F238E27FC236}">
                  <a16:creationId xmlns:a16="http://schemas.microsoft.com/office/drawing/2014/main" id="{7708AF96-E83F-BA47-A337-1C78B7D42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700" y="76200"/>
              <a:ext cx="355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i="1"/>
                <a:t>k</a:t>
              </a:r>
              <a:r>
                <a:rPr lang="en-US" altLang="en-US" sz="1600" baseline="-25000"/>
                <a:t>2</a:t>
              </a:r>
            </a:p>
          </p:txBody>
        </p:sp>
      </p:grpSp>
      <p:grpSp>
        <p:nvGrpSpPr>
          <p:cNvPr id="62" name="Group 84">
            <a:extLst>
              <a:ext uri="{FF2B5EF4-FFF2-40B4-BE49-F238E27FC236}">
                <a16:creationId xmlns:a16="http://schemas.microsoft.com/office/drawing/2014/main" id="{35D1DC16-3D8F-6344-9E2D-0AA290A2A399}"/>
              </a:ext>
            </a:extLst>
          </p:cNvPr>
          <p:cNvGrpSpPr>
            <a:grpSpLocks/>
          </p:cNvGrpSpPr>
          <p:nvPr/>
        </p:nvGrpSpPr>
        <p:grpSpPr bwMode="auto">
          <a:xfrm>
            <a:off x="5073650" y="2078038"/>
            <a:ext cx="2149475" cy="1322387"/>
            <a:chOff x="4842311" y="1613118"/>
            <a:chExt cx="2149366" cy="1322388"/>
          </a:xfrm>
        </p:grpSpPr>
        <p:sp>
          <p:nvSpPr>
            <p:cNvPr id="63" name="Oval 32">
              <a:extLst>
                <a:ext uri="{FF2B5EF4-FFF2-40B4-BE49-F238E27FC236}">
                  <a16:creationId xmlns:a16="http://schemas.microsoft.com/office/drawing/2014/main" id="{0C7F61AC-418A-4043-BFBA-13E40B653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4650" y="1658393"/>
              <a:ext cx="274638" cy="2746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Line 33">
              <a:extLst>
                <a:ext uri="{FF2B5EF4-FFF2-40B4-BE49-F238E27FC236}">
                  <a16:creationId xmlns:a16="http://schemas.microsoft.com/office/drawing/2014/main" id="{3C229B4B-4FC7-4144-82BD-6C7C26D3A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11741" y="2313096"/>
              <a:ext cx="165100" cy="2301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AutoShape 34">
              <a:extLst>
                <a:ext uri="{FF2B5EF4-FFF2-40B4-BE49-F238E27FC236}">
                  <a16:creationId xmlns:a16="http://schemas.microsoft.com/office/drawing/2014/main" id="{A1BEA930-CB9E-4C4D-8F84-E4AECED58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250" y="2537043"/>
              <a:ext cx="685800" cy="381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Y</a:t>
              </a:r>
            </a:p>
          </p:txBody>
        </p:sp>
        <p:sp>
          <p:nvSpPr>
            <p:cNvPr id="66" name="Line 35">
              <a:extLst>
                <a:ext uri="{FF2B5EF4-FFF2-40B4-BE49-F238E27FC236}">
                  <a16:creationId xmlns:a16="http://schemas.microsoft.com/office/drawing/2014/main" id="{92C323F7-164D-F349-9348-D5FAA9CA9E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8641" y="1841717"/>
              <a:ext cx="304801" cy="3048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AutoShape 36">
              <a:extLst>
                <a:ext uri="{FF2B5EF4-FFF2-40B4-BE49-F238E27FC236}">
                  <a16:creationId xmlns:a16="http://schemas.microsoft.com/office/drawing/2014/main" id="{BB42DB8A-6775-0A4B-81FF-CAAB4EF01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311" y="2152868"/>
              <a:ext cx="685800" cy="78263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X</a:t>
              </a:r>
            </a:p>
          </p:txBody>
        </p:sp>
        <p:sp>
          <p:nvSpPr>
            <p:cNvPr id="68" name="Line 37">
              <a:extLst>
                <a:ext uri="{FF2B5EF4-FFF2-40B4-BE49-F238E27FC236}">
                  <a16:creationId xmlns:a16="http://schemas.microsoft.com/office/drawing/2014/main" id="{2DB552C5-9C7A-654C-895C-057BF4B39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0768" y="1842761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38">
              <a:extLst>
                <a:ext uri="{FF2B5EF4-FFF2-40B4-BE49-F238E27FC236}">
                  <a16:creationId xmlns:a16="http://schemas.microsoft.com/office/drawing/2014/main" id="{51D8D97F-F9A0-3349-88AA-1174AFCCB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2265363"/>
              <a:ext cx="355709" cy="262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40">
              <a:extLst>
                <a:ext uri="{FF2B5EF4-FFF2-40B4-BE49-F238E27FC236}">
                  <a16:creationId xmlns:a16="http://schemas.microsoft.com/office/drawing/2014/main" id="{AD4BE3C9-3F21-6D4A-9319-99896BFAC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791" y="1613118"/>
              <a:ext cx="355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i="1"/>
                <a:t>k</a:t>
              </a:r>
              <a:r>
                <a:rPr lang="en-US" altLang="en-US" sz="1600" baseline="-25000"/>
                <a:t>1</a:t>
              </a:r>
            </a:p>
          </p:txBody>
        </p:sp>
        <p:sp>
          <p:nvSpPr>
            <p:cNvPr id="71" name="Oval 41">
              <a:extLst>
                <a:ext uri="{FF2B5EF4-FFF2-40B4-BE49-F238E27FC236}">
                  <a16:creationId xmlns:a16="http://schemas.microsoft.com/office/drawing/2014/main" id="{F4A57722-C07A-4046-B7F1-3273B8E5D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2066925"/>
              <a:ext cx="274638" cy="2746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" name="Rectangle 42">
              <a:extLst>
                <a:ext uri="{FF2B5EF4-FFF2-40B4-BE49-F238E27FC236}">
                  <a16:creationId xmlns:a16="http://schemas.microsoft.com/office/drawing/2014/main" id="{D15AF84E-1F92-D74B-B7EB-635B3A33F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9000" y="2011363"/>
              <a:ext cx="355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i="1"/>
                <a:t>k</a:t>
              </a:r>
              <a:r>
                <a:rPr lang="en-US" altLang="en-US" sz="1600" baseline="-25000"/>
                <a:t>2</a:t>
              </a:r>
            </a:p>
          </p:txBody>
        </p:sp>
        <p:sp>
          <p:nvSpPr>
            <p:cNvPr id="73" name="AutoShape 58">
              <a:extLst>
                <a:ext uri="{FF2B5EF4-FFF2-40B4-BE49-F238E27FC236}">
                  <a16:creationId xmlns:a16="http://schemas.microsoft.com/office/drawing/2014/main" id="{10DE6584-B8DA-4947-8E5E-5F592FB97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5877" y="2527736"/>
              <a:ext cx="685800" cy="381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Z</a:t>
              </a:r>
            </a:p>
          </p:txBody>
        </p:sp>
      </p:grpSp>
      <p:grpSp>
        <p:nvGrpSpPr>
          <p:cNvPr id="74" name="Group 108">
            <a:extLst>
              <a:ext uri="{FF2B5EF4-FFF2-40B4-BE49-F238E27FC236}">
                <a16:creationId xmlns:a16="http://schemas.microsoft.com/office/drawing/2014/main" id="{521B291A-9B67-EF4A-ABC7-F180749B6327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572000"/>
            <a:ext cx="2222500" cy="1884363"/>
            <a:chOff x="825500" y="4592638"/>
            <a:chExt cx="2222500" cy="1884362"/>
          </a:xfrm>
        </p:grpSpPr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1F0137FD-E488-E147-AA16-CD6F74099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100" y="4648200"/>
              <a:ext cx="274638" cy="2746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" name="Line 6">
              <a:extLst>
                <a:ext uri="{FF2B5EF4-FFF2-40B4-BE49-F238E27FC236}">
                  <a16:creationId xmlns:a16="http://schemas.microsoft.com/office/drawing/2014/main" id="{82ABBEA9-7CD6-5E44-9671-58F6D5F0F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5300" y="5397500"/>
              <a:ext cx="2413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AutoShape 7">
              <a:extLst>
                <a:ext uri="{FF2B5EF4-FFF2-40B4-BE49-F238E27FC236}">
                  <a16:creationId xmlns:a16="http://schemas.microsoft.com/office/drawing/2014/main" id="{DF106E91-2E06-474A-B925-ECCF4AF5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000" y="5651500"/>
              <a:ext cx="685800" cy="381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Y</a:t>
              </a:r>
            </a:p>
          </p:txBody>
        </p:sp>
        <p:sp>
          <p:nvSpPr>
            <p:cNvPr id="78" name="Line 8">
              <a:extLst>
                <a:ext uri="{FF2B5EF4-FFF2-40B4-BE49-F238E27FC236}">
                  <a16:creationId xmlns:a16="http://schemas.microsoft.com/office/drawing/2014/main" id="{8110FBB0-7BB4-C54B-8662-46CB2F5AB4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8400" y="4864100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AutoShape 9">
              <a:extLst>
                <a:ext uri="{FF2B5EF4-FFF2-40B4-BE49-F238E27FC236}">
                  <a16:creationId xmlns:a16="http://schemas.microsoft.com/office/drawing/2014/main" id="{20C30963-DA10-6C4A-8B0C-0B5134D85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00" y="5181600"/>
              <a:ext cx="685800" cy="381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X</a:t>
              </a:r>
            </a:p>
          </p:txBody>
        </p:sp>
        <p:sp>
          <p:nvSpPr>
            <p:cNvPr id="80" name="Line 10">
              <a:extLst>
                <a:ext uri="{FF2B5EF4-FFF2-40B4-BE49-F238E27FC236}">
                  <a16:creationId xmlns:a16="http://schemas.microsoft.com/office/drawing/2014/main" id="{52DA344B-5390-4746-9D4B-157341EE7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3700" y="4864100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B4ED3FEB-0129-D747-9455-4F2B348FE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900" y="5334000"/>
              <a:ext cx="4572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AutoShape 12">
              <a:extLst>
                <a:ext uri="{FF2B5EF4-FFF2-40B4-BE49-F238E27FC236}">
                  <a16:creationId xmlns:a16="http://schemas.microsoft.com/office/drawing/2014/main" id="{49E9550F-07D0-2A4A-9DD4-37003D184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5715000"/>
              <a:ext cx="685800" cy="762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Z</a:t>
              </a:r>
            </a:p>
          </p:txBody>
        </p:sp>
        <p:sp>
          <p:nvSpPr>
            <p:cNvPr id="83" name="Rectangle 13">
              <a:extLst>
                <a:ext uri="{FF2B5EF4-FFF2-40B4-BE49-F238E27FC236}">
                  <a16:creationId xmlns:a16="http://schemas.microsoft.com/office/drawing/2014/main" id="{D0CDEFD4-ADF7-3A47-AA45-A75CE5529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000" y="4592638"/>
              <a:ext cx="355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i="1"/>
                <a:t>k</a:t>
              </a:r>
              <a:r>
                <a:rPr lang="en-US" altLang="en-US" sz="1600" baseline="-25000"/>
                <a:t>1</a:t>
              </a:r>
            </a:p>
          </p:txBody>
        </p:sp>
        <p:sp>
          <p:nvSpPr>
            <p:cNvPr id="84" name="Oval 15">
              <a:extLst>
                <a:ext uri="{FF2B5EF4-FFF2-40B4-BE49-F238E27FC236}">
                  <a16:creationId xmlns:a16="http://schemas.microsoft.com/office/drawing/2014/main" id="{FE1C37F3-95AA-D446-A278-6B9D045DC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135563"/>
              <a:ext cx="274638" cy="2746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2F49DD61-0088-FC4F-8F10-BADEBEFF8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400" y="5080000"/>
              <a:ext cx="355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i="1"/>
                <a:t>k</a:t>
              </a:r>
              <a:r>
                <a:rPr lang="en-US" altLang="en-US" sz="1600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96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D30ECC-3A1C-404D-AA8F-48907764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136168-7F64-684E-83F8-D2408405E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Trees: Single Rotation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C35FB5-8599-4344-AE8E-A78350E3EE92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1377950"/>
            <a:ext cx="6153150" cy="908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Example: 3 2 1 4 5 6 7</a:t>
            </a:r>
          </a:p>
          <a:p>
            <a:pPr marL="495300" indent="-495300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construct AVL Tree</a:t>
            </a:r>
          </a:p>
          <a:p>
            <a:pPr marL="495300" indent="-495300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 3 2 1</a:t>
            </a: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CCD09C96-C5EA-AD4C-A29A-899772A16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51054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41C38A3E-8C8D-F74F-9762-C30C68550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148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9083D323-7EC2-3E43-BC1A-B685D9C952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4648200"/>
            <a:ext cx="3810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2F52EEE6-07D4-7C4D-9DB7-A3827B891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1718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3</a:t>
            </a: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D7D4AEF2-D8B5-8647-A493-6F4327895B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657600"/>
            <a:ext cx="533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99EFD63E-DB08-4841-9400-4878B35D8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0" y="4648200"/>
            <a:ext cx="1066800" cy="0"/>
          </a:xfrm>
          <a:prstGeom prst="line">
            <a:avLst/>
          </a:prstGeom>
          <a:noFill/>
          <a:ln w="28575">
            <a:solidFill>
              <a:srgbClr val="CB918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FEBC29D7-B1BC-4349-8452-151D6DD8A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47244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AD18E0F3-D3D2-D144-8678-1ADC39774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338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076D3D7C-44F5-E042-AE0A-B03F947361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267200"/>
            <a:ext cx="3810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19">
            <a:extLst>
              <a:ext uri="{FF2B5EF4-FFF2-40B4-BE49-F238E27FC236}">
                <a16:creationId xmlns:a16="http://schemas.microsoft.com/office/drawing/2014/main" id="{7A555EE4-D591-2945-B874-89A590D39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908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3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BA463A1E-32CF-4442-8E87-998BEA9D1B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276600"/>
            <a:ext cx="533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42AA36F8-1631-B142-BD03-339922643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191000"/>
            <a:ext cx="533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6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00416 0.2763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138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3D7027-4E10-8B4B-8736-0FBB8348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CC334D-B5D0-3447-B7F7-A1A1D5C2B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Trees: Single Rotation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09E4F-7DD9-894A-913F-59142037A9B6}"/>
              </a:ext>
            </a:extLst>
          </p:cNvPr>
          <p:cNvSpPr txBox="1">
            <a:spLocks noChangeArrowheads="1"/>
          </p:cNvSpPr>
          <p:nvPr/>
        </p:nvSpPr>
        <p:spPr>
          <a:xfrm>
            <a:off x="1181100" y="1447800"/>
            <a:ext cx="6153150" cy="908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Example: 3 2 1 4 5 6 7</a:t>
            </a:r>
          </a:p>
          <a:p>
            <a:pPr marL="495300" indent="-495300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construct AVL Tree</a:t>
            </a:r>
          </a:p>
          <a:p>
            <a:pPr marL="495300" indent="-495300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 3 2 1</a:t>
            </a: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B8F8605E-DF8C-1541-871E-525DB292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51054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560AD2CB-966D-1B4A-8568-7601CFE5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148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409E7F89-7C3C-A448-8EF3-6FE1754033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4648200"/>
            <a:ext cx="3810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58DDE4A1-F7AF-194B-9D3A-8E1C10EA3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1718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3</a:t>
            </a: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FC3B476F-C9D7-7E48-9551-DD7A28A48B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657600"/>
            <a:ext cx="533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CA27B3-154B-F942-A732-1971ACD45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47244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3F3F3763-0C7A-3442-87D4-953C077AE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338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sp>
        <p:nvSpPr>
          <p:cNvPr id="12" name="Line 17">
            <a:extLst>
              <a:ext uri="{FF2B5EF4-FFF2-40B4-BE49-F238E27FC236}">
                <a16:creationId xmlns:a16="http://schemas.microsoft.com/office/drawing/2014/main" id="{B7876D16-4F0C-E148-BD7C-6C1BC95CAE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267200"/>
            <a:ext cx="3810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9">
            <a:extLst>
              <a:ext uri="{FF2B5EF4-FFF2-40B4-BE49-F238E27FC236}">
                <a16:creationId xmlns:a16="http://schemas.microsoft.com/office/drawing/2014/main" id="{74A96E10-C7D4-1C4A-BAB0-2172F290B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958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3</a:t>
            </a: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AB60A455-9FDF-2F44-A8C2-B8B97C59C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162425"/>
            <a:ext cx="533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E0BC0232-72D0-C843-B50F-C74606090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648200"/>
            <a:ext cx="1066800" cy="0"/>
          </a:xfrm>
          <a:prstGeom prst="line">
            <a:avLst/>
          </a:prstGeom>
          <a:noFill/>
          <a:ln w="28575">
            <a:solidFill>
              <a:srgbClr val="CB918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B465B4-36ED-F845-B97A-BB77D461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2821B0-A9C8-7F44-9977-FDCDE3032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Trees: Single Rotation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2AAA02-46F3-5B42-AA4F-F2C57046EDBC}"/>
              </a:ext>
            </a:extLst>
          </p:cNvPr>
          <p:cNvSpPr txBox="1">
            <a:spLocks noChangeArrowheads="1"/>
          </p:cNvSpPr>
          <p:nvPr/>
        </p:nvSpPr>
        <p:spPr>
          <a:xfrm>
            <a:off x="1333500" y="1600200"/>
            <a:ext cx="952500" cy="908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  <a:buFont typeface="Wingdings 2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4 5</a:t>
            </a: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C4D5126D-DE36-114E-A784-E0CFD0376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7338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3855875C-3488-E848-AE1F-BBD9DBC17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27432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8AFA5EE4-82F9-2140-8760-2C8DD9128D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" y="3276600"/>
            <a:ext cx="3810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E03D946E-6F4F-0F46-8449-E220F67A4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37052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3</a:t>
            </a: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C9E3409F-2187-AD46-82DA-4C0396A1E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100" y="3171825"/>
            <a:ext cx="533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347EA1AE-A01E-3940-91FD-8514D1045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7529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4</a:t>
            </a:r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D7A74A39-1FFA-F64B-A275-5D1C3A078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150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5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CEAF49F5-AA35-E04A-B7D8-AF78139A4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181600"/>
            <a:ext cx="533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B03AB883-8C64-AC4F-ADC6-F4708071E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6800" y="4203700"/>
            <a:ext cx="533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2A4EA77D-7808-BA46-B134-0D15BE98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3528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7276ED67-B0E0-5943-BBCB-49C24531E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23622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DF3F89AB-0D02-3D43-A251-23C0C6229D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62500" y="2895600"/>
            <a:ext cx="3810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9">
            <a:extLst>
              <a:ext uri="{FF2B5EF4-FFF2-40B4-BE49-F238E27FC236}">
                <a16:creationId xmlns:a16="http://schemas.microsoft.com/office/drawing/2014/main" id="{34A5E7E0-4608-9C41-BDE0-70B3D36F7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3434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3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949B2985-996E-3449-AC64-57272D3DA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790825"/>
            <a:ext cx="533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5753024D-63DA-1F48-BBBB-59C34E3F6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766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1DC1A7-6E70-114A-9813-C4CBED72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2386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5</a:t>
            </a:r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DC909B00-4BA4-F04A-986C-5C4BB3889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705225"/>
            <a:ext cx="533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9">
            <a:extLst>
              <a:ext uri="{FF2B5EF4-FFF2-40B4-BE49-F238E27FC236}">
                <a16:creationId xmlns:a16="http://schemas.microsoft.com/office/drawing/2014/main" id="{36EF883A-120D-AB4F-BA58-A3EE43862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048000"/>
            <a:ext cx="1066800" cy="0"/>
          </a:xfrm>
          <a:prstGeom prst="line">
            <a:avLst/>
          </a:prstGeom>
          <a:noFill/>
          <a:ln w="28575">
            <a:solidFill>
              <a:srgbClr val="CB918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7">
            <a:extLst>
              <a:ext uri="{FF2B5EF4-FFF2-40B4-BE49-F238E27FC236}">
                <a16:creationId xmlns:a16="http://schemas.microsoft.com/office/drawing/2014/main" id="{F3F30169-B421-1746-A600-E187DF8F6D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3733800"/>
            <a:ext cx="457200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 animBg="1"/>
      <p:bldP spid="14" grpId="0" animBg="1"/>
      <p:bldP spid="15" grpId="0" animBg="1"/>
      <p:bldP spid="17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AA5EE-77D1-0347-8475-C034470C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3AF63-9C25-644F-A023-AAB164B6D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Trees: Single Rotation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DD4DB1-6B29-E64D-886D-3D960CA1A4A7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1447800"/>
            <a:ext cx="952500" cy="908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  <a:buFont typeface="Wingdings 2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D29E9F64-73BB-0B47-99DA-79B9E0E3E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5052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CF96714D-CE42-D741-99FE-CCF509279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25146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CA322228-41BE-B04F-8D46-88CBADE640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" y="3048000"/>
            <a:ext cx="3810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8B818586-F114-E840-94EC-8A337A56E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4958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3</a:t>
            </a: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591708A7-B92A-2D46-8FE1-71132864B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300" y="2943225"/>
            <a:ext cx="533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4D200F43-8F45-4A47-93AA-81F0D803D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4290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4</a:t>
            </a:r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A57F49DF-A0F4-0A41-ACE1-3076F5DBC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3910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5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E5912E95-AF48-5C48-94FB-780B710BE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857625"/>
            <a:ext cx="533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2">
            <a:extLst>
              <a:ext uri="{FF2B5EF4-FFF2-40B4-BE49-F238E27FC236}">
                <a16:creationId xmlns:a16="http://schemas.microsoft.com/office/drawing/2014/main" id="{546444A4-C3CA-8240-92A0-C005A20F2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95600"/>
            <a:ext cx="1066800" cy="0"/>
          </a:xfrm>
          <a:prstGeom prst="line">
            <a:avLst/>
          </a:prstGeom>
          <a:noFill/>
          <a:ln w="28575">
            <a:solidFill>
              <a:srgbClr val="CB918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473A43FF-415F-D440-ACD0-16BEB95780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3886200"/>
            <a:ext cx="457200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9">
            <a:extLst>
              <a:ext uri="{FF2B5EF4-FFF2-40B4-BE49-F238E27FC236}">
                <a16:creationId xmlns:a16="http://schemas.microsoft.com/office/drawing/2014/main" id="{0E78D75A-36E5-014C-BE4B-D82775E22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4102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6</a:t>
            </a: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58495C31-0619-3640-B213-67C6EB915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876800"/>
            <a:ext cx="533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DC813498-6D8C-144C-9B40-378438180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196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4FECC083-5E8C-604C-A65A-8B6C1DF36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34290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0FDA5D7C-A299-6242-81E2-047D0A250D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62500" y="3962400"/>
            <a:ext cx="3810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879879-E78A-B649-B949-B3703BC73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53340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3</a:t>
            </a:r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C784A666-8F75-B54F-B117-C0479FAFE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781425"/>
            <a:ext cx="533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11C0359C-325A-B24A-979F-9C353172C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42672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4</a:t>
            </a:r>
          </a:p>
        </p:txBody>
      </p:sp>
      <p:sp>
        <p:nvSpPr>
          <p:cNvPr id="23" name="Oval 19">
            <a:extLst>
              <a:ext uri="{FF2B5EF4-FFF2-40B4-BE49-F238E27FC236}">
                <a16:creationId xmlns:a16="http://schemas.microsoft.com/office/drawing/2014/main" id="{8BBC851C-F2AD-5D4B-AA3D-8C0DD277C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52292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5</a:t>
            </a:r>
          </a:p>
        </p:txBody>
      </p:sp>
      <p:sp>
        <p:nvSpPr>
          <p:cNvPr id="24" name="Line 14">
            <a:extLst>
              <a:ext uri="{FF2B5EF4-FFF2-40B4-BE49-F238E27FC236}">
                <a16:creationId xmlns:a16="http://schemas.microsoft.com/office/drawing/2014/main" id="{EDBB27F3-FA5D-E14C-8DE3-AD6409CDD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2700" y="4695825"/>
            <a:ext cx="533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7">
            <a:extLst>
              <a:ext uri="{FF2B5EF4-FFF2-40B4-BE49-F238E27FC236}">
                <a16:creationId xmlns:a16="http://schemas.microsoft.com/office/drawing/2014/main" id="{7E9453E9-76B2-0344-B710-D9175D9E57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4500" y="4724400"/>
            <a:ext cx="457200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19">
            <a:extLst>
              <a:ext uri="{FF2B5EF4-FFF2-40B4-BE49-F238E27FC236}">
                <a16:creationId xmlns:a16="http://schemas.microsoft.com/office/drawing/2014/main" id="{A18714DD-8EF3-C849-A447-4CECDF53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62484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6</a:t>
            </a:r>
          </a:p>
        </p:txBody>
      </p:sp>
      <p:sp>
        <p:nvSpPr>
          <p:cNvPr id="27" name="Line 14">
            <a:extLst>
              <a:ext uri="{FF2B5EF4-FFF2-40B4-BE49-F238E27FC236}">
                <a16:creationId xmlns:a16="http://schemas.microsoft.com/office/drawing/2014/main" id="{7216745A-D124-A942-B5D2-3171B740D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5715000"/>
            <a:ext cx="533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7222 L -3.33333E-6 -0.26112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7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7223 L 0 -0.26111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7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7222 L -3.33333E-6 -0.26112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7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7223 L -3.33333E-6 -0.26111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7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7222 L 3.33333E-6 -0.26111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7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4 0.06481 L -0.00694 -0.26852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7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07917 -0.15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8" grpId="0" animBg="1"/>
      <p:bldP spid="10" grpId="0" animBg="1"/>
      <p:bldP spid="11" grpId="0" animBg="1"/>
      <p:bldP spid="15" grpId="0" animBg="1"/>
      <p:bldP spid="17" grpId="0" animBg="1"/>
      <p:bldP spid="18" grpId="0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6" grpId="0" animBg="1"/>
      <p:bldP spid="2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818482-D373-494C-80B6-B78F670F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2E487D-16E6-E542-8450-E6A2AE5A2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Trees: Single Rotation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969967-CDC0-C14F-A5C1-585A097BAC5A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1447800"/>
            <a:ext cx="952500" cy="9080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  <a:buFont typeface="Wingdings 2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0AF3DFAF-7EAB-0543-BFCE-CF1D9C32E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4958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FAECE7FE-44EF-C045-81E2-88C250F61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35052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6EFF512A-784B-F94F-9832-8653FE942E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" y="4038600"/>
            <a:ext cx="3810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0FA916DF-CFF6-CF48-8158-1EC36237A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3434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3</a:t>
            </a: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8010AEB0-96E7-7745-87F0-E2FBE0D5A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1100" y="3933825"/>
            <a:ext cx="533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EEE6368D-B2D5-1341-B3E0-3FF4C2352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146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4</a:t>
            </a:r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BC53B3FE-1E6A-DB42-996A-2CA56C1ED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4766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5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D06E29A7-9758-8941-A783-FEE592115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943225"/>
            <a:ext cx="533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1605AA82-E42F-954D-9DBD-3D7F7E2FC8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2971800"/>
            <a:ext cx="457200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19">
            <a:extLst>
              <a:ext uri="{FF2B5EF4-FFF2-40B4-BE49-F238E27FC236}">
                <a16:creationId xmlns:a16="http://schemas.microsoft.com/office/drawing/2014/main" id="{6A6F49FA-4CDE-D241-B3BC-3EDE0DAFB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4958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6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363968ED-1CC7-B84A-95BD-4400AE46F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962400"/>
            <a:ext cx="533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19">
            <a:extLst>
              <a:ext uri="{FF2B5EF4-FFF2-40B4-BE49-F238E27FC236}">
                <a16:creationId xmlns:a16="http://schemas.microsoft.com/office/drawing/2014/main" id="{50AACB81-BD99-AD4D-924C-24188F6E3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4864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7</a:t>
            </a:r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A76E292A-40E9-2645-8E4D-1627DA7A4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953000"/>
            <a:ext cx="533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D2A1F032-724D-1F4E-8ACB-8FA06B28A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1054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5DDC9452-4E51-3B42-83C5-6A19E5F85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41148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00F7F151-8A39-F047-AEC6-15DA044F23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2400" y="4635500"/>
            <a:ext cx="3810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0D57A8B1-174E-1046-8E5C-E34135B56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1054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3</a:t>
            </a:r>
          </a:p>
        </p:txBody>
      </p:sp>
      <p:sp>
        <p:nvSpPr>
          <p:cNvPr id="22" name="Line 14">
            <a:extLst>
              <a:ext uri="{FF2B5EF4-FFF2-40B4-BE49-F238E27FC236}">
                <a16:creationId xmlns:a16="http://schemas.microsoft.com/office/drawing/2014/main" id="{08278DAA-99E7-D442-BFF5-CC1D1AB177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4648200"/>
            <a:ext cx="431800" cy="4953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F98EC5F3-8C8E-AA43-8321-AED4DE7D3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31369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4</a:t>
            </a:r>
          </a:p>
        </p:txBody>
      </p:sp>
      <p:sp>
        <p:nvSpPr>
          <p:cNvPr id="24" name="Oval 19">
            <a:extLst>
              <a:ext uri="{FF2B5EF4-FFF2-40B4-BE49-F238E27FC236}">
                <a16:creationId xmlns:a16="http://schemas.microsoft.com/office/drawing/2014/main" id="{F09E931D-68CB-7847-9AA7-6E3C95B9E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0386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5</a:t>
            </a:r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19E22110-3B64-DB4E-9777-35812BCB6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1000" y="3590925"/>
            <a:ext cx="609600" cy="4857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BB653D01-839B-7D4B-AD4E-0709457D59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3581400"/>
            <a:ext cx="533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19">
            <a:extLst>
              <a:ext uri="{FF2B5EF4-FFF2-40B4-BE49-F238E27FC236}">
                <a16:creationId xmlns:a16="http://schemas.microsoft.com/office/drawing/2014/main" id="{4673B096-547E-1A41-B501-E8B12C3D3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1054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6</a:t>
            </a:r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id="{18637479-3CE9-F548-BCF7-63EC7D95B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4600" y="4533900"/>
            <a:ext cx="406400" cy="5715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9">
            <a:extLst>
              <a:ext uri="{FF2B5EF4-FFF2-40B4-BE49-F238E27FC236}">
                <a16:creationId xmlns:a16="http://schemas.microsoft.com/office/drawing/2014/main" id="{5A96136D-0173-B64D-84C5-1C7EE78F7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0960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7</a:t>
            </a:r>
          </a:p>
        </p:txBody>
      </p:sp>
      <p:sp>
        <p:nvSpPr>
          <p:cNvPr id="30" name="Line 14">
            <a:extLst>
              <a:ext uri="{FF2B5EF4-FFF2-40B4-BE49-F238E27FC236}">
                <a16:creationId xmlns:a16="http://schemas.microsoft.com/office/drawing/2014/main" id="{33A63914-8D22-4D4A-97AF-07CCDE28F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5562600"/>
            <a:ext cx="533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2">
            <a:extLst>
              <a:ext uri="{FF2B5EF4-FFF2-40B4-BE49-F238E27FC236}">
                <a16:creationId xmlns:a16="http://schemas.microsoft.com/office/drawing/2014/main" id="{754F0657-1B4D-3F4D-946D-66E8A926B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971800"/>
            <a:ext cx="1066800" cy="0"/>
          </a:xfrm>
          <a:prstGeom prst="line">
            <a:avLst/>
          </a:prstGeom>
          <a:noFill/>
          <a:ln w="28575">
            <a:solidFill>
              <a:srgbClr val="CB918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7">
            <a:extLst>
              <a:ext uri="{FF2B5EF4-FFF2-40B4-BE49-F238E27FC236}">
                <a16:creationId xmlns:a16="http://schemas.microsoft.com/office/drawing/2014/main" id="{4DCB11D6-E13E-6944-AB86-C30FDB96B3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4559300"/>
            <a:ext cx="241300" cy="5461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04583 0.1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7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1667 L -0.06666 -0.1555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-69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0.01111 L -0.07917 -0.1611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7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26FDC4-05AA-E042-BC71-566DC61D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AF86FE-E58A-0C4A-B10C-56D405014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Trees: Double Rotation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7D19BB-2284-344F-96C3-7620EF1D9C21}"/>
              </a:ext>
            </a:extLst>
          </p:cNvPr>
          <p:cNvSpPr txBox="1">
            <a:spLocks noChangeArrowheads="1"/>
          </p:cNvSpPr>
          <p:nvPr/>
        </p:nvSpPr>
        <p:spPr>
          <a:xfrm>
            <a:off x="1181100" y="1682750"/>
            <a:ext cx="6591300" cy="98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Single rotation fails to fix cases 2 and 3</a:t>
            </a:r>
          </a:p>
          <a:p>
            <a:pPr marL="730250" lvl="1" indent="-438150">
              <a:lnSpc>
                <a:spcPct val="80000"/>
              </a:lnSpc>
            </a:pPr>
            <a:r>
              <a:rPr lang="en-US" altLang="zh-CN" sz="2500">
                <a:latin typeface="Times New Roman" panose="02020603050405020304" pitchFamily="18" charset="0"/>
                <a:ea typeface="SimSun" panose="02010600030101010101" pitchFamily="2" charset="-122"/>
              </a:rPr>
              <a:t>i.e. LR and RL cases</a:t>
            </a:r>
          </a:p>
        </p:txBody>
      </p:sp>
      <p:pic>
        <p:nvPicPr>
          <p:cNvPr id="5" name="Picture 4" descr="figavl12">
            <a:extLst>
              <a:ext uri="{FF2B5EF4-FFF2-40B4-BE49-F238E27FC236}">
                <a16:creationId xmlns:a16="http://schemas.microsoft.com/office/drawing/2014/main" id="{DA5199E8-0668-4443-BB53-10AC1A19C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71800"/>
            <a:ext cx="7467600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93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439427-DFE6-1243-B1F5-C8CD7463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E5C53D-1122-FF47-9323-76C9196D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Trees: Double Rotation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4378E-D50C-6A4C-9A98-950A2ECC63E2}"/>
              </a:ext>
            </a:extLst>
          </p:cNvPr>
          <p:cNvSpPr txBox="1">
            <a:spLocks noChangeArrowheads="1"/>
          </p:cNvSpPr>
          <p:nvPr/>
        </p:nvSpPr>
        <p:spPr>
          <a:xfrm>
            <a:off x="1181100" y="1682750"/>
            <a:ext cx="6153150" cy="98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Double rotation is used</a:t>
            </a:r>
          </a:p>
          <a:p>
            <a:pPr marL="730250" lvl="1" indent="-438150">
              <a:lnSpc>
                <a:spcPct val="80000"/>
              </a:lnSpc>
            </a:pPr>
            <a:r>
              <a:rPr lang="en-US" altLang="zh-CN" sz="2500">
                <a:latin typeface="Times New Roman" panose="02020603050405020304" pitchFamily="18" charset="0"/>
                <a:ea typeface="SimSun" panose="02010600030101010101" pitchFamily="2" charset="-122"/>
              </a:rPr>
              <a:t>case 2 (LR case)</a:t>
            </a:r>
          </a:p>
        </p:txBody>
      </p:sp>
      <p:pic>
        <p:nvPicPr>
          <p:cNvPr id="5" name="Picture 4" descr="figavl13">
            <a:extLst>
              <a:ext uri="{FF2B5EF4-FFF2-40B4-BE49-F238E27FC236}">
                <a16:creationId xmlns:a16="http://schemas.microsoft.com/office/drawing/2014/main" id="{ABE680F0-EB95-694D-9297-FC72E9B4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79248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0695E6AB-CCD0-694F-87E6-E412F9EB3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470525"/>
            <a:ext cx="274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Step1: Rotate </a:t>
            </a:r>
            <a:r>
              <a:rPr lang="en-US" altLang="en-US" sz="2000" i="1">
                <a:solidFill>
                  <a:srgbClr val="FF0000"/>
                </a:solidFill>
              </a:rPr>
              <a:t>k</a:t>
            </a:r>
            <a:r>
              <a:rPr lang="en-US" altLang="en-US" sz="2000" baseline="-25000">
                <a:solidFill>
                  <a:srgbClr val="FF0000"/>
                </a:solidFill>
              </a:rPr>
              <a:t>1</a:t>
            </a:r>
            <a:r>
              <a:rPr lang="en-US" altLang="en-US" sz="2000">
                <a:solidFill>
                  <a:srgbClr val="FF0000"/>
                </a:solidFill>
              </a:rPr>
              <a:t> and </a:t>
            </a:r>
            <a:r>
              <a:rPr lang="en-US" altLang="en-US" sz="2000" i="1">
                <a:solidFill>
                  <a:srgbClr val="FF0000"/>
                </a:solidFill>
              </a:rPr>
              <a:t>k</a:t>
            </a:r>
            <a:r>
              <a:rPr lang="en-US" altLang="en-US" sz="2000" baseline="-25000">
                <a:solidFill>
                  <a:srgbClr val="FF0000"/>
                </a:solidFill>
              </a:rPr>
              <a:t>2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510CA26A-A128-0244-86E6-A3BCF4DC9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5927725"/>
            <a:ext cx="274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Step2: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FF0000"/>
                </a:solidFill>
              </a:rPr>
              <a:t>Rotate </a:t>
            </a:r>
            <a:r>
              <a:rPr lang="en-US" altLang="en-US" sz="2000" i="1">
                <a:solidFill>
                  <a:srgbClr val="FF0000"/>
                </a:solidFill>
              </a:rPr>
              <a:t>k</a:t>
            </a:r>
            <a:r>
              <a:rPr lang="en-US" altLang="en-US" sz="2000" baseline="-25000">
                <a:solidFill>
                  <a:srgbClr val="FF0000"/>
                </a:solidFill>
              </a:rPr>
              <a:t>2</a:t>
            </a:r>
            <a:r>
              <a:rPr lang="en-US" altLang="en-US" sz="2000">
                <a:solidFill>
                  <a:srgbClr val="FF0000"/>
                </a:solidFill>
              </a:rPr>
              <a:t> and </a:t>
            </a:r>
            <a:r>
              <a:rPr lang="en-US" altLang="en-US" sz="2000" i="1">
                <a:solidFill>
                  <a:srgbClr val="FF0000"/>
                </a:solidFill>
              </a:rPr>
              <a:t>k</a:t>
            </a:r>
            <a:r>
              <a:rPr lang="en-US" altLang="en-US" sz="2000" i="1" baseline="-25000">
                <a:solidFill>
                  <a:srgbClr val="FF0000"/>
                </a:solidFill>
              </a:rPr>
              <a:t>3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8DE2559A-3DEB-1745-9DF5-19755C55C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024313"/>
            <a:ext cx="304800" cy="76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14DA444B-7A15-E244-BE2B-F15EE51D6A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4075" y="3657600"/>
            <a:ext cx="2286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2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8AF7A6-2F09-E649-B0AF-39C226B3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6B082E-6028-3240-A3AF-AA902D3F9543}"/>
              </a:ext>
            </a:extLst>
          </p:cNvPr>
          <p:cNvSpPr txBox="1">
            <a:spLocks/>
          </p:cNvSpPr>
          <p:nvPr/>
        </p:nvSpPr>
        <p:spPr bwMode="auto">
          <a:xfrm>
            <a:off x="457200" y="76200"/>
            <a:ext cx="7239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AVL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B9163E-BB85-3547-BCE0-03D56627FBDA}"/>
              </a:ext>
            </a:extLst>
          </p:cNvPr>
          <p:cNvSpPr txBox="1">
            <a:spLocks/>
          </p:cNvSpPr>
          <p:nvPr/>
        </p:nvSpPr>
        <p:spPr>
          <a:xfrm>
            <a:off x="412750" y="974881"/>
            <a:ext cx="7467600" cy="5715000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>
                <a:latin typeface="Times New Roman" panose="02020603050405020304" pitchFamily="18" charset="0"/>
              </a:rPr>
              <a:t>Binary search trees with a large height/depth are inefficient.</a:t>
            </a:r>
          </a:p>
          <a:p>
            <a:endParaRPr lang="en-US" altLang="en-US" sz="1800" dirty="0">
              <a:latin typeface="Times New Roman" panose="02020603050405020304" pitchFamily="18" charset="0"/>
            </a:endParaRPr>
          </a:p>
          <a:p>
            <a:endParaRPr lang="en-US" altLang="en-US" sz="1800" dirty="0">
              <a:latin typeface="Times New Roman" panose="02020603050405020304" pitchFamily="18" charset="0"/>
            </a:endParaRPr>
          </a:p>
          <a:p>
            <a:endParaRPr lang="en-US" altLang="en-US" sz="1800" dirty="0">
              <a:latin typeface="Times New Roman" panose="02020603050405020304" pitchFamily="18" charset="0"/>
            </a:endParaRPr>
          </a:p>
          <a:p>
            <a:endParaRPr lang="en-US" altLang="en-US" sz="1800" dirty="0">
              <a:latin typeface="Times New Roman" panose="02020603050405020304" pitchFamily="18" charset="0"/>
            </a:endParaRPr>
          </a:p>
          <a:p>
            <a:endParaRPr lang="en-US" altLang="en-US" sz="1800" dirty="0">
              <a:latin typeface="Times New Roman" panose="02020603050405020304" pitchFamily="18" charset="0"/>
            </a:endParaRPr>
          </a:p>
          <a:p>
            <a:endParaRPr lang="en-US" altLang="en-US" sz="1800" dirty="0">
              <a:latin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</a:rPr>
              <a:t>An AVL (Adelson-</a:t>
            </a:r>
            <a:r>
              <a:rPr lang="en-US" altLang="en-US" sz="1800" dirty="0" err="1">
                <a:latin typeface="Times New Roman" panose="02020603050405020304" pitchFamily="18" charset="0"/>
              </a:rPr>
              <a:t>Velskii</a:t>
            </a:r>
            <a:r>
              <a:rPr lang="en-US" altLang="en-US" sz="1800" dirty="0">
                <a:latin typeface="Times New Roman" panose="02020603050405020304" pitchFamily="18" charset="0"/>
              </a:rPr>
              <a:t> and Landis) tree is a binary search tree with a balance condition.</a:t>
            </a:r>
          </a:p>
          <a:p>
            <a:r>
              <a:rPr lang="en-US" altLang="en-US" sz="1800" dirty="0">
                <a:latin typeface="Times New Roman" panose="02020603050405020304" pitchFamily="18" charset="0"/>
              </a:rPr>
              <a:t>The balance condition must be easy to maintain, and it ensures that the depth of the tree is O(log n). </a:t>
            </a:r>
          </a:p>
          <a:p>
            <a:r>
              <a:rPr lang="en-US" altLang="en-US" sz="1800" dirty="0">
                <a:latin typeface="Times New Roman" panose="02020603050405020304" pitchFamily="18" charset="0"/>
              </a:rPr>
              <a:t>An AVL tree is identical to a binary search tree, except that for every node in the tree, the height of the left and right subtrees can differ by at most 1. 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The height of the left subtree minus the height of the right subtree of a node is called the balance of the node. </a:t>
            </a:r>
          </a:p>
          <a:p>
            <a:pPr lvl="1"/>
            <a:r>
              <a:rPr lang="en-US" altLang="zh-CN" sz="1700" dirty="0">
                <a:latin typeface="Times New Roman" panose="02020603050405020304" pitchFamily="18" charset="0"/>
                <a:ea typeface="SimSun" panose="02010600030101010101" pitchFamily="2" charset="-122"/>
              </a:rPr>
              <a:t>For an AVL tree, the balances of the nodes are always -1, 0 or 1.</a:t>
            </a:r>
            <a:endParaRPr lang="en-US" altLang="en-US" sz="17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C76F17-1CB0-9542-AC44-97AC607E5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4478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C3F7C525-C576-BD44-8342-69C5A6383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6025" y="1660525"/>
            <a:ext cx="242888" cy="1666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CA63ED34-9067-E944-8A8B-C048A1287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100" y="17780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79BE8908-C0BB-4046-B9DD-BAF39F201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2125" y="1990725"/>
            <a:ext cx="242888" cy="1666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EB797D4F-9574-5545-B378-7C2FB1C49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613" y="21082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CC778026-9F30-724D-A062-CB2C3D64B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6638" y="2320925"/>
            <a:ext cx="242887" cy="1666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9D3CC70E-DAAE-1F49-BEF9-EF1CB74ED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4368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6F75E777-2DA1-5F46-90A9-1FF837C98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325" y="2649538"/>
            <a:ext cx="242888" cy="1666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6">
            <a:extLst>
              <a:ext uri="{FF2B5EF4-FFF2-40B4-BE49-F238E27FC236}">
                <a16:creationId xmlns:a16="http://schemas.microsoft.com/office/drawing/2014/main" id="{399BBE17-24CD-C24A-9096-88E895B05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27543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A1457797-1999-5C45-B008-DBB5DE972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1804988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A9838750-28FD-BB4E-B79E-40A84E119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135188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A71E24B8-6CD5-8F42-8F51-883A02FAE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4638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C38997-7387-2148-B43D-BADFAF7A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813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8C1663E3-C7C0-B643-AFB6-89ABC4D84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8500" y="1676400"/>
            <a:ext cx="228600" cy="1365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465AD751-A534-5A4C-8DCE-69938DB00D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5900" y="2035175"/>
            <a:ext cx="228600" cy="1365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AC771581-30E6-4842-9F4C-276ECE288C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365375"/>
            <a:ext cx="228600" cy="1365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8">
            <a:extLst>
              <a:ext uri="{FF2B5EF4-FFF2-40B4-BE49-F238E27FC236}">
                <a16:creationId xmlns:a16="http://schemas.microsoft.com/office/drawing/2014/main" id="{50CD7C76-1376-E041-9BC8-48D048D9BF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2692400"/>
            <a:ext cx="228600" cy="1365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5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B9D032-6511-1C49-81BF-FF098A81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1FC73F-6032-EE4E-BF7C-8296FE17C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Trees: Double Rotation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AFFAA7-93DC-3B4F-A293-C0D0E857C1B5}"/>
              </a:ext>
            </a:extLst>
          </p:cNvPr>
          <p:cNvSpPr txBox="1">
            <a:spLocks noChangeArrowheads="1"/>
          </p:cNvSpPr>
          <p:nvPr/>
        </p:nvSpPr>
        <p:spPr>
          <a:xfrm>
            <a:off x="1181100" y="1600200"/>
            <a:ext cx="6153150" cy="98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Double rotation is used</a:t>
            </a:r>
          </a:p>
          <a:p>
            <a:pPr marL="730250" lvl="1" indent="-438150">
              <a:lnSpc>
                <a:spcPct val="80000"/>
              </a:lnSpc>
            </a:pPr>
            <a:r>
              <a:rPr lang="en-US" altLang="zh-CN" sz="2500">
                <a:latin typeface="Times New Roman" panose="02020603050405020304" pitchFamily="18" charset="0"/>
                <a:ea typeface="SimSun" panose="02010600030101010101" pitchFamily="2" charset="-122"/>
              </a:rPr>
              <a:t>case 2 (LR case)</a:t>
            </a:r>
          </a:p>
        </p:txBody>
      </p:sp>
      <p:pic>
        <p:nvPicPr>
          <p:cNvPr id="5" name="Picture 4" descr="figavl13">
            <a:extLst>
              <a:ext uri="{FF2B5EF4-FFF2-40B4-BE49-F238E27FC236}">
                <a16:creationId xmlns:a16="http://schemas.microsoft.com/office/drawing/2014/main" id="{C5217A56-6F1F-5146-9F9D-18D088DA5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4" r="35577" b="79808"/>
          <a:stretch>
            <a:fillRect/>
          </a:stretch>
        </p:blipFill>
        <p:spPr bwMode="auto">
          <a:xfrm>
            <a:off x="1447800" y="2743200"/>
            <a:ext cx="388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EED33C8-C104-6C48-A7EE-C087C4016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3881438"/>
            <a:ext cx="274638" cy="2746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DEE621CE-7530-DA4C-AF22-AE24D17A58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729038"/>
            <a:ext cx="500063" cy="180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DACC8AE2-269F-704B-B8A5-D52FB365C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4676775"/>
            <a:ext cx="6858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i="1"/>
              <a:t>C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F3F0007E-AFF8-3441-A7AC-40209A8751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8313" y="4416425"/>
            <a:ext cx="301625" cy="274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3B684DBC-FA1D-794F-9022-56F1EA661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4702175"/>
            <a:ext cx="6858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i="1"/>
              <a:t>B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9C741168-C185-E74C-BB6E-CD964172C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7588" y="4402138"/>
            <a:ext cx="317500" cy="274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194BE54-6C54-3A4E-B8C8-9C477CED6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9188" y="3729038"/>
            <a:ext cx="6731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EBCC6423-ACF1-244E-98B0-A4B503EC5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863" y="4033838"/>
            <a:ext cx="6858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i="1"/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F033CD-8401-4D4E-ACC5-096B690A0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4138613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/>
              <a:t>k</a:t>
            </a:r>
            <a:r>
              <a:rPr lang="en-US" altLang="en-US" sz="1600" baseline="-2500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0BD7ED-D9E8-BB43-A58F-0EE397EA7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3508375"/>
            <a:ext cx="274638" cy="2746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C86685-B81B-9C4B-914B-49C46D3C3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3452813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/>
              <a:t>k</a:t>
            </a:r>
            <a:r>
              <a:rPr lang="en-US" altLang="en-US" sz="1600" baseline="-2500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C3DB8A-D3CD-2A4C-BB3F-1855391B6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4197350"/>
            <a:ext cx="274637" cy="2746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675D5B-A5B2-F04D-A62C-C2ED19C67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381952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/>
              <a:t>k</a:t>
            </a:r>
            <a:r>
              <a:rPr lang="en-US" altLang="en-US" sz="1600" baseline="-25000"/>
              <a:t>1</a:t>
            </a: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D26D9F3B-77E2-5347-ADBB-242D1B3E7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4025" y="4090988"/>
            <a:ext cx="333375" cy="200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CC01ACDE-9509-0B47-A732-A970F1A359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6813" y="409575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AutoShape 20">
            <a:extLst>
              <a:ext uri="{FF2B5EF4-FFF2-40B4-BE49-F238E27FC236}">
                <a16:creationId xmlns:a16="http://schemas.microsoft.com/office/drawing/2014/main" id="{D162DB37-2D17-9849-B049-E4089A1A9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4413250"/>
            <a:ext cx="685800" cy="4445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i="1"/>
              <a:t>A</a:t>
            </a: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70B1013E-38EF-2E44-9AD1-693AB116D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0100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A0B51B4B-50CE-B340-8B52-0E765FA87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4F940D5F-82B9-D047-A7D1-FBF0AE66C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8482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37710B39-D864-634F-ABFA-AC89236A6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435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" name="Group 41">
            <a:extLst>
              <a:ext uri="{FF2B5EF4-FFF2-40B4-BE49-F238E27FC236}">
                <a16:creationId xmlns:a16="http://schemas.microsoft.com/office/drawing/2014/main" id="{6525F79A-AAFF-2549-A50D-C98238E9D3C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429000"/>
            <a:ext cx="2571750" cy="1630363"/>
            <a:chOff x="4953000" y="3429000"/>
            <a:chExt cx="2571750" cy="1630363"/>
          </a:xfrm>
        </p:grpSpPr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FAB9374E-293C-7F4D-B43B-C865A297B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8" y="3857625"/>
              <a:ext cx="274637" cy="27463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Line 74">
              <a:extLst>
                <a:ext uri="{FF2B5EF4-FFF2-40B4-BE49-F238E27FC236}">
                  <a16:creationId xmlns:a16="http://schemas.microsoft.com/office/drawing/2014/main" id="{52BC13D6-E2AE-AB48-9CD4-3086ABA6A7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05488" y="3705225"/>
              <a:ext cx="500062" cy="1809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75">
              <a:extLst>
                <a:ext uri="{FF2B5EF4-FFF2-40B4-BE49-F238E27FC236}">
                  <a16:creationId xmlns:a16="http://schemas.microsoft.com/office/drawing/2014/main" id="{B2F861EF-1D47-D04E-B6AF-20EA0EF72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4652963"/>
              <a:ext cx="685800" cy="381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i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30" name="Line 76">
              <a:extLst>
                <a:ext uri="{FF2B5EF4-FFF2-40B4-BE49-F238E27FC236}">
                  <a16:creationId xmlns:a16="http://schemas.microsoft.com/office/drawing/2014/main" id="{650F48F0-2FA4-B049-BCCC-4939432682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7400" y="4392613"/>
              <a:ext cx="301625" cy="27463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77">
              <a:extLst>
                <a:ext uri="{FF2B5EF4-FFF2-40B4-BE49-F238E27FC236}">
                  <a16:creationId xmlns:a16="http://schemas.microsoft.com/office/drawing/2014/main" id="{74A22AD6-AF74-3143-8454-E2228AB34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325" y="4678363"/>
              <a:ext cx="685800" cy="381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i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32" name="Line 78">
              <a:extLst>
                <a:ext uri="{FF2B5EF4-FFF2-40B4-BE49-F238E27FC236}">
                  <a16:creationId xmlns:a16="http://schemas.microsoft.com/office/drawing/2014/main" id="{80BFDABC-AD0C-F74C-9216-8AA1F0D7B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6675" y="4378325"/>
              <a:ext cx="317500" cy="27463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79">
              <a:extLst>
                <a:ext uri="{FF2B5EF4-FFF2-40B4-BE49-F238E27FC236}">
                  <a16:creationId xmlns:a16="http://schemas.microsoft.com/office/drawing/2014/main" id="{6496AA8D-BF5A-3646-BFCE-46A633723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8275" y="3705225"/>
              <a:ext cx="6731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80">
              <a:extLst>
                <a:ext uri="{FF2B5EF4-FFF2-40B4-BE49-F238E27FC236}">
                  <a16:creationId xmlns:a16="http://schemas.microsoft.com/office/drawing/2014/main" id="{08E1919A-5BE7-9444-8069-5B2BE21E0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8950" y="4010025"/>
              <a:ext cx="685800" cy="381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i="1"/>
                <a:t>D</a:t>
              </a:r>
            </a:p>
          </p:txBody>
        </p:sp>
        <p:sp>
          <p:nvSpPr>
            <p:cNvPr id="35" name="Rectangle 81">
              <a:extLst>
                <a:ext uri="{FF2B5EF4-FFF2-40B4-BE49-F238E27FC236}">
                  <a16:creationId xmlns:a16="http://schemas.microsoft.com/office/drawing/2014/main" id="{E8EAC64E-BD58-F54C-B8CD-D9B39D1DE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6638" y="4114800"/>
              <a:ext cx="355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i="1">
                  <a:solidFill>
                    <a:srgbClr val="FF0000"/>
                  </a:solidFill>
                </a:rPr>
                <a:t>k</a:t>
              </a:r>
              <a:r>
                <a:rPr lang="en-US" altLang="en-US" sz="1600" baseline="-25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C5591750-527E-314C-A8EC-B82817C2A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8088" y="3484563"/>
              <a:ext cx="274637" cy="2746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E3A0A3B7-D95C-7243-9B9E-B08AD4B2B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288" y="3429000"/>
              <a:ext cx="355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i="1"/>
                <a:t>k</a:t>
              </a:r>
              <a:r>
                <a:rPr lang="en-US" altLang="en-US" sz="1600" baseline="-25000"/>
                <a:t>3</a:t>
              </a:r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0D622A1D-E7CD-BD40-B46B-7030EAC06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4173538"/>
              <a:ext cx="274638" cy="27463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" name="Rectangle 85">
              <a:extLst>
                <a:ext uri="{FF2B5EF4-FFF2-40B4-BE49-F238E27FC236}">
                  <a16:creationId xmlns:a16="http://schemas.microsoft.com/office/drawing/2014/main" id="{C2B474B7-BA72-A245-B914-A049EB73B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795713"/>
              <a:ext cx="355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i="1">
                  <a:solidFill>
                    <a:srgbClr val="FF0000"/>
                  </a:solidFill>
                </a:rPr>
                <a:t>k</a:t>
              </a:r>
              <a:r>
                <a:rPr lang="en-US" altLang="en-US" sz="1600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0" name="Line 86">
              <a:extLst>
                <a:ext uri="{FF2B5EF4-FFF2-40B4-BE49-F238E27FC236}">
                  <a16:creationId xmlns:a16="http://schemas.microsoft.com/office/drawing/2014/main" id="{DDB327A1-45B4-6342-8AE7-E3DA52432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3113" y="4067175"/>
              <a:ext cx="333375" cy="2000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87">
              <a:extLst>
                <a:ext uri="{FF2B5EF4-FFF2-40B4-BE49-F238E27FC236}">
                  <a16:creationId xmlns:a16="http://schemas.microsoft.com/office/drawing/2014/main" id="{92AD1C42-7073-134F-BC87-A8A3BFCB0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95900" y="4071938"/>
              <a:ext cx="304800" cy="304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88">
              <a:extLst>
                <a:ext uri="{FF2B5EF4-FFF2-40B4-BE49-F238E27FC236}">
                  <a16:creationId xmlns:a16="http://schemas.microsoft.com/office/drawing/2014/main" id="{D70B8DB8-52A2-CD49-A788-64AA4A596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389438"/>
              <a:ext cx="685800" cy="4445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i="1">
                  <a:solidFill>
                    <a:srgbClr val="FF0000"/>
                  </a:solidFill>
                </a:rPr>
                <a:t>A</a:t>
              </a:r>
            </a:p>
          </p:txBody>
        </p:sp>
      </p:grpSp>
      <p:sp>
        <p:nvSpPr>
          <p:cNvPr id="43" name="Text Box 89">
            <a:extLst>
              <a:ext uri="{FF2B5EF4-FFF2-40B4-BE49-F238E27FC236}">
                <a16:creationId xmlns:a16="http://schemas.microsoft.com/office/drawing/2014/main" id="{962E1AA4-A1BB-7044-A195-43AF777ED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6172200"/>
            <a:ext cx="274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Step1: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FF0000"/>
                </a:solidFill>
              </a:rPr>
              <a:t>Rotate </a:t>
            </a:r>
            <a:r>
              <a:rPr lang="en-US" altLang="en-US" sz="2000" i="1">
                <a:solidFill>
                  <a:srgbClr val="FF0000"/>
                </a:solidFill>
              </a:rPr>
              <a:t>k</a:t>
            </a:r>
            <a:r>
              <a:rPr lang="en-US" altLang="en-US" sz="2000" baseline="-25000">
                <a:solidFill>
                  <a:srgbClr val="FF0000"/>
                </a:solidFill>
              </a:rPr>
              <a:t>1</a:t>
            </a:r>
            <a:r>
              <a:rPr lang="en-US" altLang="en-US" sz="2000">
                <a:solidFill>
                  <a:srgbClr val="FF0000"/>
                </a:solidFill>
              </a:rPr>
              <a:t> and </a:t>
            </a:r>
            <a:r>
              <a:rPr lang="en-US" altLang="en-US" sz="2000" i="1">
                <a:solidFill>
                  <a:srgbClr val="FF0000"/>
                </a:solidFill>
              </a:rPr>
              <a:t>k</a:t>
            </a:r>
            <a:r>
              <a:rPr lang="en-US" altLang="en-US" sz="2000" baseline="-25000">
                <a:solidFill>
                  <a:srgbClr val="FF0000"/>
                </a:solidFill>
              </a:rPr>
              <a:t>2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105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444F47-5A5E-454D-B8BD-3BCC94E2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B93AC1-2BF6-4246-9C8F-0BA560BAD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Trees: Double Rotation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D835C0-F549-634C-890D-5922315BC9F4}"/>
              </a:ext>
            </a:extLst>
          </p:cNvPr>
          <p:cNvSpPr txBox="1">
            <a:spLocks noChangeArrowheads="1"/>
          </p:cNvSpPr>
          <p:nvPr/>
        </p:nvSpPr>
        <p:spPr>
          <a:xfrm>
            <a:off x="1181100" y="1625600"/>
            <a:ext cx="6153150" cy="113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Double rotation is used</a:t>
            </a:r>
          </a:p>
          <a:p>
            <a:pPr marL="730250" lvl="1" indent="-438150">
              <a:lnSpc>
                <a:spcPct val="80000"/>
              </a:lnSpc>
            </a:pPr>
            <a:r>
              <a:rPr lang="en-US" altLang="zh-CN" sz="2500">
                <a:latin typeface="Times New Roman" panose="02020603050405020304" pitchFamily="18" charset="0"/>
                <a:ea typeface="SimSun" panose="02010600030101010101" pitchFamily="2" charset="-122"/>
              </a:rPr>
              <a:t>Step 1: Single Rotation</a:t>
            </a:r>
          </a:p>
          <a:p>
            <a:pPr marL="1295400" lvl="2" indent="-381000">
              <a:lnSpc>
                <a:spcPct val="80000"/>
              </a:lnSpc>
            </a:pPr>
            <a:r>
              <a:rPr lang="en-US" altLang="zh-CN" sz="2200" i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altLang="zh-CN" sz="22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SimSun" panose="02010600030101010101" pitchFamily="2" charset="-122"/>
              </a:rPr>
              <a:t> and </a:t>
            </a:r>
            <a:r>
              <a:rPr lang="en-US" altLang="zh-CN" sz="2200" i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altLang="zh-CN" sz="22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altLang="zh-CN" sz="2200">
                <a:latin typeface="Times New Roman" panose="02020603050405020304" pitchFamily="18" charset="0"/>
                <a:ea typeface="SimSun" panose="02010600030101010101" pitchFamily="2" charset="-122"/>
              </a:rPr>
              <a:t> rotated</a:t>
            </a:r>
          </a:p>
          <a:p>
            <a:pPr marL="730250" lvl="1" indent="-438150">
              <a:lnSpc>
                <a:spcPct val="80000"/>
              </a:lnSpc>
            </a:pPr>
            <a:r>
              <a:rPr lang="en-US" altLang="zh-CN" sz="2500">
                <a:latin typeface="Times New Roman" panose="02020603050405020304" pitchFamily="18" charset="0"/>
                <a:ea typeface="SimSun" panose="02010600030101010101" pitchFamily="2" charset="-122"/>
              </a:rPr>
              <a:t>case 2 (LR case)</a:t>
            </a:r>
          </a:p>
        </p:txBody>
      </p:sp>
      <p:pic>
        <p:nvPicPr>
          <p:cNvPr id="5" name="Picture 4" descr="figavl13">
            <a:extLst>
              <a:ext uri="{FF2B5EF4-FFF2-40B4-BE49-F238E27FC236}">
                <a16:creationId xmlns:a16="http://schemas.microsoft.com/office/drawing/2014/main" id="{93F0B44A-A454-5C45-B301-3275EFBC4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4" r="35577" b="79808"/>
          <a:stretch>
            <a:fillRect/>
          </a:stretch>
        </p:blipFill>
        <p:spPr bwMode="auto">
          <a:xfrm>
            <a:off x="1447800" y="2743200"/>
            <a:ext cx="388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21">
            <a:extLst>
              <a:ext uri="{FF2B5EF4-FFF2-40B4-BE49-F238E27FC236}">
                <a16:creationId xmlns:a16="http://schemas.microsoft.com/office/drawing/2014/main" id="{D6579D99-8101-B241-94B6-FCBA06075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0100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2">
            <a:extLst>
              <a:ext uri="{FF2B5EF4-FFF2-40B4-BE49-F238E27FC236}">
                <a16:creationId xmlns:a16="http://schemas.microsoft.com/office/drawing/2014/main" id="{CE70EBC7-5CE2-5A48-9D31-0A8019468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FD91647B-5289-4A48-A635-90351B52A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8482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id="{4081ED80-0C9F-1B43-A88C-AEE40DEC3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435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237CB349-B5B0-AD4A-A6BE-7550CD09B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4291013"/>
            <a:ext cx="274638" cy="27463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Line 26">
            <a:extLst>
              <a:ext uri="{FF2B5EF4-FFF2-40B4-BE49-F238E27FC236}">
                <a16:creationId xmlns:a16="http://schemas.microsoft.com/office/drawing/2014/main" id="{AF4F7488-2D85-9847-B6C8-85151CD021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8875" y="3833813"/>
            <a:ext cx="500063" cy="180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AutoShape 27">
            <a:extLst>
              <a:ext uri="{FF2B5EF4-FFF2-40B4-BE49-F238E27FC236}">
                <a16:creationId xmlns:a16="http://schemas.microsoft.com/office/drawing/2014/main" id="{8C3E675F-FC51-F043-8767-1882491A9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4414838"/>
            <a:ext cx="6858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3" name="Line 28">
            <a:extLst>
              <a:ext uri="{FF2B5EF4-FFF2-40B4-BE49-F238E27FC236}">
                <a16:creationId xmlns:a16="http://schemas.microsoft.com/office/drawing/2014/main" id="{420311CE-323A-A249-B2ED-94B6072742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4513" y="4124325"/>
            <a:ext cx="352425" cy="228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0">
            <a:extLst>
              <a:ext uri="{FF2B5EF4-FFF2-40B4-BE49-F238E27FC236}">
                <a16:creationId xmlns:a16="http://schemas.microsoft.com/office/drawing/2014/main" id="{1A876AB3-61D7-9448-94F5-1E21BCE54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7125" y="4140200"/>
            <a:ext cx="317500" cy="2746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1">
            <a:extLst>
              <a:ext uri="{FF2B5EF4-FFF2-40B4-BE49-F238E27FC236}">
                <a16:creationId xmlns:a16="http://schemas.microsoft.com/office/drawing/2014/main" id="{E9B09A0F-796C-2949-AD3D-69DFDF90F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1663" y="3833813"/>
            <a:ext cx="6731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AutoShape 32">
            <a:extLst>
              <a:ext uri="{FF2B5EF4-FFF2-40B4-BE49-F238E27FC236}">
                <a16:creationId xmlns:a16="http://schemas.microsoft.com/office/drawing/2014/main" id="{C5577CED-B431-7841-BB24-6B45B2171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4138613"/>
            <a:ext cx="6858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i="1"/>
              <a:t>D</a:t>
            </a:r>
          </a:p>
        </p:txBody>
      </p:sp>
      <p:sp>
        <p:nvSpPr>
          <p:cNvPr id="17" name="Rectangle 33">
            <a:extLst>
              <a:ext uri="{FF2B5EF4-FFF2-40B4-BE49-F238E27FC236}">
                <a16:creationId xmlns:a16="http://schemas.microsoft.com/office/drawing/2014/main" id="{56DAF67E-1B99-0B48-834F-13AFC8A3E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5" y="3814763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rgbClr val="FF0000"/>
                </a:solidFill>
              </a:rPr>
              <a:t>k</a:t>
            </a:r>
            <a:r>
              <a:rPr lang="en-US" altLang="en-US" sz="1600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Oval 34">
            <a:extLst>
              <a:ext uri="{FF2B5EF4-FFF2-40B4-BE49-F238E27FC236}">
                <a16:creationId xmlns:a16="http://schemas.microsoft.com/office/drawing/2014/main" id="{D0B9E821-DC63-AD45-9703-E1AE8C00B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613150"/>
            <a:ext cx="274638" cy="2746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Rectangle 35">
            <a:extLst>
              <a:ext uri="{FF2B5EF4-FFF2-40B4-BE49-F238E27FC236}">
                <a16:creationId xmlns:a16="http://schemas.microsoft.com/office/drawing/2014/main" id="{23679156-B659-7745-BBAD-D46293A75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5" y="3557588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/>
              <a:t>k</a:t>
            </a:r>
            <a:r>
              <a:rPr lang="en-US" altLang="en-US" sz="1600" baseline="-25000"/>
              <a:t>3</a:t>
            </a:r>
          </a:p>
        </p:txBody>
      </p:sp>
      <p:sp>
        <p:nvSpPr>
          <p:cNvPr id="20" name="Oval 36">
            <a:extLst>
              <a:ext uri="{FF2B5EF4-FFF2-40B4-BE49-F238E27FC236}">
                <a16:creationId xmlns:a16="http://schemas.microsoft.com/office/drawing/2014/main" id="{02408B81-00D2-3F40-A344-82E1ADF89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75" y="3890963"/>
            <a:ext cx="274638" cy="27463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Rectangle 37">
            <a:extLst>
              <a:ext uri="{FF2B5EF4-FFF2-40B4-BE49-F238E27FC236}">
                <a16:creationId xmlns:a16="http://schemas.microsoft.com/office/drawing/2014/main" id="{2EE9C50C-F3D1-CD41-AFC6-CC53106E7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4243388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rgbClr val="FF0000"/>
                </a:solidFill>
              </a:rPr>
              <a:t>k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Line 38">
            <a:extLst>
              <a:ext uri="{FF2B5EF4-FFF2-40B4-BE49-F238E27FC236}">
                <a16:creationId xmlns:a16="http://schemas.microsoft.com/office/drawing/2014/main" id="{1BFF7F4B-2E75-9E4B-B592-A1C720FD0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5938" y="4533900"/>
            <a:ext cx="242887" cy="2905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9">
            <a:extLst>
              <a:ext uri="{FF2B5EF4-FFF2-40B4-BE49-F238E27FC236}">
                <a16:creationId xmlns:a16="http://schemas.microsoft.com/office/drawing/2014/main" id="{0F4A5A70-E5B2-B24E-A52B-EDC4E8F304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3013" y="4519613"/>
            <a:ext cx="3048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AutoShape 40">
            <a:extLst>
              <a:ext uri="{FF2B5EF4-FFF2-40B4-BE49-F238E27FC236}">
                <a16:creationId xmlns:a16="http://schemas.microsoft.com/office/drawing/2014/main" id="{42A8C59C-51C7-6241-AC10-8B0D420A0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4837113"/>
            <a:ext cx="685800" cy="444500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5" name="AutoShape 41">
            <a:extLst>
              <a:ext uri="{FF2B5EF4-FFF2-40B4-BE49-F238E27FC236}">
                <a16:creationId xmlns:a16="http://schemas.microsoft.com/office/drawing/2014/main" id="{21D3322D-9842-0349-B93A-2AE272B74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4838700"/>
            <a:ext cx="685800" cy="444500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6" name="Text Box 42">
            <a:extLst>
              <a:ext uri="{FF2B5EF4-FFF2-40B4-BE49-F238E27FC236}">
                <a16:creationId xmlns:a16="http://schemas.microsoft.com/office/drawing/2014/main" id="{A2D2F8CC-A008-7049-99BB-E6580872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5786438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CC"/>
                </a:solidFill>
              </a:rPr>
              <a:t>LR</a:t>
            </a:r>
          </a:p>
        </p:txBody>
      </p:sp>
      <p:sp>
        <p:nvSpPr>
          <p:cNvPr id="27" name="Line 43">
            <a:extLst>
              <a:ext uri="{FF2B5EF4-FFF2-40B4-BE49-F238E27FC236}">
                <a16:creationId xmlns:a16="http://schemas.microsoft.com/office/drawing/2014/main" id="{77D0B4E3-2F01-BA46-8C96-F47CDB053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19800"/>
            <a:ext cx="16764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12CFDE23-03B4-D748-824F-9F76189D7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038" y="5791200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CC"/>
                </a:solidFill>
              </a:rPr>
              <a:t>LL</a:t>
            </a:r>
          </a:p>
        </p:txBody>
      </p:sp>
      <p:sp>
        <p:nvSpPr>
          <p:cNvPr id="29" name="Oval 61">
            <a:extLst>
              <a:ext uri="{FF2B5EF4-FFF2-40B4-BE49-F238E27FC236}">
                <a16:creationId xmlns:a16="http://schemas.microsoft.com/office/drawing/2014/main" id="{59F17D60-467E-5A4D-86C3-38EB1EAEE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3857625"/>
            <a:ext cx="274638" cy="27463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Line 62">
            <a:extLst>
              <a:ext uri="{FF2B5EF4-FFF2-40B4-BE49-F238E27FC236}">
                <a16:creationId xmlns:a16="http://schemas.microsoft.com/office/drawing/2014/main" id="{AFEBC5A0-4ABA-7240-9437-FAC92DE02E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705225"/>
            <a:ext cx="500063" cy="180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AutoShape 63">
            <a:extLst>
              <a:ext uri="{FF2B5EF4-FFF2-40B4-BE49-F238E27FC236}">
                <a16:creationId xmlns:a16="http://schemas.microsoft.com/office/drawing/2014/main" id="{6D90E077-0AAC-4345-B1BB-E054AE638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4652963"/>
            <a:ext cx="6858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2" name="Line 64">
            <a:extLst>
              <a:ext uri="{FF2B5EF4-FFF2-40B4-BE49-F238E27FC236}">
                <a16:creationId xmlns:a16="http://schemas.microsoft.com/office/drawing/2014/main" id="{3E266E5E-07A4-F346-93FF-0CC4F85CCD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8313" y="4392613"/>
            <a:ext cx="301625" cy="2746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AutoShape 65">
            <a:extLst>
              <a:ext uri="{FF2B5EF4-FFF2-40B4-BE49-F238E27FC236}">
                <a16:creationId xmlns:a16="http://schemas.microsoft.com/office/drawing/2014/main" id="{BD30D5FB-7749-4048-850F-761F5C65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4678363"/>
            <a:ext cx="6858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4" name="Line 66">
            <a:extLst>
              <a:ext uri="{FF2B5EF4-FFF2-40B4-BE49-F238E27FC236}">
                <a16:creationId xmlns:a16="http://schemas.microsoft.com/office/drawing/2014/main" id="{4DEF07EE-09DA-7E4B-B11F-C5EEF0707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7588" y="4378325"/>
            <a:ext cx="317500" cy="2746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67">
            <a:extLst>
              <a:ext uri="{FF2B5EF4-FFF2-40B4-BE49-F238E27FC236}">
                <a16:creationId xmlns:a16="http://schemas.microsoft.com/office/drawing/2014/main" id="{DF07BF24-B20E-9247-82F0-2104D7C8B8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9188" y="3705225"/>
            <a:ext cx="6731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AutoShape 68">
            <a:extLst>
              <a:ext uri="{FF2B5EF4-FFF2-40B4-BE49-F238E27FC236}">
                <a16:creationId xmlns:a16="http://schemas.microsoft.com/office/drawing/2014/main" id="{5396D701-7D5C-4E4D-A8A3-AB64810A0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863" y="4010025"/>
            <a:ext cx="6858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i="1"/>
              <a:t>D</a:t>
            </a:r>
          </a:p>
        </p:txBody>
      </p:sp>
      <p:sp>
        <p:nvSpPr>
          <p:cNvPr id="37" name="Rectangle 69">
            <a:extLst>
              <a:ext uri="{FF2B5EF4-FFF2-40B4-BE49-F238E27FC236}">
                <a16:creationId xmlns:a16="http://schemas.microsoft.com/office/drawing/2014/main" id="{024E686A-CCD9-CC41-83BD-903FDA056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411480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rgbClr val="FF0000"/>
                </a:solidFill>
              </a:rPr>
              <a:t>k</a:t>
            </a:r>
            <a:r>
              <a:rPr lang="en-US" altLang="en-US" sz="1600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8" name="Oval 70">
            <a:extLst>
              <a:ext uri="{FF2B5EF4-FFF2-40B4-BE49-F238E27FC236}">
                <a16:creationId xmlns:a16="http://schemas.microsoft.com/office/drawing/2014/main" id="{E730F348-A04F-3945-A8D2-81F9D06A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3484563"/>
            <a:ext cx="274638" cy="2746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" name="Rectangle 71">
            <a:extLst>
              <a:ext uri="{FF2B5EF4-FFF2-40B4-BE49-F238E27FC236}">
                <a16:creationId xmlns:a16="http://schemas.microsoft.com/office/drawing/2014/main" id="{1B94A802-C05B-A746-BB25-22834502F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342900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/>
              <a:t>k</a:t>
            </a:r>
            <a:r>
              <a:rPr lang="en-US" altLang="en-US" sz="1600" baseline="-25000"/>
              <a:t>3</a:t>
            </a:r>
          </a:p>
        </p:txBody>
      </p:sp>
      <p:sp>
        <p:nvSpPr>
          <p:cNvPr id="40" name="Oval 72">
            <a:extLst>
              <a:ext uri="{FF2B5EF4-FFF2-40B4-BE49-F238E27FC236}">
                <a16:creationId xmlns:a16="http://schemas.microsoft.com/office/drawing/2014/main" id="{6F352025-3F4E-3549-BA0A-0FA6CDADF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4173538"/>
            <a:ext cx="274637" cy="27463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" name="Rectangle 73">
            <a:extLst>
              <a:ext uri="{FF2B5EF4-FFF2-40B4-BE49-F238E27FC236}">
                <a16:creationId xmlns:a16="http://schemas.microsoft.com/office/drawing/2014/main" id="{B22742C2-4091-A54D-966F-723702DE2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3795713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rgbClr val="FF0000"/>
                </a:solidFill>
              </a:rPr>
              <a:t>k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" name="Line 74">
            <a:extLst>
              <a:ext uri="{FF2B5EF4-FFF2-40B4-BE49-F238E27FC236}">
                <a16:creationId xmlns:a16="http://schemas.microsoft.com/office/drawing/2014/main" id="{EF7D1583-E996-F64E-877A-09FF939C4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4025" y="4067175"/>
            <a:ext cx="333375" cy="200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75">
            <a:extLst>
              <a:ext uri="{FF2B5EF4-FFF2-40B4-BE49-F238E27FC236}">
                <a16:creationId xmlns:a16="http://schemas.microsoft.com/office/drawing/2014/main" id="{82C8AA88-01AF-354F-A441-0821DF880D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6813" y="4071938"/>
            <a:ext cx="3048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AutoShape 76">
            <a:extLst>
              <a:ext uri="{FF2B5EF4-FFF2-40B4-BE49-F238E27FC236}">
                <a16:creationId xmlns:a16="http://schemas.microsoft.com/office/drawing/2014/main" id="{720E02F2-03F0-B949-898A-ED622C06C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4389438"/>
            <a:ext cx="685800" cy="444500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5" name="Text Box 79">
            <a:extLst>
              <a:ext uri="{FF2B5EF4-FFF2-40B4-BE49-F238E27FC236}">
                <a16:creationId xmlns:a16="http://schemas.microsoft.com/office/drawing/2014/main" id="{BE26B465-5595-AD4B-891E-7F022FC63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6172200"/>
            <a:ext cx="274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Step1: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FF0000"/>
                </a:solidFill>
              </a:rPr>
              <a:t>Rotate </a:t>
            </a:r>
            <a:r>
              <a:rPr lang="en-US" altLang="en-US" sz="2000" i="1">
                <a:solidFill>
                  <a:srgbClr val="FF0000"/>
                </a:solidFill>
              </a:rPr>
              <a:t>k</a:t>
            </a:r>
            <a:r>
              <a:rPr lang="en-US" altLang="en-US" sz="2000" baseline="-25000">
                <a:solidFill>
                  <a:srgbClr val="FF0000"/>
                </a:solidFill>
              </a:rPr>
              <a:t>1</a:t>
            </a:r>
            <a:r>
              <a:rPr lang="en-US" altLang="en-US" sz="2000">
                <a:solidFill>
                  <a:srgbClr val="FF0000"/>
                </a:solidFill>
              </a:rPr>
              <a:t> and </a:t>
            </a:r>
            <a:r>
              <a:rPr lang="en-US" altLang="en-US" sz="2000" i="1">
                <a:solidFill>
                  <a:srgbClr val="FF0000"/>
                </a:solidFill>
              </a:rPr>
              <a:t>k</a:t>
            </a:r>
            <a:r>
              <a:rPr lang="en-US" altLang="en-US" sz="2000" baseline="-25000">
                <a:solidFill>
                  <a:srgbClr val="FF0000"/>
                </a:solidFill>
              </a:rPr>
              <a:t>2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57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4694DD-F5DE-BF43-8CBE-2B3A09FD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9F624-EA4E-8846-B0D7-03543D299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Trees: Double Rotation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4F3704-4F2A-D843-9791-0214D498C05E}"/>
              </a:ext>
            </a:extLst>
          </p:cNvPr>
          <p:cNvSpPr txBox="1">
            <a:spLocks noChangeArrowheads="1"/>
          </p:cNvSpPr>
          <p:nvPr/>
        </p:nvSpPr>
        <p:spPr>
          <a:xfrm>
            <a:off x="1181100" y="1625600"/>
            <a:ext cx="6153150" cy="113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Double rotation is used</a:t>
            </a:r>
          </a:p>
          <a:p>
            <a:pPr marL="730250" lvl="1" indent="-438150">
              <a:lnSpc>
                <a:spcPct val="80000"/>
              </a:lnSpc>
            </a:pPr>
            <a:r>
              <a:rPr lang="en-US" altLang="zh-CN" sz="2500">
                <a:latin typeface="Times New Roman" panose="02020603050405020304" pitchFamily="18" charset="0"/>
                <a:ea typeface="SimSun" panose="02010600030101010101" pitchFamily="2" charset="-122"/>
              </a:rPr>
              <a:t>Step 2: Single Rotation</a:t>
            </a:r>
          </a:p>
          <a:p>
            <a:pPr marL="1295400" lvl="2" indent="-381000">
              <a:lnSpc>
                <a:spcPct val="80000"/>
              </a:lnSpc>
            </a:pPr>
            <a:r>
              <a:rPr lang="en-US" altLang="zh-CN" sz="2200" i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altLang="zh-CN" sz="22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altLang="zh-CN" sz="2200">
                <a:latin typeface="Times New Roman" panose="02020603050405020304" pitchFamily="18" charset="0"/>
                <a:ea typeface="SimSun" panose="02010600030101010101" pitchFamily="2" charset="-122"/>
              </a:rPr>
              <a:t> and </a:t>
            </a:r>
            <a:r>
              <a:rPr lang="en-US" altLang="zh-CN" sz="2200" i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altLang="zh-CN" sz="22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altLang="zh-CN" sz="2200">
                <a:latin typeface="Times New Roman" panose="02020603050405020304" pitchFamily="18" charset="0"/>
                <a:ea typeface="SimSun" panose="02010600030101010101" pitchFamily="2" charset="-122"/>
              </a:rPr>
              <a:t> rotated</a:t>
            </a:r>
          </a:p>
          <a:p>
            <a:pPr marL="730250" lvl="1" indent="-438150">
              <a:lnSpc>
                <a:spcPct val="80000"/>
              </a:lnSpc>
            </a:pPr>
            <a:r>
              <a:rPr lang="en-US" altLang="zh-CN" sz="2500">
                <a:latin typeface="Times New Roman" panose="02020603050405020304" pitchFamily="18" charset="0"/>
                <a:ea typeface="SimSun" panose="02010600030101010101" pitchFamily="2" charset="-122"/>
              </a:rPr>
              <a:t>case 2 (LR case)</a:t>
            </a:r>
          </a:p>
        </p:txBody>
      </p:sp>
      <p:pic>
        <p:nvPicPr>
          <p:cNvPr id="5" name="Picture 4" descr="figavl13">
            <a:extLst>
              <a:ext uri="{FF2B5EF4-FFF2-40B4-BE49-F238E27FC236}">
                <a16:creationId xmlns:a16="http://schemas.microsoft.com/office/drawing/2014/main" id="{8B50DA72-CD18-DC4E-A844-EA0EFD49E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4" r="35577" b="79808"/>
          <a:stretch>
            <a:fillRect/>
          </a:stretch>
        </p:blipFill>
        <p:spPr bwMode="auto">
          <a:xfrm>
            <a:off x="1447800" y="2743200"/>
            <a:ext cx="388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BECE76E-A8C3-0E4F-94B8-E113CC90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3881438"/>
            <a:ext cx="274638" cy="2746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6A97A2FC-5D39-E440-9CFB-850E30998A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729038"/>
            <a:ext cx="500063" cy="180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9ED4C12B-803D-8A4B-8D10-DB9B4C2B1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4676775"/>
            <a:ext cx="6858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AC70C3CE-8FF2-C741-8777-FB47300D64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8313" y="4416425"/>
            <a:ext cx="301625" cy="274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27192CE3-FBE3-2340-B7AE-8AC27C2A1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4702175"/>
            <a:ext cx="6858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i="1"/>
              <a:t>B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F60FA634-F977-6C45-802C-9B73F4725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7588" y="4402138"/>
            <a:ext cx="317500" cy="274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774BAEB9-7321-7044-8960-F57FF7D28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9188" y="3729038"/>
            <a:ext cx="6731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5A2DF9E7-1AC5-D245-9531-642CFDE17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863" y="4033838"/>
            <a:ext cx="6858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582E8-C256-E04B-91BE-D08A08B8E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4138613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rgbClr val="FF0000"/>
                </a:solidFill>
              </a:rPr>
              <a:t>k</a:t>
            </a:r>
            <a:r>
              <a:rPr lang="en-US" altLang="en-US" sz="1600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F27D13-5FDA-A544-8523-C236D8FA8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3508375"/>
            <a:ext cx="274638" cy="27463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DAD374-E267-B444-AFB7-CE619DF2B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3452813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rgbClr val="FF0000"/>
                </a:solidFill>
              </a:rPr>
              <a:t>k</a:t>
            </a:r>
            <a:r>
              <a:rPr lang="en-US" altLang="en-US" sz="1600" baseline="-25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ACF08E9-425E-8C4F-98EF-114E14DE8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4197350"/>
            <a:ext cx="274637" cy="27463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DDF9C2-DC0D-B843-8FCF-348B7C71C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381952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/>
              <a:t>k</a:t>
            </a:r>
            <a:r>
              <a:rPr lang="en-US" altLang="en-US" sz="1600" baseline="-25000"/>
              <a:t>1</a:t>
            </a: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7DBCB276-8DEC-3545-AF1C-4DA058A80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4025" y="4090988"/>
            <a:ext cx="333375" cy="200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FFCE24B-45AB-244B-A097-B5D1AAE696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6813" y="409575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AutoShape 20">
            <a:extLst>
              <a:ext uri="{FF2B5EF4-FFF2-40B4-BE49-F238E27FC236}">
                <a16:creationId xmlns:a16="http://schemas.microsoft.com/office/drawing/2014/main" id="{68D26C15-E9B3-A840-9394-48C22A98F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4413250"/>
            <a:ext cx="685800" cy="4445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i="1"/>
              <a:t>A</a:t>
            </a: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D8265129-40BB-B04D-87D5-ADA3F956C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0100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0222F41B-D04E-A742-B3FA-92FC9102F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A8C711AB-CA18-AC47-A3D6-F19F1FD48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8482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FE3C156F-D9A4-3F41-9EF8-89C5729A3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435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F5F9A1-675E-7540-A607-9635BB2AB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4000500"/>
            <a:ext cx="274638" cy="2746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73651640-6008-4547-B0B9-A57823844A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4513" y="3824288"/>
            <a:ext cx="547687" cy="2381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002298FD-EE2C-694E-BF6D-D03CE324E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352425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rgbClr val="FF0000"/>
                </a:solidFill>
              </a:rPr>
              <a:t>k</a:t>
            </a:r>
            <a:r>
              <a:rPr lang="en-US" altLang="en-US" sz="1600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781C2B99-3E0D-2140-9EA6-05AE5E333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3600450"/>
            <a:ext cx="274638" cy="27463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6643CE47-73E5-3A4C-B1DE-9543A97AF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395287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/>
              <a:t>k</a:t>
            </a:r>
            <a:r>
              <a:rPr lang="en-US" altLang="en-US" sz="1600" baseline="-25000"/>
              <a:t>1</a:t>
            </a:r>
          </a:p>
        </p:txBody>
      </p:sp>
      <p:sp>
        <p:nvSpPr>
          <p:cNvPr id="31" name="Line 37">
            <a:extLst>
              <a:ext uri="{FF2B5EF4-FFF2-40B4-BE49-F238E27FC236}">
                <a16:creationId xmlns:a16="http://schemas.microsoft.com/office/drawing/2014/main" id="{383770A0-F0DD-3A4B-B193-69CB0B395B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5938" y="4243388"/>
            <a:ext cx="242887" cy="2905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8">
            <a:extLst>
              <a:ext uri="{FF2B5EF4-FFF2-40B4-BE49-F238E27FC236}">
                <a16:creationId xmlns:a16="http://schemas.microsoft.com/office/drawing/2014/main" id="{3CE50567-DF27-9846-BC55-372325987B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3013" y="42291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AutoShape 39">
            <a:extLst>
              <a:ext uri="{FF2B5EF4-FFF2-40B4-BE49-F238E27FC236}">
                <a16:creationId xmlns:a16="http://schemas.microsoft.com/office/drawing/2014/main" id="{73BBC10B-EE9D-4249-A3EC-7736EBF61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4546600"/>
            <a:ext cx="685800" cy="4445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i="1"/>
              <a:t>A</a:t>
            </a:r>
          </a:p>
        </p:txBody>
      </p:sp>
      <p:sp>
        <p:nvSpPr>
          <p:cNvPr id="34" name="AutoShape 40">
            <a:extLst>
              <a:ext uri="{FF2B5EF4-FFF2-40B4-BE49-F238E27FC236}">
                <a16:creationId xmlns:a16="http://schemas.microsoft.com/office/drawing/2014/main" id="{9E457364-729C-DC48-A452-55AB64F93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4548188"/>
            <a:ext cx="685800" cy="4445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i="1"/>
              <a:t>B</a:t>
            </a:r>
          </a:p>
        </p:txBody>
      </p:sp>
      <p:sp>
        <p:nvSpPr>
          <p:cNvPr id="35" name="Text Box 41">
            <a:extLst>
              <a:ext uri="{FF2B5EF4-FFF2-40B4-BE49-F238E27FC236}">
                <a16:creationId xmlns:a16="http://schemas.microsoft.com/office/drawing/2014/main" id="{1714B50B-C602-364E-9627-D2629D36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5786438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CC"/>
                </a:solidFill>
              </a:rPr>
              <a:t>LR</a:t>
            </a:r>
          </a:p>
        </p:txBody>
      </p:sp>
      <p:sp>
        <p:nvSpPr>
          <p:cNvPr id="36" name="Line 42">
            <a:extLst>
              <a:ext uri="{FF2B5EF4-FFF2-40B4-BE49-F238E27FC236}">
                <a16:creationId xmlns:a16="http://schemas.microsoft.com/office/drawing/2014/main" id="{8EAADE83-6E93-C245-9F9D-9A6CE7510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19800"/>
            <a:ext cx="16764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43">
            <a:extLst>
              <a:ext uri="{FF2B5EF4-FFF2-40B4-BE49-F238E27FC236}">
                <a16:creationId xmlns:a16="http://schemas.microsoft.com/office/drawing/2014/main" id="{3EB93B6F-0067-9044-B4D0-63E17D42A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038" y="5791200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CC"/>
                </a:solidFill>
              </a:rPr>
              <a:t>Balanced</a:t>
            </a:r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3F15D7F-BAB3-9244-8CD9-5BF50669B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3989388"/>
            <a:ext cx="274638" cy="27463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" name="Rectangle 45">
            <a:extLst>
              <a:ext uri="{FF2B5EF4-FFF2-40B4-BE49-F238E27FC236}">
                <a16:creationId xmlns:a16="http://schemas.microsoft.com/office/drawing/2014/main" id="{6A0F1D63-F987-6246-83F9-8AA6ADF36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25" y="392747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rgbClr val="FF0000"/>
                </a:solidFill>
              </a:rPr>
              <a:t>k</a:t>
            </a:r>
            <a:r>
              <a:rPr lang="en-US" altLang="en-US" sz="1600" baseline="-25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0" name="Line 46">
            <a:extLst>
              <a:ext uri="{FF2B5EF4-FFF2-40B4-BE49-F238E27FC236}">
                <a16:creationId xmlns:a16="http://schemas.microsoft.com/office/drawing/2014/main" id="{5614162E-6A4E-C54B-A03D-E65EC5F0F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38" y="4232275"/>
            <a:ext cx="242887" cy="2905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7">
            <a:extLst>
              <a:ext uri="{FF2B5EF4-FFF2-40B4-BE49-F238E27FC236}">
                <a16:creationId xmlns:a16="http://schemas.microsoft.com/office/drawing/2014/main" id="{7EBC7362-A0F4-1149-936E-443937A4B0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3213" y="4217988"/>
            <a:ext cx="3048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AutoShape 48">
            <a:extLst>
              <a:ext uri="{FF2B5EF4-FFF2-40B4-BE49-F238E27FC236}">
                <a16:creationId xmlns:a16="http://schemas.microsoft.com/office/drawing/2014/main" id="{38AA2C1E-66CA-7C4B-84F7-A251DCBB5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4535488"/>
            <a:ext cx="685800" cy="444500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3" name="AutoShape 49">
            <a:extLst>
              <a:ext uri="{FF2B5EF4-FFF2-40B4-BE49-F238E27FC236}">
                <a16:creationId xmlns:a16="http://schemas.microsoft.com/office/drawing/2014/main" id="{D2EC3574-A91F-7041-872C-0861E6BEE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8" y="4537075"/>
            <a:ext cx="685800" cy="444500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4" name="Line 56">
            <a:extLst>
              <a:ext uri="{FF2B5EF4-FFF2-40B4-BE49-F238E27FC236}">
                <a16:creationId xmlns:a16="http://schemas.microsoft.com/office/drawing/2014/main" id="{8BC54381-91FB-DA4E-B740-858CEB143C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15088" y="3824288"/>
            <a:ext cx="533400" cy="228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57">
            <a:extLst>
              <a:ext uri="{FF2B5EF4-FFF2-40B4-BE49-F238E27FC236}">
                <a16:creationId xmlns:a16="http://schemas.microsoft.com/office/drawing/2014/main" id="{C4E630E6-136B-644A-BA44-49A34ACED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6172200"/>
            <a:ext cx="274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Step2: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FF0000"/>
                </a:solidFill>
              </a:rPr>
              <a:t>Rotate </a:t>
            </a:r>
            <a:r>
              <a:rPr lang="en-US" altLang="en-US" sz="2000" i="1">
                <a:solidFill>
                  <a:srgbClr val="FF0000"/>
                </a:solidFill>
              </a:rPr>
              <a:t>k</a:t>
            </a:r>
            <a:r>
              <a:rPr lang="en-US" altLang="en-US" sz="2000" baseline="-25000">
                <a:solidFill>
                  <a:srgbClr val="FF0000"/>
                </a:solidFill>
              </a:rPr>
              <a:t>2</a:t>
            </a:r>
            <a:r>
              <a:rPr lang="en-US" altLang="en-US" sz="2000">
                <a:solidFill>
                  <a:srgbClr val="FF0000"/>
                </a:solidFill>
              </a:rPr>
              <a:t> and </a:t>
            </a:r>
            <a:r>
              <a:rPr lang="en-US" altLang="en-US" sz="2000" i="1">
                <a:solidFill>
                  <a:srgbClr val="FF0000"/>
                </a:solidFill>
              </a:rPr>
              <a:t>k</a:t>
            </a:r>
            <a:r>
              <a:rPr lang="en-US" altLang="en-US" sz="2000" baseline="-25000">
                <a:solidFill>
                  <a:srgbClr val="FF0000"/>
                </a:solidFill>
              </a:rPr>
              <a:t>3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564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4CF984-7D7E-6E47-B2F4-4A80AA3B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B6716-A6CC-A340-9990-FE69B31E3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Trees: Double Rotation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8DF0F-F84A-BC4B-889A-763666BACF58}"/>
              </a:ext>
            </a:extLst>
          </p:cNvPr>
          <p:cNvSpPr txBox="1">
            <a:spLocks noChangeArrowheads="1"/>
          </p:cNvSpPr>
          <p:nvPr/>
        </p:nvSpPr>
        <p:spPr>
          <a:xfrm>
            <a:off x="1181100" y="1682750"/>
            <a:ext cx="6153150" cy="67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case 3 (RL case)</a:t>
            </a:r>
          </a:p>
        </p:txBody>
      </p:sp>
      <p:pic>
        <p:nvPicPr>
          <p:cNvPr id="5" name="Picture 4" descr="figbt11">
            <a:extLst>
              <a:ext uri="{FF2B5EF4-FFF2-40B4-BE49-F238E27FC236}">
                <a16:creationId xmlns:a16="http://schemas.microsoft.com/office/drawing/2014/main" id="{F3CF0D53-68FB-7A42-AFA4-54C4C951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630488"/>
            <a:ext cx="8229600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A5D8E88D-07A6-034A-A8D4-731999763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927725"/>
            <a:ext cx="274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Step2: Rotate </a:t>
            </a:r>
            <a:r>
              <a:rPr lang="en-US" altLang="en-US" sz="2000" i="1">
                <a:solidFill>
                  <a:srgbClr val="FF0000"/>
                </a:solidFill>
              </a:rPr>
              <a:t>k</a:t>
            </a:r>
            <a:r>
              <a:rPr lang="en-US" altLang="en-US" sz="2000" baseline="-25000">
                <a:solidFill>
                  <a:srgbClr val="FF0000"/>
                </a:solidFill>
              </a:rPr>
              <a:t>1</a:t>
            </a:r>
            <a:r>
              <a:rPr lang="en-US" altLang="en-US" sz="2000">
                <a:solidFill>
                  <a:srgbClr val="FF0000"/>
                </a:solidFill>
              </a:rPr>
              <a:t> and </a:t>
            </a:r>
            <a:r>
              <a:rPr lang="en-US" altLang="en-US" sz="2000" i="1">
                <a:solidFill>
                  <a:srgbClr val="FF0000"/>
                </a:solidFill>
              </a:rPr>
              <a:t>k</a:t>
            </a:r>
            <a:r>
              <a:rPr lang="en-US" altLang="en-US" sz="2000" baseline="-25000">
                <a:solidFill>
                  <a:srgbClr val="FF0000"/>
                </a:solidFill>
              </a:rPr>
              <a:t>2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D792A97-94CB-A543-9919-E90B7EF0D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5486400"/>
            <a:ext cx="274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Step1: Rotate </a:t>
            </a:r>
            <a:r>
              <a:rPr lang="en-US" altLang="en-US" sz="2000" i="1">
                <a:solidFill>
                  <a:srgbClr val="FF0000"/>
                </a:solidFill>
              </a:rPr>
              <a:t>k</a:t>
            </a:r>
            <a:r>
              <a:rPr lang="en-US" altLang="en-US" sz="2000" baseline="-25000">
                <a:solidFill>
                  <a:srgbClr val="FF0000"/>
                </a:solidFill>
              </a:rPr>
              <a:t>2</a:t>
            </a:r>
            <a:r>
              <a:rPr lang="en-US" altLang="en-US" sz="2000">
                <a:solidFill>
                  <a:srgbClr val="FF0000"/>
                </a:solidFill>
              </a:rPr>
              <a:t> and </a:t>
            </a:r>
            <a:r>
              <a:rPr lang="en-US" altLang="en-US" sz="2000" i="1">
                <a:solidFill>
                  <a:srgbClr val="FF0000"/>
                </a:solidFill>
              </a:rPr>
              <a:t>k</a:t>
            </a:r>
            <a:r>
              <a:rPr lang="en-US" altLang="en-US" sz="2000" i="1" baseline="-25000">
                <a:solidFill>
                  <a:srgbClr val="FF0000"/>
                </a:solidFill>
              </a:rPr>
              <a:t>3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6738579F-C6F1-384E-B28A-468B56F1A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138488"/>
            <a:ext cx="242888" cy="433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2F4985B2-68B5-8A45-A0F7-B9180E7981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3524250"/>
            <a:ext cx="2286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3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D40B8-7865-114E-8F22-477B2D07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9C9343-3DA1-7E4E-891A-7CD119702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Trees: Double Rotation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34A251-10DF-CD46-A7B8-A490BD172A0C}"/>
              </a:ext>
            </a:extLst>
          </p:cNvPr>
          <p:cNvSpPr txBox="1">
            <a:spLocks noChangeArrowheads="1"/>
          </p:cNvSpPr>
          <p:nvPr/>
        </p:nvSpPr>
        <p:spPr>
          <a:xfrm>
            <a:off x="1181100" y="1682750"/>
            <a:ext cx="6153150" cy="67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Example: </a:t>
            </a:r>
          </a:p>
        </p:txBody>
      </p:sp>
      <p:pic>
        <p:nvPicPr>
          <p:cNvPr id="5" name="Picture 4" descr="figavl14">
            <a:extLst>
              <a:ext uri="{FF2B5EF4-FFF2-40B4-BE49-F238E27FC236}">
                <a16:creationId xmlns:a16="http://schemas.microsoft.com/office/drawing/2014/main" id="{63ACFB1A-7667-9C47-B61F-369D9BF88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t="5109"/>
          <a:stretch/>
        </p:blipFill>
        <p:spPr bwMode="auto">
          <a:xfrm>
            <a:off x="1302706" y="2780778"/>
            <a:ext cx="7498393" cy="308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97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221703-F7D1-C04A-B275-411F4F82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E49845-BF8E-4C46-BEE6-49FE13E6B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Trees: Double Rotation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C0B69D-4309-0F47-BEAB-4F996855AD01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1447800"/>
            <a:ext cx="1295400" cy="9080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  <a:buFont typeface="Wingdings 2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16 15</a:t>
            </a:r>
          </a:p>
        </p:txBody>
      </p:sp>
      <p:sp>
        <p:nvSpPr>
          <p:cNvPr id="5" name="Line 30">
            <a:extLst>
              <a:ext uri="{FF2B5EF4-FFF2-40B4-BE49-F238E27FC236}">
                <a16:creationId xmlns:a16="http://schemas.microsoft.com/office/drawing/2014/main" id="{663CBE05-3649-6B44-B382-81DDCF260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362200"/>
            <a:ext cx="1066800" cy="0"/>
          </a:xfrm>
          <a:prstGeom prst="line">
            <a:avLst/>
          </a:prstGeom>
          <a:noFill/>
          <a:ln w="28575">
            <a:solidFill>
              <a:srgbClr val="CB918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A269C0B6-99BE-1244-B0FB-6810FEE1E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659188"/>
            <a:ext cx="454025" cy="47307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1</a:t>
            </a: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3AE2F0B5-81D6-7244-A2DD-6E2AC6EC5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3" y="2782888"/>
            <a:ext cx="455612" cy="471487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2</a:t>
            </a:r>
          </a:p>
        </p:txBody>
      </p:sp>
      <p:sp>
        <p:nvSpPr>
          <p:cNvPr id="8" name="Line 17">
            <a:extLst>
              <a:ext uri="{FF2B5EF4-FFF2-40B4-BE49-F238E27FC236}">
                <a16:creationId xmlns:a16="http://schemas.microsoft.com/office/drawing/2014/main" id="{8928F37E-BE02-944C-B959-F6AF3E94BE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700" y="3243263"/>
            <a:ext cx="323850" cy="4730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19">
            <a:extLst>
              <a:ext uri="{FF2B5EF4-FFF2-40B4-BE49-F238E27FC236}">
                <a16:creationId xmlns:a16="http://schemas.microsoft.com/office/drawing/2014/main" id="{CE602FB3-B280-C746-9534-18539113B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3659188"/>
            <a:ext cx="454025" cy="47307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3</a:t>
            </a:r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BE0EDCF1-2044-764D-97AD-002C7942C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700" y="3254375"/>
            <a:ext cx="368300" cy="4397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699F5F5C-EBB9-7444-A683-376EAD170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1917700"/>
            <a:ext cx="454025" cy="471488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4</a:t>
            </a:r>
          </a:p>
        </p:txBody>
      </p:sp>
      <p:sp>
        <p:nvSpPr>
          <p:cNvPr id="12" name="Oval 19">
            <a:extLst>
              <a:ext uri="{FF2B5EF4-FFF2-40B4-BE49-F238E27FC236}">
                <a16:creationId xmlns:a16="http://schemas.microsoft.com/office/drawing/2014/main" id="{9CB8A8A0-B06C-0548-A7EB-9AD3896E1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2716213"/>
            <a:ext cx="454025" cy="471487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6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9A498B4B-9EB6-B741-B13F-B7EE5A843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7050" y="2319338"/>
            <a:ext cx="519113" cy="4302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727FA6EA-40D6-BC40-833E-955AC9FD7F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5363" y="2311400"/>
            <a:ext cx="455612" cy="4714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9">
            <a:extLst>
              <a:ext uri="{FF2B5EF4-FFF2-40B4-BE49-F238E27FC236}">
                <a16:creationId xmlns:a16="http://schemas.microsoft.com/office/drawing/2014/main" id="{A2BF3FFC-3E2F-D146-83BC-852A9B23A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659188"/>
            <a:ext cx="454025" cy="47307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7</a:t>
            </a: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3C83C296-C639-AF47-967C-8310463C6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2063" y="3154363"/>
            <a:ext cx="346075" cy="5048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9">
            <a:extLst>
              <a:ext uri="{FF2B5EF4-FFF2-40B4-BE49-F238E27FC236}">
                <a16:creationId xmlns:a16="http://schemas.microsoft.com/office/drawing/2014/main" id="{74C03AE9-0483-F448-B8EF-186AC088C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659188"/>
            <a:ext cx="454025" cy="47307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5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E14162A6-20DF-134F-B71D-8660D772A0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63763" y="3176588"/>
            <a:ext cx="206375" cy="482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9">
            <a:extLst>
              <a:ext uri="{FF2B5EF4-FFF2-40B4-BE49-F238E27FC236}">
                <a16:creationId xmlns:a16="http://schemas.microsoft.com/office/drawing/2014/main" id="{3096B1BC-B424-C54B-9C3A-D7371ED98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775" y="4603750"/>
            <a:ext cx="454025" cy="471488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16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8A7783-2ADC-364A-AA85-10711F2A5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38" y="5548313"/>
            <a:ext cx="455612" cy="471487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15</a:t>
            </a: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D1E11F26-0BD7-F143-832C-BCE3709D04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4688" y="5064125"/>
            <a:ext cx="204787" cy="4841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4">
            <a:extLst>
              <a:ext uri="{FF2B5EF4-FFF2-40B4-BE49-F238E27FC236}">
                <a16:creationId xmlns:a16="http://schemas.microsoft.com/office/drawing/2014/main" id="{F1959AAE-8EDD-DA44-AFEC-D9BC73359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9438" y="4084638"/>
            <a:ext cx="346075" cy="5064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9">
            <a:extLst>
              <a:ext uri="{FF2B5EF4-FFF2-40B4-BE49-F238E27FC236}">
                <a16:creationId xmlns:a16="http://schemas.microsoft.com/office/drawing/2014/main" id="{393894D9-3464-7849-B51B-BBACE65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722688"/>
            <a:ext cx="454025" cy="47307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1</a:t>
            </a:r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D5857AED-C653-0347-B060-7CFE92763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263" y="2846388"/>
            <a:ext cx="455612" cy="471487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2</a:t>
            </a:r>
          </a:p>
        </p:txBody>
      </p:sp>
      <p:sp>
        <p:nvSpPr>
          <p:cNvPr id="25" name="Line 17">
            <a:extLst>
              <a:ext uri="{FF2B5EF4-FFF2-40B4-BE49-F238E27FC236}">
                <a16:creationId xmlns:a16="http://schemas.microsoft.com/office/drawing/2014/main" id="{2244044F-8A4B-F941-AE92-F1BBF31B33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0700" y="3306763"/>
            <a:ext cx="323850" cy="4730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19">
            <a:extLst>
              <a:ext uri="{FF2B5EF4-FFF2-40B4-BE49-F238E27FC236}">
                <a16:creationId xmlns:a16="http://schemas.microsoft.com/office/drawing/2014/main" id="{46BFA651-65EE-4F4B-B2AA-C7CE084D5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3" y="3722688"/>
            <a:ext cx="454025" cy="47307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3</a:t>
            </a:r>
          </a:p>
        </p:txBody>
      </p:sp>
      <p:sp>
        <p:nvSpPr>
          <p:cNvPr id="27" name="Line 14">
            <a:extLst>
              <a:ext uri="{FF2B5EF4-FFF2-40B4-BE49-F238E27FC236}">
                <a16:creationId xmlns:a16="http://schemas.microsoft.com/office/drawing/2014/main" id="{8157B962-767B-6F4F-96EE-377B6800B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700" y="3317875"/>
            <a:ext cx="368300" cy="4397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val 15">
            <a:extLst>
              <a:ext uri="{FF2B5EF4-FFF2-40B4-BE49-F238E27FC236}">
                <a16:creationId xmlns:a16="http://schemas.microsoft.com/office/drawing/2014/main" id="{A0F64D4A-A417-1040-B486-C2286817A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1981200"/>
            <a:ext cx="454025" cy="471488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4</a:t>
            </a:r>
          </a:p>
        </p:txBody>
      </p:sp>
      <p:sp>
        <p:nvSpPr>
          <p:cNvPr id="29" name="Oval 19">
            <a:extLst>
              <a:ext uri="{FF2B5EF4-FFF2-40B4-BE49-F238E27FC236}">
                <a16:creationId xmlns:a16="http://schemas.microsoft.com/office/drawing/2014/main" id="{32C1A25A-CFF1-0C46-BFE8-12FA3BA2C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50" y="2779713"/>
            <a:ext cx="454025" cy="471487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6</a:t>
            </a:r>
          </a:p>
        </p:txBody>
      </p:sp>
      <p:sp>
        <p:nvSpPr>
          <p:cNvPr id="30" name="Line 14">
            <a:extLst>
              <a:ext uri="{FF2B5EF4-FFF2-40B4-BE49-F238E27FC236}">
                <a16:creationId xmlns:a16="http://schemas.microsoft.com/office/drawing/2014/main" id="{293D849E-079D-D946-9A26-8E95183D3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050" y="2382838"/>
            <a:ext cx="519113" cy="4302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7">
            <a:extLst>
              <a:ext uri="{FF2B5EF4-FFF2-40B4-BE49-F238E27FC236}">
                <a16:creationId xmlns:a16="http://schemas.microsoft.com/office/drawing/2014/main" id="{20C0A98F-4F32-0A45-B610-73CA1621F0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5363" y="2374900"/>
            <a:ext cx="455612" cy="4714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19">
            <a:extLst>
              <a:ext uri="{FF2B5EF4-FFF2-40B4-BE49-F238E27FC236}">
                <a16:creationId xmlns:a16="http://schemas.microsoft.com/office/drawing/2014/main" id="{FD861F4A-5FF0-0E43-939D-7C23D0A4E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963" y="3722688"/>
            <a:ext cx="454025" cy="47307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7</a:t>
            </a:r>
          </a:p>
        </p:txBody>
      </p:sp>
      <p:sp>
        <p:nvSpPr>
          <p:cNvPr id="33" name="Line 14">
            <a:extLst>
              <a:ext uri="{FF2B5EF4-FFF2-40B4-BE49-F238E27FC236}">
                <a16:creationId xmlns:a16="http://schemas.microsoft.com/office/drawing/2014/main" id="{7005CE98-EA43-BB43-BC0B-741DDC0A4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3217863"/>
            <a:ext cx="346075" cy="5048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19">
            <a:extLst>
              <a:ext uri="{FF2B5EF4-FFF2-40B4-BE49-F238E27FC236}">
                <a16:creationId xmlns:a16="http://schemas.microsoft.com/office/drawing/2014/main" id="{25FBBBA3-4B21-A948-A1E0-6DFBD40A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22688"/>
            <a:ext cx="454025" cy="47307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5</a:t>
            </a:r>
          </a:p>
        </p:txBody>
      </p:sp>
      <p:sp>
        <p:nvSpPr>
          <p:cNvPr id="35" name="Line 17">
            <a:extLst>
              <a:ext uri="{FF2B5EF4-FFF2-40B4-BE49-F238E27FC236}">
                <a16:creationId xmlns:a16="http://schemas.microsoft.com/office/drawing/2014/main" id="{78144AF9-4ED9-0044-9338-B3B4BB1FE8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3763" y="3240088"/>
            <a:ext cx="206375" cy="482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19">
            <a:extLst>
              <a:ext uri="{FF2B5EF4-FFF2-40B4-BE49-F238E27FC236}">
                <a16:creationId xmlns:a16="http://schemas.microsoft.com/office/drawing/2014/main" id="{0CE9E53E-A274-3B41-BEF2-C389913E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75" y="4667250"/>
            <a:ext cx="454025" cy="471488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16</a:t>
            </a:r>
          </a:p>
        </p:txBody>
      </p:sp>
      <p:sp>
        <p:nvSpPr>
          <p:cNvPr id="37" name="Oval 19">
            <a:extLst>
              <a:ext uri="{FF2B5EF4-FFF2-40B4-BE49-F238E27FC236}">
                <a16:creationId xmlns:a16="http://schemas.microsoft.com/office/drawing/2014/main" id="{1E484A86-A481-D145-BF6A-498A1CB09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338" y="5611813"/>
            <a:ext cx="455612" cy="471487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15</a:t>
            </a:r>
          </a:p>
        </p:txBody>
      </p:sp>
      <p:sp>
        <p:nvSpPr>
          <p:cNvPr id="38" name="Line 17">
            <a:extLst>
              <a:ext uri="{FF2B5EF4-FFF2-40B4-BE49-F238E27FC236}">
                <a16:creationId xmlns:a16="http://schemas.microsoft.com/office/drawing/2014/main" id="{A74018F4-F017-174E-9E8F-E05B23BA16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24688" y="5127625"/>
            <a:ext cx="204787" cy="4841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4">
            <a:extLst>
              <a:ext uri="{FF2B5EF4-FFF2-40B4-BE49-F238E27FC236}">
                <a16:creationId xmlns:a16="http://schemas.microsoft.com/office/drawing/2014/main" id="{A8BCE225-9D42-6540-8176-8B5401D202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9438" y="4148138"/>
            <a:ext cx="346075" cy="5064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4">
            <a:extLst>
              <a:ext uri="{FF2B5EF4-FFF2-40B4-BE49-F238E27FC236}">
                <a16:creationId xmlns:a16="http://schemas.microsoft.com/office/drawing/2014/main" id="{9ED625E7-677A-784E-B1C6-CDED3A586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6325" y="5119688"/>
            <a:ext cx="346075" cy="5048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73">
            <a:extLst>
              <a:ext uri="{FF2B5EF4-FFF2-40B4-BE49-F238E27FC236}">
                <a16:creationId xmlns:a16="http://schemas.microsoft.com/office/drawing/2014/main" id="{C53CE5B4-0AA1-B54E-912C-D7015A877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22925"/>
            <a:ext cx="2714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/>
              <a:t>Double Rotation</a:t>
            </a:r>
          </a:p>
          <a:p>
            <a:pPr eaLnBrk="1" hangingPunct="1"/>
            <a:r>
              <a:rPr lang="en-US" altLang="en-US" sz="2000">
                <a:solidFill>
                  <a:srgbClr val="0033CC"/>
                </a:solidFill>
              </a:rPr>
              <a:t>Step 1</a:t>
            </a:r>
            <a:r>
              <a:rPr lang="en-US" altLang="en-US" sz="2000" b="0"/>
              <a:t>: Rotate </a:t>
            </a:r>
            <a:r>
              <a:rPr lang="en-US" altLang="en-US" sz="2000">
                <a:solidFill>
                  <a:srgbClr val="0033CC"/>
                </a:solidFill>
              </a:rPr>
              <a:t>15</a:t>
            </a:r>
            <a:r>
              <a:rPr lang="en-US" altLang="en-US" sz="2000" b="0"/>
              <a:t> and </a:t>
            </a:r>
            <a:r>
              <a:rPr lang="en-US" altLang="en-US" sz="2000">
                <a:solidFill>
                  <a:srgbClr val="0033CC"/>
                </a:solidFill>
              </a:rPr>
              <a:t>16</a:t>
            </a:r>
          </a:p>
        </p:txBody>
      </p:sp>
      <p:sp>
        <p:nvSpPr>
          <p:cNvPr id="42" name="Text Box 74">
            <a:extLst>
              <a:ext uri="{FF2B5EF4-FFF2-40B4-BE49-F238E27FC236}">
                <a16:creationId xmlns:a16="http://schemas.microsoft.com/office/drawing/2014/main" id="{90DA1F67-665B-AE45-98BD-F81D28FD8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3586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0033CC"/>
                </a:solidFill>
              </a:rPr>
              <a:t>k</a:t>
            </a:r>
            <a:r>
              <a:rPr lang="en-US" altLang="en-US" sz="2000" baseline="-2500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43" name="Text Box 75">
            <a:extLst>
              <a:ext uri="{FF2B5EF4-FFF2-40B4-BE49-F238E27FC236}">
                <a16:creationId xmlns:a16="http://schemas.microsoft.com/office/drawing/2014/main" id="{44E2391C-B0E7-AE4F-AA2F-099837711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632325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0033CC"/>
                </a:solidFill>
              </a:rPr>
              <a:t>k</a:t>
            </a:r>
            <a:r>
              <a:rPr lang="en-US" altLang="en-US" sz="2000" baseline="-2500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44" name="Text Box 76">
            <a:extLst>
              <a:ext uri="{FF2B5EF4-FFF2-40B4-BE49-F238E27FC236}">
                <a16:creationId xmlns:a16="http://schemas.microsoft.com/office/drawing/2014/main" id="{F1A3CC5A-C29A-4A49-9806-72ADF12DE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57150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0033CC"/>
                </a:solidFill>
              </a:rPr>
              <a:t>k</a:t>
            </a:r>
            <a:r>
              <a:rPr lang="en-US" altLang="en-US" sz="2000" baseline="-25000">
                <a:solidFill>
                  <a:srgbClr val="0033CC"/>
                </a:solidFill>
              </a:rPr>
              <a:t>2</a:t>
            </a:r>
          </a:p>
        </p:txBody>
      </p:sp>
      <p:sp>
        <p:nvSpPr>
          <p:cNvPr id="45" name="Text Box 81">
            <a:extLst>
              <a:ext uri="{FF2B5EF4-FFF2-40B4-BE49-F238E27FC236}">
                <a16:creationId xmlns:a16="http://schemas.microsoft.com/office/drawing/2014/main" id="{248BD386-CEC7-6743-9A9F-F2433DBEA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988" y="35814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0033CC"/>
                </a:solidFill>
              </a:rPr>
              <a:t>k</a:t>
            </a:r>
            <a:r>
              <a:rPr lang="en-US" altLang="en-US" sz="2000" baseline="-2500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46" name="Text Box 82">
            <a:extLst>
              <a:ext uri="{FF2B5EF4-FFF2-40B4-BE49-F238E27FC236}">
                <a16:creationId xmlns:a16="http://schemas.microsoft.com/office/drawing/2014/main" id="{CA8BEE2E-7EC0-9744-A339-790999241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100" y="46275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0033CC"/>
                </a:solidFill>
              </a:rPr>
              <a:t>k</a:t>
            </a:r>
            <a:r>
              <a:rPr lang="en-US" altLang="en-US" sz="2000" baseline="-2500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47" name="Text Box 83">
            <a:extLst>
              <a:ext uri="{FF2B5EF4-FFF2-40B4-BE49-F238E27FC236}">
                <a16:creationId xmlns:a16="http://schemas.microsoft.com/office/drawing/2014/main" id="{0F5C314F-EB5F-9040-84FD-9DBF4245A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600" y="5710238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0033CC"/>
                </a:solidFill>
              </a:rPr>
              <a:t>k</a:t>
            </a:r>
            <a:r>
              <a:rPr lang="en-US" altLang="en-US" sz="2000" baseline="-25000">
                <a:solidFill>
                  <a:srgbClr val="0033CC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5790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416 L 0.03698 -0.13727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-708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-4.81481E-6 L 0.05156 0.14028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3" y="701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8 -0.00416 L 0.03593 -0.15463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75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4 0.00949 L -0.03351 0.16135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4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9" grpId="0" animBg="1"/>
      <p:bldP spid="20" grpId="0" animBg="1"/>
      <p:bldP spid="36" grpId="0" animBg="1"/>
      <p:bldP spid="37" grpId="0" animBg="1"/>
      <p:bldP spid="41" grpId="0"/>
      <p:bldP spid="43" grpId="0"/>
      <p:bldP spid="44" grpId="0"/>
      <p:bldP spid="46" grpId="0"/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1E874-5737-F547-8DF8-6271176B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03300A-D327-0B49-B2DE-77B6327C5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Trees: Double Rotation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A070A4-F813-DE47-8888-7A705DE0D813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1447800"/>
            <a:ext cx="1295400" cy="9080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  <a:buFont typeface="Wingdings 2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16 15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5A70A2E1-8A5D-7E41-9A4E-BE54A39BD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362200"/>
            <a:ext cx="1066800" cy="0"/>
          </a:xfrm>
          <a:prstGeom prst="line">
            <a:avLst/>
          </a:prstGeom>
          <a:noFill/>
          <a:ln w="28575">
            <a:solidFill>
              <a:srgbClr val="CB918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68CCD160-2BD7-D841-974E-E91A9389A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659188"/>
            <a:ext cx="454025" cy="47307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1</a:t>
            </a: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CFB608CE-719B-EB4B-B46B-9FF8C2F28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3" y="2782888"/>
            <a:ext cx="455612" cy="471487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2</a:t>
            </a:r>
          </a:p>
        </p:txBody>
      </p:sp>
      <p:sp>
        <p:nvSpPr>
          <p:cNvPr id="8" name="Line 17">
            <a:extLst>
              <a:ext uri="{FF2B5EF4-FFF2-40B4-BE49-F238E27FC236}">
                <a16:creationId xmlns:a16="http://schemas.microsoft.com/office/drawing/2014/main" id="{E70DC7A3-C27C-A24D-B976-8FF009B67A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700" y="3243263"/>
            <a:ext cx="323850" cy="4730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19">
            <a:extLst>
              <a:ext uri="{FF2B5EF4-FFF2-40B4-BE49-F238E27FC236}">
                <a16:creationId xmlns:a16="http://schemas.microsoft.com/office/drawing/2014/main" id="{95B0EE30-2E0F-6D49-9F71-3173F53A1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3659188"/>
            <a:ext cx="454025" cy="47307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3</a:t>
            </a:r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AA6264D3-CF02-C949-8016-E893EC155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700" y="3254375"/>
            <a:ext cx="368300" cy="4397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82E96324-2119-B14B-9659-B73B7D494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1917700"/>
            <a:ext cx="454025" cy="471488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4</a:t>
            </a:r>
          </a:p>
        </p:txBody>
      </p:sp>
      <p:sp>
        <p:nvSpPr>
          <p:cNvPr id="12" name="Oval 19">
            <a:extLst>
              <a:ext uri="{FF2B5EF4-FFF2-40B4-BE49-F238E27FC236}">
                <a16:creationId xmlns:a16="http://schemas.microsoft.com/office/drawing/2014/main" id="{C7864F5E-D234-0743-A5AE-72565894B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2716213"/>
            <a:ext cx="454025" cy="471487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6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C75DF14B-6BF7-FF4D-A6A3-2529F7020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7050" y="2319338"/>
            <a:ext cx="519113" cy="4302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4524F5D5-8AF9-1A49-BC81-43453B56FF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5363" y="2311400"/>
            <a:ext cx="455612" cy="4714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9">
            <a:extLst>
              <a:ext uri="{FF2B5EF4-FFF2-40B4-BE49-F238E27FC236}">
                <a16:creationId xmlns:a16="http://schemas.microsoft.com/office/drawing/2014/main" id="{5F7E4B2B-1407-1C47-94DC-EF3BF4EB2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3659188"/>
            <a:ext cx="454025" cy="47307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7</a:t>
            </a: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FADEF619-BC55-2B4A-82D8-9E9CF8567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2063" y="3154363"/>
            <a:ext cx="346075" cy="5048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9">
            <a:extLst>
              <a:ext uri="{FF2B5EF4-FFF2-40B4-BE49-F238E27FC236}">
                <a16:creationId xmlns:a16="http://schemas.microsoft.com/office/drawing/2014/main" id="{077B29FC-2C67-454F-9BE7-FA5A3A534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659188"/>
            <a:ext cx="454025" cy="47307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5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706A3F85-2660-994D-9648-8B6CEA1AC3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63763" y="3176588"/>
            <a:ext cx="206375" cy="482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9">
            <a:extLst>
              <a:ext uri="{FF2B5EF4-FFF2-40B4-BE49-F238E27FC236}">
                <a16:creationId xmlns:a16="http://schemas.microsoft.com/office/drawing/2014/main" id="{EF70EBF0-79C0-744E-920E-2C473E8FA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775" y="4603750"/>
            <a:ext cx="454025" cy="471488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16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A849AF-A682-2341-A445-97B88648D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38" y="5548313"/>
            <a:ext cx="455612" cy="471487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15</a:t>
            </a: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06D834B3-6211-0D4E-A178-A7DAE9A457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4688" y="5064125"/>
            <a:ext cx="204787" cy="4841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4">
            <a:extLst>
              <a:ext uri="{FF2B5EF4-FFF2-40B4-BE49-F238E27FC236}">
                <a16:creationId xmlns:a16="http://schemas.microsoft.com/office/drawing/2014/main" id="{4D22DFFA-DC44-8046-A4F3-F1AC4F834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9438" y="4084638"/>
            <a:ext cx="346075" cy="5064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9">
            <a:extLst>
              <a:ext uri="{FF2B5EF4-FFF2-40B4-BE49-F238E27FC236}">
                <a16:creationId xmlns:a16="http://schemas.microsoft.com/office/drawing/2014/main" id="{56BBF1F4-A66B-2249-A852-418982B21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722688"/>
            <a:ext cx="454025" cy="47307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1</a:t>
            </a:r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708D6B94-C3AD-894D-96A1-ADFD50362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263" y="2846388"/>
            <a:ext cx="455612" cy="471487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2</a:t>
            </a:r>
          </a:p>
        </p:txBody>
      </p:sp>
      <p:sp>
        <p:nvSpPr>
          <p:cNvPr id="25" name="Line 17">
            <a:extLst>
              <a:ext uri="{FF2B5EF4-FFF2-40B4-BE49-F238E27FC236}">
                <a16:creationId xmlns:a16="http://schemas.microsoft.com/office/drawing/2014/main" id="{4CB5211D-EEE2-B54A-B3A1-BD81F709DA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0700" y="3306763"/>
            <a:ext cx="323850" cy="4730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19">
            <a:extLst>
              <a:ext uri="{FF2B5EF4-FFF2-40B4-BE49-F238E27FC236}">
                <a16:creationId xmlns:a16="http://schemas.microsoft.com/office/drawing/2014/main" id="{66E669C7-0042-BA48-8646-45A17DB44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3" y="3722688"/>
            <a:ext cx="454025" cy="47307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3</a:t>
            </a:r>
          </a:p>
        </p:txBody>
      </p:sp>
      <p:sp>
        <p:nvSpPr>
          <p:cNvPr id="27" name="Line 14">
            <a:extLst>
              <a:ext uri="{FF2B5EF4-FFF2-40B4-BE49-F238E27FC236}">
                <a16:creationId xmlns:a16="http://schemas.microsoft.com/office/drawing/2014/main" id="{9C8931B3-FAF9-7C49-AC23-13683051F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700" y="3317875"/>
            <a:ext cx="368300" cy="4397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val 15">
            <a:extLst>
              <a:ext uri="{FF2B5EF4-FFF2-40B4-BE49-F238E27FC236}">
                <a16:creationId xmlns:a16="http://schemas.microsoft.com/office/drawing/2014/main" id="{903F0845-7C31-CD4E-949B-8256036C8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1981200"/>
            <a:ext cx="454025" cy="471488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4</a:t>
            </a:r>
          </a:p>
        </p:txBody>
      </p:sp>
      <p:sp>
        <p:nvSpPr>
          <p:cNvPr id="29" name="Oval 19">
            <a:extLst>
              <a:ext uri="{FF2B5EF4-FFF2-40B4-BE49-F238E27FC236}">
                <a16:creationId xmlns:a16="http://schemas.microsoft.com/office/drawing/2014/main" id="{6390D4A2-39F9-E941-877C-3644731D5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50" y="2779713"/>
            <a:ext cx="454025" cy="471487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6</a:t>
            </a:r>
          </a:p>
        </p:txBody>
      </p:sp>
      <p:sp>
        <p:nvSpPr>
          <p:cNvPr id="30" name="Line 14">
            <a:extLst>
              <a:ext uri="{FF2B5EF4-FFF2-40B4-BE49-F238E27FC236}">
                <a16:creationId xmlns:a16="http://schemas.microsoft.com/office/drawing/2014/main" id="{05A41359-6FA9-574D-A8A4-FDD2699BF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050" y="2382838"/>
            <a:ext cx="519113" cy="4302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7">
            <a:extLst>
              <a:ext uri="{FF2B5EF4-FFF2-40B4-BE49-F238E27FC236}">
                <a16:creationId xmlns:a16="http://schemas.microsoft.com/office/drawing/2014/main" id="{518B6D80-BD48-7244-B3BA-CAFDEE5263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5363" y="2374900"/>
            <a:ext cx="455612" cy="4714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19">
            <a:extLst>
              <a:ext uri="{FF2B5EF4-FFF2-40B4-BE49-F238E27FC236}">
                <a16:creationId xmlns:a16="http://schemas.microsoft.com/office/drawing/2014/main" id="{C6B1FEB4-D3E1-5046-8F55-2F602AA4D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963" y="3722688"/>
            <a:ext cx="454025" cy="47307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7</a:t>
            </a:r>
          </a:p>
        </p:txBody>
      </p:sp>
      <p:sp>
        <p:nvSpPr>
          <p:cNvPr id="33" name="Line 14">
            <a:extLst>
              <a:ext uri="{FF2B5EF4-FFF2-40B4-BE49-F238E27FC236}">
                <a16:creationId xmlns:a16="http://schemas.microsoft.com/office/drawing/2014/main" id="{15AB4B32-16F5-CE4E-819A-AC34CC931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3217863"/>
            <a:ext cx="346075" cy="5048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19">
            <a:extLst>
              <a:ext uri="{FF2B5EF4-FFF2-40B4-BE49-F238E27FC236}">
                <a16:creationId xmlns:a16="http://schemas.microsoft.com/office/drawing/2014/main" id="{E6880F8C-1EDD-D148-8F1E-8A97A8279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22688"/>
            <a:ext cx="454025" cy="47307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5</a:t>
            </a:r>
          </a:p>
        </p:txBody>
      </p:sp>
      <p:sp>
        <p:nvSpPr>
          <p:cNvPr id="35" name="Line 17">
            <a:extLst>
              <a:ext uri="{FF2B5EF4-FFF2-40B4-BE49-F238E27FC236}">
                <a16:creationId xmlns:a16="http://schemas.microsoft.com/office/drawing/2014/main" id="{3BE4BAF2-FB47-D444-850F-2B8C800F53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3763" y="3240088"/>
            <a:ext cx="206375" cy="482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19">
            <a:extLst>
              <a:ext uri="{FF2B5EF4-FFF2-40B4-BE49-F238E27FC236}">
                <a16:creationId xmlns:a16="http://schemas.microsoft.com/office/drawing/2014/main" id="{A39D6E51-FB5F-6643-B6A2-F5F046701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75" y="4667250"/>
            <a:ext cx="454025" cy="471488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15</a:t>
            </a:r>
          </a:p>
        </p:txBody>
      </p:sp>
      <p:sp>
        <p:nvSpPr>
          <p:cNvPr id="37" name="Oval 19">
            <a:extLst>
              <a:ext uri="{FF2B5EF4-FFF2-40B4-BE49-F238E27FC236}">
                <a16:creationId xmlns:a16="http://schemas.microsoft.com/office/drawing/2014/main" id="{53D61768-2C82-6540-909C-DBD8E1618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388" y="5611813"/>
            <a:ext cx="455612" cy="471487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16</a:t>
            </a:r>
          </a:p>
        </p:txBody>
      </p:sp>
      <p:sp>
        <p:nvSpPr>
          <p:cNvPr id="38" name="Line 14">
            <a:extLst>
              <a:ext uri="{FF2B5EF4-FFF2-40B4-BE49-F238E27FC236}">
                <a16:creationId xmlns:a16="http://schemas.microsoft.com/office/drawing/2014/main" id="{1696FF61-CBD0-764A-8E9E-0595DF2F9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9438" y="4148138"/>
            <a:ext cx="346075" cy="5064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4">
            <a:extLst>
              <a:ext uri="{FF2B5EF4-FFF2-40B4-BE49-F238E27FC236}">
                <a16:creationId xmlns:a16="http://schemas.microsoft.com/office/drawing/2014/main" id="{3FA674CF-9D2B-2D4F-93F1-21995CA72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6325" y="5119688"/>
            <a:ext cx="346075" cy="5048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7">
            <a:extLst>
              <a:ext uri="{FF2B5EF4-FFF2-40B4-BE49-F238E27FC236}">
                <a16:creationId xmlns:a16="http://schemas.microsoft.com/office/drawing/2014/main" id="{D3FB5324-954F-3E40-B2C7-96BC532A4F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4176713"/>
            <a:ext cx="358775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41">
            <a:extLst>
              <a:ext uri="{FF2B5EF4-FFF2-40B4-BE49-F238E27FC236}">
                <a16:creationId xmlns:a16="http://schemas.microsoft.com/office/drawing/2014/main" id="{B6909A31-C050-1347-9F43-5E1E49CD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22925"/>
            <a:ext cx="2587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/>
              <a:t>Double Rotation</a:t>
            </a:r>
          </a:p>
          <a:p>
            <a:pPr eaLnBrk="1" hangingPunct="1"/>
            <a:r>
              <a:rPr lang="en-US" altLang="en-US" sz="2000">
                <a:solidFill>
                  <a:srgbClr val="0033CC"/>
                </a:solidFill>
              </a:rPr>
              <a:t>Step 2</a:t>
            </a:r>
            <a:r>
              <a:rPr lang="en-US" altLang="en-US" sz="2000" b="0"/>
              <a:t>: Rotate </a:t>
            </a:r>
            <a:r>
              <a:rPr lang="en-US" altLang="en-US" sz="2000" b="0">
                <a:solidFill>
                  <a:srgbClr val="0033CC"/>
                </a:solidFill>
              </a:rPr>
              <a:t>7</a:t>
            </a:r>
            <a:r>
              <a:rPr lang="en-US" altLang="en-US" sz="2000" b="0"/>
              <a:t> and </a:t>
            </a:r>
            <a:r>
              <a:rPr lang="en-US" altLang="en-US" sz="2000">
                <a:solidFill>
                  <a:srgbClr val="0033CC"/>
                </a:solidFill>
              </a:rPr>
              <a:t>15</a:t>
            </a:r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80E65C30-5A62-A541-B85F-E346C15E1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3586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0033CC"/>
                </a:solidFill>
              </a:rPr>
              <a:t>k</a:t>
            </a:r>
            <a:r>
              <a:rPr lang="en-US" altLang="en-US" sz="2000" baseline="-2500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9DC2AF4B-4095-5242-B1F5-341742A3A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632325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0033CC"/>
                </a:solidFill>
              </a:rPr>
              <a:t>k</a:t>
            </a:r>
            <a:r>
              <a:rPr lang="en-US" altLang="en-US" sz="2000" baseline="-2500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61286FDB-09EE-644A-9E40-9EE701BA0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57150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0033CC"/>
                </a:solidFill>
              </a:rPr>
              <a:t>k</a:t>
            </a:r>
            <a:r>
              <a:rPr lang="en-US" altLang="en-US" sz="2000" baseline="-25000">
                <a:solidFill>
                  <a:srgbClr val="0033CC"/>
                </a:solidFill>
              </a:rPr>
              <a:t>2</a:t>
            </a:r>
          </a:p>
        </p:txBody>
      </p:sp>
      <p:sp>
        <p:nvSpPr>
          <p:cNvPr id="45" name="Text Box 45">
            <a:extLst>
              <a:ext uri="{FF2B5EF4-FFF2-40B4-BE49-F238E27FC236}">
                <a16:creationId xmlns:a16="http://schemas.microsoft.com/office/drawing/2014/main" id="{334E3192-EDAA-FD48-AF46-596BB7525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988" y="35814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0033CC"/>
                </a:solidFill>
              </a:rPr>
              <a:t>k</a:t>
            </a:r>
            <a:r>
              <a:rPr lang="en-US" altLang="en-US" sz="2000" baseline="-2500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0431065A-D6A8-2E40-AB89-486342FF7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100" y="46275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0033CC"/>
                </a:solidFill>
              </a:rPr>
              <a:t>k</a:t>
            </a:r>
            <a:r>
              <a:rPr lang="en-US" altLang="en-US" sz="2000" baseline="-25000">
                <a:solidFill>
                  <a:srgbClr val="0033CC"/>
                </a:solidFill>
              </a:rPr>
              <a:t>2</a:t>
            </a:r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BFA5BE71-A733-DE46-BAAB-126E0DACE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600" y="5710238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0033CC"/>
                </a:solidFill>
              </a:rPr>
              <a:t>k</a:t>
            </a:r>
            <a:r>
              <a:rPr lang="en-US" altLang="en-US" sz="2000" baseline="-25000">
                <a:solidFill>
                  <a:srgbClr val="0033CC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3361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-0.05851 -0.1370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-68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74 L -0.04983 -0.1377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652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4 0.00672 L -0.06337 0.1511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722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8 -0.00416 L 0.03593 -0.1546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752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00208 L -0.05313 -0.15023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740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00232 L -0.07639 0.20672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37" grpId="0" animBg="1"/>
      <p:bldP spid="41" grpId="0"/>
      <p:bldP spid="45" grpId="0"/>
      <p:bldP spid="46" grpId="0"/>
      <p:bldP spid="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B6265A-C281-7941-8563-712330D7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DFB7CE-D5CB-C247-87F4-EA25DE99E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Trees: Double Rotation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79118F-382C-9848-83DF-624332BEB67E}"/>
              </a:ext>
            </a:extLst>
          </p:cNvPr>
          <p:cNvSpPr txBox="1">
            <a:spLocks noChangeArrowheads="1"/>
          </p:cNvSpPr>
          <p:nvPr/>
        </p:nvSpPr>
        <p:spPr>
          <a:xfrm>
            <a:off x="1181100" y="1682750"/>
            <a:ext cx="6153150" cy="67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Insert 14</a:t>
            </a:r>
          </a:p>
        </p:txBody>
      </p:sp>
      <p:pic>
        <p:nvPicPr>
          <p:cNvPr id="5" name="Picture 4" descr="figavl15">
            <a:extLst>
              <a:ext uri="{FF2B5EF4-FFF2-40B4-BE49-F238E27FC236}">
                <a16:creationId xmlns:a16="http://schemas.microsoft.com/office/drawing/2014/main" id="{374063E5-13CB-6242-821D-9F54B033E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5"/>
          <a:stretch>
            <a:fillRect/>
          </a:stretch>
        </p:blipFill>
        <p:spPr bwMode="auto">
          <a:xfrm>
            <a:off x="228600" y="2438400"/>
            <a:ext cx="38862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figavl15">
            <a:extLst>
              <a:ext uri="{FF2B5EF4-FFF2-40B4-BE49-F238E27FC236}">
                <a16:creationId xmlns:a16="http://schemas.microsoft.com/office/drawing/2014/main" id="{AB0BA779-EDD8-7441-A4B4-4F4C7D039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5"/>
          <a:stretch>
            <a:fillRect/>
          </a:stretch>
        </p:blipFill>
        <p:spPr bwMode="auto">
          <a:xfrm>
            <a:off x="4191000" y="2590800"/>
            <a:ext cx="39624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>
            <a:extLst>
              <a:ext uri="{FF2B5EF4-FFF2-40B4-BE49-F238E27FC236}">
                <a16:creationId xmlns:a16="http://schemas.microsoft.com/office/drawing/2014/main" id="{B26053EB-0BA5-2341-B9D3-64E6721B1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156325"/>
            <a:ext cx="274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Step2: Rotate </a:t>
            </a:r>
            <a:r>
              <a:rPr lang="en-US" altLang="en-US" sz="2000" i="1">
                <a:solidFill>
                  <a:srgbClr val="FF0000"/>
                </a:solidFill>
              </a:rPr>
              <a:t>k</a:t>
            </a:r>
            <a:r>
              <a:rPr lang="en-US" altLang="en-US" sz="2000" baseline="-25000">
                <a:solidFill>
                  <a:srgbClr val="FF0000"/>
                </a:solidFill>
              </a:rPr>
              <a:t>1</a:t>
            </a:r>
            <a:r>
              <a:rPr lang="en-US" altLang="en-US" sz="2000">
                <a:solidFill>
                  <a:srgbClr val="FF0000"/>
                </a:solidFill>
              </a:rPr>
              <a:t> and </a:t>
            </a:r>
            <a:r>
              <a:rPr lang="en-US" altLang="en-US" sz="2000" i="1">
                <a:solidFill>
                  <a:srgbClr val="FF0000"/>
                </a:solidFill>
              </a:rPr>
              <a:t>k</a:t>
            </a:r>
            <a:r>
              <a:rPr lang="en-US" altLang="en-US" sz="2000" baseline="-25000">
                <a:solidFill>
                  <a:srgbClr val="FF0000"/>
                </a:solidFill>
              </a:rPr>
              <a:t>2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24BA9709-1F87-184D-BACD-DF965CE1D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5715000"/>
            <a:ext cx="274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Step1: Rotate </a:t>
            </a:r>
            <a:r>
              <a:rPr lang="en-US" altLang="en-US" sz="2000" i="1">
                <a:solidFill>
                  <a:srgbClr val="FF0000"/>
                </a:solidFill>
              </a:rPr>
              <a:t>k</a:t>
            </a:r>
            <a:r>
              <a:rPr lang="en-US" altLang="en-US" sz="2000" baseline="-25000">
                <a:solidFill>
                  <a:srgbClr val="FF0000"/>
                </a:solidFill>
              </a:rPr>
              <a:t>2</a:t>
            </a:r>
            <a:r>
              <a:rPr lang="en-US" altLang="en-US" sz="2000">
                <a:solidFill>
                  <a:srgbClr val="FF0000"/>
                </a:solidFill>
              </a:rPr>
              <a:t> and </a:t>
            </a:r>
            <a:r>
              <a:rPr lang="en-US" altLang="en-US" sz="2000" i="1">
                <a:solidFill>
                  <a:srgbClr val="FF0000"/>
                </a:solidFill>
              </a:rPr>
              <a:t>k</a:t>
            </a:r>
            <a:r>
              <a:rPr lang="en-US" altLang="en-US" sz="2000" i="1" baseline="-25000">
                <a:solidFill>
                  <a:srgbClr val="FF0000"/>
                </a:solidFill>
              </a:rPr>
              <a:t>3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143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FC83DD-61AC-AF43-A7E2-EA032DAF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EC9953-5273-9B41-B2B7-BC109C726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Trees: Double Rotation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61FB5-A5D0-FF42-8411-F5D828BA74AA}"/>
              </a:ext>
            </a:extLst>
          </p:cNvPr>
          <p:cNvSpPr txBox="1">
            <a:spLocks noChangeArrowheads="1"/>
          </p:cNvSpPr>
          <p:nvPr/>
        </p:nvSpPr>
        <p:spPr>
          <a:xfrm>
            <a:off x="1181100" y="1682750"/>
            <a:ext cx="6153150" cy="75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Insert 13 (This is single rotation: RR Case)</a:t>
            </a:r>
          </a:p>
        </p:txBody>
      </p:sp>
      <p:pic>
        <p:nvPicPr>
          <p:cNvPr id="5" name="Picture 4" descr="figavl16">
            <a:extLst>
              <a:ext uri="{FF2B5EF4-FFF2-40B4-BE49-F238E27FC236}">
                <a16:creationId xmlns:a16="http://schemas.microsoft.com/office/drawing/2014/main" id="{FD76718F-AB0A-474C-97CB-2C5678C6E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33"/>
          <a:stretch>
            <a:fillRect/>
          </a:stretch>
        </p:blipFill>
        <p:spPr bwMode="auto">
          <a:xfrm>
            <a:off x="286011" y="2483187"/>
            <a:ext cx="4114800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figavl16">
            <a:extLst>
              <a:ext uri="{FF2B5EF4-FFF2-40B4-BE49-F238E27FC236}">
                <a16:creationId xmlns:a16="http://schemas.microsoft.com/office/drawing/2014/main" id="{B0C8ACFD-ABAD-934E-BF62-9FF513014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7"/>
          <a:stretch>
            <a:fillRect/>
          </a:stretch>
        </p:blipFill>
        <p:spPr bwMode="auto">
          <a:xfrm>
            <a:off x="4976813" y="2603326"/>
            <a:ext cx="4038600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88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4947E5-0198-DD42-A32E-9EAFBBC9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823C2C-084F-8144-9386-2A020891E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Trees: Double Rotation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9814CE-F43D-C344-8966-28D995233AF7}"/>
              </a:ext>
            </a:extLst>
          </p:cNvPr>
          <p:cNvSpPr txBox="1">
            <a:spLocks noChangeArrowheads="1"/>
          </p:cNvSpPr>
          <p:nvPr/>
        </p:nvSpPr>
        <p:spPr>
          <a:xfrm>
            <a:off x="1181100" y="1682750"/>
            <a:ext cx="6153150" cy="60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Insert 12</a:t>
            </a:r>
          </a:p>
        </p:txBody>
      </p:sp>
      <p:pic>
        <p:nvPicPr>
          <p:cNvPr id="5" name="Picture 4" descr="figavl17">
            <a:extLst>
              <a:ext uri="{FF2B5EF4-FFF2-40B4-BE49-F238E27FC236}">
                <a16:creationId xmlns:a16="http://schemas.microsoft.com/office/drawing/2014/main" id="{06666AA2-CF6E-A54C-82FA-58D584CD8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76200" y="2362200"/>
            <a:ext cx="40386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figavl17">
            <a:extLst>
              <a:ext uri="{FF2B5EF4-FFF2-40B4-BE49-F238E27FC236}">
                <a16:creationId xmlns:a16="http://schemas.microsoft.com/office/drawing/2014/main" id="{A5CF178B-5897-6646-A925-3CDCA8822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8"/>
          <a:stretch>
            <a:fillRect/>
          </a:stretch>
        </p:blipFill>
        <p:spPr bwMode="auto">
          <a:xfrm>
            <a:off x="4191000" y="2514600"/>
            <a:ext cx="38862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22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8A511D-7DA9-E748-881A-2950674F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282E8-E5A9-344B-8E07-3B66670643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8" r="49912"/>
          <a:stretch/>
        </p:blipFill>
        <p:spPr>
          <a:xfrm>
            <a:off x="739036" y="1177447"/>
            <a:ext cx="3557392" cy="475604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B3360F1-B53C-914D-8218-A337C848C784}"/>
              </a:ext>
            </a:extLst>
          </p:cNvPr>
          <p:cNvSpPr txBox="1">
            <a:spLocks/>
          </p:cNvSpPr>
          <p:nvPr/>
        </p:nvSpPr>
        <p:spPr bwMode="auto">
          <a:xfrm>
            <a:off x="457200" y="76200"/>
            <a:ext cx="7239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AVL - Trees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E47E36-A080-D941-89B7-DAB957CA52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30" t="1845" r="1"/>
          <a:stretch/>
        </p:blipFill>
        <p:spPr>
          <a:xfrm>
            <a:off x="5486400" y="1286006"/>
            <a:ext cx="3584532" cy="46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6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06AF17-AD7F-BF4E-8545-A53D889A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A5F168-9D8D-F94A-9F81-07164D0B2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Trees: Double Rotation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E008E3-8DEC-1046-B648-910661AAE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219200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Insert 11 and 10 (single rotation), then 8</a:t>
            </a:r>
          </a:p>
        </p:txBody>
      </p:sp>
      <p:pic>
        <p:nvPicPr>
          <p:cNvPr id="5" name="Picture 4" descr="figavl18">
            <a:extLst>
              <a:ext uri="{FF2B5EF4-FFF2-40B4-BE49-F238E27FC236}">
                <a16:creationId xmlns:a16="http://schemas.microsoft.com/office/drawing/2014/main" id="{D0626111-1AA8-7545-B577-5ACF5536F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867400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68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00C17D-1D45-A045-A7DC-21E28975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F67739-DC4E-CE47-A392-BB554EE34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Trees: Double Rotation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A25BEE-4D80-FD45-B349-3E5E53E8774B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219200"/>
            <a:ext cx="7772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Inserting 9</a:t>
            </a:r>
          </a:p>
        </p:txBody>
      </p:sp>
      <p:pic>
        <p:nvPicPr>
          <p:cNvPr id="5" name="Picture 4" descr="figavl19">
            <a:extLst>
              <a:ext uri="{FF2B5EF4-FFF2-40B4-BE49-F238E27FC236}">
                <a16:creationId xmlns:a16="http://schemas.microsoft.com/office/drawing/2014/main" id="{3A54489F-3E1B-8B45-AB29-34F1189A6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9342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6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>
            <a:spLocks noChangeArrowheads="1"/>
          </p:cNvSpPr>
          <p:nvPr/>
        </p:nvSpPr>
        <p:spPr bwMode="auto">
          <a:xfrm>
            <a:off x="114796" y="177016"/>
            <a:ext cx="88191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600" i="1" dirty="0">
                <a:solidFill>
                  <a:prstClr val="black"/>
                </a:solidFill>
                <a:cs typeface="Calibri" panose="020F0502020204030204" pitchFamily="34" charset="0"/>
              </a:rPr>
              <a:t> </a:t>
            </a:r>
            <a:r>
              <a:rPr lang="en-US" altLang="zh-CN" sz="3600" i="1" dirty="0">
                <a:ea typeface="Adobe Gothic Std B" pitchFamily="34" charset="-128"/>
                <a:cs typeface="Calibri" panose="020F0502020204030204" pitchFamily="34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460456" y="6394451"/>
            <a:ext cx="2228850" cy="365125"/>
          </a:xfrm>
        </p:spPr>
        <p:txBody>
          <a:bodyPr/>
          <a:lstStyle/>
          <a:p>
            <a:fld id="{48758AAF-F958-4141-BDE8-5609689A4508}" type="slidenum">
              <a:rPr lang="zh-CN" altLang="en-US" sz="20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fld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6812" y="1967221"/>
            <a:ext cx="4934499" cy="994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it-IT" sz="3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Clr>
                <a:schemeClr val="accent5"/>
              </a:buClr>
              <a:buSzPct val="75000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8">
            <a:extLst>
              <a:ext uri="{FF2B5EF4-FFF2-40B4-BE49-F238E27FC236}">
                <a16:creationId xmlns:a16="http://schemas.microsoft.com/office/drawing/2014/main" id="{B50F3C67-F206-0644-9881-E95BE68F9B62}"/>
              </a:ext>
            </a:extLst>
          </p:cNvPr>
          <p:cNvSpPr/>
          <p:nvPr/>
        </p:nvSpPr>
        <p:spPr>
          <a:xfrm>
            <a:off x="704879" y="2383536"/>
            <a:ext cx="7870002" cy="59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5"/>
              </a:buClr>
              <a:buSzPct val="75000"/>
            </a:pPr>
            <a:r>
              <a:rPr lang="en-US" altLang="zh-CN" b="1" dirty="0">
                <a:solidFill>
                  <a:schemeClr val="accent5"/>
                </a:solidFill>
                <a:cs typeface="Times New Roman" panose="02020603050405020304" pitchFamily="18" charset="0"/>
              </a:rPr>
              <a:t>		                   </a:t>
            </a:r>
            <a:r>
              <a:rPr lang="en-US" altLang="zh-CN" sz="2800" b="1" dirty="0">
                <a:solidFill>
                  <a:schemeClr val="accent5"/>
                </a:solidFill>
                <a:cs typeface="Times New Roman" panose="02020603050405020304" pitchFamily="18" charset="0"/>
              </a:rPr>
              <a:t>Questions?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矩形 8">
            <a:extLst>
              <a:ext uri="{FF2B5EF4-FFF2-40B4-BE49-F238E27FC236}">
                <a16:creationId xmlns:a16="http://schemas.microsoft.com/office/drawing/2014/main" id="{64398696-03BA-0540-B525-6DD16F72E4B0}"/>
              </a:ext>
            </a:extLst>
          </p:cNvPr>
          <p:cNvSpPr/>
          <p:nvPr/>
        </p:nvSpPr>
        <p:spPr>
          <a:xfrm>
            <a:off x="704879" y="3813978"/>
            <a:ext cx="7870002" cy="520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buClr>
                <a:schemeClr val="accent5"/>
              </a:buClr>
              <a:buSzPct val="75000"/>
            </a:pPr>
            <a:r>
              <a:rPr lang="en-US" altLang="zh-CN" b="1" dirty="0">
                <a:solidFill>
                  <a:schemeClr val="accent5"/>
                </a:solidFill>
                <a:cs typeface="Times New Roman" panose="02020603050405020304" pitchFamily="18" charset="0"/>
              </a:rPr>
              <a:t>			</a:t>
            </a:r>
            <a:r>
              <a:rPr lang="en-US" altLang="zh-CN" sz="2400" b="1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zahmaad.github.io</a:t>
            </a:r>
            <a:r>
              <a:rPr lang="en-US" altLang="zh-CN" sz="2400" b="1" dirty="0">
                <a:solidFill>
                  <a:schemeClr val="accent5"/>
                </a:solidFill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57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7C06AE-C5D7-B04C-B263-9A973E11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C81AF4-94DB-6640-A3DA-A9758F05840D}"/>
              </a:ext>
            </a:extLst>
          </p:cNvPr>
          <p:cNvSpPr txBox="1">
            <a:spLocks/>
          </p:cNvSpPr>
          <p:nvPr/>
        </p:nvSpPr>
        <p:spPr bwMode="auto">
          <a:xfrm>
            <a:off x="457200" y="76200"/>
            <a:ext cx="7239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AVL - Trees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A916DF0C-B057-A747-8886-E23D6CE97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400" y="20224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8</a:t>
            </a: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90FA210F-1B67-F047-AC1C-1C52DE958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289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64A740D0-0937-F541-B13F-EACD8C0BF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354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3</a:t>
            </a: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41DC39F0-1C5F-7C4B-AA08-ABE861690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8956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/>
              <a:t>7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7A777959-C21D-FF44-AC04-8BC366521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32162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4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40671622-874B-2843-94B1-2949931DD4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5300" y="2565400"/>
            <a:ext cx="228600" cy="381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03E85137-35DD-774F-B80B-FEC62159F7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6200" y="372903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E1BF6649-A5C5-6D48-8ABE-0D62E6981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19716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F13CA699-5724-6D4C-8FA3-E4D40A957C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47800" y="2492375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C23BA747-73C6-D74B-986B-9B3E23B721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" y="249713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19">
            <a:extLst>
              <a:ext uri="{FF2B5EF4-FFF2-40B4-BE49-F238E27FC236}">
                <a16:creationId xmlns:a16="http://schemas.microsoft.com/office/drawing/2014/main" id="{C9A4AF96-AA4F-E94A-8AD2-72BBDF148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12954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5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A2E51F64-0A3A-9049-B99A-ACA9120785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1719263"/>
            <a:ext cx="457200" cy="338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33EF10E0-D950-9043-B634-B065CC0379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1676400"/>
            <a:ext cx="60960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1A1B50D3-B61B-0044-A7CA-880F0FCFF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00" y="17938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8</a:t>
            </a:r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CFB87527-BC4C-FA48-B1A6-4073E2039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003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EFD5F9A1-F740-2E4E-B259-1C8CB6490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068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3</a:t>
            </a:r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1C0E6346-DBCE-AE4A-B1C8-D341E3339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29876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4</a:t>
            </a:r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DEC75A3B-092E-684B-B8F1-2004590F81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6200" y="350043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D4017BAD-A4F2-F045-88D1-BCC9F4D15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0" y="17430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sp>
        <p:nvSpPr>
          <p:cNvPr id="23" name="Line 16">
            <a:extLst>
              <a:ext uri="{FF2B5EF4-FFF2-40B4-BE49-F238E27FC236}">
                <a16:creationId xmlns:a16="http://schemas.microsoft.com/office/drawing/2014/main" id="{637224AB-4212-3645-AA13-4F2342739D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57800" y="2263775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7">
            <a:extLst>
              <a:ext uri="{FF2B5EF4-FFF2-40B4-BE49-F238E27FC236}">
                <a16:creationId xmlns:a16="http://schemas.microsoft.com/office/drawing/2014/main" id="{13C8ABCA-8296-5544-AB86-FFDB22DAB5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0100" y="226853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19">
            <a:extLst>
              <a:ext uri="{FF2B5EF4-FFF2-40B4-BE49-F238E27FC236}">
                <a16:creationId xmlns:a16="http://schemas.microsoft.com/office/drawing/2014/main" id="{9F330156-40EF-3E4E-BB8F-621CCD6E4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10668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7</a:t>
            </a:r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5A133377-5345-C84C-8CD5-5E61D06ACE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1490663"/>
            <a:ext cx="457200" cy="338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E0DFD011-FA06-074A-A0F5-9294C049E7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1447800"/>
            <a:ext cx="60960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49">
            <a:extLst>
              <a:ext uri="{FF2B5EF4-FFF2-40B4-BE49-F238E27FC236}">
                <a16:creationId xmlns:a16="http://schemas.microsoft.com/office/drawing/2014/main" id="{F7A09547-3C56-9C4A-9D33-F8237873E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5575300"/>
            <a:ext cx="168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CC"/>
                </a:solidFill>
              </a:rPr>
              <a:t>An AVL Tree</a:t>
            </a:r>
          </a:p>
        </p:txBody>
      </p:sp>
      <p:sp>
        <p:nvSpPr>
          <p:cNvPr id="29" name="Text Box 50">
            <a:extLst>
              <a:ext uri="{FF2B5EF4-FFF2-40B4-BE49-F238E27FC236}">
                <a16:creationId xmlns:a16="http://schemas.microsoft.com/office/drawing/2014/main" id="{E5E679EE-75EC-AA4F-ADB9-9C8270793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388" y="5546725"/>
            <a:ext cx="2084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CC"/>
                </a:solidFill>
              </a:rPr>
              <a:t>Not an AVL Tree</a:t>
            </a:r>
          </a:p>
        </p:txBody>
      </p:sp>
      <p:sp>
        <p:nvSpPr>
          <p:cNvPr id="30" name="Oval 19">
            <a:extLst>
              <a:ext uri="{FF2B5EF4-FFF2-40B4-BE49-F238E27FC236}">
                <a16:creationId xmlns:a16="http://schemas.microsoft.com/office/drawing/2014/main" id="{778CE9CD-150C-1B40-AB6A-476AC7A3A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42037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5</a:t>
            </a: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99A64193-55DE-6C44-9C04-3B0F959843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54700" y="3497263"/>
            <a:ext cx="457200" cy="7318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A04EC2-96C2-3F41-AE85-18ADE2AB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003935-3DB7-F343-A431-C5C9B6D84BBE}"/>
              </a:ext>
            </a:extLst>
          </p:cNvPr>
          <p:cNvSpPr txBox="1">
            <a:spLocks/>
          </p:cNvSpPr>
          <p:nvPr/>
        </p:nvSpPr>
        <p:spPr bwMode="auto">
          <a:xfrm>
            <a:off x="457200" y="76200"/>
            <a:ext cx="7239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solidFill>
                  <a:srgbClr val="FF9900"/>
                </a:solidFill>
              </a:rPr>
              <a:t>AVL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93677A-E9C9-9848-9D77-D0B9809F0089}"/>
              </a:ext>
            </a:extLst>
          </p:cNvPr>
          <p:cNvSpPr txBox="1">
            <a:spLocks/>
          </p:cNvSpPr>
          <p:nvPr/>
        </p:nvSpPr>
        <p:spPr>
          <a:xfrm>
            <a:off x="533400" y="812800"/>
            <a:ext cx="7467600" cy="5791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When we do an insertion, we need to update all the balancing information for the nodes on the path back to the root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but the reason that insertion is potentially difficult is that inserting a node could violate the AVL tree property.</a:t>
            </a:r>
          </a:p>
          <a:p>
            <a:pPr lvl="1">
              <a:lnSpc>
                <a:spcPct val="80000"/>
              </a:lnSpc>
            </a:pPr>
            <a:r>
              <a:rPr lang="en-US" altLang="en-US" sz="1900">
                <a:latin typeface="Times New Roman" panose="02020603050405020304" pitchFamily="18" charset="0"/>
              </a:rPr>
              <a:t>For instance, inserting </a:t>
            </a:r>
            <a:r>
              <a:rPr lang="en-US" altLang="en-US" sz="1900" b="1">
                <a:solidFill>
                  <a:srgbClr val="0033CC"/>
                </a:solidFill>
                <a:latin typeface="Times New Roman" panose="02020603050405020304" pitchFamily="18" charset="0"/>
              </a:rPr>
              <a:t>6</a:t>
            </a:r>
            <a:r>
              <a:rPr lang="en-US" altLang="en-US" sz="1900">
                <a:latin typeface="Times New Roman" panose="02020603050405020304" pitchFamily="18" charset="0"/>
              </a:rPr>
              <a:t> into the AVL tree in figure would destroy the balance condition at the node with key </a:t>
            </a:r>
            <a:r>
              <a:rPr lang="en-US" altLang="en-US" sz="1900" b="1">
                <a:solidFill>
                  <a:srgbClr val="0033CC"/>
                </a:solidFill>
                <a:latin typeface="Times New Roman" panose="02020603050405020304" pitchFamily="18" charset="0"/>
              </a:rPr>
              <a:t>8</a:t>
            </a:r>
            <a:r>
              <a:rPr lang="en-US" altLang="en-US" sz="1900">
                <a:latin typeface="Times New Roman" panose="02020603050405020304" pitchFamily="18" charset="0"/>
              </a:rPr>
              <a:t>.	 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If this is the case, then the property has to be restored before the insertion step is considered over. </a:t>
            </a:r>
          </a:p>
          <a:p>
            <a:pPr lvl="1">
              <a:lnSpc>
                <a:spcPct val="80000"/>
              </a:lnSpc>
            </a:pPr>
            <a:r>
              <a:rPr lang="en-US" altLang="en-US" sz="1900">
                <a:latin typeface="Times New Roman" panose="02020603050405020304" pitchFamily="18" charset="0"/>
              </a:rPr>
              <a:t>It turns out that this can always be done with a simple modification to the tree, known as a rotation. 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0790A672-E352-A645-A4F7-6AFEFC96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025" y="1722438"/>
            <a:ext cx="409575" cy="331787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8</a:t>
            </a: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4C9FD567-37D9-5142-8331-5B35B5F79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2498725"/>
            <a:ext cx="409575" cy="331788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1</a:t>
            </a: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857174E3-4AAE-974E-AB5D-83CC3361F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8" y="3249613"/>
            <a:ext cx="411162" cy="331787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3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6963921C-4AB8-AE45-958B-B73DE47B1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0" y="2290763"/>
            <a:ext cx="409575" cy="331787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7</a:t>
            </a:r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912E744A-934F-3041-AECE-5C28BEF10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490788"/>
            <a:ext cx="409575" cy="331787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4</a:t>
            </a:r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03DFEE10-B26F-8645-A61A-3C402713E0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8063" y="2057400"/>
            <a:ext cx="134937" cy="26511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6A1C380F-2777-C141-84B5-7451B1BC07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30575" y="2809875"/>
            <a:ext cx="409575" cy="4476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9D4C1DEF-E8F0-3A46-A0C4-49D5277AC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1716088"/>
            <a:ext cx="409575" cy="331787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2</a:t>
            </a:r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2E1B4DAF-46AD-9540-A037-BEDE7E42B5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08363" y="2039938"/>
            <a:ext cx="350837" cy="4556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A97057F3-758A-C24B-BFF8-E3C7299C26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9888" y="2043113"/>
            <a:ext cx="409575" cy="4476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9">
            <a:extLst>
              <a:ext uri="{FF2B5EF4-FFF2-40B4-BE49-F238E27FC236}">
                <a16:creationId xmlns:a16="http://schemas.microsoft.com/office/drawing/2014/main" id="{F8FB6905-FDE5-6C4D-8DEC-5FA43B1B6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1295400"/>
            <a:ext cx="411162" cy="331788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5</a:t>
            </a: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F580068D-AE49-5144-B018-AE3ADF3A86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4250" y="1524000"/>
            <a:ext cx="438150" cy="2460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5557E436-9191-7041-B22D-65ABCA0448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1813" y="1506538"/>
            <a:ext cx="468312" cy="2857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1">
            <a:extLst>
              <a:ext uri="{FF2B5EF4-FFF2-40B4-BE49-F238E27FC236}">
                <a16:creationId xmlns:a16="http://schemas.microsoft.com/office/drawing/2014/main" id="{6F90C3D3-9699-C24E-9B4C-EE781239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5" y="2868613"/>
            <a:ext cx="409575" cy="331787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6</a:t>
            </a:r>
          </a:p>
        </p:txBody>
      </p:sp>
      <p:sp>
        <p:nvSpPr>
          <p:cNvPr id="19" name="Line 13">
            <a:extLst>
              <a:ext uri="{FF2B5EF4-FFF2-40B4-BE49-F238E27FC236}">
                <a16:creationId xmlns:a16="http://schemas.microsoft.com/office/drawing/2014/main" id="{567A623E-FFD1-1C46-8FDF-D53961687C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1988" y="2590800"/>
            <a:ext cx="176212" cy="3095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5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5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3E8E17-72AF-FA43-AC21-4F96B4F6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8AD902-F742-A044-8484-A10A87EA2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4E899-3EF2-C24A-8EEF-54C4916E2FA8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682750"/>
            <a:ext cx="6781800" cy="434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After the insertion/rotation operations, the following properties of the AVL tree must be restored</a:t>
            </a:r>
          </a:p>
          <a:p>
            <a:pPr marL="730250" lvl="1" indent="-438150">
              <a:lnSpc>
                <a:spcPct val="80000"/>
              </a:lnSpc>
            </a:pPr>
            <a:r>
              <a:rPr lang="en-US" altLang="zh-CN" sz="2500">
                <a:latin typeface="Times New Roman" panose="02020603050405020304" pitchFamily="18" charset="0"/>
                <a:ea typeface="SimSun" panose="02010600030101010101" pitchFamily="2" charset="-122"/>
              </a:rPr>
              <a:t>(a) the inorder traversal of the transformed tree is the same as for the original tree (i.e., the new tree remains a binary search tree)</a:t>
            </a:r>
          </a:p>
          <a:p>
            <a:pPr marL="730250" lvl="1" indent="-438150">
              <a:lnSpc>
                <a:spcPct val="80000"/>
              </a:lnSpc>
            </a:pPr>
            <a:r>
              <a:rPr lang="en-US" altLang="zh-CN" sz="2500">
                <a:latin typeface="Times New Roman" panose="02020603050405020304" pitchFamily="18" charset="0"/>
                <a:ea typeface="SimSun" panose="02010600030101010101" pitchFamily="2" charset="-122"/>
              </a:rPr>
              <a:t>(b) the tree after the insertion/rotation is height balanced.</a:t>
            </a:r>
          </a:p>
        </p:txBody>
      </p:sp>
    </p:spTree>
    <p:extLst>
      <p:ext uri="{BB962C8B-B14F-4D97-AF65-F5344CB8AC3E}">
        <p14:creationId xmlns:p14="http://schemas.microsoft.com/office/powerpoint/2010/main" val="308553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8A84C6-E2EC-CA44-851C-1C0FA372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833320-EF20-BF48-840D-57D4ABB2914E}"/>
              </a:ext>
            </a:extLst>
          </p:cNvPr>
          <p:cNvSpPr txBox="1">
            <a:spLocks noChangeArrowheads="1"/>
          </p:cNvSpPr>
          <p:nvPr/>
        </p:nvSpPr>
        <p:spPr>
          <a:xfrm>
            <a:off x="1000125" y="1827213"/>
            <a:ext cx="6924675" cy="448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ea typeface="SimSun" panose="02010600030101010101" pitchFamily="2" charset="-122"/>
              </a:rPr>
              <a:t>After an insertion, only nodes that are on the path from the insertion point to the root might have their balance altered</a:t>
            </a:r>
          </a:p>
          <a:p>
            <a:pPr marL="495300" indent="-495300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ea typeface="SimSun" panose="02010600030101010101" pitchFamily="2" charset="-122"/>
              </a:rPr>
              <a:t>Follow the path up to the root, find the first node (i.e., deepest) whose new balance violates the AVL condition. </a:t>
            </a:r>
          </a:p>
          <a:p>
            <a:pPr marL="730250" lvl="1" indent="-438150">
              <a:lnSpc>
                <a:spcPct val="80000"/>
              </a:lnSpc>
            </a:pPr>
            <a:r>
              <a:rPr lang="en-US" altLang="en-US" sz="2500">
                <a:latin typeface="Times New Roman" panose="02020603050405020304" pitchFamily="18" charset="0"/>
                <a:ea typeface="SimSun" panose="02010600030101010101" pitchFamily="2" charset="-122"/>
              </a:rPr>
              <a:t>Call this node </a:t>
            </a:r>
            <a:r>
              <a:rPr lang="el-GR" altLang="en-US" sz="2500" b="1" i="1">
                <a:solidFill>
                  <a:srgbClr val="0033CC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α</a:t>
            </a:r>
            <a:endParaRPr lang="en-US" altLang="en-US" sz="2500" b="1" i="1">
              <a:solidFill>
                <a:srgbClr val="0033CC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95300" indent="-495300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ea typeface="SimSun" panose="02010600030101010101" pitchFamily="2" charset="-122"/>
              </a:rPr>
              <a:t>Rebalance the tree at node </a:t>
            </a:r>
            <a:r>
              <a:rPr lang="el-GR" altLang="en-US" b="1" i="1">
                <a:solidFill>
                  <a:srgbClr val="0033CC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α</a:t>
            </a:r>
            <a:endParaRPr lang="en-US" altLang="en-US" b="1">
              <a:solidFill>
                <a:srgbClr val="0033CC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95300" indent="-495300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ea typeface="SimSun" panose="02010600030101010101" pitchFamily="2" charset="-122"/>
              </a:rPr>
              <a:t>This guarantees that the entire tree is balanced.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E9829E-C4C6-EA45-9387-FDE9A74E4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</a:t>
            </a:r>
          </a:p>
        </p:txBody>
      </p:sp>
    </p:spTree>
    <p:extLst>
      <p:ext uri="{BB962C8B-B14F-4D97-AF65-F5344CB8AC3E}">
        <p14:creationId xmlns:p14="http://schemas.microsoft.com/office/powerpoint/2010/main" val="418014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F70642-3643-0F45-94C5-785CDAFD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02768D-28C1-7844-9D0E-C795B4D3E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A34FA6-CCEF-1F41-8940-26BA0E34A75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755775"/>
            <a:ext cx="6896100" cy="434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Violation may occur when an insertion into</a:t>
            </a:r>
          </a:p>
          <a:p>
            <a:pPr marL="495300" indent="-495300">
              <a:lnSpc>
                <a:spcPct val="80000"/>
              </a:lnSpc>
              <a:buFont typeface="Wingdings 2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	1. left subtree of left child of </a:t>
            </a:r>
            <a:r>
              <a:rPr lang="el-GR" altLang="en-US" b="1" i="1">
                <a:solidFill>
                  <a:srgbClr val="0033CC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 (LL case)</a:t>
            </a:r>
          </a:p>
          <a:p>
            <a:pPr marL="495300" indent="-495300">
              <a:lnSpc>
                <a:spcPct val="80000"/>
              </a:lnSpc>
              <a:buFont typeface="Wingdings 2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	2. right subtree of left child of </a:t>
            </a:r>
            <a:r>
              <a:rPr lang="el-GR" altLang="en-US" b="1" i="1">
                <a:solidFill>
                  <a:srgbClr val="0033CC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α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 (LR case)</a:t>
            </a:r>
          </a:p>
          <a:p>
            <a:pPr marL="495300" indent="-495300">
              <a:lnSpc>
                <a:spcPct val="80000"/>
              </a:lnSpc>
              <a:buFont typeface="Wingdings 2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	3. left subtree of right child of </a:t>
            </a:r>
            <a:r>
              <a:rPr lang="el-GR" altLang="en-US" b="1" i="1">
                <a:solidFill>
                  <a:srgbClr val="0033CC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α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 (RL case)</a:t>
            </a:r>
          </a:p>
          <a:p>
            <a:pPr marL="495300" indent="-495300">
              <a:lnSpc>
                <a:spcPct val="80000"/>
              </a:lnSpc>
              <a:buFont typeface="Wingdings 2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	4. right subtree of right child of </a:t>
            </a:r>
            <a:r>
              <a:rPr lang="el-GR" altLang="en-US" b="1" i="1">
                <a:solidFill>
                  <a:srgbClr val="0033CC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α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 (RR case)</a:t>
            </a:r>
          </a:p>
        </p:txBody>
      </p:sp>
    </p:spTree>
    <p:extLst>
      <p:ext uri="{BB962C8B-B14F-4D97-AF65-F5344CB8AC3E}">
        <p14:creationId xmlns:p14="http://schemas.microsoft.com/office/powerpoint/2010/main" val="230637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655843-EAB6-D244-9DB5-FFE02A0E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9D8E8E-0CC5-CD47-8FA0-61DB3C513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9900"/>
                </a:solidFill>
                <a:ea typeface="SimSun" panose="02010600030101010101" pitchFamily="2" charset="-122"/>
              </a:rPr>
              <a:t>AVL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D0D5F-5BCD-AA44-A8E5-154F58BBD6D3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222375"/>
            <a:ext cx="7239000" cy="434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Violation may occur when an insertion into</a:t>
            </a:r>
          </a:p>
          <a:p>
            <a:pPr marL="495300" indent="-495300">
              <a:lnSpc>
                <a:spcPct val="80000"/>
              </a:lnSpc>
              <a:buFont typeface="Wingdings 2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	1. left subtree of left child of </a:t>
            </a:r>
            <a:r>
              <a:rPr lang="el-GR" altLang="en-US" i="1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 (LL case)</a:t>
            </a:r>
          </a:p>
          <a:p>
            <a:pPr marL="495300" indent="-495300">
              <a:lnSpc>
                <a:spcPct val="80000"/>
              </a:lnSpc>
              <a:buFont typeface="Wingdings 2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</a:p>
          <a:p>
            <a:pPr marL="495300" indent="-495300">
              <a:lnSpc>
                <a:spcPct val="80000"/>
              </a:lnSpc>
              <a:buFont typeface="Wingdings 2" pitchFamily="2" charset="2"/>
              <a:buNone/>
            </a:pPr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95300" indent="-495300">
              <a:lnSpc>
                <a:spcPct val="80000"/>
              </a:lnSpc>
              <a:buFont typeface="Wingdings 2" pitchFamily="2" charset="2"/>
              <a:buNone/>
            </a:pPr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95300" indent="-495300">
              <a:lnSpc>
                <a:spcPct val="80000"/>
              </a:lnSpc>
              <a:buFont typeface="Wingdings 2" pitchFamily="2" charset="2"/>
              <a:buNone/>
            </a:pPr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95300" indent="-495300">
              <a:lnSpc>
                <a:spcPct val="80000"/>
              </a:lnSpc>
              <a:buFont typeface="Wingdings 2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</a:p>
          <a:p>
            <a:pPr marL="495300" indent="-495300">
              <a:lnSpc>
                <a:spcPct val="80000"/>
              </a:lnSpc>
              <a:buFont typeface="Wingdings 2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	4. right subtree of right child of </a:t>
            </a:r>
            <a:r>
              <a:rPr lang="el-GR" altLang="en-US" i="1">
                <a:latin typeface="Arial" panose="020B0604020202020204" pitchFamily="34" charset="0"/>
                <a:ea typeface="SimSun" panose="02010600030101010101" pitchFamily="2" charset="-122"/>
              </a:rPr>
              <a:t>α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 (RR case)</a:t>
            </a:r>
          </a:p>
        </p:txBody>
      </p:sp>
      <p:pic>
        <p:nvPicPr>
          <p:cNvPr id="5" name="Picture 4" descr="figavl5">
            <a:extLst>
              <a:ext uri="{FF2B5EF4-FFF2-40B4-BE49-F238E27FC236}">
                <a16:creationId xmlns:a16="http://schemas.microsoft.com/office/drawing/2014/main" id="{C3C9C56E-9F08-E74C-9BCE-8CE91137F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1" r="53337"/>
          <a:stretch>
            <a:fillRect/>
          </a:stretch>
        </p:blipFill>
        <p:spPr bwMode="auto">
          <a:xfrm>
            <a:off x="2438400" y="2133600"/>
            <a:ext cx="28194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7">
            <a:extLst>
              <a:ext uri="{FF2B5EF4-FFF2-40B4-BE49-F238E27FC236}">
                <a16:creationId xmlns:a16="http://schemas.microsoft.com/office/drawing/2014/main" id="{8B9A732D-5F60-9A4E-8671-7B7B66CB2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44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DAFA80AE-9317-0248-82C0-2592C9EAF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2578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EB93FDD7-C22D-164D-8372-90DBB0D05E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54102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AutoShape 11">
            <a:extLst>
              <a:ext uri="{FF2B5EF4-FFF2-40B4-BE49-F238E27FC236}">
                <a16:creationId xmlns:a16="http://schemas.microsoft.com/office/drawing/2014/main" id="{763D1306-EAF6-4045-9AA2-4B1830987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5727700"/>
            <a:ext cx="6858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X</a:t>
            </a: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1F6E4089-754C-5944-817E-B426772610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0" y="49403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AutoShape 16">
            <a:extLst>
              <a:ext uri="{FF2B5EF4-FFF2-40B4-BE49-F238E27FC236}">
                <a16:creationId xmlns:a16="http://schemas.microsoft.com/office/drawing/2014/main" id="{2D60C553-2731-CA44-9610-B08271088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57800"/>
            <a:ext cx="6858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X</a:t>
            </a:r>
          </a:p>
        </p:txBody>
      </p:sp>
      <p:sp>
        <p:nvSpPr>
          <p:cNvPr id="12" name="Line 17">
            <a:extLst>
              <a:ext uri="{FF2B5EF4-FFF2-40B4-BE49-F238E27FC236}">
                <a16:creationId xmlns:a16="http://schemas.microsoft.com/office/drawing/2014/main" id="{1B004162-9497-9A4A-BD90-644D70B71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876800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8">
            <a:extLst>
              <a:ext uri="{FF2B5EF4-FFF2-40B4-BE49-F238E27FC236}">
                <a16:creationId xmlns:a16="http://schemas.microsoft.com/office/drawing/2014/main" id="{F03188E4-6E91-FB4D-A121-80A6A0EBF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410200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AutoShape 19">
            <a:extLst>
              <a:ext uri="{FF2B5EF4-FFF2-40B4-BE49-F238E27FC236}">
                <a16:creationId xmlns:a16="http://schemas.microsoft.com/office/drawing/2014/main" id="{F9FCB518-331E-B241-899A-C2A7D2F65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791200"/>
            <a:ext cx="685800" cy="762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X</a:t>
            </a: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5C7C2939-E2AF-AF40-A9D1-DBE3E948C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4654550"/>
            <a:ext cx="309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600" i="1">
                <a:solidFill>
                  <a:srgbClr val="0033CC"/>
                </a:solidFill>
              </a:rPr>
              <a:t>α</a:t>
            </a:r>
            <a:endParaRPr lang="en-US" altLang="en-US" sz="1600" i="1">
              <a:solidFill>
                <a:srgbClr val="0033CC"/>
              </a:solidFill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531A02DE-4837-DF46-A33A-5F671C678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2565400"/>
            <a:ext cx="228600" cy="228600"/>
          </a:xfrm>
          <a:prstGeom prst="ellipse">
            <a:avLst/>
          </a:prstGeom>
          <a:solidFill>
            <a:srgbClr val="FEFC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Oval 23">
            <a:extLst>
              <a:ext uri="{FF2B5EF4-FFF2-40B4-BE49-F238E27FC236}">
                <a16:creationId xmlns:a16="http://schemas.microsoft.com/office/drawing/2014/main" id="{1176445C-235C-964D-AA8D-0B39F83D0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2209800"/>
            <a:ext cx="228600" cy="228600"/>
          </a:xfrm>
          <a:prstGeom prst="ellipse">
            <a:avLst/>
          </a:prstGeom>
          <a:solidFill>
            <a:srgbClr val="FEFC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AB8F8D48-FD11-BD41-92F3-2EB6F7391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863" y="2146300"/>
            <a:ext cx="309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600" i="1">
                <a:solidFill>
                  <a:srgbClr val="0033CC"/>
                </a:solidFill>
              </a:rPr>
              <a:t>α</a:t>
            </a:r>
            <a:endParaRPr lang="en-US" altLang="en-US" sz="1600" i="1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1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4" grpId="0" animBg="1"/>
      <p:bldP spid="15" grpId="0"/>
      <p:bldP spid="16" grpId="0" animBg="1"/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44465</TotalTime>
  <Words>1170</Words>
  <Application>Microsoft Macintosh PowerPoint</Application>
  <PresentationFormat>A4 Paper (210x297 mm)</PresentationFormat>
  <Paragraphs>399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Adobe Gothic Std B</vt:lpstr>
      <vt:lpstr>DengXian</vt:lpstr>
      <vt:lpstr>DengXian</vt:lpstr>
      <vt:lpstr>等线 Light</vt:lpstr>
      <vt:lpstr>SimSun</vt:lpstr>
      <vt:lpstr>Arial</vt:lpstr>
      <vt:lpstr>Calibri</vt:lpstr>
      <vt:lpstr>Times New Roman</vt:lpstr>
      <vt:lpstr>Wingdings 2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China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Microsoft Office User</cp:lastModifiedBy>
  <cp:revision>848</cp:revision>
  <cp:lastPrinted>2025-03-21T05:26:40Z</cp:lastPrinted>
  <dcterms:created xsi:type="dcterms:W3CDTF">2018-07-17T04:46:00Z</dcterms:created>
  <dcterms:modified xsi:type="dcterms:W3CDTF">2025-04-24T07:52:01Z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