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80" r:id="rId2"/>
    <p:sldId id="759" r:id="rId3"/>
    <p:sldId id="760" r:id="rId4"/>
    <p:sldId id="742" r:id="rId5"/>
    <p:sldId id="761" r:id="rId6"/>
    <p:sldId id="743" r:id="rId7"/>
    <p:sldId id="744" r:id="rId8"/>
    <p:sldId id="745" r:id="rId9"/>
    <p:sldId id="746" r:id="rId10"/>
    <p:sldId id="747" r:id="rId11"/>
    <p:sldId id="748" r:id="rId12"/>
    <p:sldId id="749" r:id="rId13"/>
    <p:sldId id="750" r:id="rId14"/>
    <p:sldId id="751" r:id="rId15"/>
    <p:sldId id="752" r:id="rId16"/>
    <p:sldId id="753" r:id="rId17"/>
    <p:sldId id="754" r:id="rId18"/>
    <p:sldId id="762" r:id="rId19"/>
    <p:sldId id="755" r:id="rId20"/>
    <p:sldId id="756" r:id="rId21"/>
    <p:sldId id="763" r:id="rId22"/>
    <p:sldId id="757" r:id="rId23"/>
    <p:sldId id="758" r:id="rId24"/>
    <p:sldId id="372" r:id="rId25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4F4344-209C-4F70-85AC-9C0340846E2F}">
          <p14:sldIdLst>
            <p14:sldId id="280"/>
            <p14:sldId id="759"/>
            <p14:sldId id="760"/>
            <p14:sldId id="742"/>
            <p14:sldId id="761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62"/>
            <p14:sldId id="755"/>
            <p14:sldId id="756"/>
            <p14:sldId id="763"/>
            <p14:sldId id="757"/>
            <p14:sldId id="758"/>
            <p14:sldId id="372"/>
          </p14:sldIdLst>
        </p14:section>
        <p14:section name="无标题节" id="{3A58C67D-E970-4AF9-96C5-84664AA55BD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0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C0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2632" autoAdjust="0"/>
  </p:normalViewPr>
  <p:slideViewPr>
    <p:cSldViewPr snapToGrid="0">
      <p:cViewPr varScale="1">
        <p:scale>
          <a:sx n="57" d="100"/>
          <a:sy n="57" d="100"/>
        </p:scale>
        <p:origin x="1064" y="176"/>
      </p:cViewPr>
      <p:guideLst>
        <p:guide orient="horz" pos="230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6F613-6386-45E1-B87F-1E8A4FD761EB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6104B-F43C-4180-A305-CEC1284C5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9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104B-F43C-4180-A305-CEC1284C5F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1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104B-F43C-4180-A305-CEC1284C5FF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0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1A63-A7C4-4D9E-8336-1A8A451B13AA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824D-C0BA-4384-BF05-F9F894E8B242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58A-A4F5-4361-A1B6-594D0881072F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285-B0D8-4CCE-9696-7B972DFD7D37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8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07B5-A00F-4D95-A944-352881DC976F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D666-1070-47A4-93DD-CDEF7BD1F6B1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CCC7-9EDE-420E-93DD-85D8C3590620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E457-A80F-46AA-AB73-6563C30B8F07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94D2-7C33-4737-9BFA-E0AD9F259636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0A1E-52E8-41CF-B036-B709E3BEEE64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ECB7-59A1-4697-8604-3431EA5C9D9C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4028-4A59-403E-B211-633674C4AE82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8AAF-F958-4141-BDE8-5609689A4508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1D7D9E-FB29-9D4A-9A84-AC73C8AAA8E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42" y="0"/>
            <a:ext cx="1367045" cy="10469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" y="1654175"/>
            <a:ext cx="9905999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endParaRPr lang="en-US" dirty="0"/>
          </a:p>
          <a:p>
            <a:pPr algn="ctr">
              <a:buNone/>
            </a:pPr>
            <a:endParaRPr lang="it-IT" b="1" dirty="0"/>
          </a:p>
          <a:p>
            <a:pPr algn="ctr">
              <a:buNone/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Expression Trees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Dr. Zubair Ahmad</a:t>
            </a:r>
          </a:p>
          <a:p>
            <a:pPr algn="ctr">
              <a:buNone/>
            </a:pPr>
            <a:r>
              <a:rPr lang="en-US" dirty="0"/>
              <a:t>	</a:t>
            </a:r>
          </a:p>
        </p:txBody>
      </p:sp>
      <p:sp>
        <p:nvSpPr>
          <p:cNvPr id="49155" name="AutoShape 3" descr="C:\Users\W10\AppData\Roaming\Tencent\Users\794473416\QQ\WinTemp\RichOle\XO7~@R[DK0Y$4$RD6Y5[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56" name="AutoShape 4" descr="C:\Users\W10\AppData\Roaming\Tencent\Users\794473416\QQ\WinTemp\RichOle\XO7~@R[DK0Y$4$RD6Y5[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57" name="AutoShape 5" descr="C:\Users\W10\AppData\Roaming\Tencent\Users\794473416\QQ\WinTemp\RichOle\XO7~@R[DK0Y$4$RD6Y5[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99ADA-48C1-EC4B-A15E-7A2B09F5ECE8}"/>
              </a:ext>
            </a:extLst>
          </p:cNvPr>
          <p:cNvSpPr txBox="1"/>
          <p:nvPr/>
        </p:nvSpPr>
        <p:spPr>
          <a:xfrm>
            <a:off x="2833816" y="1284843"/>
            <a:ext cx="451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Structures and Algorithms</a:t>
            </a:r>
          </a:p>
          <a:p>
            <a:pPr algn="ctr"/>
            <a:r>
              <a:rPr lang="en-US" b="1" dirty="0"/>
              <a:t>(ES221)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6717E-DAAC-AE41-B4C4-052CDA7D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8D064C-0C4F-F84C-B214-C7BB4494D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02300"/>
            <a:ext cx="1752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CC"/>
                </a:solidFill>
              </a:rPr>
              <a:t>Left</a:t>
            </a:r>
            <a:r>
              <a:rPr lang="en-US" altLang="en-US"/>
              <a:t>                       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E7CEF2-50E7-8F48-A603-F4C39B270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0" y="4940300"/>
            <a:ext cx="2438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6600"/>
                </a:solidFill>
              </a:rPr>
              <a:t>Left</a:t>
            </a:r>
            <a:r>
              <a:rPr lang="en-US" altLang="en-US"/>
              <a:t>                                   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FB306-D147-F541-A7E9-F83F648EB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991100"/>
            <a:ext cx="1905000" cy="154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	     </a:t>
            </a:r>
            <a:r>
              <a:rPr lang="en-US" altLang="en-US">
                <a:solidFill>
                  <a:srgbClr val="006600"/>
                </a:solidFill>
              </a:rPr>
              <a:t>Right</a:t>
            </a:r>
            <a:r>
              <a:rPr lang="en-US" altLang="en-US"/>
              <a:t> 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3FE03-F433-4D48-AA5D-1B4A24ABC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30700"/>
            <a:ext cx="36576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			</a:t>
            </a:r>
            <a:r>
              <a:rPr lang="en-US" altLang="en-US">
                <a:solidFill>
                  <a:srgbClr val="0000CC"/>
                </a:solidFill>
              </a:rPr>
              <a:t>Right</a:t>
            </a:r>
            <a:r>
              <a:rPr lang="en-US" altLang="en-US"/>
              <a:t> 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8C319-000E-354D-B819-7F745A269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4254500"/>
            <a:ext cx="3124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CC"/>
                </a:solidFill>
              </a:rPr>
              <a:t>Left</a:t>
            </a:r>
            <a:r>
              <a:rPr lang="en-US" altLang="en-US"/>
              <a:t>                                                 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                            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5D289B-CDD6-A24E-8E70-E17ADCA6BC9E}"/>
              </a:ext>
            </a:extLst>
          </p:cNvPr>
          <p:cNvSpPr txBox="1">
            <a:spLocks/>
          </p:cNvSpPr>
          <p:nvPr/>
        </p:nvSpPr>
        <p:spPr bwMode="auto">
          <a:xfrm>
            <a:off x="76200" y="0"/>
            <a:ext cx="90678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000">
                <a:solidFill>
                  <a:srgbClr val="FF9900"/>
                </a:solidFill>
              </a:rPr>
              <a:t>Expression Tree – Preorder Traversal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F48E6E-D22D-064C-B4DD-7EC220B21FC5}"/>
              </a:ext>
            </a:extLst>
          </p:cNvPr>
          <p:cNvSpPr txBox="1">
            <a:spLocks/>
          </p:cNvSpPr>
          <p:nvPr/>
        </p:nvSpPr>
        <p:spPr>
          <a:xfrm>
            <a:off x="457200" y="622300"/>
            <a:ext cx="7543800" cy="31877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800">
                <a:solidFill>
                  <a:srgbClr val="0000CC"/>
                </a:solidFill>
              </a:rPr>
              <a:t>Left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rgbClr val="FF0000"/>
                </a:solidFill>
              </a:rPr>
              <a:t>+</a:t>
            </a:r>
            <a:r>
              <a:rPr lang="en-US" altLang="en-US" sz="1800"/>
              <a:t> </a:t>
            </a:r>
            <a:r>
              <a:rPr lang="en-US" altLang="en-US" sz="1800">
                <a:solidFill>
                  <a:srgbClr val="0000CC"/>
                </a:solidFill>
              </a:rPr>
              <a:t>Right </a:t>
            </a:r>
            <a:r>
              <a:rPr lang="en-US" altLang="en-US" sz="180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+ </a:t>
            </a:r>
            <a:r>
              <a:rPr lang="en-US" altLang="en-US" sz="1800">
                <a:solidFill>
                  <a:srgbClr val="0000CC"/>
                </a:solidFill>
                <a:sym typeface="Wingdings" pitchFamily="2" charset="2"/>
              </a:rPr>
              <a:t>Left Right</a:t>
            </a:r>
            <a:endParaRPr lang="en-US" altLang="en-US" sz="18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800">
                <a:solidFill>
                  <a:srgbClr val="0000CC"/>
                </a:solidFill>
              </a:rPr>
              <a:t>Left</a:t>
            </a:r>
            <a:r>
              <a:rPr lang="en-US" altLang="en-US" sz="1800"/>
              <a:t> 	</a:t>
            </a:r>
            <a:r>
              <a:rPr lang="en-US" altLang="en-US" sz="1800">
                <a:sym typeface="Wingdings" pitchFamily="2" charset="2"/>
              </a:rPr>
              <a:t>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en-US" altLang="en-US" sz="1800">
                <a:sym typeface="Wingdings" pitchFamily="2" charset="2"/>
              </a:rPr>
              <a:t> </a:t>
            </a:r>
            <a:r>
              <a:rPr lang="en-US" altLang="en-US" sz="1800">
                <a:solidFill>
                  <a:srgbClr val="006600"/>
                </a:solidFill>
                <a:sym typeface="Wingdings" pitchFamily="2" charset="2"/>
              </a:rPr>
              <a:t>Left</a:t>
            </a:r>
            <a:r>
              <a:rPr lang="en-US" altLang="en-US" sz="1800">
                <a:sym typeface="Wingdings" pitchFamily="2" charset="2"/>
              </a:rPr>
              <a:t>       </a:t>
            </a:r>
            <a:r>
              <a:rPr lang="en-US" altLang="en-US" sz="1800">
                <a:solidFill>
                  <a:srgbClr val="006600"/>
                </a:solidFill>
                <a:sym typeface="Wingdings" pitchFamily="2" charset="2"/>
              </a:rPr>
              <a:t>Right</a:t>
            </a:r>
            <a:r>
              <a:rPr lang="en-US" altLang="en-US" sz="1800">
                <a:sym typeface="Wingdings" pitchFamily="2" charset="2"/>
              </a:rPr>
              <a:t> </a:t>
            </a:r>
            <a:r>
              <a:rPr lang="en-US" altLang="en-US" sz="1800"/>
              <a:t>	      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800">
                <a:sym typeface="Wingdings" pitchFamily="2" charset="2"/>
              </a:rPr>
              <a:t>		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en-US" altLang="en-US" sz="1800">
                <a:sym typeface="Wingdings" pitchFamily="2" charset="2"/>
              </a:rPr>
              <a:t> </a:t>
            </a:r>
            <a:r>
              <a:rPr lang="en-US" altLang="en-US" sz="1800">
                <a:solidFill>
                  <a:srgbClr val="006600"/>
                </a:solidFill>
                <a:sym typeface="Wingdings" pitchFamily="2" charset="2"/>
              </a:rPr>
              <a:t>Left</a:t>
            </a:r>
            <a:r>
              <a:rPr lang="en-US" altLang="en-US" sz="1800">
                <a:sym typeface="Wingdings" pitchFamily="2" charset="2"/>
              </a:rPr>
              <a:t> 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800">
                <a:sym typeface="Wingdings" pitchFamily="2" charset="2"/>
              </a:rPr>
              <a:t>  </a:t>
            </a:r>
            <a:r>
              <a:rPr lang="en-US" altLang="en-US" sz="1800">
                <a:solidFill>
                  <a:srgbClr val="0000CC"/>
                </a:solidFill>
                <a:sym typeface="Wingdings" pitchFamily="2" charset="2"/>
              </a:rPr>
              <a:t>Left</a:t>
            </a:r>
            <a:r>
              <a:rPr lang="en-US" altLang="en-US" sz="1800">
                <a:sym typeface="Wingdings" pitchFamily="2" charset="2"/>
              </a:rPr>
              <a:t> </a:t>
            </a:r>
            <a:r>
              <a:rPr lang="en-US" altLang="en-US" sz="1800">
                <a:solidFill>
                  <a:srgbClr val="0000CC"/>
                </a:solidFill>
                <a:sym typeface="Wingdings" pitchFamily="2" charset="2"/>
              </a:rPr>
              <a:t>Right</a:t>
            </a:r>
            <a:endParaRPr lang="en-US" altLang="en-US" sz="1800"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800"/>
              <a:t>	       	</a:t>
            </a:r>
            <a:r>
              <a:rPr lang="en-US" altLang="en-US" sz="1800">
                <a:sym typeface="Wingdings" pitchFamily="2" charset="2"/>
              </a:rPr>
              <a:t>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en-US" altLang="en-US" sz="1800">
                <a:sym typeface="Wingdings" pitchFamily="2" charset="2"/>
              </a:rPr>
              <a:t>     a  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800">
                <a:sym typeface="Wingdings" pitchFamily="2" charset="2"/>
              </a:rPr>
              <a:t>    b     c    </a:t>
            </a:r>
          </a:p>
          <a:p>
            <a:pPr>
              <a:lnSpc>
                <a:spcPct val="80000"/>
              </a:lnSpc>
            </a:pPr>
            <a:r>
              <a:rPr lang="en-US" altLang="en-US" sz="1800">
                <a:solidFill>
                  <a:srgbClr val="0000CC"/>
                </a:solidFill>
              </a:rPr>
              <a:t>Right</a:t>
            </a:r>
            <a:r>
              <a:rPr lang="en-US" altLang="en-US" sz="1800"/>
              <a:t> 	</a:t>
            </a:r>
            <a:r>
              <a:rPr lang="en-US" altLang="en-US" sz="1800">
                <a:sym typeface="Wingdings" pitchFamily="2" charset="2"/>
              </a:rPr>
              <a:t>    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800">
                <a:sym typeface="Wingdings" pitchFamily="2" charset="2"/>
              </a:rPr>
              <a:t> 	         </a:t>
            </a:r>
            <a:r>
              <a:rPr lang="en-US" altLang="en-US" sz="1800">
                <a:solidFill>
                  <a:srgbClr val="006600"/>
                </a:solidFill>
                <a:sym typeface="Wingdings" pitchFamily="2" charset="2"/>
              </a:rPr>
              <a:t>Left</a:t>
            </a:r>
            <a:r>
              <a:rPr lang="en-US" altLang="en-US" sz="1800">
                <a:sym typeface="Wingdings" pitchFamily="2" charset="2"/>
              </a:rPr>
              <a:t> 	  </a:t>
            </a:r>
            <a:r>
              <a:rPr lang="en-US" altLang="en-US" sz="1800">
                <a:solidFill>
                  <a:srgbClr val="006600"/>
                </a:solidFill>
                <a:sym typeface="Wingdings" pitchFamily="2" charset="2"/>
              </a:rPr>
              <a:t>Right</a:t>
            </a:r>
            <a:r>
              <a:rPr lang="en-US" altLang="en-US" sz="1800">
                <a:sym typeface="Wingdings" pitchFamily="2" charset="2"/>
              </a:rPr>
              <a:t> </a:t>
            </a:r>
            <a:r>
              <a:rPr lang="en-US" altLang="en-US" sz="1800"/>
              <a:t>	      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800">
                <a:sym typeface="Wingdings" pitchFamily="2" charset="2"/>
              </a:rPr>
              <a:t>		    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800">
                <a:sym typeface="Wingdings" pitchFamily="2" charset="2"/>
              </a:rPr>
              <a:t> 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en-US" altLang="en-US" sz="1800">
                <a:sym typeface="Wingdings" pitchFamily="2" charset="2"/>
              </a:rPr>
              <a:t>        </a:t>
            </a:r>
            <a:r>
              <a:rPr lang="en-US" altLang="en-US" sz="1800">
                <a:solidFill>
                  <a:srgbClr val="0000CC"/>
                </a:solidFill>
                <a:sym typeface="Wingdings" pitchFamily="2" charset="2"/>
              </a:rPr>
              <a:t>Left</a:t>
            </a:r>
            <a:r>
              <a:rPr lang="en-US" altLang="en-US" sz="1800">
                <a:sym typeface="Wingdings" pitchFamily="2" charset="2"/>
              </a:rPr>
              <a:t>      </a:t>
            </a:r>
            <a:r>
              <a:rPr lang="en-US" altLang="en-US" sz="1800">
                <a:solidFill>
                  <a:srgbClr val="0000CC"/>
                </a:solidFill>
                <a:sym typeface="Wingdings" pitchFamily="2" charset="2"/>
              </a:rPr>
              <a:t>Right</a:t>
            </a:r>
            <a:r>
              <a:rPr lang="en-US" altLang="en-US" sz="1800">
                <a:sym typeface="Wingdings" pitchFamily="2" charset="2"/>
              </a:rPr>
              <a:t> </a:t>
            </a:r>
            <a:r>
              <a:rPr lang="en-US" altLang="en-US" sz="1800">
                <a:solidFill>
                  <a:srgbClr val="006600"/>
                </a:solidFill>
                <a:sym typeface="Wingdings" pitchFamily="2" charset="2"/>
              </a:rPr>
              <a:t>Right</a:t>
            </a:r>
            <a:endParaRPr lang="en-US" altLang="en-US" sz="1800"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800">
                <a:sym typeface="Wingdings" pitchFamily="2" charset="2"/>
              </a:rPr>
              <a:t>		    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800">
                <a:sym typeface="Wingdings" pitchFamily="2" charset="2"/>
              </a:rPr>
              <a:t> 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en-US" altLang="en-US" sz="1800">
                <a:sym typeface="Wingdings" pitchFamily="2" charset="2"/>
              </a:rPr>
              <a:t>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800">
                <a:sym typeface="Wingdings" pitchFamily="2" charset="2"/>
              </a:rPr>
              <a:t>  </a:t>
            </a:r>
            <a:r>
              <a:rPr lang="en-US" altLang="en-US" sz="1800">
                <a:solidFill>
                  <a:srgbClr val="006600"/>
                </a:solidFill>
                <a:sym typeface="Wingdings" pitchFamily="2" charset="2"/>
              </a:rPr>
              <a:t>Left</a:t>
            </a:r>
            <a:r>
              <a:rPr lang="en-US" altLang="en-US" sz="1800">
                <a:sym typeface="Wingdings" pitchFamily="2" charset="2"/>
              </a:rPr>
              <a:t> </a:t>
            </a:r>
            <a:r>
              <a:rPr lang="en-US" altLang="en-US" sz="1800">
                <a:solidFill>
                  <a:srgbClr val="006600"/>
                </a:solidFill>
                <a:sym typeface="Wingdings" pitchFamily="2" charset="2"/>
              </a:rPr>
              <a:t>Right</a:t>
            </a:r>
            <a:r>
              <a:rPr lang="en-US" altLang="en-US" sz="1800">
                <a:sym typeface="Wingdings" pitchFamily="2" charset="2"/>
              </a:rPr>
              <a:t> </a:t>
            </a:r>
            <a:r>
              <a:rPr lang="en-US" altLang="en-US" sz="1800">
                <a:solidFill>
                  <a:srgbClr val="0000CC"/>
                </a:solidFill>
                <a:sym typeface="Wingdings" pitchFamily="2" charset="2"/>
              </a:rPr>
              <a:t>Right</a:t>
            </a:r>
            <a:r>
              <a:rPr lang="en-US" altLang="en-US" sz="1800">
                <a:sym typeface="Wingdings" pitchFamily="2" charset="2"/>
              </a:rPr>
              <a:t> </a:t>
            </a:r>
            <a:r>
              <a:rPr lang="en-US" altLang="en-US" sz="1800">
                <a:solidFill>
                  <a:srgbClr val="006600"/>
                </a:solidFill>
                <a:sym typeface="Wingdings" pitchFamily="2" charset="2"/>
              </a:rPr>
              <a:t>Right</a:t>
            </a:r>
            <a:endParaRPr lang="en-US" altLang="en-US" sz="1800"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800">
                <a:sym typeface="Wingdings" pitchFamily="2" charset="2"/>
              </a:rPr>
              <a:t>		    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800">
                <a:sym typeface="Wingdings" pitchFamily="2" charset="2"/>
              </a:rPr>
              <a:t> 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en-US" altLang="en-US" sz="1800">
                <a:sym typeface="Wingdings" pitchFamily="2" charset="2"/>
              </a:rPr>
              <a:t>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800">
                <a:sym typeface="Wingdings" pitchFamily="2" charset="2"/>
              </a:rPr>
              <a:t>    d     e        f       g   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Left + Right </a:t>
            </a:r>
            <a:r>
              <a:rPr lang="en-US" altLang="en-US" sz="1800">
                <a:sym typeface="Wingdings" pitchFamily="2" charset="2"/>
              </a:rPr>
              <a:t>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+ </a:t>
            </a:r>
            <a:r>
              <a:rPr lang="en-US" altLang="en-US" sz="1800">
                <a:solidFill>
                  <a:srgbClr val="0000CC"/>
                </a:solidFill>
                <a:sym typeface="Wingdings" pitchFamily="2" charset="2"/>
              </a:rPr>
              <a:t>Left Right</a:t>
            </a:r>
            <a:endParaRPr lang="en-US" altLang="en-US" sz="1800"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800">
                <a:sym typeface="Wingdings" pitchFamily="2" charset="2"/>
              </a:rPr>
              <a:t> 		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+ +</a:t>
            </a:r>
            <a:r>
              <a:rPr lang="en-US" altLang="en-US" sz="1800">
                <a:sym typeface="Wingdings" pitchFamily="2" charset="2"/>
              </a:rPr>
              <a:t> a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800">
                <a:sym typeface="Wingdings" pitchFamily="2" charset="2"/>
              </a:rPr>
              <a:t> b  c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800">
                <a:sym typeface="Wingdings" pitchFamily="2" charset="2"/>
              </a:rPr>
              <a:t>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en-US" altLang="en-US" sz="1800">
                <a:sym typeface="Wingdings" pitchFamily="2" charset="2"/>
              </a:rPr>
              <a:t> </a:t>
            </a:r>
            <a:r>
              <a:rPr lang="en-US" altLang="en-US" sz="180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800">
                <a:sym typeface="Wingdings" pitchFamily="2" charset="2"/>
              </a:rPr>
              <a:t>  d e f  g 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DC622C33-0C75-134F-BCCA-6DD83681C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354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5B9A7B54-3214-7A43-A5B8-E6BC729B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4323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BEB32ED9-D229-8A4F-8769-DF6EF4839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44831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64F86F52-E8E8-194D-A78D-38911DEDD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9657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a</a:t>
            </a: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C56C4B9F-127A-E14D-9687-A9CD6C03B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51054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2C8ED5-4B0C-F54A-A7C0-B121E0D68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56388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b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41ACD0D0-4C51-9D46-8B0C-F1BF6EDBB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56769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c</a:t>
            </a: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D689C19C-82EF-7D42-8163-5E6F05D88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57658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7D783E2E-8198-1443-8F69-CB48F253F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62865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d</a:t>
            </a: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ECD20107-1D58-5D43-AA44-770A04C37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63373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e</a:t>
            </a:r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75485416-5F81-D74D-9202-ED0401C9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51181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A855D14F-C54A-6A46-BB5F-5A6272EA0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6896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f</a:t>
            </a:r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400639FA-0544-9048-AAAC-CC61C56B8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181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g</a:t>
            </a: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B19CF549-969C-5D4B-BC48-4B073DF0CB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127500"/>
            <a:ext cx="175260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38DFC2BC-20F2-6D4C-9F01-51C77876B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127500"/>
            <a:ext cx="175260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D43D3850-4AA0-8944-8995-451BE199D1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0800" y="4800600"/>
            <a:ext cx="38100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880223FD-1486-C247-A938-1149852CD3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826000"/>
            <a:ext cx="304800" cy="2921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CA55A24-BE0E-6D4E-9B18-BA7FB4C6D5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3900" y="5499100"/>
            <a:ext cx="338138" cy="2159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B3B71E00-FFE7-7046-9D5A-810F143D7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499100"/>
            <a:ext cx="30480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B426A15C-0FB7-514B-ABB8-8942D751E7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6600" y="6172200"/>
            <a:ext cx="279400" cy="203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6D95B739-B458-7E43-83D9-D2DF3B8D7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6159500"/>
            <a:ext cx="241300" cy="254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11BEDEC8-6DDF-2142-B456-8BD113E529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6200" y="5524500"/>
            <a:ext cx="411163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C72C6FA7-518A-094D-8433-D7CBE16F88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8038" y="4889500"/>
            <a:ext cx="284162" cy="2921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EBEE72E-8AFD-A142-B615-8DAA61E1A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8200" y="5511800"/>
            <a:ext cx="241300" cy="254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60B8AE05-2282-F744-9EF7-EA4F329B5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13300"/>
            <a:ext cx="457200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7976209A-1AC6-7844-A7FC-6EEF5432B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46500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235532FD-1200-9F45-A46F-CE1E1076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4826000"/>
            <a:ext cx="850900" cy="66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6600"/>
                </a:solidFill>
              </a:rPr>
              <a:t>Left</a:t>
            </a:r>
            <a:r>
              <a:rPr lang="en-US" altLang="en-US"/>
              <a:t>         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                                      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D224F283-330D-154E-BC7E-D5011E233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4318000"/>
            <a:ext cx="635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6C2937B0-B47A-434F-91CC-AC99CCD9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5537200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CC"/>
                </a:solidFill>
              </a:rPr>
              <a:t>Left</a:t>
            </a:r>
            <a:r>
              <a:rPr lang="en-US" altLang="en-US"/>
              <a:t>        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DB548FC8-09CD-3049-A093-5A9391E5B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5499100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      </a:t>
            </a:r>
            <a:r>
              <a:rPr lang="en-US" altLang="en-US">
                <a:solidFill>
                  <a:srgbClr val="0000CC"/>
                </a:solidFill>
              </a:rPr>
              <a:t>Right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84E013BE-4351-F344-8F69-033905ED4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64100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6600"/>
                </a:solidFill>
              </a:rPr>
              <a:t>Right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06753A73-54FA-5C45-82DB-3EB22A542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448300"/>
            <a:ext cx="762000" cy="73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CC"/>
                </a:solidFill>
              </a:rPr>
              <a:t>Right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0E2AC961-D30E-C84C-8B81-66AD93A1F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108700"/>
            <a:ext cx="83820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6600"/>
                </a:solidFill>
              </a:rPr>
              <a:t>Left</a:t>
            </a:r>
            <a:r>
              <a:rPr lang="en-US" altLang="en-US"/>
              <a:t>      </a:t>
            </a:r>
          </a:p>
          <a:p>
            <a:pPr algn="ctr" eaLnBrk="1" hangingPunct="1"/>
            <a:r>
              <a:rPr lang="en-US" altLang="en-US"/>
              <a:t>    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CDC273E5-A43B-8640-8F0F-7F37EA767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159500"/>
            <a:ext cx="83820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       </a:t>
            </a:r>
            <a:r>
              <a:rPr lang="en-US" altLang="en-US">
                <a:solidFill>
                  <a:srgbClr val="006600"/>
                </a:solidFill>
              </a:rPr>
              <a:t>Right</a:t>
            </a:r>
          </a:p>
          <a:p>
            <a:pPr algn="ctr" eaLnBrk="1" hangingPunct="1"/>
            <a:r>
              <a:rPr lang="en-US" altLang="en-US"/>
              <a:t>    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D48A5A35-7DF1-974C-91A9-DBCF462AA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4470400"/>
            <a:ext cx="6096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4085C1C7-B7C4-2E44-A917-223C4216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5105400"/>
            <a:ext cx="558800" cy="48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CA7CAE68-54C1-8141-AAA3-033AC416D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5753100"/>
            <a:ext cx="558800" cy="48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44A5006F-24FE-9A40-A4AD-5D03484A8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5076825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75B58C6-C871-A748-BBAF-0AC4974A9294}"/>
              </a:ext>
            </a:extLst>
          </p:cNvPr>
          <p:cNvSpPr/>
          <p:nvPr/>
        </p:nvSpPr>
        <p:spPr>
          <a:xfrm>
            <a:off x="2209800" y="2057400"/>
            <a:ext cx="2057400" cy="109538"/>
          </a:xfrm>
          <a:custGeom>
            <a:avLst/>
            <a:gdLst>
              <a:gd name="connsiteX0" fmla="*/ 0 w 1294227"/>
              <a:gd name="connsiteY0" fmla="*/ 121919 h 121919"/>
              <a:gd name="connsiteX1" fmla="*/ 267286 w 1294227"/>
              <a:gd name="connsiteY1" fmla="*/ 51581 h 121919"/>
              <a:gd name="connsiteX2" fmla="*/ 703384 w 1294227"/>
              <a:gd name="connsiteY2" fmla="*/ 9378 h 121919"/>
              <a:gd name="connsiteX3" fmla="*/ 1294227 w 1294227"/>
              <a:gd name="connsiteY3" fmla="*/ 107852 h 12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4227" h="121919">
                <a:moveTo>
                  <a:pt x="0" y="121919"/>
                </a:moveTo>
                <a:cubicBezTo>
                  <a:pt x="75028" y="96128"/>
                  <a:pt x="150056" y="70338"/>
                  <a:pt x="267286" y="51581"/>
                </a:cubicBezTo>
                <a:cubicBezTo>
                  <a:pt x="384516" y="32824"/>
                  <a:pt x="532227" y="0"/>
                  <a:pt x="703384" y="9378"/>
                </a:cubicBezTo>
                <a:cubicBezTo>
                  <a:pt x="874541" y="18756"/>
                  <a:pt x="1084384" y="63304"/>
                  <a:pt x="1294227" y="10785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5715ECC3-94CA-8A4D-80C6-6B57614E077A}"/>
              </a:ext>
            </a:extLst>
          </p:cNvPr>
          <p:cNvSpPr/>
          <p:nvPr/>
        </p:nvSpPr>
        <p:spPr>
          <a:xfrm>
            <a:off x="2390775" y="2347913"/>
            <a:ext cx="1252538" cy="82550"/>
          </a:xfrm>
          <a:custGeom>
            <a:avLst/>
            <a:gdLst>
              <a:gd name="connsiteX0" fmla="*/ 0 w 1294227"/>
              <a:gd name="connsiteY0" fmla="*/ 121919 h 121919"/>
              <a:gd name="connsiteX1" fmla="*/ 267286 w 1294227"/>
              <a:gd name="connsiteY1" fmla="*/ 51581 h 121919"/>
              <a:gd name="connsiteX2" fmla="*/ 703384 w 1294227"/>
              <a:gd name="connsiteY2" fmla="*/ 9378 h 121919"/>
              <a:gd name="connsiteX3" fmla="*/ 1294227 w 1294227"/>
              <a:gd name="connsiteY3" fmla="*/ 107852 h 12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4227" h="121919">
                <a:moveTo>
                  <a:pt x="0" y="121919"/>
                </a:moveTo>
                <a:cubicBezTo>
                  <a:pt x="75028" y="96128"/>
                  <a:pt x="150056" y="70338"/>
                  <a:pt x="267286" y="51581"/>
                </a:cubicBezTo>
                <a:cubicBezTo>
                  <a:pt x="384516" y="32824"/>
                  <a:pt x="532227" y="0"/>
                  <a:pt x="703384" y="9378"/>
                </a:cubicBezTo>
                <a:cubicBezTo>
                  <a:pt x="874541" y="18756"/>
                  <a:pt x="1084384" y="63304"/>
                  <a:pt x="1294227" y="10785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`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2A7AB2F0-AD72-B046-AB9F-30CABAC37C5F}"/>
              </a:ext>
            </a:extLst>
          </p:cNvPr>
          <p:cNvSpPr/>
          <p:nvPr/>
        </p:nvSpPr>
        <p:spPr>
          <a:xfrm>
            <a:off x="2438400" y="1163638"/>
            <a:ext cx="1252538" cy="80962"/>
          </a:xfrm>
          <a:custGeom>
            <a:avLst/>
            <a:gdLst>
              <a:gd name="connsiteX0" fmla="*/ 0 w 1294227"/>
              <a:gd name="connsiteY0" fmla="*/ 121919 h 121919"/>
              <a:gd name="connsiteX1" fmla="*/ 267286 w 1294227"/>
              <a:gd name="connsiteY1" fmla="*/ 51581 h 121919"/>
              <a:gd name="connsiteX2" fmla="*/ 703384 w 1294227"/>
              <a:gd name="connsiteY2" fmla="*/ 9378 h 121919"/>
              <a:gd name="connsiteX3" fmla="*/ 1294227 w 1294227"/>
              <a:gd name="connsiteY3" fmla="*/ 107852 h 12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4227" h="121919">
                <a:moveTo>
                  <a:pt x="0" y="121919"/>
                </a:moveTo>
                <a:cubicBezTo>
                  <a:pt x="75028" y="96128"/>
                  <a:pt x="150056" y="70338"/>
                  <a:pt x="267286" y="51581"/>
                </a:cubicBezTo>
                <a:cubicBezTo>
                  <a:pt x="384516" y="32824"/>
                  <a:pt x="532227" y="0"/>
                  <a:pt x="703384" y="9378"/>
                </a:cubicBezTo>
                <a:cubicBezTo>
                  <a:pt x="874541" y="18756"/>
                  <a:pt x="1084384" y="63304"/>
                  <a:pt x="1294227" y="10785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401643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0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2A707-831B-2F43-8F91-CF844E46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0D22BEA-6CE4-3847-AEEE-99ED45DA3810}"/>
              </a:ext>
            </a:extLst>
          </p:cNvPr>
          <p:cNvSpPr txBox="1">
            <a:spLocks/>
          </p:cNvSpPr>
          <p:nvPr/>
        </p:nvSpPr>
        <p:spPr bwMode="auto">
          <a:xfrm>
            <a:off x="76200" y="0"/>
            <a:ext cx="90678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000">
                <a:solidFill>
                  <a:srgbClr val="FF9900"/>
                </a:solidFill>
              </a:rPr>
              <a:t>Expression Tree – Postorder Traversal Example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CAC4C41-3C8C-AB4C-86E0-D0F7690768EF}"/>
              </a:ext>
            </a:extLst>
          </p:cNvPr>
          <p:cNvSpPr txBox="1">
            <a:spLocks/>
          </p:cNvSpPr>
          <p:nvPr/>
        </p:nvSpPr>
        <p:spPr>
          <a:xfrm>
            <a:off x="190500" y="1174750"/>
            <a:ext cx="7543800" cy="3035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rgbClr val="0000CC"/>
                </a:solidFill>
              </a:rPr>
              <a:t>Left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+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rgbClr val="0000CC"/>
                </a:solidFill>
              </a:rPr>
              <a:t>Right </a:t>
            </a:r>
            <a:r>
              <a:rPr lang="en-US" altLang="en-US" sz="1800" dirty="0">
                <a:solidFill>
                  <a:srgbClr val="0000CC"/>
                </a:solidFill>
                <a:sym typeface="Wingdings" pitchFamily="2" charset="2"/>
              </a:rPr>
              <a:t> Left Right </a:t>
            </a:r>
            <a:r>
              <a:rPr lang="en-US" altLang="en-US" sz="1800" dirty="0">
                <a:solidFill>
                  <a:srgbClr val="FF0000"/>
                </a:solidFill>
                <a:sym typeface="Wingdings" pitchFamily="2" charset="2"/>
              </a:rPr>
              <a:t>+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rgbClr val="0000CC"/>
                </a:solidFill>
              </a:rPr>
              <a:t>Left</a:t>
            </a:r>
            <a:r>
              <a:rPr lang="en-US" altLang="en-US" sz="1800" dirty="0"/>
              <a:t> 	</a:t>
            </a:r>
            <a:r>
              <a:rPr lang="en-US" altLang="en-US" sz="1800" dirty="0">
                <a:sym typeface="Wingdings" pitchFamily="2" charset="2"/>
              </a:rPr>
              <a:t></a:t>
            </a:r>
          </a:p>
          <a:p>
            <a:pPr>
              <a:lnSpc>
                <a:spcPct val="80000"/>
              </a:lnSpc>
            </a:pPr>
            <a:r>
              <a:rPr lang="en-US" altLang="en-US" sz="1800" dirty="0"/>
              <a:t>      	</a:t>
            </a:r>
            <a:r>
              <a:rPr lang="en-US" altLang="en-US" sz="1800" dirty="0">
                <a:sym typeface="Wingdings" pitchFamily="2" charset="2"/>
              </a:rPr>
              <a:t> a b c </a:t>
            </a:r>
            <a:r>
              <a:rPr lang="en-US" altLang="en-US" sz="1800" dirty="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800" dirty="0">
                <a:sym typeface="Wingdings" pitchFamily="2" charset="2"/>
              </a:rPr>
              <a:t>  </a:t>
            </a:r>
            <a:r>
              <a:rPr lang="en-US" altLang="en-US" sz="1800" dirty="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en-US" altLang="en-US" sz="1800" dirty="0">
                <a:sym typeface="Wingdings" pitchFamily="2" charset="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1800" dirty="0">
                <a:solidFill>
                  <a:srgbClr val="0000CC"/>
                </a:solidFill>
              </a:rPr>
              <a:t>Right</a:t>
            </a:r>
            <a:r>
              <a:rPr lang="en-US" altLang="en-US" sz="1800" dirty="0"/>
              <a:t> 	</a:t>
            </a:r>
            <a:r>
              <a:rPr lang="en-US" altLang="en-US" sz="1800" dirty="0">
                <a:sym typeface="Wingdings" pitchFamily="2" charset="2"/>
              </a:rPr>
              <a:t>    </a:t>
            </a:r>
          </a:p>
          <a:p>
            <a:pPr>
              <a:lnSpc>
                <a:spcPct val="80000"/>
              </a:lnSpc>
            </a:pPr>
            <a:r>
              <a:rPr lang="en-US" altLang="en-US" sz="1800" dirty="0">
                <a:sym typeface="Wingdings" pitchFamily="2" charset="2"/>
              </a:rPr>
              <a:t>	 d e </a:t>
            </a:r>
            <a:r>
              <a:rPr lang="en-US" altLang="en-US" sz="1800" dirty="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800" dirty="0">
                <a:sym typeface="Wingdings" pitchFamily="2" charset="2"/>
              </a:rPr>
              <a:t> f </a:t>
            </a:r>
            <a:r>
              <a:rPr lang="en-US" altLang="en-US" sz="1800" dirty="0">
                <a:solidFill>
                  <a:srgbClr val="FF0000"/>
                </a:solidFill>
                <a:sym typeface="Wingdings" pitchFamily="2" charset="2"/>
              </a:rPr>
              <a:t>+ </a:t>
            </a:r>
            <a:r>
              <a:rPr lang="en-US" altLang="en-US" sz="1800" dirty="0">
                <a:sym typeface="Wingdings" pitchFamily="2" charset="2"/>
              </a:rPr>
              <a:t>g  </a:t>
            </a:r>
            <a:r>
              <a:rPr lang="en-US" altLang="en-US" sz="1800" dirty="0">
                <a:solidFill>
                  <a:srgbClr val="FF0000"/>
                </a:solidFill>
                <a:sym typeface="Wingdings" pitchFamily="2" charset="2"/>
              </a:rPr>
              <a:t>* </a:t>
            </a:r>
            <a:endParaRPr lang="en-US" altLang="en-US" sz="1800" dirty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altLang="en-US" sz="1800" dirty="0"/>
              <a:t> Left + Right </a:t>
            </a:r>
            <a:r>
              <a:rPr lang="en-US" altLang="en-US" sz="1800" dirty="0">
                <a:sym typeface="Wingdings" pitchFamily="2" charset="2"/>
              </a:rPr>
              <a:t> </a:t>
            </a:r>
            <a:r>
              <a:rPr lang="en-US" altLang="en-US" sz="1800" dirty="0">
                <a:solidFill>
                  <a:srgbClr val="0000CC"/>
                </a:solidFill>
                <a:sym typeface="Wingdings" pitchFamily="2" charset="2"/>
              </a:rPr>
              <a:t>Left Right </a:t>
            </a:r>
            <a:r>
              <a:rPr lang="en-US" altLang="en-US" sz="1800" dirty="0">
                <a:solidFill>
                  <a:srgbClr val="FF0000"/>
                </a:solidFill>
                <a:sym typeface="Wingdings" pitchFamily="2" charset="2"/>
              </a:rPr>
              <a:t>+</a:t>
            </a:r>
            <a:endParaRPr lang="en-US" altLang="en-US" sz="1800" dirty="0">
              <a:sym typeface="Wingdings" pitchFamily="2" charset="2"/>
            </a:endParaRP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800" dirty="0">
                <a:sym typeface="Wingdings" pitchFamily="2" charset="2"/>
              </a:rPr>
              <a:t> 		 a  b  c </a:t>
            </a:r>
            <a:r>
              <a:rPr lang="en-US" altLang="en-US" sz="1800" dirty="0">
                <a:solidFill>
                  <a:srgbClr val="FF0000"/>
                </a:solidFill>
                <a:sym typeface="Wingdings" pitchFamily="2" charset="2"/>
              </a:rPr>
              <a:t>* + </a:t>
            </a:r>
            <a:r>
              <a:rPr lang="en-US" altLang="en-US" sz="1800" dirty="0">
                <a:sym typeface="Wingdings" pitchFamily="2" charset="2"/>
              </a:rPr>
              <a:t>d e </a:t>
            </a:r>
            <a:r>
              <a:rPr lang="en-US" altLang="en-US" sz="1800" dirty="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800" dirty="0">
                <a:sym typeface="Wingdings" pitchFamily="2" charset="2"/>
              </a:rPr>
              <a:t> f </a:t>
            </a:r>
            <a:r>
              <a:rPr lang="en-US" altLang="en-US" sz="1800" dirty="0">
                <a:solidFill>
                  <a:srgbClr val="FF0000"/>
                </a:solidFill>
                <a:sym typeface="Wingdings" pitchFamily="2" charset="2"/>
              </a:rPr>
              <a:t>+ </a:t>
            </a:r>
            <a:r>
              <a:rPr lang="en-US" altLang="en-US" sz="1800" dirty="0">
                <a:sym typeface="Wingdings" pitchFamily="2" charset="2"/>
              </a:rPr>
              <a:t>g  </a:t>
            </a:r>
            <a:r>
              <a:rPr lang="en-US" altLang="en-US" sz="1800" dirty="0">
                <a:solidFill>
                  <a:srgbClr val="FF0000"/>
                </a:solidFill>
                <a:sym typeface="Wingdings" pitchFamily="2" charset="2"/>
              </a:rPr>
              <a:t>* +</a:t>
            </a:r>
            <a:endParaRPr lang="en-US" altLang="en-US" sz="1800" dirty="0">
              <a:sym typeface="Wingdings" pitchFamily="2" charset="2"/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CF182482-F098-3B4B-B116-37552272A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354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661DD868-DFA9-4543-9E34-86833D907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4323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03F23AC2-8B57-944B-99B5-2E787E90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44831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1647B422-30FA-DC45-B5DD-A7DC4B416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9657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a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935B0E4C-2315-AE46-A6B6-BFC744A84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51054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D44C586C-215F-804C-A9D0-A722D7795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56388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b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FA77B2BA-4B7C-8948-B2D4-40B369521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56769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c</a:t>
            </a:r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37038029-FA43-634C-8B2D-59AD2C4D2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57658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F0D7CF2A-DFC9-7F42-B867-9762CAFC8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62865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d</a:t>
            </a:r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6C3552CA-ECF7-CE4A-BF8B-9B6A1B3CF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63373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e</a:t>
            </a:r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863E8B27-614A-7E47-8A78-DEC368692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51181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7AF0AE12-DD05-A14B-97E0-1717FE690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6896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f</a:t>
            </a:r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562DEE8C-217B-4F4D-ACD5-DCC9903FC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181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g</a:t>
            </a: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57540CA4-F8F0-6845-90BB-42D709126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127500"/>
            <a:ext cx="175260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9F79902D-8740-FB4B-A7D9-30ACEDD50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127500"/>
            <a:ext cx="175260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5CCE74EE-2B9A-9742-BE16-F3CD086BD2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0800" y="4800600"/>
            <a:ext cx="38100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5">
            <a:extLst>
              <a:ext uri="{FF2B5EF4-FFF2-40B4-BE49-F238E27FC236}">
                <a16:creationId xmlns:a16="http://schemas.microsoft.com/office/drawing/2014/main" id="{C94BD78E-6306-DC49-B8D5-714EE2ACD1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826000"/>
            <a:ext cx="304800" cy="2921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8A045C7D-9F33-2845-B2E7-5F4B5D46A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3900" y="5499100"/>
            <a:ext cx="338138" cy="2159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7">
            <a:extLst>
              <a:ext uri="{FF2B5EF4-FFF2-40B4-BE49-F238E27FC236}">
                <a16:creationId xmlns:a16="http://schemas.microsoft.com/office/drawing/2014/main" id="{2952546E-4ECC-9F40-ACE0-6861A9476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499100"/>
            <a:ext cx="30480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8">
            <a:extLst>
              <a:ext uri="{FF2B5EF4-FFF2-40B4-BE49-F238E27FC236}">
                <a16:creationId xmlns:a16="http://schemas.microsoft.com/office/drawing/2014/main" id="{52CD6E0D-7E1F-E048-AF17-30DB5099C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6600" y="6172200"/>
            <a:ext cx="279400" cy="203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9">
            <a:extLst>
              <a:ext uri="{FF2B5EF4-FFF2-40B4-BE49-F238E27FC236}">
                <a16:creationId xmlns:a16="http://schemas.microsoft.com/office/drawing/2014/main" id="{FD9BC993-3413-2342-B70A-2A5D8AFE9B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6159500"/>
            <a:ext cx="241300" cy="254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0">
            <a:extLst>
              <a:ext uri="{FF2B5EF4-FFF2-40B4-BE49-F238E27FC236}">
                <a16:creationId xmlns:a16="http://schemas.microsoft.com/office/drawing/2014/main" id="{8EA935F3-8E89-EB48-9B4C-8B2E557E7F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6200" y="5524500"/>
            <a:ext cx="411163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D9EC34B2-34A3-5244-89D0-F92E354EAF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8038" y="4889500"/>
            <a:ext cx="284162" cy="2921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1C0DD7EF-6329-E54F-A14A-BA50C5F88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8200" y="5511800"/>
            <a:ext cx="241300" cy="254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3">
            <a:extLst>
              <a:ext uri="{FF2B5EF4-FFF2-40B4-BE49-F238E27FC236}">
                <a16:creationId xmlns:a16="http://schemas.microsoft.com/office/drawing/2014/main" id="{A676506E-368C-1F42-B969-027C43C41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13300"/>
            <a:ext cx="457200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37">
            <a:extLst>
              <a:ext uri="{FF2B5EF4-FFF2-40B4-BE49-F238E27FC236}">
                <a16:creationId xmlns:a16="http://schemas.microsoft.com/office/drawing/2014/main" id="{63D44357-6168-564F-80E0-4A58F37CD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5537200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CC"/>
                </a:solidFill>
              </a:rPr>
              <a:t>Left</a:t>
            </a:r>
            <a:r>
              <a:rPr lang="en-US" altLang="en-US"/>
              <a:t>        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</p:txBody>
      </p:sp>
      <p:sp>
        <p:nvSpPr>
          <p:cNvPr id="32" name="Rectangle 38">
            <a:extLst>
              <a:ext uri="{FF2B5EF4-FFF2-40B4-BE49-F238E27FC236}">
                <a16:creationId xmlns:a16="http://schemas.microsoft.com/office/drawing/2014/main" id="{9CA1C445-EE76-CD46-BD57-C2907EAE5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5499100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      </a:t>
            </a:r>
            <a:r>
              <a:rPr lang="en-US" altLang="en-US">
                <a:solidFill>
                  <a:srgbClr val="0000CC"/>
                </a:solidFill>
              </a:rPr>
              <a:t>Right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</p:txBody>
      </p:sp>
      <p:sp>
        <p:nvSpPr>
          <p:cNvPr id="33" name="Rectangle 41">
            <a:extLst>
              <a:ext uri="{FF2B5EF4-FFF2-40B4-BE49-F238E27FC236}">
                <a16:creationId xmlns:a16="http://schemas.microsoft.com/office/drawing/2014/main" id="{D5BC06A5-D8B6-2549-8DE9-4A956D1E4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108700"/>
            <a:ext cx="83820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6600"/>
                </a:solidFill>
              </a:rPr>
              <a:t>Left</a:t>
            </a:r>
            <a:r>
              <a:rPr lang="en-US" altLang="en-US"/>
              <a:t>      </a:t>
            </a:r>
          </a:p>
          <a:p>
            <a:pPr algn="ctr" eaLnBrk="1" hangingPunct="1"/>
            <a:r>
              <a:rPr lang="en-US" altLang="en-US"/>
              <a:t>    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34" name="Rectangle 42">
            <a:extLst>
              <a:ext uri="{FF2B5EF4-FFF2-40B4-BE49-F238E27FC236}">
                <a16:creationId xmlns:a16="http://schemas.microsoft.com/office/drawing/2014/main" id="{5144EF76-2660-7C4F-8CFC-05503FA00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159500"/>
            <a:ext cx="83820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       </a:t>
            </a:r>
            <a:r>
              <a:rPr lang="en-US" altLang="en-US">
                <a:solidFill>
                  <a:srgbClr val="006600"/>
                </a:solidFill>
              </a:rPr>
              <a:t>Right</a:t>
            </a:r>
          </a:p>
          <a:p>
            <a:pPr algn="ctr" eaLnBrk="1" hangingPunct="1"/>
            <a:r>
              <a:rPr lang="en-US" altLang="en-US"/>
              <a:t>    </a:t>
            </a:r>
          </a:p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7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C36A9C-9A08-1D4E-8A36-87B8A615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D9B97D-0A59-254F-81CC-AC51A3BB46C0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7239000" cy="1066800"/>
          </a:xfrm>
          <a:prstGeom prst="rect">
            <a:avLst/>
          </a:prstGeom>
        </p:spPr>
        <p:txBody>
          <a:bodyPr wrap="square" numCol="1" compatLnSpc="1">
            <a:prstTxWarp prst="textNoShape">
              <a:avLst/>
            </a:prstTxWarp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400">
                <a:solidFill>
                  <a:srgbClr val="FF9900"/>
                </a:solidFill>
              </a:rPr>
              <a:t>Expression Tree – Preorder Traversal</a:t>
            </a:r>
            <a:br>
              <a:rPr lang="en-US" sz="3400">
                <a:solidFill>
                  <a:srgbClr val="FF9900"/>
                </a:solidFill>
              </a:rPr>
            </a:br>
            <a:r>
              <a:rPr lang="en-US" sz="3400">
                <a:solidFill>
                  <a:schemeClr val="accent6"/>
                </a:solidFill>
              </a:rPr>
              <a:t>Recursive Implementation</a:t>
            </a:r>
            <a:endParaRPr lang="en-US" sz="3400" dirty="0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B5BEF7-A36A-8A4F-B5CB-A5EF53A04173}"/>
              </a:ext>
            </a:extLst>
          </p:cNvPr>
          <p:cNvSpPr txBox="1">
            <a:spLocks/>
          </p:cNvSpPr>
          <p:nvPr/>
        </p:nvSpPr>
        <p:spPr>
          <a:xfrm>
            <a:off x="228600" y="1600200"/>
            <a:ext cx="7848600" cy="2133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 2" pitchFamily="2" charset="2"/>
              <a:buNone/>
            </a:pPr>
            <a:r>
              <a:rPr lang="en-US" altLang="en-US" sz="2400" b="1" dirty="0"/>
              <a:t>preorder</a:t>
            </a:r>
            <a:r>
              <a:rPr lang="en-US" altLang="en-US" sz="2400" dirty="0"/>
              <a:t>(node)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solidFill>
                  <a:srgbClr val="00B0F0"/>
                </a:solidFill>
              </a:rPr>
              <a:t>if</a:t>
            </a:r>
            <a:r>
              <a:rPr lang="en-US" altLang="en-US" sz="2400" dirty="0"/>
              <a:t> node = </a:t>
            </a:r>
            <a:r>
              <a:rPr lang="en-US" altLang="en-US" sz="2400" b="1" dirty="0"/>
              <a:t>NULL </a:t>
            </a:r>
            <a:r>
              <a:rPr lang="en-US" altLang="en-US" sz="2400" b="1" dirty="0">
                <a:solidFill>
                  <a:srgbClr val="00B0F0"/>
                </a:solidFill>
              </a:rPr>
              <a:t>then</a:t>
            </a:r>
            <a:r>
              <a:rPr lang="en-US" altLang="en-US" sz="2400" dirty="0">
                <a:solidFill>
                  <a:srgbClr val="00B0F0"/>
                </a:solidFill>
              </a:rPr>
              <a:t> </a:t>
            </a:r>
            <a:r>
              <a:rPr lang="en-US" altLang="en-US" sz="2400" dirty="0"/>
              <a:t>return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400" dirty="0"/>
              <a:t> 	print </a:t>
            </a:r>
            <a:r>
              <a:rPr lang="en-US" altLang="en-US" sz="2400" dirty="0" err="1"/>
              <a:t>node.value</a:t>
            </a:r>
            <a:r>
              <a:rPr lang="en-US" altLang="en-US" sz="2400" dirty="0"/>
              <a:t>    </a:t>
            </a:r>
            <a:r>
              <a:rPr lang="en-US" altLang="en-US" sz="2400" dirty="0">
                <a:solidFill>
                  <a:srgbClr val="FF0000"/>
                </a:solidFill>
              </a:rPr>
              <a:t>// Print the root </a:t>
            </a:r>
            <a:r>
              <a:rPr lang="en-US" altLang="en-US" sz="2400" dirty="0"/>
              <a:t>preorder(</a:t>
            </a:r>
            <a:r>
              <a:rPr lang="en-US" altLang="en-US" sz="2400" dirty="0" err="1"/>
              <a:t>node.left</a:t>
            </a:r>
            <a:r>
              <a:rPr lang="en-US" altLang="en-US" sz="2400" dirty="0"/>
              <a:t>)  </a:t>
            </a:r>
            <a:r>
              <a:rPr lang="en-US" altLang="en-US" sz="2400" dirty="0">
                <a:solidFill>
                  <a:srgbClr val="FF0000"/>
                </a:solidFill>
              </a:rPr>
              <a:t>// Traverse the left subtree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400" dirty="0"/>
              <a:t>	preorder(</a:t>
            </a:r>
            <a:r>
              <a:rPr lang="en-US" altLang="en-US" sz="2400" dirty="0" err="1"/>
              <a:t>node.right</a:t>
            </a:r>
            <a:r>
              <a:rPr lang="en-US" altLang="en-US" sz="2400" dirty="0"/>
              <a:t>) </a:t>
            </a:r>
            <a:r>
              <a:rPr lang="en-US" altLang="en-US" sz="2400" dirty="0">
                <a:solidFill>
                  <a:srgbClr val="FF0000"/>
                </a:solidFill>
              </a:rPr>
              <a:t>//Traverse the right subtree</a:t>
            </a:r>
          </a:p>
          <a:p>
            <a:pPr marL="457200" indent="-457200">
              <a:buFont typeface="Wingdings 2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28">
            <a:extLst>
              <a:ext uri="{FF2B5EF4-FFF2-40B4-BE49-F238E27FC236}">
                <a16:creationId xmlns:a16="http://schemas.microsoft.com/office/drawing/2014/main" id="{79C1383A-23BC-0746-A296-0AC5F3F2728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191000"/>
            <a:ext cx="4648200" cy="2362200"/>
            <a:chOff x="914400" y="3822700"/>
            <a:chExt cx="6400800" cy="2959100"/>
          </a:xfrm>
        </p:grpSpPr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C6AF69B8-A11C-CA40-AFAA-043F6921E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8227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+</a:t>
              </a: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3F19C0E7-2E0E-A243-8CC3-FDA77EEA2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4196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+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468227CB-2BC2-1F40-86FE-C8190B895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600" y="44704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*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BE52AB7C-E75A-1141-BA20-2A89DDA1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9530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a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B38F0EDB-64FD-964E-A727-6DF5F1958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600" y="50927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*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CECAF6BC-6F14-C543-AEDE-8D06BF0EF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56261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b</a:t>
              </a: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608F250D-3C2E-E242-B378-4E63D52A8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56642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c</a:t>
              </a: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636619B9-7D31-CB45-A13F-F0CCF806B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57531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*</a:t>
              </a: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2B79820F-9603-2E42-930A-E7C17698B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62738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d</a:t>
              </a:r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6B07A321-576F-5549-8438-ADB07F2D1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400" y="63246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e</a:t>
              </a:r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F118CE62-5830-6C4A-9878-AA536106F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51054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+</a:t>
              </a:r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7541107D-8941-734D-8C9E-B6D1737F3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56769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f</a:t>
              </a:r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234ED98D-F5D3-474C-BA22-B0209C957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1054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g</a:t>
              </a: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33339489-6365-8146-A11A-8FB0A2776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4114800"/>
              <a:ext cx="1752600" cy="4572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A4292ECF-0564-7E45-846E-76315B659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4114800"/>
              <a:ext cx="1752600" cy="4572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17305540-D8AF-F44F-8D16-D64C9D774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0800" y="4787900"/>
              <a:ext cx="381000" cy="2286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49A727C9-3ACF-AB44-A086-59EE4F937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4813300"/>
              <a:ext cx="304800" cy="2921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7EDBE390-7C6A-E346-B80A-12B9BE895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3900" y="5486400"/>
              <a:ext cx="338138" cy="2159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BEB3DEA6-71EA-474F-8274-257FC1CDD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5486400"/>
              <a:ext cx="304800" cy="2286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E7C2B1E5-4852-E34D-BD80-38E249644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6600" y="6159500"/>
              <a:ext cx="279400" cy="2032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57ADE0A5-8A82-0A40-AD27-ECA0924CE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8900" y="6146800"/>
              <a:ext cx="241300" cy="2540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3788E1CB-C996-2443-B175-2AC1B85A95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56200" y="5511800"/>
              <a:ext cx="411163" cy="3048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75D7C43A-E7A5-6F4A-B87D-8E5BB3179E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88038" y="4876800"/>
              <a:ext cx="284162" cy="2921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A9A8234F-5BDC-6D43-8302-6EF1DC150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8200" y="5499100"/>
              <a:ext cx="241300" cy="2540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FC44AF45-12A5-8E41-8F1B-82CBB1240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4800600"/>
              <a:ext cx="457200" cy="3810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68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42C46-D252-A14A-B110-E683E2E5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867573-702F-C247-BD5C-48E4FA6E915C}"/>
              </a:ext>
            </a:extLst>
          </p:cNvPr>
          <p:cNvSpPr txBox="1">
            <a:spLocks/>
          </p:cNvSpPr>
          <p:nvPr/>
        </p:nvSpPr>
        <p:spPr bwMode="auto">
          <a:xfrm>
            <a:off x="457200" y="457200"/>
            <a:ext cx="7239000" cy="762000"/>
          </a:xfrm>
          <a:prstGeom prst="rect">
            <a:avLst/>
          </a:prstGeom>
        </p:spPr>
        <p:txBody>
          <a:bodyPr wrap="square" numCol="1" compatLnSpc="1">
            <a:prstTxWarp prst="textNoShape">
              <a:avLst/>
            </a:prstTxWarp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400">
                <a:solidFill>
                  <a:srgbClr val="FF9900"/>
                </a:solidFill>
              </a:rPr>
              <a:t>Expression Tree – Inorder Traversal</a:t>
            </a:r>
            <a:br>
              <a:rPr lang="en-US" sz="3400">
                <a:solidFill>
                  <a:srgbClr val="FF9900"/>
                </a:solidFill>
              </a:rPr>
            </a:br>
            <a:r>
              <a:rPr lang="en-US" sz="3400">
                <a:solidFill>
                  <a:schemeClr val="accent6"/>
                </a:solidFill>
              </a:rPr>
              <a:t>Recursive Implementation</a:t>
            </a:r>
            <a:endParaRPr lang="en-US" sz="3400" dirty="0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70466-92E7-074C-A975-D49F3B730589}"/>
              </a:ext>
            </a:extLst>
          </p:cNvPr>
          <p:cNvSpPr txBox="1">
            <a:spLocks/>
          </p:cNvSpPr>
          <p:nvPr/>
        </p:nvSpPr>
        <p:spPr>
          <a:xfrm>
            <a:off x="228600" y="1600200"/>
            <a:ext cx="7848600" cy="2133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 2" pitchFamily="2" charset="2"/>
              <a:buNone/>
            </a:pPr>
            <a:r>
              <a:rPr lang="en-US" altLang="en-US" sz="2400" b="1" dirty="0" err="1"/>
              <a:t>inorder</a:t>
            </a:r>
            <a:r>
              <a:rPr lang="en-US" altLang="en-US" sz="2400" dirty="0"/>
              <a:t>(node)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400" b="1" dirty="0"/>
              <a:t>	</a:t>
            </a:r>
            <a:r>
              <a:rPr lang="en-US" altLang="en-US" sz="2400" b="1" dirty="0">
                <a:solidFill>
                  <a:srgbClr val="00B0F0"/>
                </a:solidFill>
              </a:rPr>
              <a:t>if</a:t>
            </a:r>
            <a:r>
              <a:rPr lang="en-US" altLang="en-US" sz="2400" dirty="0"/>
              <a:t> node = 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00B0F0"/>
                </a:solidFill>
              </a:rPr>
              <a:t>then</a:t>
            </a:r>
            <a:r>
              <a:rPr lang="en-US" altLang="en-US" sz="2400" dirty="0"/>
              <a:t> return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inorder</a:t>
            </a:r>
            <a:r>
              <a:rPr lang="en-US" altLang="en-US" sz="2400" dirty="0"/>
              <a:t>(</a:t>
            </a:r>
            <a:r>
              <a:rPr lang="en-US" altLang="en-US" sz="2400" dirty="0" err="1"/>
              <a:t>node.left</a:t>
            </a:r>
            <a:r>
              <a:rPr lang="en-US" altLang="en-US" sz="2400" dirty="0"/>
              <a:t>)  </a:t>
            </a:r>
            <a:r>
              <a:rPr lang="en-US" altLang="en-US" sz="2400" dirty="0">
                <a:solidFill>
                  <a:srgbClr val="FF0000"/>
                </a:solidFill>
              </a:rPr>
              <a:t>// Traverse the left subtree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400" dirty="0"/>
              <a:t>     print </a:t>
            </a:r>
            <a:r>
              <a:rPr lang="en-US" altLang="en-US" sz="2400" dirty="0" err="1"/>
              <a:t>node.value</a:t>
            </a:r>
            <a:r>
              <a:rPr lang="en-US" altLang="en-US" sz="2400" dirty="0"/>
              <a:t>    </a:t>
            </a:r>
            <a:r>
              <a:rPr lang="en-US" altLang="en-US" sz="2400" dirty="0">
                <a:solidFill>
                  <a:srgbClr val="FF0000"/>
                </a:solidFill>
              </a:rPr>
              <a:t>// Print the root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400" dirty="0"/>
              <a:t>     </a:t>
            </a:r>
            <a:r>
              <a:rPr lang="en-US" altLang="en-US" sz="2400" dirty="0" err="1"/>
              <a:t>inorder</a:t>
            </a:r>
            <a:r>
              <a:rPr lang="en-US" altLang="en-US" sz="2400" dirty="0"/>
              <a:t>(</a:t>
            </a:r>
            <a:r>
              <a:rPr lang="en-US" altLang="en-US" sz="2400" dirty="0" err="1"/>
              <a:t>node.right</a:t>
            </a:r>
            <a:r>
              <a:rPr lang="en-US" altLang="en-US" sz="2400" dirty="0"/>
              <a:t>) </a:t>
            </a:r>
            <a:r>
              <a:rPr lang="en-US" altLang="en-US" sz="2400" dirty="0">
                <a:solidFill>
                  <a:srgbClr val="FF0000"/>
                </a:solidFill>
              </a:rPr>
              <a:t>//Traverse the right subtree</a:t>
            </a:r>
          </a:p>
          <a:p>
            <a:pPr marL="457200" indent="-457200">
              <a:buFont typeface="Wingdings 2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28">
            <a:extLst>
              <a:ext uri="{FF2B5EF4-FFF2-40B4-BE49-F238E27FC236}">
                <a16:creationId xmlns:a16="http://schemas.microsoft.com/office/drawing/2014/main" id="{3250E322-43D2-4542-988A-8FEFC3015F3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191000"/>
            <a:ext cx="4648200" cy="2362200"/>
            <a:chOff x="914400" y="3822700"/>
            <a:chExt cx="6400800" cy="2959100"/>
          </a:xfrm>
        </p:grpSpPr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34A26DB0-EC64-D247-9C0A-370513AB8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8227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+</a:t>
              </a: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A8B7C6E8-7111-7647-ADB2-BD0C2BF7A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4196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+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A676FCF7-2116-FD49-AA37-6ADA17DCC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600" y="44704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*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E6A9040E-9CA8-4D4B-9E27-0FAB574D0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9530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a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64C2ED66-C641-F649-8612-39906BF62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600" y="50927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*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D0664476-F8AC-914B-864F-6CA95155E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56261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b</a:t>
              </a: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894AD7FA-1AB4-204F-BC41-27BFAB247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56642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c</a:t>
              </a: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E42881B3-A20A-3746-8A66-981034CAC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57531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*</a:t>
              </a: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77A48ED1-7DFB-5442-A862-561FC7D42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62738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d</a:t>
              </a:r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4AD664C3-0E80-914F-A440-98856FF59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400" y="63246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e</a:t>
              </a:r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55FC4B1E-07D5-2E44-A02D-95D7B285E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51054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+</a:t>
              </a:r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C6DE703C-5090-8544-8E7A-926106E30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56769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f</a:t>
              </a:r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ED77658C-4D27-1E49-BAC9-B18615947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1054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g</a:t>
              </a: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043B38AC-A5E2-E842-BB06-7726EDBFD4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4114800"/>
              <a:ext cx="1752600" cy="4572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750E8720-EAC6-3B4F-A8C2-C9A9A077C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4114800"/>
              <a:ext cx="1752600" cy="4572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727D3175-C9F2-FC40-A925-03675F85F1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0800" y="4787900"/>
              <a:ext cx="381000" cy="2286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5E0A0E04-2DC4-C648-97CE-DF85CA095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4813300"/>
              <a:ext cx="304800" cy="2921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EFB3E768-4B5A-824A-B9B8-D3F03694A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3900" y="5486400"/>
              <a:ext cx="338138" cy="2159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24889145-42F7-7D43-BD20-99623A497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5486400"/>
              <a:ext cx="304800" cy="2286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864BA956-A195-D745-A17E-7FD17F079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6600" y="6159500"/>
              <a:ext cx="279400" cy="2032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B7D9D668-934F-384F-87A3-A7E9EE14C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8900" y="6146800"/>
              <a:ext cx="241300" cy="2540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707662CC-D2B2-3A4E-AC36-0A962BA2D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56200" y="5511800"/>
              <a:ext cx="411163" cy="3048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EE72954D-BDF7-F844-9110-F48F81BAA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88038" y="4876800"/>
              <a:ext cx="284162" cy="2921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C36AA6DB-7038-4144-899E-D62954625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8200" y="5499100"/>
              <a:ext cx="241300" cy="2540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B8962911-006A-7A40-B998-DCCE6925E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4800600"/>
              <a:ext cx="457200" cy="3810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576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7FA33-3524-684D-AB06-E417C4BD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1E3E27-F071-8F40-B4C3-3A72CE2C170A}"/>
              </a:ext>
            </a:extLst>
          </p:cNvPr>
          <p:cNvSpPr txBox="1">
            <a:spLocks/>
          </p:cNvSpPr>
          <p:nvPr/>
        </p:nvSpPr>
        <p:spPr bwMode="auto">
          <a:xfrm>
            <a:off x="457200" y="457200"/>
            <a:ext cx="7239000" cy="762000"/>
          </a:xfrm>
          <a:prstGeom prst="rect">
            <a:avLst/>
          </a:prstGeom>
        </p:spPr>
        <p:txBody>
          <a:bodyPr wrap="square" numCol="1" compatLnSpc="1">
            <a:prstTxWarp prst="textNoShape">
              <a:avLst/>
            </a:prstTxWarp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400">
                <a:solidFill>
                  <a:srgbClr val="FF9900"/>
                </a:solidFill>
              </a:rPr>
              <a:t>Expression Tree – Postorder Traversal</a:t>
            </a:r>
            <a:br>
              <a:rPr lang="en-US" sz="3400">
                <a:solidFill>
                  <a:srgbClr val="FF9900"/>
                </a:solidFill>
              </a:rPr>
            </a:br>
            <a:r>
              <a:rPr lang="en-US" sz="3400">
                <a:solidFill>
                  <a:schemeClr val="accent6"/>
                </a:solidFill>
              </a:rPr>
              <a:t>Recursive Implementation</a:t>
            </a:r>
            <a:endParaRPr lang="en-US" sz="3400" dirty="0">
              <a:solidFill>
                <a:srgbClr val="FF9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308BF7-BFDB-7143-821B-BC47143CEB33}"/>
              </a:ext>
            </a:extLst>
          </p:cNvPr>
          <p:cNvSpPr txBox="1">
            <a:spLocks/>
          </p:cNvSpPr>
          <p:nvPr/>
        </p:nvSpPr>
        <p:spPr>
          <a:xfrm>
            <a:off x="228600" y="1600200"/>
            <a:ext cx="7848600" cy="2133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 2" pitchFamily="2" charset="2"/>
              <a:buNone/>
            </a:pPr>
            <a:r>
              <a:rPr lang="en-US" altLang="en-US" sz="2400" b="1"/>
              <a:t>postorder</a:t>
            </a:r>
            <a:r>
              <a:rPr lang="en-US" altLang="en-US" sz="2400"/>
              <a:t>(node)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400" b="1"/>
              <a:t>	if</a:t>
            </a:r>
            <a:r>
              <a:rPr lang="en-US" altLang="en-US" sz="2400"/>
              <a:t> node = </a:t>
            </a:r>
            <a:r>
              <a:rPr lang="en-US" altLang="en-US" sz="2400" b="1">
                <a:solidFill>
                  <a:srgbClr val="00B0F0"/>
                </a:solidFill>
              </a:rPr>
              <a:t>NULL</a:t>
            </a:r>
            <a:r>
              <a:rPr lang="en-US" altLang="en-US" sz="2400" b="1"/>
              <a:t> then</a:t>
            </a:r>
            <a:r>
              <a:rPr lang="en-US" altLang="en-US" sz="2400"/>
              <a:t> return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400"/>
              <a:t>	postorder(node.left)  </a:t>
            </a:r>
            <a:r>
              <a:rPr lang="en-US" altLang="en-US" sz="2400">
                <a:solidFill>
                  <a:srgbClr val="FF0000"/>
                </a:solidFill>
              </a:rPr>
              <a:t>// Traverse the left subtree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400"/>
              <a:t>     postorder(node.right) </a:t>
            </a:r>
            <a:r>
              <a:rPr lang="en-US" altLang="en-US" sz="2400">
                <a:solidFill>
                  <a:srgbClr val="FF0000"/>
                </a:solidFill>
              </a:rPr>
              <a:t>//Traverse the right subtree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400"/>
              <a:t>     print node.value         </a:t>
            </a:r>
            <a:r>
              <a:rPr lang="en-US" altLang="en-US" sz="2400">
                <a:solidFill>
                  <a:srgbClr val="FF0000"/>
                </a:solidFill>
              </a:rPr>
              <a:t>// Print the root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28">
            <a:extLst>
              <a:ext uri="{FF2B5EF4-FFF2-40B4-BE49-F238E27FC236}">
                <a16:creationId xmlns:a16="http://schemas.microsoft.com/office/drawing/2014/main" id="{05744DC3-2A62-1C46-A3C9-DA884B1C857A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191000"/>
            <a:ext cx="4648200" cy="2362200"/>
            <a:chOff x="914400" y="3822700"/>
            <a:chExt cx="6400800" cy="2959100"/>
          </a:xfrm>
        </p:grpSpPr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D65D7331-9B5C-EC42-8EC1-C460519F3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8227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+</a:t>
              </a: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0B61D32A-4E17-A04B-A9AF-4F6373F45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4196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+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199231F9-08FA-4C42-84F0-0B2F26C1A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600" y="44704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*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135DF594-D89C-E644-B8E1-B1BE6C3B9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9530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a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38116DE8-EE89-764E-A95F-B206B4EFA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600" y="50927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*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9E97C73A-F7FD-0644-B96A-86B03F491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56261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b</a:t>
              </a: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A7CAB854-75D1-3B48-9650-584F1AFE4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56642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c</a:t>
              </a: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E480E135-1EA5-A049-87B8-71D1CE137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57531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*</a:t>
              </a: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83649BA4-1F59-5344-A9B7-3F6ADA19F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62738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d</a:t>
              </a:r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01D53D24-C5E9-0140-ACB0-429C503CF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400" y="63246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e</a:t>
              </a:r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60A7AF59-F3EF-1249-90D3-EB3580092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51054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+</a:t>
              </a:r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76B833AF-35F5-954F-8462-3997875A1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56769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f</a:t>
              </a:r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45A7D7CA-4365-C747-BD01-A17E8E553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1054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g</a:t>
              </a: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9BA6E93F-4580-4741-A46E-7AAAD40EB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4114800"/>
              <a:ext cx="1752600" cy="4572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44208387-2960-4A40-8E71-B69005546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4114800"/>
              <a:ext cx="1752600" cy="4572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52E1649E-79C5-EA4E-AE40-A1428A588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0800" y="4787900"/>
              <a:ext cx="381000" cy="2286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59723C16-404C-CD4F-B7F8-A36909E7C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4813300"/>
              <a:ext cx="304800" cy="2921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6CA93A35-3265-974C-837C-950C48C9C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3900" y="5486400"/>
              <a:ext cx="338138" cy="2159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DDF0CF53-2AEF-BE42-B7FA-5B2460C85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5486400"/>
              <a:ext cx="304800" cy="2286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4CB8024D-5511-5E42-8317-642ADAE7E9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6600" y="6159500"/>
              <a:ext cx="279400" cy="2032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C4F015C9-F76D-644D-B672-378C76B82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8900" y="6146800"/>
              <a:ext cx="241300" cy="2540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600E9A52-CC55-B143-B20C-FE2C7B2EA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56200" y="5511800"/>
              <a:ext cx="411163" cy="3048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E7616167-8552-344D-BD69-3942E6AD72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88038" y="4876800"/>
              <a:ext cx="284162" cy="2921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99C350C2-3653-B24A-A003-B4A0EB421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8200" y="5499100"/>
              <a:ext cx="241300" cy="2540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F8445046-0D53-B240-A45F-1AD719E4D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4800600"/>
              <a:ext cx="457200" cy="3810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179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B216FC-AF26-1E49-8EA6-F74E3927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B29827-998F-2746-B3E3-5A043B04C298}"/>
              </a:ext>
            </a:extLst>
          </p:cNvPr>
          <p:cNvSpPr txBox="1">
            <a:spLocks/>
          </p:cNvSpPr>
          <p:nvPr/>
        </p:nvSpPr>
        <p:spPr bwMode="auto">
          <a:xfrm>
            <a:off x="457200" y="320675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000">
                <a:solidFill>
                  <a:srgbClr val="FF9900"/>
                </a:solidFill>
              </a:rPr>
              <a:t>UNIX Directory</a:t>
            </a:r>
            <a:br>
              <a:rPr lang="en-US" altLang="en-US" sz="3000">
                <a:solidFill>
                  <a:srgbClr val="FF9900"/>
                </a:solidFill>
              </a:rPr>
            </a:br>
            <a:r>
              <a:rPr lang="en-US" altLang="en-US" sz="3000">
                <a:solidFill>
                  <a:srgbClr val="FF9900"/>
                </a:solidFill>
              </a:rPr>
              <a:t>An example of non-binary tree</a:t>
            </a:r>
          </a:p>
        </p:txBody>
      </p:sp>
      <p:pic>
        <p:nvPicPr>
          <p:cNvPr id="5" name="Picture 3" descr="fig4_5">
            <a:extLst>
              <a:ext uri="{FF2B5EF4-FFF2-40B4-BE49-F238E27FC236}">
                <a16:creationId xmlns:a16="http://schemas.microsoft.com/office/drawing/2014/main" id="{158A7608-DE4E-F744-A2CF-E4AABE537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6"/>
          <a:stretch>
            <a:fillRect/>
          </a:stretch>
        </p:blipFill>
        <p:spPr bwMode="auto">
          <a:xfrm>
            <a:off x="14288" y="16764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02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F98CC7-92E8-374C-8964-73ECA1AE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3" name="Picture 2" descr="fig4_7">
            <a:extLst>
              <a:ext uri="{FF2B5EF4-FFF2-40B4-BE49-F238E27FC236}">
                <a16:creationId xmlns:a16="http://schemas.microsoft.com/office/drawing/2014/main" id="{23D93CF3-9492-7746-8C5E-C9CA0588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>
            <a:fillRect/>
          </a:stretch>
        </p:blipFill>
        <p:spPr bwMode="auto">
          <a:xfrm>
            <a:off x="5957411" y="1104900"/>
            <a:ext cx="3130550" cy="500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802EBE0-0215-3740-A047-5310D2BC5C2F}"/>
              </a:ext>
            </a:extLst>
          </p:cNvPr>
          <p:cNvSpPr txBox="1">
            <a:spLocks/>
          </p:cNvSpPr>
          <p:nvPr/>
        </p:nvSpPr>
        <p:spPr>
          <a:xfrm>
            <a:off x="184237" y="0"/>
            <a:ext cx="6149656" cy="1600200"/>
          </a:xfrm>
          <a:prstGeom prst="rect">
            <a:avLst/>
          </a:prstGeom>
        </p:spPr>
        <p:txBody>
          <a:bodyPr vert="horz" lIns="45720" tIns="0" rIns="45720" bIns="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3000" b="1" dirty="0">
                <a:solidFill>
                  <a:srgbClr val="FF9900"/>
                </a:solidFill>
                <a:latin typeface="+mj-lt"/>
                <a:ea typeface="+mj-ea"/>
                <a:cs typeface="+mj-cs"/>
              </a:rPr>
              <a:t>Preorder Traversal 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  <a:defRPr/>
            </a:pPr>
            <a:r>
              <a:rPr lang="en-US" sz="3000" b="1" dirty="0">
                <a:solidFill>
                  <a:srgbClr val="FF9900"/>
                </a:solidFill>
                <a:latin typeface="+mj-lt"/>
                <a:ea typeface="+mj-ea"/>
                <a:cs typeface="+mj-cs"/>
              </a:rPr>
              <a:t>of UNIX directory</a:t>
            </a:r>
          </a:p>
          <a:p>
            <a:pPr>
              <a:spcBef>
                <a:spcPct val="0"/>
              </a:spcBef>
              <a:buFont typeface="Wingdings 2" pitchFamily="18" charset="2"/>
              <a:buNone/>
              <a:defRPr/>
            </a:pPr>
            <a:endParaRPr lang="en-US" sz="3000" b="1" dirty="0">
              <a:solidFill>
                <a:srgbClr val="FF99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9055F-0F4E-0D4A-8614-297F2B7F8014}"/>
              </a:ext>
            </a:extLst>
          </p:cNvPr>
          <p:cNvSpPr/>
          <p:nvPr/>
        </p:nvSpPr>
        <p:spPr>
          <a:xfrm>
            <a:off x="184237" y="1905000"/>
            <a:ext cx="4953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Asterisks (*) denote directories.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Entries without asterisks (e.g., ch1.r, </a:t>
            </a:r>
            <a:r>
              <a:rPr lang="en-US" dirty="0" err="1"/>
              <a:t>syl.r</a:t>
            </a:r>
            <a:r>
              <a:rPr lang="en-US" dirty="0"/>
              <a:t>, prog1.r) are </a:t>
            </a:r>
            <a:r>
              <a:rPr lang="en-US" b="1" dirty="0"/>
              <a:t>files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structure mimics a tree where:</a:t>
            </a:r>
          </a:p>
          <a:p>
            <a:r>
              <a:rPr lang="en-US" dirty="0"/>
              <a:t>Branches are directories (folders).</a:t>
            </a:r>
          </a:p>
          <a:p>
            <a:r>
              <a:rPr lang="en-US" dirty="0"/>
              <a:t>Leaves are files.</a:t>
            </a:r>
          </a:p>
        </p:txBody>
      </p:sp>
    </p:spTree>
    <p:extLst>
      <p:ext uri="{BB962C8B-B14F-4D97-AF65-F5344CB8AC3E}">
        <p14:creationId xmlns:p14="http://schemas.microsoft.com/office/powerpoint/2010/main" val="29000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2C905-801C-364E-B213-820FCC86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0976F8-722E-504E-BB3B-43A02D1E5C35}"/>
              </a:ext>
            </a:extLst>
          </p:cNvPr>
          <p:cNvSpPr txBox="1">
            <a:spLocks/>
          </p:cNvSpPr>
          <p:nvPr/>
        </p:nvSpPr>
        <p:spPr bwMode="auto">
          <a:xfrm>
            <a:off x="457200" y="304800"/>
            <a:ext cx="7239000" cy="762000"/>
          </a:xfrm>
          <a:prstGeom prst="rect">
            <a:avLst/>
          </a:prstGeom>
        </p:spPr>
        <p:txBody>
          <a:bodyPr wrap="square" numCol="1" compatLnSpc="1">
            <a:prstTxWarp prst="textNoShape">
              <a:avLst/>
            </a:prstTxWarp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400">
                <a:solidFill>
                  <a:srgbClr val="FF9900"/>
                </a:solidFill>
              </a:rPr>
              <a:t>Expression Tree Traversal</a:t>
            </a:r>
            <a:br>
              <a:rPr lang="en-US" sz="3400">
                <a:solidFill>
                  <a:srgbClr val="FF9900"/>
                </a:solidFill>
              </a:rPr>
            </a:br>
            <a:r>
              <a:rPr lang="en-US" sz="3400">
                <a:solidFill>
                  <a:srgbClr val="FF9900"/>
                </a:solidFill>
              </a:rPr>
              <a:t>Non Recursive Implementaion</a:t>
            </a:r>
            <a:endParaRPr lang="en-US" sz="3400" dirty="0">
              <a:solidFill>
                <a:srgbClr val="FF9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16A87B-5D96-AE45-B3CD-C1B6BB4038BF}"/>
              </a:ext>
            </a:extLst>
          </p:cNvPr>
          <p:cNvSpPr txBox="1">
            <a:spLocks/>
          </p:cNvSpPr>
          <p:nvPr/>
        </p:nvSpPr>
        <p:spPr>
          <a:xfrm>
            <a:off x="228600" y="1143000"/>
            <a:ext cx="7848600" cy="441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/>
              <a:t>The recursive implementations will require to  call and maintain </a:t>
            </a:r>
            <a:r>
              <a:rPr lang="en-US" altLang="en-US" sz="2400" b="1">
                <a:solidFill>
                  <a:srgbClr val="0070C0"/>
                </a:solidFill>
              </a:rPr>
              <a:t>stack</a:t>
            </a:r>
            <a:r>
              <a:rPr lang="en-US" altLang="en-US" sz="2400"/>
              <a:t> space proportional to the height of the tree. </a:t>
            </a:r>
          </a:p>
          <a:p>
            <a:endParaRPr lang="en-US" altLang="en-US" sz="2400"/>
          </a:p>
          <a:p>
            <a:r>
              <a:rPr lang="en-US" altLang="en-US" sz="2400"/>
              <a:t>In a poorly balanced tree, this can be quite considerable.</a:t>
            </a:r>
          </a:p>
          <a:p>
            <a:endParaRPr lang="en-US" altLang="en-US" sz="2400"/>
          </a:p>
          <a:p>
            <a:r>
              <a:rPr lang="en-US" altLang="en-US" sz="2400"/>
              <a:t>We can remove the stack requirement by maintaining parent pointers in each node, or by threading the tree </a:t>
            </a:r>
          </a:p>
        </p:txBody>
      </p:sp>
    </p:spTree>
    <p:extLst>
      <p:ext uri="{BB962C8B-B14F-4D97-AF65-F5344CB8AC3E}">
        <p14:creationId xmlns:p14="http://schemas.microsoft.com/office/powerpoint/2010/main" val="117345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58EC83-2CE3-D849-B079-6A15B1D3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27E96F-22CF-064C-A0CE-E9FE2C37FC32}"/>
              </a:ext>
            </a:extLst>
          </p:cNvPr>
          <p:cNvSpPr/>
          <p:nvPr/>
        </p:nvSpPr>
        <p:spPr>
          <a:xfrm>
            <a:off x="2043113" y="4799699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Right thread</a:t>
            </a:r>
            <a:r>
              <a:rPr lang="en-US" sz="2400" dirty="0"/>
              <a:t>: Points to the </a:t>
            </a:r>
            <a:r>
              <a:rPr lang="en-US" sz="2400" dirty="0" err="1"/>
              <a:t>inorder</a:t>
            </a:r>
            <a:r>
              <a:rPr lang="en-US" sz="2400" dirty="0"/>
              <a:t> successor if right child is NULL.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E76F9-63C1-864A-A4CD-20336D38A0E4}"/>
              </a:ext>
            </a:extLst>
          </p:cNvPr>
          <p:cNvSpPr/>
          <p:nvPr/>
        </p:nvSpPr>
        <p:spPr>
          <a:xfrm>
            <a:off x="870724" y="1539978"/>
            <a:ext cx="75372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a </a:t>
            </a:r>
            <a:r>
              <a:rPr lang="en-US" sz="2400" b="1" dirty="0"/>
              <a:t>Threaded Binary Tree</a:t>
            </a:r>
            <a:r>
              <a:rPr lang="en-US" sz="2400" dirty="0"/>
              <a:t>, we use the otherwise NULL pointers to make traversal faster without recursion or a stack: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C42D7-D90B-9B4E-A69B-BFF583E8B4D1}"/>
              </a:ext>
            </a:extLst>
          </p:cNvPr>
          <p:cNvSpPr/>
          <p:nvPr/>
        </p:nvSpPr>
        <p:spPr>
          <a:xfrm>
            <a:off x="2043113" y="3327462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Left thread</a:t>
            </a:r>
            <a:r>
              <a:rPr lang="en-US" sz="2400" dirty="0"/>
              <a:t>: Points to the </a:t>
            </a:r>
            <a:r>
              <a:rPr lang="en-US" sz="2400" dirty="0" err="1"/>
              <a:t>inorder</a:t>
            </a:r>
            <a:r>
              <a:rPr lang="en-US" sz="2400" dirty="0"/>
              <a:t> predecessor if left child is NULL.</a:t>
            </a:r>
          </a:p>
        </p:txBody>
      </p:sp>
    </p:spTree>
    <p:extLst>
      <p:ext uri="{BB962C8B-B14F-4D97-AF65-F5344CB8AC3E}">
        <p14:creationId xmlns:p14="http://schemas.microsoft.com/office/powerpoint/2010/main" val="40027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92A631-EAAB-194D-879A-5518D5B4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71F202-ECAE-8A4E-84AA-1B54461157EA}"/>
              </a:ext>
            </a:extLst>
          </p:cNvPr>
          <p:cNvSpPr txBox="1">
            <a:spLocks/>
          </p:cNvSpPr>
          <p:nvPr/>
        </p:nvSpPr>
        <p:spPr bwMode="auto">
          <a:xfrm>
            <a:off x="457200" y="304800"/>
            <a:ext cx="7239000" cy="762000"/>
          </a:xfrm>
          <a:prstGeom prst="rect">
            <a:avLst/>
          </a:prstGeom>
        </p:spPr>
        <p:txBody>
          <a:bodyPr wrap="square" numCol="1" compatLnSpc="1">
            <a:prstTxWarp prst="textNoShape">
              <a:avLst/>
            </a:prstTxWarp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400">
                <a:solidFill>
                  <a:srgbClr val="FF9900"/>
                </a:solidFill>
              </a:rPr>
              <a:t>Expression Tree Traversal</a:t>
            </a:r>
            <a:br>
              <a:rPr lang="en-US" sz="3400">
                <a:solidFill>
                  <a:srgbClr val="FF9900"/>
                </a:solidFill>
              </a:rPr>
            </a:br>
            <a:r>
              <a:rPr lang="en-US" sz="3400">
                <a:solidFill>
                  <a:srgbClr val="FF9900"/>
                </a:solidFill>
              </a:rPr>
              <a:t>Non Recursive Implementaion</a:t>
            </a:r>
            <a:endParaRPr lang="en-US" sz="3400" dirty="0">
              <a:solidFill>
                <a:srgbClr val="FF9900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B092FCA-98F5-9B4E-9B32-D1BA354BD30A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7239000" cy="3038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Char char=""/>
              <a:defRPr/>
            </a:pPr>
            <a:r>
              <a:rPr lang="en-US" sz="3200" dirty="0"/>
              <a:t>A binary tree is threaded by </a:t>
            </a:r>
          </a:p>
          <a:p>
            <a:pPr lvl="1">
              <a:buFont typeface="Wingdings 2" pitchFamily="18" charset="2"/>
              <a:buChar char="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making all right child pointers </a:t>
            </a:r>
            <a:r>
              <a:rPr lang="en-US" dirty="0"/>
              <a:t>(that would normally be null)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 to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inorder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successor of the node, and </a:t>
            </a:r>
          </a:p>
          <a:p>
            <a:pPr lvl="1">
              <a:buFont typeface="Wingdings 2" pitchFamily="18" charset="2"/>
              <a:buChar char="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left child pointers </a:t>
            </a:r>
            <a:r>
              <a:rPr lang="en-US" dirty="0"/>
              <a:t>(that would normally be null)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 to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inorder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predecessor of the node.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A440E5B-0EB1-DC4D-97B0-C3A583C1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65" y="3815219"/>
            <a:ext cx="2743200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6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6E22BD-379F-A04E-A800-979F0861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7B3BA-B44F-DA41-8772-2DEA3C841E0C}"/>
              </a:ext>
            </a:extLst>
          </p:cNvPr>
          <p:cNvSpPr/>
          <p:nvPr/>
        </p:nvSpPr>
        <p:spPr>
          <a:xfrm>
            <a:off x="2519101" y="2368913"/>
            <a:ext cx="59484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this tree: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Leaves (terminal nodes)</a:t>
            </a:r>
            <a:r>
              <a:rPr lang="en-US" sz="2400" dirty="0"/>
              <a:t> represent </a:t>
            </a:r>
            <a:r>
              <a:rPr lang="en-US" sz="2400" b="1" dirty="0"/>
              <a:t>operands</a:t>
            </a:r>
            <a:r>
              <a:rPr lang="en-US" sz="2400" dirty="0"/>
              <a:t> (e.g., constants or variables).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Internal nodes</a:t>
            </a:r>
            <a:r>
              <a:rPr lang="en-US" sz="2400" dirty="0"/>
              <a:t> represent </a:t>
            </a:r>
            <a:r>
              <a:rPr lang="en-US" sz="2400" b="1" dirty="0"/>
              <a:t>operators</a:t>
            </a:r>
            <a:r>
              <a:rPr lang="en-US" sz="2400" dirty="0"/>
              <a:t> (e.g., +, -, *, /).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4EDDE-6B6B-7D4A-8191-531583EB9D7A}"/>
              </a:ext>
            </a:extLst>
          </p:cNvPr>
          <p:cNvSpPr/>
          <p:nvPr/>
        </p:nvSpPr>
        <p:spPr>
          <a:xfrm>
            <a:off x="785486" y="1329453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expression tree</a:t>
            </a:r>
            <a:r>
              <a:rPr lang="en-US" dirty="0"/>
              <a:t> is a </a:t>
            </a:r>
            <a:r>
              <a:rPr lang="en-US" b="1" dirty="0"/>
              <a:t>binary tree</a:t>
            </a:r>
            <a:r>
              <a:rPr lang="en-US" dirty="0"/>
              <a:t> used to represent arithmetic expressions.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0CF9F-DD33-334F-A8D1-159458674A37}"/>
              </a:ext>
            </a:extLst>
          </p:cNvPr>
          <p:cNvSpPr/>
          <p:nvPr/>
        </p:nvSpPr>
        <p:spPr>
          <a:xfrm>
            <a:off x="1000862" y="5070366"/>
            <a:ext cx="424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Each subtree represents a subexpression.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772BEC8-DA2C-2946-BD85-B47A0CE35EC4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Expression Trees</a:t>
            </a:r>
          </a:p>
        </p:txBody>
      </p:sp>
    </p:spTree>
    <p:extLst>
      <p:ext uri="{BB962C8B-B14F-4D97-AF65-F5344CB8AC3E}">
        <p14:creationId xmlns:p14="http://schemas.microsoft.com/office/powerpoint/2010/main" val="159080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059D71-D4D4-2F48-8818-4A5CF0AB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D243AE-23BF-5548-B8D2-BEB45C5CD24F}"/>
              </a:ext>
            </a:extLst>
          </p:cNvPr>
          <p:cNvSpPr txBox="1">
            <a:spLocks/>
          </p:cNvSpPr>
          <p:nvPr/>
        </p:nvSpPr>
        <p:spPr bwMode="auto">
          <a:xfrm>
            <a:off x="457200" y="304800"/>
            <a:ext cx="7239000" cy="762000"/>
          </a:xfrm>
          <a:prstGeom prst="rect">
            <a:avLst/>
          </a:prstGeom>
        </p:spPr>
        <p:txBody>
          <a:bodyPr wrap="square" numCol="1" compatLnSpc="1">
            <a:prstTxWarp prst="textNoShape">
              <a:avLst/>
            </a:prstTxWarp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400">
                <a:solidFill>
                  <a:srgbClr val="FF9900"/>
                </a:solidFill>
              </a:rPr>
              <a:t>Expression Tree Traversal</a:t>
            </a:r>
            <a:br>
              <a:rPr lang="en-US" sz="3400">
                <a:solidFill>
                  <a:srgbClr val="FF9900"/>
                </a:solidFill>
              </a:rPr>
            </a:br>
            <a:r>
              <a:rPr lang="en-US" sz="3400">
                <a:solidFill>
                  <a:srgbClr val="FF9900"/>
                </a:solidFill>
              </a:rPr>
              <a:t>Non Recursive Implementaion</a:t>
            </a:r>
            <a:endParaRPr lang="en-US" sz="3400" dirty="0">
              <a:solidFill>
                <a:srgbClr val="FF9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D0617-BCAB-A343-AA84-7962BF0DDF39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78486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/>
              <a:t>A threaded binary tree makes it possible to traverse the values in the binary tree via a linear traversal that is more rapid than a recursive in-order traversal. </a:t>
            </a:r>
          </a:p>
          <a:p>
            <a:endParaRPr lang="en-US" altLang="en-US" sz="2400"/>
          </a:p>
          <a:p>
            <a:r>
              <a:rPr lang="en-US" altLang="en-US" sz="2400"/>
              <a:t>It is also possible to discover the parent of a node from a threaded binary tree, without explicit use of parent pointers or a stack, although slowly. </a:t>
            </a:r>
          </a:p>
          <a:p>
            <a:endParaRPr lang="en-US" altLang="en-US" sz="2400"/>
          </a:p>
          <a:p>
            <a:r>
              <a:rPr lang="en-US" altLang="en-US" sz="2400"/>
              <a:t>This can be useful where stack space is limited, or where a stack of parent pointers is unavailable</a:t>
            </a:r>
          </a:p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80013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899825-CAF7-CF4D-A11C-2B792657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A0192A-8EBC-9248-970A-344F4BE0E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368359"/>
              </p:ext>
            </p:extLst>
          </p:nvPr>
        </p:nvGraphicFramePr>
        <p:xfrm>
          <a:off x="405163" y="2116737"/>
          <a:ext cx="8819800" cy="3681899"/>
        </p:xfrm>
        <a:graphic>
          <a:graphicData uri="http://schemas.openxmlformats.org/drawingml/2006/table">
            <a:tbl>
              <a:tblPr/>
              <a:tblGrid>
                <a:gridCol w="1763960">
                  <a:extLst>
                    <a:ext uri="{9D8B030D-6E8A-4147-A177-3AD203B41FA5}">
                      <a16:colId xmlns:a16="http://schemas.microsoft.com/office/drawing/2014/main" val="1838009742"/>
                    </a:ext>
                  </a:extLst>
                </a:gridCol>
                <a:gridCol w="1763960">
                  <a:extLst>
                    <a:ext uri="{9D8B030D-6E8A-4147-A177-3AD203B41FA5}">
                      <a16:colId xmlns:a16="http://schemas.microsoft.com/office/drawing/2014/main" val="1915571169"/>
                    </a:ext>
                  </a:extLst>
                </a:gridCol>
                <a:gridCol w="1763960">
                  <a:extLst>
                    <a:ext uri="{9D8B030D-6E8A-4147-A177-3AD203B41FA5}">
                      <a16:colId xmlns:a16="http://schemas.microsoft.com/office/drawing/2014/main" val="1595041467"/>
                    </a:ext>
                  </a:extLst>
                </a:gridCol>
                <a:gridCol w="1763960">
                  <a:extLst>
                    <a:ext uri="{9D8B030D-6E8A-4147-A177-3AD203B41FA5}">
                      <a16:colId xmlns:a16="http://schemas.microsoft.com/office/drawing/2014/main" val="1430963645"/>
                    </a:ext>
                  </a:extLst>
                </a:gridCol>
                <a:gridCol w="1763960">
                  <a:extLst>
                    <a:ext uri="{9D8B030D-6E8A-4147-A177-3AD203B41FA5}">
                      <a16:colId xmlns:a16="http://schemas.microsoft.com/office/drawing/2014/main" val="3516413051"/>
                    </a:ext>
                  </a:extLst>
                </a:gridCol>
              </a:tblGrid>
              <a:tr h="1227299">
                <a:tc>
                  <a:txBody>
                    <a:bodyPr/>
                    <a:lstStyle/>
                    <a:p>
                      <a:r>
                        <a:rPr lang="en-US"/>
                        <a:t>Node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Left Child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Right Child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Left Thread (inorder predecessor)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Right Thread (inorder successor)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55169"/>
                  </a:ext>
                </a:extLst>
              </a:tr>
              <a:tr h="49092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841828"/>
                  </a:ext>
                </a:extLst>
              </a:tr>
              <a:tr h="49092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304803"/>
                  </a:ext>
                </a:extLst>
              </a:tr>
              <a:tr h="49092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476905"/>
                  </a:ext>
                </a:extLst>
              </a:tr>
              <a:tr h="49092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453336"/>
                  </a:ext>
                </a:extLst>
              </a:tr>
              <a:tr h="49092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6462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03C4E4A-7006-A04C-82F6-828E191ECE97}"/>
              </a:ext>
            </a:extLst>
          </p:cNvPr>
          <p:cNvSpPr/>
          <p:nvPr/>
        </p:nvSpPr>
        <p:spPr>
          <a:xfrm>
            <a:off x="1037238" y="1374356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(3 + (5 * 2))</a:t>
            </a:r>
          </a:p>
        </p:txBody>
      </p:sp>
    </p:spTree>
    <p:extLst>
      <p:ext uri="{BB962C8B-B14F-4D97-AF65-F5344CB8AC3E}">
        <p14:creationId xmlns:p14="http://schemas.microsoft.com/office/powerpoint/2010/main" val="185445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1EA2C5-C361-F54E-B79B-79BDB52B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E624AC-CDBA-914B-BC71-779B525A45A6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7239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>
                <a:solidFill>
                  <a:srgbClr val="FF9900"/>
                </a:solidFill>
              </a:rPr>
              <a:t>Expression Tree – Inorder Traversal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7B462-3241-6541-8B96-9AA3D7A64E30}"/>
              </a:ext>
            </a:extLst>
          </p:cNvPr>
          <p:cNvSpPr txBox="1">
            <a:spLocks/>
          </p:cNvSpPr>
          <p:nvPr/>
        </p:nvSpPr>
        <p:spPr>
          <a:xfrm>
            <a:off x="203548" y="914400"/>
            <a:ext cx="8229600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 2" pitchFamily="2" charset="2"/>
              <a:buNone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(node)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hasleftchild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(node) 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node =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node.left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visit(node)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hasrightchild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(node)) 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node =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node.right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hasleftchild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(node) 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	node =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node.left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node.parent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≠ NULL &amp;&amp; node ==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node.parent.right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    	 node =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node.parent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node =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node.parent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≠ NULL</a:t>
            </a:r>
          </a:p>
        </p:txBody>
      </p:sp>
    </p:spTree>
    <p:extLst>
      <p:ext uri="{BB962C8B-B14F-4D97-AF65-F5344CB8AC3E}">
        <p14:creationId xmlns:p14="http://schemas.microsoft.com/office/powerpoint/2010/main" val="325121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FA4513-4220-CB4C-9808-49B243D4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2DA8F6-BD21-4848-B6CF-8A9D151FFFC7}"/>
              </a:ext>
            </a:extLst>
          </p:cNvPr>
          <p:cNvSpPr/>
          <p:nvPr/>
        </p:nvSpPr>
        <p:spPr>
          <a:xfrm>
            <a:off x="671513" y="2817813"/>
            <a:ext cx="3214687" cy="304800"/>
          </a:xfrm>
          <a:prstGeom prst="rect">
            <a:avLst/>
          </a:prstGeom>
          <a:solidFill>
            <a:srgbClr val="E4C5C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E81894-31EA-B044-A48A-B5408530FC49}"/>
              </a:ext>
            </a:extLst>
          </p:cNvPr>
          <p:cNvSpPr/>
          <p:nvPr/>
        </p:nvSpPr>
        <p:spPr>
          <a:xfrm>
            <a:off x="5715000" y="1217613"/>
            <a:ext cx="533400" cy="533400"/>
          </a:xfrm>
          <a:prstGeom prst="rect">
            <a:avLst/>
          </a:prstGeom>
          <a:solidFill>
            <a:srgbClr val="E4C5C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52821-E40F-3B40-9B28-233FDB265A7D}"/>
              </a:ext>
            </a:extLst>
          </p:cNvPr>
          <p:cNvSpPr/>
          <p:nvPr/>
        </p:nvSpPr>
        <p:spPr>
          <a:xfrm>
            <a:off x="762000" y="2041525"/>
            <a:ext cx="2133600" cy="304800"/>
          </a:xfrm>
          <a:prstGeom prst="rect">
            <a:avLst/>
          </a:prstGeom>
          <a:solidFill>
            <a:srgbClr val="E4C5C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5A6134F-03B1-EE42-8551-DEF7207239EE}"/>
              </a:ext>
            </a:extLst>
          </p:cNvPr>
          <p:cNvSpPr txBox="1">
            <a:spLocks/>
          </p:cNvSpPr>
          <p:nvPr/>
        </p:nvSpPr>
        <p:spPr bwMode="auto">
          <a:xfrm>
            <a:off x="457200" y="227013"/>
            <a:ext cx="7239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>
                <a:solidFill>
                  <a:srgbClr val="FF9900"/>
                </a:solidFill>
              </a:rPr>
              <a:t>Expression Tree – Inorder Traversal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C31679C-D773-9D4D-B552-B6E3A368FCD1}"/>
              </a:ext>
            </a:extLst>
          </p:cNvPr>
          <p:cNvSpPr txBox="1">
            <a:spLocks/>
          </p:cNvSpPr>
          <p:nvPr/>
        </p:nvSpPr>
        <p:spPr>
          <a:xfrm>
            <a:off x="76200" y="1217613"/>
            <a:ext cx="8229600" cy="548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 2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inorder(node)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hasleftchild(node) </a:t>
            </a:r>
            <a:r>
              <a:rPr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    node = node.left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    visit(node)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(hasrightchild(node)) </a:t>
            </a:r>
            <a:r>
              <a:rPr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   node = node.right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hasleftchild(node) </a:t>
            </a:r>
            <a:r>
              <a:rPr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   	node = node.left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	      </a:t>
            </a:r>
            <a:r>
              <a:rPr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node.parent ≠ NULL &amp;&amp; node == node.parent.right </a:t>
            </a:r>
            <a:r>
              <a:rPr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	    	        node = node.parent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node = node.parent </a:t>
            </a:r>
          </a:p>
          <a:p>
            <a:pPr marL="457200" indent="-457200">
              <a:buFont typeface="Wingdings 2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node ≠ NULL</a:t>
            </a:r>
          </a:p>
        </p:txBody>
      </p:sp>
      <p:grpSp>
        <p:nvGrpSpPr>
          <p:cNvPr id="9" name="Group 28">
            <a:extLst>
              <a:ext uri="{FF2B5EF4-FFF2-40B4-BE49-F238E27FC236}">
                <a16:creationId xmlns:a16="http://schemas.microsoft.com/office/drawing/2014/main" id="{F11C6CB7-E84D-0146-8016-0412BFC4B93C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293813"/>
            <a:ext cx="4648200" cy="2362200"/>
            <a:chOff x="914400" y="3822700"/>
            <a:chExt cx="6400800" cy="2959100"/>
          </a:xfrm>
        </p:grpSpPr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E529CC36-90CF-4C4D-8947-757627C2A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38227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+</a:t>
              </a:r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5C828E45-0DE4-754B-8B4E-9FAD36838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44196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+</a:t>
              </a:r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B839040C-CE19-964C-B435-6E4474200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600" y="44704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*</a:t>
              </a:r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C8DC791E-B829-084E-BF5C-F5EA6D038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9530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a</a:t>
              </a:r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2B118173-C1D3-7545-8640-C796F6534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600" y="50927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*</a:t>
              </a:r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8844C19A-75A2-BF45-8710-A7C59D712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900" y="56261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b</a:t>
              </a:r>
            </a:p>
          </p:txBody>
        </p:sp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D21C2D0A-61BD-9B4A-80B0-ACE60AC8E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00" y="56642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c</a:t>
              </a:r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5C62E38D-1D36-D144-ACC2-DB7FEFAFB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57531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*</a:t>
              </a:r>
            </a:p>
          </p:txBody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9E093F4A-DBA8-EF42-91E5-3D3873F87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62738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d</a:t>
              </a:r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FF766427-472D-384A-9AD3-F8D404F7A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400" y="63246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e</a:t>
              </a:r>
            </a:p>
          </p:txBody>
        </p:sp>
        <p:sp>
          <p:nvSpPr>
            <p:cNvPr id="20" name="Oval 14">
              <a:extLst>
                <a:ext uri="{FF2B5EF4-FFF2-40B4-BE49-F238E27FC236}">
                  <a16:creationId xmlns:a16="http://schemas.microsoft.com/office/drawing/2014/main" id="{80F14011-92EF-F549-B7AB-238DF9971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51054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+</a:t>
              </a:r>
            </a:p>
          </p:txBody>
        </p:sp>
        <p:sp>
          <p:nvSpPr>
            <p:cNvPr id="21" name="Oval 15">
              <a:extLst>
                <a:ext uri="{FF2B5EF4-FFF2-40B4-BE49-F238E27FC236}">
                  <a16:creationId xmlns:a16="http://schemas.microsoft.com/office/drawing/2014/main" id="{DF833D05-4705-1A44-969A-7CDE19227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56769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f</a:t>
              </a:r>
            </a:p>
          </p:txBody>
        </p:sp>
        <p:sp>
          <p:nvSpPr>
            <p:cNvPr id="22" name="Oval 16">
              <a:extLst>
                <a:ext uri="{FF2B5EF4-FFF2-40B4-BE49-F238E27FC236}">
                  <a16:creationId xmlns:a16="http://schemas.microsoft.com/office/drawing/2014/main" id="{41C38341-3B9B-7D40-94F9-447C02F15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5105400"/>
              <a:ext cx="457200" cy="457200"/>
            </a:xfrm>
            <a:prstGeom prst="ellipse">
              <a:avLst/>
            </a:prstGeom>
            <a:solidFill>
              <a:srgbClr val="FFAB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g</a:t>
              </a: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B3FBC0C2-1E9F-7C48-BE9E-09B8C87DD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4114800"/>
              <a:ext cx="1752600" cy="4572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BA98D28F-DB75-4A4F-80EC-D2BFF471F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4114800"/>
              <a:ext cx="1752600" cy="4572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B0B2DA2F-0E1C-8C40-83D9-4C83E6555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0800" y="4787900"/>
              <a:ext cx="381000" cy="2286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F59A185D-4C94-2841-8925-708A99AE8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4813300"/>
              <a:ext cx="304800" cy="2921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34541203-A208-B740-BBEB-D85F85BEC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3900" y="5486400"/>
              <a:ext cx="338138" cy="2159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1B1DFDE4-4720-8E41-A497-2B6C93196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5486400"/>
              <a:ext cx="304800" cy="2286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E0F74FB3-EAAE-D240-99A0-0B6424001C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6600" y="6159500"/>
              <a:ext cx="279400" cy="2032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194776CD-203D-C841-A1BE-64474E381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8900" y="6146800"/>
              <a:ext cx="241300" cy="2540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EE2ACC95-5186-7C4C-A894-FEBACCD10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56200" y="5511800"/>
              <a:ext cx="411163" cy="3048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BA118D69-CFD4-F44F-A892-E2437AD90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88038" y="4876800"/>
              <a:ext cx="284162" cy="2921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F96C2E23-1FAA-244A-9133-4F8B331AA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8200" y="5499100"/>
              <a:ext cx="241300" cy="2540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EB6DEBDA-81F9-194A-8F8A-5F120A1E6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4800600"/>
              <a:ext cx="457200" cy="3810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41C5255-E4CE-1843-AE93-46729F644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1801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187527-3790-F143-A211-675BE3D08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75" y="6178550"/>
            <a:ext cx="38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6CCFAF-809A-F446-9CD1-1C7D97BCB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6176963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7156D5-BE4A-0A4B-95DF-D1183CF9A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6186488"/>
            <a:ext cx="430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c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5C6ADF-2526-8948-9DE5-AB3EAC88F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61849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0" name="TextBox 36">
            <a:extLst>
              <a:ext uri="{FF2B5EF4-FFF2-40B4-BE49-F238E27FC236}">
                <a16:creationId xmlns:a16="http://schemas.microsoft.com/office/drawing/2014/main" id="{9AB328F1-F493-3F4C-9BD5-C7F3E5BE3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210300"/>
            <a:ext cx="476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 +</a:t>
            </a:r>
          </a:p>
        </p:txBody>
      </p:sp>
    </p:spTree>
    <p:extLst>
      <p:ext uri="{BB962C8B-B14F-4D97-AF65-F5344CB8AC3E}">
        <p14:creationId xmlns:p14="http://schemas.microsoft.com/office/powerpoint/2010/main" val="218607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18131E-6 L -0.175 0.066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33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 0.0666 L -0.2375 0.1306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3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xit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01295E-7 L 0.05156 0.44611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222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6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07 0.1265 L -0.1724 0.07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56 0.44612 L -0.02344 0.49954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2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21 0.5148 L -0.03177 -8.0481E-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57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9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38 -0.0111 L 0.01562 0.0555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33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9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 0.06244 L 0.0092 0.10685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9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 0.06661 L -0.125 0.1443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38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9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36 0.1006 L 0.02256 0.16721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33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6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56 0.17345 L 0.0401 0.21785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222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57 0.14848 L -0.17657 0.20398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6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86 0.23312 L -0.05417 0.49884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132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4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43 0.49954 L -0.02343 -1.63737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4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47 0.0222 L -0.03247 0.27752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4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14 0.27752 L -0.02414 0.44403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4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69 0.19358 L -0.12969 0.14917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22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4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44403 L -0.04983 0.49954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5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4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14 0.48844 L -0.02414 -8.0481E-7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4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9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8 0.01249 L 0.00173 0.05342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20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9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562 L -0.00834 0.1117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2775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35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17 0.16097 L -0.08334 0.21092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24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6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 0.11101 L -0.05747 0.49954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19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4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414 0.49954 L -0.02414 -8.0481E-7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7 -1.85185E-6 L -0.0066 0.05579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63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8 0.07246 L -0.0408 0.27269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63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47 0.27754 L -0.00747 0.38356 " pathEditMode="relative" rAng="0" ptsTypes="AA">
                                      <p:cBhvr>
                                        <p:cTn id="1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 0.21689 L -0.12917 0.15162 " pathEditMode="relative" rAng="0" ptsTypes="AA">
                                      <p:cBhvr>
                                        <p:cTn id="1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0.14422 L -0.175 0.06644 " pathEditMode="relative" rAng="0" ptsTypes="AA">
                                      <p:cBhvr>
                                        <p:cTn id="1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3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38727 L -0.02135 0.44283 " pathEditMode="relative" rAng="0" ptsTypes="AA">
                                      <p:cBhvr>
                                        <p:cTn id="1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2778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56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07037 L 3.33333E-6 -0.0007 " pathEditMode="relative" rAng="0" ptsTypes="AA">
                                      <p:cBhvr>
                                        <p:cTn id="1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4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46 0.44468 L -0.03246 0.00023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1.85185E-6 L 0.0092 0.05579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3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32 0.04792 L 0.02691 0.11088 " pathEditMode="relative" rAng="0" ptsTypes="AA">
                                      <p:cBhvr>
                                        <p:cTn id="1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9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7 L 0.17083 0.07245 " pathEditMode="relative" rAng="0" ptsTypes="AA">
                                      <p:cBhvr>
                                        <p:cTn id="1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  <p:bldP spid="3" grpId="8" animBg="1"/>
      <p:bldP spid="3" grpId="9" animBg="1"/>
      <p:bldP spid="3" grpId="10" animBg="1"/>
      <p:bldP spid="3" grpId="11" animBg="1"/>
      <p:bldP spid="3" grpId="12" animBg="1"/>
      <p:bldP spid="3" grpId="13" animBg="1"/>
      <p:bldP spid="3" grpId="14" animBg="1"/>
      <p:bldP spid="3" grpId="15" animBg="1"/>
      <p:bldP spid="3" grpId="16" animBg="1"/>
      <p:bldP spid="3" grpId="17" animBg="1"/>
      <p:bldP spid="3" grpId="18" animBg="1"/>
      <p:bldP spid="3" grpId="19" animBg="1"/>
      <p:bldP spid="3" grpId="20" animBg="1"/>
      <p:bldP spid="3" grpId="21" animBg="1"/>
      <p:bldP spid="3" grpId="22" animBg="1"/>
      <p:bldP spid="3" grpId="23" animBg="1"/>
      <p:bldP spid="3" grpId="24" animBg="1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4" grpId="10" animBg="1"/>
      <p:bldP spid="5" grpId="0" animBg="1"/>
      <p:bldP spid="5" grpId="1" animBg="1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>
            <a:spLocks noChangeArrowheads="1"/>
          </p:cNvSpPr>
          <p:nvPr/>
        </p:nvSpPr>
        <p:spPr bwMode="auto">
          <a:xfrm>
            <a:off x="114796" y="177016"/>
            <a:ext cx="88191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600" i="1" dirty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r>
              <a:rPr lang="en-US" altLang="zh-CN" sz="3600" i="1" dirty="0">
                <a:ea typeface="Adobe Gothic Std B" pitchFamily="34" charset="-128"/>
                <a:cs typeface="Calibri" panose="020F0502020204030204" pitchFamily="34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460456" y="6394451"/>
            <a:ext cx="2228850" cy="365125"/>
          </a:xfrm>
        </p:spPr>
        <p:txBody>
          <a:bodyPr/>
          <a:lstStyle/>
          <a:p>
            <a:fld id="{48758AAF-F958-4141-BDE8-5609689A4508}" type="slidenum">
              <a:rPr lang="zh-CN" altLang="en-US" sz="20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</a:t>
            </a:fld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6812" y="1967221"/>
            <a:ext cx="4934499" cy="99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it-IT" sz="3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Clr>
                <a:schemeClr val="accent5"/>
              </a:buClr>
              <a:buSzPct val="75000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8">
            <a:extLst>
              <a:ext uri="{FF2B5EF4-FFF2-40B4-BE49-F238E27FC236}">
                <a16:creationId xmlns:a16="http://schemas.microsoft.com/office/drawing/2014/main" id="{B50F3C67-F206-0644-9881-E95BE68F9B62}"/>
              </a:ext>
            </a:extLst>
          </p:cNvPr>
          <p:cNvSpPr/>
          <p:nvPr/>
        </p:nvSpPr>
        <p:spPr>
          <a:xfrm>
            <a:off x="704879" y="2383536"/>
            <a:ext cx="7870002" cy="59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5"/>
              </a:buClr>
              <a:buSzPct val="75000"/>
            </a:pPr>
            <a:r>
              <a:rPr lang="en-US" altLang="zh-CN" b="1" dirty="0">
                <a:solidFill>
                  <a:schemeClr val="accent5"/>
                </a:solidFill>
                <a:cs typeface="Times New Roman" panose="02020603050405020304" pitchFamily="18" charset="0"/>
              </a:rPr>
              <a:t>		                   </a:t>
            </a:r>
            <a:r>
              <a:rPr lang="en-US" altLang="zh-CN" sz="28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Questions?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64398696-03BA-0540-B525-6DD16F72E4B0}"/>
              </a:ext>
            </a:extLst>
          </p:cNvPr>
          <p:cNvSpPr/>
          <p:nvPr/>
        </p:nvSpPr>
        <p:spPr>
          <a:xfrm>
            <a:off x="704879" y="3813978"/>
            <a:ext cx="7870002" cy="52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buClr>
                <a:schemeClr val="accent5"/>
              </a:buClr>
              <a:buSzPct val="75000"/>
            </a:pPr>
            <a:r>
              <a:rPr lang="en-US" altLang="zh-CN" b="1" dirty="0">
                <a:solidFill>
                  <a:schemeClr val="accent5"/>
                </a:solidFill>
                <a:cs typeface="Times New Roman" panose="02020603050405020304" pitchFamily="18" charset="0"/>
              </a:rPr>
              <a:t>			</a:t>
            </a:r>
            <a:r>
              <a:rPr lang="en-US" altLang="zh-CN" sz="2400" b="1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zahmaad.github.io</a:t>
            </a:r>
            <a:r>
              <a:rPr lang="en-US" altLang="zh-CN" sz="24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57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41160-2A64-4C40-A910-0D72B9ED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F8BA5-A9F6-9C4B-BA67-B71CCE6C084A}"/>
              </a:ext>
            </a:extLst>
          </p:cNvPr>
          <p:cNvSpPr/>
          <p:nvPr/>
        </p:nvSpPr>
        <p:spPr>
          <a:xfrm>
            <a:off x="1042674" y="3583904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For compiler design (e.g., code generation and optimization)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F9FF6B-4C5D-2444-85CC-2AB0677B652B}"/>
              </a:ext>
            </a:extLst>
          </p:cNvPr>
          <p:cNvSpPr/>
          <p:nvPr/>
        </p:nvSpPr>
        <p:spPr>
          <a:xfrm>
            <a:off x="399017" y="501649"/>
            <a:ext cx="4583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Why Use Expression Trees?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195E9-51E7-104B-9B69-F06945966776}"/>
              </a:ext>
            </a:extLst>
          </p:cNvPr>
          <p:cNvSpPr/>
          <p:nvPr/>
        </p:nvSpPr>
        <p:spPr>
          <a:xfrm>
            <a:off x="1042674" y="1303604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To evaluate expressions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121EC2-5B33-464D-A56D-DC7A4CA4049C}"/>
              </a:ext>
            </a:extLst>
          </p:cNvPr>
          <p:cNvSpPr/>
          <p:nvPr/>
        </p:nvSpPr>
        <p:spPr>
          <a:xfrm>
            <a:off x="1042674" y="2254065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To convert between infix, postfix, and prefix notations</a:t>
            </a:r>
          </a:p>
        </p:txBody>
      </p:sp>
    </p:spTree>
    <p:extLst>
      <p:ext uri="{BB962C8B-B14F-4D97-AF65-F5344CB8AC3E}">
        <p14:creationId xmlns:p14="http://schemas.microsoft.com/office/powerpoint/2010/main" val="415880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2EE443-2381-4C48-9639-AB6C7B09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1785F0-9B4B-9C49-8267-35AC16F2826F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Expression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E7BB54-02B0-744E-B02D-199ACB8D620A}"/>
              </a:ext>
            </a:extLst>
          </p:cNvPr>
          <p:cNvSpPr txBox="1">
            <a:spLocks/>
          </p:cNvSpPr>
          <p:nvPr/>
        </p:nvSpPr>
        <p:spPr>
          <a:xfrm>
            <a:off x="457200" y="1609725"/>
            <a:ext cx="7239000" cy="4846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/>
              <a:t>The leaves of an expression tree are </a:t>
            </a:r>
            <a:r>
              <a:rPr lang="en-US" altLang="en-US" sz="2200" b="1" i="1">
                <a:solidFill>
                  <a:srgbClr val="0033CC"/>
                </a:solidFill>
              </a:rPr>
              <a:t>operands</a:t>
            </a:r>
          </a:p>
          <a:p>
            <a:pPr lvl="1"/>
            <a:r>
              <a:rPr lang="en-US" altLang="en-US" sz="2100"/>
              <a:t>such as constants or variable names</a:t>
            </a:r>
          </a:p>
          <a:p>
            <a:r>
              <a:rPr lang="en-US" altLang="en-US" sz="2200"/>
              <a:t>Non-leave nodes contain </a:t>
            </a:r>
            <a:r>
              <a:rPr lang="en-US" altLang="en-US" sz="2200" b="1" i="1">
                <a:solidFill>
                  <a:srgbClr val="0033CC"/>
                </a:solidFill>
              </a:rPr>
              <a:t>operators</a:t>
            </a:r>
            <a:endParaRPr lang="en-US" altLang="en-US" sz="2200" b="1">
              <a:solidFill>
                <a:srgbClr val="0033CC"/>
              </a:solidFill>
            </a:endParaRPr>
          </a:p>
          <a:p>
            <a:r>
              <a:rPr lang="en-US" altLang="en-US" sz="2200"/>
              <a:t>This particular tree (</a:t>
            </a:r>
            <a:r>
              <a:rPr lang="en-US" altLang="en-US" sz="2200">
                <a:solidFill>
                  <a:srgbClr val="0033CC"/>
                </a:solidFill>
              </a:rPr>
              <a:t>next slide</a:t>
            </a:r>
            <a:r>
              <a:rPr lang="en-US" altLang="en-US" sz="2200"/>
              <a:t>) happens to be binary</a:t>
            </a:r>
          </a:p>
          <a:p>
            <a:pPr lvl="1"/>
            <a:r>
              <a:rPr lang="en-US" altLang="en-US" sz="2100"/>
              <a:t>because all of the operations are binary </a:t>
            </a:r>
          </a:p>
          <a:p>
            <a:pPr lvl="2"/>
            <a:r>
              <a:rPr lang="en-US" altLang="en-US" sz="1800"/>
              <a:t>However, more than two children per node is also possible in an expression tree</a:t>
            </a:r>
          </a:p>
          <a:p>
            <a:pPr lvl="2"/>
            <a:r>
              <a:rPr lang="en-US" altLang="en-US" sz="1800"/>
              <a:t>It is also possible for a node to have only one child, as is the case with the </a:t>
            </a:r>
            <a:r>
              <a:rPr lang="en-US" altLang="en-US" sz="1800" b="1" i="1">
                <a:solidFill>
                  <a:srgbClr val="0033CC"/>
                </a:solidFill>
              </a:rPr>
              <a:t>unary minus </a:t>
            </a:r>
            <a:r>
              <a:rPr lang="en-US" altLang="en-US" sz="1800"/>
              <a:t>operator. </a:t>
            </a:r>
          </a:p>
          <a:p>
            <a:r>
              <a:rPr lang="en-US" altLang="en-US" sz="2200"/>
              <a:t>We can evaluate an expression tree, </a:t>
            </a:r>
            <a:r>
              <a:rPr lang="en-US" altLang="en-US" sz="2200" b="1" i="1">
                <a:solidFill>
                  <a:srgbClr val="0033CC"/>
                </a:solidFill>
              </a:rPr>
              <a:t>T</a:t>
            </a:r>
            <a:r>
              <a:rPr lang="en-US" altLang="en-US" sz="2200"/>
              <a:t>, by applying the </a:t>
            </a:r>
            <a:r>
              <a:rPr lang="en-US" altLang="en-US" sz="2200" b="1" i="1">
                <a:solidFill>
                  <a:srgbClr val="0033CC"/>
                </a:solidFill>
              </a:rPr>
              <a:t>operator</a:t>
            </a:r>
            <a:r>
              <a:rPr lang="en-US" altLang="en-US" sz="2200"/>
              <a:t> at the </a:t>
            </a:r>
            <a:r>
              <a:rPr lang="en-US" altLang="en-US" sz="2200" b="1" i="1">
                <a:solidFill>
                  <a:srgbClr val="0033CC"/>
                </a:solidFill>
              </a:rPr>
              <a:t>root</a:t>
            </a:r>
            <a:r>
              <a:rPr lang="en-US" altLang="en-US" sz="2200"/>
              <a:t> to the values obtained by recursively evaluating the left and right </a:t>
            </a:r>
            <a:r>
              <a:rPr lang="en-US" altLang="en-US" sz="2200" b="1" i="1">
                <a:solidFill>
                  <a:srgbClr val="0033CC"/>
                </a:solidFill>
              </a:rPr>
              <a:t>subtrees</a:t>
            </a:r>
            <a:r>
              <a:rPr lang="en-US" altLang="en-US" sz="2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61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42FCCC-DFCF-9E4D-B8A7-3FC81582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37E0A9-6FDC-9048-8454-C2354B8A5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25902"/>
              </p:ext>
            </p:extLst>
          </p:nvPr>
        </p:nvGraphicFramePr>
        <p:xfrm>
          <a:off x="388307" y="1077238"/>
          <a:ext cx="8836656" cy="2152452"/>
        </p:xfrm>
        <a:graphic>
          <a:graphicData uri="http://schemas.openxmlformats.org/drawingml/2006/table">
            <a:tbl>
              <a:tblPr/>
              <a:tblGrid>
                <a:gridCol w="2945552">
                  <a:extLst>
                    <a:ext uri="{9D8B030D-6E8A-4147-A177-3AD203B41FA5}">
                      <a16:colId xmlns:a16="http://schemas.microsoft.com/office/drawing/2014/main" val="2689381915"/>
                    </a:ext>
                  </a:extLst>
                </a:gridCol>
                <a:gridCol w="2945552">
                  <a:extLst>
                    <a:ext uri="{9D8B030D-6E8A-4147-A177-3AD203B41FA5}">
                      <a16:colId xmlns:a16="http://schemas.microsoft.com/office/drawing/2014/main" val="738187609"/>
                    </a:ext>
                  </a:extLst>
                </a:gridCol>
                <a:gridCol w="2945552">
                  <a:extLst>
                    <a:ext uri="{9D8B030D-6E8A-4147-A177-3AD203B41FA5}">
                      <a16:colId xmlns:a16="http://schemas.microsoft.com/office/drawing/2014/main" val="1610874326"/>
                    </a:ext>
                  </a:extLst>
                </a:gridCol>
              </a:tblGrid>
              <a:tr h="53811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Traversal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Output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099846"/>
                  </a:ext>
                </a:extLst>
              </a:tr>
              <a:tr h="538113">
                <a:tc>
                  <a:txBody>
                    <a:bodyPr/>
                    <a:lstStyle/>
                    <a:p>
                      <a:r>
                        <a:rPr lang="en-US"/>
                        <a:t>Inorder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+ 5 *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Infix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94534"/>
                  </a:ext>
                </a:extLst>
              </a:tr>
              <a:tr h="538113">
                <a:tc>
                  <a:txBody>
                    <a:bodyPr/>
                    <a:lstStyle/>
                    <a:p>
                      <a:r>
                        <a:rPr lang="en-US"/>
                        <a:t>Preorder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+ 3 * 5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Prefix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05435"/>
                  </a:ext>
                </a:extLst>
              </a:tr>
              <a:tr h="538113">
                <a:tc>
                  <a:txBody>
                    <a:bodyPr/>
                    <a:lstStyle/>
                    <a:p>
                      <a:r>
                        <a:rPr lang="en-US"/>
                        <a:t>Postorder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 5 2 * 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Postfix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0891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0EC503-55F5-4F4A-9673-F142ACDC7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32684"/>
              </p:ext>
            </p:extLst>
          </p:nvPr>
        </p:nvGraphicFramePr>
        <p:xfrm>
          <a:off x="280205" y="3746389"/>
          <a:ext cx="8543925" cy="1737360"/>
        </p:xfrm>
        <a:graphic>
          <a:graphicData uri="http://schemas.openxmlformats.org/drawingml/2006/table">
            <a:tbl>
              <a:tblPr/>
              <a:tblGrid>
                <a:gridCol w="2847975">
                  <a:extLst>
                    <a:ext uri="{9D8B030D-6E8A-4147-A177-3AD203B41FA5}">
                      <a16:colId xmlns:a16="http://schemas.microsoft.com/office/drawing/2014/main" val="1152769889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val="1056771195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val="1137293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Traversal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 for Expression (3 + (5 * 2))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22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Inorder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Left, Node, Right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 + 5 *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991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Preorder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Node, Left, Right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+ 3 * 5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15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Postorder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Left, Right, Node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5 2 * 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51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05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BFD58-497B-EF4A-AB05-910C262A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5811FE-DF0E-C54D-B456-407844C9D583}"/>
              </a:ext>
            </a:extLst>
          </p:cNvPr>
          <p:cNvSpPr txBox="1">
            <a:spLocks/>
          </p:cNvSpPr>
          <p:nvPr/>
        </p:nvSpPr>
        <p:spPr bwMode="auto">
          <a:xfrm>
            <a:off x="457200" y="7620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>
                <a:solidFill>
                  <a:srgbClr val="FF9900"/>
                </a:solidFill>
              </a:rPr>
              <a:t>Expression Tree – Inorder Traversal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D2677E-25B2-1744-962B-D6EC0BEA936B}"/>
              </a:ext>
            </a:extLst>
          </p:cNvPr>
          <p:cNvSpPr txBox="1">
            <a:spLocks/>
          </p:cNvSpPr>
          <p:nvPr/>
        </p:nvSpPr>
        <p:spPr>
          <a:xfrm>
            <a:off x="457200" y="1482725"/>
            <a:ext cx="7543800" cy="1895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/>
              <a:t>We can produce an (overly parenthesized) infix expression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This general strategy ( left, node, right ) is known as an </a:t>
            </a:r>
            <a:r>
              <a:rPr lang="en-US" altLang="en-US" sz="2400" i="1"/>
              <a:t>inorder</a:t>
            </a:r>
            <a:r>
              <a:rPr lang="en-US" altLang="en-US" sz="2400"/>
              <a:t> traversal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it is easy to remember because of the type of expression it produces. 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2CB253D-5A9B-8343-A1C4-C82CF9BE7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+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F1A357CF-55C2-4B4F-BA32-0C5F91D9F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2545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+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92FA895D-B6EF-9742-8FF3-E084ACC91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43053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*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24997654-CBDA-E143-A488-4EC45B923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879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a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EBA5A3B9-D08B-4748-9350-09EC8368C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49276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*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37F9C09E-62A6-5841-BE89-D56D9F02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54610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b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A019C228-9B4D-424A-9746-02990924A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54991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c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B294F983-4929-A447-A571-31B05B377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55880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*</a:t>
            </a: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442BC3AF-044C-464C-8FF8-F7645B466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61087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d</a:t>
            </a: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871DFB9B-1220-B246-BA5E-AF7E92B8F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61595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e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216002A2-95F9-7543-9FF1-3CCED3A82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49403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+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F1B7DEC2-7558-204B-9D1D-E562C0265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118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f</a:t>
            </a: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4E4DFFBC-525C-C549-9EFD-A6612791F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9403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g</a:t>
            </a: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72F53744-681F-CA42-BC76-B946E90A53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949700"/>
            <a:ext cx="175260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9CE71C89-301F-044D-AD69-D0BE52CD6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949700"/>
            <a:ext cx="175260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A39CDC5F-9ED3-BE45-B4E2-30FFD4E0F4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0800" y="4622800"/>
            <a:ext cx="38100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C8B45C55-BAB8-7A40-9D62-B5DCD9D7D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648200"/>
            <a:ext cx="304800" cy="2921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A9891F9E-D0A9-9B47-80A7-46275268CA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3900" y="5321300"/>
            <a:ext cx="338138" cy="2159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CAB6ACA1-CD67-F74A-8ECC-1AEA2F25F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321300"/>
            <a:ext cx="30480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FA509DBF-E4E3-1B4A-88A3-7ECD37F881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6600" y="5994400"/>
            <a:ext cx="279400" cy="203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2A914B3A-3923-BE40-8185-F35AC1ADD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5981700"/>
            <a:ext cx="241300" cy="254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B4C5E3F2-692B-1340-9390-C9D8634BBC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6200" y="5346700"/>
            <a:ext cx="411163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C59BB2A3-40E9-D247-B3C0-743D702BD6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8038" y="4711700"/>
            <a:ext cx="284162" cy="2921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8C544C56-203E-5B48-B31D-7002A35E8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8200" y="5334000"/>
            <a:ext cx="241300" cy="254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45EAEA55-9FE7-3346-8DFF-6383CB889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635500"/>
            <a:ext cx="457200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5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C6F0DD-505A-5843-864E-9D29089E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363861-80CE-994F-B09A-CDCE1E4CCFF0}"/>
              </a:ext>
            </a:extLst>
          </p:cNvPr>
          <p:cNvSpPr txBox="1">
            <a:spLocks/>
          </p:cNvSpPr>
          <p:nvPr/>
        </p:nvSpPr>
        <p:spPr bwMode="auto">
          <a:xfrm>
            <a:off x="457200" y="7620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>
                <a:solidFill>
                  <a:srgbClr val="FF9900"/>
                </a:solidFill>
              </a:rPr>
              <a:t>Expression Tree – Inorder Traversal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55DCCE-36EE-8C42-A9DB-438F0EEE668B}"/>
              </a:ext>
            </a:extLst>
          </p:cNvPr>
          <p:cNvSpPr txBox="1">
            <a:spLocks/>
          </p:cNvSpPr>
          <p:nvPr/>
        </p:nvSpPr>
        <p:spPr>
          <a:xfrm>
            <a:off x="457200" y="1447800"/>
            <a:ext cx="7543800" cy="2251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Trebuchet MS" panose="020B0703020202090204" pitchFamily="34" charset="0"/>
              <a:buAutoNum type="arabicPeriod"/>
            </a:pPr>
            <a:r>
              <a:rPr lang="en-US" altLang="en-US" sz="2400"/>
              <a:t>Print a left parenthesis</a:t>
            </a:r>
          </a:p>
          <a:p>
            <a:pPr marL="457200" indent="-457200">
              <a:buFont typeface="Trebuchet MS" panose="020B0703020202090204" pitchFamily="34" charset="0"/>
              <a:buAutoNum type="arabicPeriod"/>
            </a:pPr>
            <a:r>
              <a:rPr lang="en-US" altLang="en-US" sz="2400"/>
              <a:t>Traverse the left subtree</a:t>
            </a:r>
          </a:p>
          <a:p>
            <a:pPr marL="457200" indent="-457200">
              <a:buFont typeface="Trebuchet MS" panose="020B0703020202090204" pitchFamily="34" charset="0"/>
              <a:buAutoNum type="arabicPeriod"/>
            </a:pPr>
            <a:r>
              <a:rPr lang="en-US" altLang="en-US" sz="2400"/>
              <a:t>Print the root</a:t>
            </a:r>
          </a:p>
          <a:p>
            <a:pPr marL="457200" indent="-457200">
              <a:buFont typeface="Trebuchet MS" panose="020B0703020202090204" pitchFamily="34" charset="0"/>
              <a:buAutoNum type="arabicPeriod"/>
            </a:pPr>
            <a:r>
              <a:rPr lang="en-US" altLang="en-US" sz="2400"/>
              <a:t>Traverse the right subtree</a:t>
            </a:r>
          </a:p>
          <a:p>
            <a:pPr marL="457200" indent="-457200">
              <a:buFont typeface="Trebuchet MS" panose="020B0703020202090204" pitchFamily="34" charset="0"/>
              <a:buAutoNum type="arabicPeriod"/>
            </a:pPr>
            <a:r>
              <a:rPr lang="en-US" altLang="en-US" sz="2400"/>
              <a:t>Print a right parenthesis </a:t>
            </a:r>
          </a:p>
          <a:p>
            <a:pPr marL="457200" indent="-457200">
              <a:lnSpc>
                <a:spcPct val="80000"/>
              </a:lnSpc>
              <a:buFont typeface="Trebuchet MS" panose="020B0703020202090204" pitchFamily="34" charset="0"/>
              <a:buAutoNum type="arabicPeriod"/>
            </a:pPr>
            <a:endParaRPr lang="en-US" altLang="en-US" sz="2400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179223D-E33F-C845-A152-601383E91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7338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+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CFD10D5D-CB19-704B-9641-21E2151F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3307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+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88205963-7333-584F-AA99-EDF97BEA3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43815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*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C4A9CB24-140C-4640-AD6F-A0A120BFA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8641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a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0E4D565C-5D16-4A40-B1A4-C0885BEB6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50038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*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65731336-1E96-2045-A2B7-EACACFCBE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55372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b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F3D25500-C27A-6748-B38B-4072C3FEB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55753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c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6B4E9558-5ED4-A643-9845-F23DDA651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56642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*</a:t>
            </a: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36EA90A6-DA6E-3049-9D7C-6AEBAEF33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61849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d</a:t>
            </a: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F8786DC1-837C-834E-86FF-878443A3A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62357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e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630046AF-C596-E249-A949-8D6F12ADE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50165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+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9BF05BB3-D284-A848-8FF9-E0B7D0B98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880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f</a:t>
            </a: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04D6B3CB-49FD-DF4B-A2AF-24FB137F0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0165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g</a:t>
            </a: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4728942C-EB79-6249-A00F-AFA9DED5E2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025900"/>
            <a:ext cx="175260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7F0944E-046D-0345-AE67-CED58BE36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025900"/>
            <a:ext cx="175260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0F2C7BD3-4ABF-AD4C-892B-F4A4D023E2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0800" y="4699000"/>
            <a:ext cx="38100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7151AC6-1BE5-9A43-B2C5-E4E0A595B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724400"/>
            <a:ext cx="304800" cy="2921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33BDCCB4-3136-3145-ABF4-673C0DDBA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3900" y="5397500"/>
            <a:ext cx="338138" cy="2159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FF1D6DE9-E3AD-3E4A-BA74-260950B85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397500"/>
            <a:ext cx="30480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9FB55BD5-CE03-2041-8487-E1BA0C26ED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6600" y="6070600"/>
            <a:ext cx="279400" cy="203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175ADC9F-E987-6045-A3FB-2AF72CF4D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6057900"/>
            <a:ext cx="241300" cy="254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7017E028-D30C-5E4E-A5D9-480B57C57F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6200" y="5422900"/>
            <a:ext cx="411163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9645C5F1-1793-CE4E-AC9F-42C4857122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8038" y="4787900"/>
            <a:ext cx="284162" cy="2921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F96DE1C3-123C-E544-B924-93669E4C2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8200" y="5410200"/>
            <a:ext cx="241300" cy="254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0C0F5354-A97D-7843-802D-44208D1A0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711700"/>
            <a:ext cx="457200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DE05D-870F-EC44-BC03-E8D3DC58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36A431-33D0-3240-8754-14DE824637D8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>
                <a:solidFill>
                  <a:srgbClr val="FF9900"/>
                </a:solidFill>
              </a:rPr>
              <a:t>Expression Tree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8233AB-9ADC-CF48-9908-547A08EF7C6B}"/>
              </a:ext>
            </a:extLst>
          </p:cNvPr>
          <p:cNvSpPr txBox="1">
            <a:spLocks/>
          </p:cNvSpPr>
          <p:nvPr/>
        </p:nvSpPr>
        <p:spPr>
          <a:xfrm>
            <a:off x="457200" y="1609725"/>
            <a:ext cx="7239000" cy="1895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The left subtree evaluates to </a:t>
            </a:r>
            <a:r>
              <a:rPr lang="en-US" altLang="en-US" i="1">
                <a:solidFill>
                  <a:srgbClr val="0000CC"/>
                </a:solidFill>
              </a:rPr>
              <a:t>a + </a:t>
            </a:r>
            <a:r>
              <a:rPr lang="en-US" altLang="en-US">
                <a:solidFill>
                  <a:srgbClr val="0000CC"/>
                </a:solidFill>
              </a:rPr>
              <a:t>(</a:t>
            </a:r>
            <a:r>
              <a:rPr lang="en-US" altLang="en-US" i="1">
                <a:solidFill>
                  <a:srgbClr val="0000CC"/>
                </a:solidFill>
              </a:rPr>
              <a:t>b * c</a:t>
            </a:r>
            <a:r>
              <a:rPr lang="en-US" altLang="en-US">
                <a:solidFill>
                  <a:srgbClr val="0000CC"/>
                </a:solidFill>
              </a:rPr>
              <a:t>)</a:t>
            </a:r>
            <a:r>
              <a:rPr lang="en-US" altLang="en-US"/>
              <a:t> ,and </a:t>
            </a:r>
          </a:p>
          <a:p>
            <a:r>
              <a:rPr lang="en-US" altLang="en-US"/>
              <a:t>The right subtree evaluates to </a:t>
            </a:r>
            <a:r>
              <a:rPr lang="en-US" altLang="en-US">
                <a:solidFill>
                  <a:srgbClr val="0000CC"/>
                </a:solidFill>
              </a:rPr>
              <a:t>((</a:t>
            </a:r>
            <a:r>
              <a:rPr lang="en-US" altLang="en-US" i="1">
                <a:solidFill>
                  <a:srgbClr val="0000CC"/>
                </a:solidFill>
              </a:rPr>
              <a:t>d *e</a:t>
            </a:r>
            <a:r>
              <a:rPr lang="en-US" altLang="en-US">
                <a:solidFill>
                  <a:srgbClr val="0000CC"/>
                </a:solidFill>
              </a:rPr>
              <a:t>)</a:t>
            </a:r>
            <a:r>
              <a:rPr lang="en-US" altLang="en-US" i="1">
                <a:solidFill>
                  <a:srgbClr val="0000CC"/>
                </a:solidFill>
              </a:rPr>
              <a:t> </a:t>
            </a:r>
            <a:r>
              <a:rPr lang="en-US" altLang="en-US">
                <a:solidFill>
                  <a:srgbClr val="0000CC"/>
                </a:solidFill>
              </a:rPr>
              <a:t>+</a:t>
            </a:r>
            <a:r>
              <a:rPr lang="en-US" altLang="en-US" i="1">
                <a:solidFill>
                  <a:srgbClr val="0000CC"/>
                </a:solidFill>
              </a:rPr>
              <a:t> f </a:t>
            </a:r>
            <a:r>
              <a:rPr lang="en-US" altLang="en-US">
                <a:solidFill>
                  <a:srgbClr val="0000CC"/>
                </a:solidFill>
              </a:rPr>
              <a:t>)</a:t>
            </a:r>
            <a:r>
              <a:rPr lang="en-US" altLang="en-US" i="1">
                <a:solidFill>
                  <a:srgbClr val="0000CC"/>
                </a:solidFill>
              </a:rPr>
              <a:t>*g</a:t>
            </a:r>
            <a:r>
              <a:rPr lang="en-US" altLang="en-US" i="1"/>
              <a:t> </a:t>
            </a:r>
          </a:p>
          <a:p>
            <a:r>
              <a:rPr lang="en-US" altLang="en-US"/>
              <a:t>The entire tree therefore represents           </a:t>
            </a:r>
            <a:r>
              <a:rPr lang="en-US" altLang="en-US">
                <a:solidFill>
                  <a:srgbClr val="0000CC"/>
                </a:solidFill>
              </a:rPr>
              <a:t>(</a:t>
            </a:r>
            <a:r>
              <a:rPr lang="en-US" altLang="en-US" i="1">
                <a:solidFill>
                  <a:srgbClr val="0000CC"/>
                </a:solidFill>
              </a:rPr>
              <a:t>a </a:t>
            </a:r>
            <a:r>
              <a:rPr lang="en-US" altLang="en-US">
                <a:solidFill>
                  <a:srgbClr val="0000CC"/>
                </a:solidFill>
              </a:rPr>
              <a:t>+</a:t>
            </a:r>
            <a:r>
              <a:rPr lang="en-US" altLang="en-US" i="1">
                <a:solidFill>
                  <a:srgbClr val="0000CC"/>
                </a:solidFill>
              </a:rPr>
              <a:t> </a:t>
            </a:r>
            <a:r>
              <a:rPr lang="en-US" altLang="en-US">
                <a:solidFill>
                  <a:srgbClr val="0000CC"/>
                </a:solidFill>
              </a:rPr>
              <a:t>(</a:t>
            </a:r>
            <a:r>
              <a:rPr lang="en-US" altLang="en-US" i="1">
                <a:solidFill>
                  <a:srgbClr val="0000CC"/>
                </a:solidFill>
              </a:rPr>
              <a:t>b * c</a:t>
            </a:r>
            <a:r>
              <a:rPr lang="en-US" altLang="en-US">
                <a:solidFill>
                  <a:srgbClr val="0000CC"/>
                </a:solidFill>
              </a:rPr>
              <a:t>)) + (((</a:t>
            </a:r>
            <a:r>
              <a:rPr lang="en-US" altLang="en-US" i="1">
                <a:solidFill>
                  <a:srgbClr val="0000CC"/>
                </a:solidFill>
              </a:rPr>
              <a:t>d * e</a:t>
            </a:r>
            <a:r>
              <a:rPr lang="en-US" altLang="en-US">
                <a:solidFill>
                  <a:srgbClr val="0000CC"/>
                </a:solidFill>
              </a:rPr>
              <a:t>) +</a:t>
            </a:r>
            <a:r>
              <a:rPr lang="en-US" altLang="en-US" i="1">
                <a:solidFill>
                  <a:srgbClr val="0000CC"/>
                </a:solidFill>
              </a:rPr>
              <a:t> f</a:t>
            </a:r>
            <a:r>
              <a:rPr lang="en-US" altLang="en-US">
                <a:solidFill>
                  <a:srgbClr val="0000CC"/>
                </a:solidFill>
              </a:rPr>
              <a:t>)</a:t>
            </a:r>
            <a:r>
              <a:rPr lang="en-US" altLang="en-US" i="1">
                <a:solidFill>
                  <a:srgbClr val="0000CC"/>
                </a:solidFill>
              </a:rPr>
              <a:t>* g</a:t>
            </a:r>
            <a:r>
              <a:rPr lang="en-US" altLang="en-US">
                <a:solidFill>
                  <a:srgbClr val="0000CC"/>
                </a:solidFill>
              </a:rPr>
              <a:t>)</a:t>
            </a:r>
            <a:endParaRPr lang="en-US" altLang="en-US"/>
          </a:p>
          <a:p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94A379-20FE-DC45-BDF0-0FA3E2E7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5941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605999-B3EE-DD4A-B7B9-048D47E38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1910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2B2511-288E-844D-A56B-A3326EF6B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42418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*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4DF82A-A771-7543-B2F3-CA9300665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244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A9F9D9-F76E-7A41-8750-EA8E50A11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48641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*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D0FCB1-9647-8A46-93A2-7EBDF07F3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53975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EEA11E-768C-7B41-8C72-8DF119EE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54356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4AD48E-5C98-984F-A6EB-A03E1223A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55245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01B88-054A-424E-8A1B-9813656E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60452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DF34A7-C84C-AD4D-B141-DAFD5A28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60960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418C77-0235-F940-ABB9-212638BF1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48768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502D6C-052F-0A49-B72E-FB52DA6F7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483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f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B3FB52-AD07-834B-AED7-A91CC92A0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8768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g</a:t>
            </a: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2D0ED439-769F-8843-AFA8-0619AE034A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886200"/>
            <a:ext cx="175260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CF74866C-F630-9C41-AA88-308F72FBB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886200"/>
            <a:ext cx="175260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8F87A7E-FCB2-F949-A934-08511D6DD0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0800" y="4559300"/>
            <a:ext cx="38100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2A22130E-7E21-3649-AC9B-2D2978497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584700"/>
            <a:ext cx="304800" cy="2921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4CE446E6-0C0A-1F47-A2C9-86783A3C81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3900" y="5257800"/>
            <a:ext cx="338138" cy="2159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8E5EE1FD-B77E-F44C-9FEC-D3CC21F25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257800"/>
            <a:ext cx="30480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67CFCF62-9D2F-324A-814B-B99D06229F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6600" y="5930900"/>
            <a:ext cx="279400" cy="203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F853F679-A06D-2B44-97F3-0ACC374F6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5918200"/>
            <a:ext cx="241300" cy="254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C33E60C0-41C2-2346-8076-3B2DCF8CF6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6200" y="5283200"/>
            <a:ext cx="411163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1A8C5147-5ADB-6B44-8890-75415F77E9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8038" y="4648200"/>
            <a:ext cx="284162" cy="2921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E521AEC6-F7E8-2344-8C20-E9699772A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8200" y="5270500"/>
            <a:ext cx="241300" cy="254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0AFDA545-CDF2-6E4D-8A39-967BE444B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572000"/>
            <a:ext cx="457200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0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ED8A7-0711-3941-9640-AADBD92B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Rectangle 39">
            <a:extLst>
              <a:ext uri="{FF2B5EF4-FFF2-40B4-BE49-F238E27FC236}">
                <a16:creationId xmlns:a16="http://schemas.microsoft.com/office/drawing/2014/main" id="{FD42E875-1046-424B-BDA8-E09B60F08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02300"/>
            <a:ext cx="17526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CC"/>
                </a:solidFill>
              </a:rPr>
              <a:t>Left</a:t>
            </a:r>
            <a:r>
              <a:rPr lang="en-US" altLang="en-US"/>
              <a:t>                       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</p:txBody>
      </p:sp>
      <p:sp>
        <p:nvSpPr>
          <p:cNvPr id="4" name="Rectangle 37">
            <a:extLst>
              <a:ext uri="{FF2B5EF4-FFF2-40B4-BE49-F238E27FC236}">
                <a16:creationId xmlns:a16="http://schemas.microsoft.com/office/drawing/2014/main" id="{8DF5BE3D-83BE-E04E-B7CA-3D25D417F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0" y="4940300"/>
            <a:ext cx="2438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6600"/>
                </a:solidFill>
              </a:rPr>
              <a:t>Left</a:t>
            </a:r>
            <a:r>
              <a:rPr lang="en-US" altLang="en-US"/>
              <a:t>                                   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F1509538-6170-524F-9365-3AFADEF8F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991100"/>
            <a:ext cx="1905000" cy="154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	     </a:t>
            </a:r>
            <a:r>
              <a:rPr lang="en-US" altLang="en-US">
                <a:solidFill>
                  <a:srgbClr val="006600"/>
                </a:solidFill>
              </a:rPr>
              <a:t>Right</a:t>
            </a:r>
            <a:r>
              <a:rPr lang="en-US" altLang="en-US"/>
              <a:t> 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B90420A8-0093-1946-9F8E-08A09A4A0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30700"/>
            <a:ext cx="36576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			</a:t>
            </a:r>
            <a:r>
              <a:rPr lang="en-US" altLang="en-US">
                <a:solidFill>
                  <a:srgbClr val="0000CC"/>
                </a:solidFill>
              </a:rPr>
              <a:t>Right</a:t>
            </a:r>
            <a:r>
              <a:rPr lang="en-US" altLang="en-US"/>
              <a:t> 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0B4E83B6-B7B8-0E45-8083-1AA75095C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54500"/>
            <a:ext cx="31242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CC"/>
                </a:solidFill>
              </a:rPr>
              <a:t>Left</a:t>
            </a:r>
            <a:r>
              <a:rPr lang="en-US" altLang="en-US"/>
              <a:t>                                                 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                                     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84301C6-31EC-1841-9E9F-B6C261E2A592}"/>
              </a:ext>
            </a:extLst>
          </p:cNvPr>
          <p:cNvSpPr txBox="1">
            <a:spLocks/>
          </p:cNvSpPr>
          <p:nvPr/>
        </p:nvSpPr>
        <p:spPr bwMode="auto">
          <a:xfrm>
            <a:off x="76200" y="0"/>
            <a:ext cx="8534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000">
                <a:solidFill>
                  <a:srgbClr val="FF9900"/>
                </a:solidFill>
              </a:rPr>
              <a:t>Expression Tree - Inorder Traversal Example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52AF6F2-23A7-0A46-883A-37E7BC72312A}"/>
              </a:ext>
            </a:extLst>
          </p:cNvPr>
          <p:cNvSpPr txBox="1">
            <a:spLocks/>
          </p:cNvSpPr>
          <p:nvPr/>
        </p:nvSpPr>
        <p:spPr>
          <a:xfrm>
            <a:off x="457200" y="622300"/>
            <a:ext cx="7543800" cy="2479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900">
                <a:solidFill>
                  <a:srgbClr val="0000CC"/>
                </a:solidFill>
              </a:rPr>
              <a:t>Left</a:t>
            </a:r>
            <a:r>
              <a:rPr lang="en-US" altLang="en-US" sz="1900"/>
              <a:t> </a:t>
            </a:r>
            <a:r>
              <a:rPr lang="en-US" altLang="en-US" sz="1900">
                <a:solidFill>
                  <a:srgbClr val="FF0000"/>
                </a:solidFill>
              </a:rPr>
              <a:t>+</a:t>
            </a:r>
            <a:r>
              <a:rPr lang="en-US" altLang="en-US" sz="1900"/>
              <a:t> </a:t>
            </a:r>
            <a:r>
              <a:rPr lang="en-US" altLang="en-US" sz="1900">
                <a:solidFill>
                  <a:srgbClr val="0000CC"/>
                </a:solidFill>
              </a:rPr>
              <a:t>Right</a:t>
            </a:r>
          </a:p>
          <a:p>
            <a:pPr>
              <a:lnSpc>
                <a:spcPct val="80000"/>
              </a:lnSpc>
            </a:pPr>
            <a:r>
              <a:rPr lang="en-US" altLang="en-US" sz="1900">
                <a:solidFill>
                  <a:srgbClr val="0000CC"/>
                </a:solidFill>
              </a:rPr>
              <a:t>Left</a:t>
            </a:r>
            <a:r>
              <a:rPr lang="en-US" altLang="en-US" sz="1900"/>
              <a:t> 	</a:t>
            </a:r>
            <a:r>
              <a:rPr lang="en-US" altLang="en-US" sz="1900">
                <a:sym typeface="Wingdings" pitchFamily="2" charset="2"/>
              </a:rPr>
              <a:t> (</a:t>
            </a:r>
            <a:r>
              <a:rPr lang="en-US" altLang="en-US" sz="1900">
                <a:solidFill>
                  <a:srgbClr val="006600"/>
                </a:solidFill>
                <a:sym typeface="Wingdings" pitchFamily="2" charset="2"/>
              </a:rPr>
              <a:t>Left</a:t>
            </a:r>
            <a:r>
              <a:rPr lang="en-US" altLang="en-US" sz="1900">
                <a:sym typeface="Wingdings" pitchFamily="2" charset="2"/>
              </a:rPr>
              <a:t> </a:t>
            </a:r>
            <a:r>
              <a:rPr lang="en-US" altLang="en-US" sz="190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en-US" altLang="en-US" sz="1900">
                <a:sym typeface="Wingdings" pitchFamily="2" charset="2"/>
              </a:rPr>
              <a:t> </a:t>
            </a:r>
            <a:r>
              <a:rPr lang="en-US" altLang="en-US" sz="1900">
                <a:solidFill>
                  <a:srgbClr val="006600"/>
                </a:solidFill>
                <a:sym typeface="Wingdings" pitchFamily="2" charset="2"/>
              </a:rPr>
              <a:t>Right</a:t>
            </a:r>
            <a:r>
              <a:rPr lang="en-US" altLang="en-US" sz="1900">
                <a:sym typeface="Wingdings" pitchFamily="2" charset="2"/>
              </a:rPr>
              <a:t>) </a:t>
            </a:r>
            <a:r>
              <a:rPr lang="en-US" altLang="en-US" sz="1900"/>
              <a:t>	      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900">
                <a:sym typeface="Wingdings" pitchFamily="2" charset="2"/>
              </a:rPr>
              <a:t>		 (</a:t>
            </a:r>
            <a:r>
              <a:rPr lang="en-US" altLang="en-US" sz="1900">
                <a:solidFill>
                  <a:srgbClr val="006600"/>
                </a:solidFill>
                <a:sym typeface="Wingdings" pitchFamily="2" charset="2"/>
              </a:rPr>
              <a:t>Left</a:t>
            </a:r>
            <a:r>
              <a:rPr lang="en-US" altLang="en-US" sz="1900">
                <a:sym typeface="Wingdings" pitchFamily="2" charset="2"/>
              </a:rPr>
              <a:t> </a:t>
            </a:r>
            <a:r>
              <a:rPr lang="en-US" altLang="en-US" sz="190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en-US" altLang="en-US" sz="1900">
                <a:sym typeface="Wingdings" pitchFamily="2" charset="2"/>
              </a:rPr>
              <a:t> (</a:t>
            </a:r>
            <a:r>
              <a:rPr lang="en-US" altLang="en-US" sz="1900">
                <a:solidFill>
                  <a:srgbClr val="0000CC"/>
                </a:solidFill>
                <a:sym typeface="Wingdings" pitchFamily="2" charset="2"/>
              </a:rPr>
              <a:t>Left</a:t>
            </a:r>
            <a:r>
              <a:rPr lang="en-US" altLang="en-US" sz="1900">
                <a:sym typeface="Wingdings" pitchFamily="2" charset="2"/>
              </a:rPr>
              <a:t> * </a:t>
            </a:r>
            <a:r>
              <a:rPr lang="en-US" altLang="en-US" sz="1900">
                <a:solidFill>
                  <a:srgbClr val="0000CC"/>
                </a:solidFill>
                <a:sym typeface="Wingdings" pitchFamily="2" charset="2"/>
              </a:rPr>
              <a:t>Right</a:t>
            </a:r>
            <a:r>
              <a:rPr lang="en-US" altLang="en-US" sz="1900">
                <a:sym typeface="Wingdings" pitchFamily="2" charset="2"/>
              </a:rPr>
              <a:t>))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900"/>
              <a:t>	       	</a:t>
            </a:r>
            <a:r>
              <a:rPr lang="en-US" altLang="en-US" sz="1900">
                <a:sym typeface="Wingdings" pitchFamily="2" charset="2"/>
              </a:rPr>
              <a:t> (a 	</a:t>
            </a:r>
            <a:r>
              <a:rPr lang="en-US" altLang="en-US" sz="190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en-US" altLang="en-US" sz="1900">
                <a:sym typeface="Wingdings" pitchFamily="2" charset="2"/>
              </a:rPr>
              <a:t> (   b  </a:t>
            </a:r>
            <a:r>
              <a:rPr lang="en-US" altLang="en-US" sz="190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900">
                <a:sym typeface="Wingdings" pitchFamily="2" charset="2"/>
              </a:rPr>
              <a:t>   c    ))</a:t>
            </a:r>
          </a:p>
          <a:p>
            <a:pPr>
              <a:lnSpc>
                <a:spcPct val="80000"/>
              </a:lnSpc>
            </a:pPr>
            <a:r>
              <a:rPr lang="en-US" altLang="en-US" sz="1900">
                <a:solidFill>
                  <a:srgbClr val="0000CC"/>
                </a:solidFill>
              </a:rPr>
              <a:t>Right</a:t>
            </a:r>
            <a:r>
              <a:rPr lang="en-US" altLang="en-US" sz="1900"/>
              <a:t> 	</a:t>
            </a:r>
            <a:r>
              <a:rPr lang="en-US" altLang="en-US" sz="1900">
                <a:sym typeface="Wingdings" pitchFamily="2" charset="2"/>
              </a:rPr>
              <a:t> 		    ( </a:t>
            </a:r>
            <a:r>
              <a:rPr lang="en-US" altLang="en-US" sz="1900">
                <a:solidFill>
                  <a:srgbClr val="006600"/>
                </a:solidFill>
                <a:sym typeface="Wingdings" pitchFamily="2" charset="2"/>
              </a:rPr>
              <a:t>Left</a:t>
            </a:r>
            <a:r>
              <a:rPr lang="en-US" altLang="en-US" sz="1900">
                <a:sym typeface="Wingdings" pitchFamily="2" charset="2"/>
              </a:rPr>
              <a:t> </a:t>
            </a:r>
            <a:r>
              <a:rPr lang="en-US" altLang="en-US" sz="190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900">
                <a:sym typeface="Wingdings" pitchFamily="2" charset="2"/>
              </a:rPr>
              <a:t> </a:t>
            </a:r>
            <a:r>
              <a:rPr lang="en-US" altLang="en-US" sz="1900">
                <a:solidFill>
                  <a:srgbClr val="006600"/>
                </a:solidFill>
                <a:sym typeface="Wingdings" pitchFamily="2" charset="2"/>
              </a:rPr>
              <a:t>Right</a:t>
            </a:r>
            <a:r>
              <a:rPr lang="en-US" altLang="en-US" sz="1900">
                <a:sym typeface="Wingdings" pitchFamily="2" charset="2"/>
              </a:rPr>
              <a:t>) </a:t>
            </a:r>
            <a:r>
              <a:rPr lang="en-US" altLang="en-US" sz="1900"/>
              <a:t>	      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900">
                <a:sym typeface="Wingdings" pitchFamily="2" charset="2"/>
              </a:rPr>
              <a:t>		 	    ((</a:t>
            </a:r>
            <a:r>
              <a:rPr lang="en-US" altLang="en-US" sz="1900">
                <a:solidFill>
                  <a:srgbClr val="0000CC"/>
                </a:solidFill>
                <a:sym typeface="Wingdings" pitchFamily="2" charset="2"/>
              </a:rPr>
              <a:t>Left</a:t>
            </a:r>
            <a:r>
              <a:rPr lang="en-US" altLang="en-US" sz="1900">
                <a:sym typeface="Wingdings" pitchFamily="2" charset="2"/>
              </a:rPr>
              <a:t> </a:t>
            </a:r>
            <a:r>
              <a:rPr lang="en-US" altLang="en-US" sz="190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en-US" altLang="en-US" sz="1900">
                <a:sym typeface="Wingdings" pitchFamily="2" charset="2"/>
              </a:rPr>
              <a:t> </a:t>
            </a:r>
            <a:r>
              <a:rPr lang="en-US" altLang="en-US" sz="1900">
                <a:solidFill>
                  <a:srgbClr val="0000CC"/>
                </a:solidFill>
                <a:sym typeface="Wingdings" pitchFamily="2" charset="2"/>
              </a:rPr>
              <a:t>Right</a:t>
            </a:r>
            <a:r>
              <a:rPr lang="en-US" altLang="en-US" sz="1900">
                <a:sym typeface="Wingdings" pitchFamily="2" charset="2"/>
              </a:rPr>
              <a:t>) </a:t>
            </a:r>
            <a:r>
              <a:rPr lang="en-US" altLang="en-US" sz="190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900">
                <a:sym typeface="Wingdings" pitchFamily="2" charset="2"/>
              </a:rPr>
              <a:t> </a:t>
            </a:r>
            <a:r>
              <a:rPr lang="en-US" altLang="en-US" sz="1900">
                <a:solidFill>
                  <a:srgbClr val="006600"/>
                </a:solidFill>
                <a:sym typeface="Wingdings" pitchFamily="2" charset="2"/>
              </a:rPr>
              <a:t>Right</a:t>
            </a:r>
            <a:r>
              <a:rPr lang="en-US" altLang="en-US" sz="1900">
                <a:sym typeface="Wingdings" pitchFamily="2" charset="2"/>
              </a:rPr>
              <a:t>)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900">
                <a:sym typeface="Wingdings" pitchFamily="2" charset="2"/>
              </a:rPr>
              <a:t>		(((</a:t>
            </a:r>
            <a:r>
              <a:rPr lang="en-US" altLang="en-US" sz="1900">
                <a:solidFill>
                  <a:srgbClr val="006600"/>
                </a:solidFill>
                <a:sym typeface="Wingdings" pitchFamily="2" charset="2"/>
              </a:rPr>
              <a:t>Left</a:t>
            </a:r>
            <a:r>
              <a:rPr lang="en-US" altLang="en-US" sz="1900">
                <a:sym typeface="Wingdings" pitchFamily="2" charset="2"/>
              </a:rPr>
              <a:t> </a:t>
            </a:r>
            <a:r>
              <a:rPr lang="en-US" altLang="en-US" sz="190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900">
                <a:sym typeface="Wingdings" pitchFamily="2" charset="2"/>
              </a:rPr>
              <a:t> </a:t>
            </a:r>
            <a:r>
              <a:rPr lang="en-US" altLang="en-US" sz="1900">
                <a:solidFill>
                  <a:srgbClr val="006600"/>
                </a:solidFill>
                <a:sym typeface="Wingdings" pitchFamily="2" charset="2"/>
              </a:rPr>
              <a:t>Right</a:t>
            </a:r>
            <a:r>
              <a:rPr lang="en-US" altLang="en-US" sz="1900">
                <a:sym typeface="Wingdings" pitchFamily="2" charset="2"/>
              </a:rPr>
              <a:t>) </a:t>
            </a:r>
            <a:r>
              <a:rPr lang="en-US" altLang="en-US" sz="190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en-US" altLang="en-US" sz="1900">
                <a:sym typeface="Wingdings" pitchFamily="2" charset="2"/>
              </a:rPr>
              <a:t> </a:t>
            </a:r>
            <a:r>
              <a:rPr lang="en-US" altLang="en-US" sz="1900">
                <a:solidFill>
                  <a:srgbClr val="0000CC"/>
                </a:solidFill>
                <a:sym typeface="Wingdings" pitchFamily="2" charset="2"/>
              </a:rPr>
              <a:t>Right</a:t>
            </a:r>
            <a:r>
              <a:rPr lang="en-US" altLang="en-US" sz="1900">
                <a:sym typeface="Wingdings" pitchFamily="2" charset="2"/>
              </a:rPr>
              <a:t>) </a:t>
            </a:r>
            <a:r>
              <a:rPr lang="en-US" altLang="en-US" sz="190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900">
                <a:sym typeface="Wingdings" pitchFamily="2" charset="2"/>
              </a:rPr>
              <a:t> </a:t>
            </a:r>
            <a:r>
              <a:rPr lang="en-US" altLang="en-US" sz="1900">
                <a:solidFill>
                  <a:srgbClr val="006600"/>
                </a:solidFill>
                <a:sym typeface="Wingdings" pitchFamily="2" charset="2"/>
              </a:rPr>
              <a:t>Right</a:t>
            </a:r>
            <a:r>
              <a:rPr lang="en-US" altLang="en-US" sz="1900">
                <a:sym typeface="Wingdings" pitchFamily="2" charset="2"/>
              </a:rPr>
              <a:t>)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900">
                <a:sym typeface="Wingdings" pitchFamily="2" charset="2"/>
              </a:rPr>
              <a:t>		(((  d   </a:t>
            </a:r>
            <a:r>
              <a:rPr lang="en-US" altLang="en-US" sz="190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900">
                <a:sym typeface="Wingdings" pitchFamily="2" charset="2"/>
              </a:rPr>
              <a:t>    e   ) </a:t>
            </a:r>
            <a:r>
              <a:rPr lang="en-US" altLang="en-US" sz="190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en-US" altLang="en-US" sz="1900">
                <a:sym typeface="Wingdings" pitchFamily="2" charset="2"/>
              </a:rPr>
              <a:t>    f   ) </a:t>
            </a:r>
            <a:r>
              <a:rPr lang="en-US" altLang="en-US" sz="190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en-US" sz="1900">
                <a:sym typeface="Wingdings" pitchFamily="2" charset="2"/>
              </a:rPr>
              <a:t>    g   )</a:t>
            </a:r>
          </a:p>
          <a:p>
            <a:pPr>
              <a:lnSpc>
                <a:spcPct val="80000"/>
              </a:lnSpc>
            </a:pPr>
            <a:r>
              <a:rPr lang="en-US" altLang="en-US" sz="1900"/>
              <a:t>Left + Right </a:t>
            </a:r>
            <a:r>
              <a:rPr lang="en-US" altLang="en-US" sz="1900">
                <a:sym typeface="Wingdings" pitchFamily="2" charset="2"/>
              </a:rPr>
              <a:t>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900">
                <a:sym typeface="Wingdings" pitchFamily="2" charset="2"/>
              </a:rPr>
              <a:t>            (a + ( b * c )) + ((( d * e ) + f ) * g )</a:t>
            </a:r>
            <a:endParaRPr lang="en-US" altLang="en-US" sz="1900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91ED69C4-F1C6-CF4B-943C-2BDCF0AAC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354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77D1963E-C01B-E648-8A11-02612AA5B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4323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BB2EB1D7-4E9E-444E-8D7C-6BAFDC6ED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44831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829BBC8B-BC0B-F741-AF6F-67DABBA27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9657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a</a:t>
            </a: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3E67F247-0361-7F4D-B807-402A74DFC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51054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2B142EC4-DC28-C64F-99D3-293742CBB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900" y="56388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b</a:t>
            </a:r>
          </a:p>
        </p:txBody>
      </p:sp>
      <p:sp>
        <p:nvSpPr>
          <p:cNvPr id="17" name="Oval 10">
            <a:extLst>
              <a:ext uri="{FF2B5EF4-FFF2-40B4-BE49-F238E27FC236}">
                <a16:creationId xmlns:a16="http://schemas.microsoft.com/office/drawing/2014/main" id="{7A5F046D-236F-A641-AA67-A26D095C1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56769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c</a:t>
            </a:r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40BFF6DC-DF2F-4640-95E0-8287CFA26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57658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3127083F-3EEB-4A49-9CEE-AA5856927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62865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d</a:t>
            </a: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2E22B26A-92AD-A84E-A3D6-1A38E103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63373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e</a:t>
            </a: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75F63169-7B64-5C47-BFAB-47842668A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51181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026A171E-78F1-B74E-A2CF-2AC250BAD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6896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f</a:t>
            </a:r>
          </a:p>
        </p:txBody>
      </p:sp>
      <p:sp>
        <p:nvSpPr>
          <p:cNvPr id="23" name="Oval 16">
            <a:extLst>
              <a:ext uri="{FF2B5EF4-FFF2-40B4-BE49-F238E27FC236}">
                <a16:creationId xmlns:a16="http://schemas.microsoft.com/office/drawing/2014/main" id="{C9AF9612-CCCB-4A45-A492-749588C70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18100"/>
            <a:ext cx="457200" cy="457200"/>
          </a:xfrm>
          <a:prstGeom prst="ellipse">
            <a:avLst/>
          </a:prstGeom>
          <a:solidFill>
            <a:srgbClr val="FFAB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g</a:t>
            </a:r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FB9C9826-E4F9-7340-AE78-0E87CCBA2F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127500"/>
            <a:ext cx="175260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8">
            <a:extLst>
              <a:ext uri="{FF2B5EF4-FFF2-40B4-BE49-F238E27FC236}">
                <a16:creationId xmlns:a16="http://schemas.microsoft.com/office/drawing/2014/main" id="{E11A2FDE-2A0C-9C4F-8616-94AB07647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127500"/>
            <a:ext cx="175260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2F8F301F-1250-0241-A466-8659861E2B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0800" y="4800600"/>
            <a:ext cx="38100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2EAE1DE5-9572-7940-81BF-E11BFA81C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826000"/>
            <a:ext cx="304800" cy="2921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1">
            <a:extLst>
              <a:ext uri="{FF2B5EF4-FFF2-40B4-BE49-F238E27FC236}">
                <a16:creationId xmlns:a16="http://schemas.microsoft.com/office/drawing/2014/main" id="{FB5C9CA3-5986-5742-8FE2-8877EA46F0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3900" y="5499100"/>
            <a:ext cx="338138" cy="2159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8CBA8AD3-3EC2-BF4D-8402-B9961EF0F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499100"/>
            <a:ext cx="30480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B7C112F7-3181-A841-874A-8D65A7B307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6600" y="6172200"/>
            <a:ext cx="279400" cy="203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4">
            <a:extLst>
              <a:ext uri="{FF2B5EF4-FFF2-40B4-BE49-F238E27FC236}">
                <a16:creationId xmlns:a16="http://schemas.microsoft.com/office/drawing/2014/main" id="{1BBAEA31-C823-E444-A277-95752B0A2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8900" y="6159500"/>
            <a:ext cx="241300" cy="254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F47BF53F-E4F6-AC4C-B5F7-2556078E63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6200" y="5524500"/>
            <a:ext cx="411163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A7EADAAF-696C-5142-8F64-A80E2F8896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8038" y="4889500"/>
            <a:ext cx="284162" cy="2921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E5E636BF-B93B-5940-8040-C7FA2C303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8200" y="5511800"/>
            <a:ext cx="241300" cy="254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28">
            <a:extLst>
              <a:ext uri="{FF2B5EF4-FFF2-40B4-BE49-F238E27FC236}">
                <a16:creationId xmlns:a16="http://schemas.microsoft.com/office/drawing/2014/main" id="{89FC7C51-C9DB-634C-95A5-D7A269481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813300"/>
            <a:ext cx="457200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E03D9F2D-EF29-BD4E-BC76-F4005E92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46500"/>
            <a:ext cx="685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F3335842-865B-BD4F-9BB7-D5C951EE3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4826000"/>
            <a:ext cx="850900" cy="66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 </a:t>
            </a:r>
            <a:r>
              <a:rPr lang="en-US" altLang="en-US">
                <a:solidFill>
                  <a:srgbClr val="006600"/>
                </a:solidFill>
              </a:rPr>
              <a:t>Left</a:t>
            </a:r>
            <a:r>
              <a:rPr lang="en-US" altLang="en-US"/>
              <a:t>         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                                      </a:t>
            </a:r>
          </a:p>
        </p:txBody>
      </p:sp>
      <p:sp>
        <p:nvSpPr>
          <p:cNvPr id="38" name="Rectangle 34">
            <a:extLst>
              <a:ext uri="{FF2B5EF4-FFF2-40B4-BE49-F238E27FC236}">
                <a16:creationId xmlns:a16="http://schemas.microsoft.com/office/drawing/2014/main" id="{D48BE8A6-45C7-9D47-A69C-C4187CA99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4318000"/>
            <a:ext cx="635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D9FAA0E5-C5B5-F141-A6E2-2F70EAC8F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5537200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CC"/>
                </a:solidFill>
              </a:rPr>
              <a:t>Left</a:t>
            </a:r>
            <a:r>
              <a:rPr lang="en-US" altLang="en-US"/>
              <a:t>        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48B60BCB-C431-6845-967F-3E023E746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5499100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      </a:t>
            </a:r>
            <a:r>
              <a:rPr lang="en-US" altLang="en-US">
                <a:solidFill>
                  <a:srgbClr val="0000CC"/>
                </a:solidFill>
              </a:rPr>
              <a:t>Right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</p:txBody>
      </p:sp>
      <p:sp>
        <p:nvSpPr>
          <p:cNvPr id="41" name="Rectangle 38">
            <a:extLst>
              <a:ext uri="{FF2B5EF4-FFF2-40B4-BE49-F238E27FC236}">
                <a16:creationId xmlns:a16="http://schemas.microsoft.com/office/drawing/2014/main" id="{7290991B-B599-CB45-96D7-FA81E54FF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64100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6600"/>
                </a:solidFill>
              </a:rPr>
              <a:t>Right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3B1F97A1-0DD8-7A40-94F8-E456CE9F8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448300"/>
            <a:ext cx="762000" cy="73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CC"/>
                </a:solidFill>
              </a:rPr>
              <a:t>Right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endParaRPr lang="en-US" altLang="en-US"/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9D634E94-ADCD-5A44-B48D-37F938369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108700"/>
            <a:ext cx="83820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6600"/>
                </a:solidFill>
              </a:rPr>
              <a:t>Left</a:t>
            </a:r>
            <a:r>
              <a:rPr lang="en-US" altLang="en-US"/>
              <a:t>      </a:t>
            </a:r>
          </a:p>
          <a:p>
            <a:pPr algn="ctr" eaLnBrk="1" hangingPunct="1"/>
            <a:r>
              <a:rPr lang="en-US" altLang="en-US"/>
              <a:t>    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F2D3B979-9235-9B41-B2E5-C29FCB73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159500"/>
            <a:ext cx="83820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       </a:t>
            </a:r>
            <a:r>
              <a:rPr lang="en-US" altLang="en-US">
                <a:solidFill>
                  <a:srgbClr val="006600"/>
                </a:solidFill>
              </a:rPr>
              <a:t>Right</a:t>
            </a:r>
          </a:p>
          <a:p>
            <a:pPr algn="ctr" eaLnBrk="1" hangingPunct="1"/>
            <a:r>
              <a:rPr lang="en-US" altLang="en-US"/>
              <a:t>    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92135514-E8DB-9343-BFDC-567E54C3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4470400"/>
            <a:ext cx="609600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0075B07B-515F-A94F-91CF-8E6B4A697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5105400"/>
            <a:ext cx="558800" cy="48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C0E409D5-7EFD-5044-9176-F0ED8AD06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5753100"/>
            <a:ext cx="558800" cy="48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DDBCC8C2-35FC-FE43-85D9-A858EE8B1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8" y="5076825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90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44300</TotalTime>
  <Words>1644</Words>
  <Application>Microsoft Macintosh PowerPoint</Application>
  <PresentationFormat>A4 Paper (210x297 mm)</PresentationFormat>
  <Paragraphs>453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Adobe Gothic Std B</vt:lpstr>
      <vt:lpstr>等线</vt:lpstr>
      <vt:lpstr>等线</vt:lpstr>
      <vt:lpstr>等线 Light</vt:lpstr>
      <vt:lpstr>SimSun</vt:lpstr>
      <vt:lpstr>Arial</vt:lpstr>
      <vt:lpstr>Calibri</vt:lpstr>
      <vt:lpstr>Courier</vt:lpstr>
      <vt:lpstr>Times New Roman</vt:lpstr>
      <vt:lpstr>Trebuchet MS</vt:lpstr>
      <vt:lpstr>Wingdings</vt:lpstr>
      <vt:lpstr>Wingdings 2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Microsoft Office User</cp:lastModifiedBy>
  <cp:revision>844</cp:revision>
  <cp:lastPrinted>2025-03-21T05:26:40Z</cp:lastPrinted>
  <dcterms:created xsi:type="dcterms:W3CDTF">2018-07-17T04:46:00Z</dcterms:created>
  <dcterms:modified xsi:type="dcterms:W3CDTF">2025-04-22T05:50:17Z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