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0" r:id="rId2"/>
    <p:sldId id="796" r:id="rId3"/>
    <p:sldId id="797" r:id="rId4"/>
    <p:sldId id="798" r:id="rId5"/>
    <p:sldId id="799" r:id="rId6"/>
    <p:sldId id="800" r:id="rId7"/>
    <p:sldId id="801" r:id="rId8"/>
    <p:sldId id="802" r:id="rId9"/>
    <p:sldId id="803" r:id="rId10"/>
    <p:sldId id="804" r:id="rId11"/>
    <p:sldId id="805" r:id="rId12"/>
    <p:sldId id="806" r:id="rId13"/>
    <p:sldId id="807" r:id="rId14"/>
    <p:sldId id="808" r:id="rId15"/>
    <p:sldId id="809" r:id="rId16"/>
    <p:sldId id="810" r:id="rId17"/>
    <p:sldId id="811" r:id="rId18"/>
    <p:sldId id="812" r:id="rId19"/>
    <p:sldId id="813" r:id="rId20"/>
    <p:sldId id="814" r:id="rId21"/>
    <p:sldId id="815" r:id="rId22"/>
    <p:sldId id="816" r:id="rId23"/>
    <p:sldId id="817" r:id="rId24"/>
    <p:sldId id="818" r:id="rId25"/>
    <p:sldId id="372" r:id="rId26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4F4344-209C-4F70-85AC-9C0340846E2F}">
          <p14:sldIdLst>
            <p14:sldId id="280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372"/>
          </p14:sldIdLst>
        </p14:section>
        <p14:section name="无标题节" id="{3A58C67D-E970-4AF9-96C5-84664AA55B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0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0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2633" autoAdjust="0"/>
  </p:normalViewPr>
  <p:slideViewPr>
    <p:cSldViewPr snapToGrid="0">
      <p:cViewPr varScale="1">
        <p:scale>
          <a:sx n="102" d="100"/>
          <a:sy n="102" d="100"/>
        </p:scale>
        <p:origin x="1600" y="168"/>
      </p:cViewPr>
      <p:guideLst>
        <p:guide orient="horz" pos="230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6F613-6386-45E1-B87F-1E8A4FD761EB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104B-F43C-4180-A305-CEC1284C5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1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1A63-A7C4-4D9E-8336-1A8A451B13AA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824D-C0BA-4384-BF05-F9F894E8B242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58A-A4F5-4361-A1B6-594D0881072F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285-B0D8-4CCE-9696-7B972DFD7D37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7B5-A00F-4D95-A944-352881DC976F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666-1070-47A4-93DD-CDEF7BD1F6B1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CCC7-9EDE-420E-93DD-85D8C3590620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457-A80F-46AA-AB73-6563C30B8F07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94D2-7C33-4737-9BFA-E0AD9F259636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0A1E-52E8-41CF-B036-B709E3BEEE64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ECB7-59A1-4697-8604-3431EA5C9D9C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4028-4A59-403E-B211-633674C4AE82}" type="datetime1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8AAF-F958-4141-BDE8-5609689A450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7D9E-FB29-9D4A-9A84-AC73C8AAA8E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42" y="0"/>
            <a:ext cx="1367045" cy="1046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" y="1654175"/>
            <a:ext cx="990599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endParaRPr lang="en-US" dirty="0"/>
          </a:p>
          <a:p>
            <a:pPr algn="ctr">
              <a:buNone/>
            </a:pPr>
            <a:endParaRPr lang="it-IT" b="1" dirty="0"/>
          </a:p>
          <a:p>
            <a:pPr algn="ctr">
              <a:buNone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Graphs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Dr. Zubair Ahmad</a:t>
            </a:r>
          </a:p>
          <a:p>
            <a:pPr algn="ctr">
              <a:buNone/>
            </a:pPr>
            <a:r>
              <a:rPr lang="en-US" dirty="0"/>
              <a:t>	</a:t>
            </a:r>
          </a:p>
        </p:txBody>
      </p:sp>
      <p:sp>
        <p:nvSpPr>
          <p:cNvPr id="49155" name="AutoShape 3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6" name="AutoShape 4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7" name="AutoShape 5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99ADA-48C1-EC4B-A15E-7A2B09F5ECE8}"/>
              </a:ext>
            </a:extLst>
          </p:cNvPr>
          <p:cNvSpPr txBox="1"/>
          <p:nvPr/>
        </p:nvSpPr>
        <p:spPr>
          <a:xfrm>
            <a:off x="2833816" y="1284843"/>
            <a:ext cx="451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Structures and Algorithms</a:t>
            </a:r>
          </a:p>
          <a:p>
            <a:pPr algn="ctr"/>
            <a:r>
              <a:rPr lang="en-US" b="1" dirty="0"/>
              <a:t>(ES221)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E01B2D-2815-2244-9720-6FC8584F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B90EAE-A353-E94D-AE1C-D9ABF101A918}"/>
              </a:ext>
            </a:extLst>
          </p:cNvPr>
          <p:cNvSpPr txBox="1">
            <a:spLocks/>
          </p:cNvSpPr>
          <p:nvPr/>
        </p:nvSpPr>
        <p:spPr bwMode="auto">
          <a:xfrm>
            <a:off x="457200" y="173038"/>
            <a:ext cx="72390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rebuchet MS" panose="020B0703020202090204" pitchFamily="34" charset="0"/>
              </a:rPr>
              <a:t>A Directed Graph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E4C51-E57B-5747-B4F2-7DCF87E3742F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CD8B92E-CC89-BE4E-AF27-743D22B1A86E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10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F5C4A7BF-C40F-0341-97DB-17F7B013EDA1}"/>
              </a:ext>
            </a:extLst>
          </p:cNvPr>
          <p:cNvGrpSpPr>
            <a:grpSpLocks/>
          </p:cNvGrpSpPr>
          <p:nvPr/>
        </p:nvGrpSpPr>
        <p:grpSpPr bwMode="auto">
          <a:xfrm>
            <a:off x="5191125" y="1203324"/>
            <a:ext cx="3086100" cy="1828800"/>
            <a:chOff x="1080" y="528"/>
            <a:chExt cx="2520" cy="1644"/>
          </a:xfrm>
        </p:grpSpPr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446B1D42-EFF1-AF4F-B88E-2CBCA3B6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528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06A8007C-86EB-3447-9638-8AD09DD37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531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CC5E28FE-10A6-6046-A985-0C22FCB8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836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DB62E2C2-67DC-D942-AA34-7930959B4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36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6AF37C2B-59BD-8647-900D-0CDD5760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179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E9FC3EA6-4462-6946-9E0C-66061B662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1191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A78C7AAF-59AA-AC4F-A999-5E2283AB7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94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C060DB4-3E0D-AE48-BDA6-C6353373B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828"/>
              <a:ext cx="432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E730EC9-9904-6941-9796-34C6F3E1E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684"/>
              <a:ext cx="6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7C3919C-3014-0E49-9CB0-8AFC92A5A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837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493AE8B3-96DF-0742-8050-E196B40D3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1464"/>
              <a:ext cx="432" cy="4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D839E54F-101D-0949-9822-7840143E1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1500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67F0DE8A-84F3-AD43-8E26-D24E251EC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" y="876"/>
              <a:ext cx="354" cy="34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222B591B-1A87-C048-9EF3-8B83D49F1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9" y="2007"/>
              <a:ext cx="92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B653AAC3-76F1-4642-B23E-AC0C40569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1479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7BB719D4-D1E3-E24A-B808-D4D8AF6BF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828"/>
              <a:ext cx="384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16671204-1E17-1543-82F1-53D947F9AA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" y="1527"/>
              <a:ext cx="354" cy="34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3B2F36AF-466D-EE47-8592-1A294CD38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2" y="1356"/>
              <a:ext cx="72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FD0E4E6E-AFE1-674A-BA28-D50594EC7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3" y="1356"/>
              <a:ext cx="80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8">
            <a:extLst>
              <a:ext uri="{FF2B5EF4-FFF2-40B4-BE49-F238E27FC236}">
                <a16:creationId xmlns:a16="http://schemas.microsoft.com/office/drawing/2014/main" id="{B57B742E-7E2D-0146-831A-BB84D5AE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7" y="1720595"/>
            <a:ext cx="6781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600" dirty="0">
                <a:sym typeface="Wingdings" pitchFamily="2" charset="2"/>
              </a:rPr>
              <a:t>There is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600" dirty="0">
                <a:sym typeface="Wingdings" pitchFamily="2" charset="2"/>
              </a:rPr>
              <a:t> a loop in the above graph</a:t>
            </a:r>
            <a:endParaRPr lang="en-US" altLang="en-US" sz="1600" dirty="0"/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600" dirty="0">
                <a:sym typeface="Wingdings" pitchFamily="2" charset="2"/>
              </a:rPr>
              <a:t> no loop in the above graph</a:t>
            </a:r>
            <a:endParaRPr lang="en-US" altLang="en-US" sz="1600" dirty="0"/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600" dirty="0"/>
              <a:t>All possible paths from 1 to 7 are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600" dirty="0"/>
              <a:t>1 </a:t>
            </a:r>
            <a:r>
              <a:rPr lang="en-US" altLang="en-US" sz="1400" dirty="0">
                <a:sym typeface="Wingdings" pitchFamily="2" charset="2"/>
              </a:rPr>
              <a:t> 4  7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/>
              <a:t>1 </a:t>
            </a:r>
            <a:r>
              <a:rPr lang="en-US" altLang="en-US" sz="1400" dirty="0">
                <a:sym typeface="Wingdings" pitchFamily="2" charset="2"/>
              </a:rPr>
              <a:t> 2  4  7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/>
              <a:t>1 </a:t>
            </a:r>
            <a:r>
              <a:rPr lang="en-US" altLang="en-US" sz="1400" dirty="0">
                <a:sym typeface="Wingdings" pitchFamily="2" charset="2"/>
              </a:rPr>
              <a:t> 2  5  7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/>
              <a:t>1 </a:t>
            </a:r>
            <a:r>
              <a:rPr lang="en-US" altLang="en-US" sz="1400" dirty="0">
                <a:sym typeface="Wingdings" pitchFamily="2" charset="2"/>
              </a:rPr>
              <a:t> 2  5  4  7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600" dirty="0">
                <a:sym typeface="Wingdings" pitchFamily="2" charset="2"/>
              </a:rPr>
              <a:t>The above graph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ym typeface="Wingdings" pitchFamily="2" charset="2"/>
              </a:rPr>
              <a:t>has cycles ?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ym typeface="Wingdings" pitchFamily="2" charset="2"/>
              </a:rPr>
              <a:t>is acyclic 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ym typeface="Wingdings" pitchFamily="2" charset="2"/>
              </a:rPr>
              <a:t>is a directed acyclic graph (DAG ) ?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600" dirty="0">
                <a:sym typeface="Wingdings" pitchFamily="2" charset="2"/>
              </a:rPr>
              <a:t>Is this graph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ym typeface="Wingdings" pitchFamily="2" charset="2"/>
              </a:rPr>
              <a:t>connected 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ym typeface="Wingdings" pitchFamily="2" charset="2"/>
              </a:rPr>
              <a:t>weakly connected 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ym typeface="Wingdings" pitchFamily="2" charset="2"/>
              </a:rPr>
              <a:t>strong connected 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400" dirty="0">
                <a:sym typeface="Wingdings" pitchFamily="2" charset="2"/>
              </a:rPr>
              <a:t>complete ?</a:t>
            </a:r>
          </a:p>
        </p:txBody>
      </p:sp>
    </p:spTree>
    <p:extLst>
      <p:ext uri="{BB962C8B-B14F-4D97-AF65-F5344CB8AC3E}">
        <p14:creationId xmlns:p14="http://schemas.microsoft.com/office/powerpoint/2010/main" val="32854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4C4D91-9AAD-264E-9247-D972979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98E8CD-D568-7A4A-BD90-BC446D7551DB}"/>
              </a:ext>
            </a:extLst>
          </p:cNvPr>
          <p:cNvSpPr txBox="1">
            <a:spLocks/>
          </p:cNvSpPr>
          <p:nvPr/>
        </p:nvSpPr>
        <p:spPr bwMode="auto">
          <a:xfrm>
            <a:off x="457200" y="173038"/>
            <a:ext cx="72390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Trebuchet MS" panose="020B0703020202090204" pitchFamily="34" charset="0"/>
              </a:rPr>
              <a:t>An  undirected Graph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A53E9-AF13-0844-A753-E856A255F72F}"/>
              </a:ext>
            </a:extLst>
          </p:cNvPr>
          <p:cNvSpPr txBox="1">
            <a:spLocks noGrp="1"/>
          </p:cNvSpPr>
          <p:nvPr/>
        </p:nvSpPr>
        <p:spPr>
          <a:xfrm>
            <a:off x="1735138" y="6556375"/>
            <a:ext cx="2895600" cy="228600"/>
          </a:xfrm>
          <a:prstGeom prst="rect">
            <a:avLst/>
          </a:prstGeom>
          <a:noFill/>
        </p:spPr>
        <p:txBody>
          <a:bodyPr t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chemeClr val="tx2"/>
                </a:solidFill>
                <a:latin typeface="+mn-lt"/>
                <a:cs typeface="+mn-cs"/>
              </a:rPr>
              <a:t>Data Structures &amp; Algo- Dr Ahmar Rashid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D3846-B7C6-0147-9575-7090D1E1EF47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D1FEE11-673D-0247-A872-5BFFCCD105B9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11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B3697125-6F8E-B343-8A3A-283961B7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762000"/>
            <a:ext cx="411162" cy="373063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F30398BB-A0A1-5745-93D6-5B3E30D6C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765175"/>
            <a:ext cx="412750" cy="37465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AC38CDCB-A18F-CB48-841B-B4C13B99D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217738"/>
            <a:ext cx="412750" cy="373062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C3281AB8-A049-3645-8E96-D74D7627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217738"/>
            <a:ext cx="411162" cy="373062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BA222C-B976-7145-963C-EBFDB40D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1485900"/>
            <a:ext cx="411163" cy="37465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AD1B9266-32E0-3F44-8D9C-54F566CC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1500188"/>
            <a:ext cx="411162" cy="373062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E5EE9270-00B5-454F-B468-8511867A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1503363"/>
            <a:ext cx="411162" cy="373062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CDE660A-13E9-EA4B-8B2C-B5815FC10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95600"/>
            <a:ext cx="6781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ym typeface="Wingdings" pitchFamily="2" charset="2"/>
              </a:rPr>
              <a:t>The above graph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800">
                <a:sym typeface="Wingdings" pitchFamily="2" charset="2"/>
              </a:rPr>
              <a:t>has cycles ?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800">
                <a:sym typeface="Wingdings" pitchFamily="2" charset="2"/>
              </a:rPr>
              <a:t>is acyclic 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800">
                <a:sym typeface="Wingdings" pitchFamily="2" charset="2"/>
              </a:rPr>
              <a:t>is a directed acyclic graph (DAG ) ?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ym typeface="Wingdings" pitchFamily="2" charset="2"/>
              </a:rPr>
              <a:t>Is this graph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800">
                <a:sym typeface="Wingdings" pitchFamily="2" charset="2"/>
              </a:rPr>
              <a:t>connected 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800">
                <a:sym typeface="Wingdings" pitchFamily="2" charset="2"/>
              </a:rPr>
              <a:t>weakly connected 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800">
                <a:sym typeface="Wingdings" pitchFamily="2" charset="2"/>
              </a:rPr>
              <a:t>strong connected 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1800">
                <a:sym typeface="Wingdings" pitchFamily="2" charset="2"/>
              </a:rPr>
              <a:t>complete ?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81DF71F-62A2-F247-BFF1-EBBCBD66A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942975"/>
            <a:ext cx="77628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EBA3E051-F02C-A941-BCB4-B72F03E5B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8913" y="1690688"/>
            <a:ext cx="100488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AFC8FFA-F68A-5E46-BA75-6572FBE4BE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0513" y="1676400"/>
            <a:ext cx="914400" cy="14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524BA595-693C-0C40-A262-7E5E66005A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0888" y="2395538"/>
            <a:ext cx="1096962" cy="142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D2359A6C-34AD-AC4C-8766-B473E9E9DF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066800"/>
            <a:ext cx="533400" cy="4714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DFFC5EB0-8195-3B4F-84DD-73670B4632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814513"/>
            <a:ext cx="533400" cy="4714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6FBE7F3C-8C60-7941-9A98-DBB86B1F6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8688" y="1871663"/>
            <a:ext cx="411162" cy="3841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A73F3AA7-2A8C-5F42-9919-671A80EB1F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1138238"/>
            <a:ext cx="411163" cy="411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E33760E8-EB8E-2847-8F4C-ADE09AB2D3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7950" y="1843088"/>
            <a:ext cx="352425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2F8AFFAE-6AEF-C548-AEF4-F190194B00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52888" y="1800225"/>
            <a:ext cx="428625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E3FAC844-5F84-7F40-A9E0-8ED1D375E8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76775" y="1066800"/>
            <a:ext cx="428625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E4C57977-4DD8-7B4F-8CAD-35043980CA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71863" y="1114425"/>
            <a:ext cx="352425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E5F48-568B-8C41-B552-02322167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id="{462B166B-EAD6-9E4D-957F-A8C34A068F4E}"/>
              </a:ext>
            </a:extLst>
          </p:cNvPr>
          <p:cNvSpPr txBox="1">
            <a:spLocks/>
          </p:cNvSpPr>
          <p:nvPr/>
        </p:nvSpPr>
        <p:spPr>
          <a:xfrm>
            <a:off x="457200" y="3020122"/>
            <a:ext cx="35433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>
                <a:sym typeface="Wingdings" pitchFamily="2" charset="2"/>
              </a:rPr>
              <a:t>There is</a:t>
            </a:r>
          </a:p>
          <a:p>
            <a:pPr lvl="1"/>
            <a:r>
              <a:rPr lang="en-US" altLang="en-US" sz="1700">
                <a:sym typeface="Wingdings" pitchFamily="2" charset="2"/>
              </a:rPr>
              <a:t> a loop in the above graph</a:t>
            </a:r>
            <a:endParaRPr lang="en-US" altLang="en-US" sz="1700"/>
          </a:p>
          <a:p>
            <a:pPr lvl="1"/>
            <a:r>
              <a:rPr lang="en-US" altLang="en-US" sz="1700">
                <a:sym typeface="Wingdings" pitchFamily="2" charset="2"/>
              </a:rPr>
              <a:t> no loop in the above graph</a:t>
            </a:r>
            <a:endParaRPr lang="en-US" altLang="en-US" sz="1700"/>
          </a:p>
          <a:p>
            <a:r>
              <a:rPr lang="en-US" altLang="en-US" sz="1800"/>
              <a:t>All possible paths from 1 to 7 (without cycles) are</a:t>
            </a:r>
          </a:p>
          <a:p>
            <a:pPr lvl="1"/>
            <a:r>
              <a:rPr lang="en-US" altLang="en-US" sz="1600"/>
              <a:t>1 –</a:t>
            </a:r>
            <a:r>
              <a:rPr lang="en-US" altLang="en-US" sz="1600">
                <a:sym typeface="Wingdings" pitchFamily="2" charset="2"/>
              </a:rPr>
              <a:t> 4 – 7</a:t>
            </a:r>
          </a:p>
          <a:p>
            <a:pPr lvl="1"/>
            <a:r>
              <a:rPr lang="en-US" altLang="en-US" sz="1600"/>
              <a:t>1 – </a:t>
            </a:r>
            <a:r>
              <a:rPr lang="en-US" altLang="en-US" sz="1600">
                <a:sym typeface="Wingdings" pitchFamily="2" charset="2"/>
              </a:rPr>
              <a:t>4 – 5 – 7 </a:t>
            </a:r>
          </a:p>
          <a:p>
            <a:pPr lvl="1"/>
            <a:r>
              <a:rPr lang="en-US" altLang="en-US" sz="1600"/>
              <a:t>1 – </a:t>
            </a:r>
            <a:r>
              <a:rPr lang="en-US" altLang="en-US" sz="1600">
                <a:sym typeface="Wingdings" pitchFamily="2" charset="2"/>
              </a:rPr>
              <a:t>4 – 6 – 7 </a:t>
            </a:r>
          </a:p>
          <a:p>
            <a:pPr lvl="1"/>
            <a:r>
              <a:rPr lang="en-US" altLang="en-US" sz="1600"/>
              <a:t>1 – </a:t>
            </a:r>
            <a:r>
              <a:rPr lang="en-US" altLang="en-US" sz="1600">
                <a:sym typeface="Wingdings" pitchFamily="2" charset="2"/>
              </a:rPr>
              <a:t>4 – 2 – 5 – 7 </a:t>
            </a:r>
          </a:p>
          <a:p>
            <a:pPr lvl="1"/>
            <a:r>
              <a:rPr lang="en-US" altLang="en-US" sz="1600"/>
              <a:t>1 – </a:t>
            </a:r>
            <a:r>
              <a:rPr lang="en-US" altLang="en-US" sz="1600">
                <a:sym typeface="Wingdings" pitchFamily="2" charset="2"/>
              </a:rPr>
              <a:t>4 – 3 – 6 – 7 </a:t>
            </a:r>
          </a:p>
          <a:p>
            <a:pPr lvl="1"/>
            <a:endParaRPr lang="en-US" altLang="en-US" sz="1600">
              <a:sym typeface="Wingdings" pitchFamily="2" charset="2"/>
            </a:endParaRPr>
          </a:p>
          <a:p>
            <a:endParaRPr lang="en-US" altLang="en-US" sz="1800"/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05B79939-1160-8341-8B7B-7D75FDC68F4F}"/>
              </a:ext>
            </a:extLst>
          </p:cNvPr>
          <p:cNvSpPr txBox="1">
            <a:spLocks/>
          </p:cNvSpPr>
          <p:nvPr/>
        </p:nvSpPr>
        <p:spPr>
          <a:xfrm>
            <a:off x="5173024" y="2386459"/>
            <a:ext cx="3543300" cy="3952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2 – 5 – 7 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2 </a:t>
            </a:r>
            <a:r>
              <a:rPr lang="en-US" altLang="en-US" sz="1600" dirty="0"/>
              <a:t>– </a:t>
            </a:r>
            <a:r>
              <a:rPr lang="en-US" altLang="en-US" sz="1600" dirty="0">
                <a:sym typeface="Wingdings" pitchFamily="2" charset="2"/>
              </a:rPr>
              <a:t>5 – 4 – 7 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2 </a:t>
            </a:r>
            <a:r>
              <a:rPr lang="en-US" altLang="en-US" sz="1600" dirty="0"/>
              <a:t>– </a:t>
            </a:r>
            <a:r>
              <a:rPr lang="en-US" altLang="en-US" sz="1600" dirty="0">
                <a:sym typeface="Wingdings" pitchFamily="2" charset="2"/>
              </a:rPr>
              <a:t>5 – 4 – 6 – 7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2 </a:t>
            </a:r>
            <a:r>
              <a:rPr lang="en-US" altLang="en-US" sz="1600" dirty="0"/>
              <a:t>– </a:t>
            </a:r>
            <a:r>
              <a:rPr lang="en-US" altLang="en-US" sz="1600" dirty="0">
                <a:sym typeface="Wingdings" pitchFamily="2" charset="2"/>
              </a:rPr>
              <a:t>5 – 4 – 3 – 6 – 7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2 </a:t>
            </a:r>
            <a:r>
              <a:rPr lang="en-US" altLang="en-US" sz="1600" dirty="0"/>
              <a:t>–</a:t>
            </a:r>
            <a:r>
              <a:rPr lang="en-US" altLang="en-US" sz="1600" dirty="0">
                <a:sym typeface="Wingdings" pitchFamily="2" charset="2"/>
              </a:rPr>
              <a:t> 4 – 7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2 </a:t>
            </a:r>
            <a:r>
              <a:rPr lang="en-US" altLang="en-US" sz="1600" dirty="0"/>
              <a:t>– </a:t>
            </a:r>
            <a:r>
              <a:rPr lang="en-US" altLang="en-US" sz="1600" dirty="0">
                <a:sym typeface="Wingdings" pitchFamily="2" charset="2"/>
              </a:rPr>
              <a:t>4 – 5 – 7 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2 </a:t>
            </a:r>
            <a:r>
              <a:rPr lang="en-US" altLang="en-US" sz="1600" dirty="0"/>
              <a:t>– </a:t>
            </a:r>
            <a:r>
              <a:rPr lang="en-US" altLang="en-US" sz="1600" dirty="0">
                <a:sym typeface="Wingdings" pitchFamily="2" charset="2"/>
              </a:rPr>
              <a:t>4 – 6 – 7 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2 </a:t>
            </a:r>
            <a:r>
              <a:rPr lang="en-US" altLang="en-US" sz="1600" dirty="0"/>
              <a:t>– </a:t>
            </a:r>
            <a:r>
              <a:rPr lang="en-US" altLang="en-US" sz="1600" dirty="0">
                <a:sym typeface="Wingdings" pitchFamily="2" charset="2"/>
              </a:rPr>
              <a:t>4 – 3 – 6 – 7 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3 –6– 7 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3 </a:t>
            </a:r>
            <a:r>
              <a:rPr lang="en-US" altLang="en-US" sz="1600" dirty="0"/>
              <a:t>–</a:t>
            </a:r>
            <a:r>
              <a:rPr lang="en-US" altLang="en-US" sz="1600" dirty="0">
                <a:sym typeface="Wingdings" pitchFamily="2" charset="2"/>
              </a:rPr>
              <a:t> 4 – 7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3 </a:t>
            </a:r>
            <a:r>
              <a:rPr lang="en-US" altLang="en-US" sz="1600" dirty="0"/>
              <a:t>– </a:t>
            </a:r>
            <a:r>
              <a:rPr lang="en-US" altLang="en-US" sz="1600" dirty="0">
                <a:sym typeface="Wingdings" pitchFamily="2" charset="2"/>
              </a:rPr>
              <a:t>4 – 5 – 7 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3 </a:t>
            </a:r>
            <a:r>
              <a:rPr lang="en-US" altLang="en-US" sz="1600" dirty="0"/>
              <a:t>– </a:t>
            </a:r>
            <a:r>
              <a:rPr lang="en-US" altLang="en-US" sz="1600" dirty="0">
                <a:sym typeface="Wingdings" pitchFamily="2" charset="2"/>
              </a:rPr>
              <a:t>4 – 6 – 7 </a:t>
            </a:r>
          </a:p>
          <a:p>
            <a:pPr lvl="1"/>
            <a:r>
              <a:rPr lang="en-US" altLang="en-US" sz="1600" dirty="0"/>
              <a:t>1 –</a:t>
            </a:r>
            <a:r>
              <a:rPr lang="en-US" altLang="en-US" sz="1600" dirty="0">
                <a:sym typeface="Wingdings" pitchFamily="2" charset="2"/>
              </a:rPr>
              <a:t> 3 </a:t>
            </a:r>
            <a:r>
              <a:rPr lang="en-US" altLang="en-US" sz="1600" dirty="0"/>
              <a:t>– </a:t>
            </a:r>
            <a:r>
              <a:rPr lang="en-US" altLang="en-US" sz="1600" dirty="0">
                <a:sym typeface="Wingdings" pitchFamily="2" charset="2"/>
              </a:rPr>
              <a:t>4 – 2 – 5 – 7 </a:t>
            </a:r>
          </a:p>
          <a:p>
            <a:endParaRPr lang="en-US" altLang="en-US" sz="1600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75065D4-6B1E-614D-81AB-1F489F7C491C}"/>
              </a:ext>
            </a:extLst>
          </p:cNvPr>
          <p:cNvSpPr txBox="1">
            <a:spLocks noGrp="1"/>
          </p:cNvSpPr>
          <p:nvPr/>
        </p:nvSpPr>
        <p:spPr>
          <a:xfrm>
            <a:off x="6734175" y="6755510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ACC5AF3-876A-5043-9D64-FDE45B70C997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12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E33F0DA6-68CD-B04C-82E4-0B38F612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962722"/>
            <a:ext cx="411162" cy="373063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4F25DC6E-8337-654C-8612-8C96ED01E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965897"/>
            <a:ext cx="412750" cy="37465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0EA8DF05-9735-BE41-88E2-EA2A1359C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418460"/>
            <a:ext cx="412750" cy="373062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23144C18-64C3-5C4A-9E21-53423385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418460"/>
            <a:ext cx="411162" cy="373062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DBAD9BCC-CCA8-AB48-99C1-1B855A6C9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1686622"/>
            <a:ext cx="411163" cy="37465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64340341-2B98-494A-BF37-FF6AEA6BD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63" y="1700910"/>
            <a:ext cx="411162" cy="373062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15D9172B-1357-D14E-82A4-51A246805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1704085"/>
            <a:ext cx="411162" cy="373062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25E0914B-4E06-5646-BF8F-6BD066F14F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1143697"/>
            <a:ext cx="77628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388AD0F0-DFC6-0C4B-ABCA-48FD2EC9A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8913" y="1891410"/>
            <a:ext cx="100488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5742DA85-8506-1D42-A504-462CD63CA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0513" y="1877122"/>
            <a:ext cx="914400" cy="14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A7C21A9B-91C6-3F4E-B523-64E5BF958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0888" y="2596260"/>
            <a:ext cx="1096962" cy="142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37BAF0D3-C90B-DE47-BB5F-E48B84AB66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1267522"/>
            <a:ext cx="533400" cy="4714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5CF7990E-FA9A-6A46-B1E7-61A3B65DDD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015235"/>
            <a:ext cx="533400" cy="4714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656C646E-28D8-4E40-8921-FAB1BDD3FB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8688" y="2072385"/>
            <a:ext cx="411162" cy="38417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0FD015C7-F9AE-6348-9DC6-60FF2C412E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7175" y="1338960"/>
            <a:ext cx="411163" cy="411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4CB7D0A8-D78E-DB4C-9F3E-5F05581CAA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47950" y="2043810"/>
            <a:ext cx="352425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7B26C9B6-1B28-3443-ABF5-08D77F73CD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52888" y="2000947"/>
            <a:ext cx="428625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37">
            <a:extLst>
              <a:ext uri="{FF2B5EF4-FFF2-40B4-BE49-F238E27FC236}">
                <a16:creationId xmlns:a16="http://schemas.microsoft.com/office/drawing/2014/main" id="{83FDB215-FEE4-764C-9746-6D55D49FF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76775" y="1267522"/>
            <a:ext cx="428625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38">
            <a:extLst>
              <a:ext uri="{FF2B5EF4-FFF2-40B4-BE49-F238E27FC236}">
                <a16:creationId xmlns:a16="http://schemas.microsoft.com/office/drawing/2014/main" id="{849291EB-F48C-AA47-9520-D59AEB45ED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71863" y="1315147"/>
            <a:ext cx="352425" cy="381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28A463C5-9B39-B94B-879F-A8ECD8A911DD}"/>
              </a:ext>
            </a:extLst>
          </p:cNvPr>
          <p:cNvSpPr>
            <a:spLocks/>
          </p:cNvSpPr>
          <p:nvPr/>
        </p:nvSpPr>
        <p:spPr bwMode="auto">
          <a:xfrm>
            <a:off x="204788" y="217566"/>
            <a:ext cx="7239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3800" b="1" dirty="0">
                <a:latin typeface="Trebuchet MS" panose="020B0703020202090204" pitchFamily="34" charset="0"/>
              </a:rPr>
              <a:t>A Directed Graph Example</a:t>
            </a:r>
          </a:p>
        </p:txBody>
      </p:sp>
    </p:spTree>
    <p:extLst>
      <p:ext uri="{BB962C8B-B14F-4D97-AF65-F5344CB8AC3E}">
        <p14:creationId xmlns:p14="http://schemas.microsoft.com/office/powerpoint/2010/main" val="13823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60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6677C-2349-8B44-83EA-7AA98B70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805C7-BF9B-DB46-8B1B-572AE7E7E7D7}"/>
              </a:ext>
            </a:extLst>
          </p:cNvPr>
          <p:cNvSpPr txBox="1">
            <a:spLocks/>
          </p:cNvSpPr>
          <p:nvPr/>
        </p:nvSpPr>
        <p:spPr bwMode="auto">
          <a:xfrm>
            <a:off x="457200" y="173038"/>
            <a:ext cx="7239000" cy="625475"/>
          </a:xfrm>
          <a:prstGeom prst="rect">
            <a:avLst/>
          </a:prstGeom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Trebuchet MS" pitchFamily="34" charset="0"/>
              </a:rPr>
              <a:t>Adding a Link to a  Directed Graph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10D7E-B87F-3046-8A0D-7FF50D2D3645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545EDBF-0148-BF4B-8F84-B403B6D12236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13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1E6BFBEE-5961-C149-9BD7-8C19E550D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0F821BF0-0262-9C4C-BB0D-FC168A107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30016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7875558E-3FB2-AC4E-87D7-2CEAECE02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7185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B937CEBA-A7E3-EF45-9F92-D395EEBDA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337185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694318-4BB7-B346-A56C-6BC51FCD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2886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E682F524-8337-F246-917E-DDB5EFD86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4791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F0EA0860-2505-4F4C-99CB-E7E0C9A0C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352675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9C700664-448F-0349-89BD-79F2356695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771650"/>
            <a:ext cx="701675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DA48BF10-ADF3-B34B-9CF0-1C2620B2B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543050"/>
            <a:ext cx="102711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A45CC1F4-E92F-7E40-A1B7-B71A36B39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1785938"/>
            <a:ext cx="530225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722FAF23-8358-E34C-B609-56B32D6C98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525" y="2781300"/>
            <a:ext cx="701675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1">
            <a:extLst>
              <a:ext uri="{FF2B5EF4-FFF2-40B4-BE49-F238E27FC236}">
                <a16:creationId xmlns:a16="http://schemas.microsoft.com/office/drawing/2014/main" id="{995B227B-EC3B-FE41-BC76-2684DD690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38450"/>
            <a:ext cx="530225" cy="5953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EC7109E3-0E36-9B45-A8FC-B0F6979F82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225" y="1847850"/>
            <a:ext cx="574675" cy="547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3">
            <a:extLst>
              <a:ext uri="{FF2B5EF4-FFF2-40B4-BE49-F238E27FC236}">
                <a16:creationId xmlns:a16="http://schemas.microsoft.com/office/drawing/2014/main" id="{3891C544-F386-4D4A-B812-290B87F089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9913" y="3614738"/>
            <a:ext cx="14954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85675C5D-1111-1E46-AAC6-439544091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2805113"/>
            <a:ext cx="530225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7">
            <a:extLst>
              <a:ext uri="{FF2B5EF4-FFF2-40B4-BE49-F238E27FC236}">
                <a16:creationId xmlns:a16="http://schemas.microsoft.com/office/drawing/2014/main" id="{E34861E6-B545-CB4E-A74D-F04AC5DA8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71650"/>
            <a:ext cx="623888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8">
            <a:extLst>
              <a:ext uri="{FF2B5EF4-FFF2-40B4-BE49-F238E27FC236}">
                <a16:creationId xmlns:a16="http://schemas.microsoft.com/office/drawing/2014/main" id="{CBBAA018-DF02-074F-BE20-3B9E4768A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1575" y="2881313"/>
            <a:ext cx="574675" cy="5476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9">
            <a:extLst>
              <a:ext uri="{FF2B5EF4-FFF2-40B4-BE49-F238E27FC236}">
                <a16:creationId xmlns:a16="http://schemas.microsoft.com/office/drawing/2014/main" id="{921A30B9-F18D-BD46-8E0B-C73BD70C71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175" y="2609850"/>
            <a:ext cx="1168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0">
            <a:extLst>
              <a:ext uri="{FF2B5EF4-FFF2-40B4-BE49-F238E27FC236}">
                <a16:creationId xmlns:a16="http://schemas.microsoft.com/office/drawing/2014/main" id="{5C76B7FC-6644-3544-9866-CC80B6DB93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2609850"/>
            <a:ext cx="13081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95E16EF7-0B27-B44C-8251-381889440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10050"/>
            <a:ext cx="6934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How to make the above graph strongly connected?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6 has no outgoing links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ym typeface="Wingdings" pitchFamily="2" charset="2"/>
              </a:rPr>
              <a:t>	        </a:t>
            </a:r>
            <a:r>
              <a:rPr lang="en-US" altLang="en-US" sz="2000" dirty="0"/>
              <a:t>Create a directed link from 6 to 7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Does it solve the problem?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No: we can only come back to 6 from 7, and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From 6 , we cannot go anywhere except to 7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68F4330B-F8AA-134B-AB25-0D72A97AD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724275"/>
            <a:ext cx="14954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6BB01-26E8-5A40-AED9-D32D6E48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B39920-4556-1C4D-BD2A-E7AF9CF56A3A}"/>
              </a:ext>
            </a:extLst>
          </p:cNvPr>
          <p:cNvSpPr txBox="1">
            <a:spLocks/>
          </p:cNvSpPr>
          <p:nvPr/>
        </p:nvSpPr>
        <p:spPr bwMode="auto">
          <a:xfrm>
            <a:off x="457200" y="173038"/>
            <a:ext cx="7239000" cy="625475"/>
          </a:xfrm>
          <a:prstGeom prst="rect">
            <a:avLst/>
          </a:prstGeom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Trebuchet MS" pitchFamily="34" charset="0"/>
              </a:rPr>
              <a:t>Adding a Link to a  Directed Graph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3998D-564D-B345-98C3-BEF8D13CC6E1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AF4B51E-9C18-874E-A063-A8B9A389E73F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14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BF9D2D9E-EA7E-9C44-A50D-0C5B13A88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0FEA99D5-7D39-F448-AD3E-AF1280FDC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30016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73D17CD3-285D-4E46-A04B-1431A6579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7185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BA37F3F6-420E-F243-8460-8D1A058F6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337185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3691A6-1A7A-E942-822B-69C96C27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2886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9DF9E584-BBF1-594C-8118-0C79A788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4791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06EEA3F4-FA23-8E4F-B68C-BB901627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352675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9E8B14C2-A9C7-FA4F-B16C-2F3E41C3EB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771650"/>
            <a:ext cx="701675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21BB06A8-9E75-9740-8C28-4B8EAFECC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543050"/>
            <a:ext cx="102711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0C271438-71BF-C848-9183-C01DB77FC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1785938"/>
            <a:ext cx="530225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9D3C4657-9652-E244-990C-EE0F12F667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525" y="2781300"/>
            <a:ext cx="701675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1">
            <a:extLst>
              <a:ext uri="{FF2B5EF4-FFF2-40B4-BE49-F238E27FC236}">
                <a16:creationId xmlns:a16="http://schemas.microsoft.com/office/drawing/2014/main" id="{652E51F8-6504-FF4E-A4DB-371277040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38450"/>
            <a:ext cx="530225" cy="5953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84B76916-143B-094D-B4F8-6683B47370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225" y="1847850"/>
            <a:ext cx="574675" cy="547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3">
            <a:extLst>
              <a:ext uri="{FF2B5EF4-FFF2-40B4-BE49-F238E27FC236}">
                <a16:creationId xmlns:a16="http://schemas.microsoft.com/office/drawing/2014/main" id="{54CA00D1-4E01-B342-85FB-BD91418CD0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9913" y="3614738"/>
            <a:ext cx="14954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5442BF6-23AC-454C-B6C4-75EDA99F0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2805113"/>
            <a:ext cx="530225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7">
            <a:extLst>
              <a:ext uri="{FF2B5EF4-FFF2-40B4-BE49-F238E27FC236}">
                <a16:creationId xmlns:a16="http://schemas.microsoft.com/office/drawing/2014/main" id="{D43E34BD-5F51-F845-81BC-2A0A3A654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71650"/>
            <a:ext cx="623888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8">
            <a:extLst>
              <a:ext uri="{FF2B5EF4-FFF2-40B4-BE49-F238E27FC236}">
                <a16:creationId xmlns:a16="http://schemas.microsoft.com/office/drawing/2014/main" id="{BC813A4F-D0ED-DD42-A389-E0C8353945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1575" y="2881313"/>
            <a:ext cx="574675" cy="5476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9">
            <a:extLst>
              <a:ext uri="{FF2B5EF4-FFF2-40B4-BE49-F238E27FC236}">
                <a16:creationId xmlns:a16="http://schemas.microsoft.com/office/drawing/2014/main" id="{2D9FC8C3-BA2C-3448-A98F-0793AB018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175" y="2609850"/>
            <a:ext cx="1168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0">
            <a:extLst>
              <a:ext uri="{FF2B5EF4-FFF2-40B4-BE49-F238E27FC236}">
                <a16:creationId xmlns:a16="http://schemas.microsoft.com/office/drawing/2014/main" id="{5E4006F8-B1AB-0A43-A210-2DEC4D800F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2609850"/>
            <a:ext cx="13081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DC182E03-27DE-8642-9184-69F884FD3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10050"/>
            <a:ext cx="6934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How to make the above graph strongly connected?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6 has no outgoing links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ym typeface="Wingdings" pitchFamily="2" charset="2"/>
              </a:rPr>
              <a:t>	        </a:t>
            </a:r>
            <a:r>
              <a:rPr lang="en-US" altLang="en-US" sz="2000" dirty="0"/>
              <a:t>Create a directed link from 6 to 3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Does it solve the problem?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/>
              <a:t>No</a:t>
            </a:r>
            <a:r>
              <a:rPr lang="en-US" altLang="en-US" sz="2000" dirty="0"/>
              <a:t>: we can only come back to 6 from 3, and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From 6 , we cannot go anywhere except to 3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9D163609-474B-4F4C-8FE9-00C7B0105F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47888" y="2862263"/>
            <a:ext cx="533400" cy="6223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72EC9-E40F-8149-9B2E-F2C9EC37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94DED6-DDF6-CE49-A0CC-B4D1A4A8F2C9}"/>
              </a:ext>
            </a:extLst>
          </p:cNvPr>
          <p:cNvSpPr txBox="1">
            <a:spLocks/>
          </p:cNvSpPr>
          <p:nvPr/>
        </p:nvSpPr>
        <p:spPr bwMode="auto">
          <a:xfrm>
            <a:off x="457200" y="173038"/>
            <a:ext cx="7239000" cy="625475"/>
          </a:xfrm>
          <a:prstGeom prst="rect">
            <a:avLst/>
          </a:prstGeom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Trebuchet MS" pitchFamily="34" charset="0"/>
              </a:rPr>
              <a:t>Adding a Link to a  Directed Graph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25D72-90A1-CA44-8C84-15EC29FCA918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6E4E61E-6219-4F4B-B1F6-4869D7A4E717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15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3E24E4EA-30BA-9B4A-92A0-8C78AEC6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7A7E1B04-14EC-E843-B956-CB35BC435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30016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9AA3DABC-1D1C-F340-941C-AF8373CDF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7185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F113193F-538A-164E-AEFF-AB07168C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337185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C3364E-2639-5845-A51E-37B9C0E9D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2886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77EED22E-FD9E-374C-BAF4-2AD61D440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4791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FE2D17D8-0D06-B644-A872-934AA8C68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352675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E3BFEE92-20B8-4F46-B53C-5B7817E44A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771650"/>
            <a:ext cx="701675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62F45325-A4CD-DA4F-80E4-01E86AA0C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543050"/>
            <a:ext cx="102711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286000A4-F449-5F4E-B545-42FA8DEB4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1785938"/>
            <a:ext cx="530225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6D05756E-CC3C-F943-B7CD-869C8E61C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525" y="2781300"/>
            <a:ext cx="701675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1">
            <a:extLst>
              <a:ext uri="{FF2B5EF4-FFF2-40B4-BE49-F238E27FC236}">
                <a16:creationId xmlns:a16="http://schemas.microsoft.com/office/drawing/2014/main" id="{D663ECA5-2111-D743-A2B2-8CE16C96C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38450"/>
            <a:ext cx="530225" cy="5953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A92521A7-EBC5-2742-9C7D-06AEA83A4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225" y="1847850"/>
            <a:ext cx="574675" cy="547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3">
            <a:extLst>
              <a:ext uri="{FF2B5EF4-FFF2-40B4-BE49-F238E27FC236}">
                <a16:creationId xmlns:a16="http://schemas.microsoft.com/office/drawing/2014/main" id="{7A75CA92-7B5B-764D-92FB-DADBD06CE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9913" y="3614738"/>
            <a:ext cx="14954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64439356-F95B-6E40-8BEC-A1CD388A8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2805113"/>
            <a:ext cx="530225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7">
            <a:extLst>
              <a:ext uri="{FF2B5EF4-FFF2-40B4-BE49-F238E27FC236}">
                <a16:creationId xmlns:a16="http://schemas.microsoft.com/office/drawing/2014/main" id="{4A1EDC9B-D928-CC4A-90F8-C89491529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71650"/>
            <a:ext cx="623888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8">
            <a:extLst>
              <a:ext uri="{FF2B5EF4-FFF2-40B4-BE49-F238E27FC236}">
                <a16:creationId xmlns:a16="http://schemas.microsoft.com/office/drawing/2014/main" id="{31FF69A3-CCC7-3C45-B507-C93C4A729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1575" y="2881313"/>
            <a:ext cx="574675" cy="5476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9">
            <a:extLst>
              <a:ext uri="{FF2B5EF4-FFF2-40B4-BE49-F238E27FC236}">
                <a16:creationId xmlns:a16="http://schemas.microsoft.com/office/drawing/2014/main" id="{A724587A-DEC5-354D-96EB-824B56DEA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175" y="2609850"/>
            <a:ext cx="1168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0">
            <a:extLst>
              <a:ext uri="{FF2B5EF4-FFF2-40B4-BE49-F238E27FC236}">
                <a16:creationId xmlns:a16="http://schemas.microsoft.com/office/drawing/2014/main" id="{75340CCC-ACEB-1F4B-B717-4B7699549B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2609850"/>
            <a:ext cx="13081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CE9D685-1AD9-B64D-89A2-CE722106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10050"/>
            <a:ext cx="69342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How to make the above graph strongly connected?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6 has no outgoing links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sym typeface="Wingdings" pitchFamily="2" charset="2"/>
              </a:rPr>
              <a:t>	        </a:t>
            </a:r>
            <a:r>
              <a:rPr lang="en-US" altLang="en-US" sz="2000" dirty="0"/>
              <a:t>Create a directed link from 6 to 4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Does it solve the problem?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1" dirty="0"/>
              <a:t>No</a:t>
            </a:r>
            <a:r>
              <a:rPr lang="en-US" altLang="en-US" sz="2000" dirty="0"/>
              <a:t>: 1 has no incoming links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07F75D32-F1EF-CE41-B3B6-D42BBB6232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859088"/>
            <a:ext cx="719138" cy="660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DC4B7-A7CC-234E-A547-1678018B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F21BA-A084-1C4B-BF81-2F87B2EAEA11}"/>
              </a:ext>
            </a:extLst>
          </p:cNvPr>
          <p:cNvSpPr txBox="1">
            <a:spLocks/>
          </p:cNvSpPr>
          <p:nvPr/>
        </p:nvSpPr>
        <p:spPr bwMode="auto">
          <a:xfrm>
            <a:off x="457200" y="173038"/>
            <a:ext cx="7239000" cy="625475"/>
          </a:xfrm>
          <a:prstGeom prst="rect">
            <a:avLst/>
          </a:prstGeom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Trebuchet MS" pitchFamily="34" charset="0"/>
              </a:rPr>
              <a:t>Adding a Link to a  Directed Graph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430FC-A71A-714E-950D-83DD80E00BE3}"/>
              </a:ext>
            </a:extLst>
          </p:cNvPr>
          <p:cNvSpPr txBox="1">
            <a:spLocks noGrp="1"/>
          </p:cNvSpPr>
          <p:nvPr/>
        </p:nvSpPr>
        <p:spPr>
          <a:xfrm>
            <a:off x="1735138" y="6556375"/>
            <a:ext cx="2895600" cy="228600"/>
          </a:xfrm>
          <a:prstGeom prst="rect">
            <a:avLst/>
          </a:prstGeom>
          <a:noFill/>
        </p:spPr>
        <p:txBody>
          <a:bodyPr t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chemeClr val="tx2"/>
                </a:solidFill>
                <a:latin typeface="+mn-lt"/>
                <a:cs typeface="+mn-cs"/>
              </a:rPr>
              <a:t>Data Structures &amp; Algo- Dr Ahmar Rashid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7F8A3-05F0-AE4A-A497-17687E1BB3D3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6B89FFE-FE99-7041-A69D-D83EFDC1DDD0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16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38A4F3B3-B928-7942-9A07-FA547747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DE5CD03F-8830-6C46-9E85-0DC997CA5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30016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9A57428B-8A51-D54B-A17D-B05730854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7185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367204A7-1C25-A54F-ABBA-372695BC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337185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00042A-6EA6-B649-A0C3-64B8D3AA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2886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317DBD8B-33DA-444B-A269-D989A077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4791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B29D22B1-789C-9E4F-B757-4EAC4241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352675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9AAE5A3A-8215-F043-AC45-3B0AC23D7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771650"/>
            <a:ext cx="701675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C4CDCE32-ACD9-D947-89B1-E57DC5DEF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543050"/>
            <a:ext cx="102711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7C2DC428-A1A7-0049-ADB5-D9F1CE016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1785938"/>
            <a:ext cx="530225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A81FA631-024C-B644-97A7-BCC0B0F432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525" y="2781300"/>
            <a:ext cx="701675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1">
            <a:extLst>
              <a:ext uri="{FF2B5EF4-FFF2-40B4-BE49-F238E27FC236}">
                <a16:creationId xmlns:a16="http://schemas.microsoft.com/office/drawing/2014/main" id="{CD85142A-D607-1A49-AD6B-D7E23D536B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38450"/>
            <a:ext cx="530225" cy="5953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B27EC2B9-E1EA-2C44-8CA0-EE7C266583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225" y="1847850"/>
            <a:ext cx="574675" cy="547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3">
            <a:extLst>
              <a:ext uri="{FF2B5EF4-FFF2-40B4-BE49-F238E27FC236}">
                <a16:creationId xmlns:a16="http://schemas.microsoft.com/office/drawing/2014/main" id="{7CF39A89-FAA5-1442-9CB9-F2BBAB4D2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9913" y="3614738"/>
            <a:ext cx="14954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5B0568F2-5EB4-0944-B862-538145AF6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2805113"/>
            <a:ext cx="530225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7">
            <a:extLst>
              <a:ext uri="{FF2B5EF4-FFF2-40B4-BE49-F238E27FC236}">
                <a16:creationId xmlns:a16="http://schemas.microsoft.com/office/drawing/2014/main" id="{ECA69DE7-D96B-CC4F-A220-13ADAB31F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71650"/>
            <a:ext cx="623888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8">
            <a:extLst>
              <a:ext uri="{FF2B5EF4-FFF2-40B4-BE49-F238E27FC236}">
                <a16:creationId xmlns:a16="http://schemas.microsoft.com/office/drawing/2014/main" id="{98BF72CE-0BDF-2B45-81E5-1BD75DA273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1575" y="2881313"/>
            <a:ext cx="574675" cy="5476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9">
            <a:extLst>
              <a:ext uri="{FF2B5EF4-FFF2-40B4-BE49-F238E27FC236}">
                <a16:creationId xmlns:a16="http://schemas.microsoft.com/office/drawing/2014/main" id="{3E5CA2F9-085F-014E-BB3A-8D8AD51338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175" y="2609850"/>
            <a:ext cx="1168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0">
            <a:extLst>
              <a:ext uri="{FF2B5EF4-FFF2-40B4-BE49-F238E27FC236}">
                <a16:creationId xmlns:a16="http://schemas.microsoft.com/office/drawing/2014/main" id="{43810CF4-D814-0D43-99CD-EB165F6721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2609850"/>
            <a:ext cx="13081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90DD3A3A-91D7-7B42-83DD-EC1C222E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10050"/>
            <a:ext cx="69342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000" dirty="0">
                <a:latin typeface="Arial" charset="0"/>
                <a:cs typeface="Arial" charset="0"/>
              </a:rPr>
              <a:t>How to make the above graph strongly connected? 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  <a:cs typeface="Arial" charset="0"/>
              </a:rPr>
              <a:t>6 has no outgoing links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Arial" charset="0"/>
                <a:cs typeface="Arial" charset="0"/>
                <a:sym typeface="Wingdings" pitchFamily="2" charset="2"/>
              </a:rPr>
              <a:t>	 </a:t>
            </a:r>
            <a:r>
              <a:rPr lang="en-US" sz="2000" dirty="0">
                <a:latin typeface="Arial" charset="0"/>
                <a:cs typeface="Arial" charset="0"/>
              </a:rPr>
              <a:t>Create a directed link from 6 to 4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  <a:cs typeface="Arial" charset="0"/>
              </a:rPr>
              <a:t>1 has no incoming links</a:t>
            </a:r>
          </a:p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Arial" charset="0"/>
                <a:cs typeface="Arial" charset="0"/>
                <a:sym typeface="Wingdings" pitchFamily="2" charset="2"/>
              </a:rPr>
              <a:t>	        </a:t>
            </a:r>
            <a:r>
              <a:rPr lang="en-US" sz="2000" dirty="0">
                <a:latin typeface="Arial" charset="0"/>
                <a:cs typeface="Arial" charset="0"/>
              </a:rPr>
              <a:t>Create a directed link from 4 to 1</a:t>
            </a:r>
          </a:p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  <a:cs typeface="Arial" charset="0"/>
              </a:rPr>
              <a:t>Does it solve the problem?</a:t>
            </a:r>
          </a:p>
          <a:p>
            <a:pPr marL="800100" lvl="2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  <a:cs typeface="Arial" charset="0"/>
              </a:rPr>
              <a:t>Yes</a:t>
            </a:r>
          </a:p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0ECE19A4-A4C6-B148-9838-18A5D405B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859088"/>
            <a:ext cx="719138" cy="660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FA4981DD-0724-544F-9F07-0E903ACFC5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0400" y="1828800"/>
            <a:ext cx="53340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4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2F37F-70EF-454C-BB13-78824C52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FC4631-1997-3046-B96B-49F92351F870}"/>
              </a:ext>
            </a:extLst>
          </p:cNvPr>
          <p:cNvSpPr txBox="1">
            <a:spLocks/>
          </p:cNvSpPr>
          <p:nvPr/>
        </p:nvSpPr>
        <p:spPr bwMode="auto">
          <a:xfrm>
            <a:off x="457200" y="173038"/>
            <a:ext cx="7239000" cy="625475"/>
          </a:xfrm>
          <a:prstGeom prst="rect">
            <a:avLst/>
          </a:prstGeom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Trebuchet MS" pitchFamily="34" charset="0"/>
              </a:rPr>
              <a:t>Adding a Link to a  Directed Graph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7100A-A503-514B-8AF0-142DBB0BEB63}"/>
              </a:ext>
            </a:extLst>
          </p:cNvPr>
          <p:cNvSpPr txBox="1">
            <a:spLocks noGrp="1"/>
          </p:cNvSpPr>
          <p:nvPr/>
        </p:nvSpPr>
        <p:spPr>
          <a:xfrm>
            <a:off x="1735138" y="6556375"/>
            <a:ext cx="2895600" cy="228600"/>
          </a:xfrm>
          <a:prstGeom prst="rect">
            <a:avLst/>
          </a:prstGeom>
          <a:noFill/>
        </p:spPr>
        <p:txBody>
          <a:bodyPr t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solidFill>
                  <a:schemeClr val="tx2"/>
                </a:solidFill>
                <a:latin typeface="+mn-lt"/>
                <a:cs typeface="+mn-cs"/>
              </a:rPr>
              <a:t>Data Structures &amp; Algo- Dr Ahmar Rashid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A4D0-6049-ED42-A208-23227666301F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FA8C7AF-394A-3440-A7DF-0DD2D8567A53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17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DED08CCA-2775-7E4F-877C-DBD8A7BCC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29540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CE0D38D4-2CF9-7A41-AF1C-47496451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30016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46A697F9-E878-FF47-8EFD-268E4546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7185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0ACB3A48-E876-A943-845D-5F6455F06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3371850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DCD118-2FB9-7B49-BA87-0C23CD8D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32886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0DD2EA39-7C65-134D-81F2-8357D82BD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347913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6A5F6C93-938D-BD48-989C-293C13FDC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352675"/>
            <a:ext cx="5461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609DE4B2-D5D9-724D-8540-38E87F1EB6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771650"/>
            <a:ext cx="701675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226D5D6F-1C2A-0541-BBB6-8452A28E7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543050"/>
            <a:ext cx="102711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2016EA27-5B44-5C43-819E-935187C7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1785938"/>
            <a:ext cx="530225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887A33D8-59F0-694E-8B02-C45561F3FB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525" y="2781300"/>
            <a:ext cx="701675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1">
            <a:extLst>
              <a:ext uri="{FF2B5EF4-FFF2-40B4-BE49-F238E27FC236}">
                <a16:creationId xmlns:a16="http://schemas.microsoft.com/office/drawing/2014/main" id="{98F65ACE-4C18-8741-A1C8-CF0F607A1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38450"/>
            <a:ext cx="530225" cy="5953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15CFAD92-EF8C-0F4F-8B30-FA23154D4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225" y="1847850"/>
            <a:ext cx="574675" cy="547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3">
            <a:extLst>
              <a:ext uri="{FF2B5EF4-FFF2-40B4-BE49-F238E27FC236}">
                <a16:creationId xmlns:a16="http://schemas.microsoft.com/office/drawing/2014/main" id="{F2DA0CD1-B880-BC4B-929C-901584B42C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9913" y="3614738"/>
            <a:ext cx="14954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6B5421CC-91D4-1B47-ACE1-8FB20F6DF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2805113"/>
            <a:ext cx="530225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7">
            <a:extLst>
              <a:ext uri="{FF2B5EF4-FFF2-40B4-BE49-F238E27FC236}">
                <a16:creationId xmlns:a16="http://schemas.microsoft.com/office/drawing/2014/main" id="{0F4D1C95-E6DE-E94E-BB67-2FF2440B2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71650"/>
            <a:ext cx="623888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8">
            <a:extLst>
              <a:ext uri="{FF2B5EF4-FFF2-40B4-BE49-F238E27FC236}">
                <a16:creationId xmlns:a16="http://schemas.microsoft.com/office/drawing/2014/main" id="{D050BABF-31E1-2A47-9BCB-9F89B47542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1575" y="2881313"/>
            <a:ext cx="574675" cy="5476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9">
            <a:extLst>
              <a:ext uri="{FF2B5EF4-FFF2-40B4-BE49-F238E27FC236}">
                <a16:creationId xmlns:a16="http://schemas.microsoft.com/office/drawing/2014/main" id="{262BD7C0-3F05-A447-AD09-67168D534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175" y="2609850"/>
            <a:ext cx="11684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0">
            <a:extLst>
              <a:ext uri="{FF2B5EF4-FFF2-40B4-BE49-F238E27FC236}">
                <a16:creationId xmlns:a16="http://schemas.microsoft.com/office/drawing/2014/main" id="{FBF3E195-AABA-3349-9508-2AD3C72579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2609850"/>
            <a:ext cx="13081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E2C62B2A-B64D-3145-9CF9-EF671944D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10050"/>
            <a:ext cx="69342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How to make the above graph strongly connected?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6 has no outgoing links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1 has no incoming links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Wingdings" pitchFamily="2" charset="2"/>
              </a:rPr>
              <a:t>Is there a more efficient way to do this?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Wingdings" pitchFamily="2" charset="2"/>
              </a:rPr>
              <a:t>Yes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Create a directed link from 6 to 1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000" dirty="0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C7473167-9672-B348-99FE-AF781868B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1828800"/>
            <a:ext cx="228600" cy="1541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CB456F-BEEA-C846-9E7B-536B5A33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9341C-2F69-1A4C-82EB-2481F2F82441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7239000" cy="1057275"/>
          </a:xfrm>
          <a:prstGeom prst="rect">
            <a:avLst/>
          </a:prstGeom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Trebuchet MS" pitchFamily="34" charset="0"/>
              </a:rPr>
              <a:t>Representing graphs Adjacency Matrix Representation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769B2-2408-8A4A-BC36-10284E78333D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4683D86-8004-794D-8ACD-418C262E4345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18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C8E07C3-CC39-F143-8B35-E1EC207D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7696200" cy="520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Arial" charset="0"/>
                <a:cs typeface="Arial" charset="0"/>
              </a:rPr>
              <a:t>Two dimensional matrix of size 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n 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x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 n</a:t>
            </a:r>
            <a:r>
              <a:rPr lang="en-US" sz="1800" dirty="0">
                <a:latin typeface="Arial" charset="0"/>
                <a:cs typeface="Arial" charset="0"/>
              </a:rPr>
              <a:t> where n is the number of vertices in the graph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  <a:cs typeface="Arial" charset="0"/>
              </a:rPr>
              <a:t>For each pair of vertices 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(</a:t>
            </a:r>
            <a:r>
              <a:rPr lang="en-US" sz="20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u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, </a:t>
            </a:r>
            <a:r>
              <a:rPr lang="en-US" sz="20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v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cs typeface="Arial" charset="0"/>
              </a:rPr>
              <a:t>, 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[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u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][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v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] = 0</a:t>
            </a:r>
            <a:r>
              <a:rPr lang="en-US" sz="1800" dirty="0">
                <a:latin typeface="Arial" charset="0"/>
                <a:cs typeface="Arial" charset="0"/>
              </a:rPr>
              <a:t>; if there is no edge between 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u</a:t>
            </a:r>
            <a:r>
              <a:rPr lang="en-US" sz="1800" dirty="0">
                <a:latin typeface="Arial" charset="0"/>
                <a:cs typeface="Arial" charset="0"/>
              </a:rPr>
              <a:t> and 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v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[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u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][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v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] = 1;</a:t>
            </a:r>
            <a:r>
              <a:rPr lang="en-US" sz="1800" dirty="0">
                <a:latin typeface="Arial" charset="0"/>
                <a:cs typeface="Arial" charset="0"/>
              </a:rPr>
              <a:t> if the edge exists between 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u</a:t>
            </a:r>
            <a:r>
              <a:rPr lang="en-US" sz="1800" dirty="0">
                <a:latin typeface="Arial" charset="0"/>
                <a:cs typeface="Arial" charset="0"/>
              </a:rPr>
              <a:t> and 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v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[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u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][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v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] = 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w</a:t>
            </a:r>
            <a:r>
              <a:rPr lang="en-US" sz="1800" dirty="0">
                <a:latin typeface="Arial" charset="0"/>
                <a:cs typeface="Arial" charset="0"/>
              </a:rPr>
              <a:t>; If the edge has a weight 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w</a:t>
            </a:r>
            <a:r>
              <a:rPr lang="en-US" sz="1800" dirty="0">
                <a:latin typeface="Arial" charset="0"/>
                <a:cs typeface="Arial" charset="0"/>
              </a:rPr>
              <a:t> associated with it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latin typeface="Arial" charset="0"/>
              <a:cs typeface="Arial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  <a:cs typeface="Arial" charset="0"/>
              </a:rPr>
              <a:t>Use either a very large or a very small weight as a sentinel to indicate nonexistent edges.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  <a:cs typeface="Arial" charset="0"/>
              </a:rPr>
              <a:t>For instance, if we were looking for the cheapest airplane route</a:t>
            </a:r>
          </a:p>
          <a:p>
            <a:pPr marL="800100" lvl="1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[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u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][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v</a:t>
            </a:r>
            <a:r>
              <a:rPr lang="en-US" sz="1800" b="1" dirty="0">
                <a:solidFill>
                  <a:srgbClr val="0000CC"/>
                </a:solidFill>
                <a:latin typeface="Arial" charset="0"/>
                <a:cs typeface="Arial" charset="0"/>
              </a:rPr>
              <a:t>] = ∞</a:t>
            </a:r>
            <a:r>
              <a:rPr lang="en-US" sz="1800" dirty="0">
                <a:latin typeface="Arial" charset="0"/>
                <a:cs typeface="Arial" charset="0"/>
              </a:rPr>
              <a:t>; if there is no edge between 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u</a:t>
            </a:r>
            <a:r>
              <a:rPr lang="en-US" sz="1800" dirty="0">
                <a:latin typeface="Arial" charset="0"/>
                <a:cs typeface="Arial" charset="0"/>
              </a:rPr>
              <a:t> and </a:t>
            </a:r>
            <a:r>
              <a:rPr lang="en-US" sz="18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v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dirty="0">
                <a:latin typeface="Arial" charset="0"/>
                <a:cs typeface="Arial" charset="0"/>
              </a:rPr>
              <a:t>If we were looking, for some strange reason, for the most expensive airplane route</a:t>
            </a:r>
          </a:p>
          <a:p>
            <a:pPr marL="342900" lvl="1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0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a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[</a:t>
            </a:r>
            <a:r>
              <a:rPr lang="en-US" sz="20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u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][</a:t>
            </a:r>
            <a:r>
              <a:rPr lang="en-US" sz="20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v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] = -∞ </a:t>
            </a:r>
            <a:r>
              <a:rPr lang="en-US" sz="2000" b="1" dirty="0">
                <a:latin typeface="Arial" charset="0"/>
                <a:cs typeface="Arial" charset="0"/>
              </a:rPr>
              <a:t>or</a:t>
            </a:r>
            <a:r>
              <a:rPr lang="en-US" sz="2000" b="1" dirty="0">
                <a:solidFill>
                  <a:srgbClr val="0000CC"/>
                </a:solidFill>
                <a:latin typeface="Arial" charset="0"/>
                <a:cs typeface="Arial" charset="0"/>
              </a:rPr>
              <a:t> 0</a:t>
            </a:r>
            <a:r>
              <a:rPr lang="en-US" sz="2000" dirty="0">
                <a:latin typeface="Arial" charset="0"/>
                <a:cs typeface="Arial" charset="0"/>
              </a:rPr>
              <a:t>; if there is no edge between </a:t>
            </a:r>
            <a:r>
              <a:rPr lang="en-US" sz="20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u</a:t>
            </a:r>
            <a:r>
              <a:rPr lang="en-US" sz="2000" dirty="0">
                <a:latin typeface="Arial" charset="0"/>
                <a:cs typeface="Arial" charset="0"/>
              </a:rPr>
              <a:t> and </a:t>
            </a:r>
            <a:r>
              <a:rPr lang="en-US" sz="2000" b="1" i="1" dirty="0">
                <a:solidFill>
                  <a:srgbClr val="0000CC"/>
                </a:solidFill>
                <a:latin typeface="Arial" charset="0"/>
                <a:cs typeface="Arial" charset="0"/>
              </a:rPr>
              <a:t>v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0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B87C-809D-464D-AD10-53CCA851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C8BFFD-76A8-BD48-9936-EC8F8AC93C2B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7239000" cy="1057275"/>
          </a:xfrm>
          <a:prstGeom prst="rect">
            <a:avLst/>
          </a:prstGeom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Trebuchet MS" pitchFamily="34" charset="0"/>
              </a:rPr>
              <a:t>Representing graphs Adjacency Matrix Representation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D624C-7573-1049-A7A9-49E396EAD6C7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995AF0E-0354-2D4E-A47F-BD77E6DE32D0}" type="slidenum">
              <a:rPr lang="en-US" altLang="en-US" sz="1100"/>
              <a:pPr algn="r" eaLnBrk="1" hangingPunct="1"/>
              <a:t>19</a:t>
            </a:fld>
            <a:endParaRPr lang="en-US" altLang="en-US" sz="1100"/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1C81A62E-EB84-A240-93F5-F1B04E9AA2CA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1143000"/>
            <a:ext cx="3086100" cy="1828800"/>
            <a:chOff x="1080" y="528"/>
            <a:chExt cx="2520" cy="1644"/>
          </a:xfrm>
        </p:grpSpPr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87659F78-82EE-AA42-8083-D922D671A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528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E8A6FA44-8D0C-D548-BE26-ECED2049D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531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69C81F99-C0C9-D040-9E91-A744B660E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836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5ED31311-35D6-7946-BB69-F8290B887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36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E4C771F-2F09-A24A-A3B2-5A4408EB1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179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E40FDD07-AA30-2446-AC03-93F54815C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1191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C5FF6327-69FF-7947-81E4-2083AE20A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94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2E325C4F-BBD1-9A41-BD27-161E9003F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828"/>
              <a:ext cx="432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6A79C43E-5917-2746-92E1-3F553308C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684"/>
              <a:ext cx="6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1B500B6C-570E-0846-8AC3-B54565165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837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B4FA1578-B211-8B46-9331-FAA3EC9AC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1464"/>
              <a:ext cx="432" cy="4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C8D630CF-9D69-6047-8603-83B1C3BF7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1500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F73D8963-F029-224E-B16B-8047E47C2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" y="876"/>
              <a:ext cx="354" cy="34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03149041-C05D-F74D-B8A8-A8ED3656F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9" y="2007"/>
              <a:ext cx="92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1C1E3633-9831-3C4C-9F56-A2C1B445B4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1479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1EC5A0D1-8DE8-EF4A-84EE-DAF1A3960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828"/>
              <a:ext cx="384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D0E5EF78-C489-5041-AE19-1FD677DF4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" y="1527"/>
              <a:ext cx="354" cy="34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05446D5F-8919-0249-BDDD-0EEE981B3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2" y="1356"/>
              <a:ext cx="72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E2AAC449-1420-FD4F-8156-49DAA95CD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3" y="1356"/>
              <a:ext cx="80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161B334-415C-5F41-A6FC-D0330452A99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429000"/>
          <a:ext cx="6095999" cy="289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CACCB63-EFA3-BC4C-B7BB-34814CAB1953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048000"/>
          <a:ext cx="6095999" cy="33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646" marB="4564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646" marB="4564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646" marB="4564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646" marB="4564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45646" marB="4564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45646" marB="45646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45646" marB="45646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0DD0288-30A9-5143-8E97-BF7A37512257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429000"/>
          <a:ext cx="457200" cy="289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1A15F2-D507-0545-9A5A-8E72DB2D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A75055-B938-8A4A-AF60-AC0C29B297C0}"/>
              </a:ext>
            </a:extLst>
          </p:cNvPr>
          <p:cNvSpPr txBox="1">
            <a:spLocks/>
          </p:cNvSpPr>
          <p:nvPr/>
        </p:nvSpPr>
        <p:spPr bwMode="auto">
          <a:xfrm>
            <a:off x="194154" y="325449"/>
            <a:ext cx="72390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rebuchet MS" panose="020B0703020202090204" pitchFamily="34" charset="0"/>
              </a:rPr>
              <a:t>Graph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6CFA092-2C9C-D647-A20F-178BA84FEB58}"/>
              </a:ext>
            </a:extLst>
          </p:cNvPr>
          <p:cNvSpPr txBox="1">
            <a:spLocks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1945C8F1-5750-F34B-9238-8CC65DF0AA3E}" type="slidenum">
              <a:rPr lang="en-US" altLang="en-US" sz="1100" smtClean="0">
                <a:solidFill>
                  <a:schemeClr val="tx2"/>
                </a:solidFill>
              </a:rPr>
              <a:pPr eaLnBrk="1" hangingPunct="1"/>
              <a:t>2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FB388D-2F3F-3449-BFE0-5850C1E7FDCF}"/>
              </a:ext>
            </a:extLst>
          </p:cNvPr>
          <p:cNvSpPr/>
          <p:nvPr/>
        </p:nvSpPr>
        <p:spPr>
          <a:xfrm>
            <a:off x="387785" y="1226991"/>
            <a:ext cx="4953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/>
              <a:t>A </a:t>
            </a:r>
            <a:r>
              <a:rPr lang="en-US" altLang="en-US" sz="2400" i="1" dirty="0"/>
              <a:t>graph </a:t>
            </a:r>
            <a:r>
              <a:rPr lang="en-US" altLang="en-US" sz="2400" b="1" i="1" dirty="0">
                <a:solidFill>
                  <a:srgbClr val="0000CC"/>
                </a:solidFill>
              </a:rPr>
              <a:t>G = </a:t>
            </a:r>
            <a:r>
              <a:rPr lang="en-US" altLang="en-US" sz="2400" b="1" dirty="0">
                <a:solidFill>
                  <a:srgbClr val="0000CC"/>
                </a:solidFill>
              </a:rPr>
              <a:t>(</a:t>
            </a:r>
            <a:r>
              <a:rPr lang="en-US" altLang="en-US" sz="2400" b="1" i="1" dirty="0">
                <a:solidFill>
                  <a:srgbClr val="0000CC"/>
                </a:solidFill>
              </a:rPr>
              <a:t>V, E</a:t>
            </a:r>
            <a:r>
              <a:rPr lang="en-US" altLang="en-US" sz="2400" b="1" dirty="0">
                <a:solidFill>
                  <a:srgbClr val="0000CC"/>
                </a:solidFill>
              </a:rPr>
              <a:t>) </a:t>
            </a:r>
            <a:r>
              <a:rPr lang="en-US" altLang="en-US" sz="2400" dirty="0"/>
              <a:t>consists of </a:t>
            </a:r>
          </a:p>
          <a:p>
            <a:pPr lvl="1"/>
            <a:r>
              <a:rPr lang="en-US" altLang="en-US" sz="2000" dirty="0"/>
              <a:t>a set of </a:t>
            </a:r>
            <a:r>
              <a:rPr lang="en-US" altLang="en-US" sz="2000" i="1" dirty="0">
                <a:solidFill>
                  <a:srgbClr val="0000CC"/>
                </a:solidFill>
              </a:rPr>
              <a:t>vertices</a:t>
            </a:r>
            <a:r>
              <a:rPr lang="en-US" altLang="en-US" sz="2000" dirty="0"/>
              <a:t>, </a:t>
            </a:r>
            <a:r>
              <a:rPr lang="en-US" altLang="en-US" sz="2000" b="1" i="1" dirty="0">
                <a:solidFill>
                  <a:srgbClr val="0000CC"/>
                </a:solidFill>
              </a:rPr>
              <a:t>V</a:t>
            </a:r>
            <a:r>
              <a:rPr lang="en-US" altLang="en-US" sz="2000" i="1" dirty="0"/>
              <a:t>,</a:t>
            </a:r>
            <a:r>
              <a:rPr lang="en-US" altLang="en-US" sz="2000" dirty="0"/>
              <a:t> and </a:t>
            </a:r>
          </a:p>
          <a:p>
            <a:pPr lvl="1"/>
            <a:r>
              <a:rPr lang="en-US" altLang="en-US" sz="2000" dirty="0"/>
              <a:t>a set of </a:t>
            </a:r>
            <a:r>
              <a:rPr lang="en-US" altLang="en-US" sz="2000" i="1" dirty="0">
                <a:solidFill>
                  <a:srgbClr val="0000CC"/>
                </a:solidFill>
              </a:rPr>
              <a:t>edge</a:t>
            </a:r>
            <a:r>
              <a:rPr lang="en-US" altLang="en-US" sz="2000" i="1" dirty="0"/>
              <a:t>s</a:t>
            </a:r>
            <a:r>
              <a:rPr lang="en-US" altLang="en-US" sz="2000" dirty="0"/>
              <a:t>, </a:t>
            </a:r>
            <a:r>
              <a:rPr lang="en-US" altLang="en-US" sz="2000" b="1" i="1" dirty="0">
                <a:solidFill>
                  <a:srgbClr val="0000CC"/>
                </a:solidFill>
              </a:rPr>
              <a:t>E</a:t>
            </a:r>
            <a:r>
              <a:rPr lang="en-US" altLang="en-US" sz="2000" dirty="0"/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8429A-68A9-5A46-92C7-38BC4D32971E}"/>
              </a:ext>
            </a:extLst>
          </p:cNvPr>
          <p:cNvSpPr/>
          <p:nvPr/>
        </p:nvSpPr>
        <p:spPr>
          <a:xfrm>
            <a:off x="387784" y="2415306"/>
            <a:ext cx="73084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Each edge is a pair </a:t>
            </a:r>
            <a:r>
              <a:rPr lang="en-US" altLang="en-US" sz="2400" b="1" dirty="0">
                <a:solidFill>
                  <a:srgbClr val="0000CC"/>
                </a:solidFill>
              </a:rPr>
              <a:t>(</a:t>
            </a:r>
            <a:r>
              <a:rPr lang="en-US" altLang="en-US" sz="2400" b="1" i="1" dirty="0" err="1">
                <a:solidFill>
                  <a:srgbClr val="0000CC"/>
                </a:solidFill>
              </a:rPr>
              <a:t>v,w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  <a:r>
              <a:rPr lang="en-US" altLang="en-US" sz="2400" dirty="0"/>
              <a:t>, where </a:t>
            </a:r>
            <a:r>
              <a:rPr lang="en-US" altLang="en-US" sz="2400" b="1" dirty="0">
                <a:solidFill>
                  <a:srgbClr val="0000CC"/>
                </a:solidFill>
              </a:rPr>
              <a:t>v, w </a:t>
            </a:r>
            <a:r>
              <a:rPr lang="el-GR" altLang="en-US" sz="2400" b="1" dirty="0">
                <a:solidFill>
                  <a:srgbClr val="0000CC"/>
                </a:solidFill>
              </a:rPr>
              <a:t>ϵ</a:t>
            </a:r>
            <a:r>
              <a:rPr lang="en-US" altLang="en-US" sz="2400" b="1" dirty="0">
                <a:solidFill>
                  <a:srgbClr val="0000CC"/>
                </a:solidFill>
              </a:rPr>
              <a:t> V</a:t>
            </a:r>
            <a:r>
              <a:rPr lang="en-US" altLang="en-US" sz="2400" dirty="0"/>
              <a:t>. </a:t>
            </a:r>
          </a:p>
          <a:p>
            <a:pPr lvl="1"/>
            <a:r>
              <a:rPr lang="en-US" altLang="en-US" sz="2100" b="1" dirty="0">
                <a:solidFill>
                  <a:srgbClr val="0000CC"/>
                </a:solidFill>
              </a:rPr>
              <a:t>Edges ~  </a:t>
            </a:r>
            <a:r>
              <a:rPr lang="en-US" altLang="en-US" sz="2100" b="1" i="1" dirty="0">
                <a:solidFill>
                  <a:srgbClr val="0000CC"/>
                </a:solidFill>
              </a:rPr>
              <a:t>arcs</a:t>
            </a:r>
            <a:r>
              <a:rPr lang="en-US" altLang="en-US" sz="2100" dirty="0"/>
              <a:t>. </a:t>
            </a:r>
          </a:p>
          <a:p>
            <a:pPr lvl="1"/>
            <a:r>
              <a:rPr lang="en-US" altLang="en-US" sz="2100" dirty="0"/>
              <a:t>If the pair is ordered, then the graph is </a:t>
            </a:r>
            <a:r>
              <a:rPr lang="en-US" altLang="en-US" sz="2100" b="1" i="1" dirty="0">
                <a:solidFill>
                  <a:srgbClr val="0000CC"/>
                </a:solidFill>
              </a:rPr>
              <a:t>directed</a:t>
            </a:r>
            <a:r>
              <a:rPr lang="en-US" altLang="en-US" sz="2100" dirty="0"/>
              <a:t>. </a:t>
            </a:r>
          </a:p>
          <a:p>
            <a:pPr lvl="2"/>
            <a:r>
              <a:rPr lang="en-US" altLang="en-US" dirty="0"/>
              <a:t>Also referred to </a:t>
            </a:r>
            <a:r>
              <a:rPr lang="en-US" altLang="en-US" dirty="0">
                <a:solidFill>
                  <a:srgbClr val="0000CC"/>
                </a:solidFill>
              </a:rPr>
              <a:t>as </a:t>
            </a:r>
            <a:r>
              <a:rPr lang="en-US" altLang="en-US" i="1" dirty="0">
                <a:solidFill>
                  <a:srgbClr val="0000CC"/>
                </a:solidFill>
              </a:rPr>
              <a:t>digraphs</a:t>
            </a:r>
            <a:r>
              <a:rPr lang="en-US" altLang="en-US" dirty="0"/>
              <a:t>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A3233-EEED-C24C-B309-A73E383E1EE8}"/>
              </a:ext>
            </a:extLst>
          </p:cNvPr>
          <p:cNvSpPr/>
          <p:nvPr/>
        </p:nvSpPr>
        <p:spPr>
          <a:xfrm>
            <a:off x="387784" y="3797777"/>
            <a:ext cx="740735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Vertex </a:t>
            </a:r>
            <a:r>
              <a:rPr lang="en-US" altLang="en-US" sz="2400" b="1" i="1" dirty="0">
                <a:solidFill>
                  <a:srgbClr val="0000CC"/>
                </a:solidFill>
              </a:rPr>
              <a:t>w</a:t>
            </a:r>
            <a:r>
              <a:rPr lang="en-US" altLang="en-US" sz="2400" dirty="0"/>
              <a:t> is </a:t>
            </a:r>
            <a:r>
              <a:rPr lang="en-US" altLang="en-US" sz="2400" i="1" dirty="0"/>
              <a:t>adjacent</a:t>
            </a:r>
            <a:r>
              <a:rPr lang="en-US" altLang="en-US" sz="2400" dirty="0"/>
              <a:t> to </a:t>
            </a:r>
            <a:r>
              <a:rPr lang="en-US" altLang="en-US" sz="2400" b="1" i="1" dirty="0">
                <a:solidFill>
                  <a:srgbClr val="0000CC"/>
                </a:solidFill>
              </a:rPr>
              <a:t>v</a:t>
            </a:r>
            <a:r>
              <a:rPr lang="en-US" altLang="en-US" sz="2400" dirty="0"/>
              <a:t> if and only if </a:t>
            </a:r>
            <a:r>
              <a:rPr lang="en-US" altLang="en-US" sz="2400" b="1" dirty="0">
                <a:solidFill>
                  <a:srgbClr val="0000CC"/>
                </a:solidFill>
              </a:rPr>
              <a:t>(</a:t>
            </a:r>
            <a:r>
              <a:rPr lang="en-US" altLang="en-US" sz="2400" b="1" i="1" dirty="0" err="1">
                <a:solidFill>
                  <a:srgbClr val="0000CC"/>
                </a:solidFill>
              </a:rPr>
              <a:t>v,w</a:t>
            </a:r>
            <a:r>
              <a:rPr lang="en-US" altLang="en-US" sz="2400" b="1" dirty="0">
                <a:solidFill>
                  <a:srgbClr val="0000CC"/>
                </a:solidFill>
              </a:rPr>
              <a:t>) </a:t>
            </a:r>
            <a:r>
              <a:rPr lang="el-GR" altLang="en-US" sz="3200" b="1" dirty="0">
                <a:solidFill>
                  <a:srgbClr val="0000CC"/>
                </a:solidFill>
                <a:latin typeface="Arial Black" panose="020B0604020202020204" pitchFamily="34" charset="0"/>
              </a:rPr>
              <a:t>ϵ</a:t>
            </a:r>
            <a:r>
              <a:rPr lang="el-GR" altLang="en-US" sz="2400" b="1" dirty="0">
                <a:solidFill>
                  <a:srgbClr val="0000CC"/>
                </a:solidFill>
                <a:latin typeface="Arial Black" panose="020B0604020202020204" pitchFamily="34" charset="0"/>
              </a:rPr>
              <a:t> </a:t>
            </a:r>
            <a:r>
              <a:rPr lang="en-US" altLang="en-US" sz="2400" b="1" i="1" dirty="0">
                <a:solidFill>
                  <a:srgbClr val="0000CC"/>
                </a:solidFill>
              </a:rPr>
              <a:t>E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/>
              <a:t>In an undirected graph with edge </a:t>
            </a:r>
            <a:r>
              <a:rPr lang="en-US" altLang="en-US" sz="2400" b="1" dirty="0">
                <a:solidFill>
                  <a:srgbClr val="0000CC"/>
                </a:solidFill>
              </a:rPr>
              <a:t>(</a:t>
            </a:r>
            <a:r>
              <a:rPr lang="en-US" altLang="en-US" sz="2400" b="1" i="1" dirty="0" err="1">
                <a:solidFill>
                  <a:srgbClr val="0000CC"/>
                </a:solidFill>
              </a:rPr>
              <a:t>v,w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  <a:r>
              <a:rPr lang="en-US" altLang="en-US" sz="2400" dirty="0"/>
              <a:t>, and hence </a:t>
            </a:r>
            <a:r>
              <a:rPr lang="en-US" altLang="en-US" sz="2400" b="1" dirty="0">
                <a:solidFill>
                  <a:srgbClr val="0000CC"/>
                </a:solidFill>
              </a:rPr>
              <a:t>(</a:t>
            </a:r>
            <a:r>
              <a:rPr lang="en-US" altLang="en-US" sz="2400" b="1" i="1" dirty="0" err="1">
                <a:solidFill>
                  <a:srgbClr val="0000CC"/>
                </a:solidFill>
              </a:rPr>
              <a:t>w,v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</a:p>
          <a:p>
            <a:pPr lvl="1"/>
            <a:r>
              <a:rPr lang="en-US" altLang="en-US" sz="2100" b="1" i="1" dirty="0">
                <a:solidFill>
                  <a:srgbClr val="0000CC"/>
                </a:solidFill>
              </a:rPr>
              <a:t>w</a:t>
            </a:r>
            <a:r>
              <a:rPr lang="en-US" altLang="en-US" sz="2100" b="1" dirty="0">
                <a:solidFill>
                  <a:srgbClr val="0000CC"/>
                </a:solidFill>
              </a:rPr>
              <a:t> </a:t>
            </a:r>
            <a:r>
              <a:rPr lang="en-US" altLang="en-US" sz="2100" dirty="0"/>
              <a:t>is adjacent to </a:t>
            </a:r>
            <a:r>
              <a:rPr lang="en-US" altLang="en-US" sz="2100" b="1" i="1" dirty="0">
                <a:solidFill>
                  <a:srgbClr val="0000CC"/>
                </a:solidFill>
              </a:rPr>
              <a:t>v, </a:t>
            </a:r>
            <a:r>
              <a:rPr lang="en-US" altLang="en-US" sz="2100" dirty="0"/>
              <a:t> and </a:t>
            </a:r>
          </a:p>
          <a:p>
            <a:pPr lvl="1"/>
            <a:r>
              <a:rPr lang="en-US" altLang="en-US" sz="2100" b="1" i="1" dirty="0">
                <a:solidFill>
                  <a:srgbClr val="0000CC"/>
                </a:solidFill>
              </a:rPr>
              <a:t>v</a:t>
            </a:r>
            <a:r>
              <a:rPr lang="en-US" altLang="en-US" sz="2100" dirty="0"/>
              <a:t> is adjacent to </a:t>
            </a:r>
            <a:r>
              <a:rPr lang="en-US" altLang="en-US" sz="2100" b="1" i="1" dirty="0">
                <a:solidFill>
                  <a:srgbClr val="0000CC"/>
                </a:solidFill>
              </a:rPr>
              <a:t>w</a:t>
            </a:r>
            <a:r>
              <a:rPr lang="en-US" altLang="en-US" sz="2100" dirty="0"/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2C2EF-D574-6D4E-988E-500D768489E6}"/>
              </a:ext>
            </a:extLst>
          </p:cNvPr>
          <p:cNvSpPr/>
          <p:nvPr/>
        </p:nvSpPr>
        <p:spPr>
          <a:xfrm>
            <a:off x="513111" y="5738784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/>
              <a:t>Sometimes an edge has a third component, known as either a </a:t>
            </a:r>
            <a:r>
              <a:rPr lang="en-US" altLang="en-US" i="1" dirty="0"/>
              <a:t>weight</a:t>
            </a:r>
            <a:r>
              <a:rPr lang="en-US" altLang="en-US" dirty="0"/>
              <a:t> or a </a:t>
            </a:r>
            <a:r>
              <a:rPr lang="en-US" altLang="en-US" i="1" dirty="0"/>
              <a:t>cost</a:t>
            </a:r>
            <a:r>
              <a:rPr lang="en-US" altLang="en-US" dirty="0"/>
              <a:t>.</a:t>
            </a:r>
            <a:endParaRPr lang="en-US" alt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97CBC4-898A-1F4E-ABFD-A7B71549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1362D2-75BD-174A-827F-C059774B8C1F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7239000" cy="1057275"/>
          </a:xfrm>
          <a:prstGeom prst="rect">
            <a:avLst/>
          </a:prstGeom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>
                <a:latin typeface="Trebuchet MS" pitchFamily="34" charset="0"/>
              </a:rPr>
              <a:t>Adjacency Matrix Representation: Space Requirements</a:t>
            </a:r>
            <a:endParaRPr lang="en-US" dirty="0">
              <a:latin typeface="Trebuchet MS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636C2-4933-6843-B76D-DCB6EE9E74EB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336EC9B-3B0E-9640-8488-75B15E04E9D4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20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302B1C05-BE31-B94D-BD43-EB7B5A16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7696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rebuchet MS" panose="020B0703020202090204" pitchFamily="34" charset="0"/>
              </a:rPr>
              <a:t>Adjacency Matrix Representation is extremely simple to represent and program</a:t>
            </a:r>
            <a:endParaRPr lang="en-US" altLang="en-US" sz="2000" dirty="0"/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However. the space complexity is very high i.e., </a:t>
            </a:r>
            <a:r>
              <a:rPr lang="el-GR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0000CC"/>
                </a:solidFill>
              </a:rPr>
              <a:t>|</a:t>
            </a:r>
            <a:r>
              <a:rPr lang="en-US" altLang="en-US" sz="2000" b="1" i="1" dirty="0">
                <a:solidFill>
                  <a:srgbClr val="0000CC"/>
                </a:solidFill>
              </a:rPr>
              <a:t>V|</a:t>
            </a:r>
            <a:r>
              <a:rPr lang="en-US" altLang="en-US" sz="2000" b="1" baseline="30000" dirty="0">
                <a:solidFill>
                  <a:srgbClr val="0000CC"/>
                </a:solidFill>
              </a:rPr>
              <a:t>2</a:t>
            </a:r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dirty="0">
                <a:solidFill>
                  <a:srgbClr val="0000CC"/>
                </a:solidFill>
              </a:rPr>
              <a:t>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It can be prohibitive if the graph does not have very many edges.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dirty="0"/>
              <a:t>An adjacency matrix is an appropriate representation if the graph is </a:t>
            </a:r>
            <a:r>
              <a:rPr lang="en-US" altLang="en-US" sz="2000" i="1" dirty="0"/>
              <a:t>dense</a:t>
            </a:r>
            <a:r>
              <a:rPr lang="en-US" altLang="en-US" sz="2000" dirty="0"/>
              <a:t>:</a:t>
            </a:r>
            <a:r>
              <a:rPr lang="en-US" altLang="en-US" sz="2000" dirty="0">
                <a:solidFill>
                  <a:srgbClr val="0000CC"/>
                </a:solidFill>
              </a:rPr>
              <a:t> |</a:t>
            </a:r>
            <a:r>
              <a:rPr lang="en-US" altLang="en-US" sz="2000" i="1" dirty="0">
                <a:solidFill>
                  <a:srgbClr val="0000CC"/>
                </a:solidFill>
              </a:rPr>
              <a:t>E| = </a:t>
            </a:r>
            <a:r>
              <a:rPr lang="el-GR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b="1" dirty="0">
                <a:solidFill>
                  <a:srgbClr val="0000CC"/>
                </a:solidFill>
              </a:rPr>
              <a:t>|</a:t>
            </a:r>
            <a:r>
              <a:rPr lang="en-US" altLang="en-US" sz="2000" b="1" i="1" dirty="0">
                <a:solidFill>
                  <a:srgbClr val="0000CC"/>
                </a:solidFill>
              </a:rPr>
              <a:t>V|</a:t>
            </a:r>
            <a:r>
              <a:rPr lang="en-US" altLang="en-US" sz="2000" b="1" baseline="30000" dirty="0">
                <a:solidFill>
                  <a:srgbClr val="0000CC"/>
                </a:solidFill>
              </a:rPr>
              <a:t>2</a:t>
            </a:r>
            <a:r>
              <a:rPr lang="en-US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b="1" dirty="0">
                <a:solidFill>
                  <a:srgbClr val="0000CC"/>
                </a:solidFill>
              </a:rPr>
              <a:t> </a:t>
            </a:r>
            <a:r>
              <a:rPr lang="en-US" altLang="en-US" sz="2000" dirty="0"/>
              <a:t>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12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A19F9C-7E0E-B148-9FAC-7CE78532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884F03-A5BB-C143-ADC6-43E1B1226075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7239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latin typeface="Trebuchet MS" panose="020B0703020202090204" pitchFamily="34" charset="0"/>
              </a:rPr>
              <a:t>Representing graphs: Adjacency List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C1C23-C16B-6F43-B2F6-7E7EB4773D95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8181F93-81F6-6343-B379-5AA465467D96}" type="slidenum">
              <a:rPr lang="en-US" altLang="en-US" sz="1100"/>
              <a:pPr algn="r" eaLnBrk="1" hangingPunct="1"/>
              <a:t>21</a:t>
            </a:fld>
            <a:endParaRPr lang="en-US" altLang="en-US" sz="1100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81AC1E88-6826-EB40-8CB2-2063A3256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153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/>
              <a:t>If the graph is not dense, in other words, if the graph is </a:t>
            </a:r>
            <a:r>
              <a:rPr lang="en-US" altLang="en-US" sz="2000" i="1"/>
              <a:t>sparse</a:t>
            </a:r>
            <a:r>
              <a:rPr lang="en-US" altLang="en-US" sz="2000"/>
              <a:t>,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a better solution is an </a:t>
            </a:r>
            <a:r>
              <a:rPr lang="en-US" altLang="en-US" sz="1800" b="1" i="1">
                <a:solidFill>
                  <a:srgbClr val="0000CC"/>
                </a:solidFill>
              </a:rPr>
              <a:t>adjacency list</a:t>
            </a:r>
            <a:r>
              <a:rPr lang="en-US" altLang="en-US" sz="1800"/>
              <a:t> representation.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/>
              <a:t>Adjacency lists are the standard way to represent graphs.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for each vertex, we keep a list of all adjacent vertices.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If the edges have weights, then this additional information is also stored in the cells.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/>
              <a:t>The space requirement is then </a:t>
            </a:r>
            <a:r>
              <a:rPr lang="en-US" altLang="en-US" sz="2000" b="1" i="1">
                <a:solidFill>
                  <a:srgbClr val="0000CC"/>
                </a:solidFill>
              </a:rPr>
              <a:t>O</a:t>
            </a:r>
            <a:r>
              <a:rPr lang="en-US" altLang="en-US" sz="2000" b="1">
                <a:solidFill>
                  <a:srgbClr val="0000CC"/>
                </a:solidFill>
              </a:rPr>
              <a:t>(</a:t>
            </a:r>
            <a:r>
              <a:rPr lang="en-US" altLang="en-US" sz="2000" b="1" i="1">
                <a:solidFill>
                  <a:srgbClr val="0000CC"/>
                </a:solidFill>
              </a:rPr>
              <a:t>|E| + |</a:t>
            </a:r>
            <a:r>
              <a:rPr lang="en-US" altLang="en-US" sz="2000" b="1">
                <a:solidFill>
                  <a:srgbClr val="0000CC"/>
                </a:solidFill>
              </a:rPr>
              <a:t>V|)</a:t>
            </a:r>
            <a:r>
              <a:rPr lang="en-US" altLang="en-US" sz="2000"/>
              <a:t>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/>
              <a:t>Undirected graphs can be similarly represented; 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each edge </a:t>
            </a:r>
            <a:r>
              <a:rPr lang="en-US" altLang="en-US" sz="1800" b="1">
                <a:solidFill>
                  <a:srgbClr val="0000CC"/>
                </a:solidFill>
              </a:rPr>
              <a:t>(</a:t>
            </a:r>
            <a:r>
              <a:rPr lang="en-US" altLang="en-US" sz="1800" b="1" i="1">
                <a:solidFill>
                  <a:srgbClr val="0000CC"/>
                </a:solidFill>
              </a:rPr>
              <a:t>u</a:t>
            </a:r>
            <a:r>
              <a:rPr lang="en-US" altLang="en-US" sz="1800" b="1">
                <a:solidFill>
                  <a:srgbClr val="0000CC"/>
                </a:solidFill>
              </a:rPr>
              <a:t>, </a:t>
            </a:r>
            <a:r>
              <a:rPr lang="en-US" altLang="en-US" sz="1800" b="1" i="1">
                <a:solidFill>
                  <a:srgbClr val="0000CC"/>
                </a:solidFill>
              </a:rPr>
              <a:t>v</a:t>
            </a:r>
            <a:r>
              <a:rPr lang="en-US" altLang="en-US" sz="1800" b="1">
                <a:solidFill>
                  <a:srgbClr val="0000CC"/>
                </a:solidFill>
              </a:rPr>
              <a:t>)</a:t>
            </a:r>
            <a:r>
              <a:rPr lang="en-US" altLang="en-US" sz="1800"/>
              <a:t> appears in two lists, so the space usage essentially doubles.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/>
              <a:t>A common requirement in graph algorithms is to find all vertices adjacent to some given vertex </a:t>
            </a:r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/>
              <a:t>,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800"/>
              <a:t>this can be done, in time proportional to the number of such vertices found, by a simple scan down the appropriate adjacency list.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7801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239AC-1DBF-8F4E-B6DE-462F1007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6B2751-1323-8D4A-928B-5762893D82B1}"/>
              </a:ext>
            </a:extLst>
          </p:cNvPr>
          <p:cNvSpPr/>
          <p:nvPr/>
        </p:nvSpPr>
        <p:spPr>
          <a:xfrm>
            <a:off x="2679700" y="3141663"/>
            <a:ext cx="914400" cy="411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637E2E-F86F-6A49-B4DB-7CC3CC0C1D44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7239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latin typeface="Trebuchet MS" panose="020B0703020202090204" pitchFamily="34" charset="0"/>
              </a:rPr>
              <a:t>Representing graphs: Adjacency List Representation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6C4E6BB-D2AB-9846-AC48-706F43240962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35EA7F9-CE4C-8D47-A215-B1F255578984}" type="slidenum">
              <a:rPr lang="en-US" altLang="en-US" sz="1100"/>
              <a:pPr algn="r" eaLnBrk="1" hangingPunct="1"/>
              <a:t>22</a:t>
            </a:fld>
            <a:endParaRPr lang="en-US" altLang="en-US" sz="1100"/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EA107F73-8605-0F47-80D1-7F23CA1578BD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1143000"/>
            <a:ext cx="3086100" cy="1828800"/>
            <a:chOff x="1080" y="528"/>
            <a:chExt cx="2520" cy="1644"/>
          </a:xfrm>
        </p:grpSpPr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2C903FD-3707-6C4E-B0BD-7680A227C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528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47D9B602-48AB-374F-9ECF-B362F094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531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52C5B9-2D27-9843-9667-628F91899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836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650C9915-7F9F-3543-A042-DC160A546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36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43E8B90D-81A2-1848-A804-E6916274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179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C6A1C42B-E5C2-7E47-9DA4-B16CB6AE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1191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790D354F-F34E-D24E-8A93-C60B24010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94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F716C6B8-51EB-0341-B7EF-8B6F71189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828"/>
              <a:ext cx="432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C3060B64-0FCA-C74D-A21F-0B470A6C1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684"/>
              <a:ext cx="6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E4F39158-9AE0-D24E-9636-E0E475B22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837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2354E297-26BB-AA45-80D1-8D945A5EE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1464"/>
              <a:ext cx="432" cy="4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D287EF9A-2264-D64A-91B1-F126DE0FC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1500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AF7F3A51-34C7-9E4E-BDAB-88DED544F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" y="876"/>
              <a:ext cx="354" cy="34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848A61FE-862E-FB4D-94A3-9C396F56D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9" y="2007"/>
              <a:ext cx="92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A8E0EBF9-B85B-1D44-A2F6-EB121832A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1479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6075D1A0-B641-CF48-8277-8736CA52A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828"/>
              <a:ext cx="384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828F389D-0762-F843-9266-97F079F063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" y="1527"/>
              <a:ext cx="354" cy="34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86A5AC1E-3C90-0849-9D5D-A7C7CA96C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2" y="1356"/>
              <a:ext cx="72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FA4A5D11-7E19-3947-8D9D-C7DD64D27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3" y="1356"/>
              <a:ext cx="80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F336CF3-AC2E-674B-9599-1920378D65B9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124200"/>
          <a:ext cx="457200" cy="335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6F78643F-7E4E-E644-8BB4-1BEED7FF9788}"/>
              </a:ext>
            </a:extLst>
          </p:cNvPr>
          <p:cNvSpPr/>
          <p:nvPr/>
        </p:nvSpPr>
        <p:spPr>
          <a:xfrm>
            <a:off x="1508125" y="3152775"/>
            <a:ext cx="914400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CC"/>
                </a:solidFill>
              </a:rPr>
              <a:t>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2255B4-860A-AF4E-BA10-533A977C8BC4}"/>
              </a:ext>
            </a:extLst>
          </p:cNvPr>
          <p:cNvCxnSpPr/>
          <p:nvPr/>
        </p:nvCxnSpPr>
        <p:spPr>
          <a:xfrm rot="5400000" flipH="1" flipV="1">
            <a:off x="2008188" y="3349625"/>
            <a:ext cx="4111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431562-BE7E-8443-A959-4B88D087F22F}"/>
              </a:ext>
            </a:extLst>
          </p:cNvPr>
          <p:cNvCxnSpPr/>
          <p:nvPr/>
        </p:nvCxnSpPr>
        <p:spPr>
          <a:xfrm flipV="1">
            <a:off x="2295525" y="335280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E12D44-4F81-0748-B5C3-C187B56D91BC}"/>
              </a:ext>
            </a:extLst>
          </p:cNvPr>
          <p:cNvCxnSpPr/>
          <p:nvPr/>
        </p:nvCxnSpPr>
        <p:spPr>
          <a:xfrm rot="5400000" flipH="1" flipV="1">
            <a:off x="3178969" y="3339306"/>
            <a:ext cx="412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F38AEA-CAD8-0F49-BE81-47D0D2541820}"/>
              </a:ext>
            </a:extLst>
          </p:cNvPr>
          <p:cNvCxnSpPr/>
          <p:nvPr/>
        </p:nvCxnSpPr>
        <p:spPr>
          <a:xfrm flipV="1">
            <a:off x="3481388" y="3341688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7DDEE59-7D3C-7648-AD73-2CF51C3F643F}"/>
              </a:ext>
            </a:extLst>
          </p:cNvPr>
          <p:cNvSpPr/>
          <p:nvPr/>
        </p:nvSpPr>
        <p:spPr>
          <a:xfrm>
            <a:off x="3856038" y="3132138"/>
            <a:ext cx="914400" cy="411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CC"/>
                </a:solidFill>
              </a:rPr>
              <a:t>4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E8FFCA-D826-4049-9080-EA54F8629279}"/>
              </a:ext>
            </a:extLst>
          </p:cNvPr>
          <p:cNvCxnSpPr/>
          <p:nvPr/>
        </p:nvCxnSpPr>
        <p:spPr>
          <a:xfrm rot="5400000" flipH="1" flipV="1">
            <a:off x="4356100" y="3328988"/>
            <a:ext cx="4111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F14263-66BA-DC4D-90CA-6F83F82F9160}"/>
              </a:ext>
            </a:extLst>
          </p:cNvPr>
          <p:cNvCxnSpPr/>
          <p:nvPr/>
        </p:nvCxnSpPr>
        <p:spPr>
          <a:xfrm flipV="1">
            <a:off x="4657725" y="333216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1">
            <a:extLst>
              <a:ext uri="{FF2B5EF4-FFF2-40B4-BE49-F238E27FC236}">
                <a16:creationId xmlns:a16="http://schemas.microsoft.com/office/drawing/2014/main" id="{B965FC58-FB4F-7242-B86D-9DA8933DB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3171825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0A78C92-8413-A54C-943B-E5FED9D60EA9}"/>
              </a:ext>
            </a:extLst>
          </p:cNvPr>
          <p:cNvGraphicFramePr>
            <a:graphicFrameLocks noGrp="1"/>
          </p:cNvGraphicFramePr>
          <p:nvPr/>
        </p:nvGraphicFramePr>
        <p:xfrm>
          <a:off x="1073150" y="3124200"/>
          <a:ext cx="228600" cy="335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092406-D6D3-DC4E-B268-DF84C6DEA3A4}"/>
              </a:ext>
            </a:extLst>
          </p:cNvPr>
          <p:cNvCxnSpPr/>
          <p:nvPr/>
        </p:nvCxnSpPr>
        <p:spPr>
          <a:xfrm flipV="1">
            <a:off x="1109663" y="335280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DAC97AC-8A78-F44A-B91E-7D961B44A5CE}"/>
              </a:ext>
            </a:extLst>
          </p:cNvPr>
          <p:cNvSpPr/>
          <p:nvPr/>
        </p:nvSpPr>
        <p:spPr>
          <a:xfrm>
            <a:off x="2676525" y="4606925"/>
            <a:ext cx="914400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1C9BD1-586E-CC49-B11A-93CA60C1FCC2}"/>
              </a:ext>
            </a:extLst>
          </p:cNvPr>
          <p:cNvSpPr/>
          <p:nvPr/>
        </p:nvSpPr>
        <p:spPr>
          <a:xfrm>
            <a:off x="1504950" y="4618038"/>
            <a:ext cx="914400" cy="411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E8B272-2566-3E4B-8223-B913872B8356}"/>
              </a:ext>
            </a:extLst>
          </p:cNvPr>
          <p:cNvCxnSpPr/>
          <p:nvPr/>
        </p:nvCxnSpPr>
        <p:spPr>
          <a:xfrm rot="5400000" flipH="1" flipV="1">
            <a:off x="2006600" y="4814888"/>
            <a:ext cx="4111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E43E5A-B98D-7F48-B493-1F47F547178A}"/>
              </a:ext>
            </a:extLst>
          </p:cNvPr>
          <p:cNvCxnSpPr/>
          <p:nvPr/>
        </p:nvCxnSpPr>
        <p:spPr>
          <a:xfrm flipV="1">
            <a:off x="2293938" y="481806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62EFD3-73BD-6C4F-ABAB-CD01E152453A}"/>
              </a:ext>
            </a:extLst>
          </p:cNvPr>
          <p:cNvCxnSpPr/>
          <p:nvPr/>
        </p:nvCxnSpPr>
        <p:spPr>
          <a:xfrm rot="5400000" flipH="1" flipV="1">
            <a:off x="3175794" y="4804569"/>
            <a:ext cx="412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AB1D3E-1882-A346-BBC0-A23435683F8B}"/>
              </a:ext>
            </a:extLst>
          </p:cNvPr>
          <p:cNvCxnSpPr/>
          <p:nvPr/>
        </p:nvCxnSpPr>
        <p:spPr>
          <a:xfrm flipV="1">
            <a:off x="3478213" y="480695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14B682B-95DE-A74F-AFDD-69DB0BDA3466}"/>
              </a:ext>
            </a:extLst>
          </p:cNvPr>
          <p:cNvSpPr/>
          <p:nvPr/>
        </p:nvSpPr>
        <p:spPr>
          <a:xfrm>
            <a:off x="3854450" y="4597400"/>
            <a:ext cx="914400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E611E9-1271-BE43-9367-82E871CF18CE}"/>
              </a:ext>
            </a:extLst>
          </p:cNvPr>
          <p:cNvCxnSpPr/>
          <p:nvPr/>
        </p:nvCxnSpPr>
        <p:spPr>
          <a:xfrm rot="5400000" flipH="1" flipV="1">
            <a:off x="4354513" y="4794250"/>
            <a:ext cx="4111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F8E903-1260-3548-AF2B-E822DFD2F97A}"/>
              </a:ext>
            </a:extLst>
          </p:cNvPr>
          <p:cNvCxnSpPr/>
          <p:nvPr/>
        </p:nvCxnSpPr>
        <p:spPr>
          <a:xfrm flipV="1">
            <a:off x="4656138" y="479742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53">
            <a:extLst>
              <a:ext uri="{FF2B5EF4-FFF2-40B4-BE49-F238E27FC236}">
                <a16:creationId xmlns:a16="http://schemas.microsoft.com/office/drawing/2014/main" id="{B79516A1-77A6-7B41-A53D-74400775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88" y="4637088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E1BAEE2-29FC-AB4A-8625-024E1D0161A1}"/>
              </a:ext>
            </a:extLst>
          </p:cNvPr>
          <p:cNvCxnSpPr/>
          <p:nvPr/>
        </p:nvCxnSpPr>
        <p:spPr>
          <a:xfrm flipV="1">
            <a:off x="1106488" y="481806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09532662-799A-7C4F-9EEB-0495FEF6A5A4}"/>
              </a:ext>
            </a:extLst>
          </p:cNvPr>
          <p:cNvSpPr/>
          <p:nvPr/>
        </p:nvSpPr>
        <p:spPr>
          <a:xfrm>
            <a:off x="2671763" y="3651250"/>
            <a:ext cx="914400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CC"/>
                </a:solidFill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317978-F9DC-AF44-939A-18EE205CD6CD}"/>
              </a:ext>
            </a:extLst>
          </p:cNvPr>
          <p:cNvSpPr/>
          <p:nvPr/>
        </p:nvSpPr>
        <p:spPr>
          <a:xfrm>
            <a:off x="1500188" y="3660775"/>
            <a:ext cx="914400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CC"/>
                </a:solidFill>
              </a:rPr>
              <a:t>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806317-2289-6843-B462-24ACF6479605}"/>
              </a:ext>
            </a:extLst>
          </p:cNvPr>
          <p:cNvCxnSpPr/>
          <p:nvPr/>
        </p:nvCxnSpPr>
        <p:spPr>
          <a:xfrm rot="5400000" flipH="1" flipV="1">
            <a:off x="2000250" y="3859213"/>
            <a:ext cx="4111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92616A8-2BFC-174E-B6D3-1080FD985B19}"/>
              </a:ext>
            </a:extLst>
          </p:cNvPr>
          <p:cNvCxnSpPr/>
          <p:nvPr/>
        </p:nvCxnSpPr>
        <p:spPr>
          <a:xfrm flipV="1">
            <a:off x="2287588" y="386080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A9457A3-EE9C-CA43-8444-818AAFBFC931}"/>
              </a:ext>
            </a:extLst>
          </p:cNvPr>
          <p:cNvCxnSpPr/>
          <p:nvPr/>
        </p:nvCxnSpPr>
        <p:spPr>
          <a:xfrm rot="5400000" flipH="1" flipV="1">
            <a:off x="3171826" y="3848100"/>
            <a:ext cx="4111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2750F8-F848-B049-937A-81C9611A657D}"/>
              </a:ext>
            </a:extLst>
          </p:cNvPr>
          <p:cNvCxnSpPr/>
          <p:nvPr/>
        </p:nvCxnSpPr>
        <p:spPr>
          <a:xfrm flipV="1">
            <a:off x="3473450" y="385127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64">
            <a:extLst>
              <a:ext uri="{FF2B5EF4-FFF2-40B4-BE49-F238E27FC236}">
                <a16:creationId xmlns:a16="http://schemas.microsoft.com/office/drawing/2014/main" id="{5067957A-2C3F-3244-B85E-6911DDF0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575" y="3681413"/>
            <a:ext cx="800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9B2451-6CB6-F943-A12F-2BDDF7DFCD72}"/>
              </a:ext>
            </a:extLst>
          </p:cNvPr>
          <p:cNvCxnSpPr/>
          <p:nvPr/>
        </p:nvCxnSpPr>
        <p:spPr>
          <a:xfrm flipV="1">
            <a:off x="1100138" y="386080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177DCF7-DCD9-0E46-805D-6B0328C27552}"/>
              </a:ext>
            </a:extLst>
          </p:cNvPr>
          <p:cNvSpPr/>
          <p:nvPr/>
        </p:nvSpPr>
        <p:spPr>
          <a:xfrm>
            <a:off x="2684463" y="5140325"/>
            <a:ext cx="914400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CC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B0E342-F4B0-C441-A5B1-5186AF27791C}"/>
              </a:ext>
            </a:extLst>
          </p:cNvPr>
          <p:cNvSpPr/>
          <p:nvPr/>
        </p:nvSpPr>
        <p:spPr>
          <a:xfrm>
            <a:off x="1514475" y="5151438"/>
            <a:ext cx="914400" cy="411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CC"/>
                </a:solidFill>
              </a:rPr>
              <a:t>4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53BE4DD-A560-1B49-9A86-B35BC98F4C23}"/>
              </a:ext>
            </a:extLst>
          </p:cNvPr>
          <p:cNvCxnSpPr/>
          <p:nvPr/>
        </p:nvCxnSpPr>
        <p:spPr>
          <a:xfrm rot="5400000" flipH="1" flipV="1">
            <a:off x="2014537" y="5348288"/>
            <a:ext cx="4111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34E951-A860-8D41-A0A7-9AB8039907B6}"/>
              </a:ext>
            </a:extLst>
          </p:cNvPr>
          <p:cNvCxnSpPr/>
          <p:nvPr/>
        </p:nvCxnSpPr>
        <p:spPr>
          <a:xfrm flipV="1">
            <a:off x="2301875" y="535146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8A7213-7316-094C-9ECA-FF2B2DEB1654}"/>
              </a:ext>
            </a:extLst>
          </p:cNvPr>
          <p:cNvCxnSpPr/>
          <p:nvPr/>
        </p:nvCxnSpPr>
        <p:spPr>
          <a:xfrm rot="5400000" flipH="1" flipV="1">
            <a:off x="3183732" y="5337969"/>
            <a:ext cx="412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F473EED-5D4D-B049-B9C0-038EB86BCE66}"/>
              </a:ext>
            </a:extLst>
          </p:cNvPr>
          <p:cNvCxnSpPr/>
          <p:nvPr/>
        </p:nvCxnSpPr>
        <p:spPr>
          <a:xfrm flipV="1">
            <a:off x="3486150" y="534035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72">
            <a:extLst>
              <a:ext uri="{FF2B5EF4-FFF2-40B4-BE49-F238E27FC236}">
                <a16:creationId xmlns:a16="http://schemas.microsoft.com/office/drawing/2014/main" id="{8FA8534B-EDAC-284E-85C8-901989A8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3" y="5170488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C8964B-C2CF-3549-B59C-8D6BB6B39CA1}"/>
              </a:ext>
            </a:extLst>
          </p:cNvPr>
          <p:cNvCxnSpPr/>
          <p:nvPr/>
        </p:nvCxnSpPr>
        <p:spPr>
          <a:xfrm flipV="1">
            <a:off x="1114425" y="535146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2077F-A8DD-534F-91DC-7C57C2AE15F7}"/>
              </a:ext>
            </a:extLst>
          </p:cNvPr>
          <p:cNvSpPr/>
          <p:nvPr/>
        </p:nvSpPr>
        <p:spPr>
          <a:xfrm>
            <a:off x="1500188" y="4125913"/>
            <a:ext cx="914400" cy="41275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CC"/>
                </a:solidFill>
              </a:rPr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8DB1A8-85FF-2A41-BE6E-B7847D915ACF}"/>
              </a:ext>
            </a:extLst>
          </p:cNvPr>
          <p:cNvCxnSpPr/>
          <p:nvPr/>
        </p:nvCxnSpPr>
        <p:spPr>
          <a:xfrm rot="5400000" flipH="1" flipV="1">
            <a:off x="2000251" y="4324350"/>
            <a:ext cx="4111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E9A9E7-179F-E841-A2B0-C24226F0514C}"/>
              </a:ext>
            </a:extLst>
          </p:cNvPr>
          <p:cNvCxnSpPr/>
          <p:nvPr/>
        </p:nvCxnSpPr>
        <p:spPr>
          <a:xfrm flipV="1">
            <a:off x="2287588" y="432752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80">
            <a:extLst>
              <a:ext uri="{FF2B5EF4-FFF2-40B4-BE49-F238E27FC236}">
                <a16:creationId xmlns:a16="http://schemas.microsoft.com/office/drawing/2014/main" id="{2BC04495-465A-9346-821D-CE582FF6B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146550"/>
            <a:ext cx="80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24D683-BB96-0A4B-9618-CEEF1C2F7455}"/>
              </a:ext>
            </a:extLst>
          </p:cNvPr>
          <p:cNvCxnSpPr/>
          <p:nvPr/>
        </p:nvCxnSpPr>
        <p:spPr>
          <a:xfrm flipV="1">
            <a:off x="1100138" y="432752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9BB7A82F-D958-484F-A8A3-06B99E26C76C}"/>
              </a:ext>
            </a:extLst>
          </p:cNvPr>
          <p:cNvSpPr/>
          <p:nvPr/>
        </p:nvSpPr>
        <p:spPr>
          <a:xfrm>
            <a:off x="1541463" y="6065838"/>
            <a:ext cx="914400" cy="411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 dirty="0">
                <a:solidFill>
                  <a:srgbClr val="0000CC"/>
                </a:solidFill>
              </a:rPr>
              <a:t>6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B72A9DD-BFF1-CE45-9F06-2E80FFC8F316}"/>
              </a:ext>
            </a:extLst>
          </p:cNvPr>
          <p:cNvCxnSpPr/>
          <p:nvPr/>
        </p:nvCxnSpPr>
        <p:spPr>
          <a:xfrm rot="5400000" flipH="1" flipV="1">
            <a:off x="2041525" y="6262688"/>
            <a:ext cx="4111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5BA1A7F-9D9B-EA4B-AC25-53E9D9F43161}"/>
              </a:ext>
            </a:extLst>
          </p:cNvPr>
          <p:cNvCxnSpPr/>
          <p:nvPr/>
        </p:nvCxnSpPr>
        <p:spPr>
          <a:xfrm flipV="1">
            <a:off x="2330450" y="626586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87">
            <a:extLst>
              <a:ext uri="{FF2B5EF4-FFF2-40B4-BE49-F238E27FC236}">
                <a16:creationId xmlns:a16="http://schemas.microsoft.com/office/drawing/2014/main" id="{033E4295-1457-5245-94E9-3159D7169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6084888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4DE7E02-84CF-C347-A6EC-D9EAC49CE3AB}"/>
              </a:ext>
            </a:extLst>
          </p:cNvPr>
          <p:cNvCxnSpPr/>
          <p:nvPr/>
        </p:nvCxnSpPr>
        <p:spPr>
          <a:xfrm flipV="1">
            <a:off x="1143000" y="626586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8C64C21-48A0-A341-959B-8CACD8C42403}"/>
              </a:ext>
            </a:extLst>
          </p:cNvPr>
          <p:cNvCxnSpPr/>
          <p:nvPr/>
        </p:nvCxnSpPr>
        <p:spPr>
          <a:xfrm flipV="1">
            <a:off x="1157288" y="581977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90">
            <a:extLst>
              <a:ext uri="{FF2B5EF4-FFF2-40B4-BE49-F238E27FC236}">
                <a16:creationId xmlns:a16="http://schemas.microsoft.com/office/drawing/2014/main" id="{3621F5EF-B933-164D-8902-F21FE057B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5649913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92119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A5BED-1599-4944-80EA-937BA88A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6FDF7C-ED4D-A847-8B22-D3B31B1E6415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7239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latin typeface="Trebuchet MS" panose="020B0703020202090204" pitchFamily="34" charset="0"/>
              </a:rPr>
              <a:t>Implementing graphs: Adjacency List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D2EB6-A3A9-5A49-8DC5-7D7A10D4D142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9A1850A-1089-8A4D-9888-DA9E59C706C0}" type="slidenum">
              <a:rPr lang="en-US" altLang="en-US" sz="1100"/>
              <a:pPr algn="r" eaLnBrk="1" hangingPunct="1"/>
              <a:t>23</a:t>
            </a:fld>
            <a:endParaRPr lang="en-US" altLang="en-US" sz="1100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AEED0C21-8AA8-6440-8F8B-6F946636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371600"/>
            <a:ext cx="2743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struct node;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struct edge;</a:t>
            </a:r>
          </a:p>
          <a:p>
            <a:pPr algn="l" eaLnBrk="1" hangingPunct="1"/>
            <a:r>
              <a:rPr lang="en-US" altLang="en-US" sz="2000" b="1" dirty="0">
                <a:solidFill>
                  <a:srgbClr val="0000CC"/>
                </a:solidFill>
              </a:rPr>
              <a:t>struct node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 {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  </a:t>
            </a:r>
            <a:r>
              <a:rPr lang="en-US" altLang="en-US" sz="2000" dirty="0" err="1">
                <a:solidFill>
                  <a:srgbClr val="0000CC"/>
                </a:solidFill>
              </a:rPr>
              <a:t>int</a:t>
            </a:r>
            <a:r>
              <a:rPr lang="en-US" altLang="en-US" sz="2000" dirty="0">
                <a:solidFill>
                  <a:srgbClr val="0000CC"/>
                </a:solidFill>
              </a:rPr>
              <a:t> name;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  node *next;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  edge *</a:t>
            </a:r>
            <a:r>
              <a:rPr lang="en-US" altLang="en-US" sz="2000" dirty="0" err="1">
                <a:solidFill>
                  <a:srgbClr val="0000CC"/>
                </a:solidFill>
              </a:rPr>
              <a:t>EHead</a:t>
            </a:r>
            <a:r>
              <a:rPr lang="en-US" altLang="en-US" sz="2000" dirty="0">
                <a:solidFill>
                  <a:srgbClr val="0000CC"/>
                </a:solidFill>
              </a:rPr>
              <a:t>;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  edge *</a:t>
            </a:r>
            <a:r>
              <a:rPr lang="en-US" altLang="en-US" sz="2000" dirty="0" err="1">
                <a:solidFill>
                  <a:srgbClr val="0000CC"/>
                </a:solidFill>
              </a:rPr>
              <a:t>ETail</a:t>
            </a:r>
            <a:r>
              <a:rPr lang="en-US" altLang="en-US" sz="2000" dirty="0">
                <a:solidFill>
                  <a:srgbClr val="0000CC"/>
                </a:solidFill>
              </a:rPr>
              <a:t>;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  }*head,*tail;</a:t>
            </a:r>
          </a:p>
          <a:p>
            <a:pPr algn="l" eaLnBrk="1" hangingPunct="1"/>
            <a:endParaRPr lang="en-US" altLang="en-US" sz="2000" dirty="0">
              <a:solidFill>
                <a:srgbClr val="0000CC"/>
              </a:solidFill>
            </a:endParaRPr>
          </a:p>
          <a:p>
            <a:pPr algn="l" eaLnBrk="1" hangingPunct="1"/>
            <a:r>
              <a:rPr lang="en-US" altLang="en-US" sz="2000" b="1" dirty="0">
                <a:solidFill>
                  <a:srgbClr val="0000CC"/>
                </a:solidFill>
              </a:rPr>
              <a:t>struct edge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{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</a:t>
            </a:r>
            <a:r>
              <a:rPr lang="en-US" altLang="en-US" sz="2000" dirty="0" err="1">
                <a:solidFill>
                  <a:srgbClr val="0000CC"/>
                </a:solidFill>
              </a:rPr>
              <a:t>int</a:t>
            </a:r>
            <a:r>
              <a:rPr lang="en-US" altLang="en-US" sz="2000" dirty="0">
                <a:solidFill>
                  <a:srgbClr val="0000CC"/>
                </a:solidFill>
              </a:rPr>
              <a:t> </a:t>
            </a:r>
            <a:r>
              <a:rPr lang="en-US" altLang="en-US" sz="2000" dirty="0" err="1">
                <a:solidFill>
                  <a:srgbClr val="0000CC"/>
                </a:solidFill>
              </a:rPr>
              <a:t>nextNode</a:t>
            </a:r>
            <a:r>
              <a:rPr lang="en-US" altLang="en-US" sz="2000" dirty="0">
                <a:solidFill>
                  <a:srgbClr val="0000CC"/>
                </a:solidFill>
              </a:rPr>
              <a:t>;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</a:t>
            </a:r>
            <a:r>
              <a:rPr lang="en-US" altLang="en-US" sz="2000" dirty="0" err="1">
                <a:solidFill>
                  <a:srgbClr val="0000CC"/>
                </a:solidFill>
              </a:rPr>
              <a:t>int</a:t>
            </a:r>
            <a:r>
              <a:rPr lang="en-US" altLang="en-US" sz="2000" dirty="0">
                <a:solidFill>
                  <a:srgbClr val="0000CC"/>
                </a:solidFill>
              </a:rPr>
              <a:t> cost;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edge *</a:t>
            </a:r>
            <a:r>
              <a:rPr lang="en-US" altLang="en-US" sz="2000" dirty="0" err="1">
                <a:solidFill>
                  <a:srgbClr val="0000CC"/>
                </a:solidFill>
              </a:rPr>
              <a:t>nextEdge</a:t>
            </a:r>
            <a:r>
              <a:rPr lang="en-US" altLang="en-US" sz="2000" dirty="0">
                <a:solidFill>
                  <a:srgbClr val="0000CC"/>
                </a:solidFill>
              </a:rPr>
              <a:t>;</a:t>
            </a:r>
          </a:p>
          <a:p>
            <a:pPr algn="l" eaLnBrk="1" hangingPunct="1"/>
            <a:r>
              <a:rPr lang="en-US" altLang="en-US" sz="2000" dirty="0">
                <a:solidFill>
                  <a:srgbClr val="0000CC"/>
                </a:solidFill>
              </a:rPr>
              <a:t>       };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CC"/>
              </a:solidFill>
            </a:endParaRPr>
          </a:p>
        </p:txBody>
      </p:sp>
      <p:graphicFrame>
        <p:nvGraphicFramePr>
          <p:cNvPr id="7" name="Group 205">
            <a:extLst>
              <a:ext uri="{FF2B5EF4-FFF2-40B4-BE49-F238E27FC236}">
                <a16:creationId xmlns:a16="http://schemas.microsoft.com/office/drawing/2014/main" id="{4F4A53C1-A42A-B44B-9C6D-676FCA11B08E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1981200"/>
          <a:ext cx="1295400" cy="3352801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    next</a:t>
                      </a:r>
                    </a:p>
                  </a:txBody>
                  <a:tcPr marL="18288" marR="18288"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    next</a:t>
                      </a:r>
                    </a:p>
                  </a:txBody>
                  <a:tcPr marL="18288" marR="18288"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    next</a:t>
                      </a:r>
                    </a:p>
                  </a:txBody>
                  <a:tcPr marL="18288" marR="18288"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    next</a:t>
                      </a:r>
                    </a:p>
                  </a:txBody>
                  <a:tcPr marL="18288" marR="18288"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    next</a:t>
                      </a:r>
                    </a:p>
                  </a:txBody>
                  <a:tcPr marL="18288" marR="18288"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    next</a:t>
                      </a:r>
                    </a:p>
                  </a:txBody>
                  <a:tcPr marL="18288" marR="18288"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    next</a:t>
                      </a:r>
                    </a:p>
                  </a:txBody>
                  <a:tcPr marL="18288" marR="18288"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1CF0E72-06FC-8145-9DEB-ED32A3300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2009775"/>
            <a:ext cx="2133600" cy="411163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27432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CC"/>
                </a:solidFill>
              </a:rPr>
              <a:t>nextNode cost  nextEdge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D7F92D-1281-9D48-8A0E-57ADCC876F3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7475" y="2001838"/>
            <a:ext cx="1588" cy="411162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87BF2-44AF-A448-B420-D51F9083B6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15200" y="2209800"/>
            <a:ext cx="2746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1" name="Group 138">
            <a:extLst>
              <a:ext uri="{FF2B5EF4-FFF2-40B4-BE49-F238E27FC236}">
                <a16:creationId xmlns:a16="http://schemas.microsoft.com/office/drawing/2014/main" id="{C0C26E99-175F-9447-803A-7F258C48BF85}"/>
              </a:ext>
            </a:extLst>
          </p:cNvPr>
          <p:cNvGraphicFramePr>
            <a:graphicFrameLocks noGrp="1"/>
          </p:cNvGraphicFramePr>
          <p:nvPr/>
        </p:nvGraphicFramePr>
        <p:xfrm>
          <a:off x="4198938" y="1981200"/>
          <a:ext cx="844550" cy="3352801"/>
        </p:xfrm>
        <a:graphic>
          <a:graphicData uri="http://schemas.openxmlformats.org/drawingml/2006/table">
            <a:tbl>
              <a:tblPr/>
              <a:tblGrid>
                <a:gridCol w="84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EHead  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EHead  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EHead  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EHead  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EHead  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EHead  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EHead  </a:t>
                      </a:r>
                    </a:p>
                  </a:txBody>
                  <a:tcPr marT="1371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C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ECE8E6-912B-1A47-9A78-A65F48ACBA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43475" y="2209800"/>
            <a:ext cx="2746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87">
            <a:extLst>
              <a:ext uri="{FF2B5EF4-FFF2-40B4-BE49-F238E27FC236}">
                <a16:creationId xmlns:a16="http://schemas.microsoft.com/office/drawing/2014/main" id="{0889C9E0-4B62-BF46-B0E0-25F37A398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2066925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14" name="Text Box 113">
            <a:extLst>
              <a:ext uri="{FF2B5EF4-FFF2-40B4-BE49-F238E27FC236}">
                <a16:creationId xmlns:a16="http://schemas.microsoft.com/office/drawing/2014/main" id="{CF18409A-6CE4-0547-883F-E5577D376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050" y="1614488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5" name="Text Box 114">
            <a:extLst>
              <a:ext uri="{FF2B5EF4-FFF2-40B4-BE49-F238E27FC236}">
                <a16:creationId xmlns:a16="http://schemas.microsoft.com/office/drawing/2014/main" id="{51EAAE36-0291-9A4A-8758-B72CBBFE7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5272088"/>
            <a:ext cx="514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FF0000"/>
                </a:solidFill>
              </a:rPr>
              <a:t>tail</a:t>
            </a:r>
          </a:p>
        </p:txBody>
      </p: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BE13383-0AB5-DD4B-B5A6-27994D6EDA8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72188" y="1995488"/>
            <a:ext cx="1587" cy="411162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Line 139">
            <a:extLst>
              <a:ext uri="{FF2B5EF4-FFF2-40B4-BE49-F238E27FC236}">
                <a16:creationId xmlns:a16="http://schemas.microsoft.com/office/drawing/2014/main" id="{B2784F76-9798-934C-AC97-92DE775B7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86175" y="19812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41">
            <a:extLst>
              <a:ext uri="{FF2B5EF4-FFF2-40B4-BE49-F238E27FC236}">
                <a16:creationId xmlns:a16="http://schemas.microsoft.com/office/drawing/2014/main" id="{E8087DE2-054B-D946-9F0C-6FDC547E90CC}"/>
              </a:ext>
            </a:extLst>
          </p:cNvPr>
          <p:cNvSpPr>
            <a:spLocks/>
          </p:cNvSpPr>
          <p:nvPr/>
        </p:nvSpPr>
        <p:spPr bwMode="auto">
          <a:xfrm>
            <a:off x="2543175" y="2333625"/>
            <a:ext cx="1333500" cy="381000"/>
          </a:xfrm>
          <a:custGeom>
            <a:avLst/>
            <a:gdLst>
              <a:gd name="T0" fmla="*/ 2147483647 w 840"/>
              <a:gd name="T1" fmla="*/ 0 h 288"/>
              <a:gd name="T2" fmla="*/ 2147483647 w 840"/>
              <a:gd name="T3" fmla="*/ 2147483647 h 288"/>
              <a:gd name="T4" fmla="*/ 2147483647 w 840"/>
              <a:gd name="T5" fmla="*/ 2147483647 h 288"/>
              <a:gd name="T6" fmla="*/ 2147483647 w 840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288"/>
              <a:gd name="T14" fmla="*/ 840 w 84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0" h="288">
                <a:moveTo>
                  <a:pt x="840" y="0"/>
                </a:moveTo>
                <a:cubicBezTo>
                  <a:pt x="540" y="4"/>
                  <a:pt x="240" y="8"/>
                  <a:pt x="120" y="48"/>
                </a:cubicBezTo>
                <a:cubicBezTo>
                  <a:pt x="0" y="88"/>
                  <a:pt x="104" y="200"/>
                  <a:pt x="120" y="240"/>
                </a:cubicBezTo>
                <a:cubicBezTo>
                  <a:pt x="136" y="280"/>
                  <a:pt x="176" y="284"/>
                  <a:pt x="216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Line 142">
            <a:extLst>
              <a:ext uri="{FF2B5EF4-FFF2-40B4-BE49-F238E27FC236}">
                <a16:creationId xmlns:a16="http://schemas.microsoft.com/office/drawing/2014/main" id="{0FF345F7-D978-8A42-B11D-C71B514C5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27146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143">
            <a:extLst>
              <a:ext uri="{FF2B5EF4-FFF2-40B4-BE49-F238E27FC236}">
                <a16:creationId xmlns:a16="http://schemas.microsoft.com/office/drawing/2014/main" id="{2B4FF241-9BC7-ED49-9DC7-9BCD042E01DD}"/>
              </a:ext>
            </a:extLst>
          </p:cNvPr>
          <p:cNvSpPr>
            <a:spLocks/>
          </p:cNvSpPr>
          <p:nvPr/>
        </p:nvSpPr>
        <p:spPr bwMode="auto">
          <a:xfrm>
            <a:off x="2519363" y="2819400"/>
            <a:ext cx="1333500" cy="381000"/>
          </a:xfrm>
          <a:custGeom>
            <a:avLst/>
            <a:gdLst>
              <a:gd name="T0" fmla="*/ 2147483647 w 840"/>
              <a:gd name="T1" fmla="*/ 0 h 288"/>
              <a:gd name="T2" fmla="*/ 2147483647 w 840"/>
              <a:gd name="T3" fmla="*/ 2147483647 h 288"/>
              <a:gd name="T4" fmla="*/ 2147483647 w 840"/>
              <a:gd name="T5" fmla="*/ 2147483647 h 288"/>
              <a:gd name="T6" fmla="*/ 2147483647 w 840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288"/>
              <a:gd name="T14" fmla="*/ 840 w 84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0" h="288">
                <a:moveTo>
                  <a:pt x="840" y="0"/>
                </a:moveTo>
                <a:cubicBezTo>
                  <a:pt x="540" y="4"/>
                  <a:pt x="240" y="8"/>
                  <a:pt x="120" y="48"/>
                </a:cubicBezTo>
                <a:cubicBezTo>
                  <a:pt x="0" y="88"/>
                  <a:pt x="104" y="200"/>
                  <a:pt x="120" y="240"/>
                </a:cubicBezTo>
                <a:cubicBezTo>
                  <a:pt x="136" y="280"/>
                  <a:pt x="176" y="284"/>
                  <a:pt x="216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Line 144">
            <a:extLst>
              <a:ext uri="{FF2B5EF4-FFF2-40B4-BE49-F238E27FC236}">
                <a16:creationId xmlns:a16="http://schemas.microsoft.com/office/drawing/2014/main" id="{37AE9143-F683-724B-92AA-18D97A6E9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75" y="3200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145">
            <a:extLst>
              <a:ext uri="{FF2B5EF4-FFF2-40B4-BE49-F238E27FC236}">
                <a16:creationId xmlns:a16="http://schemas.microsoft.com/office/drawing/2014/main" id="{EB262458-C907-DD45-9C5D-8CF9C32CA8A6}"/>
              </a:ext>
            </a:extLst>
          </p:cNvPr>
          <p:cNvSpPr>
            <a:spLocks/>
          </p:cNvSpPr>
          <p:nvPr/>
        </p:nvSpPr>
        <p:spPr bwMode="auto">
          <a:xfrm>
            <a:off x="2524125" y="3324225"/>
            <a:ext cx="1333500" cy="381000"/>
          </a:xfrm>
          <a:custGeom>
            <a:avLst/>
            <a:gdLst>
              <a:gd name="T0" fmla="*/ 2147483647 w 840"/>
              <a:gd name="T1" fmla="*/ 0 h 288"/>
              <a:gd name="T2" fmla="*/ 2147483647 w 840"/>
              <a:gd name="T3" fmla="*/ 2147483647 h 288"/>
              <a:gd name="T4" fmla="*/ 2147483647 w 840"/>
              <a:gd name="T5" fmla="*/ 2147483647 h 288"/>
              <a:gd name="T6" fmla="*/ 2147483647 w 840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288"/>
              <a:gd name="T14" fmla="*/ 840 w 84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0" h="288">
                <a:moveTo>
                  <a:pt x="840" y="0"/>
                </a:moveTo>
                <a:cubicBezTo>
                  <a:pt x="540" y="4"/>
                  <a:pt x="240" y="8"/>
                  <a:pt x="120" y="48"/>
                </a:cubicBezTo>
                <a:cubicBezTo>
                  <a:pt x="0" y="88"/>
                  <a:pt x="104" y="200"/>
                  <a:pt x="120" y="240"/>
                </a:cubicBezTo>
                <a:cubicBezTo>
                  <a:pt x="136" y="280"/>
                  <a:pt x="176" y="284"/>
                  <a:pt x="216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Line 146">
            <a:extLst>
              <a:ext uri="{FF2B5EF4-FFF2-40B4-BE49-F238E27FC236}">
                <a16:creationId xmlns:a16="http://schemas.microsoft.com/office/drawing/2014/main" id="{CFB6D4C7-58B6-B34A-A987-FFFB3ED36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37052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47">
            <a:extLst>
              <a:ext uri="{FF2B5EF4-FFF2-40B4-BE49-F238E27FC236}">
                <a16:creationId xmlns:a16="http://schemas.microsoft.com/office/drawing/2014/main" id="{64064E30-785A-E048-9FFF-25E883A072BB}"/>
              </a:ext>
            </a:extLst>
          </p:cNvPr>
          <p:cNvSpPr>
            <a:spLocks/>
          </p:cNvSpPr>
          <p:nvPr/>
        </p:nvSpPr>
        <p:spPr bwMode="auto">
          <a:xfrm>
            <a:off x="2514600" y="3810000"/>
            <a:ext cx="1333500" cy="381000"/>
          </a:xfrm>
          <a:custGeom>
            <a:avLst/>
            <a:gdLst>
              <a:gd name="T0" fmla="*/ 2147483647 w 840"/>
              <a:gd name="T1" fmla="*/ 0 h 288"/>
              <a:gd name="T2" fmla="*/ 2147483647 w 840"/>
              <a:gd name="T3" fmla="*/ 2147483647 h 288"/>
              <a:gd name="T4" fmla="*/ 2147483647 w 840"/>
              <a:gd name="T5" fmla="*/ 2147483647 h 288"/>
              <a:gd name="T6" fmla="*/ 2147483647 w 840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288"/>
              <a:gd name="T14" fmla="*/ 840 w 84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0" h="288">
                <a:moveTo>
                  <a:pt x="840" y="0"/>
                </a:moveTo>
                <a:cubicBezTo>
                  <a:pt x="540" y="4"/>
                  <a:pt x="240" y="8"/>
                  <a:pt x="120" y="48"/>
                </a:cubicBezTo>
                <a:cubicBezTo>
                  <a:pt x="0" y="88"/>
                  <a:pt x="104" y="200"/>
                  <a:pt x="120" y="240"/>
                </a:cubicBezTo>
                <a:cubicBezTo>
                  <a:pt x="136" y="280"/>
                  <a:pt x="176" y="284"/>
                  <a:pt x="216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Line 148">
            <a:extLst>
              <a:ext uri="{FF2B5EF4-FFF2-40B4-BE49-F238E27FC236}">
                <a16:creationId xmlns:a16="http://schemas.microsoft.com/office/drawing/2014/main" id="{904A1A66-E7B6-DF4F-B124-77C4B47AB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5113" y="4191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149">
            <a:extLst>
              <a:ext uri="{FF2B5EF4-FFF2-40B4-BE49-F238E27FC236}">
                <a16:creationId xmlns:a16="http://schemas.microsoft.com/office/drawing/2014/main" id="{616D4BF3-5737-0340-82AF-1A7FC35E1584}"/>
              </a:ext>
            </a:extLst>
          </p:cNvPr>
          <p:cNvSpPr>
            <a:spLocks/>
          </p:cNvSpPr>
          <p:nvPr/>
        </p:nvSpPr>
        <p:spPr bwMode="auto">
          <a:xfrm>
            <a:off x="2543175" y="4267200"/>
            <a:ext cx="1333500" cy="381000"/>
          </a:xfrm>
          <a:custGeom>
            <a:avLst/>
            <a:gdLst>
              <a:gd name="T0" fmla="*/ 2147483647 w 840"/>
              <a:gd name="T1" fmla="*/ 0 h 288"/>
              <a:gd name="T2" fmla="*/ 2147483647 w 840"/>
              <a:gd name="T3" fmla="*/ 2147483647 h 288"/>
              <a:gd name="T4" fmla="*/ 2147483647 w 840"/>
              <a:gd name="T5" fmla="*/ 2147483647 h 288"/>
              <a:gd name="T6" fmla="*/ 2147483647 w 840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288"/>
              <a:gd name="T14" fmla="*/ 840 w 84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0" h="288">
                <a:moveTo>
                  <a:pt x="840" y="0"/>
                </a:moveTo>
                <a:cubicBezTo>
                  <a:pt x="540" y="4"/>
                  <a:pt x="240" y="8"/>
                  <a:pt x="120" y="48"/>
                </a:cubicBezTo>
                <a:cubicBezTo>
                  <a:pt x="0" y="88"/>
                  <a:pt x="104" y="200"/>
                  <a:pt x="120" y="240"/>
                </a:cubicBezTo>
                <a:cubicBezTo>
                  <a:pt x="136" y="280"/>
                  <a:pt x="176" y="284"/>
                  <a:pt x="216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" name="Line 150">
            <a:extLst>
              <a:ext uri="{FF2B5EF4-FFF2-40B4-BE49-F238E27FC236}">
                <a16:creationId xmlns:a16="http://schemas.microsoft.com/office/drawing/2014/main" id="{6356BBF0-C8F2-8446-B218-484EFC406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688" y="4648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151">
            <a:extLst>
              <a:ext uri="{FF2B5EF4-FFF2-40B4-BE49-F238E27FC236}">
                <a16:creationId xmlns:a16="http://schemas.microsoft.com/office/drawing/2014/main" id="{8081478F-43D2-B242-A4FD-BE3D73DD069E}"/>
              </a:ext>
            </a:extLst>
          </p:cNvPr>
          <p:cNvSpPr>
            <a:spLocks/>
          </p:cNvSpPr>
          <p:nvPr/>
        </p:nvSpPr>
        <p:spPr bwMode="auto">
          <a:xfrm>
            <a:off x="2547938" y="4772025"/>
            <a:ext cx="1333500" cy="381000"/>
          </a:xfrm>
          <a:custGeom>
            <a:avLst/>
            <a:gdLst>
              <a:gd name="T0" fmla="*/ 2147483647 w 840"/>
              <a:gd name="T1" fmla="*/ 0 h 288"/>
              <a:gd name="T2" fmla="*/ 2147483647 w 840"/>
              <a:gd name="T3" fmla="*/ 2147483647 h 288"/>
              <a:gd name="T4" fmla="*/ 2147483647 w 840"/>
              <a:gd name="T5" fmla="*/ 2147483647 h 288"/>
              <a:gd name="T6" fmla="*/ 2147483647 w 840"/>
              <a:gd name="T7" fmla="*/ 2147483647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288"/>
              <a:gd name="T14" fmla="*/ 840 w 840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0" h="288">
                <a:moveTo>
                  <a:pt x="840" y="0"/>
                </a:moveTo>
                <a:cubicBezTo>
                  <a:pt x="540" y="4"/>
                  <a:pt x="240" y="8"/>
                  <a:pt x="120" y="48"/>
                </a:cubicBezTo>
                <a:cubicBezTo>
                  <a:pt x="0" y="88"/>
                  <a:pt x="104" y="200"/>
                  <a:pt x="120" y="240"/>
                </a:cubicBezTo>
                <a:cubicBezTo>
                  <a:pt x="136" y="280"/>
                  <a:pt x="176" y="284"/>
                  <a:pt x="216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Line 152">
            <a:extLst>
              <a:ext uri="{FF2B5EF4-FFF2-40B4-BE49-F238E27FC236}">
                <a16:creationId xmlns:a16="http://schemas.microsoft.com/office/drawing/2014/main" id="{389B2A3A-4E8E-0D40-B2AC-9FC7AEC61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515302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58">
            <a:extLst>
              <a:ext uri="{FF2B5EF4-FFF2-40B4-BE49-F238E27FC236}">
                <a16:creationId xmlns:a16="http://schemas.microsoft.com/office/drawing/2014/main" id="{7A2B14CB-5B57-3246-82BA-E4236A3CF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4775" y="522922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TextBox 87">
            <a:extLst>
              <a:ext uri="{FF2B5EF4-FFF2-40B4-BE49-F238E27FC236}">
                <a16:creationId xmlns:a16="http://schemas.microsoft.com/office/drawing/2014/main" id="{350F1BC1-8BD1-5F43-8EB0-B3A5F0F4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5514975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36EA1DC2-4C43-D04C-8E3B-E8DC5DBA3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275" y="2484438"/>
            <a:ext cx="2133600" cy="411162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27432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CC"/>
                </a:solidFill>
              </a:rPr>
              <a:t>nextNode cost  nextEdge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27D5BB-230D-1C4D-AAEC-BCA95AF57EC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81763" y="2476500"/>
            <a:ext cx="1587" cy="411163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Arrow Connector 34">
            <a:extLst>
              <a:ext uri="{FF2B5EF4-FFF2-40B4-BE49-F238E27FC236}">
                <a16:creationId xmlns:a16="http://schemas.microsoft.com/office/drawing/2014/main" id="{94143DF8-D565-A448-9C2E-96F4801832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29488" y="2684463"/>
            <a:ext cx="2746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43">
            <a:extLst>
              <a:ext uri="{FF2B5EF4-FFF2-40B4-BE49-F238E27FC236}">
                <a16:creationId xmlns:a16="http://schemas.microsoft.com/office/drawing/2014/main" id="{FDB79153-15DC-2544-90B5-D02315D60D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7763" y="2684463"/>
            <a:ext cx="2746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87">
            <a:extLst>
              <a:ext uri="{FF2B5EF4-FFF2-40B4-BE49-F238E27FC236}">
                <a16:creationId xmlns:a16="http://schemas.microsoft.com/office/drawing/2014/main" id="{3F7D4CB6-9459-FB4C-AC63-2C20B64B3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2541588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F34CDFF6-25EA-A04A-8165-9553A3A996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86475" y="2470150"/>
            <a:ext cx="1588" cy="411163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30">
            <a:extLst>
              <a:ext uri="{FF2B5EF4-FFF2-40B4-BE49-F238E27FC236}">
                <a16:creationId xmlns:a16="http://schemas.microsoft.com/office/drawing/2014/main" id="{744F0625-BC2B-2145-895F-0907BA5DE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2971800"/>
            <a:ext cx="2133600" cy="411163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27432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CC"/>
                </a:solidFill>
              </a:rPr>
              <a:t>nextNode cost  nextEdge</a:t>
            </a:r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D5458131-8FF6-5240-8580-6D04F612C3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86525" y="2963863"/>
            <a:ext cx="1588" cy="411162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34">
            <a:extLst>
              <a:ext uri="{FF2B5EF4-FFF2-40B4-BE49-F238E27FC236}">
                <a16:creationId xmlns:a16="http://schemas.microsoft.com/office/drawing/2014/main" id="{86DE8FC8-3394-8F49-89C9-D605F48504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34250" y="3171825"/>
            <a:ext cx="2746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Straight Arrow Connector 43">
            <a:extLst>
              <a:ext uri="{FF2B5EF4-FFF2-40B4-BE49-F238E27FC236}">
                <a16:creationId xmlns:a16="http://schemas.microsoft.com/office/drawing/2014/main" id="{30AF2B1C-A924-1649-B02C-C1177356A16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62525" y="3171825"/>
            <a:ext cx="2746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87">
            <a:extLst>
              <a:ext uri="{FF2B5EF4-FFF2-40B4-BE49-F238E27FC236}">
                <a16:creationId xmlns:a16="http://schemas.microsoft.com/office/drawing/2014/main" id="{3F11DE9B-7440-564C-B3EA-EB4E510D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8" y="3028950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B98F598E-8D63-6B4C-95FC-39A7CE92E0E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1238" y="2957513"/>
            <a:ext cx="1587" cy="411162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angle 30">
            <a:extLst>
              <a:ext uri="{FF2B5EF4-FFF2-40B4-BE49-F238E27FC236}">
                <a16:creationId xmlns:a16="http://schemas.microsoft.com/office/drawing/2014/main" id="{E7CE00C8-7CA6-0F4F-AF2E-0BE6BB5D2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7325" y="3446463"/>
            <a:ext cx="2133600" cy="411162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27432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CC"/>
                </a:solidFill>
              </a:rPr>
              <a:t>nextNode cost  nextEdge</a:t>
            </a:r>
          </a:p>
        </p:txBody>
      </p: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37587DBB-CE6B-6D4C-B30D-0906C2B052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00813" y="3438525"/>
            <a:ext cx="1587" cy="411163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Arrow Connector 34">
            <a:extLst>
              <a:ext uri="{FF2B5EF4-FFF2-40B4-BE49-F238E27FC236}">
                <a16:creationId xmlns:a16="http://schemas.microsoft.com/office/drawing/2014/main" id="{58DC9C1D-9ED1-164E-86A4-38F8058FDBB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48538" y="3646488"/>
            <a:ext cx="2746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3">
            <a:extLst>
              <a:ext uri="{FF2B5EF4-FFF2-40B4-BE49-F238E27FC236}">
                <a16:creationId xmlns:a16="http://schemas.microsoft.com/office/drawing/2014/main" id="{D0B10C15-E77D-6A49-B336-84838812DB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76813" y="3646488"/>
            <a:ext cx="274637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87">
            <a:extLst>
              <a:ext uri="{FF2B5EF4-FFF2-40B4-BE49-F238E27FC236}">
                <a16:creationId xmlns:a16="http://schemas.microsoft.com/office/drawing/2014/main" id="{5B2F748C-26F3-9B4A-A0D6-B0FAFA25B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3503613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A433366B-A9DB-E042-A030-8AF7A6C8A9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3432175"/>
            <a:ext cx="1588" cy="411163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30">
            <a:extLst>
              <a:ext uri="{FF2B5EF4-FFF2-40B4-BE49-F238E27FC236}">
                <a16:creationId xmlns:a16="http://schemas.microsoft.com/office/drawing/2014/main" id="{3B92653F-D443-F34A-ACB2-108A6175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3900488"/>
            <a:ext cx="2133600" cy="411162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27432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CC"/>
                </a:solidFill>
              </a:rPr>
              <a:t>nextNode cost  nextEdge</a:t>
            </a:r>
          </a:p>
        </p:txBody>
      </p:sp>
      <p:cxnSp>
        <p:nvCxnSpPr>
          <p:cNvPr id="51" name="Straight Connector 32">
            <a:extLst>
              <a:ext uri="{FF2B5EF4-FFF2-40B4-BE49-F238E27FC236}">
                <a16:creationId xmlns:a16="http://schemas.microsoft.com/office/drawing/2014/main" id="{847AD76D-B82C-F948-98B0-F22291485D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15100" y="3892550"/>
            <a:ext cx="1588" cy="411163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Arrow Connector 34">
            <a:extLst>
              <a:ext uri="{FF2B5EF4-FFF2-40B4-BE49-F238E27FC236}">
                <a16:creationId xmlns:a16="http://schemas.microsoft.com/office/drawing/2014/main" id="{8E90D037-BB3E-E540-8F1E-397F34CA70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62825" y="4100513"/>
            <a:ext cx="2746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Straight Arrow Connector 43">
            <a:extLst>
              <a:ext uri="{FF2B5EF4-FFF2-40B4-BE49-F238E27FC236}">
                <a16:creationId xmlns:a16="http://schemas.microsoft.com/office/drawing/2014/main" id="{C51C914F-F566-894E-828B-2FF8C69FFF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91100" y="4100513"/>
            <a:ext cx="2746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Box 87">
            <a:extLst>
              <a:ext uri="{FF2B5EF4-FFF2-40B4-BE49-F238E27FC236}">
                <a16:creationId xmlns:a16="http://schemas.microsoft.com/office/drawing/2014/main" id="{FC8401A3-74BF-764A-B571-2654B3B31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3" y="3957638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55" name="Straight Connector 32">
            <a:extLst>
              <a:ext uri="{FF2B5EF4-FFF2-40B4-BE49-F238E27FC236}">
                <a16:creationId xmlns:a16="http://schemas.microsoft.com/office/drawing/2014/main" id="{60D4FE1B-57A0-C741-96D6-EE76FED88CF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19813" y="3886200"/>
            <a:ext cx="1587" cy="411163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30">
            <a:extLst>
              <a:ext uri="{FF2B5EF4-FFF2-40B4-BE49-F238E27FC236}">
                <a16:creationId xmlns:a16="http://schemas.microsoft.com/office/drawing/2014/main" id="{309F6D1B-F3DC-FD44-8B4D-A91BABFA3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4375150"/>
            <a:ext cx="2133600" cy="411163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27432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CC"/>
                </a:solidFill>
              </a:rPr>
              <a:t>nextNode cost  nextEdge</a:t>
            </a:r>
          </a:p>
        </p:txBody>
      </p:sp>
      <p:cxnSp>
        <p:nvCxnSpPr>
          <p:cNvPr id="57" name="Straight Connector 32">
            <a:extLst>
              <a:ext uri="{FF2B5EF4-FFF2-40B4-BE49-F238E27FC236}">
                <a16:creationId xmlns:a16="http://schemas.microsoft.com/office/drawing/2014/main" id="{48C2AF34-9B9B-AD4F-B28B-CD487032CA4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15100" y="4367213"/>
            <a:ext cx="1588" cy="411162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34">
            <a:extLst>
              <a:ext uri="{FF2B5EF4-FFF2-40B4-BE49-F238E27FC236}">
                <a16:creationId xmlns:a16="http://schemas.microsoft.com/office/drawing/2014/main" id="{ABB5DCB3-C0B5-8643-AABE-943272E324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62825" y="4575175"/>
            <a:ext cx="2746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43">
            <a:extLst>
              <a:ext uri="{FF2B5EF4-FFF2-40B4-BE49-F238E27FC236}">
                <a16:creationId xmlns:a16="http://schemas.microsoft.com/office/drawing/2014/main" id="{E9B35CD3-2EE0-E04E-9148-7681E6273F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91100" y="4575175"/>
            <a:ext cx="2746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87">
            <a:extLst>
              <a:ext uri="{FF2B5EF4-FFF2-40B4-BE49-F238E27FC236}">
                <a16:creationId xmlns:a16="http://schemas.microsoft.com/office/drawing/2014/main" id="{7BDA8172-E658-DD42-A573-0AC15CCB4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8563" y="4432300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61" name="Straight Connector 32">
            <a:extLst>
              <a:ext uri="{FF2B5EF4-FFF2-40B4-BE49-F238E27FC236}">
                <a16:creationId xmlns:a16="http://schemas.microsoft.com/office/drawing/2014/main" id="{5CF32C16-CE30-F746-A283-E55D6D81ABE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19813" y="4360863"/>
            <a:ext cx="1587" cy="411162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" name="Rectangle 30">
            <a:extLst>
              <a:ext uri="{FF2B5EF4-FFF2-40B4-BE49-F238E27FC236}">
                <a16:creationId xmlns:a16="http://schemas.microsoft.com/office/drawing/2014/main" id="{AC06636C-D206-ED40-9129-B61028B88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4862513"/>
            <a:ext cx="2133600" cy="411162"/>
          </a:xfrm>
          <a:prstGeom prst="rect">
            <a:avLst/>
          </a:prstGeom>
          <a:solidFill>
            <a:schemeClr val="bg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27432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00CC"/>
                </a:solidFill>
              </a:rPr>
              <a:t>nextNode cost  nextEdge</a:t>
            </a:r>
          </a:p>
        </p:txBody>
      </p:sp>
      <p:cxnSp>
        <p:nvCxnSpPr>
          <p:cNvPr id="63" name="Straight Connector 32">
            <a:extLst>
              <a:ext uri="{FF2B5EF4-FFF2-40B4-BE49-F238E27FC236}">
                <a16:creationId xmlns:a16="http://schemas.microsoft.com/office/drawing/2014/main" id="{0A595496-3363-964B-98C5-BEF5C843A3E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34150" y="4854575"/>
            <a:ext cx="1588" cy="411163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Arrow Connector 34">
            <a:extLst>
              <a:ext uri="{FF2B5EF4-FFF2-40B4-BE49-F238E27FC236}">
                <a16:creationId xmlns:a16="http://schemas.microsoft.com/office/drawing/2014/main" id="{3455CF80-8DDB-B24C-909D-C1867664B3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81875" y="5062538"/>
            <a:ext cx="2746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Arrow Connector 43">
            <a:extLst>
              <a:ext uri="{FF2B5EF4-FFF2-40B4-BE49-F238E27FC236}">
                <a16:creationId xmlns:a16="http://schemas.microsoft.com/office/drawing/2014/main" id="{4A22B7D0-4AFF-3243-AAA1-9740FF7C5CF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10150" y="5062538"/>
            <a:ext cx="274638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Box 87">
            <a:extLst>
              <a:ext uri="{FF2B5EF4-FFF2-40B4-BE49-F238E27FC236}">
                <a16:creationId xmlns:a16="http://schemas.microsoft.com/office/drawing/2014/main" id="{29150C74-A6E6-FC43-AEB6-5EDB6642F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4919663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1">
                <a:solidFill>
                  <a:srgbClr val="0000CC"/>
                </a:solidFill>
              </a:rPr>
              <a:t>NULL</a:t>
            </a:r>
          </a:p>
        </p:txBody>
      </p:sp>
      <p:cxnSp>
        <p:nvCxnSpPr>
          <p:cNvPr id="67" name="Straight Connector 32">
            <a:extLst>
              <a:ext uri="{FF2B5EF4-FFF2-40B4-BE49-F238E27FC236}">
                <a16:creationId xmlns:a16="http://schemas.microsoft.com/office/drawing/2014/main" id="{677B09DF-A025-0040-822C-D780A0C0ABE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38863" y="4848225"/>
            <a:ext cx="1587" cy="411163"/>
          </a:xfrm>
          <a:prstGeom prst="line">
            <a:avLst/>
          </a:prstGeom>
          <a:noFill/>
          <a:ln w="1143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Text Box 206">
            <a:extLst>
              <a:ext uri="{FF2B5EF4-FFF2-40B4-BE49-F238E27FC236}">
                <a16:creationId xmlns:a16="http://schemas.microsoft.com/office/drawing/2014/main" id="{B52F816C-B873-F947-8D29-4D835792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1628775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>
                <a:solidFill>
                  <a:srgbClr val="0000CC"/>
                </a:solidFill>
              </a:rPr>
              <a:t>nextEdge</a:t>
            </a:r>
          </a:p>
        </p:txBody>
      </p:sp>
    </p:spTree>
    <p:extLst>
      <p:ext uri="{BB962C8B-B14F-4D97-AF65-F5344CB8AC3E}">
        <p14:creationId xmlns:p14="http://schemas.microsoft.com/office/powerpoint/2010/main" val="32036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1" grpId="0"/>
      <p:bldP spid="32" grpId="0" animBg="1"/>
      <p:bldP spid="36" grpId="0"/>
      <p:bldP spid="38" grpId="0" animBg="1"/>
      <p:bldP spid="42" grpId="0"/>
      <p:bldP spid="44" grpId="0" animBg="1"/>
      <p:bldP spid="48" grpId="0"/>
      <p:bldP spid="50" grpId="0" animBg="1"/>
      <p:bldP spid="54" grpId="0"/>
      <p:bldP spid="56" grpId="0" animBg="1"/>
      <p:bldP spid="60" grpId="0"/>
      <p:bldP spid="62" grpId="0" animBg="1"/>
      <p:bldP spid="66" grpId="0"/>
      <p:bldP spid="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F7055-9F53-F74B-98AE-DBD3A621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513E91-6B5B-5E44-B4A5-9B00FE1A0485}"/>
              </a:ext>
            </a:extLst>
          </p:cNvPr>
          <p:cNvSpPr/>
          <p:nvPr/>
        </p:nvSpPr>
        <p:spPr>
          <a:xfrm>
            <a:off x="2803525" y="3127375"/>
            <a:ext cx="1158875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3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 10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DE3CEF-BF80-1F43-8B2E-82615183A39C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7239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latin typeface="Trebuchet MS" panose="020B0703020202090204" pitchFamily="34" charset="0"/>
              </a:rPr>
              <a:t>Representing graphs: Adjacency List Representation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2D45BDD-FFFE-2C43-8827-96DE7B777B47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1DF5655-4037-874C-B892-A73ADE5DEFD8}" type="slidenum">
              <a:rPr lang="en-US" altLang="en-US" sz="1100"/>
              <a:pPr algn="r" eaLnBrk="1" hangingPunct="1"/>
              <a:t>24</a:t>
            </a:fld>
            <a:endParaRPr lang="en-US" altLang="en-US" sz="1100"/>
          </a:p>
        </p:txBody>
      </p:sp>
      <p:grpSp>
        <p:nvGrpSpPr>
          <p:cNvPr id="7" name="Group 25">
            <a:extLst>
              <a:ext uri="{FF2B5EF4-FFF2-40B4-BE49-F238E27FC236}">
                <a16:creationId xmlns:a16="http://schemas.microsoft.com/office/drawing/2014/main" id="{C0FB0070-1B52-F440-9FCA-F3CE5CD68BBE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1143000"/>
            <a:ext cx="3086100" cy="1828800"/>
            <a:chOff x="1080" y="528"/>
            <a:chExt cx="2520" cy="1644"/>
          </a:xfrm>
        </p:grpSpPr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5F8F6145-8385-0A43-B754-C1280FDD8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528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C32FA493-1D85-2F4E-BCA3-CE8DF9B2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6" y="531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306D84-2502-774D-B0B4-E6BDAF8BF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836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" name="Oval 15">
              <a:extLst>
                <a:ext uri="{FF2B5EF4-FFF2-40B4-BE49-F238E27FC236}">
                  <a16:creationId xmlns:a16="http://schemas.microsoft.com/office/drawing/2014/main" id="{0B66D3B9-06E8-DA4D-95FF-A02D0B478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36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8EE79AAF-FDBF-C441-94B8-921F42F68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179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164FF892-C4D1-6C47-8314-FA1EAF9D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1191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" name="Oval 15">
              <a:extLst>
                <a:ext uri="{FF2B5EF4-FFF2-40B4-BE49-F238E27FC236}">
                  <a16:creationId xmlns:a16="http://schemas.microsoft.com/office/drawing/2014/main" id="{76BA5506-AC65-C240-B15E-AFE5314F2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94"/>
              <a:ext cx="336" cy="336"/>
            </a:xfrm>
            <a:prstGeom prst="ellipse">
              <a:avLst/>
            </a:prstGeom>
            <a:solidFill>
              <a:srgbClr val="E4C5C2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A6AEDC91-B5BA-1C46-94E3-A5BA32695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0" y="828"/>
              <a:ext cx="432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950E5703-E609-B043-927A-D73389882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" y="684"/>
              <a:ext cx="63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D18A64E2-2025-884E-8756-E44665071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3" y="837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14C7A179-4FCB-DB46-AF1A-03EC2C32FE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1464"/>
              <a:ext cx="432" cy="4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39F27B80-EC6A-0D4D-962C-BCBA3772F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1500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4A1F65E2-DD59-834B-8E85-624F74376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" y="876"/>
              <a:ext cx="354" cy="34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7E5BFFFB-105D-6D47-B3A0-CA9C925E1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9" y="2007"/>
              <a:ext cx="921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52A0980B-A7AA-D74E-9239-BBDE6C70F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0" y="1479"/>
              <a:ext cx="327" cy="37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9A9DCA3C-7DAD-1344-88D7-420CBD53FD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828"/>
              <a:ext cx="384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74EF9D1E-0387-5246-854A-BB0F7B4F7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8" y="1527"/>
              <a:ext cx="354" cy="345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437788B-17CE-054F-9ACE-894B1C595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2" y="1356"/>
              <a:ext cx="72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9C824587-91B6-5249-B3C7-651336056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3" y="1356"/>
              <a:ext cx="80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11E9C11-9BA7-9344-8D7D-9541625A7480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124200"/>
          <a:ext cx="457200" cy="335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30">
            <a:extLst>
              <a:ext uri="{FF2B5EF4-FFF2-40B4-BE49-F238E27FC236}">
                <a16:creationId xmlns:a16="http://schemas.microsoft.com/office/drawing/2014/main" id="{D7DFDF59-FC1F-A84F-9A44-EB148ECB7FFC}"/>
              </a:ext>
            </a:extLst>
          </p:cNvPr>
          <p:cNvSpPr/>
          <p:nvPr/>
        </p:nvSpPr>
        <p:spPr>
          <a:xfrm>
            <a:off x="1508125" y="3138488"/>
            <a:ext cx="1158875" cy="411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2  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5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10D43-C68B-9744-81E0-3E24A5615C60}"/>
              </a:ext>
            </a:extLst>
          </p:cNvPr>
          <p:cNvCxnSpPr/>
          <p:nvPr/>
        </p:nvCxnSpPr>
        <p:spPr>
          <a:xfrm rot="5400000" flipH="1" flipV="1">
            <a:off x="2232025" y="3335338"/>
            <a:ext cx="4111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29DEA1-0D27-D24E-8DA9-8C347E67A316}"/>
              </a:ext>
            </a:extLst>
          </p:cNvPr>
          <p:cNvCxnSpPr/>
          <p:nvPr/>
        </p:nvCxnSpPr>
        <p:spPr>
          <a:xfrm flipV="1">
            <a:off x="2590800" y="3309938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2AA92E6-FC76-194C-9791-DD8094810CB7}"/>
              </a:ext>
            </a:extLst>
          </p:cNvPr>
          <p:cNvGraphicFramePr>
            <a:graphicFrameLocks noGrp="1"/>
          </p:cNvGraphicFramePr>
          <p:nvPr/>
        </p:nvGraphicFramePr>
        <p:xfrm>
          <a:off x="1073150" y="3124200"/>
          <a:ext cx="228600" cy="335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81D996-C2CF-4D4A-9870-FDC2F679210C}"/>
              </a:ext>
            </a:extLst>
          </p:cNvPr>
          <p:cNvCxnSpPr/>
          <p:nvPr/>
        </p:nvCxnSpPr>
        <p:spPr>
          <a:xfrm flipV="1">
            <a:off x="1109663" y="333851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E06BD6-F486-B745-B00E-B038D2BDF76C}"/>
              </a:ext>
            </a:extLst>
          </p:cNvPr>
          <p:cNvCxnSpPr/>
          <p:nvPr/>
        </p:nvCxnSpPr>
        <p:spPr>
          <a:xfrm flipV="1">
            <a:off x="1157288" y="581977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111">
            <a:extLst>
              <a:ext uri="{FF2B5EF4-FFF2-40B4-BE49-F238E27FC236}">
                <a16:creationId xmlns:a16="http://schemas.microsoft.com/office/drawing/2014/main" id="{D4BE7ACE-7FBD-904F-A597-469710A3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0144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Text Box 112">
            <a:extLst>
              <a:ext uri="{FF2B5EF4-FFF2-40B4-BE49-F238E27FC236}">
                <a16:creationId xmlns:a16="http://schemas.microsoft.com/office/drawing/2014/main" id="{47FEAD47-1D0A-D347-94E2-881DEFF04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14160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6" name="Text Box 113">
            <a:extLst>
              <a:ext uri="{FF2B5EF4-FFF2-40B4-BE49-F238E27FC236}">
                <a16:creationId xmlns:a16="http://schemas.microsoft.com/office/drawing/2014/main" id="{7D75ED2C-95F5-C840-85A2-2363E4E53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25" y="14160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7" name="Text Box 114">
            <a:extLst>
              <a:ext uri="{FF2B5EF4-FFF2-40B4-BE49-F238E27FC236}">
                <a16:creationId xmlns:a16="http://schemas.microsoft.com/office/drawing/2014/main" id="{D051278A-3420-0748-93EA-766FFB722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447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C666E192-9B37-C948-8FFE-98430DF4C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371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39" name="Straight Connector 32">
            <a:extLst>
              <a:ext uri="{FF2B5EF4-FFF2-40B4-BE49-F238E27FC236}">
                <a16:creationId xmlns:a16="http://schemas.microsoft.com/office/drawing/2014/main" id="{0C24440E-3E16-5141-9949-C02EAEEC6580}"/>
              </a:ext>
            </a:extLst>
          </p:cNvPr>
          <p:cNvCxnSpPr/>
          <p:nvPr/>
        </p:nvCxnSpPr>
        <p:spPr>
          <a:xfrm rot="5400000" flipH="1" flipV="1">
            <a:off x="1817687" y="3360738"/>
            <a:ext cx="4111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2">
            <a:extLst>
              <a:ext uri="{FF2B5EF4-FFF2-40B4-BE49-F238E27FC236}">
                <a16:creationId xmlns:a16="http://schemas.microsoft.com/office/drawing/2014/main" id="{A291B39A-415A-3A44-8E3A-2B3D6EAF8B26}"/>
              </a:ext>
            </a:extLst>
          </p:cNvPr>
          <p:cNvCxnSpPr/>
          <p:nvPr/>
        </p:nvCxnSpPr>
        <p:spPr>
          <a:xfrm rot="5400000" flipH="1" flipV="1">
            <a:off x="3527426" y="3324225"/>
            <a:ext cx="4111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4">
            <a:extLst>
              <a:ext uri="{FF2B5EF4-FFF2-40B4-BE49-F238E27FC236}">
                <a16:creationId xmlns:a16="http://schemas.microsoft.com/office/drawing/2014/main" id="{CB0422ED-B3F5-7946-A392-6E24EB84AF89}"/>
              </a:ext>
            </a:extLst>
          </p:cNvPr>
          <p:cNvCxnSpPr/>
          <p:nvPr/>
        </p:nvCxnSpPr>
        <p:spPr>
          <a:xfrm flipV="1">
            <a:off x="3886200" y="332740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0">
            <a:extLst>
              <a:ext uri="{FF2B5EF4-FFF2-40B4-BE49-F238E27FC236}">
                <a16:creationId xmlns:a16="http://schemas.microsoft.com/office/drawing/2014/main" id="{DCB11AF4-1553-E246-90C3-EE2E060FD2E6}"/>
              </a:ext>
            </a:extLst>
          </p:cNvPr>
          <p:cNvSpPr/>
          <p:nvPr/>
        </p:nvSpPr>
        <p:spPr>
          <a:xfrm>
            <a:off x="4175125" y="3127375"/>
            <a:ext cx="1158875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4 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10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444C0F73-A663-104F-8077-D5B9AACCEC01}"/>
              </a:ext>
            </a:extLst>
          </p:cNvPr>
          <p:cNvCxnSpPr/>
          <p:nvPr/>
        </p:nvCxnSpPr>
        <p:spPr>
          <a:xfrm rot="5400000" flipH="1" flipV="1">
            <a:off x="4899026" y="3324225"/>
            <a:ext cx="4111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4">
            <a:extLst>
              <a:ext uri="{FF2B5EF4-FFF2-40B4-BE49-F238E27FC236}">
                <a16:creationId xmlns:a16="http://schemas.microsoft.com/office/drawing/2014/main" id="{4622D1AA-8C86-5E4D-B92A-A3BEC43F6860}"/>
              </a:ext>
            </a:extLst>
          </p:cNvPr>
          <p:cNvCxnSpPr/>
          <p:nvPr/>
        </p:nvCxnSpPr>
        <p:spPr>
          <a:xfrm flipV="1">
            <a:off x="5257800" y="332740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738BF013-B6D8-4D4D-B878-2E78123117DC}"/>
              </a:ext>
            </a:extLst>
          </p:cNvPr>
          <p:cNvCxnSpPr/>
          <p:nvPr/>
        </p:nvCxnSpPr>
        <p:spPr>
          <a:xfrm rot="5400000" flipH="1" flipV="1">
            <a:off x="3113087" y="3348038"/>
            <a:ext cx="4111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>
            <a:extLst>
              <a:ext uri="{FF2B5EF4-FFF2-40B4-BE49-F238E27FC236}">
                <a16:creationId xmlns:a16="http://schemas.microsoft.com/office/drawing/2014/main" id="{CC904FE7-B3FD-E845-92BA-BBDF8ECF1777}"/>
              </a:ext>
            </a:extLst>
          </p:cNvPr>
          <p:cNvCxnSpPr/>
          <p:nvPr/>
        </p:nvCxnSpPr>
        <p:spPr>
          <a:xfrm rot="5400000" flipH="1" flipV="1">
            <a:off x="4443412" y="3328988"/>
            <a:ext cx="4111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3">
            <a:extLst>
              <a:ext uri="{FF2B5EF4-FFF2-40B4-BE49-F238E27FC236}">
                <a16:creationId xmlns:a16="http://schemas.microsoft.com/office/drawing/2014/main" id="{ABB315A2-5EE1-DF40-A031-3FB2E5EF8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315753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4C2375AF-2010-0E4D-8113-CB951332E0B8}"/>
              </a:ext>
            </a:extLst>
          </p:cNvPr>
          <p:cNvSpPr/>
          <p:nvPr/>
        </p:nvSpPr>
        <p:spPr>
          <a:xfrm>
            <a:off x="2789238" y="4637088"/>
            <a:ext cx="1158875" cy="411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6 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61C45C54-2767-1947-BB72-041FB6627F3E}"/>
              </a:ext>
            </a:extLst>
          </p:cNvPr>
          <p:cNvSpPr/>
          <p:nvPr/>
        </p:nvSpPr>
        <p:spPr>
          <a:xfrm>
            <a:off x="1493838" y="4648200"/>
            <a:ext cx="1158875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3  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cxnSp>
        <p:nvCxnSpPr>
          <p:cNvPr id="50" name="Straight Connector 32">
            <a:extLst>
              <a:ext uri="{FF2B5EF4-FFF2-40B4-BE49-F238E27FC236}">
                <a16:creationId xmlns:a16="http://schemas.microsoft.com/office/drawing/2014/main" id="{8F98919A-EE53-6D49-92E0-20C77694ED0C}"/>
              </a:ext>
            </a:extLst>
          </p:cNvPr>
          <p:cNvCxnSpPr/>
          <p:nvPr/>
        </p:nvCxnSpPr>
        <p:spPr>
          <a:xfrm rot="5400000" flipH="1" flipV="1">
            <a:off x="2217738" y="4845050"/>
            <a:ext cx="4111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4">
            <a:extLst>
              <a:ext uri="{FF2B5EF4-FFF2-40B4-BE49-F238E27FC236}">
                <a16:creationId xmlns:a16="http://schemas.microsoft.com/office/drawing/2014/main" id="{5F1649AB-71AD-9147-AC39-1CDD70EFD133}"/>
              </a:ext>
            </a:extLst>
          </p:cNvPr>
          <p:cNvCxnSpPr/>
          <p:nvPr/>
        </p:nvCxnSpPr>
        <p:spPr>
          <a:xfrm flipV="1">
            <a:off x="2576513" y="481965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3">
            <a:extLst>
              <a:ext uri="{FF2B5EF4-FFF2-40B4-BE49-F238E27FC236}">
                <a16:creationId xmlns:a16="http://schemas.microsoft.com/office/drawing/2014/main" id="{F608CB36-3789-244F-9821-6A238FAFEF2B}"/>
              </a:ext>
            </a:extLst>
          </p:cNvPr>
          <p:cNvCxnSpPr/>
          <p:nvPr/>
        </p:nvCxnSpPr>
        <p:spPr>
          <a:xfrm flipV="1">
            <a:off x="1095375" y="484822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2">
            <a:extLst>
              <a:ext uri="{FF2B5EF4-FFF2-40B4-BE49-F238E27FC236}">
                <a16:creationId xmlns:a16="http://schemas.microsoft.com/office/drawing/2014/main" id="{60DE729E-E57C-8440-9EBE-346430F5A59A}"/>
              </a:ext>
            </a:extLst>
          </p:cNvPr>
          <p:cNvCxnSpPr/>
          <p:nvPr/>
        </p:nvCxnSpPr>
        <p:spPr>
          <a:xfrm rot="5400000" flipH="1" flipV="1">
            <a:off x="1803401" y="4870450"/>
            <a:ext cx="4111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32">
            <a:extLst>
              <a:ext uri="{FF2B5EF4-FFF2-40B4-BE49-F238E27FC236}">
                <a16:creationId xmlns:a16="http://schemas.microsoft.com/office/drawing/2014/main" id="{EBCBBFBA-B56E-FB41-AEDD-3B4432E75FF4}"/>
              </a:ext>
            </a:extLst>
          </p:cNvPr>
          <p:cNvCxnSpPr/>
          <p:nvPr/>
        </p:nvCxnSpPr>
        <p:spPr>
          <a:xfrm rot="5400000" flipH="1" flipV="1">
            <a:off x="3513137" y="4833938"/>
            <a:ext cx="4111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4">
            <a:extLst>
              <a:ext uri="{FF2B5EF4-FFF2-40B4-BE49-F238E27FC236}">
                <a16:creationId xmlns:a16="http://schemas.microsoft.com/office/drawing/2014/main" id="{898D8025-B30B-FD4C-BCA1-C1E9B87C376D}"/>
              </a:ext>
            </a:extLst>
          </p:cNvPr>
          <p:cNvCxnSpPr/>
          <p:nvPr/>
        </p:nvCxnSpPr>
        <p:spPr>
          <a:xfrm flipV="1">
            <a:off x="3871913" y="483711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0">
            <a:extLst>
              <a:ext uri="{FF2B5EF4-FFF2-40B4-BE49-F238E27FC236}">
                <a16:creationId xmlns:a16="http://schemas.microsoft.com/office/drawing/2014/main" id="{BA59C1CB-014D-9041-A3C9-9ACA4AFC2F42}"/>
              </a:ext>
            </a:extLst>
          </p:cNvPr>
          <p:cNvSpPr/>
          <p:nvPr/>
        </p:nvSpPr>
        <p:spPr>
          <a:xfrm>
            <a:off x="4160838" y="4637088"/>
            <a:ext cx="1158875" cy="411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7  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cxnSp>
        <p:nvCxnSpPr>
          <p:cNvPr id="57" name="Straight Connector 32">
            <a:extLst>
              <a:ext uri="{FF2B5EF4-FFF2-40B4-BE49-F238E27FC236}">
                <a16:creationId xmlns:a16="http://schemas.microsoft.com/office/drawing/2014/main" id="{28D4D4D9-01AE-E648-B825-3C8E71711115}"/>
              </a:ext>
            </a:extLst>
          </p:cNvPr>
          <p:cNvCxnSpPr/>
          <p:nvPr/>
        </p:nvCxnSpPr>
        <p:spPr>
          <a:xfrm rot="5400000" flipH="1" flipV="1">
            <a:off x="4884737" y="4833938"/>
            <a:ext cx="4111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34">
            <a:extLst>
              <a:ext uri="{FF2B5EF4-FFF2-40B4-BE49-F238E27FC236}">
                <a16:creationId xmlns:a16="http://schemas.microsoft.com/office/drawing/2014/main" id="{2FDEA2CD-DA0C-8E44-9612-80E7451B7EE3}"/>
              </a:ext>
            </a:extLst>
          </p:cNvPr>
          <p:cNvCxnSpPr/>
          <p:nvPr/>
        </p:nvCxnSpPr>
        <p:spPr>
          <a:xfrm flipV="1">
            <a:off x="5243513" y="483711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2">
            <a:extLst>
              <a:ext uri="{FF2B5EF4-FFF2-40B4-BE49-F238E27FC236}">
                <a16:creationId xmlns:a16="http://schemas.microsoft.com/office/drawing/2014/main" id="{B6A41AA5-CC60-7B41-91B8-5FFF0645EB66}"/>
              </a:ext>
            </a:extLst>
          </p:cNvPr>
          <p:cNvCxnSpPr/>
          <p:nvPr/>
        </p:nvCxnSpPr>
        <p:spPr>
          <a:xfrm rot="5400000" flipH="1" flipV="1">
            <a:off x="3098801" y="4857750"/>
            <a:ext cx="4111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32">
            <a:extLst>
              <a:ext uri="{FF2B5EF4-FFF2-40B4-BE49-F238E27FC236}">
                <a16:creationId xmlns:a16="http://schemas.microsoft.com/office/drawing/2014/main" id="{B928328F-51A0-584E-91F6-209F23A627F3}"/>
              </a:ext>
            </a:extLst>
          </p:cNvPr>
          <p:cNvCxnSpPr/>
          <p:nvPr/>
        </p:nvCxnSpPr>
        <p:spPr>
          <a:xfrm rot="5400000" flipH="1" flipV="1">
            <a:off x="4429126" y="4838700"/>
            <a:ext cx="4111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3">
            <a:extLst>
              <a:ext uri="{FF2B5EF4-FFF2-40B4-BE49-F238E27FC236}">
                <a16:creationId xmlns:a16="http://schemas.microsoft.com/office/drawing/2014/main" id="{E42256FB-F70B-9A42-93FF-8773BB7F9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4667250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62" name="Rectangle 30">
            <a:extLst>
              <a:ext uri="{FF2B5EF4-FFF2-40B4-BE49-F238E27FC236}">
                <a16:creationId xmlns:a16="http://schemas.microsoft.com/office/drawing/2014/main" id="{3C367C10-7CBC-D945-A55D-02E3A0132FAC}"/>
              </a:ext>
            </a:extLst>
          </p:cNvPr>
          <p:cNvSpPr/>
          <p:nvPr/>
        </p:nvSpPr>
        <p:spPr>
          <a:xfrm>
            <a:off x="2822575" y="3617913"/>
            <a:ext cx="1158875" cy="411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5  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63" name="Rectangle 30">
            <a:extLst>
              <a:ext uri="{FF2B5EF4-FFF2-40B4-BE49-F238E27FC236}">
                <a16:creationId xmlns:a16="http://schemas.microsoft.com/office/drawing/2014/main" id="{A67097C3-AA74-7840-8B27-2AB6F8A0742D}"/>
              </a:ext>
            </a:extLst>
          </p:cNvPr>
          <p:cNvSpPr/>
          <p:nvPr/>
        </p:nvSpPr>
        <p:spPr>
          <a:xfrm>
            <a:off x="1527175" y="3629025"/>
            <a:ext cx="1158875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4  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4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cxnSp>
        <p:nvCxnSpPr>
          <p:cNvPr id="64" name="Straight Connector 32">
            <a:extLst>
              <a:ext uri="{FF2B5EF4-FFF2-40B4-BE49-F238E27FC236}">
                <a16:creationId xmlns:a16="http://schemas.microsoft.com/office/drawing/2014/main" id="{202631AD-85C4-1141-9D38-985A8A76A882}"/>
              </a:ext>
            </a:extLst>
          </p:cNvPr>
          <p:cNvCxnSpPr/>
          <p:nvPr/>
        </p:nvCxnSpPr>
        <p:spPr>
          <a:xfrm rot="5400000" flipH="1" flipV="1">
            <a:off x="2251076" y="3825875"/>
            <a:ext cx="4111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34">
            <a:extLst>
              <a:ext uri="{FF2B5EF4-FFF2-40B4-BE49-F238E27FC236}">
                <a16:creationId xmlns:a16="http://schemas.microsoft.com/office/drawing/2014/main" id="{54989622-2FED-F843-A9C5-9021D72A2B72}"/>
              </a:ext>
            </a:extLst>
          </p:cNvPr>
          <p:cNvCxnSpPr/>
          <p:nvPr/>
        </p:nvCxnSpPr>
        <p:spPr>
          <a:xfrm flipV="1">
            <a:off x="2609850" y="380047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43">
            <a:extLst>
              <a:ext uri="{FF2B5EF4-FFF2-40B4-BE49-F238E27FC236}">
                <a16:creationId xmlns:a16="http://schemas.microsoft.com/office/drawing/2014/main" id="{042C17DC-9BFF-9740-8EEF-E05D34C77071}"/>
              </a:ext>
            </a:extLst>
          </p:cNvPr>
          <p:cNvCxnSpPr/>
          <p:nvPr/>
        </p:nvCxnSpPr>
        <p:spPr>
          <a:xfrm flipV="1">
            <a:off x="1128713" y="382905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32">
            <a:extLst>
              <a:ext uri="{FF2B5EF4-FFF2-40B4-BE49-F238E27FC236}">
                <a16:creationId xmlns:a16="http://schemas.microsoft.com/office/drawing/2014/main" id="{8D5F96CF-997F-D746-9412-177FE359CBAF}"/>
              </a:ext>
            </a:extLst>
          </p:cNvPr>
          <p:cNvCxnSpPr/>
          <p:nvPr/>
        </p:nvCxnSpPr>
        <p:spPr>
          <a:xfrm rot="5400000" flipH="1" flipV="1">
            <a:off x="1836738" y="3851275"/>
            <a:ext cx="4111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32">
            <a:extLst>
              <a:ext uri="{FF2B5EF4-FFF2-40B4-BE49-F238E27FC236}">
                <a16:creationId xmlns:a16="http://schemas.microsoft.com/office/drawing/2014/main" id="{6F020A17-D5F3-0240-B3B6-3311F7C082F2}"/>
              </a:ext>
            </a:extLst>
          </p:cNvPr>
          <p:cNvCxnSpPr/>
          <p:nvPr/>
        </p:nvCxnSpPr>
        <p:spPr>
          <a:xfrm rot="5400000" flipH="1" flipV="1">
            <a:off x="3546475" y="3814763"/>
            <a:ext cx="4111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4">
            <a:extLst>
              <a:ext uri="{FF2B5EF4-FFF2-40B4-BE49-F238E27FC236}">
                <a16:creationId xmlns:a16="http://schemas.microsoft.com/office/drawing/2014/main" id="{F99985A3-2A4D-5649-915B-F69FAFE879B4}"/>
              </a:ext>
            </a:extLst>
          </p:cNvPr>
          <p:cNvCxnSpPr/>
          <p:nvPr/>
        </p:nvCxnSpPr>
        <p:spPr>
          <a:xfrm flipV="1">
            <a:off x="3905250" y="3817938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32">
            <a:extLst>
              <a:ext uri="{FF2B5EF4-FFF2-40B4-BE49-F238E27FC236}">
                <a16:creationId xmlns:a16="http://schemas.microsoft.com/office/drawing/2014/main" id="{65E8A935-EEE5-7D49-9F5C-E5D7269DC1C0}"/>
              </a:ext>
            </a:extLst>
          </p:cNvPr>
          <p:cNvCxnSpPr/>
          <p:nvPr/>
        </p:nvCxnSpPr>
        <p:spPr>
          <a:xfrm rot="5400000" flipH="1" flipV="1">
            <a:off x="3132138" y="3838575"/>
            <a:ext cx="4111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3">
            <a:extLst>
              <a:ext uri="{FF2B5EF4-FFF2-40B4-BE49-F238E27FC236}">
                <a16:creationId xmlns:a16="http://schemas.microsoft.com/office/drawing/2014/main" id="{9D94BA48-8BCC-9042-AD91-89E893B3B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64807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72" name="Rectangle 30">
            <a:extLst>
              <a:ext uri="{FF2B5EF4-FFF2-40B4-BE49-F238E27FC236}">
                <a16:creationId xmlns:a16="http://schemas.microsoft.com/office/drawing/2014/main" id="{98ED1618-FB8E-6049-94CF-5D9E7C5E9105}"/>
              </a:ext>
            </a:extLst>
          </p:cNvPr>
          <p:cNvSpPr/>
          <p:nvPr/>
        </p:nvSpPr>
        <p:spPr>
          <a:xfrm>
            <a:off x="1512888" y="4152900"/>
            <a:ext cx="1158875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6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15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cxnSp>
        <p:nvCxnSpPr>
          <p:cNvPr id="73" name="Straight Connector 32">
            <a:extLst>
              <a:ext uri="{FF2B5EF4-FFF2-40B4-BE49-F238E27FC236}">
                <a16:creationId xmlns:a16="http://schemas.microsoft.com/office/drawing/2014/main" id="{ECB364E7-07B9-FB4E-B334-B1677D989D48}"/>
              </a:ext>
            </a:extLst>
          </p:cNvPr>
          <p:cNvCxnSpPr/>
          <p:nvPr/>
        </p:nvCxnSpPr>
        <p:spPr>
          <a:xfrm rot="5400000" flipH="1" flipV="1">
            <a:off x="2236788" y="4349750"/>
            <a:ext cx="4111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34">
            <a:extLst>
              <a:ext uri="{FF2B5EF4-FFF2-40B4-BE49-F238E27FC236}">
                <a16:creationId xmlns:a16="http://schemas.microsoft.com/office/drawing/2014/main" id="{2639D0F7-FB30-0A4F-9687-FF9E31238CDA}"/>
              </a:ext>
            </a:extLst>
          </p:cNvPr>
          <p:cNvCxnSpPr/>
          <p:nvPr/>
        </p:nvCxnSpPr>
        <p:spPr>
          <a:xfrm flipV="1">
            <a:off x="2595563" y="4324350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43">
            <a:extLst>
              <a:ext uri="{FF2B5EF4-FFF2-40B4-BE49-F238E27FC236}">
                <a16:creationId xmlns:a16="http://schemas.microsoft.com/office/drawing/2014/main" id="{D413C35E-82BD-984A-BC38-CA379BE9E6AC}"/>
              </a:ext>
            </a:extLst>
          </p:cNvPr>
          <p:cNvCxnSpPr/>
          <p:nvPr/>
        </p:nvCxnSpPr>
        <p:spPr>
          <a:xfrm flipV="1">
            <a:off x="1114425" y="435292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32">
            <a:extLst>
              <a:ext uri="{FF2B5EF4-FFF2-40B4-BE49-F238E27FC236}">
                <a16:creationId xmlns:a16="http://schemas.microsoft.com/office/drawing/2014/main" id="{BC7704F3-954D-3344-8A93-F098AE8D040D}"/>
              </a:ext>
            </a:extLst>
          </p:cNvPr>
          <p:cNvCxnSpPr/>
          <p:nvPr/>
        </p:nvCxnSpPr>
        <p:spPr>
          <a:xfrm rot="5400000" flipH="1" flipV="1">
            <a:off x="1822451" y="4375150"/>
            <a:ext cx="4111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53">
            <a:extLst>
              <a:ext uri="{FF2B5EF4-FFF2-40B4-BE49-F238E27FC236}">
                <a16:creationId xmlns:a16="http://schemas.microsoft.com/office/drawing/2014/main" id="{89336BE4-7FBC-494D-B699-0B8925CE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4143375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0D4A0040-DEDB-A047-9CFD-B4BBA47260E6}"/>
              </a:ext>
            </a:extLst>
          </p:cNvPr>
          <p:cNvSpPr/>
          <p:nvPr/>
        </p:nvSpPr>
        <p:spPr>
          <a:xfrm>
            <a:off x="2808288" y="5118100"/>
            <a:ext cx="1158875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7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2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sp>
        <p:nvSpPr>
          <p:cNvPr id="79" name="Rectangle 30">
            <a:extLst>
              <a:ext uri="{FF2B5EF4-FFF2-40B4-BE49-F238E27FC236}">
                <a16:creationId xmlns:a16="http://schemas.microsoft.com/office/drawing/2014/main" id="{ACAE8FBE-232E-0A4E-8F35-AF042AE7B3ED}"/>
              </a:ext>
            </a:extLst>
          </p:cNvPr>
          <p:cNvSpPr/>
          <p:nvPr/>
        </p:nvSpPr>
        <p:spPr>
          <a:xfrm>
            <a:off x="1512888" y="5129213"/>
            <a:ext cx="1158875" cy="41116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4  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3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cxnSp>
        <p:nvCxnSpPr>
          <p:cNvPr id="80" name="Straight Connector 32">
            <a:extLst>
              <a:ext uri="{FF2B5EF4-FFF2-40B4-BE49-F238E27FC236}">
                <a16:creationId xmlns:a16="http://schemas.microsoft.com/office/drawing/2014/main" id="{8DA1A55A-0A4D-514A-81D7-818EB901C6B0}"/>
              </a:ext>
            </a:extLst>
          </p:cNvPr>
          <p:cNvCxnSpPr/>
          <p:nvPr/>
        </p:nvCxnSpPr>
        <p:spPr>
          <a:xfrm rot="5400000" flipH="1" flipV="1">
            <a:off x="2236787" y="5326063"/>
            <a:ext cx="4111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34">
            <a:extLst>
              <a:ext uri="{FF2B5EF4-FFF2-40B4-BE49-F238E27FC236}">
                <a16:creationId xmlns:a16="http://schemas.microsoft.com/office/drawing/2014/main" id="{3717DB0E-E2C7-B140-9A39-5A2379E82837}"/>
              </a:ext>
            </a:extLst>
          </p:cNvPr>
          <p:cNvCxnSpPr/>
          <p:nvPr/>
        </p:nvCxnSpPr>
        <p:spPr>
          <a:xfrm flipV="1">
            <a:off x="2595563" y="530066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43">
            <a:extLst>
              <a:ext uri="{FF2B5EF4-FFF2-40B4-BE49-F238E27FC236}">
                <a16:creationId xmlns:a16="http://schemas.microsoft.com/office/drawing/2014/main" id="{51DFD2C4-82BB-B543-872F-3F995AEE8B7F}"/>
              </a:ext>
            </a:extLst>
          </p:cNvPr>
          <p:cNvCxnSpPr/>
          <p:nvPr/>
        </p:nvCxnSpPr>
        <p:spPr>
          <a:xfrm flipV="1">
            <a:off x="1114425" y="5329238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32">
            <a:extLst>
              <a:ext uri="{FF2B5EF4-FFF2-40B4-BE49-F238E27FC236}">
                <a16:creationId xmlns:a16="http://schemas.microsoft.com/office/drawing/2014/main" id="{F890BB38-F7B6-4C4E-A891-63498344A65A}"/>
              </a:ext>
            </a:extLst>
          </p:cNvPr>
          <p:cNvCxnSpPr/>
          <p:nvPr/>
        </p:nvCxnSpPr>
        <p:spPr>
          <a:xfrm rot="5400000" flipH="1" flipV="1">
            <a:off x="1822450" y="5351463"/>
            <a:ext cx="4111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32">
            <a:extLst>
              <a:ext uri="{FF2B5EF4-FFF2-40B4-BE49-F238E27FC236}">
                <a16:creationId xmlns:a16="http://schemas.microsoft.com/office/drawing/2014/main" id="{897B6B2E-A322-E440-A318-90032A0F7462}"/>
              </a:ext>
            </a:extLst>
          </p:cNvPr>
          <p:cNvCxnSpPr/>
          <p:nvPr/>
        </p:nvCxnSpPr>
        <p:spPr>
          <a:xfrm rot="5400000" flipH="1" flipV="1">
            <a:off x="3532188" y="5314950"/>
            <a:ext cx="4111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34">
            <a:extLst>
              <a:ext uri="{FF2B5EF4-FFF2-40B4-BE49-F238E27FC236}">
                <a16:creationId xmlns:a16="http://schemas.microsoft.com/office/drawing/2014/main" id="{34E4B5A2-45A9-F541-AA78-4F9406A917FD}"/>
              </a:ext>
            </a:extLst>
          </p:cNvPr>
          <p:cNvCxnSpPr/>
          <p:nvPr/>
        </p:nvCxnSpPr>
        <p:spPr>
          <a:xfrm flipV="1">
            <a:off x="3890963" y="5318125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32">
            <a:extLst>
              <a:ext uri="{FF2B5EF4-FFF2-40B4-BE49-F238E27FC236}">
                <a16:creationId xmlns:a16="http://schemas.microsoft.com/office/drawing/2014/main" id="{5AEA237D-641B-EE42-AA09-83EC4361426E}"/>
              </a:ext>
            </a:extLst>
          </p:cNvPr>
          <p:cNvCxnSpPr/>
          <p:nvPr/>
        </p:nvCxnSpPr>
        <p:spPr>
          <a:xfrm rot="5400000" flipH="1" flipV="1">
            <a:off x="3117850" y="5338763"/>
            <a:ext cx="41116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53">
            <a:extLst>
              <a:ext uri="{FF2B5EF4-FFF2-40B4-BE49-F238E27FC236}">
                <a16:creationId xmlns:a16="http://schemas.microsoft.com/office/drawing/2014/main" id="{A2E03D23-94F7-FE4E-9A4E-BF7BCF0D5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5" y="5148263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88" name="Rectangle 30">
            <a:extLst>
              <a:ext uri="{FF2B5EF4-FFF2-40B4-BE49-F238E27FC236}">
                <a16:creationId xmlns:a16="http://schemas.microsoft.com/office/drawing/2014/main" id="{FC205582-0D24-D748-881F-3A448741B331}"/>
              </a:ext>
            </a:extLst>
          </p:cNvPr>
          <p:cNvSpPr/>
          <p:nvPr/>
        </p:nvSpPr>
        <p:spPr>
          <a:xfrm>
            <a:off x="1565275" y="6032500"/>
            <a:ext cx="1158875" cy="411163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6     </a:t>
            </a:r>
            <a:r>
              <a:rPr lang="en-US" sz="1800">
                <a:solidFill>
                  <a:srgbClr val="FF0000"/>
                </a:solidFill>
                <a:latin typeface="Arial" charset="0"/>
                <a:cs typeface="Arial" charset="0"/>
              </a:rPr>
              <a:t>8</a:t>
            </a:r>
            <a:r>
              <a:rPr lang="en-US" sz="1800">
                <a:solidFill>
                  <a:srgbClr val="0000CC"/>
                </a:solidFill>
                <a:latin typeface="Arial" charset="0"/>
                <a:cs typeface="Arial" charset="0"/>
              </a:rPr>
              <a:t>  </a:t>
            </a:r>
          </a:p>
        </p:txBody>
      </p:sp>
      <p:cxnSp>
        <p:nvCxnSpPr>
          <p:cNvPr id="89" name="Straight Connector 32">
            <a:extLst>
              <a:ext uri="{FF2B5EF4-FFF2-40B4-BE49-F238E27FC236}">
                <a16:creationId xmlns:a16="http://schemas.microsoft.com/office/drawing/2014/main" id="{CCB9FBBF-02BF-084E-940C-EAB9D3F88A95}"/>
              </a:ext>
            </a:extLst>
          </p:cNvPr>
          <p:cNvCxnSpPr/>
          <p:nvPr/>
        </p:nvCxnSpPr>
        <p:spPr>
          <a:xfrm rot="5400000" flipH="1" flipV="1">
            <a:off x="2289176" y="6229350"/>
            <a:ext cx="4111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34">
            <a:extLst>
              <a:ext uri="{FF2B5EF4-FFF2-40B4-BE49-F238E27FC236}">
                <a16:creationId xmlns:a16="http://schemas.microsoft.com/office/drawing/2014/main" id="{E8251BFB-BDCA-BF47-B0C9-1C102719FC06}"/>
              </a:ext>
            </a:extLst>
          </p:cNvPr>
          <p:cNvCxnSpPr/>
          <p:nvPr/>
        </p:nvCxnSpPr>
        <p:spPr>
          <a:xfrm flipV="1">
            <a:off x="2647950" y="623411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43">
            <a:extLst>
              <a:ext uri="{FF2B5EF4-FFF2-40B4-BE49-F238E27FC236}">
                <a16:creationId xmlns:a16="http://schemas.microsoft.com/office/drawing/2014/main" id="{3829C10A-375C-6745-A25C-9B27D5DF50EF}"/>
              </a:ext>
            </a:extLst>
          </p:cNvPr>
          <p:cNvCxnSpPr/>
          <p:nvPr/>
        </p:nvCxnSpPr>
        <p:spPr>
          <a:xfrm flipV="1">
            <a:off x="1166813" y="6234113"/>
            <a:ext cx="381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32">
            <a:extLst>
              <a:ext uri="{FF2B5EF4-FFF2-40B4-BE49-F238E27FC236}">
                <a16:creationId xmlns:a16="http://schemas.microsoft.com/office/drawing/2014/main" id="{13A14C7C-4539-D74F-AEEC-0F666E447C55}"/>
              </a:ext>
            </a:extLst>
          </p:cNvPr>
          <p:cNvCxnSpPr/>
          <p:nvPr/>
        </p:nvCxnSpPr>
        <p:spPr>
          <a:xfrm rot="5400000" flipH="1" flipV="1">
            <a:off x="1874838" y="6254750"/>
            <a:ext cx="4111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53">
            <a:extLst>
              <a:ext uri="{FF2B5EF4-FFF2-40B4-BE49-F238E27FC236}">
                <a16:creationId xmlns:a16="http://schemas.microsoft.com/office/drawing/2014/main" id="{CE6F65B8-89BE-724A-8414-87B84A99F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6053138"/>
            <a:ext cx="79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94" name="TextBox 90">
            <a:extLst>
              <a:ext uri="{FF2B5EF4-FFF2-40B4-BE49-F238E27FC236}">
                <a16:creationId xmlns:a16="http://schemas.microsoft.com/office/drawing/2014/main" id="{3A355B5E-A3ED-754F-8D16-9F7189DCD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2413" y="5649913"/>
            <a:ext cx="80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>
                <a:solidFill>
                  <a:srgbClr val="0000CC"/>
                </a:solidFill>
              </a:rPr>
              <a:t>NULL</a:t>
            </a:r>
          </a:p>
        </p:txBody>
      </p:sp>
      <p:sp>
        <p:nvSpPr>
          <p:cNvPr id="95" name="Text Box 184">
            <a:extLst>
              <a:ext uri="{FF2B5EF4-FFF2-40B4-BE49-F238E27FC236}">
                <a16:creationId xmlns:a16="http://schemas.microsoft.com/office/drawing/2014/main" id="{B74F6EE9-36C9-CE4D-AD10-679EC12C6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025" y="23304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96" name="Text Box 185">
            <a:extLst>
              <a:ext uri="{FF2B5EF4-FFF2-40B4-BE49-F238E27FC236}">
                <a16:creationId xmlns:a16="http://schemas.microsoft.com/office/drawing/2014/main" id="{9D31A5C0-DE1C-9C4B-A9E0-5F19BA49A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23145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7" name="Text Box 186">
            <a:extLst>
              <a:ext uri="{FF2B5EF4-FFF2-40B4-BE49-F238E27FC236}">
                <a16:creationId xmlns:a16="http://schemas.microsoft.com/office/drawing/2014/main" id="{0DA9A596-4F33-514F-B058-3294D526D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78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98" name="Text Box 187">
            <a:extLst>
              <a:ext uri="{FF2B5EF4-FFF2-40B4-BE49-F238E27FC236}">
                <a16:creationId xmlns:a16="http://schemas.microsoft.com/office/drawing/2014/main" id="{17BB4E25-A621-8E44-A2EC-05611C7C7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7970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9" name="Text Box 188">
            <a:extLst>
              <a:ext uri="{FF2B5EF4-FFF2-40B4-BE49-F238E27FC236}">
                <a16:creationId xmlns:a16="http://schemas.microsoft.com/office/drawing/2014/main" id="{DD0D706F-95B1-4A40-B04A-754BB6E7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1752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0" name="Text Box 189">
            <a:extLst>
              <a:ext uri="{FF2B5EF4-FFF2-40B4-BE49-F238E27FC236}">
                <a16:creationId xmlns:a16="http://schemas.microsoft.com/office/drawing/2014/main" id="{A08C4AD1-9384-7D41-805A-EE67E13F8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362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1" name="Text Box 190">
            <a:extLst>
              <a:ext uri="{FF2B5EF4-FFF2-40B4-BE49-F238E27FC236}">
                <a16:creationId xmlns:a16="http://schemas.microsoft.com/office/drawing/2014/main" id="{0EB649E7-3142-DE43-8E72-300E2FED1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2711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1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7793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42" grpId="0" animBg="1"/>
      <p:bldP spid="47" grpId="0"/>
      <p:bldP spid="48" grpId="0" animBg="1"/>
      <p:bldP spid="49" grpId="0" animBg="1"/>
      <p:bldP spid="56" grpId="0" animBg="1"/>
      <p:bldP spid="61" grpId="0"/>
      <p:bldP spid="62" grpId="0" animBg="1"/>
      <p:bldP spid="63" grpId="0" animBg="1"/>
      <p:bldP spid="71" grpId="0"/>
      <p:bldP spid="72" grpId="0" animBg="1"/>
      <p:bldP spid="77" grpId="0"/>
      <p:bldP spid="78" grpId="0" animBg="1"/>
      <p:bldP spid="79" grpId="0" animBg="1"/>
      <p:bldP spid="87" grpId="0"/>
      <p:bldP spid="88" grpId="0" animBg="1"/>
      <p:bldP spid="93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114796" y="177016"/>
            <a:ext cx="88191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600" i="1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altLang="zh-CN" sz="3600" i="1" dirty="0">
                <a:ea typeface="Adobe Gothic Std B" pitchFamily="34" charset="-128"/>
                <a:cs typeface="Calibri" panose="020F050202020403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60456" y="6394451"/>
            <a:ext cx="2228850" cy="365125"/>
          </a:xfrm>
        </p:spPr>
        <p:txBody>
          <a:bodyPr/>
          <a:lstStyle/>
          <a:p>
            <a:fld id="{48758AAF-F958-4141-BDE8-5609689A4508}" type="slidenum">
              <a:rPr lang="zh-CN" altLang="en-US" sz="20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</a:t>
            </a:fld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6812" y="1967221"/>
            <a:ext cx="4934499" cy="99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it-IT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B50F3C67-F206-0644-9881-E95BE68F9B62}"/>
              </a:ext>
            </a:extLst>
          </p:cNvPr>
          <p:cNvSpPr/>
          <p:nvPr/>
        </p:nvSpPr>
        <p:spPr>
          <a:xfrm>
            <a:off x="704879" y="2383536"/>
            <a:ext cx="7870002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                   </a:t>
            </a:r>
            <a:r>
              <a:rPr lang="en-US" altLang="zh-CN" sz="28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Questions?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64398696-03BA-0540-B525-6DD16F72E4B0}"/>
              </a:ext>
            </a:extLst>
          </p:cNvPr>
          <p:cNvSpPr/>
          <p:nvPr/>
        </p:nvSpPr>
        <p:spPr>
          <a:xfrm>
            <a:off x="704879" y="3813978"/>
            <a:ext cx="7870002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zahmaad.github.io</a:t>
            </a:r>
            <a:r>
              <a:rPr lang="en-US" altLang="zh-CN" sz="24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7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16C92F-97A7-D04F-917D-641707D7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C6E74-899C-3047-86FD-BF1EE3E0500D}"/>
              </a:ext>
            </a:extLst>
          </p:cNvPr>
          <p:cNvSpPr txBox="1">
            <a:spLocks/>
          </p:cNvSpPr>
          <p:nvPr/>
        </p:nvSpPr>
        <p:spPr bwMode="auto">
          <a:xfrm>
            <a:off x="342900" y="342899"/>
            <a:ext cx="72390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rebuchet MS" panose="020B0703020202090204" pitchFamily="34" charset="0"/>
              </a:rPr>
              <a:t>Graph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48996-339E-4749-A186-D2984270DF1D}"/>
              </a:ext>
            </a:extLst>
          </p:cNvPr>
          <p:cNvSpPr txBox="1">
            <a:spLocks/>
          </p:cNvSpPr>
          <p:nvPr/>
        </p:nvSpPr>
        <p:spPr>
          <a:xfrm>
            <a:off x="6734175" y="6019800"/>
            <a:ext cx="5873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A01A4E44-8514-B54C-968C-7D7F3DE85E9D}" type="slidenum">
              <a:rPr lang="en-US" altLang="en-US" sz="1100" smtClean="0">
                <a:solidFill>
                  <a:schemeClr val="tx2"/>
                </a:solidFill>
              </a:rPr>
              <a:pPr eaLnBrk="1" hangingPunct="1"/>
              <a:t>3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08EA6202-1F3C-784A-920A-89DF223F19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037013"/>
            <a:ext cx="2438400" cy="1828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970B99C9-4AE0-E343-91ED-24BFDB198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7013"/>
            <a:ext cx="2743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E388959D-3B55-F742-98F5-EF74C534E3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13013"/>
            <a:ext cx="60960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367C635A-1723-8240-A9B4-E17696ECA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513013"/>
            <a:ext cx="1524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EA95825A-9011-9549-8D00-2C58CD80C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637213"/>
            <a:ext cx="2743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EBEC099A-D791-F04E-8D0F-0B7ABB2180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4037013"/>
            <a:ext cx="30480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F0CC0DC1-F2A9-8848-8B8A-F1F3353134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513013"/>
            <a:ext cx="83820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131F1745-3860-AA4A-B1FC-4058FEF80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13013"/>
            <a:ext cx="25908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9B3EA017-21C9-C341-85A4-2A2942A5D6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513013"/>
            <a:ext cx="1600200" cy="3352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7964466E-61C4-1D45-A962-D8CC9F4AF4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265613"/>
            <a:ext cx="24384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A3CB6367-B272-044C-AAF2-A4083172E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513013"/>
            <a:ext cx="419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761BD683-256D-2C42-AF7B-C06DEF2674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3198813"/>
            <a:ext cx="9906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52B4CE8B-36C6-F542-845F-0483E769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7896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8AF0DDFB-1A20-C649-9FDE-D91745337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30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B854474D-B503-AB4B-A5B2-2B9CCBED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10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1" name="Oval 24">
            <a:extLst>
              <a:ext uri="{FF2B5EF4-FFF2-40B4-BE49-F238E27FC236}">
                <a16:creationId xmlns:a16="http://schemas.microsoft.com/office/drawing/2014/main" id="{5F0CA572-94B2-D04C-AF8A-AAAD014B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608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2" name="Oval 25">
            <a:extLst>
              <a:ext uri="{FF2B5EF4-FFF2-40B4-BE49-F238E27FC236}">
                <a16:creationId xmlns:a16="http://schemas.microsoft.com/office/drawing/2014/main" id="{E471505B-B9EA-3F48-9B9C-414D558CE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1988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A94E1D69-7D37-8341-8997-4B8CD6D09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894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4" name="Oval 27">
            <a:extLst>
              <a:ext uri="{FF2B5EF4-FFF2-40B4-BE49-F238E27FC236}">
                <a16:creationId xmlns:a16="http://schemas.microsoft.com/office/drawing/2014/main" id="{8A5D0E03-6161-C443-ABDF-2E536384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470150"/>
            <a:ext cx="184150" cy="18415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6F3115CD-E4F6-A740-A4D6-B4799B49A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0238"/>
            <a:ext cx="42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CC"/>
                </a:solidFill>
              </a:rPr>
              <a:t>6</a:t>
            </a:r>
            <a:endParaRPr lang="en-US" altLang="en-US" sz="1200"/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FD075273-46BB-0C48-B9F3-B4B581D4A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637213"/>
            <a:ext cx="42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CC"/>
                </a:solidFill>
              </a:rPr>
              <a:t>7</a:t>
            </a:r>
            <a:endParaRPr lang="en-US" altLang="en-US" sz="1400"/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72BBCBBD-3B4D-E74B-B25A-2AED247F3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341813"/>
            <a:ext cx="42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CC"/>
                </a:solidFill>
              </a:rPr>
              <a:t>5</a:t>
            </a:r>
            <a:endParaRPr lang="en-US" altLang="en-US" sz="1400"/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A6F0B25D-4E4C-3D4E-A254-C734E6A4D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057400"/>
            <a:ext cx="42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CC"/>
                </a:solidFill>
              </a:rPr>
              <a:t>2</a:t>
            </a:r>
            <a:endParaRPr lang="en-US" altLang="en-US" sz="1400"/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A5606944-3B76-6040-BC1F-AF08CC579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743200"/>
            <a:ext cx="42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CC"/>
                </a:solidFill>
              </a:rPr>
              <a:t>3</a:t>
            </a:r>
            <a:endParaRPr lang="en-US" altLang="en-US" sz="1200"/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FAEB060E-934A-3742-8725-9788E3D3F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3505200"/>
            <a:ext cx="42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CC"/>
                </a:solidFill>
              </a:rPr>
              <a:t>4</a:t>
            </a:r>
            <a:endParaRPr lang="en-US" altLang="en-US" sz="1400"/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1482D668-C330-954D-A600-F2441ABA5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62175"/>
            <a:ext cx="42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CC"/>
                </a:solidFill>
              </a:rPr>
              <a:t>1</a:t>
            </a:r>
            <a:endParaRPr lang="en-US" altLang="en-US" sz="140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A55EC616-A436-A643-B814-1536C62315A6}"/>
              </a:ext>
            </a:extLst>
          </p:cNvPr>
          <p:cNvSpPr txBox="1">
            <a:spLocks/>
          </p:cNvSpPr>
          <p:nvPr/>
        </p:nvSpPr>
        <p:spPr>
          <a:xfrm>
            <a:off x="457200" y="1112045"/>
            <a:ext cx="7848600" cy="139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</a:t>
            </a:r>
            <a:r>
              <a:rPr lang="en-US" altLang="en-US" sz="2400" i="1" dirty="0"/>
              <a:t>graph </a:t>
            </a:r>
            <a:r>
              <a:rPr lang="en-US" altLang="en-US" sz="2400" b="1" i="1" dirty="0">
                <a:solidFill>
                  <a:srgbClr val="0000CC"/>
                </a:solidFill>
              </a:rPr>
              <a:t>G = </a:t>
            </a:r>
            <a:r>
              <a:rPr lang="en-US" altLang="en-US" sz="2400" b="1" dirty="0">
                <a:solidFill>
                  <a:srgbClr val="0000CC"/>
                </a:solidFill>
              </a:rPr>
              <a:t>(</a:t>
            </a:r>
            <a:r>
              <a:rPr lang="en-US" altLang="en-US" sz="2400" b="1" i="1" dirty="0">
                <a:solidFill>
                  <a:srgbClr val="0000CC"/>
                </a:solidFill>
              </a:rPr>
              <a:t>V, E</a:t>
            </a:r>
            <a:r>
              <a:rPr lang="en-US" altLang="en-US" sz="2400" b="1" dirty="0">
                <a:solidFill>
                  <a:srgbClr val="0000CC"/>
                </a:solidFill>
              </a:rPr>
              <a:t>) </a:t>
            </a:r>
            <a:r>
              <a:rPr lang="en-US" altLang="en-US" sz="2400" dirty="0"/>
              <a:t>consists of </a:t>
            </a:r>
          </a:p>
          <a:p>
            <a:pPr lvl="1"/>
            <a:r>
              <a:rPr lang="en-US" altLang="en-US" sz="2000" dirty="0"/>
              <a:t>a set of </a:t>
            </a:r>
            <a:r>
              <a:rPr lang="en-US" altLang="en-US" sz="2000" i="1" dirty="0"/>
              <a:t>vertices</a:t>
            </a:r>
            <a:r>
              <a:rPr lang="en-US" altLang="en-US" sz="2000" dirty="0"/>
              <a:t>, </a:t>
            </a:r>
            <a:r>
              <a:rPr lang="en-US" altLang="en-US" sz="2000" b="1" i="1" dirty="0">
                <a:solidFill>
                  <a:srgbClr val="0000CC"/>
                </a:solidFill>
              </a:rPr>
              <a:t>V = </a:t>
            </a:r>
            <a:r>
              <a:rPr lang="en-US" altLang="en-US" sz="2000" b="1" dirty="0">
                <a:solidFill>
                  <a:srgbClr val="0000CC"/>
                </a:solidFill>
              </a:rPr>
              <a:t>{</a:t>
            </a:r>
            <a:r>
              <a:rPr lang="en-US" altLang="en-US" sz="2000" b="1" i="1" dirty="0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 dirty="0">
                <a:solidFill>
                  <a:srgbClr val="0000CC"/>
                </a:solidFill>
              </a:rPr>
              <a:t>1</a:t>
            </a:r>
            <a:r>
              <a:rPr lang="en-US" altLang="en-US" sz="2000" i="1" dirty="0">
                <a:solidFill>
                  <a:srgbClr val="0000CC"/>
                </a:solidFill>
              </a:rPr>
              <a:t>, </a:t>
            </a:r>
            <a:r>
              <a:rPr lang="en-US" altLang="en-US" sz="2000" b="1" i="1" dirty="0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 dirty="0">
                <a:solidFill>
                  <a:srgbClr val="0000CC"/>
                </a:solidFill>
              </a:rPr>
              <a:t>2</a:t>
            </a:r>
            <a:r>
              <a:rPr lang="en-US" altLang="en-US" sz="2000" i="1" dirty="0">
                <a:solidFill>
                  <a:srgbClr val="0000CC"/>
                </a:solidFill>
              </a:rPr>
              <a:t>,</a:t>
            </a:r>
            <a:r>
              <a:rPr lang="en-US" altLang="en-US" sz="2000" b="1" i="1" dirty="0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 dirty="0">
                <a:solidFill>
                  <a:srgbClr val="0000CC"/>
                </a:solidFill>
              </a:rPr>
              <a:t>3</a:t>
            </a:r>
            <a:r>
              <a:rPr lang="en-US" altLang="en-US" sz="2000" i="1" dirty="0">
                <a:solidFill>
                  <a:srgbClr val="0000CC"/>
                </a:solidFill>
              </a:rPr>
              <a:t>,</a:t>
            </a:r>
            <a:r>
              <a:rPr lang="en-US" altLang="en-US" sz="2000" b="1" i="1" dirty="0">
                <a:solidFill>
                  <a:srgbClr val="0000CC"/>
                </a:solidFill>
              </a:rPr>
              <a:t>…</a:t>
            </a:r>
            <a:r>
              <a:rPr lang="en-US" altLang="en-US" sz="2000" b="1" dirty="0">
                <a:solidFill>
                  <a:srgbClr val="0000CC"/>
                </a:solidFill>
              </a:rPr>
              <a:t>}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/>
              <a:t>a set of </a:t>
            </a:r>
            <a:r>
              <a:rPr lang="en-US" altLang="en-US" sz="2000" i="1" dirty="0"/>
              <a:t>edges</a:t>
            </a:r>
            <a:r>
              <a:rPr lang="en-US" altLang="en-US" sz="2000" dirty="0"/>
              <a:t>, </a:t>
            </a:r>
            <a:r>
              <a:rPr lang="en-US" altLang="en-US" sz="2000" b="1" i="1" dirty="0">
                <a:solidFill>
                  <a:srgbClr val="0000CC"/>
                </a:solidFill>
              </a:rPr>
              <a:t>E</a:t>
            </a:r>
            <a:r>
              <a:rPr lang="en-US" altLang="en-US" sz="2000" dirty="0"/>
              <a:t>. </a:t>
            </a:r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D4618C0B-D92F-8349-A06B-667C19382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5748338"/>
            <a:ext cx="184150" cy="18415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34" name="Oval 22">
            <a:extLst>
              <a:ext uri="{FF2B5EF4-FFF2-40B4-BE49-F238E27FC236}">
                <a16:creationId xmlns:a16="http://schemas.microsoft.com/office/drawing/2014/main" id="{26CF2922-3C8A-EE40-BE52-5BD7B9F6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2444750"/>
            <a:ext cx="182562" cy="1825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35" name="Oval 23">
            <a:extLst>
              <a:ext uri="{FF2B5EF4-FFF2-40B4-BE49-F238E27FC236}">
                <a16:creationId xmlns:a16="http://schemas.microsoft.com/office/drawing/2014/main" id="{CB06684A-285F-CC44-85DF-FDFFFB9A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5534025"/>
            <a:ext cx="182563" cy="1825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36" name="Oval 24">
            <a:extLst>
              <a:ext uri="{FF2B5EF4-FFF2-40B4-BE49-F238E27FC236}">
                <a16:creationId xmlns:a16="http://schemas.microsoft.com/office/drawing/2014/main" id="{53BD00CE-623E-F64D-8646-04EACE870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3948113"/>
            <a:ext cx="182563" cy="182562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6C5AD548-A271-634A-B5FD-E83D101A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130550"/>
            <a:ext cx="182563" cy="182563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38" name="Oval 26">
            <a:extLst>
              <a:ext uri="{FF2B5EF4-FFF2-40B4-BE49-F238E27FC236}">
                <a16:creationId xmlns:a16="http://schemas.microsoft.com/office/drawing/2014/main" id="{D5CD30AA-A187-6641-B23B-8756A71E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4176713"/>
            <a:ext cx="184150" cy="182562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39" name="Rectangle 50">
            <a:extLst>
              <a:ext uri="{FF2B5EF4-FFF2-40B4-BE49-F238E27FC236}">
                <a16:creationId xmlns:a16="http://schemas.microsoft.com/office/drawing/2014/main" id="{F581DCD2-1CFA-4F40-9B17-BA8A9B4CC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2133600"/>
            <a:ext cx="338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1" i="1">
                <a:solidFill>
                  <a:srgbClr val="0000CC"/>
                </a:solidFill>
              </a:rPr>
              <a:t>E</a:t>
            </a:r>
            <a:endParaRPr lang="en-US" altLang="en-US" sz="1800" baseline="-25000"/>
          </a:p>
        </p:txBody>
      </p:sp>
    </p:spTree>
    <p:extLst>
      <p:ext uri="{BB962C8B-B14F-4D97-AF65-F5344CB8AC3E}">
        <p14:creationId xmlns:p14="http://schemas.microsoft.com/office/powerpoint/2010/main" val="421098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E4738-A633-1C48-90DC-A5DC4E5C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352947-A646-2D44-B9EC-3F744A8B9AA5}"/>
              </a:ext>
            </a:extLst>
          </p:cNvPr>
          <p:cNvSpPr txBox="1">
            <a:spLocks/>
          </p:cNvSpPr>
          <p:nvPr/>
        </p:nvSpPr>
        <p:spPr bwMode="auto">
          <a:xfrm>
            <a:off x="457200" y="76200"/>
            <a:ext cx="72390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Trebuchet MS" panose="020B0703020202090204" pitchFamily="34" charset="0"/>
              </a:rPr>
              <a:t>A graph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69B4E-D7C3-F847-9A81-BD2BFDE7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5138" y="6480175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/>
              <a:t>Data Structures &amp; Algo- Dr Ahmar Rashid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35367-4C4E-694D-B61B-9B6650C41FCA}"/>
              </a:ext>
            </a:extLst>
          </p:cNvPr>
          <p:cNvSpPr txBox="1">
            <a:spLocks/>
          </p:cNvSpPr>
          <p:nvPr/>
        </p:nvSpPr>
        <p:spPr>
          <a:xfrm>
            <a:off x="6734175" y="6629400"/>
            <a:ext cx="5873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0348DEDB-FF3D-E344-9E26-BCDA72E64AA7}" type="slidenum">
              <a:rPr lang="en-US" altLang="en-US" sz="1100" smtClean="0">
                <a:solidFill>
                  <a:schemeClr val="tx2"/>
                </a:solidFill>
              </a:rPr>
              <a:pPr eaLnBrk="1" hangingPunct="1"/>
              <a:t>4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A8CA2AD2-CA29-1A4F-89D8-8E543F94E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4037013"/>
            <a:ext cx="2438400" cy="1828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F7392AAF-0704-264B-9E42-17CEC52C0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7013"/>
            <a:ext cx="2743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B04862E0-6B06-6A44-9375-1BA325FB3A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513013"/>
            <a:ext cx="60960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D86C926E-0C52-6649-83B0-4FF792F970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513013"/>
            <a:ext cx="1524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3536D77D-3DAF-8842-9143-BF4043223C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5637213"/>
            <a:ext cx="2743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7D919D6F-4B12-2041-8E71-CFB9799862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0" y="4037013"/>
            <a:ext cx="304800" cy="1600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700FBD52-B9CF-D64B-B399-DA7C50FD18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2513013"/>
            <a:ext cx="83820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5D5FF4A8-C181-E54D-A3BF-3776667CA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13013"/>
            <a:ext cx="25908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137600DA-FC2F-FA42-B8E3-599B5E10B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2513013"/>
            <a:ext cx="1600200" cy="3352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9FEF4DDA-99AE-D04A-934E-5007BED0D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4265613"/>
            <a:ext cx="243840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02E77DC9-4F0B-1948-8E14-8C16445CC8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513013"/>
            <a:ext cx="419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315B578B-ADD1-914F-B8F4-A2E2342B7B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3198813"/>
            <a:ext cx="9906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68FC3690-750A-004D-8D5E-C08D9C1D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7896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19" name="Oval 22">
            <a:extLst>
              <a:ext uri="{FF2B5EF4-FFF2-40B4-BE49-F238E27FC236}">
                <a16:creationId xmlns:a16="http://schemas.microsoft.com/office/drawing/2014/main" id="{69FE1A86-9433-4048-A3DB-CC0E99641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5130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14F8E584-1AE2-8043-8591-5DA03E2A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10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1" name="Oval 24">
            <a:extLst>
              <a:ext uri="{FF2B5EF4-FFF2-40B4-BE49-F238E27FC236}">
                <a16:creationId xmlns:a16="http://schemas.microsoft.com/office/drawing/2014/main" id="{61FC629A-64CE-E440-92AA-B84D37A5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608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2" name="Oval 25">
            <a:extLst>
              <a:ext uri="{FF2B5EF4-FFF2-40B4-BE49-F238E27FC236}">
                <a16:creationId xmlns:a16="http://schemas.microsoft.com/office/drawing/2014/main" id="{87B212CF-7F49-564D-A1E2-BFE73F2EE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1988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A7490B81-415D-3040-87F7-478DBCA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894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4" name="Oval 27">
            <a:extLst>
              <a:ext uri="{FF2B5EF4-FFF2-40B4-BE49-F238E27FC236}">
                <a16:creationId xmlns:a16="http://schemas.microsoft.com/office/drawing/2014/main" id="{AD127A07-6978-1746-B3FE-78F62838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13013"/>
            <a:ext cx="76200" cy="76200"/>
          </a:xfrm>
          <a:prstGeom prst="ellipse">
            <a:avLst/>
          </a:prstGeom>
          <a:solidFill>
            <a:srgbClr val="FFFF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800"/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B5B45800-82B7-BF4A-9634-E26B3A6F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15000"/>
            <a:ext cx="1009650" cy="461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i="1" dirty="0">
                <a:solidFill>
                  <a:srgbClr val="0000CC"/>
                </a:solidFill>
              </a:rPr>
              <a:t>v</a:t>
            </a:r>
            <a:r>
              <a:rPr lang="en-US" sz="2400" b="1" i="1" baseline="-25000" dirty="0">
                <a:solidFill>
                  <a:srgbClr val="0000CC"/>
                </a:solidFill>
              </a:rPr>
              <a:t>6 </a:t>
            </a:r>
            <a:r>
              <a:rPr lang="en-US" sz="1050" dirty="0"/>
              <a:t>= </a:t>
            </a:r>
            <a:r>
              <a:rPr lang="en-US" sz="1400" dirty="0"/>
              <a:t>(0,0)</a:t>
            </a: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86975B5A-D23C-C643-9CDB-B4DF0A9B6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5637213"/>
            <a:ext cx="952500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 i="1" dirty="0">
                <a:solidFill>
                  <a:srgbClr val="0000CC"/>
                </a:solidFill>
              </a:rPr>
              <a:t>v</a:t>
            </a:r>
            <a:r>
              <a:rPr lang="en-US" sz="2000" b="1" i="1" baseline="-25000" dirty="0">
                <a:solidFill>
                  <a:srgbClr val="0000CC"/>
                </a:solidFill>
              </a:rPr>
              <a:t>7 </a:t>
            </a:r>
            <a:r>
              <a:rPr lang="en-US" sz="1050" dirty="0"/>
              <a:t>= </a:t>
            </a:r>
            <a:r>
              <a:rPr lang="en-US" sz="1400" dirty="0"/>
              <a:t>(9,1)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EC1B1080-EC10-3542-9855-A393384B0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341813"/>
            <a:ext cx="1038225" cy="400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1" i="1" dirty="0">
                <a:solidFill>
                  <a:srgbClr val="0000CC"/>
                </a:solidFill>
              </a:rPr>
              <a:t>v</a:t>
            </a:r>
            <a:r>
              <a:rPr lang="en-US" sz="2000" b="1" i="1" baseline="-25000" dirty="0">
                <a:solidFill>
                  <a:srgbClr val="0000CC"/>
                </a:solidFill>
              </a:rPr>
              <a:t>5</a:t>
            </a:r>
            <a:r>
              <a:rPr lang="en-US" sz="1400" b="1" i="1" baseline="-25000" dirty="0">
                <a:solidFill>
                  <a:srgbClr val="0000CC"/>
                </a:solidFill>
              </a:rPr>
              <a:t> </a:t>
            </a:r>
            <a:r>
              <a:rPr lang="en-US" sz="1050" dirty="0"/>
              <a:t>= </a:t>
            </a:r>
            <a:r>
              <a:rPr lang="en-US" sz="1400" dirty="0"/>
              <a:t>(17,5)</a:t>
            </a: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2757D1E6-F7CD-9240-B76F-D0DFD222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057400"/>
            <a:ext cx="1171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CC"/>
                </a:solidFill>
              </a:rPr>
              <a:t>2 </a:t>
            </a:r>
            <a:r>
              <a:rPr lang="en-US" altLang="en-US" sz="1100"/>
              <a:t>= </a:t>
            </a:r>
            <a:r>
              <a:rPr lang="en-US" altLang="en-US" sz="1400"/>
              <a:t>(19,11)</a:t>
            </a: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F25ADF21-342A-6546-83F0-69EEF2EC6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743200"/>
            <a:ext cx="1143000" cy="4619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1" i="1">
                <a:solidFill>
                  <a:srgbClr val="0000CC"/>
                </a:solidFill>
              </a:rPr>
              <a:t>v</a:t>
            </a:r>
            <a:r>
              <a:rPr lang="en-US" sz="2400" b="1" i="1" baseline="-25000">
                <a:solidFill>
                  <a:srgbClr val="0000CC"/>
                </a:solidFill>
              </a:rPr>
              <a:t>3 </a:t>
            </a:r>
            <a:r>
              <a:rPr lang="en-US" sz="1400" b="1" i="1" baseline="-25000">
                <a:solidFill>
                  <a:srgbClr val="0000CC"/>
                </a:solidFill>
              </a:rPr>
              <a:t> </a:t>
            </a:r>
            <a:r>
              <a:rPr lang="en-US" sz="1050" dirty="0"/>
              <a:t>= </a:t>
            </a:r>
            <a:r>
              <a:rPr lang="en-US" sz="1400" dirty="0"/>
              <a:t>(14,9)</a:t>
            </a: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5CF33CC2-EBAF-2F4C-95E2-F6A98627A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3505200"/>
            <a:ext cx="1057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CC"/>
                </a:solidFill>
              </a:rPr>
              <a:t>4 </a:t>
            </a:r>
            <a:r>
              <a:rPr lang="en-US" altLang="en-US" sz="2000"/>
              <a:t>= </a:t>
            </a:r>
            <a:r>
              <a:rPr lang="en-US" altLang="en-US" sz="1400"/>
              <a:t>(8,6)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55741C4C-B08F-BA49-BD63-1657BECC0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62175"/>
            <a:ext cx="1076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1" i="1">
                <a:solidFill>
                  <a:srgbClr val="0000CC"/>
                </a:solidFill>
              </a:rPr>
              <a:t>v</a:t>
            </a:r>
            <a:r>
              <a:rPr lang="en-US" altLang="en-US" sz="2000" b="1" i="1" baseline="-25000">
                <a:solidFill>
                  <a:srgbClr val="0000CC"/>
                </a:solidFill>
              </a:rPr>
              <a:t>1 </a:t>
            </a:r>
            <a:r>
              <a:rPr lang="en-US" altLang="en-US" sz="1400"/>
              <a:t>= (5,11)</a:t>
            </a:r>
          </a:p>
        </p:txBody>
      </p:sp>
      <p:sp>
        <p:nvSpPr>
          <p:cNvPr id="32" name="Text Box 35">
            <a:extLst>
              <a:ext uri="{FF2B5EF4-FFF2-40B4-BE49-F238E27FC236}">
                <a16:creationId xmlns:a16="http://schemas.microsoft.com/office/drawing/2014/main" id="{69F2E7CD-4F1F-854A-BF4B-49D81A70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3776663"/>
            <a:ext cx="539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12.1</a:t>
            </a:r>
          </a:p>
        </p:txBody>
      </p:sp>
      <p:sp>
        <p:nvSpPr>
          <p:cNvPr id="33" name="Text Box 36">
            <a:extLst>
              <a:ext uri="{FF2B5EF4-FFF2-40B4-BE49-F238E27FC236}">
                <a16:creationId xmlns:a16="http://schemas.microsoft.com/office/drawing/2014/main" id="{BF17D908-14D8-7B49-B2A9-996BFE7FF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45386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10</a:t>
            </a:r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3E98892E-2313-CB47-8084-7CD0E2FA2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5453063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9.1</a:t>
            </a: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8BDD4B9E-8A0D-9346-9D23-AA2D3BCF1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5027613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8.9</a:t>
            </a:r>
          </a:p>
        </p:txBody>
      </p:sp>
      <p:sp>
        <p:nvSpPr>
          <p:cNvPr id="36" name="Text Box 39">
            <a:extLst>
              <a:ext uri="{FF2B5EF4-FFF2-40B4-BE49-F238E27FC236}">
                <a16:creationId xmlns:a16="http://schemas.microsoft.com/office/drawing/2014/main" id="{6C79A139-5E25-7746-AACA-8D982D7FB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3852863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9.1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15ADFFA8-F7AE-8E4A-A695-7146E03C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450" y="220821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14</a:t>
            </a:r>
          </a:p>
        </p:txBody>
      </p:sp>
      <p:sp>
        <p:nvSpPr>
          <p:cNvPr id="38" name="Text Box 41">
            <a:extLst>
              <a:ext uri="{FF2B5EF4-FFF2-40B4-BE49-F238E27FC236}">
                <a16:creationId xmlns:a16="http://schemas.microsoft.com/office/drawing/2014/main" id="{F38B3F7E-A5C5-3540-98EE-112B12AFF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89213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9.2</a:t>
            </a:r>
          </a:p>
        </p:txBody>
      </p:sp>
      <p:sp>
        <p:nvSpPr>
          <p:cNvPr id="39" name="Text Box 42">
            <a:extLst>
              <a:ext uri="{FF2B5EF4-FFF2-40B4-BE49-F238E27FC236}">
                <a16:creationId xmlns:a16="http://schemas.microsoft.com/office/drawing/2014/main" id="{65866559-7794-2846-A730-D744C9940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3395663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6.3</a:t>
            </a:r>
          </a:p>
        </p:txBody>
      </p:sp>
      <p:sp>
        <p:nvSpPr>
          <p:cNvPr id="40" name="Text Box 43">
            <a:extLst>
              <a:ext uri="{FF2B5EF4-FFF2-40B4-BE49-F238E27FC236}">
                <a16:creationId xmlns:a16="http://schemas.microsoft.com/office/drawing/2014/main" id="{255EB82E-F4E1-C746-8ED4-03EC8392C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894013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5.4</a:t>
            </a:r>
          </a:p>
        </p:txBody>
      </p:sp>
      <p:sp>
        <p:nvSpPr>
          <p:cNvPr id="41" name="Text Box 46">
            <a:extLst>
              <a:ext uri="{FF2B5EF4-FFF2-40B4-BE49-F238E27FC236}">
                <a16:creationId xmlns:a16="http://schemas.microsoft.com/office/drawing/2014/main" id="{CA6C7C80-7D83-AC49-8851-DB41B6E6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427413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5</a:t>
            </a:r>
          </a:p>
        </p:txBody>
      </p:sp>
      <p:sp>
        <p:nvSpPr>
          <p:cNvPr id="42" name="Text Box 47">
            <a:extLst>
              <a:ext uri="{FF2B5EF4-FFF2-40B4-BE49-F238E27FC236}">
                <a16:creationId xmlns:a16="http://schemas.microsoft.com/office/drawing/2014/main" id="{D25FE2E5-E539-7942-8E09-E22CE6537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3167063"/>
            <a:ext cx="43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FB422F"/>
                </a:solidFill>
              </a:rPr>
              <a:t>5.8</a:t>
            </a: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3AFCCDC-AFF1-5D43-89C2-EDA777E1395E}"/>
              </a:ext>
            </a:extLst>
          </p:cNvPr>
          <p:cNvSpPr txBox="1">
            <a:spLocks/>
          </p:cNvSpPr>
          <p:nvPr/>
        </p:nvSpPr>
        <p:spPr>
          <a:xfrm>
            <a:off x="152400" y="1092995"/>
            <a:ext cx="7848600" cy="139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/>
              <a:t>The graph</a:t>
            </a:r>
            <a:r>
              <a:rPr lang="en-US" altLang="en-US" sz="2400" b="1" i="1" dirty="0">
                <a:solidFill>
                  <a:srgbClr val="0000CC"/>
                </a:solidFill>
              </a:rPr>
              <a:t> G </a:t>
            </a:r>
            <a:r>
              <a:rPr lang="en-US" altLang="en-US" sz="2400" dirty="0"/>
              <a:t>is a Euclidean graph, if the weight of each edge </a:t>
            </a:r>
            <a:r>
              <a:rPr lang="en-US" altLang="en-US" sz="2400" b="1" i="1" dirty="0" err="1">
                <a:solidFill>
                  <a:srgbClr val="0000CC"/>
                </a:solidFill>
              </a:rPr>
              <a:t>e</a:t>
            </a:r>
            <a:r>
              <a:rPr lang="en-US" altLang="en-US" sz="2400" b="1" i="1" baseline="-25000" dirty="0" err="1">
                <a:solidFill>
                  <a:srgbClr val="0000CC"/>
                </a:solidFill>
              </a:rPr>
              <a:t>i</a:t>
            </a:r>
            <a:r>
              <a:rPr lang="en-US" altLang="en-US" sz="2400" baseline="-25000" dirty="0">
                <a:solidFill>
                  <a:srgbClr val="800000"/>
                </a:solidFill>
              </a:rPr>
              <a:t> </a:t>
            </a:r>
            <a:r>
              <a:rPr lang="en-US" altLang="en-US" sz="2400" dirty="0"/>
              <a:t>i.e.,  </a:t>
            </a:r>
            <a:r>
              <a:rPr lang="en-US" altLang="en-US" sz="2400" b="1" i="1" dirty="0">
                <a:solidFill>
                  <a:srgbClr val="0000CC"/>
                </a:solidFill>
              </a:rPr>
              <a:t>w</a:t>
            </a:r>
            <a:r>
              <a:rPr lang="en-US" altLang="en-US" sz="2400" b="1" dirty="0">
                <a:solidFill>
                  <a:srgbClr val="0000CC"/>
                </a:solidFill>
              </a:rPr>
              <a:t>(</a:t>
            </a:r>
            <a:r>
              <a:rPr lang="en-US" altLang="en-US" sz="2400" b="1" i="1" dirty="0" err="1">
                <a:solidFill>
                  <a:srgbClr val="0000CC"/>
                </a:solidFill>
              </a:rPr>
              <a:t>e</a:t>
            </a:r>
            <a:r>
              <a:rPr lang="en-US" altLang="en-US" sz="2400" b="1" baseline="-25000" dirty="0" err="1">
                <a:solidFill>
                  <a:srgbClr val="0000CC"/>
                </a:solidFill>
              </a:rPr>
              <a:t>i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  <a:r>
              <a:rPr lang="en-US" altLang="en-US" sz="2400" dirty="0"/>
              <a:t> =  Euclidean distance between its endpoints </a:t>
            </a:r>
            <a:r>
              <a:rPr lang="en-US" altLang="en-US" sz="2400" b="1" i="1" dirty="0">
                <a:solidFill>
                  <a:srgbClr val="0000CC"/>
                </a:solidFill>
              </a:rPr>
              <a:t>v</a:t>
            </a:r>
            <a:r>
              <a:rPr lang="en-US" altLang="en-US" sz="2400" b="1" i="1" baseline="-25000" dirty="0">
                <a:solidFill>
                  <a:srgbClr val="0000CC"/>
                </a:solidFill>
              </a:rPr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and</a:t>
            </a:r>
            <a:r>
              <a:rPr lang="en-US" altLang="en-US" sz="2400" i="1" dirty="0"/>
              <a:t> </a:t>
            </a:r>
            <a:r>
              <a:rPr lang="en-US" altLang="en-US" sz="2400" b="1" i="1" dirty="0" err="1">
                <a:solidFill>
                  <a:srgbClr val="0000CC"/>
                </a:solidFill>
              </a:rPr>
              <a:t>v</a:t>
            </a:r>
            <a:r>
              <a:rPr lang="en-US" altLang="en-US" sz="2400" b="1" i="1" baseline="-25000" dirty="0" err="1">
                <a:solidFill>
                  <a:srgbClr val="0000CC"/>
                </a:solidFill>
              </a:rPr>
              <a:t>j</a:t>
            </a:r>
            <a:r>
              <a:rPr lang="en-US" altLang="en-US" sz="2400" i="1" dirty="0"/>
              <a:t>.</a:t>
            </a:r>
            <a:endParaRPr lang="en-US" alt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07712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AE4AF8-955E-8844-9271-7B565021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DB5A8-E040-224A-A257-908501BB144E}"/>
              </a:ext>
            </a:extLst>
          </p:cNvPr>
          <p:cNvSpPr txBox="1">
            <a:spLocks/>
          </p:cNvSpPr>
          <p:nvPr/>
        </p:nvSpPr>
        <p:spPr bwMode="auto">
          <a:xfrm>
            <a:off x="568713" y="246063"/>
            <a:ext cx="72390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Trebuchet MS" panose="020B0703020202090204" pitchFamily="34" charset="0"/>
              </a:rPr>
              <a:t>Graph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B9CCA-C13B-664A-BA48-EBDCAEE29B83}"/>
              </a:ext>
            </a:extLst>
          </p:cNvPr>
          <p:cNvSpPr txBox="1">
            <a:spLocks/>
          </p:cNvSpPr>
          <p:nvPr/>
        </p:nvSpPr>
        <p:spPr>
          <a:xfrm>
            <a:off x="340113" y="1017588"/>
            <a:ext cx="7848600" cy="53038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A </a:t>
            </a:r>
            <a:r>
              <a:rPr lang="en-US" altLang="en-US" sz="2200" i="1" dirty="0"/>
              <a:t>path</a:t>
            </a:r>
            <a:r>
              <a:rPr lang="en-US" altLang="en-US" sz="2200" dirty="0"/>
              <a:t> in a graph is a sequence of vertices </a:t>
            </a:r>
            <a:r>
              <a:rPr lang="en-US" altLang="en-US" sz="2200" b="1" dirty="0">
                <a:solidFill>
                  <a:srgbClr val="0000CC"/>
                </a:solidFill>
              </a:rPr>
              <a:t>v</a:t>
            </a:r>
            <a:r>
              <a:rPr lang="en-US" altLang="en-US" sz="2200" b="1" baseline="-25000" dirty="0">
                <a:solidFill>
                  <a:srgbClr val="0000CC"/>
                </a:solidFill>
              </a:rPr>
              <a:t>1</a:t>
            </a:r>
            <a:r>
              <a:rPr lang="en-US" altLang="en-US" sz="2200" b="1" dirty="0">
                <a:solidFill>
                  <a:srgbClr val="0000CC"/>
                </a:solidFill>
              </a:rPr>
              <a:t>, v</a:t>
            </a:r>
            <a:r>
              <a:rPr lang="en-US" altLang="en-US" sz="2200" b="1" baseline="-25000" dirty="0">
                <a:solidFill>
                  <a:srgbClr val="0000CC"/>
                </a:solidFill>
              </a:rPr>
              <a:t>2</a:t>
            </a:r>
            <a:r>
              <a:rPr lang="en-US" altLang="en-US" sz="2200" b="1" dirty="0">
                <a:solidFill>
                  <a:srgbClr val="0000CC"/>
                </a:solidFill>
              </a:rPr>
              <a:t>, v</a:t>
            </a:r>
            <a:r>
              <a:rPr lang="en-US" altLang="en-US" sz="2200" b="1" baseline="-25000" dirty="0">
                <a:solidFill>
                  <a:srgbClr val="0000CC"/>
                </a:solidFill>
              </a:rPr>
              <a:t>3</a:t>
            </a:r>
            <a:r>
              <a:rPr lang="en-US" altLang="en-US" sz="2200" b="1" dirty="0">
                <a:solidFill>
                  <a:srgbClr val="0000CC"/>
                </a:solidFill>
              </a:rPr>
              <a:t>, . . . , </a:t>
            </a:r>
            <a:r>
              <a:rPr lang="en-US" altLang="en-US" sz="2200" b="1" dirty="0" err="1">
                <a:solidFill>
                  <a:srgbClr val="0000CC"/>
                </a:solidFill>
              </a:rPr>
              <a:t>v</a:t>
            </a:r>
            <a:r>
              <a:rPr lang="en-US" altLang="en-US" sz="2200" b="1" i="1" baseline="-25000" dirty="0" err="1">
                <a:solidFill>
                  <a:srgbClr val="0000CC"/>
                </a:solidFill>
              </a:rPr>
              <a:t>n</a:t>
            </a:r>
            <a:r>
              <a:rPr lang="en-US" altLang="en-US" sz="2200" i="1" dirty="0"/>
              <a:t> such that </a:t>
            </a:r>
            <a:r>
              <a:rPr lang="en-US" altLang="en-US" sz="2200" b="1" dirty="0">
                <a:solidFill>
                  <a:srgbClr val="0000CC"/>
                </a:solidFill>
              </a:rPr>
              <a:t>(</a:t>
            </a:r>
            <a:r>
              <a:rPr lang="en-US" altLang="en-US" sz="2200" b="1" i="1" dirty="0">
                <a:solidFill>
                  <a:srgbClr val="0000CC"/>
                </a:solidFill>
              </a:rPr>
              <a:t>v</a:t>
            </a:r>
            <a:r>
              <a:rPr lang="en-US" altLang="en-US" sz="2200" b="1" i="1" baseline="-25000" dirty="0">
                <a:solidFill>
                  <a:srgbClr val="0000CC"/>
                </a:solidFill>
              </a:rPr>
              <a:t>i </a:t>
            </a:r>
            <a:r>
              <a:rPr lang="en-US" altLang="en-US" sz="2200" b="1" i="1" dirty="0">
                <a:solidFill>
                  <a:srgbClr val="0000CC"/>
                </a:solidFill>
              </a:rPr>
              <a:t>, </a:t>
            </a:r>
            <a:r>
              <a:rPr lang="en-US" altLang="en-US" sz="2200" b="1" i="1" dirty="0" err="1">
                <a:solidFill>
                  <a:srgbClr val="0000CC"/>
                </a:solidFill>
              </a:rPr>
              <a:t>v</a:t>
            </a:r>
            <a:r>
              <a:rPr lang="en-US" altLang="en-US" sz="2200" b="1" i="1" baseline="-25000" dirty="0" err="1">
                <a:solidFill>
                  <a:srgbClr val="0000CC"/>
                </a:solidFill>
              </a:rPr>
              <a:t>i+i</a:t>
            </a:r>
            <a:r>
              <a:rPr lang="en-US" altLang="en-US" sz="2200" b="1" dirty="0">
                <a:solidFill>
                  <a:srgbClr val="0000CC"/>
                </a:solidFill>
              </a:rPr>
              <a:t>)</a:t>
            </a:r>
            <a:r>
              <a:rPr lang="en-US" altLang="en-US" sz="2200" i="1" dirty="0"/>
              <a:t> </a:t>
            </a:r>
            <a:r>
              <a:rPr lang="el-GR" altLang="en-US" sz="2200" dirty="0">
                <a:solidFill>
                  <a:srgbClr val="0000CC"/>
                </a:solidFill>
                <a:latin typeface="Arial Black" panose="020B0604020202020204" pitchFamily="34" charset="0"/>
              </a:rPr>
              <a:t>ϵ </a:t>
            </a:r>
            <a:r>
              <a:rPr lang="en-US" altLang="en-US" sz="2200" b="1" i="1" dirty="0">
                <a:solidFill>
                  <a:srgbClr val="0000CC"/>
                </a:solidFill>
              </a:rPr>
              <a:t>E</a:t>
            </a:r>
            <a:r>
              <a:rPr lang="en-US" altLang="en-US" sz="2200" i="1" dirty="0"/>
              <a:t> for </a:t>
            </a:r>
            <a:r>
              <a:rPr lang="en-US" altLang="en-US" sz="2200" b="1" i="1" dirty="0">
                <a:solidFill>
                  <a:srgbClr val="0000CC"/>
                </a:solidFill>
              </a:rPr>
              <a:t>1 ≤ </a:t>
            </a:r>
            <a:r>
              <a:rPr lang="en-US" altLang="en-US" sz="2200" b="1" i="1" dirty="0" err="1">
                <a:solidFill>
                  <a:srgbClr val="0000CC"/>
                </a:solidFill>
              </a:rPr>
              <a:t>i</a:t>
            </a:r>
            <a:r>
              <a:rPr lang="en-US" altLang="en-US" sz="2200" b="1" i="1" dirty="0">
                <a:solidFill>
                  <a:srgbClr val="0000CC"/>
                </a:solidFill>
              </a:rPr>
              <a:t> &lt; n</a:t>
            </a:r>
            <a:r>
              <a:rPr lang="en-US" altLang="en-US" sz="2200" i="1" dirty="0"/>
              <a:t> </a:t>
            </a:r>
          </a:p>
          <a:p>
            <a:endParaRPr lang="en-US" altLang="en-US" sz="1000" dirty="0"/>
          </a:p>
          <a:p>
            <a:r>
              <a:rPr lang="en-US" altLang="en-US" sz="2200" dirty="0"/>
              <a:t>The length of such a path (involving </a:t>
            </a:r>
            <a:r>
              <a:rPr lang="en-US" altLang="en-US" sz="2200" b="1" i="1" dirty="0">
                <a:solidFill>
                  <a:srgbClr val="0000CC"/>
                </a:solidFill>
              </a:rPr>
              <a:t>n</a:t>
            </a:r>
            <a:r>
              <a:rPr lang="en-US" altLang="en-US" sz="2200" dirty="0"/>
              <a:t> vertices) is the number of edges on the path, which is equal to </a:t>
            </a:r>
            <a:r>
              <a:rPr lang="en-US" altLang="en-US" sz="2200" b="1" i="1" dirty="0">
                <a:solidFill>
                  <a:srgbClr val="0000CC"/>
                </a:solidFill>
              </a:rPr>
              <a:t>n - </a:t>
            </a:r>
            <a:r>
              <a:rPr lang="en-US" altLang="en-US" sz="2200" b="1" dirty="0">
                <a:solidFill>
                  <a:srgbClr val="0000CC"/>
                </a:solidFill>
              </a:rPr>
              <a:t>1</a:t>
            </a:r>
            <a:r>
              <a:rPr lang="en-US" altLang="en-US" sz="2200" dirty="0"/>
              <a:t> </a:t>
            </a:r>
          </a:p>
          <a:p>
            <a:endParaRPr lang="en-US" altLang="en-US" sz="1000" dirty="0"/>
          </a:p>
          <a:p>
            <a:r>
              <a:rPr lang="en-US" altLang="en-US" sz="2200" dirty="0"/>
              <a:t>We allow a path from a vertex to itself; if this path contains no edges, then the path length is </a:t>
            </a:r>
            <a:r>
              <a:rPr lang="en-US" altLang="en-US" sz="2200" b="1" dirty="0">
                <a:solidFill>
                  <a:srgbClr val="0000CC"/>
                </a:solidFill>
              </a:rPr>
              <a:t>0</a:t>
            </a:r>
            <a:r>
              <a:rPr lang="en-US" altLang="en-US" sz="2200" dirty="0"/>
              <a:t>. </a:t>
            </a:r>
          </a:p>
          <a:p>
            <a:pPr lvl="1"/>
            <a:r>
              <a:rPr lang="en-US" altLang="en-US" sz="2100" dirty="0"/>
              <a:t>If the graph contains an edge </a:t>
            </a:r>
            <a:r>
              <a:rPr lang="en-US" altLang="en-US" sz="2100" b="1" dirty="0">
                <a:solidFill>
                  <a:srgbClr val="0000CC"/>
                </a:solidFill>
              </a:rPr>
              <a:t>(</a:t>
            </a:r>
            <a:r>
              <a:rPr lang="en-US" altLang="en-US" sz="2100" b="1" i="1" dirty="0" err="1">
                <a:solidFill>
                  <a:srgbClr val="0000CC"/>
                </a:solidFill>
              </a:rPr>
              <a:t>v,v</a:t>
            </a:r>
            <a:r>
              <a:rPr lang="en-US" altLang="en-US" sz="2100" b="1" dirty="0">
                <a:solidFill>
                  <a:srgbClr val="0000CC"/>
                </a:solidFill>
              </a:rPr>
              <a:t>)</a:t>
            </a:r>
            <a:r>
              <a:rPr lang="en-US" altLang="en-US" sz="2100" dirty="0"/>
              <a:t> from a vertex to itself, then the path </a:t>
            </a:r>
            <a:r>
              <a:rPr lang="en-US" altLang="en-US" sz="2100" b="1" i="1" dirty="0">
                <a:solidFill>
                  <a:srgbClr val="0000CC"/>
                </a:solidFill>
              </a:rPr>
              <a:t>v, v</a:t>
            </a:r>
            <a:r>
              <a:rPr lang="en-US" altLang="en-US" sz="2100" dirty="0"/>
              <a:t> is sometimes referred to as a loop. </a:t>
            </a:r>
          </a:p>
          <a:p>
            <a:endParaRPr lang="en-US" altLang="en-US" sz="1000" dirty="0"/>
          </a:p>
          <a:p>
            <a:r>
              <a:rPr lang="en-US" altLang="en-US" sz="2200" dirty="0"/>
              <a:t>The graphs we will consider will generally be </a:t>
            </a:r>
            <a:r>
              <a:rPr lang="en-US" altLang="en-US" sz="2200" dirty="0" err="1"/>
              <a:t>loopless</a:t>
            </a:r>
            <a:r>
              <a:rPr lang="en-US" altLang="en-US" sz="2200" dirty="0"/>
              <a:t>. </a:t>
            </a:r>
          </a:p>
          <a:p>
            <a:endParaRPr lang="en-US" altLang="en-US" sz="1000" dirty="0"/>
          </a:p>
          <a:p>
            <a:r>
              <a:rPr lang="en-US" altLang="en-US" sz="2200" dirty="0"/>
              <a:t>A </a:t>
            </a:r>
            <a:r>
              <a:rPr lang="en-US" altLang="en-US" sz="2200" b="1" dirty="0">
                <a:solidFill>
                  <a:srgbClr val="0000CC"/>
                </a:solidFill>
              </a:rPr>
              <a:t>simple path</a:t>
            </a:r>
            <a:r>
              <a:rPr lang="en-US" altLang="en-US" sz="2200" b="1" dirty="0"/>
              <a:t> </a:t>
            </a:r>
            <a:r>
              <a:rPr lang="en-US" altLang="en-US" sz="2200" dirty="0"/>
              <a:t>is a path such that all vertices are distinct, except that the first and last could be the same.</a:t>
            </a:r>
          </a:p>
          <a:p>
            <a:r>
              <a:rPr lang="en-US" altLang="en-US" sz="2200" dirty="0"/>
              <a:t>Alternatively, a path with no repeated vertices is called a </a:t>
            </a:r>
            <a:r>
              <a:rPr lang="en-US" altLang="en-US" sz="2200" b="1" dirty="0">
                <a:solidFill>
                  <a:srgbClr val="0000CC"/>
                </a:solidFill>
              </a:rPr>
              <a:t>simple path</a:t>
            </a:r>
            <a:r>
              <a:rPr lang="en-US" altLang="en-US" sz="2200" dirty="0"/>
              <a:t> </a:t>
            </a:r>
          </a:p>
          <a:p>
            <a:endParaRPr lang="en-US" altLang="en-US" sz="2200" dirty="0">
              <a:latin typeface="Trebuchet MS" panose="020B0703020202090204" pitchFamily="34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5C82F8E-8325-E14A-A539-3605C227716A}"/>
              </a:ext>
            </a:extLst>
          </p:cNvPr>
          <p:cNvSpPr txBox="1">
            <a:spLocks/>
          </p:cNvSpPr>
          <p:nvPr/>
        </p:nvSpPr>
        <p:spPr>
          <a:xfrm>
            <a:off x="6845688" y="6627813"/>
            <a:ext cx="5873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7C409390-4A2D-E143-8D5E-1800E6982CB6}" type="slidenum">
              <a:rPr lang="en-US" altLang="en-US" sz="1100" smtClean="0">
                <a:solidFill>
                  <a:schemeClr val="tx2"/>
                </a:solidFill>
              </a:rPr>
              <a:pPr eaLnBrk="1" hangingPunct="1"/>
              <a:t>5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0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DFB3C2-05AA-D84E-942B-C170A586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4774FA-0212-A747-8F1F-1055771EC416}"/>
              </a:ext>
            </a:extLst>
          </p:cNvPr>
          <p:cNvSpPr txBox="1">
            <a:spLocks/>
          </p:cNvSpPr>
          <p:nvPr/>
        </p:nvSpPr>
        <p:spPr bwMode="auto">
          <a:xfrm>
            <a:off x="152400" y="413874"/>
            <a:ext cx="72390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rebuchet MS" panose="020B0703020202090204" pitchFamily="34" charset="0"/>
              </a:rPr>
              <a:t>Cycles in the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2ED88-5518-564E-B0A3-142E26E88A8C}"/>
              </a:ext>
            </a:extLst>
          </p:cNvPr>
          <p:cNvSpPr txBox="1">
            <a:spLocks/>
          </p:cNvSpPr>
          <p:nvPr/>
        </p:nvSpPr>
        <p:spPr>
          <a:xfrm>
            <a:off x="152400" y="1235076"/>
            <a:ext cx="7848600" cy="5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A </a:t>
            </a:r>
            <a:r>
              <a:rPr lang="en-US" altLang="en-US" sz="2000" b="1" i="1" dirty="0">
                <a:solidFill>
                  <a:srgbClr val="0000CC"/>
                </a:solidFill>
              </a:rPr>
              <a:t>cycle</a:t>
            </a:r>
            <a:r>
              <a:rPr lang="en-US" altLang="en-US" sz="2000" dirty="0"/>
              <a:t> in a directed graph is a path of length at least </a:t>
            </a:r>
            <a:r>
              <a:rPr lang="en-US" altLang="en-US" sz="2000" b="1" dirty="0">
                <a:solidFill>
                  <a:srgbClr val="0000CC"/>
                </a:solidFill>
              </a:rPr>
              <a:t>1</a:t>
            </a:r>
            <a:r>
              <a:rPr lang="en-US" altLang="en-US" sz="2000" dirty="0"/>
              <a:t> such that </a:t>
            </a:r>
            <a:r>
              <a:rPr lang="en-US" altLang="en-US" sz="2000" b="1" i="1" dirty="0">
                <a:solidFill>
                  <a:srgbClr val="0000CC"/>
                </a:solidFill>
              </a:rPr>
              <a:t>w</a:t>
            </a:r>
            <a:r>
              <a:rPr lang="en-US" altLang="en-US" sz="2000" b="1" baseline="-25000" dirty="0">
                <a:solidFill>
                  <a:srgbClr val="0000CC"/>
                </a:solidFill>
              </a:rPr>
              <a:t>1</a:t>
            </a:r>
            <a:r>
              <a:rPr lang="en-US" altLang="en-US" sz="2000" b="1" dirty="0">
                <a:solidFill>
                  <a:srgbClr val="0000CC"/>
                </a:solidFill>
              </a:rPr>
              <a:t> = </a:t>
            </a:r>
            <a:r>
              <a:rPr lang="en-US" altLang="en-US" sz="2000" b="1" i="1" dirty="0" err="1">
                <a:solidFill>
                  <a:srgbClr val="0000CC"/>
                </a:solidFill>
              </a:rPr>
              <a:t>w</a:t>
            </a:r>
            <a:r>
              <a:rPr lang="en-US" altLang="en-US" sz="2000" b="1" i="1" baseline="-25000" dirty="0" err="1">
                <a:solidFill>
                  <a:srgbClr val="0000CC"/>
                </a:solidFill>
              </a:rPr>
              <a:t>n</a:t>
            </a:r>
            <a:r>
              <a:rPr lang="en-US" altLang="en-US" sz="2000" i="1" dirty="0"/>
              <a:t> </a:t>
            </a:r>
          </a:p>
          <a:p>
            <a:r>
              <a:rPr lang="en-US" altLang="en-US" sz="2000" dirty="0"/>
              <a:t>A cycle with no repeated vertices or edges aside from the necessary repetition of the start and end vertex is a </a:t>
            </a:r>
            <a:r>
              <a:rPr lang="en-US" altLang="en-US" sz="2000" b="1" dirty="0">
                <a:solidFill>
                  <a:srgbClr val="0000CC"/>
                </a:solidFill>
              </a:rPr>
              <a:t>simple cycle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For undirected graphs, we require that the edges be distinct 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The logic of these requirements is that the path </a:t>
            </a:r>
            <a:r>
              <a:rPr lang="en-US" altLang="en-US" sz="2000" b="1" i="1" dirty="0">
                <a:solidFill>
                  <a:srgbClr val="0000CC"/>
                </a:solidFill>
              </a:rPr>
              <a:t>u, v, u</a:t>
            </a:r>
            <a:r>
              <a:rPr lang="en-US" altLang="en-US" sz="2000" dirty="0">
                <a:solidFill>
                  <a:srgbClr val="002060"/>
                </a:solidFill>
              </a:rPr>
              <a:t> in an undirected graph should not be considered a cycle, because </a:t>
            </a:r>
            <a:r>
              <a:rPr lang="en-US" altLang="en-US" sz="2000" b="1" dirty="0">
                <a:solidFill>
                  <a:srgbClr val="0000CC"/>
                </a:solidFill>
              </a:rPr>
              <a:t>(</a:t>
            </a:r>
            <a:r>
              <a:rPr lang="en-US" altLang="en-US" sz="2000" b="1" i="1" dirty="0">
                <a:solidFill>
                  <a:srgbClr val="0000CC"/>
                </a:solidFill>
              </a:rPr>
              <a:t>u, v</a:t>
            </a:r>
            <a:r>
              <a:rPr lang="en-US" altLang="en-US" sz="2000" b="1" dirty="0">
                <a:solidFill>
                  <a:srgbClr val="0000CC"/>
                </a:solidFill>
              </a:rPr>
              <a:t>)</a:t>
            </a:r>
            <a:r>
              <a:rPr lang="en-US" altLang="en-US" sz="2000" dirty="0">
                <a:solidFill>
                  <a:srgbClr val="002060"/>
                </a:solidFill>
              </a:rPr>
              <a:t> and </a:t>
            </a:r>
            <a:r>
              <a:rPr lang="en-US" altLang="en-US" sz="2000" b="1" dirty="0">
                <a:solidFill>
                  <a:srgbClr val="0000CC"/>
                </a:solidFill>
              </a:rPr>
              <a:t>(</a:t>
            </a:r>
            <a:r>
              <a:rPr lang="en-US" altLang="en-US" sz="2000" b="1" i="1" dirty="0">
                <a:solidFill>
                  <a:srgbClr val="0000CC"/>
                </a:solidFill>
              </a:rPr>
              <a:t>v, u</a:t>
            </a:r>
            <a:r>
              <a:rPr lang="en-US" altLang="en-US" sz="2000" b="1" dirty="0">
                <a:solidFill>
                  <a:srgbClr val="0000CC"/>
                </a:solidFill>
              </a:rPr>
              <a:t>)</a:t>
            </a:r>
            <a:r>
              <a:rPr lang="en-US" altLang="en-US" sz="2000" dirty="0">
                <a:solidFill>
                  <a:srgbClr val="002060"/>
                </a:solidFill>
              </a:rPr>
              <a:t> are the same edge </a:t>
            </a:r>
          </a:p>
          <a:p>
            <a:pPr lvl="1"/>
            <a:r>
              <a:rPr lang="en-US" altLang="en-US" sz="2000" dirty="0">
                <a:solidFill>
                  <a:srgbClr val="002060"/>
                </a:solidFill>
              </a:rPr>
              <a:t>In a directed graph, these are different edges, so it makes sense to call this a cycle </a:t>
            </a:r>
          </a:p>
          <a:p>
            <a:endParaRPr lang="en-US" altLang="en-US" sz="1000" dirty="0"/>
          </a:p>
          <a:p>
            <a:r>
              <a:rPr lang="en-US" altLang="en-US" sz="2000" dirty="0"/>
              <a:t>A directed graph is acyclic if it has no cycles </a:t>
            </a:r>
          </a:p>
          <a:p>
            <a:r>
              <a:rPr lang="en-US" altLang="en-US" sz="2000" dirty="0"/>
              <a:t>A directed acyclic graph is sometimes referred to by its abbreviation, </a:t>
            </a:r>
            <a:r>
              <a:rPr lang="en-US" altLang="en-US" sz="2000" b="1" dirty="0">
                <a:solidFill>
                  <a:srgbClr val="0000CC"/>
                </a:solidFill>
              </a:rPr>
              <a:t>DAG</a:t>
            </a:r>
            <a:endParaRPr lang="en-US" altLang="en-US" sz="2000" b="1" dirty="0">
              <a:solidFill>
                <a:srgbClr val="0000CC"/>
              </a:solidFill>
              <a:latin typeface="Trebuchet MS" panose="020B0703020202090204" pitchFamily="34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4C51D06-3154-0F4B-B60E-1546A80F4DF4}"/>
              </a:ext>
            </a:extLst>
          </p:cNvPr>
          <p:cNvSpPr txBox="1">
            <a:spLocks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DA4189DE-DAD0-DB41-9905-8CBC4E6BA48D}" type="slidenum">
              <a:rPr lang="en-US" altLang="en-US" sz="1100" smtClean="0">
                <a:solidFill>
                  <a:schemeClr val="tx2"/>
                </a:solidFill>
              </a:rPr>
              <a:pPr eaLnBrk="1" hangingPunct="1"/>
              <a:t>6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73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0595A5-0664-9847-9352-759FAD91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583B1D-5E52-8147-99D3-300F187CD681}"/>
              </a:ext>
            </a:extLst>
          </p:cNvPr>
          <p:cNvSpPr txBox="1">
            <a:spLocks/>
          </p:cNvSpPr>
          <p:nvPr/>
        </p:nvSpPr>
        <p:spPr bwMode="auto">
          <a:xfrm>
            <a:off x="457200" y="173038"/>
            <a:ext cx="72390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Trebuchet MS" panose="020B0703020202090204" pitchFamily="34" charset="0"/>
              </a:rPr>
              <a:t>A Connected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24D13-7C04-DB47-89F6-D04B2B957C83}"/>
              </a:ext>
            </a:extLst>
          </p:cNvPr>
          <p:cNvSpPr txBox="1">
            <a:spLocks/>
          </p:cNvSpPr>
          <p:nvPr/>
        </p:nvSpPr>
        <p:spPr>
          <a:xfrm>
            <a:off x="152400" y="1235076"/>
            <a:ext cx="7848600" cy="5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An undirected graph is </a:t>
            </a:r>
            <a:r>
              <a:rPr lang="en-US" altLang="en-US" sz="2400" i="1" dirty="0">
                <a:solidFill>
                  <a:srgbClr val="0000CC"/>
                </a:solidFill>
              </a:rPr>
              <a:t>connected</a:t>
            </a:r>
            <a:r>
              <a:rPr lang="en-US" altLang="en-US" sz="2400" dirty="0"/>
              <a:t> if there is a path from every vertex to every other vertex </a:t>
            </a:r>
          </a:p>
          <a:p>
            <a:r>
              <a:rPr lang="en-US" altLang="en-US" sz="2400" dirty="0"/>
              <a:t>A directed graph with this property is called </a:t>
            </a:r>
            <a:r>
              <a:rPr lang="en-US" altLang="en-US" sz="2400" i="1" dirty="0">
                <a:solidFill>
                  <a:srgbClr val="0000CC"/>
                </a:solidFill>
              </a:rPr>
              <a:t>strongly connected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If a directed graph is not strongly connected, but the underlying graph (without direction to the arcs) is connected, then the graph is said to be </a:t>
            </a:r>
            <a:r>
              <a:rPr lang="en-US" altLang="en-US" sz="2400" i="1" dirty="0">
                <a:solidFill>
                  <a:srgbClr val="0000CC"/>
                </a:solidFill>
              </a:rPr>
              <a:t>weakly connected</a:t>
            </a:r>
            <a:endParaRPr lang="en-US" altLang="en-US" sz="2400" dirty="0"/>
          </a:p>
          <a:p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0000CC"/>
                </a:solidFill>
              </a:rPr>
              <a:t>A </a:t>
            </a:r>
            <a:r>
              <a:rPr lang="en-US" altLang="en-US" sz="2400" i="1" dirty="0">
                <a:solidFill>
                  <a:srgbClr val="0000CC"/>
                </a:solidFill>
              </a:rPr>
              <a:t>complete graph</a:t>
            </a:r>
            <a:r>
              <a:rPr lang="en-US" altLang="en-US" sz="2400" dirty="0">
                <a:solidFill>
                  <a:srgbClr val="0000CC"/>
                </a:solidFill>
              </a:rPr>
              <a:t> </a:t>
            </a:r>
            <a:r>
              <a:rPr lang="en-US" altLang="en-US" sz="2400" dirty="0"/>
              <a:t>is a graph in which there is an edge between every pair of vertices</a:t>
            </a:r>
            <a:endParaRPr lang="en-US" altLang="en-US" sz="2200" dirty="0">
              <a:latin typeface="Trebuchet MS" panose="020B0703020202090204" pitchFamily="34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A56FF0A-ECD6-2045-AEC1-AEA08B55798B}"/>
              </a:ext>
            </a:extLst>
          </p:cNvPr>
          <p:cNvSpPr txBox="1">
            <a:spLocks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fld id="{9D49567C-2EC5-B24F-B9B7-90BECC48D011}" type="slidenum">
              <a:rPr lang="en-US" altLang="en-US" sz="1100" smtClean="0">
                <a:solidFill>
                  <a:schemeClr val="tx2"/>
                </a:solidFill>
              </a:rPr>
              <a:pPr eaLnBrk="1" hangingPunct="1"/>
              <a:t>7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004646-9880-8949-8942-8D58E19E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93F0DD-6E8B-A744-9034-D35D3424F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Applications of Graphs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A2C7F-0311-5443-9AF1-19572F4C991D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066800"/>
            <a:ext cx="8610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Driving Map </a:t>
            </a:r>
          </a:p>
          <a:p>
            <a:pPr lvl="1"/>
            <a:r>
              <a:rPr lang="en-US" altLang="en-US" sz="2600"/>
              <a:t>Edge = Road</a:t>
            </a:r>
          </a:p>
          <a:p>
            <a:pPr lvl="1"/>
            <a:r>
              <a:rPr lang="en-US" altLang="en-US" sz="2600"/>
              <a:t>Vertex = Intersection </a:t>
            </a:r>
          </a:p>
          <a:p>
            <a:pPr lvl="1"/>
            <a:r>
              <a:rPr lang="en-US" altLang="en-US" sz="2600"/>
              <a:t>Edge weight = Time required to cover the road</a:t>
            </a:r>
          </a:p>
          <a:p>
            <a:r>
              <a:rPr lang="en-US" altLang="en-US"/>
              <a:t>Airline Traffic</a:t>
            </a:r>
          </a:p>
          <a:p>
            <a:pPr lvl="1"/>
            <a:r>
              <a:rPr lang="en-US" altLang="en-US" sz="2600"/>
              <a:t>Vertex = Cities serviced by the airline</a:t>
            </a:r>
          </a:p>
          <a:p>
            <a:pPr lvl="1"/>
            <a:r>
              <a:rPr lang="en-US" altLang="en-US" sz="2600"/>
              <a:t>Edge = Flight exists between two cities</a:t>
            </a:r>
          </a:p>
          <a:p>
            <a:pPr lvl="1"/>
            <a:r>
              <a:rPr lang="en-US" altLang="en-US" sz="2600"/>
              <a:t>Edge weight = Flight time or flight cost or both</a:t>
            </a:r>
          </a:p>
          <a:p>
            <a:r>
              <a:rPr lang="en-US" altLang="en-US"/>
              <a:t>Computer networks</a:t>
            </a:r>
          </a:p>
          <a:p>
            <a:pPr lvl="1"/>
            <a:r>
              <a:rPr lang="en-US" altLang="en-US" sz="2600"/>
              <a:t>Vertex = Server nodes</a:t>
            </a:r>
          </a:p>
          <a:p>
            <a:pPr lvl="1"/>
            <a:r>
              <a:rPr lang="en-US" altLang="en-US" sz="2600"/>
              <a:t>Edge = Data link</a:t>
            </a:r>
          </a:p>
          <a:p>
            <a:pPr lvl="1"/>
            <a:r>
              <a:rPr lang="en-US" altLang="en-US" sz="2600"/>
              <a:t>Edge weight = Connection speed</a:t>
            </a:r>
          </a:p>
        </p:txBody>
      </p:sp>
    </p:spTree>
    <p:extLst>
      <p:ext uri="{BB962C8B-B14F-4D97-AF65-F5344CB8AC3E}">
        <p14:creationId xmlns:p14="http://schemas.microsoft.com/office/powerpoint/2010/main" val="16009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0A1A8-B48C-0440-9D4C-B28D0729E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C6A847-3A2E-8B46-8BF4-0A8A55F630AD}"/>
              </a:ext>
            </a:extLst>
          </p:cNvPr>
          <p:cNvSpPr txBox="1">
            <a:spLocks/>
          </p:cNvSpPr>
          <p:nvPr/>
        </p:nvSpPr>
        <p:spPr bwMode="auto">
          <a:xfrm>
            <a:off x="457200" y="173038"/>
            <a:ext cx="7239000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latin typeface="Trebuchet MS" panose="020B0703020202090204" pitchFamily="34" charset="0"/>
              </a:rPr>
              <a:t>A Directed Graph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3FCF-15FD-374C-AF6D-3794841B2607}"/>
              </a:ext>
            </a:extLst>
          </p:cNvPr>
          <p:cNvSpPr txBox="1">
            <a:spLocks noGrp="1"/>
          </p:cNvSpPr>
          <p:nvPr/>
        </p:nvSpPr>
        <p:spPr>
          <a:xfrm>
            <a:off x="6734175" y="6554788"/>
            <a:ext cx="587375" cy="228600"/>
          </a:xfrm>
          <a:prstGeom prst="rect">
            <a:avLst/>
          </a:prstGeom>
          <a:noFill/>
        </p:spPr>
        <p:txBody>
          <a:bodyPr lIns="0" tIns="0" rIns="0" bIns="0" anchor="b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965575F-3742-2145-90C5-F43AEEC6C64E}" type="slidenum">
              <a:rPr lang="en-US" altLang="en-US" sz="1100">
                <a:solidFill>
                  <a:schemeClr val="tx2"/>
                </a:solidFill>
              </a:rPr>
              <a:pPr algn="r" eaLnBrk="1" hangingPunct="1"/>
              <a:t>9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1B7EC5B6-A8D7-6C40-A97B-2A4EEEFB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80975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8952F15D-DB15-784C-A3D1-9D4FFB42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1814513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EB8B363F-0C98-514D-8CAE-DC766621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86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9" name="Oval 15">
            <a:extLst>
              <a:ext uri="{FF2B5EF4-FFF2-40B4-BE49-F238E27FC236}">
                <a16:creationId xmlns:a16="http://schemas.microsoft.com/office/drawing/2014/main" id="{CED06F7D-F8BD-7548-A869-2021BA41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3886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299CED-CFB8-4F4B-863E-28A44154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2843213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F7A25EF8-9AD7-F74C-BCAC-DAD20267D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62263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" name="Oval 15">
            <a:extLst>
              <a:ext uri="{FF2B5EF4-FFF2-40B4-BE49-F238E27FC236}">
                <a16:creationId xmlns:a16="http://schemas.microsoft.com/office/drawing/2014/main" id="{A549FAAC-BF76-1349-998F-91AE8A50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867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" name="Line 25">
            <a:extLst>
              <a:ext uri="{FF2B5EF4-FFF2-40B4-BE49-F238E27FC236}">
                <a16:creationId xmlns:a16="http://schemas.microsoft.com/office/drawing/2014/main" id="{BFD7200F-16E9-0A48-832E-AABF3EB88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286000"/>
            <a:ext cx="68580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95A8312E-D3A9-1F4D-ACBF-329253D90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057400"/>
            <a:ext cx="100488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21425194-7086-474F-9FE9-E6F6E74A3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2300288"/>
            <a:ext cx="519112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66C77831-132B-D94C-9D61-30A10C41FC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525" y="3295650"/>
            <a:ext cx="685800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31">
            <a:extLst>
              <a:ext uri="{FF2B5EF4-FFF2-40B4-BE49-F238E27FC236}">
                <a16:creationId xmlns:a16="http://schemas.microsoft.com/office/drawing/2014/main" id="{E5348E41-EA9C-D94F-932C-58CA1E027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352800"/>
            <a:ext cx="519113" cy="59531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A3806848-FD2F-DE4C-BC87-18A0180F2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6225" y="2362200"/>
            <a:ext cx="561975" cy="5476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3">
            <a:extLst>
              <a:ext uri="{FF2B5EF4-FFF2-40B4-BE49-F238E27FC236}">
                <a16:creationId xmlns:a16="http://schemas.microsoft.com/office/drawing/2014/main" id="{27556174-35F8-F343-AE62-B400D9AAB9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9913" y="4157663"/>
            <a:ext cx="146208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7ABCE47E-7A32-8849-B90C-89CF4D6ED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3319463"/>
            <a:ext cx="519113" cy="59531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7">
            <a:extLst>
              <a:ext uri="{FF2B5EF4-FFF2-40B4-BE49-F238E27FC236}">
                <a16:creationId xmlns:a16="http://schemas.microsoft.com/office/drawing/2014/main" id="{5C94F3EC-040E-EF4C-9228-D61DE1794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86000"/>
            <a:ext cx="60960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8">
            <a:extLst>
              <a:ext uri="{FF2B5EF4-FFF2-40B4-BE49-F238E27FC236}">
                <a16:creationId xmlns:a16="http://schemas.microsoft.com/office/drawing/2014/main" id="{46200CD9-D9C4-C149-86D0-C0A8053907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1575" y="3395663"/>
            <a:ext cx="561975" cy="5476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9">
            <a:extLst>
              <a:ext uri="{FF2B5EF4-FFF2-40B4-BE49-F238E27FC236}">
                <a16:creationId xmlns:a16="http://schemas.microsoft.com/office/drawing/2014/main" id="{E71D5514-70CD-BC40-AD52-DDC47BDDB6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4175" y="3124200"/>
            <a:ext cx="1143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40">
            <a:extLst>
              <a:ext uri="{FF2B5EF4-FFF2-40B4-BE49-F238E27FC236}">
                <a16:creationId xmlns:a16="http://schemas.microsoft.com/office/drawing/2014/main" id="{042AD135-8472-8342-877A-74A6BD2BD1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6013" y="3124200"/>
            <a:ext cx="12795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2E7E29B1-BA49-AD41-804D-7A05AA77A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00"/>
            <a:ext cx="5791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Here, 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V = {1, 2, 3, 4, 5, 6, 7}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/>
              <a:t>E = {(1, 2), (1, 3), (1, 4), (2, 4), (2, 5), (3, 6), (4, 3),    (4, 6), (4, 7), (5, 4), (5, 7), (7, 6) }</a:t>
            </a:r>
          </a:p>
        </p:txBody>
      </p:sp>
    </p:spTree>
    <p:extLst>
      <p:ext uri="{BB962C8B-B14F-4D97-AF65-F5344CB8AC3E}">
        <p14:creationId xmlns:p14="http://schemas.microsoft.com/office/powerpoint/2010/main" val="226821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45516</TotalTime>
  <Words>2224</Words>
  <Application>Microsoft Macintosh PowerPoint</Application>
  <PresentationFormat>A4 Paper (210x297 mm)</PresentationFormat>
  <Paragraphs>535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Adobe Gothic Std B</vt:lpstr>
      <vt:lpstr>等线</vt:lpstr>
      <vt:lpstr>等线</vt:lpstr>
      <vt:lpstr>等线 Light</vt:lpstr>
      <vt:lpstr>SimSun</vt:lpstr>
      <vt:lpstr>Arial</vt:lpstr>
      <vt:lpstr>Arial Black</vt:lpstr>
      <vt:lpstr>Calibri</vt:lpstr>
      <vt:lpstr>Times New Roman</vt:lpstr>
      <vt:lpstr>Trebuchet MS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User</cp:lastModifiedBy>
  <cp:revision>856</cp:revision>
  <cp:lastPrinted>2025-03-21T05:26:40Z</cp:lastPrinted>
  <dcterms:created xsi:type="dcterms:W3CDTF">2018-07-17T04:46:00Z</dcterms:created>
  <dcterms:modified xsi:type="dcterms:W3CDTF">2025-04-29T04:00:53Z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