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72" r:id="rId7"/>
    <p:sldId id="261" r:id="rId8"/>
    <p:sldId id="275" r:id="rId9"/>
    <p:sldId id="268" r:id="rId10"/>
    <p:sldId id="270" r:id="rId11"/>
    <p:sldId id="274" r:id="rId12"/>
    <p:sldId id="262" r:id="rId13"/>
    <p:sldId id="264" r:id="rId14"/>
    <p:sldId id="263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0F2EB6"/>
    <a:srgbClr val="FFFF00"/>
    <a:srgbClr val="029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9"/>
    <p:restoredTop sz="94621"/>
  </p:normalViewPr>
  <p:slideViewPr>
    <p:cSldViewPr snapToGrid="0" snapToObjects="1">
      <p:cViewPr>
        <p:scale>
          <a:sx n="77" d="100"/>
          <a:sy n="77" d="100"/>
        </p:scale>
        <p:origin x="-121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A4D12-FC2C-A946-9666-A6A79CE579E1}" type="doc">
      <dgm:prSet loTypeId="urn:microsoft.com/office/officeart/2005/8/layout/cycle6" loCatId="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4565B4B-7DF6-7B41-BD2C-655006039F69}">
      <dgm:prSet phldrT="[Text]" custT="1"/>
      <dgm:spPr>
        <a:solidFill>
          <a:srgbClr val="FF0000">
            <a:alpha val="92000"/>
          </a:srgbClr>
        </a:solidFill>
      </dgm:spPr>
      <dgm:t>
        <a:bodyPr/>
        <a:lstStyle/>
        <a:p>
          <a:r>
            <a:rPr lang="en-US" sz="2400" dirty="0" smtClean="0">
              <a:latin typeface="Cambria" charset="0"/>
              <a:ea typeface="Cambria" charset="0"/>
              <a:cs typeface="Cambria" charset="0"/>
            </a:rPr>
            <a:t>Data</a:t>
          </a:r>
          <a:r>
            <a:rPr lang="en-US" sz="2400" baseline="0" dirty="0" smtClean="0">
              <a:latin typeface="Cambria" charset="0"/>
              <a:ea typeface="Cambria" charset="0"/>
              <a:cs typeface="Cambria" charset="0"/>
            </a:rPr>
            <a:t> Discovery</a:t>
          </a:r>
          <a:endParaRPr lang="en-US" sz="2400" dirty="0">
            <a:latin typeface="Cambria" charset="0"/>
            <a:ea typeface="Cambria" charset="0"/>
            <a:cs typeface="Cambria" charset="0"/>
          </a:endParaRPr>
        </a:p>
      </dgm:t>
    </dgm:pt>
    <dgm:pt modelId="{7943A280-2B9C-4A47-AFE7-6FD307D9C0D7}" type="sibTrans" cxnId="{BE423E43-0F91-F647-B367-C8F0E824D365}">
      <dgm:prSet/>
      <dgm:spPr/>
      <dgm:t>
        <a:bodyPr/>
        <a:lstStyle/>
        <a:p>
          <a:endParaRPr lang="en-US"/>
        </a:p>
      </dgm:t>
    </dgm:pt>
    <dgm:pt modelId="{F88934A8-6A9A-A14E-95DE-EB2DFE182F99}" type="parTrans" cxnId="{BE423E43-0F91-F647-B367-C8F0E824D365}">
      <dgm:prSet/>
      <dgm:spPr/>
      <dgm:t>
        <a:bodyPr/>
        <a:lstStyle/>
        <a:p>
          <a:endParaRPr lang="en-US"/>
        </a:p>
      </dgm:t>
    </dgm:pt>
    <dgm:pt modelId="{5B4FA71B-8593-5D49-9A25-46299F4515B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 smtClean="0">
              <a:latin typeface="Cambria" charset="0"/>
              <a:ea typeface="Cambria" charset="0"/>
              <a:cs typeface="Cambria" charset="0"/>
            </a:rPr>
            <a:t>Data Preparation</a:t>
          </a:r>
          <a:endParaRPr lang="en-US" sz="2400" dirty="0">
            <a:latin typeface="Cambria" charset="0"/>
            <a:ea typeface="Cambria" charset="0"/>
            <a:cs typeface="Cambria" charset="0"/>
          </a:endParaRPr>
        </a:p>
      </dgm:t>
    </dgm:pt>
    <dgm:pt modelId="{645AA9F2-75A0-994D-80CB-5D3BEF25E498}" type="sibTrans" cxnId="{501E5F89-DC2B-554F-9828-DB28AD26787E}">
      <dgm:prSet/>
      <dgm:spPr/>
      <dgm:t>
        <a:bodyPr/>
        <a:lstStyle/>
        <a:p>
          <a:endParaRPr lang="en-US"/>
        </a:p>
      </dgm:t>
    </dgm:pt>
    <dgm:pt modelId="{7D45BA86-281E-7742-AAC8-2F44E2DC8B2F}" type="parTrans" cxnId="{501E5F89-DC2B-554F-9828-DB28AD26787E}">
      <dgm:prSet/>
      <dgm:spPr/>
      <dgm:t>
        <a:bodyPr/>
        <a:lstStyle/>
        <a:p>
          <a:endParaRPr lang="en-US"/>
        </a:p>
      </dgm:t>
    </dgm:pt>
    <dgm:pt modelId="{8F92B290-5219-E74B-9AA4-C94AD3D5950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 smtClean="0">
              <a:latin typeface="Cambria" charset="0"/>
              <a:ea typeface="Cambria" charset="0"/>
              <a:cs typeface="Cambria" charset="0"/>
            </a:rPr>
            <a:t>Modeling</a:t>
          </a:r>
          <a:endParaRPr lang="en-US" sz="2400" dirty="0">
            <a:latin typeface="Cambria" charset="0"/>
            <a:ea typeface="Cambria" charset="0"/>
            <a:cs typeface="Cambria" charset="0"/>
          </a:endParaRPr>
        </a:p>
      </dgm:t>
    </dgm:pt>
    <dgm:pt modelId="{C3B630A5-65AD-044E-AD66-6C2A38F5EADA}" type="sibTrans" cxnId="{40A485F7-A926-D74E-A741-662F0F836405}">
      <dgm:prSet/>
      <dgm:spPr/>
      <dgm:t>
        <a:bodyPr/>
        <a:lstStyle/>
        <a:p>
          <a:endParaRPr lang="en-US"/>
        </a:p>
      </dgm:t>
    </dgm:pt>
    <dgm:pt modelId="{B6FE6205-E497-304B-B9FA-7A71FE83D4ED}" type="parTrans" cxnId="{40A485F7-A926-D74E-A741-662F0F836405}">
      <dgm:prSet/>
      <dgm:spPr/>
      <dgm:t>
        <a:bodyPr/>
        <a:lstStyle/>
        <a:p>
          <a:endParaRPr lang="en-US"/>
        </a:p>
      </dgm:t>
    </dgm:pt>
    <dgm:pt modelId="{C1454675-A7D2-8644-B16A-B5F3C8DF24C8}">
      <dgm:prSet phldrT="[Text]" custT="1"/>
      <dgm:spPr>
        <a:solidFill>
          <a:srgbClr val="0F2EB6"/>
        </a:solidFill>
      </dgm:spPr>
      <dgm:t>
        <a:bodyPr/>
        <a:lstStyle/>
        <a:p>
          <a:r>
            <a:rPr lang="en-US" sz="2400" dirty="0" smtClean="0">
              <a:latin typeface="Cambria" charset="0"/>
              <a:ea typeface="Cambria" charset="0"/>
              <a:cs typeface="Cambria" charset="0"/>
            </a:rPr>
            <a:t>Evaluation</a:t>
          </a:r>
          <a:endParaRPr lang="en-US" sz="2400" dirty="0">
            <a:latin typeface="Cambria" charset="0"/>
            <a:ea typeface="Cambria" charset="0"/>
            <a:cs typeface="Cambria" charset="0"/>
          </a:endParaRPr>
        </a:p>
      </dgm:t>
    </dgm:pt>
    <dgm:pt modelId="{5BC9A938-08FC-A845-94CD-40F6DB3E6CDC}" type="sibTrans" cxnId="{BC71714B-EF83-D844-A5AD-B3F70157D5A4}">
      <dgm:prSet/>
      <dgm:spPr/>
      <dgm:t>
        <a:bodyPr/>
        <a:lstStyle/>
        <a:p>
          <a:endParaRPr lang="en-US"/>
        </a:p>
      </dgm:t>
    </dgm:pt>
    <dgm:pt modelId="{DD12848C-46E7-3B4E-83CA-0DADCD58ACA5}" type="parTrans" cxnId="{BC71714B-EF83-D844-A5AD-B3F70157D5A4}">
      <dgm:prSet/>
      <dgm:spPr/>
      <dgm:t>
        <a:bodyPr/>
        <a:lstStyle/>
        <a:p>
          <a:endParaRPr lang="en-US"/>
        </a:p>
      </dgm:t>
    </dgm:pt>
    <dgm:pt modelId="{C1A65FF6-2503-4B49-9FF6-71CF9181137F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 smtClean="0">
              <a:latin typeface="Cambria" charset="0"/>
              <a:ea typeface="Cambria" charset="0"/>
              <a:cs typeface="Cambria" charset="0"/>
            </a:rPr>
            <a:t>Deployment/ Operationalize</a:t>
          </a:r>
          <a:endParaRPr lang="en-US" sz="2400" dirty="0">
            <a:latin typeface="Cambria" charset="0"/>
            <a:ea typeface="Cambria" charset="0"/>
            <a:cs typeface="Cambria" charset="0"/>
          </a:endParaRPr>
        </a:p>
      </dgm:t>
    </dgm:pt>
    <dgm:pt modelId="{A67892A0-FE2B-694E-985F-23EBAFD3B262}" type="sibTrans" cxnId="{ED453691-482E-3842-B61B-EBD826CA9C74}">
      <dgm:prSet/>
      <dgm:spPr/>
      <dgm:t>
        <a:bodyPr/>
        <a:lstStyle/>
        <a:p>
          <a:endParaRPr lang="en-US"/>
        </a:p>
      </dgm:t>
    </dgm:pt>
    <dgm:pt modelId="{5467C588-203E-4D41-8F6C-91D2E5ECA7EE}" type="parTrans" cxnId="{ED453691-482E-3842-B61B-EBD826CA9C74}">
      <dgm:prSet/>
      <dgm:spPr/>
      <dgm:t>
        <a:bodyPr/>
        <a:lstStyle/>
        <a:p>
          <a:endParaRPr lang="en-US"/>
        </a:p>
      </dgm:t>
    </dgm:pt>
    <dgm:pt modelId="{F06A242F-2293-6840-85DC-AAFC06D97325}" type="pres">
      <dgm:prSet presAssocID="{C7EA4D12-FC2C-A946-9666-A6A79CE579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84D22B-FDA4-E14F-B0FF-53F1BF09043A}" type="pres">
      <dgm:prSet presAssocID="{94565B4B-7DF6-7B41-BD2C-655006039F69}" presName="node" presStyleLbl="node1" presStyleIdx="0" presStyleCnt="5" custScaleX="128761" custScaleY="104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D885B-09FB-844C-8B85-579DCD805F16}" type="pres">
      <dgm:prSet presAssocID="{94565B4B-7DF6-7B41-BD2C-655006039F69}" presName="spNode" presStyleCnt="0"/>
      <dgm:spPr/>
    </dgm:pt>
    <dgm:pt modelId="{BFCBDED2-0A80-EE4A-B343-D7DB8D8956F1}" type="pres">
      <dgm:prSet presAssocID="{7943A280-2B9C-4A47-AFE7-6FD307D9C0D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C6C6BC7E-5ACF-FA4D-B9CC-9099BEEB77A6}" type="pres">
      <dgm:prSet presAssocID="{5B4FA71B-8593-5D49-9A25-46299F4515BD}" presName="node" presStyleLbl="node1" presStyleIdx="1" presStyleCnt="5" custScaleX="128099" custScaleY="116998" custRadScaleRad="99694" custRadScaleInc="265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38F99-3748-BA4C-8943-39B86D16837C}" type="pres">
      <dgm:prSet presAssocID="{5B4FA71B-8593-5D49-9A25-46299F4515BD}" presName="spNode" presStyleCnt="0"/>
      <dgm:spPr/>
    </dgm:pt>
    <dgm:pt modelId="{29EFF40E-7F58-5B4F-AC19-300E6390E9B4}" type="pres">
      <dgm:prSet presAssocID="{645AA9F2-75A0-994D-80CB-5D3BEF25E49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0FDB0A29-D557-9940-9F5A-31CF2A54DB47}" type="pres">
      <dgm:prSet presAssocID="{8F92B290-5219-E74B-9AA4-C94AD3D5950A}" presName="node" presStyleLbl="node1" presStyleIdx="2" presStyleCnt="5" custScaleX="129943" custScaleY="107176" custRadScaleRad="102904" custRadScaleInc="-27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1F528-2FBE-A441-B306-0C5326D4EB54}" type="pres">
      <dgm:prSet presAssocID="{8F92B290-5219-E74B-9AA4-C94AD3D5950A}" presName="spNode" presStyleCnt="0"/>
      <dgm:spPr/>
    </dgm:pt>
    <dgm:pt modelId="{3D2F13A5-B80E-4844-8F11-C5B619EE88B8}" type="pres">
      <dgm:prSet presAssocID="{C3B630A5-65AD-044E-AD66-6C2A38F5EAD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AFDE710-1F47-BB45-B543-8C43667A50C5}" type="pres">
      <dgm:prSet presAssocID="{C1454675-A7D2-8644-B16A-B5F3C8DF24C8}" presName="node" presStyleLbl="node1" presStyleIdx="3" presStyleCnt="5" custScaleX="130214" custScaleY="112375" custRadScaleRad="101153" custRadScaleInc="24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43537-2EB3-5247-A9A6-93ED9388E233}" type="pres">
      <dgm:prSet presAssocID="{C1454675-A7D2-8644-B16A-B5F3C8DF24C8}" presName="spNode" presStyleCnt="0"/>
      <dgm:spPr/>
    </dgm:pt>
    <dgm:pt modelId="{5D97DD16-2C20-E04F-815D-135D0C2FD14F}" type="pres">
      <dgm:prSet presAssocID="{5BC9A938-08FC-A845-94CD-40F6DB3E6CD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A7F5045-A6D8-7946-90B6-BCE742A2AB4A}" type="pres">
      <dgm:prSet presAssocID="{C1A65FF6-2503-4B49-9FF6-71CF9181137F}" presName="node" presStyleLbl="node1" presStyleIdx="4" presStyleCnt="5" custScaleX="140009" custScaleY="116338" custRadScaleRad="98080" custRadScaleInc="-30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DB679-7357-E949-A20C-7A57F74BC6E0}" type="pres">
      <dgm:prSet presAssocID="{C1A65FF6-2503-4B49-9FF6-71CF9181137F}" presName="spNode" presStyleCnt="0"/>
      <dgm:spPr/>
    </dgm:pt>
    <dgm:pt modelId="{A5F5CD2E-A522-4943-BB38-49D0D3B79263}" type="pres">
      <dgm:prSet presAssocID="{A67892A0-FE2B-694E-985F-23EBAFD3B26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BC71714B-EF83-D844-A5AD-B3F70157D5A4}" srcId="{C7EA4D12-FC2C-A946-9666-A6A79CE579E1}" destId="{C1454675-A7D2-8644-B16A-B5F3C8DF24C8}" srcOrd="3" destOrd="0" parTransId="{DD12848C-46E7-3B4E-83CA-0DADCD58ACA5}" sibTransId="{5BC9A938-08FC-A845-94CD-40F6DB3E6CDC}"/>
    <dgm:cxn modelId="{2287B15B-8FB5-AD42-9192-6EFC302AFBA5}" type="presOf" srcId="{7943A280-2B9C-4A47-AFE7-6FD307D9C0D7}" destId="{BFCBDED2-0A80-EE4A-B343-D7DB8D8956F1}" srcOrd="0" destOrd="0" presId="urn:microsoft.com/office/officeart/2005/8/layout/cycle6"/>
    <dgm:cxn modelId="{6C03328D-1D6F-EC45-AFB6-B25736FEC7D8}" type="presOf" srcId="{C1454675-A7D2-8644-B16A-B5F3C8DF24C8}" destId="{9AFDE710-1F47-BB45-B543-8C43667A50C5}" srcOrd="0" destOrd="0" presId="urn:microsoft.com/office/officeart/2005/8/layout/cycle6"/>
    <dgm:cxn modelId="{ED453691-482E-3842-B61B-EBD826CA9C74}" srcId="{C7EA4D12-FC2C-A946-9666-A6A79CE579E1}" destId="{C1A65FF6-2503-4B49-9FF6-71CF9181137F}" srcOrd="4" destOrd="0" parTransId="{5467C588-203E-4D41-8F6C-91D2E5ECA7EE}" sibTransId="{A67892A0-FE2B-694E-985F-23EBAFD3B262}"/>
    <dgm:cxn modelId="{C139CEE7-7DAA-3640-A787-BF418F4968C5}" type="presOf" srcId="{C1A65FF6-2503-4B49-9FF6-71CF9181137F}" destId="{6A7F5045-A6D8-7946-90B6-BCE742A2AB4A}" srcOrd="0" destOrd="0" presId="urn:microsoft.com/office/officeart/2005/8/layout/cycle6"/>
    <dgm:cxn modelId="{C03DDC76-FB5C-6B47-A164-DE151A65D169}" type="presOf" srcId="{A67892A0-FE2B-694E-985F-23EBAFD3B262}" destId="{A5F5CD2E-A522-4943-BB38-49D0D3B79263}" srcOrd="0" destOrd="0" presId="urn:microsoft.com/office/officeart/2005/8/layout/cycle6"/>
    <dgm:cxn modelId="{BE423E43-0F91-F647-B367-C8F0E824D365}" srcId="{C7EA4D12-FC2C-A946-9666-A6A79CE579E1}" destId="{94565B4B-7DF6-7B41-BD2C-655006039F69}" srcOrd="0" destOrd="0" parTransId="{F88934A8-6A9A-A14E-95DE-EB2DFE182F99}" sibTransId="{7943A280-2B9C-4A47-AFE7-6FD307D9C0D7}"/>
    <dgm:cxn modelId="{000EFBD8-5F3E-C142-A872-B37AB6219E72}" type="presOf" srcId="{C7EA4D12-FC2C-A946-9666-A6A79CE579E1}" destId="{F06A242F-2293-6840-85DC-AAFC06D97325}" srcOrd="0" destOrd="0" presId="urn:microsoft.com/office/officeart/2005/8/layout/cycle6"/>
    <dgm:cxn modelId="{D7CC53C3-22DF-184A-A7D2-62A29A04EAE7}" type="presOf" srcId="{5BC9A938-08FC-A845-94CD-40F6DB3E6CDC}" destId="{5D97DD16-2C20-E04F-815D-135D0C2FD14F}" srcOrd="0" destOrd="0" presId="urn:microsoft.com/office/officeart/2005/8/layout/cycle6"/>
    <dgm:cxn modelId="{642854EB-B35C-5243-88F9-E20BD2367AEB}" type="presOf" srcId="{5B4FA71B-8593-5D49-9A25-46299F4515BD}" destId="{C6C6BC7E-5ACF-FA4D-B9CC-9099BEEB77A6}" srcOrd="0" destOrd="0" presId="urn:microsoft.com/office/officeart/2005/8/layout/cycle6"/>
    <dgm:cxn modelId="{501E5F89-DC2B-554F-9828-DB28AD26787E}" srcId="{C7EA4D12-FC2C-A946-9666-A6A79CE579E1}" destId="{5B4FA71B-8593-5D49-9A25-46299F4515BD}" srcOrd="1" destOrd="0" parTransId="{7D45BA86-281E-7742-AAC8-2F44E2DC8B2F}" sibTransId="{645AA9F2-75A0-994D-80CB-5D3BEF25E498}"/>
    <dgm:cxn modelId="{7561A026-DD69-604A-A926-2168123442C0}" type="presOf" srcId="{645AA9F2-75A0-994D-80CB-5D3BEF25E498}" destId="{29EFF40E-7F58-5B4F-AC19-300E6390E9B4}" srcOrd="0" destOrd="0" presId="urn:microsoft.com/office/officeart/2005/8/layout/cycle6"/>
    <dgm:cxn modelId="{F7CE42C4-00E9-4841-8A48-E10E672086B1}" type="presOf" srcId="{94565B4B-7DF6-7B41-BD2C-655006039F69}" destId="{C884D22B-FDA4-E14F-B0FF-53F1BF09043A}" srcOrd="0" destOrd="0" presId="urn:microsoft.com/office/officeart/2005/8/layout/cycle6"/>
    <dgm:cxn modelId="{E4493F90-725A-694C-84F4-B60D36605892}" type="presOf" srcId="{C3B630A5-65AD-044E-AD66-6C2A38F5EADA}" destId="{3D2F13A5-B80E-4844-8F11-C5B619EE88B8}" srcOrd="0" destOrd="0" presId="urn:microsoft.com/office/officeart/2005/8/layout/cycle6"/>
    <dgm:cxn modelId="{EDE7B2CD-9ADF-944F-BEE9-92EAF1CED16E}" type="presOf" srcId="{8F92B290-5219-E74B-9AA4-C94AD3D5950A}" destId="{0FDB0A29-D557-9940-9F5A-31CF2A54DB47}" srcOrd="0" destOrd="0" presId="urn:microsoft.com/office/officeart/2005/8/layout/cycle6"/>
    <dgm:cxn modelId="{40A485F7-A926-D74E-A741-662F0F836405}" srcId="{C7EA4D12-FC2C-A946-9666-A6A79CE579E1}" destId="{8F92B290-5219-E74B-9AA4-C94AD3D5950A}" srcOrd="2" destOrd="0" parTransId="{B6FE6205-E497-304B-B9FA-7A71FE83D4ED}" sibTransId="{C3B630A5-65AD-044E-AD66-6C2A38F5EADA}"/>
    <dgm:cxn modelId="{BEE7BE71-B03E-654A-BEBA-41AF774D4D1A}" type="presParOf" srcId="{F06A242F-2293-6840-85DC-AAFC06D97325}" destId="{C884D22B-FDA4-E14F-B0FF-53F1BF09043A}" srcOrd="0" destOrd="0" presId="urn:microsoft.com/office/officeart/2005/8/layout/cycle6"/>
    <dgm:cxn modelId="{6C038843-47F0-274D-97EC-0F894A517DB6}" type="presParOf" srcId="{F06A242F-2293-6840-85DC-AAFC06D97325}" destId="{F59D885B-09FB-844C-8B85-579DCD805F16}" srcOrd="1" destOrd="0" presId="urn:microsoft.com/office/officeart/2005/8/layout/cycle6"/>
    <dgm:cxn modelId="{6A37CEB2-B6CC-4440-988E-406143F953CC}" type="presParOf" srcId="{F06A242F-2293-6840-85DC-AAFC06D97325}" destId="{BFCBDED2-0A80-EE4A-B343-D7DB8D8956F1}" srcOrd="2" destOrd="0" presId="urn:microsoft.com/office/officeart/2005/8/layout/cycle6"/>
    <dgm:cxn modelId="{B5856801-0497-B04E-B517-6B95189DB27D}" type="presParOf" srcId="{F06A242F-2293-6840-85DC-AAFC06D97325}" destId="{C6C6BC7E-5ACF-FA4D-B9CC-9099BEEB77A6}" srcOrd="3" destOrd="0" presId="urn:microsoft.com/office/officeart/2005/8/layout/cycle6"/>
    <dgm:cxn modelId="{0BB0BEFF-8360-0C41-ADF5-2A37949845BB}" type="presParOf" srcId="{F06A242F-2293-6840-85DC-AAFC06D97325}" destId="{C6938F99-3748-BA4C-8943-39B86D16837C}" srcOrd="4" destOrd="0" presId="urn:microsoft.com/office/officeart/2005/8/layout/cycle6"/>
    <dgm:cxn modelId="{EF8C9388-A12D-C74A-8A11-AC609E97D640}" type="presParOf" srcId="{F06A242F-2293-6840-85DC-AAFC06D97325}" destId="{29EFF40E-7F58-5B4F-AC19-300E6390E9B4}" srcOrd="5" destOrd="0" presId="urn:microsoft.com/office/officeart/2005/8/layout/cycle6"/>
    <dgm:cxn modelId="{60E41513-8ECE-974D-A754-041D4BE3E928}" type="presParOf" srcId="{F06A242F-2293-6840-85DC-AAFC06D97325}" destId="{0FDB0A29-D557-9940-9F5A-31CF2A54DB47}" srcOrd="6" destOrd="0" presId="urn:microsoft.com/office/officeart/2005/8/layout/cycle6"/>
    <dgm:cxn modelId="{4005FC46-6DAB-FE44-85F0-96CB97FDD075}" type="presParOf" srcId="{F06A242F-2293-6840-85DC-AAFC06D97325}" destId="{9901F528-2FBE-A441-B306-0C5326D4EB54}" srcOrd="7" destOrd="0" presId="urn:microsoft.com/office/officeart/2005/8/layout/cycle6"/>
    <dgm:cxn modelId="{8E800678-451E-CB49-AC57-6493FA779E3D}" type="presParOf" srcId="{F06A242F-2293-6840-85DC-AAFC06D97325}" destId="{3D2F13A5-B80E-4844-8F11-C5B619EE88B8}" srcOrd="8" destOrd="0" presId="urn:microsoft.com/office/officeart/2005/8/layout/cycle6"/>
    <dgm:cxn modelId="{79DE3551-2C7D-264C-98DB-DE6A41390AF9}" type="presParOf" srcId="{F06A242F-2293-6840-85DC-AAFC06D97325}" destId="{9AFDE710-1F47-BB45-B543-8C43667A50C5}" srcOrd="9" destOrd="0" presId="urn:microsoft.com/office/officeart/2005/8/layout/cycle6"/>
    <dgm:cxn modelId="{EAF58EDA-9E8E-A048-A98D-9CFF8F0148D4}" type="presParOf" srcId="{F06A242F-2293-6840-85DC-AAFC06D97325}" destId="{58643537-2EB3-5247-A9A6-93ED9388E233}" srcOrd="10" destOrd="0" presId="urn:microsoft.com/office/officeart/2005/8/layout/cycle6"/>
    <dgm:cxn modelId="{39B80CEE-E5DB-5547-AE45-D3F6A49B1A3F}" type="presParOf" srcId="{F06A242F-2293-6840-85DC-AAFC06D97325}" destId="{5D97DD16-2C20-E04F-815D-135D0C2FD14F}" srcOrd="11" destOrd="0" presId="urn:microsoft.com/office/officeart/2005/8/layout/cycle6"/>
    <dgm:cxn modelId="{44BA0919-0F70-E442-BD38-CBEE7024E5EB}" type="presParOf" srcId="{F06A242F-2293-6840-85DC-AAFC06D97325}" destId="{6A7F5045-A6D8-7946-90B6-BCE742A2AB4A}" srcOrd="12" destOrd="0" presId="urn:microsoft.com/office/officeart/2005/8/layout/cycle6"/>
    <dgm:cxn modelId="{4843D670-371E-3144-9D84-FDB3AFCEE68B}" type="presParOf" srcId="{F06A242F-2293-6840-85DC-AAFC06D97325}" destId="{EEDDB679-7357-E949-A20C-7A57F74BC6E0}" srcOrd="13" destOrd="0" presId="urn:microsoft.com/office/officeart/2005/8/layout/cycle6"/>
    <dgm:cxn modelId="{CD501FCA-9313-9841-9A7F-1363C90E30D6}" type="presParOf" srcId="{F06A242F-2293-6840-85DC-AAFC06D97325}" destId="{A5F5CD2E-A522-4943-BB38-49D0D3B7926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4D22B-FDA4-E14F-B0FF-53F1BF09043A}">
      <dsp:nvSpPr>
        <dsp:cNvPr id="0" name=""/>
        <dsp:cNvSpPr/>
      </dsp:nvSpPr>
      <dsp:spPr>
        <a:xfrm>
          <a:off x="3288574" y="-8848"/>
          <a:ext cx="2197505" cy="1157325"/>
        </a:xfrm>
        <a:prstGeom prst="roundRect">
          <a:avLst/>
        </a:prstGeom>
        <a:solidFill>
          <a:srgbClr val="FF0000">
            <a:alpha val="92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charset="0"/>
              <a:ea typeface="Cambria" charset="0"/>
              <a:cs typeface="Cambria" charset="0"/>
            </a:rPr>
            <a:t>Data</a:t>
          </a:r>
          <a:r>
            <a:rPr lang="en-US" sz="2400" kern="1200" baseline="0" dirty="0" smtClean="0">
              <a:latin typeface="Cambria" charset="0"/>
              <a:ea typeface="Cambria" charset="0"/>
              <a:cs typeface="Cambria" charset="0"/>
            </a:rPr>
            <a:t> Discovery</a:t>
          </a:r>
          <a:endParaRPr lang="en-US" sz="2400" kern="1200" dirty="0">
            <a:latin typeface="Cambria" charset="0"/>
            <a:ea typeface="Cambria" charset="0"/>
            <a:cs typeface="Cambria" charset="0"/>
          </a:endParaRPr>
        </a:p>
      </dsp:txBody>
      <dsp:txXfrm>
        <a:off x="3345070" y="47648"/>
        <a:ext cx="2084513" cy="1044333"/>
      </dsp:txXfrm>
    </dsp:sp>
    <dsp:sp modelId="{BFCBDED2-0A80-EE4A-B343-D7DB8D8956F1}">
      <dsp:nvSpPr>
        <dsp:cNvPr id="0" name=""/>
        <dsp:cNvSpPr/>
      </dsp:nvSpPr>
      <dsp:spPr>
        <a:xfrm>
          <a:off x="2159638" y="563166"/>
          <a:ext cx="4432247" cy="4432247"/>
        </a:xfrm>
        <a:custGeom>
          <a:avLst/>
          <a:gdLst/>
          <a:ahLst/>
          <a:cxnLst/>
          <a:rect l="0" t="0" r="0" b="0"/>
          <a:pathLst>
            <a:path>
              <a:moveTo>
                <a:pt x="3336525" y="304081"/>
              </a:moveTo>
              <a:arcTo wR="2216123" hR="2216123" stAng="18022144" swAng="179564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BC7E-5ACF-FA4D-B9CC-9099BEEB77A6}">
      <dsp:nvSpPr>
        <dsp:cNvPr id="0" name=""/>
        <dsp:cNvSpPr/>
      </dsp:nvSpPr>
      <dsp:spPr>
        <a:xfrm>
          <a:off x="5458148" y="1691324"/>
          <a:ext cx="2186207" cy="1297888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charset="0"/>
              <a:ea typeface="Cambria" charset="0"/>
              <a:cs typeface="Cambria" charset="0"/>
            </a:rPr>
            <a:t>Data Preparation</a:t>
          </a:r>
          <a:endParaRPr lang="en-US" sz="2400" kern="1200" dirty="0">
            <a:latin typeface="Cambria" charset="0"/>
            <a:ea typeface="Cambria" charset="0"/>
            <a:cs typeface="Cambria" charset="0"/>
          </a:endParaRPr>
        </a:p>
      </dsp:txBody>
      <dsp:txXfrm>
        <a:off x="5521506" y="1754682"/>
        <a:ext cx="2059491" cy="1171172"/>
      </dsp:txXfrm>
    </dsp:sp>
    <dsp:sp modelId="{29EFF40E-7F58-5B4F-AC19-300E6390E9B4}">
      <dsp:nvSpPr>
        <dsp:cNvPr id="0" name=""/>
        <dsp:cNvSpPr/>
      </dsp:nvSpPr>
      <dsp:spPr>
        <a:xfrm>
          <a:off x="2155201" y="747225"/>
          <a:ext cx="4432247" cy="4432247"/>
        </a:xfrm>
        <a:custGeom>
          <a:avLst/>
          <a:gdLst/>
          <a:ahLst/>
          <a:cxnLst/>
          <a:rect l="0" t="0" r="0" b="0"/>
          <a:pathLst>
            <a:path>
              <a:moveTo>
                <a:pt x="4431973" y="2251024"/>
              </a:moveTo>
              <a:arcTo wR="2216123" hR="2216123" stAng="54141" swAng="138388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B0A29-D557-9940-9F5A-31CF2A54DB47}">
      <dsp:nvSpPr>
        <dsp:cNvPr id="0" name=""/>
        <dsp:cNvSpPr/>
      </dsp:nvSpPr>
      <dsp:spPr>
        <a:xfrm>
          <a:off x="4820254" y="3871814"/>
          <a:ext cx="2217677" cy="118893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charset="0"/>
              <a:ea typeface="Cambria" charset="0"/>
              <a:cs typeface="Cambria" charset="0"/>
            </a:rPr>
            <a:t>Modeling</a:t>
          </a:r>
          <a:endParaRPr lang="en-US" sz="2400" kern="1200" dirty="0">
            <a:latin typeface="Cambria" charset="0"/>
            <a:ea typeface="Cambria" charset="0"/>
            <a:cs typeface="Cambria" charset="0"/>
          </a:endParaRPr>
        </a:p>
      </dsp:txBody>
      <dsp:txXfrm>
        <a:off x="4878293" y="3929853"/>
        <a:ext cx="2101599" cy="1072852"/>
      </dsp:txXfrm>
    </dsp:sp>
    <dsp:sp modelId="{3D2F13A5-B80E-4844-8F11-C5B619EE88B8}">
      <dsp:nvSpPr>
        <dsp:cNvPr id="0" name=""/>
        <dsp:cNvSpPr/>
      </dsp:nvSpPr>
      <dsp:spPr>
        <a:xfrm>
          <a:off x="2276232" y="617092"/>
          <a:ext cx="4432247" cy="4432247"/>
        </a:xfrm>
        <a:custGeom>
          <a:avLst/>
          <a:gdLst/>
          <a:ahLst/>
          <a:cxnLst/>
          <a:rect l="0" t="0" r="0" b="0"/>
          <a:pathLst>
            <a:path>
              <a:moveTo>
                <a:pt x="2535891" y="4409056"/>
              </a:moveTo>
              <a:arcTo wR="2216123" hR="2216123" stAng="4902226" swAng="125691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DE710-1F47-BB45-B543-8C43667A50C5}">
      <dsp:nvSpPr>
        <dsp:cNvPr id="0" name=""/>
        <dsp:cNvSpPr/>
      </dsp:nvSpPr>
      <dsp:spPr>
        <a:xfrm>
          <a:off x="1776627" y="3828909"/>
          <a:ext cx="2222302" cy="1246604"/>
        </a:xfrm>
        <a:prstGeom prst="roundRect">
          <a:avLst/>
        </a:prstGeom>
        <a:solidFill>
          <a:srgbClr val="0F2EB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charset="0"/>
              <a:ea typeface="Cambria" charset="0"/>
              <a:cs typeface="Cambria" charset="0"/>
            </a:rPr>
            <a:t>Evaluation</a:t>
          </a:r>
          <a:endParaRPr lang="en-US" sz="2400" kern="1200" dirty="0">
            <a:latin typeface="Cambria" charset="0"/>
            <a:ea typeface="Cambria" charset="0"/>
            <a:cs typeface="Cambria" charset="0"/>
          </a:endParaRPr>
        </a:p>
      </dsp:txBody>
      <dsp:txXfrm>
        <a:off x="1837481" y="3889763"/>
        <a:ext cx="2100594" cy="1124896"/>
      </dsp:txXfrm>
    </dsp:sp>
    <dsp:sp modelId="{5D97DD16-2C20-E04F-815D-135D0C2FD14F}">
      <dsp:nvSpPr>
        <dsp:cNvPr id="0" name=""/>
        <dsp:cNvSpPr/>
      </dsp:nvSpPr>
      <dsp:spPr>
        <a:xfrm>
          <a:off x="2226255" y="745390"/>
          <a:ext cx="4432247" cy="4432247"/>
        </a:xfrm>
        <a:custGeom>
          <a:avLst/>
          <a:gdLst/>
          <a:ahLst/>
          <a:cxnLst/>
          <a:rect l="0" t="0" r="0" b="0"/>
          <a:pathLst>
            <a:path>
              <a:moveTo>
                <a:pt x="173606" y="3075964"/>
              </a:moveTo>
              <a:arcTo wR="2216123" hR="2216123" stAng="9430219" swAng="125428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F5045-A6D8-7946-90B6-BCE742A2AB4A}">
      <dsp:nvSpPr>
        <dsp:cNvPr id="0" name=""/>
        <dsp:cNvSpPr/>
      </dsp:nvSpPr>
      <dsp:spPr>
        <a:xfrm>
          <a:off x="1056792" y="1737187"/>
          <a:ext cx="2389469" cy="1290566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charset="0"/>
              <a:ea typeface="Cambria" charset="0"/>
              <a:cs typeface="Cambria" charset="0"/>
            </a:rPr>
            <a:t>Deployment/ Operationalize</a:t>
          </a:r>
          <a:endParaRPr lang="en-US" sz="2400" kern="1200" dirty="0">
            <a:latin typeface="Cambria" charset="0"/>
            <a:ea typeface="Cambria" charset="0"/>
            <a:cs typeface="Cambria" charset="0"/>
          </a:endParaRPr>
        </a:p>
      </dsp:txBody>
      <dsp:txXfrm>
        <a:off x="1119792" y="1800187"/>
        <a:ext cx="2263469" cy="1164566"/>
      </dsp:txXfrm>
    </dsp:sp>
    <dsp:sp modelId="{A5F5CD2E-A522-4943-BB38-49D0D3B79263}">
      <dsp:nvSpPr>
        <dsp:cNvPr id="0" name=""/>
        <dsp:cNvSpPr/>
      </dsp:nvSpPr>
      <dsp:spPr>
        <a:xfrm>
          <a:off x="2241591" y="527885"/>
          <a:ext cx="4432247" cy="4432247"/>
        </a:xfrm>
        <a:custGeom>
          <a:avLst/>
          <a:gdLst/>
          <a:ahLst/>
          <a:cxnLst/>
          <a:rect l="0" t="0" r="0" b="0"/>
          <a:pathLst>
            <a:path>
              <a:moveTo>
                <a:pt x="247344" y="1198719"/>
              </a:moveTo>
              <a:arcTo wR="2216123" hR="2216123" stAng="12439712" swAng="1831385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91" y="-156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 </a:t>
            </a:r>
            <a:r>
              <a:rPr lang="en-US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Perpetua Titling MT Light" charset="0"/>
                <a:ea typeface="Perpetua Titling MT Light" charset="0"/>
                <a:cs typeface="Perpetua Titling MT Light" charset="0"/>
              </a:rPr>
              <a:t>ZUHA AHMAD</a:t>
            </a:r>
            <a:endParaRPr lang="en-US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Perpetua Titling MT Light" charset="0"/>
              <a:ea typeface="Perpetua Titling MT Light" charset="0"/>
              <a:cs typeface="Perpetua Titling MT Ligh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86863" y="1146783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659" y="80319"/>
            <a:ext cx="5527817" cy="1143000"/>
          </a:xfrm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235" y="1515122"/>
            <a:ext cx="4159168" cy="4988297"/>
          </a:xfrm>
          <a:prstGeom prst="rect">
            <a:avLst/>
          </a:prstGeom>
          <a:noFill/>
          <a:ln w="9525">
            <a:solidFill>
              <a:srgbClr val="0F2EB6"/>
            </a:solidFill>
            <a:prstDash val="lgDash"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9947" y="1515122"/>
            <a:ext cx="4322247" cy="4988297"/>
          </a:xfrm>
          <a:prstGeom prst="rect">
            <a:avLst/>
          </a:prstGeom>
          <a:ln w="19050" cap="sq">
            <a:solidFill>
              <a:srgbClr val="0F2EB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3805881" y="992486"/>
            <a:ext cx="17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  <a:latin typeface="Cambria" pitchFamily="18" charset="0"/>
              </a:rPr>
              <a:t>BURGLARY</a:t>
            </a:r>
            <a:endParaRPr lang="en-US" sz="2400" b="1" dirty="0">
              <a:solidFill>
                <a:srgbClr val="0000CC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0848" y="1104590"/>
            <a:ext cx="175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000"/>
                </a:solidFill>
                <a:latin typeface="Cambria" pitchFamily="18" charset="0"/>
              </a:rPr>
              <a:t>SHOOTING</a:t>
            </a:r>
            <a:endParaRPr lang="en-US" sz="2400" b="1" dirty="0">
              <a:solidFill>
                <a:srgbClr val="008000"/>
              </a:solidFill>
              <a:latin typeface="Cambria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1491" y="1566255"/>
            <a:ext cx="4028303" cy="505362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075" y="1566255"/>
            <a:ext cx="4197542" cy="5053620"/>
          </a:xfrm>
          <a:prstGeom prst="rect">
            <a:avLst/>
          </a:prstGeom>
          <a:noFill/>
          <a:ln w="9525">
            <a:solidFill>
              <a:srgbClr val="008000"/>
            </a:solidFill>
            <a:prstDash val="lgDash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36490" y="1701478"/>
            <a:ext cx="1975694" cy="473397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55089" y="2174875"/>
            <a:ext cx="4041775" cy="39512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K-Means Clustering was easily interpretable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Advantage: Simple, yet robust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Isolated variables in accordance with the map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Accident: Highest Cluster: 9,848; Lowest: 3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  <a:latin typeface="Cambria" charset="0"/>
                <a:ea typeface="Cambria" charset="0"/>
                <a:cs typeface="Cambria" charset="0"/>
              </a:rPr>
              <a:t>Burglary: Highest Cluster: 9,848; Lowest: 47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8000"/>
                </a:solidFill>
                <a:latin typeface="Cambria" charset="0"/>
                <a:ea typeface="Cambria" charset="0"/>
                <a:cs typeface="Cambria" charset="0"/>
              </a:rPr>
              <a:t>Shooting: Highest Cluster: 9,848; Lowest</a:t>
            </a:r>
            <a:r>
              <a:rPr lang="en-US" smtClean="0">
                <a:solidFill>
                  <a:srgbClr val="008000"/>
                </a:solidFill>
                <a:latin typeface="Cambria" charset="0"/>
                <a:ea typeface="Cambria" charset="0"/>
                <a:cs typeface="Cambria" charset="0"/>
              </a:rPr>
              <a:t>: 2</a:t>
            </a:r>
            <a:endParaRPr lang="en-US" dirty="0" smtClean="0">
              <a:solidFill>
                <a:srgbClr val="008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142" y="2174875"/>
            <a:ext cx="4041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ambria" pitchFamily="18" charset="0"/>
              </a:rPr>
              <a:t>3 Results – Leveraging Spatial Knowledge</a:t>
            </a:r>
            <a:endParaRPr lang="en-US" sz="1600" b="1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Cambria" pitchFamily="18" charset="0"/>
              </a:rPr>
              <a:t> Success of the simple 1NN classifier modified with  location constraint. 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Cambria" pitchFamily="18" charset="0"/>
              </a:rPr>
              <a:t> Finding the most similar circumstance within the same neighborhood proved more effective than finding it within the entire city. </a:t>
            </a:r>
          </a:p>
          <a:p>
            <a:endParaRPr lang="en-US" sz="16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Cambria" pitchFamily="18" charset="0"/>
              </a:rPr>
              <a:t>Naive </a:t>
            </a:r>
            <a:r>
              <a:rPr lang="en-US" sz="1600" dirty="0" err="1" smtClean="0">
                <a:latin typeface="Cambria" pitchFamily="18" charset="0"/>
              </a:rPr>
              <a:t>Bayes</a:t>
            </a:r>
            <a:r>
              <a:rPr lang="en-US" sz="1600" dirty="0" smtClean="0">
                <a:latin typeface="Cambria" pitchFamily="18" charset="0"/>
              </a:rPr>
              <a:t> classifier yields better results than Neural Networks</a:t>
            </a:r>
          </a:p>
          <a:p>
            <a:endParaRPr lang="en-US" sz="16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Cambria" pitchFamily="18" charset="0"/>
              </a:rPr>
              <a:t> 24-by-20 grid data -   Success measures are consistently higher when using lower resolution data set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>
                <a:latin typeface="Cambria" pitchFamily="18" charset="0"/>
              </a:rPr>
              <a:t> Due to each grid cell exhibiting a broader spatial knowledge</a:t>
            </a:r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60679"/>
              </p:ext>
            </p:extLst>
          </p:nvPr>
        </p:nvGraphicFramePr>
        <p:xfrm>
          <a:off x="380999" y="1850964"/>
          <a:ext cx="8534400" cy="4140033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58463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Operation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Application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Time Measurement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95329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Load raw dataset</a:t>
                      </a:r>
                      <a:r>
                        <a:rPr lang="en-US" baseline="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 </a:t>
                      </a:r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in Spark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Zeppelin Notebook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45</a:t>
                      </a:r>
                      <a:r>
                        <a:rPr lang="en-US" baseline="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 seconds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95329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Load</a:t>
                      </a:r>
                      <a:r>
                        <a:rPr lang="en-US" baseline="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 data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R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 minute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95329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Aggregate</a:t>
                      </a:r>
                      <a:r>
                        <a:rPr lang="en-US" baseline="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 data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R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 minutes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58463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Loading server to map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R Shiny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 minutes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486" y="1594022"/>
            <a:ext cx="84520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 Identified crime clusters over a period of time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Majority of crime activities occur near the rivers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Lloyd district &amp; pearl district is heavily impacted</a:t>
            </a:r>
          </a:p>
          <a:p>
            <a:pPr>
              <a:buFont typeface="Wingdings" pitchFamily="2" charset="2"/>
              <a:buChar char="§"/>
            </a:pPr>
            <a:endParaRPr lang="en-US" sz="14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Achieved results by updating data that is supplied into the application</a:t>
            </a:r>
          </a:p>
          <a:p>
            <a:pPr>
              <a:buFont typeface="Wingdings" pitchFamily="2" charset="2"/>
              <a:buChar char="§"/>
            </a:pPr>
            <a:endParaRPr lang="en-US" sz="14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Cooperation of law enforcement between Oregon and Washington due to Inter-State crime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Further studies are in urgent need to understand mechanisms for crime insurance and law and governmental policies</a:t>
            </a:r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23" y="300943"/>
            <a:ext cx="7608864" cy="697634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sz="3600" b="1" dirty="0">
              <a:solidFill>
                <a:srgbClr val="1F497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0074" y="1367909"/>
            <a:ext cx="4897713" cy="2742719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2514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 rot="10800000" flipV="1">
            <a:off x="6389225" y="4931732"/>
            <a:ext cx="2588561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Figure 7.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Overall classification results.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Best performance of classifier using different training sets.</a:t>
            </a:r>
            <a:endParaRPr kumimoji="0" lang="en-US" sz="14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2456" y="998577"/>
            <a:ext cx="392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mbria" pitchFamily="18" charset="0"/>
                <a:ea typeface="Arial" pitchFamily="34" charset="0"/>
                <a:cs typeface="Arial" pitchFamily="34" charset="0"/>
              </a:rPr>
              <a:t>Best Overall Classifier Performance</a:t>
            </a:r>
            <a:endParaRPr lang="en-US" sz="1400" dirty="0" smtClean="0">
              <a:latin typeface="Cambria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142" y="6208326"/>
            <a:ext cx="8782645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itchFamily="18" charset="0"/>
              </a:rPr>
              <a:t>Yu, C. H., Ward, M. W., </a:t>
            </a:r>
            <a:r>
              <a:rPr lang="en-US" sz="1400" dirty="0" err="1" smtClean="0">
                <a:latin typeface="Cambria" pitchFamily="18" charset="0"/>
              </a:rPr>
              <a:t>Morabito</a:t>
            </a:r>
            <a:r>
              <a:rPr lang="en-US" sz="1400" dirty="0" smtClean="0">
                <a:latin typeface="Cambria" pitchFamily="18" charset="0"/>
              </a:rPr>
              <a:t>, M., &amp; Ding, W. (2011, December). Crime forecasting using data mining techniques. In </a:t>
            </a:r>
            <a:r>
              <a:rPr lang="en-US" sz="1400" i="1" dirty="0" smtClean="0">
                <a:latin typeface="Cambria" pitchFamily="18" charset="0"/>
              </a:rPr>
              <a:t>Data Mining Workshops (ICDMW), 2011 IEEE 11th International Conference on</a:t>
            </a:r>
            <a:r>
              <a:rPr lang="en-US" sz="1400" dirty="0" smtClean="0">
                <a:latin typeface="Cambria" pitchFamily="18" charset="0"/>
              </a:rPr>
              <a:t> (pp. 779-786). IEEE.</a:t>
            </a:r>
            <a:endParaRPr lang="en-US" sz="1400" dirty="0">
              <a:latin typeface="Cambria" pitchFamily="18" charset="0"/>
            </a:endParaRP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142" y="1367909"/>
            <a:ext cx="3693952" cy="2742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95142" y="4552007"/>
            <a:ext cx="64024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Cambria" pitchFamily="18" charset="0"/>
              </a:rPr>
              <a:t> Discuss approach to architecting dataset from original crime records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Cambria" pitchFamily="18" charset="0"/>
              </a:rPr>
              <a:t> Perform an ensemble of data mining classification techniques to employ to perform crime forecasting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Cambria" pitchFamily="18" charset="0"/>
              </a:rPr>
              <a:t> Propose the best forecasting  to achieve the most stable outcomes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" y="4244229"/>
            <a:ext cx="914400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350" dirty="0" smtClean="0">
                <a:latin typeface="Cambria" pitchFamily="18" charset="0"/>
              </a:rPr>
              <a:t>  Focus – </a:t>
            </a:r>
            <a:r>
              <a:rPr lang="en-US" sz="1350" b="1" dirty="0" smtClean="0">
                <a:latin typeface="Cambria" pitchFamily="18" charset="0"/>
              </a:rPr>
              <a:t>Arrest, Commercial Burglary, Foreclosure, Motor Vehicle, Larceny, </a:t>
            </a:r>
            <a:r>
              <a:rPr lang="en-US" sz="1350" b="1" u="sng" dirty="0" smtClean="0">
                <a:latin typeface="Cambria" pitchFamily="18" charset="0"/>
              </a:rPr>
              <a:t>Residential Burglary</a:t>
            </a:r>
            <a:r>
              <a:rPr lang="en-US" sz="1350" b="1" dirty="0" smtClean="0">
                <a:latin typeface="Cambria" pitchFamily="18" charset="0"/>
              </a:rPr>
              <a:t>,  Street Robbery</a:t>
            </a:r>
            <a:endParaRPr lang="en-US" sz="1350" b="1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78988" y="1367909"/>
            <a:ext cx="99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979" y="274638"/>
            <a:ext cx="7608864" cy="11430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594022"/>
            <a:ext cx="4949910" cy="499551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Generate crime forecasting in </a:t>
            </a:r>
            <a:r>
              <a:rPr lang="en-US" sz="2400" b="1" dirty="0" smtClean="0">
                <a:latin typeface="Cambria" charset="0"/>
                <a:ea typeface="Cambria" charset="0"/>
                <a:cs typeface="Cambria" charset="0"/>
              </a:rPr>
              <a:t>Portland, Oregon</a:t>
            </a:r>
          </a:p>
          <a:p>
            <a:pPr lvl="1">
              <a:buFont typeface="Wingdings" charset="2"/>
              <a:buChar char="q"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 Location (safe &amp; unsafe areas)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Compare 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available crime forecasting </a:t>
            </a: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methods</a:t>
            </a:r>
            <a:endParaRPr lang="en-US" sz="2400" dirty="0">
              <a:latin typeface="Cambria" charset="0"/>
              <a:ea typeface="Cambria" charset="0"/>
              <a:cs typeface="Cambria" charset="0"/>
            </a:endParaRP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Improve place-based crime </a:t>
            </a: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forecasting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Apply </a:t>
            </a:r>
            <a:r>
              <a:rPr lang="en-US" sz="2400" b="1" dirty="0">
                <a:latin typeface="Cambria" charset="0"/>
                <a:ea typeface="Cambria" charset="0"/>
                <a:cs typeface="Cambria" charset="0"/>
              </a:rPr>
              <a:t>K-means clustering </a:t>
            </a: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algorithm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Grouped the data for </a:t>
            </a: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spatial ‘hotspot’ 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Create an application to visualize crime clusters in the city map</a:t>
            </a:r>
            <a:endParaRPr lang="en-US" sz="2400" dirty="0">
              <a:latin typeface="Cambria" charset="0"/>
              <a:ea typeface="Cambria" charset="0"/>
              <a:cs typeface="Cambria" charset="0"/>
            </a:endParaRPr>
          </a:p>
          <a:p>
            <a:endParaRPr lang="en-US" dirty="0" smtClean="0"/>
          </a:p>
        </p:txBody>
      </p:sp>
      <p:pic>
        <p:nvPicPr>
          <p:cNvPr id="10243" name="Picture 3" descr="http://www.portlandpro.com/portlandandsuburbsmap.gif"/>
          <p:cNvPicPr>
            <a:picLocks noChangeAspect="1" noChangeArrowheads="1"/>
          </p:cNvPicPr>
          <p:nvPr/>
        </p:nvPicPr>
        <p:blipFill>
          <a:blip r:embed="rId2"/>
          <a:srcRect l="33605" t="9417" r="28385" b="15987"/>
          <a:stretch>
            <a:fillRect/>
          </a:stretch>
        </p:blipFill>
        <p:spPr bwMode="auto">
          <a:xfrm>
            <a:off x="5140411" y="1260390"/>
            <a:ext cx="3830593" cy="532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68825"/>
              </p:ext>
            </p:extLst>
          </p:nvPr>
        </p:nvGraphicFramePr>
        <p:xfrm>
          <a:off x="457200" y="1600200"/>
          <a:ext cx="8229600" cy="3352800"/>
        </p:xfrm>
        <a:graphic>
          <a:graphicData uri="http://schemas.openxmlformats.org/drawingml/2006/table">
            <a:tbl>
              <a:tblPr firstRow="1" bandRow="1">
                <a:solidFill>
                  <a:srgbClr val="7F2D2C"/>
                </a:solidFill>
                <a:tableStyleId>{9DCAF9ED-07DC-4A11-8D7F-57B35C25682E}</a:tableStyleId>
              </a:tblPr>
              <a:tblGrid>
                <a:gridCol w="8229600"/>
              </a:tblGrid>
              <a:tr h="4536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United</a:t>
                      </a:r>
                      <a:r>
                        <a:rPr lang="en-US" sz="2800" baseline="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 States National Institute of Justice (USNIJ)</a:t>
                      </a:r>
                      <a:endParaRPr lang="en-US" sz="28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kern="1200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Provided by the Portland Police Bureau (PPB) for the period of March 1, 2012 through February 28, 2017. 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endParaRPr lang="en-US" sz="2000" kern="1200" dirty="0" smtClean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kern="1200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March 1, 2012 – February 28, 2017 (Updated)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endParaRPr lang="en-US" sz="2000" kern="1200" dirty="0" smtClean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kern="1200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Variables</a:t>
                      </a:r>
                      <a:r>
                        <a:rPr lang="en-US" sz="2000" kern="1200" baseline="0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 in dataset included a</a:t>
                      </a:r>
                      <a:r>
                        <a:rPr lang="en-US" sz="2000" kern="1200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ccident, burglary, </a:t>
                      </a:r>
                      <a:r>
                        <a:rPr lang="en-US" sz="2000" kern="1200" baseline="0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cold stabbing, school disturbance(p), call disturbance(p), shooting(p), assault(p)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endParaRPr lang="en-US" sz="2000" kern="1200" baseline="0" dirty="0" smtClean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kern="1200" baseline="0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* (p) = Priority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223" y="204300"/>
            <a:ext cx="7362678" cy="1143000"/>
          </a:xfrm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84531898"/>
              </p:ext>
            </p:extLst>
          </p:nvPr>
        </p:nvGraphicFramePr>
        <p:xfrm>
          <a:off x="470977" y="1473909"/>
          <a:ext cx="8673023" cy="519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211" y="231990"/>
            <a:ext cx="5527817" cy="945292"/>
          </a:xfrm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05754" y="2570442"/>
            <a:ext cx="494270" cy="4695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605754" y="3274777"/>
            <a:ext cx="494270" cy="46955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6755028" y="1908428"/>
            <a:ext cx="494270" cy="46955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/>
          <p:cNvSpPr/>
          <p:nvPr/>
        </p:nvSpPr>
        <p:spPr>
          <a:xfrm>
            <a:off x="7100024" y="1403910"/>
            <a:ext cx="436605" cy="383060"/>
          </a:xfrm>
          <a:prstGeom prst="don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F2E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8327" y="3324890"/>
            <a:ext cx="1677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100+ incidents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99396" y="1594021"/>
          <a:ext cx="5295923" cy="494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63"/>
                <a:gridCol w="2669060"/>
              </a:tblGrid>
              <a:tr h="11510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Accident</a:t>
                      </a: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 (2012)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Accident</a:t>
                      </a: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 (2012-2016)</a:t>
                      </a:r>
                    </a:p>
                    <a:p>
                      <a:pPr algn="ctr"/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91626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1273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518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385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214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118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115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110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12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9,848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4,082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3,024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1,669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939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844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828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142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18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  4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719868" y="1417638"/>
            <a:ext cx="122020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 incident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6594" y="2008653"/>
            <a:ext cx="147348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2-9 incidents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9298" y="2670667"/>
            <a:ext cx="182567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10-99 incidents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1412" y="1025611"/>
            <a:ext cx="23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MAP KEY &amp; LEGEND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316" y="4411362"/>
            <a:ext cx="27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- - - --- -    Year 2012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40316" y="5057693"/>
            <a:ext cx="9308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7318" y="4873027"/>
            <a:ext cx="179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Year 2012-2016</a:t>
            </a:r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211" y="231990"/>
            <a:ext cx="5527817" cy="945292"/>
          </a:xfrm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05754" y="2570442"/>
            <a:ext cx="494270" cy="4695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605754" y="3274777"/>
            <a:ext cx="494270" cy="46955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6755028" y="1908428"/>
            <a:ext cx="494270" cy="46955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/>
          <p:cNvSpPr/>
          <p:nvPr/>
        </p:nvSpPr>
        <p:spPr>
          <a:xfrm>
            <a:off x="7100024" y="1403910"/>
            <a:ext cx="436605" cy="383060"/>
          </a:xfrm>
          <a:prstGeom prst="don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F2E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8327" y="3324890"/>
            <a:ext cx="1677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100+ incidents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6149" y="1417639"/>
          <a:ext cx="5664520" cy="492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60"/>
                <a:gridCol w="2832260"/>
              </a:tblGrid>
              <a:tr h="1187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Burglary </a:t>
                      </a: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(2012)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Burglary </a:t>
                      </a: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(2012-2016)</a:t>
                      </a:r>
                    </a:p>
                    <a:p>
                      <a:pPr algn="ctr"/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33459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2340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1577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1025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663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103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70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15,789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11,235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7,076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4,880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1,548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1123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538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719868" y="1417638"/>
            <a:ext cx="122020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 incident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6594" y="2008653"/>
            <a:ext cx="147348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2-9 incidents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9298" y="2670667"/>
            <a:ext cx="182567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10-99 incidents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1412" y="1025611"/>
            <a:ext cx="23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MAP KEY &amp; LEGEND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316" y="4411362"/>
            <a:ext cx="27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- - - --- -    Year 2012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40316" y="5057693"/>
            <a:ext cx="9308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7318" y="4873027"/>
            <a:ext cx="179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Year 2012-2016</a:t>
            </a:r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211" y="231990"/>
            <a:ext cx="5527817" cy="945292"/>
          </a:xfrm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05754" y="2570442"/>
            <a:ext cx="494270" cy="4695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605754" y="3274777"/>
            <a:ext cx="494270" cy="46955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6755028" y="1908428"/>
            <a:ext cx="494270" cy="46955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/>
          <p:cNvSpPr/>
          <p:nvPr/>
        </p:nvSpPr>
        <p:spPr>
          <a:xfrm>
            <a:off x="7100024" y="1403910"/>
            <a:ext cx="436605" cy="383060"/>
          </a:xfrm>
          <a:prstGeom prst="don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F2E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8327" y="3324890"/>
            <a:ext cx="1677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100+ incidents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99396" y="1594021"/>
          <a:ext cx="5295923" cy="494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63"/>
                <a:gridCol w="2669060"/>
              </a:tblGrid>
              <a:tr h="11510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Shooting</a:t>
                      </a: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 (2012)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Shooting</a:t>
                      </a:r>
                    </a:p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 (2012-2016)</a:t>
                      </a:r>
                    </a:p>
                    <a:p>
                      <a:pPr algn="ctr"/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91626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171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95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78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66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29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24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16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3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dirty="0" smtClean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1,212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629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433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355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132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122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14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  5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  2</a:t>
                      </a:r>
                    </a:p>
                    <a:p>
                      <a:pPr marL="342900" indent="-342900" algn="l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ambria" pitchFamily="18" charset="0"/>
                        </a:rPr>
                        <a:t>  2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719868" y="1417638"/>
            <a:ext cx="122020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 incident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6594" y="2008653"/>
            <a:ext cx="147348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2-9 incidents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9298" y="2670667"/>
            <a:ext cx="182567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10-99 incidents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1412" y="1025611"/>
            <a:ext cx="23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MAP KEY &amp; LEGEND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316" y="4411362"/>
            <a:ext cx="27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- - - --- -    Year 2012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40316" y="5057693"/>
            <a:ext cx="9308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7318" y="4873027"/>
            <a:ext cx="179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Year 2012-2016</a:t>
            </a:r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83" y="1566255"/>
            <a:ext cx="4006398" cy="4896329"/>
          </a:xfrm>
          <a:prstGeom prst="rect">
            <a:avLst/>
          </a:prstGeom>
          <a:noFill/>
          <a:ln w="9525">
            <a:solidFill>
              <a:srgbClr val="C00000"/>
            </a:solidFill>
            <a:prstDash val="lgDashDot"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7286" y="1566255"/>
            <a:ext cx="4386649" cy="489632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60848" y="1104590"/>
            <a:ext cx="175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</a:rPr>
              <a:t>ACCIDENT</a:t>
            </a:r>
            <a:endParaRPr lang="en-US" sz="2400" b="1" dirty="0">
              <a:solidFill>
                <a:srgbClr val="C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681</Words>
  <Application>Microsoft Office PowerPoint</Application>
  <PresentationFormat>On-screen Show (4:3)</PresentationFormat>
  <Paragraphs>201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Capstone of  ZUHA AHMAD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1</vt:lpstr>
      <vt:lpstr>Quantitative Results 1</vt:lpstr>
      <vt:lpstr>Quantitative Results 2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Zuha Ahmad</dc:title>
  <dc:creator>Zuha Ahmad</dc:creator>
  <cp:lastModifiedBy>profile</cp:lastModifiedBy>
  <cp:revision>62</cp:revision>
  <dcterms:created xsi:type="dcterms:W3CDTF">2017-04-16T22:38:03Z</dcterms:created>
  <dcterms:modified xsi:type="dcterms:W3CDTF">2017-05-05T20:10:58Z</dcterms:modified>
</cp:coreProperties>
</file>