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85" r:id="rId3"/>
    <p:sldId id="276" r:id="rId4"/>
    <p:sldId id="287" r:id="rId5"/>
    <p:sldId id="291" r:id="rId6"/>
    <p:sldId id="289" r:id="rId7"/>
    <p:sldId id="293" r:id="rId8"/>
    <p:sldId id="292" r:id="rId9"/>
    <p:sldId id="290"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98" d="100"/>
          <a:sy n="98" d="100"/>
        </p:scale>
        <p:origin x="-132"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044365-DB1F-453C-B3AE-4586C2F4FBD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147958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44365-DB1F-453C-B3AE-4586C2F4FBD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102689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44365-DB1F-453C-B3AE-4586C2F4FBD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54053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44365-DB1F-453C-B3AE-4586C2F4FBD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197729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44365-DB1F-453C-B3AE-4586C2F4FBD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425117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044365-DB1F-453C-B3AE-4586C2F4FBDF}"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44265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044365-DB1F-453C-B3AE-4586C2F4FBDF}"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352949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044365-DB1F-453C-B3AE-4586C2F4FBDF}"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169163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44365-DB1F-453C-B3AE-4586C2F4FBDF}"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322114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44365-DB1F-453C-B3AE-4586C2F4FBDF}"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397069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44365-DB1F-453C-B3AE-4586C2F4FBDF}"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F5F2F7-21F1-4A26-8712-8F1C645C5EC2}" type="slidenum">
              <a:rPr lang="en-US" smtClean="0"/>
              <a:t>‹#›</a:t>
            </a:fld>
            <a:endParaRPr lang="en-US"/>
          </a:p>
        </p:txBody>
      </p:sp>
    </p:spTree>
    <p:extLst>
      <p:ext uri="{BB962C8B-B14F-4D97-AF65-F5344CB8AC3E}">
        <p14:creationId xmlns:p14="http://schemas.microsoft.com/office/powerpoint/2010/main" val="206010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44365-DB1F-453C-B3AE-4586C2F4FBDF}" type="datetimeFigureOut">
              <a:rPr lang="en-US" smtClean="0"/>
              <a:t>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5F2F7-21F1-4A26-8712-8F1C645C5EC2}" type="slidenum">
              <a:rPr lang="en-US" smtClean="0"/>
              <a:t>‹#›</a:t>
            </a:fld>
            <a:endParaRPr lang="en-US"/>
          </a:p>
        </p:txBody>
      </p:sp>
    </p:spTree>
    <p:extLst>
      <p:ext uri="{BB962C8B-B14F-4D97-AF65-F5344CB8AC3E}">
        <p14:creationId xmlns:p14="http://schemas.microsoft.com/office/powerpoint/2010/main" val="3228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oi.org/10.1155/2011/71720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3071" y="381000"/>
            <a:ext cx="4934106" cy="4801314"/>
          </a:xfrm>
          <a:prstGeom prst="rect">
            <a:avLst/>
          </a:prstGeom>
          <a:noFill/>
        </p:spPr>
        <p:txBody>
          <a:bodyPr wrap="square" rtlCol="0">
            <a:spAutoFit/>
          </a:bodyPr>
          <a:lstStyle/>
          <a:p>
            <a:pPr algn="ctr"/>
            <a:r>
              <a:rPr lang="en-US" sz="7200" u="sng" dirty="0" smtClean="0">
                <a:solidFill>
                  <a:schemeClr val="bg1"/>
                </a:solidFill>
                <a:latin typeface="Britannic Bold" pitchFamily="34" charset="0"/>
              </a:rPr>
              <a:t>POLLUTION</a:t>
            </a:r>
          </a:p>
          <a:p>
            <a:endParaRPr lang="en-US" dirty="0"/>
          </a:p>
          <a:p>
            <a:pPr algn="ctr"/>
            <a:endParaRPr lang="en-US" sz="2400" dirty="0" smtClean="0">
              <a:latin typeface="Cambria" pitchFamily="18" charset="0"/>
            </a:endParaRPr>
          </a:p>
          <a:p>
            <a:pPr algn="ctr"/>
            <a:r>
              <a:rPr lang="en-US" sz="2400" dirty="0" smtClean="0">
                <a:latin typeface="Cambria" pitchFamily="18" charset="0"/>
              </a:rPr>
              <a:t>ZUHA AHMAD</a:t>
            </a:r>
          </a:p>
          <a:p>
            <a:pPr algn="ctr"/>
            <a:endParaRPr lang="en-US" sz="2400" dirty="0" smtClean="0">
              <a:latin typeface="Cambria" pitchFamily="18" charset="0"/>
            </a:endParaRPr>
          </a:p>
          <a:p>
            <a:pPr algn="ctr"/>
            <a:r>
              <a:rPr lang="en-US" sz="2400" dirty="0" smtClean="0">
                <a:latin typeface="Cambria" pitchFamily="18" charset="0"/>
              </a:rPr>
              <a:t>DS-670: Capstone: Big Data &amp; Business Analytics</a:t>
            </a:r>
          </a:p>
          <a:p>
            <a:pPr algn="ctr"/>
            <a:endParaRPr lang="en-US" sz="2400" dirty="0" smtClean="0">
              <a:latin typeface="Cambria" pitchFamily="18" charset="0"/>
            </a:endParaRPr>
          </a:p>
          <a:p>
            <a:pPr algn="ctr"/>
            <a:r>
              <a:rPr lang="en-US" sz="2400" dirty="0" smtClean="0">
                <a:latin typeface="Cambria" pitchFamily="18" charset="0"/>
              </a:rPr>
              <a:t>Dr. Jaume</a:t>
            </a:r>
          </a:p>
          <a:p>
            <a:pPr algn="ctr"/>
            <a:endParaRPr lang="en-US" sz="2400" dirty="0" smtClean="0">
              <a:latin typeface="Cambria" pitchFamily="18" charset="0"/>
            </a:endParaRPr>
          </a:p>
          <a:p>
            <a:pPr algn="ctr"/>
            <a:r>
              <a:rPr lang="en-US" sz="2400" dirty="0" smtClean="0">
                <a:latin typeface="Cambria" pitchFamily="18" charset="0"/>
              </a:rPr>
              <a:t>15 February 2017</a:t>
            </a:r>
            <a:endParaRPr lang="en-US" sz="2400" dirty="0">
              <a:latin typeface="Cambria" pitchFamily="18" charset="0"/>
            </a:endParaRPr>
          </a:p>
        </p:txBody>
      </p:sp>
    </p:spTree>
    <p:extLst>
      <p:ext uri="{BB962C8B-B14F-4D97-AF65-F5344CB8AC3E}">
        <p14:creationId xmlns:p14="http://schemas.microsoft.com/office/powerpoint/2010/main" val="30690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3071" y="381000"/>
            <a:ext cx="4934106" cy="1200329"/>
          </a:xfrm>
          <a:prstGeom prst="rect">
            <a:avLst/>
          </a:prstGeom>
          <a:noFill/>
        </p:spPr>
        <p:txBody>
          <a:bodyPr wrap="square" rtlCol="0">
            <a:spAutoFit/>
          </a:bodyPr>
          <a:lstStyle/>
          <a:p>
            <a:pPr algn="ctr"/>
            <a:r>
              <a:rPr lang="en-US" sz="7200" u="sng" dirty="0" smtClean="0">
                <a:solidFill>
                  <a:schemeClr val="bg1"/>
                </a:solidFill>
                <a:latin typeface="Britannic Bold" pitchFamily="34" charset="0"/>
              </a:rPr>
              <a:t>POLLUTION</a:t>
            </a:r>
            <a:endParaRPr lang="en-US" sz="2400" dirty="0" smtClean="0">
              <a:latin typeface="Cambria" pitchFamily="18" charset="0"/>
            </a:endParaRPr>
          </a:p>
        </p:txBody>
      </p:sp>
      <p:pic>
        <p:nvPicPr>
          <p:cNvPr id="36866" name="Picture 2" descr="Fig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81330"/>
            <a:ext cx="4495800" cy="379891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5187176" y="3067605"/>
            <a:ext cx="3780263" cy="1200329"/>
          </a:xfrm>
          <a:prstGeom prst="rect">
            <a:avLst/>
          </a:prstGeom>
        </p:spPr>
        <p:txBody>
          <a:bodyPr wrap="square">
            <a:spAutoFit/>
          </a:bodyPr>
          <a:lstStyle/>
          <a:p>
            <a:r>
              <a:rPr lang="en-US" u="sng" dirty="0" smtClean="0"/>
              <a:t>Reference Figure</a:t>
            </a:r>
          </a:p>
          <a:p>
            <a:endParaRPr lang="en-US" dirty="0" smtClean="0"/>
          </a:p>
          <a:p>
            <a:r>
              <a:rPr lang="en-US" dirty="0" smtClean="0"/>
              <a:t>State machine for the DTDDQA algorithm</a:t>
            </a:r>
            <a:endParaRPr lang="en-US" dirty="0"/>
          </a:p>
        </p:txBody>
      </p:sp>
    </p:spTree>
    <p:extLst>
      <p:ext uri="{BB962C8B-B14F-4D97-AF65-F5344CB8AC3E}">
        <p14:creationId xmlns:p14="http://schemas.microsoft.com/office/powerpoint/2010/main" val="68251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3071" y="381000"/>
            <a:ext cx="4934106" cy="1200329"/>
          </a:xfrm>
          <a:prstGeom prst="rect">
            <a:avLst/>
          </a:prstGeom>
          <a:noFill/>
        </p:spPr>
        <p:txBody>
          <a:bodyPr wrap="square" rtlCol="0">
            <a:spAutoFit/>
          </a:bodyPr>
          <a:lstStyle/>
          <a:p>
            <a:pPr algn="ctr"/>
            <a:r>
              <a:rPr lang="en-US" sz="7200" u="sng" dirty="0" smtClean="0">
                <a:solidFill>
                  <a:schemeClr val="bg1"/>
                </a:solidFill>
                <a:latin typeface="Britannic Bold" pitchFamily="34" charset="0"/>
              </a:rPr>
              <a:t>POLLUTION</a:t>
            </a:r>
            <a:endParaRPr lang="en-US" sz="2400" dirty="0" smtClean="0">
              <a:latin typeface="Cambria" pitchFamily="18" charset="0"/>
            </a:endParaRPr>
          </a:p>
        </p:txBody>
      </p:sp>
      <p:sp>
        <p:nvSpPr>
          <p:cNvPr id="4" name="Rectangle 3"/>
          <p:cNvSpPr/>
          <p:nvPr/>
        </p:nvSpPr>
        <p:spPr>
          <a:xfrm>
            <a:off x="457200" y="2590798"/>
            <a:ext cx="8394700" cy="2031325"/>
          </a:xfrm>
          <a:prstGeom prst="rect">
            <a:avLst/>
          </a:prstGeom>
          <a:solidFill>
            <a:schemeClr val="tx1"/>
          </a:solidFill>
        </p:spPr>
        <p:txBody>
          <a:bodyPr wrap="square">
            <a:spAutoFit/>
          </a:bodyPr>
          <a:lstStyle/>
          <a:p>
            <a:r>
              <a:rPr lang="en-US" u="sng" dirty="0" smtClean="0">
                <a:solidFill>
                  <a:schemeClr val="bg1"/>
                </a:solidFill>
                <a:effectLst/>
                <a:latin typeface="Cambria"/>
                <a:ea typeface="Calibri"/>
                <a:cs typeface="Times New Roman"/>
              </a:rPr>
              <a:t>SOURCE</a:t>
            </a:r>
          </a:p>
          <a:p>
            <a:endParaRPr lang="en-US" dirty="0">
              <a:solidFill>
                <a:schemeClr val="bg1"/>
              </a:solidFill>
              <a:latin typeface="Cambria"/>
              <a:ea typeface="Calibri"/>
              <a:cs typeface="Times New Roman"/>
            </a:endParaRPr>
          </a:p>
          <a:p>
            <a:r>
              <a:rPr lang="en-US" dirty="0" err="1" smtClean="0">
                <a:solidFill>
                  <a:schemeClr val="bg1"/>
                </a:solidFill>
                <a:effectLst/>
                <a:latin typeface="Cambria"/>
                <a:ea typeface="Calibri"/>
                <a:cs typeface="Times New Roman"/>
              </a:rPr>
              <a:t>Guozhen</a:t>
            </a:r>
            <a:r>
              <a:rPr lang="en-US" dirty="0" smtClean="0">
                <a:solidFill>
                  <a:schemeClr val="bg1"/>
                </a:solidFill>
                <a:effectLst/>
                <a:latin typeface="Cambria"/>
                <a:ea typeface="Calibri"/>
                <a:cs typeface="Times New Roman"/>
              </a:rPr>
              <a:t> Tan, Wei Zhang, </a:t>
            </a:r>
            <a:r>
              <a:rPr lang="en-US" dirty="0" err="1" smtClean="0">
                <a:solidFill>
                  <a:schemeClr val="bg1"/>
                </a:solidFill>
                <a:effectLst/>
                <a:latin typeface="Cambria"/>
                <a:ea typeface="Calibri"/>
                <a:cs typeface="Times New Roman"/>
              </a:rPr>
              <a:t>Hongwei</a:t>
            </a:r>
            <a:r>
              <a:rPr lang="en-US" dirty="0" smtClean="0">
                <a:solidFill>
                  <a:schemeClr val="bg1"/>
                </a:solidFill>
                <a:effectLst/>
                <a:latin typeface="Cambria"/>
                <a:ea typeface="Calibri"/>
                <a:cs typeface="Times New Roman"/>
              </a:rPr>
              <a:t> </a:t>
            </a:r>
            <a:r>
              <a:rPr lang="en-US" dirty="0" err="1" smtClean="0">
                <a:solidFill>
                  <a:schemeClr val="bg1"/>
                </a:solidFill>
                <a:effectLst/>
                <a:latin typeface="Cambria"/>
                <a:ea typeface="Calibri"/>
                <a:cs typeface="Times New Roman"/>
              </a:rPr>
              <a:t>Ge</a:t>
            </a:r>
            <a:r>
              <a:rPr lang="en-US" dirty="0" smtClean="0">
                <a:solidFill>
                  <a:schemeClr val="bg1"/>
                </a:solidFill>
                <a:effectLst/>
                <a:latin typeface="Cambria"/>
                <a:ea typeface="Calibri"/>
                <a:cs typeface="Times New Roman"/>
              </a:rPr>
              <a:t>, Distributed algorithm for traffic data 	collection and data quality analysis based on wireless sensor networks, 	Department of Computer Science and Technology, Dalian University of 	Technology, Volume: 7 issue: 1, DOI: 	</a:t>
            </a:r>
            <a:r>
              <a:rPr lang="en-US" dirty="0" smtClean="0">
                <a:solidFill>
                  <a:schemeClr val="bg1"/>
                </a:solidFill>
                <a:effectLst/>
                <a:latin typeface="Cambria"/>
                <a:ea typeface="Calibri"/>
                <a:cs typeface="Times New Roman"/>
                <a:hlinkClick r:id="rId4"/>
              </a:rPr>
              <a:t>https://doi.org/10.1155/2011/717208</a:t>
            </a:r>
            <a:r>
              <a:rPr lang="en-US" dirty="0" smtClean="0">
                <a:solidFill>
                  <a:schemeClr val="bg1"/>
                </a:solidFill>
                <a:effectLst/>
                <a:latin typeface="Cambria"/>
                <a:ea typeface="Calibri"/>
                <a:cs typeface="Times New Roman"/>
              </a:rPr>
              <a:t>	</a:t>
            </a:r>
            <a:endParaRPr lang="en-US" sz="2400" dirty="0">
              <a:solidFill>
                <a:schemeClr val="bg1"/>
              </a:solidFill>
              <a:ea typeface="Calibri"/>
              <a:cs typeface="Times New Roman"/>
            </a:endParaRPr>
          </a:p>
        </p:txBody>
      </p:sp>
    </p:spTree>
    <p:extLst>
      <p:ext uri="{BB962C8B-B14F-4D97-AF65-F5344CB8AC3E}">
        <p14:creationId xmlns:p14="http://schemas.microsoft.com/office/powerpoint/2010/main" val="79967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99780" y="2529191"/>
            <a:ext cx="8344440" cy="1477328"/>
          </a:xfrm>
          <a:prstGeom prst="rect">
            <a:avLst/>
          </a:prstGeom>
          <a:solidFill>
            <a:schemeClr val="tx1"/>
          </a:solidFill>
        </p:spPr>
        <p:txBody>
          <a:bodyPr wrap="square">
            <a:spAutoFit/>
          </a:bodyPr>
          <a:lstStyle/>
          <a:p>
            <a:pPr marL="285750" indent="-285750">
              <a:buFont typeface="Wingdings" pitchFamily="2" charset="2"/>
              <a:buChar char="q"/>
            </a:pPr>
            <a:r>
              <a:rPr lang="en-US" dirty="0" smtClean="0">
                <a:solidFill>
                  <a:schemeClr val="bg1"/>
                </a:solidFill>
                <a:effectLst/>
                <a:latin typeface="Cambria"/>
                <a:ea typeface="Calibri"/>
                <a:cs typeface="Times New Roman"/>
              </a:rPr>
              <a:t>Air contamination sensors are gadgets that distinguish and screen the nearness of air contamination in the encompassing region. </a:t>
            </a:r>
          </a:p>
          <a:p>
            <a:pPr marL="285750" indent="-285750">
              <a:buFont typeface="Wingdings" pitchFamily="2" charset="2"/>
              <a:buChar char="q"/>
            </a:pPr>
            <a:endParaRPr lang="en-US" dirty="0">
              <a:solidFill>
                <a:schemeClr val="bg1"/>
              </a:solidFill>
              <a:latin typeface="Cambria"/>
              <a:ea typeface="Calibri"/>
              <a:cs typeface="Times New Roman"/>
            </a:endParaRPr>
          </a:p>
          <a:p>
            <a:pPr marL="285750" indent="-285750">
              <a:buFont typeface="Wingdings" pitchFamily="2" charset="2"/>
              <a:buChar char="q"/>
            </a:pPr>
            <a:r>
              <a:rPr lang="en-US" dirty="0" smtClean="0">
                <a:solidFill>
                  <a:schemeClr val="bg1"/>
                </a:solidFill>
                <a:effectLst/>
                <a:latin typeface="Cambria"/>
                <a:ea typeface="Calibri"/>
                <a:cs typeface="Times New Roman"/>
              </a:rPr>
              <a:t>They can be utilized for both indoor and open air situations. These sensors can be worked at home, or purchased from specific makes. </a:t>
            </a:r>
            <a:endParaRPr lang="en-US" dirty="0">
              <a:solidFill>
                <a:schemeClr val="bg1"/>
              </a:solidFill>
              <a:latin typeface="Cambria"/>
              <a:ea typeface="Calibri"/>
              <a:cs typeface="Times New Roman"/>
            </a:endParaRPr>
          </a:p>
        </p:txBody>
      </p:sp>
      <p:sp>
        <p:nvSpPr>
          <p:cNvPr id="4" name="Rectangle 3"/>
          <p:cNvSpPr/>
          <p:nvPr/>
        </p:nvSpPr>
        <p:spPr>
          <a:xfrm>
            <a:off x="157534" y="304800"/>
            <a:ext cx="5024066" cy="1200329"/>
          </a:xfrm>
          <a:prstGeom prst="rect">
            <a:avLst/>
          </a:prstGeom>
        </p:spPr>
        <p:txBody>
          <a:bodyPr wrap="square">
            <a:spAutoFit/>
          </a:bodyPr>
          <a:lstStyle/>
          <a:p>
            <a:pPr lvl="0" algn="ctr"/>
            <a:r>
              <a:rPr lang="en-US" sz="7200" u="sng" dirty="0">
                <a:solidFill>
                  <a:prstClr val="white"/>
                </a:solidFill>
                <a:latin typeface="Britannic Bold" pitchFamily="34" charset="0"/>
              </a:rPr>
              <a:t>POLLUTION</a:t>
            </a:r>
          </a:p>
        </p:txBody>
      </p:sp>
    </p:spTree>
    <p:extLst>
      <p:ext uri="{BB962C8B-B14F-4D97-AF65-F5344CB8AC3E}">
        <p14:creationId xmlns:p14="http://schemas.microsoft.com/office/powerpoint/2010/main" val="368687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3071" y="381000"/>
            <a:ext cx="4934106" cy="1200329"/>
          </a:xfrm>
          <a:prstGeom prst="rect">
            <a:avLst/>
          </a:prstGeom>
          <a:noFill/>
        </p:spPr>
        <p:txBody>
          <a:bodyPr wrap="square" rtlCol="0">
            <a:spAutoFit/>
          </a:bodyPr>
          <a:lstStyle/>
          <a:p>
            <a:pPr algn="ctr"/>
            <a:r>
              <a:rPr lang="en-US" sz="7200" u="sng" dirty="0" smtClean="0">
                <a:solidFill>
                  <a:schemeClr val="bg1"/>
                </a:solidFill>
                <a:latin typeface="Britannic Bold" pitchFamily="34" charset="0"/>
              </a:rPr>
              <a:t>POLLUTION</a:t>
            </a:r>
          </a:p>
        </p:txBody>
      </p:sp>
      <p:graphicFrame>
        <p:nvGraphicFramePr>
          <p:cNvPr id="6" name="Table 5"/>
          <p:cNvGraphicFramePr>
            <a:graphicFrameLocks noGrp="1"/>
          </p:cNvGraphicFramePr>
          <p:nvPr>
            <p:extLst>
              <p:ext uri="{D42A27DB-BD31-4B8C-83A1-F6EECF244321}">
                <p14:modId xmlns:p14="http://schemas.microsoft.com/office/powerpoint/2010/main" val="1816955932"/>
              </p:ext>
            </p:extLst>
          </p:nvPr>
        </p:nvGraphicFramePr>
        <p:xfrm>
          <a:off x="434124" y="1671825"/>
          <a:ext cx="4572000" cy="3530224"/>
        </p:xfrm>
        <a:graphic>
          <a:graphicData uri="http://schemas.openxmlformats.org/drawingml/2006/table">
            <a:tbl>
              <a:tblPr/>
              <a:tblGrid>
                <a:gridCol w="1524000"/>
                <a:gridCol w="1524000"/>
                <a:gridCol w="1524000"/>
              </a:tblGrid>
              <a:tr h="461640">
                <a:tc>
                  <a:txBody>
                    <a:bodyPr/>
                    <a:lstStyle/>
                    <a:p>
                      <a:r>
                        <a:rPr lang="en-US" sz="1400" b="1" dirty="0">
                          <a:solidFill>
                            <a:srgbClr val="005E9E"/>
                          </a:solidFill>
                          <a:effectLst/>
                        </a:rPr>
                        <a:t>Air Quality Index</a:t>
                      </a:r>
                      <a:br>
                        <a:rPr lang="en-US" sz="1400" b="1" dirty="0">
                          <a:solidFill>
                            <a:srgbClr val="005E9E"/>
                          </a:solidFill>
                          <a:effectLst/>
                        </a:rPr>
                      </a:br>
                      <a:r>
                        <a:rPr lang="en-US" sz="1400" b="1" dirty="0">
                          <a:solidFill>
                            <a:srgbClr val="005E9E"/>
                          </a:solidFill>
                          <a:effectLst/>
                        </a:rPr>
                        <a:t>(AQI) Values</a:t>
                      </a:r>
                      <a:endParaRPr lang="en-US" sz="1400" dirty="0">
                        <a:solidFill>
                          <a:srgbClr val="005E9E"/>
                        </a:solidFill>
                        <a:effectLst/>
                      </a:endParaRP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c>
                  <a:txBody>
                    <a:bodyPr/>
                    <a:lstStyle/>
                    <a:p>
                      <a:r>
                        <a:rPr lang="en-US" sz="1400" b="1" dirty="0">
                          <a:solidFill>
                            <a:srgbClr val="005E9E"/>
                          </a:solidFill>
                          <a:effectLst/>
                        </a:rPr>
                        <a:t>Levels of Health Concern</a:t>
                      </a:r>
                      <a:endParaRPr lang="en-US" sz="1400" dirty="0">
                        <a:solidFill>
                          <a:srgbClr val="005E9E"/>
                        </a:solidFill>
                        <a:effectLst/>
                      </a:endParaRP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c>
                  <a:txBody>
                    <a:bodyPr/>
                    <a:lstStyle/>
                    <a:p>
                      <a:r>
                        <a:rPr lang="en-US" sz="1400" b="1">
                          <a:solidFill>
                            <a:srgbClr val="005E9E"/>
                          </a:solidFill>
                          <a:effectLst/>
                        </a:rPr>
                        <a:t>Colors</a:t>
                      </a:r>
                      <a:endParaRPr lang="en-US" sz="1400">
                        <a:solidFill>
                          <a:srgbClr val="005E9E"/>
                        </a:solidFill>
                        <a:effectLst/>
                      </a:endParaRP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r>
              <a:tr h="461640">
                <a:tc>
                  <a:txBody>
                    <a:bodyPr/>
                    <a:lstStyle/>
                    <a:p>
                      <a:r>
                        <a:rPr lang="en-US" sz="1400" b="1" i="1">
                          <a:solidFill>
                            <a:srgbClr val="005E9E"/>
                          </a:solidFill>
                          <a:effectLst/>
                        </a:rPr>
                        <a:t>When the AQI is in this range</a:t>
                      </a:r>
                      <a:r>
                        <a:rPr lang="en-US" sz="1400" b="1">
                          <a:solidFill>
                            <a:srgbClr val="005E9E"/>
                          </a:solidFill>
                          <a:effectLst/>
                        </a:rPr>
                        <a:t>:</a:t>
                      </a:r>
                      <a:endParaRPr lang="en-US" sz="1400">
                        <a:solidFill>
                          <a:srgbClr val="005E9E"/>
                        </a:solidFill>
                        <a:effectLst/>
                      </a:endParaRP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c>
                  <a:txBody>
                    <a:bodyPr/>
                    <a:lstStyle/>
                    <a:p>
                      <a:r>
                        <a:rPr lang="en-US" sz="1400" i="1">
                          <a:solidFill>
                            <a:srgbClr val="005E9E"/>
                          </a:solidFill>
                          <a:effectLst/>
                        </a:rPr>
                        <a:t>.</a:t>
                      </a:r>
                      <a:r>
                        <a:rPr lang="en-US" sz="1400" b="1" i="1">
                          <a:solidFill>
                            <a:srgbClr val="005E9E"/>
                          </a:solidFill>
                          <a:effectLst/>
                        </a:rPr>
                        <a:t>.air quality conditions are:</a:t>
                      </a:r>
                      <a:endParaRPr lang="en-US" sz="1400">
                        <a:solidFill>
                          <a:srgbClr val="005E9E"/>
                        </a:solidFill>
                        <a:effectLst/>
                      </a:endParaRP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c>
                  <a:txBody>
                    <a:bodyPr/>
                    <a:lstStyle/>
                    <a:p>
                      <a:r>
                        <a:rPr lang="en-US" sz="1400" b="1" i="1">
                          <a:solidFill>
                            <a:srgbClr val="005E9E"/>
                          </a:solidFill>
                          <a:effectLst/>
                        </a:rPr>
                        <a:t>...as symbolized by this color:</a:t>
                      </a:r>
                      <a:endParaRPr lang="en-US" sz="1400">
                        <a:solidFill>
                          <a:srgbClr val="005E9E"/>
                        </a:solidFill>
                        <a:effectLst/>
                      </a:endParaRP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r>
              <a:tr h="290233">
                <a:tc>
                  <a:txBody>
                    <a:bodyPr/>
                    <a:lstStyle/>
                    <a:p>
                      <a:r>
                        <a:rPr lang="en-US" sz="1400">
                          <a:effectLst/>
                          <a:latin typeface="Arial"/>
                        </a:rPr>
                        <a:t>0 to 50</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00"/>
                    </a:solidFill>
                  </a:tcPr>
                </a:tc>
                <a:tc>
                  <a:txBody>
                    <a:bodyPr/>
                    <a:lstStyle/>
                    <a:p>
                      <a:r>
                        <a:rPr lang="en-US" sz="1400">
                          <a:effectLst/>
                          <a:latin typeface="Arial"/>
                        </a:rPr>
                        <a:t>Good</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00"/>
                    </a:solidFill>
                  </a:tcPr>
                </a:tc>
                <a:tc>
                  <a:txBody>
                    <a:bodyPr/>
                    <a:lstStyle/>
                    <a:p>
                      <a:r>
                        <a:rPr lang="en-US" sz="1400">
                          <a:effectLst/>
                          <a:latin typeface="Arial"/>
                        </a:rPr>
                        <a:t>Green</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00"/>
                    </a:solidFill>
                  </a:tcPr>
                </a:tc>
              </a:tr>
              <a:tr h="290233">
                <a:tc>
                  <a:txBody>
                    <a:bodyPr/>
                    <a:lstStyle/>
                    <a:p>
                      <a:r>
                        <a:rPr lang="en-US" sz="1400">
                          <a:effectLst/>
                          <a:latin typeface="Arial"/>
                        </a:rPr>
                        <a:t>51 to 100</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00"/>
                    </a:solidFill>
                  </a:tcPr>
                </a:tc>
                <a:tc>
                  <a:txBody>
                    <a:bodyPr/>
                    <a:lstStyle/>
                    <a:p>
                      <a:r>
                        <a:rPr lang="en-US" sz="1400">
                          <a:effectLst/>
                          <a:latin typeface="Arial"/>
                        </a:rPr>
                        <a:t>Moderate</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00"/>
                    </a:solidFill>
                  </a:tcPr>
                </a:tc>
                <a:tc>
                  <a:txBody>
                    <a:bodyPr/>
                    <a:lstStyle/>
                    <a:p>
                      <a:r>
                        <a:rPr lang="en-US" sz="1400">
                          <a:effectLst/>
                          <a:latin typeface="Arial"/>
                        </a:rPr>
                        <a:t>Yellow</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00"/>
                    </a:solidFill>
                  </a:tcPr>
                </a:tc>
              </a:tr>
              <a:tr h="461640">
                <a:tc>
                  <a:txBody>
                    <a:bodyPr/>
                    <a:lstStyle/>
                    <a:p>
                      <a:r>
                        <a:rPr lang="en-US" sz="1400">
                          <a:effectLst/>
                          <a:latin typeface="Arial"/>
                        </a:rPr>
                        <a:t>101 to 150</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7E00"/>
                    </a:solidFill>
                  </a:tcPr>
                </a:tc>
                <a:tc>
                  <a:txBody>
                    <a:bodyPr/>
                    <a:lstStyle/>
                    <a:p>
                      <a:r>
                        <a:rPr lang="en-US" sz="1400">
                          <a:effectLst/>
                          <a:latin typeface="Arial"/>
                        </a:rPr>
                        <a:t>Unhealthy for Sensitive Groups</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7E00"/>
                    </a:solidFill>
                  </a:tcPr>
                </a:tc>
                <a:tc>
                  <a:txBody>
                    <a:bodyPr/>
                    <a:lstStyle/>
                    <a:p>
                      <a:r>
                        <a:rPr lang="en-US" sz="1400">
                          <a:effectLst/>
                          <a:latin typeface="Arial"/>
                        </a:rPr>
                        <a:t>Orange</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7E00"/>
                    </a:solidFill>
                  </a:tcPr>
                </a:tc>
              </a:tr>
              <a:tr h="290233">
                <a:tc>
                  <a:txBody>
                    <a:bodyPr/>
                    <a:lstStyle/>
                    <a:p>
                      <a:r>
                        <a:rPr lang="en-US" sz="1400">
                          <a:effectLst/>
                          <a:latin typeface="Arial"/>
                        </a:rPr>
                        <a:t>151 to 200</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0000"/>
                    </a:solidFill>
                  </a:tcPr>
                </a:tc>
                <a:tc>
                  <a:txBody>
                    <a:bodyPr/>
                    <a:lstStyle/>
                    <a:p>
                      <a:r>
                        <a:rPr lang="en-US" sz="1400">
                          <a:effectLst/>
                          <a:latin typeface="Arial"/>
                        </a:rPr>
                        <a:t>Unhealthy</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0000"/>
                    </a:solidFill>
                  </a:tcPr>
                </a:tc>
                <a:tc>
                  <a:txBody>
                    <a:bodyPr/>
                    <a:lstStyle/>
                    <a:p>
                      <a:r>
                        <a:rPr lang="en-US" sz="1400">
                          <a:effectLst/>
                          <a:latin typeface="Arial"/>
                        </a:rPr>
                        <a:t>Red</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0000"/>
                    </a:solidFill>
                  </a:tcPr>
                </a:tc>
              </a:tr>
              <a:tr h="290233">
                <a:tc>
                  <a:txBody>
                    <a:bodyPr/>
                    <a:lstStyle/>
                    <a:p>
                      <a:r>
                        <a:rPr lang="en-US" sz="1400">
                          <a:effectLst/>
                          <a:latin typeface="Arial"/>
                        </a:rPr>
                        <a:t>201 to 300</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F3F97"/>
                    </a:solidFill>
                  </a:tcPr>
                </a:tc>
                <a:tc>
                  <a:txBody>
                    <a:bodyPr/>
                    <a:lstStyle/>
                    <a:p>
                      <a:r>
                        <a:rPr lang="en-US" sz="1400">
                          <a:effectLst/>
                          <a:latin typeface="Arial"/>
                        </a:rPr>
                        <a:t>Very Unhealthy</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F3F97"/>
                    </a:solidFill>
                  </a:tcPr>
                </a:tc>
                <a:tc>
                  <a:txBody>
                    <a:bodyPr/>
                    <a:lstStyle/>
                    <a:p>
                      <a:r>
                        <a:rPr lang="en-US" sz="1400">
                          <a:effectLst/>
                          <a:latin typeface="Arial"/>
                        </a:rPr>
                        <a:t>Purple</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F3F97"/>
                    </a:solidFill>
                  </a:tcPr>
                </a:tc>
              </a:tr>
              <a:tr h="290233">
                <a:tc>
                  <a:txBody>
                    <a:bodyPr/>
                    <a:lstStyle/>
                    <a:p>
                      <a:r>
                        <a:rPr lang="en-US" sz="1400">
                          <a:effectLst/>
                          <a:latin typeface="Arial"/>
                        </a:rPr>
                        <a:t>301 to 500</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E0023"/>
                    </a:solidFill>
                  </a:tcPr>
                </a:tc>
                <a:tc>
                  <a:txBody>
                    <a:bodyPr/>
                    <a:lstStyle/>
                    <a:p>
                      <a:endParaRPr lang="en-US" sz="1400" dirty="0">
                        <a:effectLst/>
                        <a:latin typeface="Arial"/>
                      </a:endParaRP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E0023"/>
                    </a:solidFill>
                  </a:tcPr>
                </a:tc>
                <a:tc>
                  <a:txBody>
                    <a:bodyPr/>
                    <a:lstStyle/>
                    <a:p>
                      <a:r>
                        <a:rPr lang="en-US" sz="1400" dirty="0">
                          <a:effectLst/>
                          <a:latin typeface="Arial"/>
                        </a:rPr>
                        <a:t>Maroon</a:t>
                      </a:r>
                    </a:p>
                  </a:txBody>
                  <a:tcPr marL="73954" marR="73954" marT="73954" marB="7395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E0023"/>
                    </a:solidFill>
                  </a:tcPr>
                </a:tc>
              </a:tr>
            </a:tbl>
          </a:graphicData>
        </a:graphic>
      </p:graphicFrame>
    </p:spTree>
    <p:extLst>
      <p:ext uri="{BB962C8B-B14F-4D97-AF65-F5344CB8AC3E}">
        <p14:creationId xmlns:p14="http://schemas.microsoft.com/office/powerpoint/2010/main" val="68251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6213"/>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3071" y="168275"/>
            <a:ext cx="4934106" cy="1200329"/>
          </a:xfrm>
          <a:prstGeom prst="rect">
            <a:avLst/>
          </a:prstGeom>
          <a:noFill/>
        </p:spPr>
        <p:txBody>
          <a:bodyPr wrap="square" rtlCol="0">
            <a:spAutoFit/>
          </a:bodyPr>
          <a:lstStyle/>
          <a:p>
            <a:pPr algn="ctr"/>
            <a:r>
              <a:rPr lang="en-US" sz="7200" u="sng" dirty="0" smtClean="0">
                <a:solidFill>
                  <a:schemeClr val="bg1"/>
                </a:solidFill>
                <a:latin typeface="Britannic Bold" pitchFamily="34" charset="0"/>
              </a:rPr>
              <a:t>POLLUTION</a:t>
            </a:r>
          </a:p>
        </p:txBody>
      </p:sp>
      <p:graphicFrame>
        <p:nvGraphicFramePr>
          <p:cNvPr id="4" name="Table 3"/>
          <p:cNvGraphicFramePr>
            <a:graphicFrameLocks noGrp="1"/>
          </p:cNvGraphicFramePr>
          <p:nvPr>
            <p:extLst>
              <p:ext uri="{D42A27DB-BD31-4B8C-83A1-F6EECF244321}">
                <p14:modId xmlns:p14="http://schemas.microsoft.com/office/powerpoint/2010/main" val="2363091424"/>
              </p:ext>
            </p:extLst>
          </p:nvPr>
        </p:nvGraphicFramePr>
        <p:xfrm>
          <a:off x="267662" y="1904999"/>
          <a:ext cx="6565899" cy="3167428"/>
        </p:xfrm>
        <a:graphic>
          <a:graphicData uri="http://schemas.openxmlformats.org/drawingml/2006/table">
            <a:tbl>
              <a:tblPr/>
              <a:tblGrid>
                <a:gridCol w="2188633"/>
                <a:gridCol w="2188633"/>
                <a:gridCol w="2188633"/>
              </a:tblGrid>
              <a:tr h="251059">
                <a:tc>
                  <a:txBody>
                    <a:bodyPr/>
                    <a:lstStyle/>
                    <a:p>
                      <a:r>
                        <a:rPr lang="en-US" sz="900" dirty="0">
                          <a:solidFill>
                            <a:srgbClr val="005E9E"/>
                          </a:solidFill>
                          <a:effectLst/>
                        </a:rPr>
                        <a:t>Air Quality Index Levels of Health Concern</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c>
                  <a:txBody>
                    <a:bodyPr/>
                    <a:lstStyle/>
                    <a:p>
                      <a:r>
                        <a:rPr lang="en-US" sz="900">
                          <a:solidFill>
                            <a:srgbClr val="005E9E"/>
                          </a:solidFill>
                          <a:effectLst/>
                        </a:rPr>
                        <a:t>Numerical</a:t>
                      </a:r>
                      <a:br>
                        <a:rPr lang="en-US" sz="900">
                          <a:solidFill>
                            <a:srgbClr val="005E9E"/>
                          </a:solidFill>
                          <a:effectLst/>
                        </a:rPr>
                      </a:br>
                      <a:r>
                        <a:rPr lang="en-US" sz="900">
                          <a:solidFill>
                            <a:srgbClr val="005E9E"/>
                          </a:solidFill>
                          <a:effectLst/>
                        </a:rPr>
                        <a:t>Value</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c>
                  <a:txBody>
                    <a:bodyPr/>
                    <a:lstStyle/>
                    <a:p>
                      <a:r>
                        <a:rPr lang="en-US" sz="900">
                          <a:solidFill>
                            <a:srgbClr val="005E9E"/>
                          </a:solidFill>
                          <a:effectLst/>
                        </a:rPr>
                        <a:t>Meaning</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1EBF4"/>
                    </a:solidFill>
                  </a:tcPr>
                </a:tc>
              </a:tr>
              <a:tr h="248791">
                <a:tc>
                  <a:txBody>
                    <a:bodyPr/>
                    <a:lstStyle/>
                    <a:p>
                      <a:r>
                        <a:rPr lang="en-US" sz="900">
                          <a:effectLst/>
                          <a:latin typeface="Arial"/>
                        </a:rPr>
                        <a:t>Good</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00"/>
                    </a:solidFill>
                  </a:tcPr>
                </a:tc>
                <a:tc>
                  <a:txBody>
                    <a:bodyPr/>
                    <a:lstStyle/>
                    <a:p>
                      <a:r>
                        <a:rPr lang="en-US" sz="900" dirty="0">
                          <a:effectLst/>
                          <a:latin typeface="Arial"/>
                        </a:rPr>
                        <a:t>0 to 50</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00"/>
                    </a:solidFill>
                  </a:tcPr>
                </a:tc>
                <a:tc>
                  <a:txBody>
                    <a:bodyPr/>
                    <a:lstStyle/>
                    <a:p>
                      <a:pPr algn="l"/>
                      <a:r>
                        <a:rPr lang="en-US" sz="900">
                          <a:effectLst/>
                          <a:latin typeface="Arial"/>
                        </a:rPr>
                        <a:t>Air quality is considered satisfactory, and air pollution poses little or no risk.</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00"/>
                    </a:solidFill>
                  </a:tcPr>
                </a:tc>
              </a:tr>
              <a:tr h="554622">
                <a:tc>
                  <a:txBody>
                    <a:bodyPr/>
                    <a:lstStyle/>
                    <a:p>
                      <a:r>
                        <a:rPr lang="en-US" sz="900">
                          <a:effectLst/>
                          <a:latin typeface="Arial"/>
                        </a:rPr>
                        <a:t>Moderate</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00"/>
                    </a:solidFill>
                  </a:tcPr>
                </a:tc>
                <a:tc>
                  <a:txBody>
                    <a:bodyPr/>
                    <a:lstStyle/>
                    <a:p>
                      <a:r>
                        <a:rPr lang="en-US" sz="900">
                          <a:effectLst/>
                          <a:latin typeface="Arial"/>
                        </a:rPr>
                        <a:t>51 to 100</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00"/>
                    </a:solidFill>
                  </a:tcPr>
                </a:tc>
                <a:tc>
                  <a:txBody>
                    <a:bodyPr/>
                    <a:lstStyle/>
                    <a:p>
                      <a:pPr algn="l"/>
                      <a:r>
                        <a:rPr lang="en-US" sz="900" dirty="0">
                          <a:effectLst/>
                          <a:latin typeface="Arial"/>
                        </a:rPr>
                        <a:t>Air quality is acceptable; however, for some pollutants there may be a moderate health concern for a very small number of people who are unusually sensitive to air pollution.</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00"/>
                    </a:solidFill>
                  </a:tcPr>
                </a:tc>
              </a:tr>
              <a:tr h="336172">
                <a:tc>
                  <a:txBody>
                    <a:bodyPr/>
                    <a:lstStyle/>
                    <a:p>
                      <a:r>
                        <a:rPr lang="en-US" sz="900">
                          <a:effectLst/>
                          <a:latin typeface="Arial"/>
                        </a:rPr>
                        <a:t>Unhealthy for Sensitive Groups</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7E00"/>
                    </a:solidFill>
                  </a:tcPr>
                </a:tc>
                <a:tc>
                  <a:txBody>
                    <a:bodyPr/>
                    <a:lstStyle/>
                    <a:p>
                      <a:r>
                        <a:rPr lang="en-US" sz="900">
                          <a:effectLst/>
                          <a:latin typeface="Arial"/>
                        </a:rPr>
                        <a:t>101 to 150</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7E00"/>
                    </a:solidFill>
                  </a:tcPr>
                </a:tc>
                <a:tc>
                  <a:txBody>
                    <a:bodyPr/>
                    <a:lstStyle/>
                    <a:p>
                      <a:pPr algn="l"/>
                      <a:r>
                        <a:rPr lang="en-US" sz="900">
                          <a:effectLst/>
                          <a:latin typeface="Arial"/>
                        </a:rPr>
                        <a:t>Members of sensitive groups may experience health effects. The general public is not likely to be affected.</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7E00"/>
                    </a:solidFill>
                  </a:tcPr>
                </a:tc>
              </a:tr>
              <a:tr h="423552">
                <a:tc>
                  <a:txBody>
                    <a:bodyPr/>
                    <a:lstStyle/>
                    <a:p>
                      <a:r>
                        <a:rPr lang="en-US" sz="900">
                          <a:solidFill>
                            <a:schemeClr val="bg1"/>
                          </a:solidFill>
                          <a:effectLst/>
                          <a:latin typeface="Arial"/>
                        </a:rPr>
                        <a:t>Unhealthy</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0000"/>
                    </a:solidFill>
                  </a:tcPr>
                </a:tc>
                <a:tc>
                  <a:txBody>
                    <a:bodyPr/>
                    <a:lstStyle/>
                    <a:p>
                      <a:r>
                        <a:rPr lang="en-US" sz="900">
                          <a:solidFill>
                            <a:schemeClr val="bg1"/>
                          </a:solidFill>
                          <a:effectLst/>
                          <a:latin typeface="Arial"/>
                        </a:rPr>
                        <a:t>151 to 200</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0000"/>
                    </a:solidFill>
                  </a:tcPr>
                </a:tc>
                <a:tc>
                  <a:txBody>
                    <a:bodyPr/>
                    <a:lstStyle/>
                    <a:p>
                      <a:pPr algn="l"/>
                      <a:r>
                        <a:rPr lang="en-US" sz="900" dirty="0">
                          <a:solidFill>
                            <a:schemeClr val="bg1"/>
                          </a:solidFill>
                          <a:effectLst/>
                          <a:latin typeface="Arial"/>
                        </a:rPr>
                        <a:t>Everyone may begin to experience health effects; members of sensitive groups may experience more serious health effects.</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0000"/>
                    </a:solidFill>
                  </a:tcPr>
                </a:tc>
              </a:tr>
              <a:tr h="248791">
                <a:tc>
                  <a:txBody>
                    <a:bodyPr/>
                    <a:lstStyle/>
                    <a:p>
                      <a:r>
                        <a:rPr lang="en-US" sz="900">
                          <a:solidFill>
                            <a:schemeClr val="bg1"/>
                          </a:solidFill>
                          <a:effectLst/>
                          <a:latin typeface="Arial"/>
                        </a:rPr>
                        <a:t>Very Unhealthy</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F3F97"/>
                    </a:solidFill>
                  </a:tcPr>
                </a:tc>
                <a:tc>
                  <a:txBody>
                    <a:bodyPr/>
                    <a:lstStyle/>
                    <a:p>
                      <a:r>
                        <a:rPr lang="en-US" sz="900">
                          <a:solidFill>
                            <a:schemeClr val="bg1"/>
                          </a:solidFill>
                          <a:effectLst/>
                          <a:latin typeface="Arial"/>
                        </a:rPr>
                        <a:t>201 to 300</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F3F97"/>
                    </a:solidFill>
                  </a:tcPr>
                </a:tc>
                <a:tc>
                  <a:txBody>
                    <a:bodyPr/>
                    <a:lstStyle/>
                    <a:p>
                      <a:pPr algn="l"/>
                      <a:r>
                        <a:rPr lang="en-US" sz="900" dirty="0">
                          <a:solidFill>
                            <a:schemeClr val="bg1"/>
                          </a:solidFill>
                          <a:effectLst/>
                          <a:latin typeface="Arial"/>
                        </a:rPr>
                        <a:t>Health alert: everyone may experience more serious health effects.</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F3F97"/>
                    </a:solidFill>
                  </a:tcPr>
                </a:tc>
              </a:tr>
              <a:tr h="292482">
                <a:tc>
                  <a:txBody>
                    <a:bodyPr/>
                    <a:lstStyle/>
                    <a:p>
                      <a:r>
                        <a:rPr lang="en-US" sz="900">
                          <a:solidFill>
                            <a:schemeClr val="bg1"/>
                          </a:solidFill>
                          <a:effectLst/>
                          <a:latin typeface="Arial"/>
                        </a:rPr>
                        <a:t>Hazardous</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E0023"/>
                    </a:solidFill>
                  </a:tcPr>
                </a:tc>
                <a:tc>
                  <a:txBody>
                    <a:bodyPr/>
                    <a:lstStyle/>
                    <a:p>
                      <a:r>
                        <a:rPr lang="en-US" sz="900" dirty="0">
                          <a:solidFill>
                            <a:schemeClr val="bg1"/>
                          </a:solidFill>
                          <a:effectLst/>
                          <a:latin typeface="Arial"/>
                        </a:rPr>
                        <a:t>301 to 500</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E0023"/>
                    </a:solidFill>
                  </a:tcPr>
                </a:tc>
                <a:tc>
                  <a:txBody>
                    <a:bodyPr/>
                    <a:lstStyle/>
                    <a:p>
                      <a:pPr algn="l"/>
                      <a:r>
                        <a:rPr lang="en-US" sz="900" dirty="0">
                          <a:solidFill>
                            <a:schemeClr val="bg1"/>
                          </a:solidFill>
                          <a:effectLst/>
                          <a:latin typeface="Arial"/>
                        </a:rPr>
                        <a:t>Health warnings of emergency conditions. The entire population is more likely to be affected.</a:t>
                      </a:r>
                    </a:p>
                  </a:txBody>
                  <a:tcPr marL="30302" marR="30302" marT="30302" marB="3030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E0023"/>
                    </a:solidFill>
                  </a:tcPr>
                </a:tc>
              </a:tr>
            </a:tbl>
          </a:graphicData>
        </a:graphic>
      </p:graphicFrame>
    </p:spTree>
    <p:extLst>
      <p:ext uri="{BB962C8B-B14F-4D97-AF65-F5344CB8AC3E}">
        <p14:creationId xmlns:p14="http://schemas.microsoft.com/office/powerpoint/2010/main" val="68251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5900" y="382148"/>
            <a:ext cx="4934106" cy="1200329"/>
          </a:xfrm>
          <a:prstGeom prst="rect">
            <a:avLst/>
          </a:prstGeom>
          <a:noFill/>
        </p:spPr>
        <p:txBody>
          <a:bodyPr wrap="square" rtlCol="0">
            <a:spAutoFit/>
          </a:bodyPr>
          <a:lstStyle/>
          <a:p>
            <a:pPr algn="ctr"/>
            <a:r>
              <a:rPr lang="en-US" sz="7200" u="sng" dirty="0" smtClean="0">
                <a:solidFill>
                  <a:schemeClr val="bg1"/>
                </a:solidFill>
                <a:latin typeface="Britannic Bold" pitchFamily="34" charset="0"/>
              </a:rPr>
              <a:t>POLLUTION</a:t>
            </a:r>
          </a:p>
        </p:txBody>
      </p:sp>
      <p:sp>
        <p:nvSpPr>
          <p:cNvPr id="4" name="Rectangle 3"/>
          <p:cNvSpPr/>
          <p:nvPr/>
        </p:nvSpPr>
        <p:spPr>
          <a:xfrm>
            <a:off x="0" y="2209800"/>
            <a:ext cx="9149576" cy="3970318"/>
          </a:xfrm>
          <a:prstGeom prst="rect">
            <a:avLst/>
          </a:prstGeom>
          <a:solidFill>
            <a:schemeClr val="tx1"/>
          </a:solidFill>
        </p:spPr>
        <p:txBody>
          <a:bodyPr wrap="square">
            <a:spAutoFit/>
          </a:bodyPr>
          <a:lstStyle/>
          <a:p>
            <a:r>
              <a:rPr lang="en-US" dirty="0" smtClean="0">
                <a:solidFill>
                  <a:schemeClr val="bg1"/>
                </a:solidFill>
                <a:latin typeface="Cambria" pitchFamily="18" charset="0"/>
              </a:rPr>
              <a:t>There are different sorts of air contamination sensors and the dominant part concentrates on five segments: </a:t>
            </a:r>
          </a:p>
          <a:p>
            <a:endParaRPr lang="en-US" dirty="0" smtClean="0">
              <a:solidFill>
                <a:schemeClr val="bg1"/>
              </a:solidFill>
              <a:latin typeface="Cambria" pitchFamily="18" charset="0"/>
            </a:endParaRPr>
          </a:p>
          <a:p>
            <a:pPr marL="285750" indent="-285750">
              <a:buFont typeface="Wingdings" pitchFamily="2" charset="2"/>
              <a:buChar char="q"/>
            </a:pPr>
            <a:r>
              <a:rPr lang="en-US" dirty="0" smtClean="0">
                <a:solidFill>
                  <a:schemeClr val="bg1"/>
                </a:solidFill>
                <a:latin typeface="Cambria" pitchFamily="18" charset="0"/>
              </a:rPr>
              <a:t>Ozone</a:t>
            </a:r>
          </a:p>
          <a:p>
            <a:pPr marL="285750" indent="-285750">
              <a:buFont typeface="Wingdings" pitchFamily="2" charset="2"/>
              <a:buChar char="q"/>
            </a:pPr>
            <a:r>
              <a:rPr lang="en-US" dirty="0" smtClean="0">
                <a:solidFill>
                  <a:schemeClr val="bg1"/>
                </a:solidFill>
                <a:latin typeface="Cambria" pitchFamily="18" charset="0"/>
              </a:rPr>
              <a:t>Particulate matter</a:t>
            </a:r>
          </a:p>
          <a:p>
            <a:pPr marL="285750" indent="-285750">
              <a:buFont typeface="Wingdings" pitchFamily="2" charset="2"/>
              <a:buChar char="q"/>
            </a:pPr>
            <a:r>
              <a:rPr lang="en-US" dirty="0" smtClean="0">
                <a:solidFill>
                  <a:schemeClr val="bg1"/>
                </a:solidFill>
                <a:latin typeface="Cambria" pitchFamily="18" charset="0"/>
              </a:rPr>
              <a:t>Carbon monoxide</a:t>
            </a:r>
          </a:p>
          <a:p>
            <a:pPr marL="285750" indent="-285750">
              <a:buFont typeface="Wingdings" pitchFamily="2" charset="2"/>
              <a:buChar char="q"/>
            </a:pPr>
            <a:r>
              <a:rPr lang="en-US" dirty="0" smtClean="0">
                <a:solidFill>
                  <a:schemeClr val="bg1"/>
                </a:solidFill>
                <a:latin typeface="Cambria" pitchFamily="18" charset="0"/>
              </a:rPr>
              <a:t>Sulfur dioxide</a:t>
            </a:r>
          </a:p>
          <a:p>
            <a:pPr marL="285750" indent="-285750">
              <a:buFont typeface="Wingdings" pitchFamily="2" charset="2"/>
              <a:buChar char="q"/>
            </a:pPr>
            <a:r>
              <a:rPr lang="en-US" dirty="0">
                <a:solidFill>
                  <a:schemeClr val="bg1"/>
                </a:solidFill>
                <a:latin typeface="Cambria" pitchFamily="18" charset="0"/>
              </a:rPr>
              <a:t>N</a:t>
            </a:r>
            <a:r>
              <a:rPr lang="en-US" dirty="0" smtClean="0">
                <a:solidFill>
                  <a:schemeClr val="bg1"/>
                </a:solidFill>
                <a:latin typeface="Cambria" pitchFamily="18" charset="0"/>
              </a:rPr>
              <a:t>itrous oxide</a:t>
            </a:r>
          </a:p>
          <a:p>
            <a:endParaRPr lang="en-US" dirty="0">
              <a:solidFill>
                <a:schemeClr val="bg1"/>
              </a:solidFill>
              <a:latin typeface="Cambria" pitchFamily="18" charset="0"/>
            </a:endParaRPr>
          </a:p>
          <a:p>
            <a:r>
              <a:rPr lang="en-US" dirty="0" smtClean="0">
                <a:solidFill>
                  <a:schemeClr val="bg1"/>
                </a:solidFill>
                <a:latin typeface="Cambria" pitchFamily="18" charset="0"/>
              </a:rPr>
              <a:t>Sensors were exceptionally costly before, however with mechanical progressions sensors are turning out to be more reasonable and more across the board all through the populace. </a:t>
            </a:r>
          </a:p>
          <a:p>
            <a:endParaRPr lang="en-US" dirty="0" smtClean="0">
              <a:solidFill>
                <a:schemeClr val="bg1"/>
              </a:solidFill>
              <a:latin typeface="Cambria" pitchFamily="18" charset="0"/>
            </a:endParaRPr>
          </a:p>
          <a:p>
            <a:r>
              <a:rPr lang="en-US" dirty="0" smtClean="0">
                <a:solidFill>
                  <a:schemeClr val="bg1"/>
                </a:solidFill>
                <a:latin typeface="Cambria" pitchFamily="18" charset="0"/>
              </a:rPr>
              <a:t>They can help fill numerous needs and conveys consideration regarding ecological issues past the extent of the human eye</a:t>
            </a:r>
            <a:r>
              <a:rPr lang="en-US" dirty="0" smtClean="0">
                <a:latin typeface="Cambria" pitchFamily="18" charset="0"/>
              </a:rPr>
              <a:t>. </a:t>
            </a:r>
            <a:endParaRPr lang="en-US" dirty="0">
              <a:latin typeface="Cambria" pitchFamily="18" charset="0"/>
            </a:endParaRPr>
          </a:p>
        </p:txBody>
      </p:sp>
    </p:spTree>
    <p:extLst>
      <p:ext uri="{BB962C8B-B14F-4D97-AF65-F5344CB8AC3E}">
        <p14:creationId xmlns:p14="http://schemas.microsoft.com/office/powerpoint/2010/main" val="68251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3071" y="381000"/>
            <a:ext cx="4934106" cy="1200329"/>
          </a:xfrm>
          <a:prstGeom prst="rect">
            <a:avLst/>
          </a:prstGeom>
          <a:noFill/>
        </p:spPr>
        <p:txBody>
          <a:bodyPr wrap="square" rtlCol="0">
            <a:spAutoFit/>
          </a:bodyPr>
          <a:lstStyle/>
          <a:p>
            <a:pPr algn="ctr"/>
            <a:r>
              <a:rPr lang="en-US" sz="7200" u="sng" dirty="0" smtClean="0">
                <a:solidFill>
                  <a:schemeClr val="bg1"/>
                </a:solidFill>
                <a:latin typeface="Britannic Bold" pitchFamily="34" charset="0"/>
              </a:rPr>
              <a:t>POLLUTION</a:t>
            </a:r>
            <a:endParaRPr lang="en-US" sz="2400" dirty="0" smtClean="0">
              <a:latin typeface="Cambria" pitchFamily="18" charset="0"/>
            </a:endParaRPr>
          </a:p>
        </p:txBody>
      </p:sp>
      <p:sp>
        <p:nvSpPr>
          <p:cNvPr id="4" name="Rectangle 3"/>
          <p:cNvSpPr/>
          <p:nvPr/>
        </p:nvSpPr>
        <p:spPr>
          <a:xfrm>
            <a:off x="117714" y="1581329"/>
            <a:ext cx="5791200" cy="4524315"/>
          </a:xfrm>
          <a:prstGeom prst="rect">
            <a:avLst/>
          </a:prstGeom>
          <a:solidFill>
            <a:schemeClr val="tx1"/>
          </a:solidFill>
        </p:spPr>
        <p:txBody>
          <a:bodyPr wrap="square">
            <a:spAutoFit/>
          </a:bodyPr>
          <a:lstStyle/>
          <a:p>
            <a:pPr marL="285750" lvl="0" indent="-285750" algn="just">
              <a:buFont typeface="Wingdings" pitchFamily="2" charset="2"/>
              <a:buChar char="q"/>
            </a:pPr>
            <a:r>
              <a:rPr lang="en-US" dirty="0" smtClean="0">
                <a:solidFill>
                  <a:schemeClr val="bg1"/>
                </a:solidFill>
                <a:latin typeface="Cambria"/>
                <a:ea typeface="Calibri"/>
                <a:cs typeface="Times New Roman"/>
              </a:rPr>
              <a:t>EPA </a:t>
            </a:r>
            <a:r>
              <a:rPr lang="en-US" dirty="0">
                <a:solidFill>
                  <a:schemeClr val="bg1"/>
                </a:solidFill>
                <a:latin typeface="Cambria"/>
                <a:ea typeface="Calibri"/>
                <a:cs typeface="Times New Roman"/>
              </a:rPr>
              <a:t>keeps up a storehouse of air quality information through the Air Quality System (AQS), where it stores information from more than 10,000 screens in the United </a:t>
            </a:r>
            <a:r>
              <a:rPr lang="en-US" dirty="0" smtClean="0">
                <a:solidFill>
                  <a:schemeClr val="bg1"/>
                </a:solidFill>
                <a:latin typeface="Cambria"/>
                <a:ea typeface="Calibri"/>
                <a:cs typeface="Times New Roman"/>
              </a:rPr>
              <a:t>States </a:t>
            </a:r>
          </a:p>
          <a:p>
            <a:pPr marL="285750" lvl="0" indent="-285750" algn="just">
              <a:buFont typeface="Wingdings" pitchFamily="2" charset="2"/>
              <a:buChar char="q"/>
            </a:pPr>
            <a:endParaRPr lang="en-US" dirty="0">
              <a:solidFill>
                <a:schemeClr val="bg1"/>
              </a:solidFill>
              <a:latin typeface="Cambria"/>
              <a:ea typeface="Calibri"/>
              <a:cs typeface="Times New Roman"/>
            </a:endParaRPr>
          </a:p>
          <a:p>
            <a:pPr marL="285750" lvl="0" indent="-285750" algn="just">
              <a:buFont typeface="Wingdings" pitchFamily="2" charset="2"/>
              <a:buChar char="q"/>
            </a:pPr>
            <a:r>
              <a:rPr lang="en-US" dirty="0" smtClean="0">
                <a:solidFill>
                  <a:schemeClr val="bg1"/>
                </a:solidFill>
                <a:latin typeface="Cambria"/>
                <a:ea typeface="Calibri"/>
                <a:cs typeface="Times New Roman"/>
              </a:rPr>
              <a:t>While </a:t>
            </a:r>
            <a:r>
              <a:rPr lang="en-US" dirty="0">
                <a:solidFill>
                  <a:schemeClr val="bg1"/>
                </a:solidFill>
                <a:latin typeface="Cambria"/>
                <a:ea typeface="Calibri"/>
                <a:cs typeface="Times New Roman"/>
              </a:rPr>
              <a:t>utilization of these sensors was costly previously, the 2010s saw a current pattern towards the improvement of less expensive convenient air-quality sensors that can be worn by people to screen nearby air quality levels. </a:t>
            </a:r>
            <a:endParaRPr lang="en-US" dirty="0" smtClean="0">
              <a:solidFill>
                <a:schemeClr val="bg1"/>
              </a:solidFill>
              <a:latin typeface="Cambria"/>
              <a:ea typeface="Calibri"/>
              <a:cs typeface="Times New Roman"/>
            </a:endParaRPr>
          </a:p>
          <a:p>
            <a:pPr marL="285750" lvl="0" indent="-285750" algn="just">
              <a:buFont typeface="Wingdings" pitchFamily="2" charset="2"/>
              <a:buChar char="q"/>
            </a:pPr>
            <a:endParaRPr lang="en-US" dirty="0">
              <a:solidFill>
                <a:schemeClr val="bg1"/>
              </a:solidFill>
              <a:latin typeface="Cambria"/>
              <a:ea typeface="Calibri"/>
              <a:cs typeface="Times New Roman"/>
            </a:endParaRPr>
          </a:p>
          <a:p>
            <a:pPr marL="285750" lvl="0" indent="-285750" algn="just">
              <a:buFont typeface="Wingdings" pitchFamily="2" charset="2"/>
              <a:buChar char="q"/>
            </a:pPr>
            <a:r>
              <a:rPr lang="en-US" dirty="0" smtClean="0">
                <a:solidFill>
                  <a:schemeClr val="bg1"/>
                </a:solidFill>
                <a:latin typeface="Cambria"/>
                <a:ea typeface="Calibri"/>
                <a:cs typeface="Times New Roman"/>
              </a:rPr>
              <a:t>These sensors help </a:t>
            </a:r>
            <a:r>
              <a:rPr lang="en-US" dirty="0">
                <a:solidFill>
                  <a:schemeClr val="bg1"/>
                </a:solidFill>
                <a:latin typeface="Cambria"/>
                <a:ea typeface="Calibri"/>
                <a:cs typeface="Times New Roman"/>
              </a:rPr>
              <a:t>measure the </a:t>
            </a:r>
            <a:r>
              <a:rPr lang="en-US" dirty="0" err="1">
                <a:solidFill>
                  <a:schemeClr val="bg1"/>
                </a:solidFill>
                <a:latin typeface="Cambria"/>
                <a:ea typeface="Calibri"/>
                <a:cs typeface="Times New Roman"/>
              </a:rPr>
              <a:t>spatio</a:t>
            </a:r>
            <a:r>
              <a:rPr lang="en-US" dirty="0">
                <a:solidFill>
                  <a:schemeClr val="bg1"/>
                </a:solidFill>
                <a:latin typeface="Cambria"/>
                <a:ea typeface="Calibri"/>
                <a:cs typeface="Times New Roman"/>
              </a:rPr>
              <a:t>-worldly scope and assortment of concoction species, and engage people and groups to better comprehend their presentation surroundings and dangers from air contamination. </a:t>
            </a:r>
          </a:p>
        </p:txBody>
      </p:sp>
    </p:spTree>
    <p:extLst>
      <p:ext uri="{BB962C8B-B14F-4D97-AF65-F5344CB8AC3E}">
        <p14:creationId xmlns:p14="http://schemas.microsoft.com/office/powerpoint/2010/main" val="68251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6586" y="163411"/>
            <a:ext cx="4934106" cy="1200329"/>
          </a:xfrm>
          <a:prstGeom prst="rect">
            <a:avLst/>
          </a:prstGeom>
          <a:noFill/>
        </p:spPr>
        <p:txBody>
          <a:bodyPr wrap="square" rtlCol="0">
            <a:spAutoFit/>
          </a:bodyPr>
          <a:lstStyle/>
          <a:p>
            <a:pPr algn="ctr"/>
            <a:r>
              <a:rPr lang="en-US" sz="7200" u="sng" dirty="0" smtClean="0">
                <a:solidFill>
                  <a:schemeClr val="bg1"/>
                </a:solidFill>
                <a:latin typeface="Britannic Bold" pitchFamily="34" charset="0"/>
              </a:rPr>
              <a:t>POLLUTION</a:t>
            </a:r>
            <a:endParaRPr lang="en-US" dirty="0"/>
          </a:p>
        </p:txBody>
      </p:sp>
      <p:sp>
        <p:nvSpPr>
          <p:cNvPr id="5" name="Rectangle 4"/>
          <p:cNvSpPr/>
          <p:nvPr/>
        </p:nvSpPr>
        <p:spPr>
          <a:xfrm>
            <a:off x="382891" y="1363740"/>
            <a:ext cx="5803900" cy="5109091"/>
          </a:xfrm>
          <a:prstGeom prst="rect">
            <a:avLst/>
          </a:prstGeom>
          <a:solidFill>
            <a:schemeClr val="tx1"/>
          </a:solidFill>
        </p:spPr>
        <p:txBody>
          <a:bodyPr wrap="square">
            <a:spAutoFit/>
          </a:bodyPr>
          <a:lstStyle/>
          <a:p>
            <a:pPr marL="285750" lvl="0" indent="-285750" algn="just">
              <a:buFont typeface="Wingdings" pitchFamily="2" charset="2"/>
              <a:buChar char="q"/>
            </a:pPr>
            <a:r>
              <a:rPr lang="en-US" dirty="0">
                <a:solidFill>
                  <a:schemeClr val="bg1"/>
                </a:solidFill>
                <a:latin typeface="Cambria"/>
                <a:ea typeface="Calibri"/>
                <a:cs typeface="Times New Roman"/>
              </a:rPr>
              <a:t>An examination assemble drove by William Griswold at UCSD gave out convenient air contamination sensors to 16 suburbanites, and discovered "urban valleys" where structures caught contamination. </a:t>
            </a:r>
            <a:endParaRPr lang="en-US" dirty="0" smtClean="0">
              <a:solidFill>
                <a:schemeClr val="bg1"/>
              </a:solidFill>
              <a:latin typeface="Cambria"/>
              <a:ea typeface="Calibri"/>
              <a:cs typeface="Times New Roman"/>
            </a:endParaRPr>
          </a:p>
          <a:p>
            <a:pPr marL="285750" lvl="0" indent="-285750" algn="just">
              <a:buFont typeface="Wingdings" pitchFamily="2" charset="2"/>
              <a:buChar char="q"/>
            </a:pPr>
            <a:endParaRPr lang="en-US" dirty="0" smtClean="0">
              <a:solidFill>
                <a:schemeClr val="bg1"/>
              </a:solidFill>
              <a:latin typeface="Cambria"/>
              <a:ea typeface="Calibri"/>
              <a:cs typeface="Times New Roman"/>
            </a:endParaRPr>
          </a:p>
          <a:p>
            <a:pPr marL="285750" lvl="0" indent="-285750" algn="just">
              <a:buFont typeface="Wingdings" pitchFamily="2" charset="2"/>
              <a:buChar char="q"/>
            </a:pPr>
            <a:r>
              <a:rPr lang="en-US" dirty="0" smtClean="0">
                <a:solidFill>
                  <a:schemeClr val="bg1"/>
                </a:solidFill>
                <a:latin typeface="Cambria"/>
                <a:ea typeface="Calibri"/>
                <a:cs typeface="Times New Roman"/>
              </a:rPr>
              <a:t>Gathering found </a:t>
            </a:r>
            <a:r>
              <a:rPr lang="en-US" dirty="0">
                <a:solidFill>
                  <a:schemeClr val="bg1"/>
                </a:solidFill>
                <a:latin typeface="Cambria"/>
                <a:ea typeface="Calibri"/>
                <a:cs typeface="Times New Roman"/>
              </a:rPr>
              <a:t>that travelers in transports have higher exposures contrasted with those in autos. </a:t>
            </a:r>
            <a:endParaRPr lang="en-US" dirty="0" smtClean="0">
              <a:solidFill>
                <a:schemeClr val="bg1"/>
              </a:solidFill>
              <a:latin typeface="Cambria"/>
              <a:ea typeface="Calibri"/>
              <a:cs typeface="Times New Roman"/>
            </a:endParaRPr>
          </a:p>
          <a:p>
            <a:pPr marL="285750" lvl="0" indent="-285750" algn="just">
              <a:buFont typeface="Wingdings" pitchFamily="2" charset="2"/>
              <a:buChar char="q"/>
            </a:pPr>
            <a:endParaRPr lang="en-US" dirty="0">
              <a:solidFill>
                <a:schemeClr val="bg1"/>
              </a:solidFill>
              <a:latin typeface="Cambria"/>
              <a:ea typeface="Calibri"/>
              <a:cs typeface="Times New Roman"/>
            </a:endParaRPr>
          </a:p>
          <a:p>
            <a:pPr marL="285750" lvl="0" indent="-285750" algn="just">
              <a:buFont typeface="Wingdings" pitchFamily="2" charset="2"/>
              <a:buChar char="q"/>
            </a:pPr>
            <a:r>
              <a:rPr lang="en-US" dirty="0" smtClean="0">
                <a:solidFill>
                  <a:schemeClr val="bg1"/>
                </a:solidFill>
                <a:latin typeface="Cambria"/>
                <a:ea typeface="Calibri"/>
                <a:cs typeface="Times New Roman"/>
              </a:rPr>
              <a:t>Air </a:t>
            </a:r>
            <a:r>
              <a:rPr lang="en-US" dirty="0">
                <a:solidFill>
                  <a:schemeClr val="bg1"/>
                </a:solidFill>
                <a:latin typeface="Cambria"/>
                <a:ea typeface="Calibri"/>
                <a:cs typeface="Times New Roman"/>
              </a:rPr>
              <a:t>contamination sensors can help individuals control their surroundings to a specific degree and increment familiarity with the poisons around them. </a:t>
            </a:r>
            <a:endParaRPr lang="en-US" dirty="0" smtClean="0">
              <a:solidFill>
                <a:schemeClr val="bg1"/>
              </a:solidFill>
              <a:latin typeface="Cambria"/>
              <a:ea typeface="Calibri"/>
              <a:cs typeface="Times New Roman"/>
            </a:endParaRPr>
          </a:p>
          <a:p>
            <a:pPr marL="285750" lvl="0" indent="-285750" algn="just">
              <a:buFont typeface="Wingdings" pitchFamily="2" charset="2"/>
              <a:buChar char="q"/>
            </a:pPr>
            <a:endParaRPr lang="en-US" dirty="0">
              <a:solidFill>
                <a:schemeClr val="bg1"/>
              </a:solidFill>
              <a:latin typeface="Cambria"/>
              <a:ea typeface="Calibri"/>
              <a:cs typeface="Times New Roman"/>
            </a:endParaRPr>
          </a:p>
          <a:p>
            <a:pPr marL="285750" lvl="0" indent="-285750" algn="just">
              <a:buFont typeface="Wingdings" pitchFamily="2" charset="2"/>
              <a:buChar char="q"/>
            </a:pPr>
            <a:r>
              <a:rPr lang="en-US" dirty="0" smtClean="0">
                <a:solidFill>
                  <a:schemeClr val="bg1"/>
                </a:solidFill>
                <a:latin typeface="Cambria"/>
                <a:ea typeface="Calibri"/>
                <a:cs typeface="Times New Roman"/>
              </a:rPr>
              <a:t>On </a:t>
            </a:r>
            <a:r>
              <a:rPr lang="en-US" dirty="0">
                <a:solidFill>
                  <a:schemeClr val="bg1"/>
                </a:solidFill>
                <a:latin typeface="Cambria"/>
                <a:ea typeface="Calibri"/>
                <a:cs typeface="Times New Roman"/>
              </a:rPr>
              <a:t>the off chance that individuals are more mindful of the substance of nature, they can change their schedules and propensities with a specific end goal to be less affected via air contamination. This can help expand the personal satisfaction and general soundness of individuals at hazard.	</a:t>
            </a:r>
            <a:r>
              <a:rPr lang="en-US" sz="2000" dirty="0">
                <a:solidFill>
                  <a:schemeClr val="bg1"/>
                </a:solidFill>
                <a:latin typeface="Cambria"/>
                <a:ea typeface="Calibri"/>
                <a:cs typeface="Times New Roman"/>
              </a:rPr>
              <a:t>	</a:t>
            </a:r>
            <a:endParaRPr lang="en-US" sz="2400" dirty="0">
              <a:solidFill>
                <a:schemeClr val="bg1"/>
              </a:solidFill>
            </a:endParaRPr>
          </a:p>
        </p:txBody>
      </p:sp>
    </p:spTree>
    <p:extLst>
      <p:ext uri="{BB962C8B-B14F-4D97-AF65-F5344CB8AC3E}">
        <p14:creationId xmlns:p14="http://schemas.microsoft.com/office/powerpoint/2010/main" val="68251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7366671 Pollution Wallpaper for PC, Mob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 y="15875"/>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64" t="7176" r="3171" b="10873"/>
          <a:stretch/>
        </p:blipFill>
        <p:spPr bwMode="auto">
          <a:xfrm>
            <a:off x="5410200" y="240757"/>
            <a:ext cx="3557239" cy="1483113"/>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3071" y="381000"/>
            <a:ext cx="4090330" cy="1015663"/>
          </a:xfrm>
          <a:prstGeom prst="rect">
            <a:avLst/>
          </a:prstGeom>
          <a:noFill/>
        </p:spPr>
        <p:txBody>
          <a:bodyPr wrap="square" rtlCol="0">
            <a:spAutoFit/>
          </a:bodyPr>
          <a:lstStyle/>
          <a:p>
            <a:r>
              <a:rPr lang="en-US" sz="6000" u="sng" dirty="0" smtClean="0">
                <a:solidFill>
                  <a:schemeClr val="bg1"/>
                </a:solidFill>
                <a:latin typeface="Britannic Bold" pitchFamily="34" charset="0"/>
              </a:rPr>
              <a:t>POLLUTION</a:t>
            </a:r>
            <a:endParaRPr lang="en-US" sz="1400" dirty="0" smtClean="0">
              <a:latin typeface="Cambria" pitchFamily="18" charset="0"/>
            </a:endParaRPr>
          </a:p>
        </p:txBody>
      </p:sp>
      <p:sp>
        <p:nvSpPr>
          <p:cNvPr id="4" name="Rectangle 3"/>
          <p:cNvSpPr/>
          <p:nvPr/>
        </p:nvSpPr>
        <p:spPr>
          <a:xfrm>
            <a:off x="373164" y="1882665"/>
            <a:ext cx="7543800" cy="3754874"/>
          </a:xfrm>
          <a:prstGeom prst="rect">
            <a:avLst/>
          </a:prstGeom>
          <a:solidFill>
            <a:schemeClr val="tx1"/>
          </a:solidFill>
        </p:spPr>
        <p:txBody>
          <a:bodyPr wrap="square">
            <a:spAutoFit/>
          </a:bodyPr>
          <a:lstStyle/>
          <a:p>
            <a:pPr marL="285750" lvl="0" indent="-285750" algn="just">
              <a:buFont typeface="Wingdings" pitchFamily="2" charset="2"/>
              <a:buChar char="q"/>
            </a:pPr>
            <a:r>
              <a:rPr lang="en-US" sz="1400" dirty="0">
                <a:solidFill>
                  <a:schemeClr val="bg1"/>
                </a:solidFill>
                <a:latin typeface="Cambria" pitchFamily="18" charset="0"/>
              </a:rPr>
              <a:t>The developing need of the continuous activity information has prodded the organization of expansive scale committed checking framework frameworks, which for the most part comprise of the utilization of inductive circle identifiers. </a:t>
            </a:r>
            <a:endParaRPr lang="en-US" sz="1400" dirty="0" smtClean="0">
              <a:solidFill>
                <a:schemeClr val="bg1"/>
              </a:solidFill>
              <a:latin typeface="Cambria" pitchFamily="18" charset="0"/>
            </a:endParaRPr>
          </a:p>
          <a:p>
            <a:pPr marL="285750" lvl="0" indent="-285750" algn="just">
              <a:buFont typeface="Wingdings" pitchFamily="2" charset="2"/>
              <a:buChar char="q"/>
            </a:pPr>
            <a:r>
              <a:rPr lang="en-US" sz="1400" dirty="0" smtClean="0">
                <a:solidFill>
                  <a:schemeClr val="bg1"/>
                </a:solidFill>
                <a:latin typeface="Cambria" pitchFamily="18" charset="0"/>
              </a:rPr>
              <a:t>The </a:t>
            </a:r>
            <a:r>
              <a:rPr lang="en-US" sz="1400" dirty="0">
                <a:solidFill>
                  <a:schemeClr val="bg1"/>
                </a:solidFill>
                <a:latin typeface="Cambria" pitchFamily="18" charset="0"/>
              </a:rPr>
              <a:t>circle sensor information is inclined to be noised or even missed under unforgiving environment. </a:t>
            </a:r>
            <a:endParaRPr lang="en-US" sz="1400" dirty="0" smtClean="0">
              <a:solidFill>
                <a:schemeClr val="bg1"/>
              </a:solidFill>
              <a:latin typeface="Cambria" pitchFamily="18" charset="0"/>
            </a:endParaRPr>
          </a:p>
          <a:p>
            <a:pPr marL="285750" lvl="0" indent="-285750" algn="just">
              <a:buFont typeface="Wingdings" pitchFamily="2" charset="2"/>
              <a:buChar char="q"/>
            </a:pPr>
            <a:r>
              <a:rPr lang="en-US" sz="1400" dirty="0" smtClean="0">
                <a:solidFill>
                  <a:schemeClr val="bg1"/>
                </a:solidFill>
                <a:latin typeface="Cambria" pitchFamily="18" charset="0"/>
              </a:rPr>
              <a:t>The </a:t>
            </a:r>
            <a:r>
              <a:rPr lang="en-US" sz="1400" dirty="0">
                <a:solidFill>
                  <a:schemeClr val="bg1"/>
                </a:solidFill>
                <a:latin typeface="Cambria" pitchFamily="18" charset="0"/>
              </a:rPr>
              <a:t>best in class remote sensor systems give an engaging and minimal effort contrasting option to inductive circles for activity observation. </a:t>
            </a:r>
            <a:endParaRPr lang="en-US" sz="1400" dirty="0" smtClean="0">
              <a:solidFill>
                <a:schemeClr val="bg1"/>
              </a:solidFill>
              <a:latin typeface="Cambria" pitchFamily="18" charset="0"/>
            </a:endParaRPr>
          </a:p>
          <a:p>
            <a:pPr marL="285750" lvl="0" indent="-285750" algn="just">
              <a:buFont typeface="Wingdings" pitchFamily="2" charset="2"/>
              <a:buChar char="q"/>
            </a:pPr>
            <a:r>
              <a:rPr lang="en-US" sz="1400" dirty="0" smtClean="0">
                <a:solidFill>
                  <a:schemeClr val="bg1"/>
                </a:solidFill>
                <a:latin typeface="Cambria" pitchFamily="18" charset="0"/>
              </a:rPr>
              <a:t>Concentrating </a:t>
            </a:r>
            <a:r>
              <a:rPr lang="en-US" sz="1400" dirty="0">
                <a:solidFill>
                  <a:schemeClr val="bg1"/>
                </a:solidFill>
                <a:latin typeface="Cambria" pitchFamily="18" charset="0"/>
              </a:rPr>
              <a:t>on the urban movement information accumulation, this paper proposes a dispersed calculation to gather the activity information in light of sensor systems and enhance the unwavering quality of information by quality examination</a:t>
            </a:r>
            <a:r>
              <a:rPr lang="en-US" sz="1400" dirty="0" smtClean="0">
                <a:solidFill>
                  <a:schemeClr val="bg1"/>
                </a:solidFill>
                <a:latin typeface="Cambria" pitchFamily="18" charset="0"/>
              </a:rPr>
              <a:t>.</a:t>
            </a:r>
          </a:p>
          <a:p>
            <a:pPr marL="285750" lvl="0" indent="-285750" algn="just">
              <a:buFont typeface="Wingdings" pitchFamily="2" charset="2"/>
              <a:buChar char="q"/>
            </a:pPr>
            <a:r>
              <a:rPr lang="en-US" sz="1400" dirty="0" smtClean="0">
                <a:solidFill>
                  <a:schemeClr val="bg1"/>
                </a:solidFill>
                <a:latin typeface="Cambria" pitchFamily="18" charset="0"/>
              </a:rPr>
              <a:t>Considering </a:t>
            </a:r>
            <a:r>
              <a:rPr lang="en-US" sz="1400" dirty="0">
                <a:solidFill>
                  <a:schemeClr val="bg1"/>
                </a:solidFill>
                <a:latin typeface="Cambria" pitchFamily="18" charset="0"/>
              </a:rPr>
              <a:t>the specific connected attributes, this calculation firstly forms the information tests with an accumulation show in light of the mean channel, and afterward, the information quality is examined, and halfway awful information are repaired by the cusp calamity hypothesis. </a:t>
            </a:r>
            <a:endParaRPr lang="en-US" sz="1400" dirty="0" smtClean="0">
              <a:solidFill>
                <a:schemeClr val="bg1"/>
              </a:solidFill>
              <a:latin typeface="Cambria" pitchFamily="18" charset="0"/>
            </a:endParaRPr>
          </a:p>
          <a:p>
            <a:pPr marL="285750" lvl="0" indent="-285750" algn="just">
              <a:buFont typeface="Wingdings" pitchFamily="2" charset="2"/>
              <a:buChar char="q"/>
            </a:pPr>
            <a:r>
              <a:rPr lang="en-US" sz="1400" dirty="0" smtClean="0">
                <a:solidFill>
                  <a:schemeClr val="bg1"/>
                </a:solidFill>
                <a:latin typeface="Cambria" pitchFamily="18" charset="0"/>
              </a:rPr>
              <a:t>The </a:t>
            </a:r>
            <a:r>
              <a:rPr lang="en-US" sz="1400" dirty="0">
                <a:solidFill>
                  <a:schemeClr val="bg1"/>
                </a:solidFill>
                <a:latin typeface="Cambria" pitchFamily="18" charset="0"/>
              </a:rPr>
              <a:t>execution of this calculation is broke down with various reenactments in light of informational index acquire in urban roadway, and the near outcomes demonstrate that this calculation could get the better execution.</a:t>
            </a:r>
            <a:endParaRPr lang="en-US" sz="1400" dirty="0">
              <a:solidFill>
                <a:schemeClr val="bg1"/>
              </a:solidFill>
              <a:latin typeface="Cambria" pitchFamily="18" charset="0"/>
            </a:endParaRPr>
          </a:p>
        </p:txBody>
      </p:sp>
    </p:spTree>
    <p:extLst>
      <p:ext uri="{BB962C8B-B14F-4D97-AF65-F5344CB8AC3E}">
        <p14:creationId xmlns:p14="http://schemas.microsoft.com/office/powerpoint/2010/main" val="682512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781</Words>
  <Application>Microsoft Office PowerPoint</Application>
  <PresentationFormat>On-screen Show (4:3)</PresentationFormat>
  <Paragraphs>101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Saint Peter's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profile2</dc:creator>
  <cp:lastModifiedBy>profile2</cp:lastModifiedBy>
  <cp:revision>6</cp:revision>
  <dcterms:created xsi:type="dcterms:W3CDTF">2017-02-16T02:13:18Z</dcterms:created>
  <dcterms:modified xsi:type="dcterms:W3CDTF">2017-02-16T03:37:47Z</dcterms:modified>
</cp:coreProperties>
</file>