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88" r:id="rId3"/>
    <p:sldId id="289" r:id="rId4"/>
    <p:sldId id="257" r:id="rId5"/>
    <p:sldId id="260" r:id="rId6"/>
    <p:sldId id="261" r:id="rId7"/>
    <p:sldId id="276" r:id="rId8"/>
    <p:sldId id="262" r:id="rId9"/>
    <p:sldId id="283" r:id="rId10"/>
    <p:sldId id="277" r:id="rId11"/>
    <p:sldId id="266" r:id="rId12"/>
    <p:sldId id="274" r:id="rId13"/>
    <p:sldId id="278" r:id="rId14"/>
    <p:sldId id="279" r:id="rId15"/>
    <p:sldId id="281" r:id="rId16"/>
    <p:sldId id="282" r:id="rId17"/>
    <p:sldId id="284" r:id="rId18"/>
    <p:sldId id="285" r:id="rId19"/>
    <p:sldId id="286" r:id="rId20"/>
    <p:sldId id="287" r:id="rId21"/>
    <p:sldId id="275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Nunito" panose="020B0604020202020204" charset="-52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5716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683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820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4799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84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378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118650" y="938425"/>
            <a:ext cx="67083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ru-RU"/>
              <a:t>Индивидуальная работа №</a:t>
            </a:r>
            <a:r>
              <a:rPr lang="en-US"/>
              <a:t>2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ru-RU" i="1"/>
              <a:t>“Б-деревья”</a:t>
            </a:r>
            <a:endParaRPr i="1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792150" y="306710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500">
                <a:solidFill>
                  <a:schemeClr val="dk2"/>
                </a:solidFill>
              </a:rPr>
              <a:t>Работу выполнил:</a:t>
            </a:r>
            <a:endParaRPr sz="15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500">
                <a:solidFill>
                  <a:schemeClr val="dk2"/>
                </a:solidFill>
              </a:rPr>
              <a:t>Студент 1-го курса </a:t>
            </a:r>
            <a:endParaRPr sz="15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500">
                <a:solidFill>
                  <a:schemeClr val="dk2"/>
                </a:solidFill>
              </a:rPr>
              <a:t>Механико-математического факультета</a:t>
            </a:r>
            <a:endParaRPr sz="15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500">
                <a:solidFill>
                  <a:schemeClr val="dk2"/>
                </a:solidFill>
              </a:rPr>
              <a:t>группа ПМИ-1</a:t>
            </a:r>
            <a:endParaRPr sz="15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500">
                <a:solidFill>
                  <a:schemeClr val="dk2"/>
                </a:solidFill>
              </a:rPr>
              <a:t>Пьяных А.С.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Используемые константы и структуры</a:t>
            </a: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523B3D-3C96-4B9B-A811-801D6A838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800200"/>
            <a:ext cx="3829584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3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2286000" y="21801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Используемые функции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650671" y="459333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Основная функция поиска и дальнейшей вставки</a:t>
            </a: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89EF746-04A5-4C1B-945C-E521F2A2E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43" y="1413933"/>
            <a:ext cx="3701893" cy="34060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793750" y="625467"/>
            <a:ext cx="781685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Функция вставки в узел и его сортировка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3E1CAE-F258-47C8-9CB8-70E861D8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729" y="1205717"/>
            <a:ext cx="5430008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99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Функция разбиения узла</a:t>
            </a: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8C0D33-D0D1-4F62-903E-E74B56E8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4" y="1363116"/>
            <a:ext cx="4369536" cy="33790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6D9A25-AC50-4391-A272-11999035A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335" y="1363117"/>
            <a:ext cx="3932582" cy="33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59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Финальный вывод программы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856B06-372A-4022-AA43-6D3560C79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733" y="1671512"/>
            <a:ext cx="4534533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/>
              <a:t>Основной код программы-вывод</a:t>
            </a: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F5FE40-9071-4F4C-9CB9-D4E40EE71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4" y="1450692"/>
            <a:ext cx="4478221" cy="341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39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07955-5BA4-4271-9958-1FF56F41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2" y="770467"/>
            <a:ext cx="3210983" cy="428600"/>
          </a:xfrm>
        </p:spPr>
        <p:txBody>
          <a:bodyPr/>
          <a:lstStyle/>
          <a:p>
            <a:r>
              <a:rPr lang="ru-RU"/>
              <a:t>Удаление</a:t>
            </a:r>
            <a:br>
              <a:rPr lang="ru-RU"/>
            </a:br>
            <a:r>
              <a:rPr lang="ru-RU"/>
              <a:t>(Основной алгоритм)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DB41BA-CD82-4966-9065-6D3049EED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36" y="2108201"/>
            <a:ext cx="6065917" cy="276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58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70AC5-5A56-4F21-92D9-19EDBCE8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Удаление элемента из листа</a:t>
            </a:r>
            <a:br>
              <a:rPr lang="ru-RU"/>
            </a:br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E652DA-0F37-411B-A7E1-0268FC3E6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95" y="1642376"/>
            <a:ext cx="597300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02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1ADDE-38DB-41B1-96F7-ADFDE904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312200"/>
            <a:ext cx="7505700" cy="954600"/>
          </a:xfrm>
        </p:spPr>
        <p:txBody>
          <a:bodyPr/>
          <a:lstStyle/>
          <a:p>
            <a:r>
              <a:rPr lang="ru-RU"/>
              <a:t>Удаления из листа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7E3A1A-D89E-44D9-87CB-7621580E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4" y="849111"/>
            <a:ext cx="4571826" cy="398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6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F7809737-CC25-4FE3-A76F-96580B343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524933"/>
            <a:ext cx="7505700" cy="3913792"/>
          </a:xfrm>
        </p:spPr>
        <p:txBody>
          <a:bodyPr/>
          <a:lstStyle/>
          <a:p>
            <a:pPr marL="146050" indent="0">
              <a:buNone/>
            </a:pPr>
            <a:r>
              <a:rPr lang="ru-RU"/>
              <a:t>B-деревом называется дерево, удовлетворяющее следующим свойствам:</a:t>
            </a:r>
          </a:p>
          <a:p>
            <a:r>
              <a:rPr lang="ru-RU"/>
              <a:t>Ключи в каждом узле обычно упорядочены для быстрого доступа к ним. Корень содержит от 1 до 2</a:t>
            </a:r>
            <a:r>
              <a:rPr lang="en-US"/>
              <a:t>N</a:t>
            </a:r>
            <a:r>
              <a:rPr lang="ru-RU"/>
              <a:t>-1 ключей. Любой другой узел содержит от </a:t>
            </a:r>
            <a:r>
              <a:rPr lang="en-US"/>
              <a:t>N</a:t>
            </a:r>
            <a:r>
              <a:rPr lang="ru-RU"/>
              <a:t>-1 до 2</a:t>
            </a:r>
            <a:r>
              <a:rPr lang="en-US"/>
              <a:t>N</a:t>
            </a:r>
            <a:r>
              <a:rPr lang="ru-RU"/>
              <a:t>-1 ключей. Листья не являются исключением из этого правила. Здесь </a:t>
            </a:r>
            <a:r>
              <a:rPr lang="en-US"/>
              <a:t>N</a:t>
            </a:r>
            <a:r>
              <a:rPr lang="ru-RU"/>
              <a:t> — параметр дерева, не меньший 2</a:t>
            </a:r>
            <a:endParaRPr lang="en-US"/>
          </a:p>
          <a:p>
            <a:r>
              <a:rPr lang="ru-RU"/>
              <a:t>Все ключи в узле должны располагаться в порядке возрастания их значений.</a:t>
            </a:r>
            <a:endParaRPr lang="en-US"/>
          </a:p>
          <a:p>
            <a:endParaRPr lang="ru-RU"/>
          </a:p>
        </p:txBody>
      </p:sp>
      <p:pic>
        <p:nvPicPr>
          <p:cNvPr id="1038" name="Picture 14" descr="https://habrastorage.org/webt/0o/hj/bm/0ohjbmh-fdbc2whjaozcuquxyxm.png">
            <a:extLst>
              <a:ext uri="{FF2B5EF4-FFF2-40B4-BE49-F238E27FC236}">
                <a16:creationId xmlns:a16="http://schemas.microsoft.com/office/drawing/2014/main" id="{608248A9-2E9D-488A-A13F-5B352F450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6" y="2359026"/>
            <a:ext cx="7603067" cy="18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208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67550-D389-483A-8D4E-C0DC8B5B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363000"/>
            <a:ext cx="7505700" cy="954600"/>
          </a:xfrm>
        </p:spPr>
        <p:txBody>
          <a:bodyPr/>
          <a:lstStyle/>
          <a:p>
            <a:r>
              <a:rPr lang="ru-RU"/>
              <a:t>Удаление из узла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1CC573-EB6A-4871-836E-9F9F526C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3" y="1214248"/>
            <a:ext cx="8087854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1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2" descr="Картинка «Спасибо за внимание» для презентаций (45 фото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0528" y="1084380"/>
            <a:ext cx="3780844" cy="2838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-дерево — Википедия">
            <a:extLst>
              <a:ext uri="{FF2B5EF4-FFF2-40B4-BE49-F238E27FC236}">
                <a16:creationId xmlns:a16="http://schemas.microsoft.com/office/drawing/2014/main" id="{8F215728-B94D-4659-BC13-C8AB1A35B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7" y="855747"/>
            <a:ext cx="7611533" cy="324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98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393075"/>
            <a:ext cx="75057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Постановка задачи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238775"/>
            <a:ext cx="7505700" cy="3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ru-RU"/>
              <a:t>Имеется список студентов некоторого ВУЗа. Необходимо реализовать хранение этих данных с помощью Б-дерева порядка n. Программа должна выдавать полный отчет о построении дерева и изменении дерева, т.е. распечатывать дерево так, чтобы видна была структура дерева после каждого включения и исключения. Можно обойтись только динамической памятью и файлы не использовать.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417762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/>
              <a:t>Описание использованных структур</a:t>
            </a:r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19150" y="1235716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int const N – </a:t>
            </a:r>
            <a:r>
              <a:rPr lang="ru-RU"/>
              <a:t>степень Б</a:t>
            </a:r>
            <a:r>
              <a:rPr lang="en-US"/>
              <a:t>-</a:t>
            </a:r>
            <a:r>
              <a:rPr lang="ru-RU"/>
              <a:t>дерева</a:t>
            </a:r>
          </a:p>
          <a:p>
            <a:r>
              <a:rPr lang="ru-RU" err="1"/>
              <a:t>struct</a:t>
            </a:r>
            <a:r>
              <a:rPr lang="ru-RU"/>
              <a:t> </a:t>
            </a:r>
            <a:r>
              <a:rPr lang="ru-RU" err="1"/>
              <a:t>BTree</a:t>
            </a:r>
            <a:r>
              <a:rPr lang="ru-RU"/>
              <a:t>:(структура узла Б-дерева)</a:t>
            </a:r>
          </a:p>
          <a:p>
            <a:pPr marL="146050" lvl="0" indent="0">
              <a:buNone/>
            </a:pPr>
            <a:r>
              <a:rPr lang="ru-RU"/>
              <a:t>	</a:t>
            </a:r>
            <a:r>
              <a:rPr lang="ru-RU" err="1"/>
              <a:t>bool</a:t>
            </a:r>
            <a:r>
              <a:rPr lang="ru-RU"/>
              <a:t> </a:t>
            </a:r>
            <a:r>
              <a:rPr lang="ru-RU" err="1"/>
              <a:t>full</a:t>
            </a:r>
            <a:r>
              <a:rPr lang="ru-RU"/>
              <a:t> – переменная показывающая заполнен ли полностью узел или нет</a:t>
            </a:r>
          </a:p>
          <a:p>
            <a:pPr marL="146050" lvl="0" indent="0">
              <a:buNone/>
            </a:pPr>
            <a:r>
              <a:rPr lang="ru-RU"/>
              <a:t>	</a:t>
            </a:r>
            <a:r>
              <a:rPr lang="ru-RU" err="1"/>
              <a:t>string</a:t>
            </a:r>
            <a:r>
              <a:rPr lang="ru-RU"/>
              <a:t> </a:t>
            </a:r>
            <a:r>
              <a:rPr lang="ru-RU" err="1"/>
              <a:t>Data</a:t>
            </a:r>
            <a:r>
              <a:rPr lang="ru-RU"/>
              <a:t>[] – массив хранящий в себе элементы(ключи) узла</a:t>
            </a:r>
          </a:p>
          <a:p>
            <a:pPr marL="146050" lvl="0" indent="0">
              <a:buNone/>
            </a:pPr>
            <a:r>
              <a:rPr lang="ru-RU"/>
              <a:t>	</a:t>
            </a:r>
            <a:r>
              <a:rPr lang="ru-RU" err="1"/>
              <a:t>BTree</a:t>
            </a:r>
            <a:r>
              <a:rPr lang="ru-RU"/>
              <a:t>* </a:t>
            </a:r>
            <a:r>
              <a:rPr lang="ru-RU" err="1"/>
              <a:t>Prev</a:t>
            </a:r>
            <a:r>
              <a:rPr lang="ru-RU"/>
              <a:t> – ссылка на предыдущий узел</a:t>
            </a:r>
          </a:p>
          <a:p>
            <a:pPr marL="146050" lvl="0" indent="0">
              <a:buNone/>
            </a:pPr>
            <a:r>
              <a:rPr lang="ru-RU"/>
              <a:t>	</a:t>
            </a:r>
            <a:r>
              <a:rPr lang="ru-RU" err="1"/>
              <a:t>BTree</a:t>
            </a:r>
            <a:r>
              <a:rPr lang="ru-RU"/>
              <a:t>* </a:t>
            </a:r>
            <a:r>
              <a:rPr lang="ru-RU" err="1"/>
              <a:t>Next</a:t>
            </a:r>
            <a:r>
              <a:rPr lang="ru-RU"/>
              <a:t>[] – массив хранящий указатели на сыновей-узлов</a:t>
            </a:r>
          </a:p>
          <a:p>
            <a:pPr marL="146050" lvl="0" indent="0">
              <a:buNone/>
            </a:pPr>
            <a:r>
              <a:rPr lang="ru-RU"/>
              <a:t>	</a:t>
            </a:r>
            <a:r>
              <a:rPr lang="ru-RU" err="1"/>
              <a:t>int</a:t>
            </a:r>
            <a:r>
              <a:rPr lang="ru-RU"/>
              <a:t> </a:t>
            </a:r>
            <a:r>
              <a:rPr lang="ru-RU" err="1"/>
              <a:t>countData</a:t>
            </a:r>
            <a:r>
              <a:rPr lang="ru-RU"/>
              <a:t> – переменная хранящая кол-во элементов в узле</a:t>
            </a:r>
          </a:p>
          <a:p>
            <a:pPr marL="146050" lvl="0" indent="0">
              <a:buNone/>
            </a:pPr>
            <a:r>
              <a:rPr lang="ru-RU"/>
              <a:t>	</a:t>
            </a:r>
            <a:r>
              <a:rPr lang="ru-RU" err="1"/>
              <a:t>int</a:t>
            </a:r>
            <a:r>
              <a:rPr lang="ru-RU"/>
              <a:t> </a:t>
            </a:r>
            <a:r>
              <a:rPr lang="ru-RU" err="1"/>
              <a:t>countNext</a:t>
            </a:r>
            <a:r>
              <a:rPr lang="ru-RU"/>
              <a:t> -переменная хранящая кол-во сыновей узла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409373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Определение идеи алгоритма</a:t>
            </a: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819150" y="1124125"/>
            <a:ext cx="7505700" cy="3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-RU"/>
              <a:t>Подключаем кодировку Windows-1251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-RU"/>
              <a:t>Создаем корень дерева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-RU"/>
              <a:t>Создаем массив строк для вывода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-RU"/>
              <a:t>Вводим элементы для вставки</a:t>
            </a:r>
          </a:p>
          <a:p>
            <a:pPr lvl="0"/>
            <a:r>
              <a:rPr lang="ru-RU"/>
              <a:t>С помощью функции </a:t>
            </a:r>
            <a:r>
              <a:rPr lang="en-US"/>
              <a:t>search </a:t>
            </a:r>
            <a:r>
              <a:rPr lang="ru-RU"/>
              <a:t>() вставляем элементы в узел, для сохранения свойств </a:t>
            </a:r>
            <a:r>
              <a:rPr lang="ru-RU" err="1"/>
              <a:t>делрева</a:t>
            </a:r>
            <a:r>
              <a:rPr lang="ru-RU"/>
              <a:t> используем </a:t>
            </a:r>
            <a:r>
              <a:rPr lang="en-US" err="1"/>
              <a:t>simple_insert</a:t>
            </a:r>
            <a:r>
              <a:rPr lang="ru-RU"/>
              <a:t>(), если узел неполный и </a:t>
            </a:r>
            <a:r>
              <a:rPr lang="en-US" err="1"/>
              <a:t>drob</a:t>
            </a:r>
            <a:r>
              <a:rPr lang="ru-RU"/>
              <a:t>(), если узел полный</a:t>
            </a:r>
          </a:p>
          <a:p>
            <a:pPr lvl="0"/>
            <a:r>
              <a:rPr lang="ru-RU"/>
              <a:t>Выводим данные в консоль с помощью </a:t>
            </a:r>
            <a:r>
              <a:rPr lang="en-US"/>
              <a:t>output()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19150" y="291927"/>
            <a:ext cx="7505700" cy="52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Примеры работы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B0F286-EF13-4CE2-938A-6762622BC8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8283" y="1142471"/>
            <a:ext cx="2019300" cy="5048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166EED-23F1-48DB-BC22-6B6BD490332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71550" y="1503362"/>
            <a:ext cx="3600450" cy="17811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373AA9-03EF-4E91-9651-1425D2B5B10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426495" y="1290107"/>
            <a:ext cx="1724025" cy="10191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20F8F4-B35E-407B-A71A-9B2AE69CA12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072480" y="2212974"/>
            <a:ext cx="3638550" cy="2143125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391C76-D889-46BC-98EC-D9EFE3DCDBB4}"/>
              </a:ext>
            </a:extLst>
          </p:cNvPr>
          <p:cNvSpPr/>
          <p:nvPr/>
        </p:nvSpPr>
        <p:spPr>
          <a:xfrm>
            <a:off x="432970" y="907188"/>
            <a:ext cx="3329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/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</a:rPr>
              <a:t>Вставка до заполнения корня</a:t>
            </a:r>
            <a:endParaRPr lang="ru-RU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393B91A-5C18-459A-8D07-3BB9EFA3B37B}"/>
              </a:ext>
            </a:extLst>
          </p:cNvPr>
          <p:cNvSpPr/>
          <p:nvPr/>
        </p:nvSpPr>
        <p:spPr>
          <a:xfrm>
            <a:off x="4419489" y="964618"/>
            <a:ext cx="3429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/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</a:rPr>
              <a:t>Вставка в заполненный корень</a:t>
            </a:r>
            <a:endParaRPr lang="ru-RU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970B88A-3699-495C-B070-719FFC296E87}"/>
              </a:ext>
            </a:extLst>
          </p:cNvPr>
          <p:cNvSpPr/>
          <p:nvPr/>
        </p:nvSpPr>
        <p:spPr>
          <a:xfrm>
            <a:off x="391583" y="375635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sz="2000" b="1">
                <a:latin typeface="Times New Roman" panose="02020603050405020304" pitchFamily="18" charset="0"/>
                <a:ea typeface="Times New Roman" panose="02020603050405020304" pitchFamily="18" charset="0"/>
              </a:rPr>
              <a:t>Зададим</a:t>
            </a:r>
            <a:r>
              <a:rPr lang="en-US" sz="2000" b="1">
                <a:latin typeface="Times New Roman" panose="02020603050405020304" pitchFamily="18" charset="0"/>
                <a:ea typeface="Times New Roman" panose="02020603050405020304" pitchFamily="18" charset="0"/>
              </a:rPr>
              <a:t> N=2 </a:t>
            </a:r>
            <a:r>
              <a:rPr lang="ru-RU" sz="2000" b="1">
                <a:latin typeface="Times New Roman" panose="02020603050405020304" pitchFamily="18" charset="0"/>
                <a:ea typeface="Times New Roman" panose="02020603050405020304" pitchFamily="18" charset="0"/>
              </a:rPr>
              <a:t>для уменьшения данных для ввода </a:t>
            </a:r>
          </a:p>
        </p:txBody>
      </p:sp>
    </p:spTree>
    <p:extLst>
      <p:ext uri="{BB962C8B-B14F-4D97-AF65-F5344CB8AC3E}">
        <p14:creationId xmlns:p14="http://schemas.microsoft.com/office/powerpoint/2010/main" val="380030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19150" y="291927"/>
            <a:ext cx="7505700" cy="52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Примеры работы</a:t>
            </a:r>
            <a:endParaRPr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00FA089-BA6F-43EE-90B2-C337A8DA51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28920" y="760266"/>
            <a:ext cx="3438842" cy="409130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1326CB7-9904-43B0-918F-1227056838C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14083" y="2058207"/>
            <a:ext cx="2924175" cy="1495425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590167E-C2FE-4D6A-9281-8124767652DA}"/>
              </a:ext>
            </a:extLst>
          </p:cNvPr>
          <p:cNvSpPr/>
          <p:nvPr/>
        </p:nvSpPr>
        <p:spPr>
          <a:xfrm>
            <a:off x="376238" y="128207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Вставляем несколько элементов для проверки разбиения узла</a:t>
            </a: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853B9-6F67-44BE-BC38-8F7AA511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394108"/>
            <a:ext cx="7505700" cy="954600"/>
          </a:xfrm>
        </p:spPr>
        <p:txBody>
          <a:bodyPr/>
          <a:lstStyle/>
          <a:p>
            <a:r>
              <a:rPr lang="ru-RU"/>
              <a:t>Примеры работы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FB020-384B-481D-9763-23CDE2BBF5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833" y="2364317"/>
            <a:ext cx="5201285" cy="1295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45F859-29EC-4701-8546-346802568D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49801" y="394108"/>
            <a:ext cx="4011612" cy="4355284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531D259-676D-4D58-ADDA-BD906BC25D78}"/>
              </a:ext>
            </a:extLst>
          </p:cNvPr>
          <p:cNvSpPr/>
          <p:nvPr/>
        </p:nvSpPr>
        <p:spPr>
          <a:xfrm>
            <a:off x="321733" y="116163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</a:rPr>
              <a:t>Изменим степень дерева на 3 и вставим фамилии</a:t>
            </a:r>
            <a:endParaRPr lang="ru-RU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31918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375</Words>
  <Application>Microsoft Office PowerPoint</Application>
  <PresentationFormat>Экран (16:9)</PresentationFormat>
  <Paragraphs>47</Paragraphs>
  <Slides>21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Consolas</vt:lpstr>
      <vt:lpstr>Nunito</vt:lpstr>
      <vt:lpstr>Arial</vt:lpstr>
      <vt:lpstr>Times New Roman</vt:lpstr>
      <vt:lpstr>Calibri</vt:lpstr>
      <vt:lpstr>Shift</vt:lpstr>
      <vt:lpstr>Индивидуальная работа №2 “Б-деревья”</vt:lpstr>
      <vt:lpstr>Презентация PowerPoint</vt:lpstr>
      <vt:lpstr>Презентация PowerPoint</vt:lpstr>
      <vt:lpstr>Постановка задачи</vt:lpstr>
      <vt:lpstr>Описание использованных структур</vt:lpstr>
      <vt:lpstr>Определение идеи алгоритма</vt:lpstr>
      <vt:lpstr>Примеры работы</vt:lpstr>
      <vt:lpstr>Примеры работы</vt:lpstr>
      <vt:lpstr>Примеры работы</vt:lpstr>
      <vt:lpstr>Используемые константы и структуры</vt:lpstr>
      <vt:lpstr>Используемые функции</vt:lpstr>
      <vt:lpstr>Основная функция поиска и дальнейшей вставки</vt:lpstr>
      <vt:lpstr>Функция вставки в узел и его сортировка</vt:lpstr>
      <vt:lpstr>Функция разбиения узла</vt:lpstr>
      <vt:lpstr>Финальный вывод программы</vt:lpstr>
      <vt:lpstr>Основной код программы-вывод</vt:lpstr>
      <vt:lpstr>Удаление (Основной алгоритм)</vt:lpstr>
      <vt:lpstr>Удаление элемента из листа </vt:lpstr>
      <vt:lpstr>Удаления из листа</vt:lpstr>
      <vt:lpstr>Удаление из узла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Индивидуальная работа №2 “Б-дерево”</dc:title>
  <cp:lastModifiedBy>gffg Andyd</cp:lastModifiedBy>
  <cp:revision>11</cp:revision>
  <dcterms:modified xsi:type="dcterms:W3CDTF">2021-04-28T23:58:37Z</dcterms:modified>
</cp:coreProperties>
</file>