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789233F-1DD4-405C-B30E-AE056EEBB0C2}" type="datetimeFigureOut">
              <a:rPr lang="en-CA" smtClean="0"/>
              <a:t>03/01/2015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68820"/>
              </p:ext>
            </p:extLst>
          </p:nvPr>
        </p:nvGraphicFramePr>
        <p:xfrm>
          <a:off x="1547664" y="1412776"/>
          <a:ext cx="2060765" cy="1699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202"/>
                <a:gridCol w="402202"/>
                <a:gridCol w="1256361"/>
              </a:tblGrid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87824" y="3326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Multiset:  Projection and selection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9807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10" name="Right Arrow 9"/>
          <p:cNvSpPr/>
          <p:nvPr/>
        </p:nvSpPr>
        <p:spPr>
          <a:xfrm>
            <a:off x="3901333" y="2132856"/>
            <a:ext cx="216024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(a)</a:t>
            </a:r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99514"/>
              </p:ext>
            </p:extLst>
          </p:nvPr>
        </p:nvGraphicFramePr>
        <p:xfrm>
          <a:off x="6228184" y="1350061"/>
          <a:ext cx="2232248" cy="1862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537"/>
                <a:gridCol w="1210711"/>
              </a:tblGrid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Bent-Up Arrow 15"/>
          <p:cNvSpPr/>
          <p:nvPr/>
        </p:nvSpPr>
        <p:spPr>
          <a:xfrm rot="5400000">
            <a:off x="2333010" y="3573404"/>
            <a:ext cx="2144744" cy="2333238"/>
          </a:xfrm>
          <a:prstGeom prst="bentUpArrow">
            <a:avLst>
              <a:gd name="adj1" fmla="val 25000"/>
              <a:gd name="adj2" fmla="val 2458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73017"/>
              </p:ext>
            </p:extLst>
          </p:nvPr>
        </p:nvGraphicFramePr>
        <p:xfrm>
          <a:off x="6156176" y="4522177"/>
          <a:ext cx="2304256" cy="15841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517"/>
                <a:gridCol w="648072"/>
                <a:gridCol w="1070667"/>
              </a:tblGrid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79812" y="43480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(b=6)</a:t>
            </a:r>
            <a:r>
              <a:rPr lang="en-US" b="1" dirty="0" smtClean="0"/>
              <a:t> </a:t>
            </a:r>
            <a:r>
              <a:rPr lang="en-US" b="1" dirty="0"/>
              <a:t>T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9267924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5486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Multiset: Join and Union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05335"/>
              </p:ext>
            </p:extLst>
          </p:nvPr>
        </p:nvGraphicFramePr>
        <p:xfrm>
          <a:off x="1538980" y="1287344"/>
          <a:ext cx="2615952" cy="1445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749"/>
                <a:gridCol w="814509"/>
                <a:gridCol w="1110694"/>
              </a:tblGrid>
              <a:tr h="34952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8980" y="9180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33794"/>
              </p:ext>
            </p:extLst>
          </p:nvPr>
        </p:nvGraphicFramePr>
        <p:xfrm>
          <a:off x="5688121" y="1287344"/>
          <a:ext cx="2664294" cy="1521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864096"/>
                <a:gridCol w="1008110"/>
              </a:tblGrid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8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0934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5688121" y="918012"/>
            <a:ext cx="9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538980" y="382509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(a=c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48202"/>
              </p:ext>
            </p:extLst>
          </p:nvPr>
        </p:nvGraphicFramePr>
        <p:xfrm>
          <a:off x="1538980" y="4221088"/>
          <a:ext cx="2717226" cy="15841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063"/>
                <a:gridCol w="422680"/>
                <a:gridCol w="1206536"/>
                <a:gridCol w="604947"/>
              </a:tblGrid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53314"/>
              </p:ext>
            </p:extLst>
          </p:nvPr>
        </p:nvGraphicFramePr>
        <p:xfrm>
          <a:off x="5796136" y="4149080"/>
          <a:ext cx="26412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043"/>
                <a:gridCol w="648072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52172" y="3825097"/>
            <a:ext cx="133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  <p:sp>
        <p:nvSpPr>
          <p:cNvPr id="4" name="Curved Left Arrow 3"/>
          <p:cNvSpPr/>
          <p:nvPr/>
        </p:nvSpPr>
        <p:spPr>
          <a:xfrm>
            <a:off x="3131840" y="3028341"/>
            <a:ext cx="1055574" cy="1216152"/>
          </a:xfrm>
          <a:prstGeom prst="curvedLeftArrow">
            <a:avLst>
              <a:gd name="adj1" fmla="val 8996"/>
              <a:gd name="adj2" fmla="val 50000"/>
              <a:gd name="adj3" fmla="val 18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Join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4593971" y="3028341"/>
            <a:ext cx="1163568" cy="1216152"/>
          </a:xfrm>
          <a:prstGeom prst="curvedRightArrow">
            <a:avLst>
              <a:gd name="adj1" fmla="val 8005"/>
              <a:gd name="adj2" fmla="val 37996"/>
              <a:gd name="adj3" fmla="val 21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5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19001"/>
              </p:ext>
            </p:extLst>
          </p:nvPr>
        </p:nvGraphicFramePr>
        <p:xfrm>
          <a:off x="1148199" y="1284227"/>
          <a:ext cx="2304255" cy="14883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579"/>
                <a:gridCol w="549233"/>
                <a:gridCol w="1274443"/>
              </a:tblGrid>
              <a:tr h="3684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91880" y="47667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Multiset: Complex Query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76349"/>
              </p:ext>
            </p:extLst>
          </p:nvPr>
        </p:nvGraphicFramePr>
        <p:xfrm>
          <a:off x="3635895" y="1284227"/>
          <a:ext cx="2448272" cy="1756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72"/>
                <a:gridCol w="648072"/>
                <a:gridCol w="1152128"/>
              </a:tblGrid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9148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32316" y="914895"/>
            <a:ext cx="62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90786"/>
              </p:ext>
            </p:extLst>
          </p:nvPr>
        </p:nvGraphicFramePr>
        <p:xfrm>
          <a:off x="6228184" y="1284227"/>
          <a:ext cx="2304256" cy="2016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727"/>
                <a:gridCol w="552401"/>
                <a:gridCol w="1152128"/>
              </a:tblGrid>
              <a:tr h="3906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44208" y="914895"/>
            <a:ext cx="5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44148" y="3393995"/>
                <a:ext cx="519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q( R, T, M)=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</a:rPr>
                      <m:t>𝝅</m:t>
                    </m:r>
                    <m:d>
                      <m:dPr>
                        <m:ctrlPr>
                          <a:rPr lang="en-US" b="1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baseline="-25000" smtClean="0">
                            <a:latin typeface="Cambria Math"/>
                          </a:rPr>
                          <m:t>𝑻</m:t>
                        </m:r>
                        <m:r>
                          <a:rPr lang="en-US" b="1" i="1" baseline="-25000" smtClean="0">
                            <a:latin typeface="Cambria Math"/>
                          </a:rPr>
                          <m:t>_</m:t>
                        </m:r>
                        <m:r>
                          <a:rPr lang="en-US" b="1" i="1" baseline="-25000" smtClean="0">
                            <a:latin typeface="Cambria Math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/>
                          </a:rPr>
                          <m:t>_</m:t>
                        </m:r>
                        <m:r>
                          <a:rPr lang="en-US" b="1" i="1" baseline="-25000" smtClean="0">
                            <a:latin typeface="Cambria Math"/>
                          </a:rPr>
                          <m:t>𝒂</m:t>
                        </m:r>
                        <m:r>
                          <a:rPr lang="en-US" b="1" i="1" baseline="-25000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CA" b="1" baseline="-25000" dirty="0" smtClean="0"/>
                  <a:t> </a:t>
                </a:r>
                <a:r>
                  <a:rPr lang="en-CA" b="1" dirty="0" smtClean="0"/>
                  <a:t>(</a:t>
                </a:r>
                <a:r>
                  <a:rPr lang="el-GR" b="1" i="1" dirty="0" smtClean="0"/>
                  <a:t>σ</a:t>
                </a:r>
                <a:r>
                  <a:rPr lang="en-CA" b="1" baseline="-25000" dirty="0" smtClean="0"/>
                  <a:t> </a:t>
                </a:r>
                <a:r>
                  <a:rPr lang="en-CA" b="1" dirty="0" smtClean="0"/>
                  <a:t> </a:t>
                </a:r>
                <a:r>
                  <a:rPr lang="en-CA" b="1" baseline="-25000" dirty="0" smtClean="0"/>
                  <a:t>(z=2)</a:t>
                </a:r>
                <a:r>
                  <a:rPr lang="en-CA" b="1" dirty="0" smtClean="0"/>
                  <a:t> </a:t>
                </a:r>
                <a:r>
                  <a:rPr lang="en-CA" b="1" dirty="0" smtClean="0"/>
                  <a:t>M  </a:t>
                </a:r>
                <a:r>
                  <a:rPr lang="en-CA" b="1" dirty="0" smtClean="0"/>
                  <a:t>⋈ </a:t>
                </a:r>
                <a:r>
                  <a:rPr lang="en-CA" b="1" baseline="-25000" dirty="0" smtClean="0"/>
                  <a:t>(z=a)</a:t>
                </a:r>
                <a:r>
                  <a:rPr lang="en-US" b="1" dirty="0" smtClean="0"/>
                  <a:t>  ( T </a:t>
                </a:r>
                <a:r>
                  <a:rPr lang="en-US" b="1" dirty="0" smtClean="0">
                    <a:sym typeface="Symbol"/>
                  </a:rPr>
                  <a:t>  R</a:t>
                </a:r>
                <a:r>
                  <a:rPr lang="en-US" b="1" dirty="0" smtClean="0"/>
                  <a:t> ))</a:t>
                </a:r>
                <a:endParaRPr lang="en-CA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48" y="3393995"/>
                <a:ext cx="51989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55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11333"/>
              </p:ext>
            </p:extLst>
          </p:nvPr>
        </p:nvGraphicFramePr>
        <p:xfrm>
          <a:off x="1031450" y="4405629"/>
          <a:ext cx="1452319" cy="108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018"/>
                <a:gridCol w="216788"/>
                <a:gridCol w="1022513"/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74627" y="400219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(z=2)</a:t>
            </a:r>
            <a:r>
              <a:rPr lang="en-CA" dirty="0" smtClean="0"/>
              <a:t> </a:t>
            </a:r>
            <a:r>
              <a:rPr lang="en-CA" dirty="0" smtClean="0"/>
              <a:t>M </a:t>
            </a:r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23422"/>
              </p:ext>
            </p:extLst>
          </p:nvPr>
        </p:nvGraphicFramePr>
        <p:xfrm>
          <a:off x="2511643" y="4404801"/>
          <a:ext cx="1391790" cy="1904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007"/>
                <a:gridCol w="222064"/>
                <a:gridCol w="944719"/>
              </a:tblGrid>
              <a:tr h="2241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685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34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34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34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38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99792" y="4035469"/>
            <a:ext cx="117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90774"/>
              </p:ext>
            </p:extLst>
          </p:nvPr>
        </p:nvGraphicFramePr>
        <p:xfrm>
          <a:off x="3995936" y="4365105"/>
          <a:ext cx="3240359" cy="1944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2646"/>
                <a:gridCol w="421737"/>
                <a:gridCol w="1060476"/>
                <a:gridCol w="556182"/>
                <a:gridCol w="779318"/>
              </a:tblGrid>
              <a:tr h="37192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M_z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M_y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T_R_b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5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266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5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5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152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369118" y="399567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(z=2)</a:t>
            </a:r>
            <a:r>
              <a:rPr lang="en-CA" dirty="0" smtClean="0"/>
              <a:t> </a:t>
            </a:r>
            <a:r>
              <a:rPr lang="en-CA" dirty="0" smtClean="0"/>
              <a:t>M  </a:t>
            </a:r>
            <a:r>
              <a:rPr lang="en-CA" dirty="0" smtClean="0"/>
              <a:t>⋈ </a:t>
            </a:r>
            <a:r>
              <a:rPr lang="en-CA" baseline="-25000" dirty="0" smtClean="0"/>
              <a:t>(z=a)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02679"/>
              </p:ext>
            </p:extLst>
          </p:nvPr>
        </p:nvGraphicFramePr>
        <p:xfrm>
          <a:off x="7239566" y="4365010"/>
          <a:ext cx="1872208" cy="67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128"/>
                <a:gridCol w="720080"/>
              </a:tblGrid>
              <a:tr h="30296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anose="020F0502020204030204" pitchFamily="34" charset="0"/>
                        </a:rPr>
                        <a:t>T_R_a</a:t>
                      </a:r>
                      <a:endParaRPr lang="en-CA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CA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300</a:t>
                      </a:r>
                      <a:endParaRPr lang="en-CA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465462" y="388158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Result</a:t>
            </a:r>
            <a:endParaRPr lang="en-CA" sz="1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6206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Provenance: Projection and Selection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46603"/>
              </p:ext>
            </p:extLst>
          </p:nvPr>
        </p:nvGraphicFramePr>
        <p:xfrm>
          <a:off x="1259632" y="1402045"/>
          <a:ext cx="2543944" cy="181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3704"/>
                <a:gridCol w="504056"/>
                <a:gridCol w="432048"/>
                <a:gridCol w="1224136"/>
              </a:tblGrid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9900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01412"/>
              </p:ext>
            </p:extLst>
          </p:nvPr>
        </p:nvGraphicFramePr>
        <p:xfrm>
          <a:off x="5940152" y="1916832"/>
          <a:ext cx="2568116" cy="129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407876"/>
                <a:gridCol w="1368152"/>
              </a:tblGrid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55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67944" y="2204864"/>
            <a:ext cx="16984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198884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(b=6)</a:t>
            </a:r>
            <a:r>
              <a:rPr lang="en-US" b="1" dirty="0" smtClean="0"/>
              <a:t> T</a:t>
            </a:r>
            <a:endParaRPr lang="el-GR" b="1" dirty="0" smtClean="0"/>
          </a:p>
          <a:p>
            <a:endParaRPr lang="en-CA" dirty="0"/>
          </a:p>
        </p:txBody>
      </p:sp>
      <p:sp>
        <p:nvSpPr>
          <p:cNvPr id="9" name="Left-Up Arrow 8"/>
          <p:cNvSpPr/>
          <p:nvPr/>
        </p:nvSpPr>
        <p:spPr>
          <a:xfrm rot="10800000">
            <a:off x="2942986" y="3429000"/>
            <a:ext cx="2823446" cy="136815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1205" y="30613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</a:t>
            </a:r>
            <a:r>
              <a:rPr lang="en-US" b="1" baseline="-25000" dirty="0" err="1" smtClean="0"/>
              <a:t>d,e</a:t>
            </a:r>
            <a:r>
              <a:rPr lang="en-US" b="1" baseline="-25000" dirty="0" smtClean="0"/>
              <a:t>)</a:t>
            </a:r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3861048"/>
            <a:ext cx="6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(c)</a:t>
            </a:r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12185"/>
              </p:ext>
            </p:extLst>
          </p:nvPr>
        </p:nvGraphicFramePr>
        <p:xfrm>
          <a:off x="1319808" y="5157192"/>
          <a:ext cx="2244080" cy="10081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896"/>
                <a:gridCol w="1656184"/>
              </a:tblGrid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l+s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r+m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51562"/>
              </p:ext>
            </p:extLst>
          </p:nvPr>
        </p:nvGraphicFramePr>
        <p:xfrm>
          <a:off x="5940152" y="3645024"/>
          <a:ext cx="2615952" cy="1527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720"/>
                <a:gridCol w="576064"/>
                <a:gridCol w="1512168"/>
              </a:tblGrid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l+r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7904" y="36450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47667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Provenance: Join and Union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3200"/>
              </p:ext>
            </p:extLst>
          </p:nvPr>
        </p:nvGraphicFramePr>
        <p:xfrm>
          <a:off x="1475657" y="1397000"/>
          <a:ext cx="2304256" cy="1383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056"/>
                <a:gridCol w="648072"/>
                <a:gridCol w="1152128"/>
              </a:tblGrid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10527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9853"/>
              </p:ext>
            </p:extLst>
          </p:nvPr>
        </p:nvGraphicFramePr>
        <p:xfrm>
          <a:off x="5148065" y="1422068"/>
          <a:ext cx="2687959" cy="1430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6235"/>
                <a:gridCol w="813891"/>
                <a:gridCol w="1257833"/>
              </a:tblGrid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2451" y="10293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(b=f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57444"/>
              </p:ext>
            </p:extLst>
          </p:nvPr>
        </p:nvGraphicFramePr>
        <p:xfrm>
          <a:off x="1458353" y="4149080"/>
          <a:ext cx="3617703" cy="1814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359"/>
                <a:gridCol w="576064"/>
                <a:gridCol w="1224136"/>
                <a:gridCol w="648072"/>
                <a:gridCol w="648072"/>
              </a:tblGrid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h*a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k*a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h*b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k*b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71411"/>
              </p:ext>
            </p:extLst>
          </p:nvPr>
        </p:nvGraphicFramePr>
        <p:xfrm>
          <a:off x="5438475" y="4149082"/>
          <a:ext cx="2373885" cy="1782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"/>
                <a:gridCol w="559104"/>
                <a:gridCol w="1302597"/>
              </a:tblGrid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k+b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h+a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6136" y="36136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5800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Provenance:  Complex Query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40404"/>
              </p:ext>
            </p:extLst>
          </p:nvPr>
        </p:nvGraphicFramePr>
        <p:xfrm>
          <a:off x="1331640" y="1412776"/>
          <a:ext cx="1944216" cy="1383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729"/>
                <a:gridCol w="417150"/>
                <a:gridCol w="1231337"/>
              </a:tblGrid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5656" y="9493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01902"/>
              </p:ext>
            </p:extLst>
          </p:nvPr>
        </p:nvGraphicFramePr>
        <p:xfrm>
          <a:off x="3439375" y="1412776"/>
          <a:ext cx="2212745" cy="13681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545"/>
                <a:gridCol w="504056"/>
                <a:gridCol w="1296144"/>
              </a:tblGrid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79912" y="9493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5106"/>
              </p:ext>
            </p:extLst>
          </p:nvPr>
        </p:nvGraphicFramePr>
        <p:xfrm>
          <a:off x="5868144" y="1412776"/>
          <a:ext cx="2376264" cy="129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/>
                <a:gridCol w="432048"/>
                <a:gridCol w="432048"/>
                <a:gridCol w="1080120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6918" y="9843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19672" y="3284984"/>
                <a:ext cx="4464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,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 smtClean="0"/>
                  <a:t>(c=2)</a:t>
                </a:r>
                <a:r>
                  <a:rPr lang="en-CA" dirty="0" smtClean="0"/>
                  <a:t> S  ⋈ </a:t>
                </a:r>
                <a:r>
                  <a:rPr lang="en-CA" baseline="-25000" dirty="0" smtClean="0"/>
                  <a:t>(c=a)</a:t>
                </a:r>
                <a:r>
                  <a:rPr lang="en-US" dirty="0" smtClean="0"/>
                  <a:t>  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84984"/>
                <a:ext cx="446449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230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0599"/>
              </p:ext>
            </p:extLst>
          </p:nvPr>
        </p:nvGraphicFramePr>
        <p:xfrm>
          <a:off x="1259632" y="4437112"/>
          <a:ext cx="2160240" cy="1095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575"/>
                <a:gridCol w="344884"/>
                <a:gridCol w="332133"/>
                <a:gridCol w="1184648"/>
              </a:tblGrid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06887" y="400506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(c=2)</a:t>
            </a:r>
            <a:r>
              <a:rPr lang="en-CA" dirty="0" smtClean="0"/>
              <a:t> S </a:t>
            </a:r>
          </a:p>
          <a:p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22254"/>
              </p:ext>
            </p:extLst>
          </p:nvPr>
        </p:nvGraphicFramePr>
        <p:xfrm>
          <a:off x="3563888" y="4437112"/>
          <a:ext cx="1656184" cy="1782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32"/>
                <a:gridCol w="288032"/>
                <a:gridCol w="1080120"/>
              </a:tblGrid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k+b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h+a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79912" y="400506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 smtClean="0"/>
          </a:p>
          <a:p>
            <a:endParaRPr lang="en-CA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8551"/>
              </p:ext>
            </p:extLst>
          </p:nvPr>
        </p:nvGraphicFramePr>
        <p:xfrm>
          <a:off x="5292080" y="4437112"/>
          <a:ext cx="32809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604"/>
                <a:gridCol w="360040"/>
                <a:gridCol w="432048"/>
                <a:gridCol w="1152128"/>
                <a:gridCol w="504056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c*r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c*m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580112" y="400506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(c=2)</a:t>
            </a:r>
            <a:r>
              <a:rPr lang="en-CA" dirty="0" smtClean="0"/>
              <a:t> S  ⋈ </a:t>
            </a:r>
            <a:r>
              <a:rPr lang="en-CA" baseline="-25000" dirty="0" smtClean="0"/>
              <a:t>(c=a)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9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2260" y="476672"/>
            <a:ext cx="398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Uncertain: Projection and Selection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30438"/>
              </p:ext>
            </p:extLst>
          </p:nvPr>
        </p:nvGraphicFramePr>
        <p:xfrm>
          <a:off x="1524000" y="1397000"/>
          <a:ext cx="2471937" cy="167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720080"/>
                <a:gridCol w="1080121"/>
              </a:tblGrid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283968" y="2132856"/>
            <a:ext cx="2088231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9168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(a)</a:t>
            </a:r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10176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92059"/>
              </p:ext>
            </p:extLst>
          </p:nvPr>
        </p:nvGraphicFramePr>
        <p:xfrm>
          <a:off x="6372199" y="1772816"/>
          <a:ext cx="2304435" cy="1333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6998"/>
                <a:gridCol w="1667437"/>
              </a:tblGrid>
              <a:tr h="4446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46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(hvf)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46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dve</a:t>
                      </a:r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Bent-Up Arrow 8"/>
          <p:cNvSpPr/>
          <p:nvPr/>
        </p:nvSpPr>
        <p:spPr>
          <a:xfrm rot="5400000">
            <a:off x="2555774" y="3284984"/>
            <a:ext cx="1800200" cy="22322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4199" y="410843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(a=2)</a:t>
            </a:r>
            <a:r>
              <a:rPr lang="en-US" b="1" dirty="0" smtClean="0"/>
              <a:t> T</a:t>
            </a:r>
            <a:endParaRPr lang="el-GR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16661"/>
              </p:ext>
            </p:extLst>
          </p:nvPr>
        </p:nvGraphicFramePr>
        <p:xfrm>
          <a:off x="5940153" y="4323549"/>
          <a:ext cx="2739395" cy="1481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1465"/>
                <a:gridCol w="752444"/>
                <a:gridCol w="1215486"/>
              </a:tblGrid>
              <a:tr h="4939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39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39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40645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Uncertain: Join and Union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47924"/>
              </p:ext>
            </p:extLst>
          </p:nvPr>
        </p:nvGraphicFramePr>
        <p:xfrm>
          <a:off x="1259632" y="1268760"/>
          <a:ext cx="2471937" cy="167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696416"/>
                <a:gridCol w="1103785"/>
              </a:tblGrid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7157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55968"/>
              </p:ext>
            </p:extLst>
          </p:nvPr>
        </p:nvGraphicFramePr>
        <p:xfrm>
          <a:off x="5623028" y="1269753"/>
          <a:ext cx="2664296" cy="1656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435"/>
                <a:gridCol w="698889"/>
                <a:gridCol w="1429972"/>
              </a:tblGrid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23028" y="900421"/>
            <a:ext cx="53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03125"/>
              </p:ext>
            </p:extLst>
          </p:nvPr>
        </p:nvGraphicFramePr>
        <p:xfrm>
          <a:off x="1268194" y="3861048"/>
          <a:ext cx="3303806" cy="2016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494"/>
                <a:gridCol w="576064"/>
                <a:gridCol w="1126750"/>
                <a:gridCol w="529434"/>
                <a:gridCol w="576064"/>
              </a:tblGrid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k^d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l^h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x^f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83668" y="342900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(b=f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18653"/>
              </p:ext>
            </p:extLst>
          </p:nvPr>
        </p:nvGraphicFramePr>
        <p:xfrm>
          <a:off x="5889602" y="3604368"/>
          <a:ext cx="2405356" cy="2839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566"/>
                <a:gridCol w="629235"/>
                <a:gridCol w="1188555"/>
              </a:tblGrid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xvf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5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63810" y="3195843"/>
            <a:ext cx="11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43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6686" y="50803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Uncertain:  Complex Query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95107"/>
              </p:ext>
            </p:extLst>
          </p:nvPr>
        </p:nvGraphicFramePr>
        <p:xfrm>
          <a:off x="1259632" y="1340768"/>
          <a:ext cx="2471937" cy="167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696416"/>
                <a:gridCol w="1103785"/>
              </a:tblGrid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3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8773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97992"/>
              </p:ext>
            </p:extLst>
          </p:nvPr>
        </p:nvGraphicFramePr>
        <p:xfrm>
          <a:off x="3923928" y="1340768"/>
          <a:ext cx="2664296" cy="1656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435"/>
                <a:gridCol w="698889"/>
                <a:gridCol w="1429972"/>
              </a:tblGrid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40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95936" y="877362"/>
            <a:ext cx="5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73202"/>
              </p:ext>
            </p:extLst>
          </p:nvPr>
        </p:nvGraphicFramePr>
        <p:xfrm>
          <a:off x="6732240" y="1340769"/>
          <a:ext cx="1944216" cy="1656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1736"/>
                <a:gridCol w="1272480"/>
              </a:tblGrid>
              <a:tr h="4006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4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4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4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04248" y="877362"/>
            <a:ext cx="32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69798" y="3169048"/>
                <a:ext cx="48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,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/>
                  <a:t>(</a:t>
                </a:r>
                <a:r>
                  <a:rPr lang="en-CA" baseline="-25000" dirty="0" smtClean="0"/>
                  <a:t>v&lt;9)</a:t>
                </a:r>
                <a:r>
                  <a:rPr lang="en-CA" dirty="0" smtClean="0"/>
                  <a:t> S  ⋈ </a:t>
                </a:r>
                <a:r>
                  <a:rPr lang="en-CA" baseline="-25000" dirty="0" smtClean="0"/>
                  <a:t>(v=a)</a:t>
                </a:r>
                <a:r>
                  <a:rPr lang="en-US" dirty="0" smtClean="0"/>
                  <a:t>  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98" y="3169048"/>
                <a:ext cx="482453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38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62431"/>
              </p:ext>
            </p:extLst>
          </p:nvPr>
        </p:nvGraphicFramePr>
        <p:xfrm>
          <a:off x="1332887" y="4080729"/>
          <a:ext cx="172819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05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03648" y="37077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(v&lt;9)</a:t>
            </a:r>
            <a:r>
              <a:rPr lang="en-CA" dirty="0" smtClean="0"/>
              <a:t> S 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33259"/>
              </p:ext>
            </p:extLst>
          </p:nvPr>
        </p:nvGraphicFramePr>
        <p:xfrm>
          <a:off x="3203848" y="4077070"/>
          <a:ext cx="2088232" cy="2592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2511"/>
                <a:gridCol w="527439"/>
                <a:gridCol w="1068282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xvf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63888" y="37077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70706"/>
              </p:ext>
            </p:extLst>
          </p:nvPr>
        </p:nvGraphicFramePr>
        <p:xfrm>
          <a:off x="5407338" y="4077072"/>
          <a:ext cx="312256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3744"/>
                <a:gridCol w="1008112"/>
                <a:gridCol w="792088"/>
                <a:gridCol w="578621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S_v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uncertainty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(e)^m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(d)^m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(h)^k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(xvf)^k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(k)^k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56453" y="370482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(v&lt;9)</a:t>
            </a:r>
            <a:r>
              <a:rPr lang="en-CA" dirty="0" smtClean="0"/>
              <a:t> S  ⋈ </a:t>
            </a:r>
            <a:r>
              <a:rPr lang="en-CA" baseline="-25000" dirty="0" smtClean="0"/>
              <a:t>(v=a)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874</Words>
  <Application>Microsoft Office PowerPoint</Application>
  <PresentationFormat>On-screen Show (4:3)</PresentationFormat>
  <Paragraphs>636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robina</dc:creator>
  <cp:lastModifiedBy>robina</cp:lastModifiedBy>
  <cp:revision>53</cp:revision>
  <dcterms:created xsi:type="dcterms:W3CDTF">2014-12-31T17:09:30Z</dcterms:created>
  <dcterms:modified xsi:type="dcterms:W3CDTF">2015-01-03T16:57:52Z</dcterms:modified>
</cp:coreProperties>
</file>