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301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94" r:id="rId31"/>
    <p:sldId id="295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7BF4B-79A1-4F33-8BC1-C08433A0054D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24A8D-B8EC-4C9C-BFEA-7007DDA3C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62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24A8D-B8EC-4C9C-BFEA-7007DDA3C9A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175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16CE-95E0-4425-BF53-817FCE68C1CE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22A5-8CA1-47B1-906A-D041E787B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00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16CE-95E0-4425-BF53-817FCE68C1CE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22A5-8CA1-47B1-906A-D041E787B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65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16CE-95E0-4425-BF53-817FCE68C1CE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22A5-8CA1-47B1-906A-D041E787B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57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16CE-95E0-4425-BF53-817FCE68C1CE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22A5-8CA1-47B1-906A-D041E787B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51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16CE-95E0-4425-BF53-817FCE68C1CE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22A5-8CA1-47B1-906A-D041E787B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30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16CE-95E0-4425-BF53-817FCE68C1CE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22A5-8CA1-47B1-906A-D041E787B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77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16CE-95E0-4425-BF53-817FCE68C1CE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22A5-8CA1-47B1-906A-D041E787B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81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16CE-95E0-4425-BF53-817FCE68C1CE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22A5-8CA1-47B1-906A-D041E787B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97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16CE-95E0-4425-BF53-817FCE68C1CE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22A5-8CA1-47B1-906A-D041E787B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26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16CE-95E0-4425-BF53-817FCE68C1CE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22A5-8CA1-47B1-906A-D041E787B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03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16CE-95E0-4425-BF53-817FCE68C1CE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22A5-8CA1-47B1-906A-D041E787B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54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516CE-95E0-4425-BF53-817FCE68C1CE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022A5-8CA1-47B1-906A-D041E787B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62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单片机原理及接口技术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严世榕</a:t>
            </a:r>
            <a:endParaRPr lang="en-US" altLang="zh-CN" dirty="0" smtClean="0"/>
          </a:p>
          <a:p>
            <a:r>
              <a:rPr lang="en-US" altLang="zh-CN" dirty="0" smtClean="0"/>
              <a:t>2021.3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49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>
                <a:solidFill>
                  <a:srgbClr val="008000"/>
                </a:solidFill>
                <a:latin typeface="+mn-ea"/>
                <a:ea typeface="+mn-ea"/>
              </a:rPr>
              <a:t>第三阶段</a:t>
            </a:r>
            <a:r>
              <a:rPr lang="en-US" altLang="zh-CN" sz="2800" dirty="0">
                <a:solidFill>
                  <a:srgbClr val="008000"/>
                </a:solidFill>
                <a:latin typeface="+mn-ea"/>
                <a:ea typeface="+mn-ea"/>
              </a:rPr>
              <a:t>(</a:t>
            </a:r>
            <a:r>
              <a:rPr lang="en-US" altLang="zh-CN" sz="2800" dirty="0" smtClean="0">
                <a:solidFill>
                  <a:srgbClr val="008000"/>
                </a:solidFill>
                <a:latin typeface="+mn-ea"/>
                <a:ea typeface="+mn-ea"/>
              </a:rPr>
              <a:t>1980</a:t>
            </a:r>
            <a:r>
              <a:rPr lang="zh-CN" altLang="en-US" sz="2800" dirty="0" smtClean="0">
                <a:solidFill>
                  <a:srgbClr val="008000"/>
                </a:solidFill>
                <a:latin typeface="+mn-ea"/>
                <a:ea typeface="+mn-ea"/>
              </a:rPr>
              <a:t>～</a:t>
            </a:r>
            <a:r>
              <a:rPr lang="en-US" altLang="zh-CN" sz="2800" dirty="0">
                <a:solidFill>
                  <a:srgbClr val="008000"/>
                </a:solidFill>
                <a:latin typeface="+mn-ea"/>
                <a:ea typeface="+mn-ea"/>
              </a:rPr>
              <a:t>1983)</a:t>
            </a:r>
            <a:r>
              <a:rPr lang="zh-CN" altLang="en-US" sz="2800" dirty="0">
                <a:solidFill>
                  <a:srgbClr val="008000"/>
                </a:solidFill>
                <a:latin typeface="+mn-ea"/>
                <a:ea typeface="+mn-ea"/>
              </a:rPr>
              <a:t>：高性能单片机阶段 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467544" y="1340768"/>
            <a:ext cx="8229600" cy="491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>
            <a:spAutoFit/>
          </a:bodyPr>
          <a:lstStyle>
            <a:lvl1pPr indent="536575"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15963"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zh-CN" altLang="en-US" sz="2400" dirty="0">
                <a:solidFill>
                  <a:srgbClr val="003399"/>
                </a:solidFill>
                <a:latin typeface="+mn-ea"/>
                <a:ea typeface="+mn-ea"/>
              </a:rPr>
              <a:t>这时期代表产品有</a:t>
            </a:r>
            <a:r>
              <a:rPr lang="en-US" altLang="zh-CN" sz="2400" dirty="0">
                <a:solidFill>
                  <a:srgbClr val="003399"/>
                </a:solidFill>
                <a:latin typeface="+mn-ea"/>
                <a:ea typeface="+mn-ea"/>
              </a:rPr>
              <a:t>Intel</a:t>
            </a:r>
            <a:r>
              <a:rPr lang="zh-CN" altLang="en-US" sz="2400" dirty="0">
                <a:solidFill>
                  <a:srgbClr val="003399"/>
                </a:solidFill>
                <a:latin typeface="+mn-ea"/>
                <a:ea typeface="+mn-ea"/>
              </a:rPr>
              <a:t>公司的</a:t>
            </a:r>
            <a:r>
              <a:rPr lang="en-US" altLang="zh-CN" sz="2400" dirty="0">
                <a:solidFill>
                  <a:srgbClr val="003399"/>
                </a:solidFill>
                <a:latin typeface="+mn-ea"/>
                <a:ea typeface="+mn-ea"/>
              </a:rPr>
              <a:t>MCS-51</a:t>
            </a:r>
            <a:r>
              <a:rPr lang="zh-CN" altLang="en-US" sz="2400" dirty="0">
                <a:solidFill>
                  <a:srgbClr val="003399"/>
                </a:solidFill>
                <a:latin typeface="+mn-ea"/>
                <a:ea typeface="+mn-ea"/>
              </a:rPr>
              <a:t>系列、</a:t>
            </a:r>
            <a:r>
              <a:rPr lang="en-US" altLang="zh-CN" sz="2400" dirty="0">
                <a:solidFill>
                  <a:srgbClr val="003399"/>
                </a:solidFill>
                <a:latin typeface="+mn-ea"/>
                <a:ea typeface="+mn-ea"/>
              </a:rPr>
              <a:t>Motorola</a:t>
            </a:r>
            <a:r>
              <a:rPr lang="zh-CN" altLang="en-US" sz="2400" dirty="0">
                <a:solidFill>
                  <a:srgbClr val="003399"/>
                </a:solidFill>
                <a:latin typeface="+mn-ea"/>
                <a:ea typeface="+mn-ea"/>
              </a:rPr>
              <a:t>公司的</a:t>
            </a:r>
            <a:r>
              <a:rPr lang="en-US" altLang="zh-CN" sz="2400" dirty="0">
                <a:solidFill>
                  <a:srgbClr val="003399"/>
                </a:solidFill>
                <a:latin typeface="+mn-ea"/>
                <a:ea typeface="+mn-ea"/>
              </a:rPr>
              <a:t>MC6801</a:t>
            </a:r>
            <a:r>
              <a:rPr lang="zh-CN" altLang="en-US" sz="2400" dirty="0">
                <a:solidFill>
                  <a:srgbClr val="003399"/>
                </a:solidFill>
                <a:latin typeface="+mn-ea"/>
                <a:ea typeface="+mn-ea"/>
              </a:rPr>
              <a:t>系列、</a:t>
            </a:r>
            <a:r>
              <a:rPr lang="en-US" altLang="zh-CN" sz="2400" dirty="0" err="1">
                <a:solidFill>
                  <a:srgbClr val="003399"/>
                </a:solidFill>
                <a:latin typeface="+mn-ea"/>
                <a:ea typeface="+mn-ea"/>
              </a:rPr>
              <a:t>Zilog</a:t>
            </a:r>
            <a:r>
              <a:rPr lang="zh-CN" altLang="en-US" sz="2400" dirty="0">
                <a:solidFill>
                  <a:srgbClr val="003399"/>
                </a:solidFill>
                <a:latin typeface="+mn-ea"/>
                <a:ea typeface="+mn-ea"/>
              </a:rPr>
              <a:t>公司的</a:t>
            </a:r>
            <a:r>
              <a:rPr lang="en-US" altLang="zh-CN" sz="2400" dirty="0">
                <a:solidFill>
                  <a:srgbClr val="003399"/>
                </a:solidFill>
                <a:latin typeface="+mn-ea"/>
                <a:ea typeface="+mn-ea"/>
              </a:rPr>
              <a:t>Z80</a:t>
            </a:r>
            <a:r>
              <a:rPr lang="zh-CN" altLang="en-US" sz="2400" dirty="0">
                <a:solidFill>
                  <a:srgbClr val="003399"/>
                </a:solidFill>
                <a:latin typeface="+mn-ea"/>
                <a:ea typeface="+mn-ea"/>
              </a:rPr>
              <a:t>系列、</a:t>
            </a:r>
            <a:r>
              <a:rPr lang="en-US" altLang="zh-CN" sz="2400" dirty="0">
                <a:solidFill>
                  <a:srgbClr val="003399"/>
                </a:solidFill>
                <a:latin typeface="+mn-ea"/>
                <a:ea typeface="+mn-ea"/>
              </a:rPr>
              <a:t>TI</a:t>
            </a:r>
            <a:r>
              <a:rPr lang="zh-CN" altLang="en-US" sz="2400" dirty="0">
                <a:solidFill>
                  <a:srgbClr val="003399"/>
                </a:solidFill>
                <a:latin typeface="+mn-ea"/>
                <a:ea typeface="+mn-ea"/>
              </a:rPr>
              <a:t>公司的</a:t>
            </a:r>
            <a:r>
              <a:rPr lang="en-US" altLang="zh-CN" sz="2400" dirty="0">
                <a:solidFill>
                  <a:srgbClr val="003399"/>
                </a:solidFill>
                <a:latin typeface="+mn-ea"/>
                <a:ea typeface="+mn-ea"/>
              </a:rPr>
              <a:t>TMS7000</a:t>
            </a:r>
            <a:r>
              <a:rPr lang="zh-CN" altLang="en-US" sz="2400" dirty="0">
                <a:solidFill>
                  <a:srgbClr val="003399"/>
                </a:solidFill>
                <a:latin typeface="+mn-ea"/>
                <a:ea typeface="+mn-ea"/>
              </a:rPr>
              <a:t>系列等。</a:t>
            </a:r>
          </a:p>
          <a:p>
            <a:pPr>
              <a:lnSpc>
                <a:spcPct val="115000"/>
              </a:lnSpc>
            </a:pPr>
            <a:r>
              <a:rPr lang="zh-CN" altLang="en-US" sz="2400" dirty="0">
                <a:solidFill>
                  <a:srgbClr val="003399"/>
                </a:solidFill>
                <a:latin typeface="+mn-ea"/>
                <a:ea typeface="+mn-ea"/>
              </a:rPr>
              <a:t>其中以</a:t>
            </a:r>
            <a:r>
              <a:rPr lang="en-US" altLang="zh-CN" sz="2400" dirty="0">
                <a:solidFill>
                  <a:srgbClr val="003399"/>
                </a:solidFill>
                <a:latin typeface="+mn-ea"/>
                <a:ea typeface="+mn-ea"/>
              </a:rPr>
              <a:t>1980</a:t>
            </a:r>
            <a:r>
              <a:rPr lang="zh-CN" altLang="en-US" sz="2400" dirty="0">
                <a:solidFill>
                  <a:srgbClr val="003399"/>
                </a:solidFill>
                <a:latin typeface="+mn-ea"/>
                <a:ea typeface="+mn-ea"/>
              </a:rPr>
              <a:t>年推出的</a:t>
            </a:r>
            <a:r>
              <a:rPr lang="en-US" altLang="zh-CN" sz="2400" dirty="0">
                <a:solidFill>
                  <a:srgbClr val="003399"/>
                </a:solidFill>
                <a:latin typeface="+mn-ea"/>
                <a:ea typeface="+mn-ea"/>
              </a:rPr>
              <a:t>MCS-51</a:t>
            </a:r>
            <a:r>
              <a:rPr lang="zh-CN" altLang="en-US" sz="2400" dirty="0">
                <a:solidFill>
                  <a:srgbClr val="003399"/>
                </a:solidFill>
                <a:latin typeface="+mn-ea"/>
                <a:ea typeface="+mn-ea"/>
              </a:rPr>
              <a:t>系列单片机为典型代表。</a:t>
            </a:r>
          </a:p>
          <a:p>
            <a:pPr>
              <a:lnSpc>
                <a:spcPct val="115000"/>
              </a:lnSpc>
            </a:pPr>
            <a:r>
              <a:rPr lang="en-US" altLang="zh-CN" sz="2400" dirty="0">
                <a:solidFill>
                  <a:srgbClr val="003399"/>
                </a:solidFill>
                <a:latin typeface="+mn-ea"/>
                <a:ea typeface="+mn-ea"/>
              </a:rPr>
              <a:t>MCS-51</a:t>
            </a:r>
            <a:r>
              <a:rPr lang="zh-CN" altLang="en-US" sz="2400" dirty="0">
                <a:solidFill>
                  <a:srgbClr val="003399"/>
                </a:solidFill>
                <a:latin typeface="+mn-ea"/>
                <a:ea typeface="+mn-ea"/>
              </a:rPr>
              <a:t>系列单片机：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8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位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CPU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、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4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个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8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位并行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I/O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口、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2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个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8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位定时器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/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计数器、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128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字节的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RAM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，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4KB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的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ROM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，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1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个全双工的串行口，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5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个中断源，寻址范围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64KB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。</a:t>
            </a:r>
            <a:endParaRPr lang="zh-CN" altLang="en-US" sz="2400" dirty="0">
              <a:solidFill>
                <a:srgbClr val="003399"/>
              </a:solidFill>
              <a:latin typeface="+mn-ea"/>
              <a:ea typeface="+mn-ea"/>
            </a:endParaRPr>
          </a:p>
          <a:p>
            <a:pPr>
              <a:lnSpc>
                <a:spcPct val="115000"/>
              </a:lnSpc>
            </a:pPr>
            <a:r>
              <a:rPr lang="en-US" altLang="zh-CN" sz="2400" dirty="0">
                <a:solidFill>
                  <a:srgbClr val="003399"/>
                </a:solidFill>
                <a:latin typeface="+mn-ea"/>
                <a:ea typeface="+mn-ea"/>
              </a:rPr>
              <a:t>MCS-51</a:t>
            </a:r>
            <a:r>
              <a:rPr lang="zh-CN" altLang="en-US" sz="2400" dirty="0">
                <a:solidFill>
                  <a:srgbClr val="003399"/>
                </a:solidFill>
                <a:latin typeface="+mn-ea"/>
                <a:ea typeface="+mn-ea"/>
              </a:rPr>
              <a:t>系列单片机具有良好兼容性，为新一代微控制器奠定了良好的基础。在</a:t>
            </a:r>
            <a:r>
              <a:rPr lang="en-US" altLang="zh-CN" sz="2400" dirty="0">
                <a:solidFill>
                  <a:srgbClr val="003399"/>
                </a:solidFill>
                <a:latin typeface="+mn-ea"/>
                <a:ea typeface="+mn-ea"/>
              </a:rPr>
              <a:t>MCS-51 </a:t>
            </a:r>
            <a:r>
              <a:rPr lang="zh-CN" altLang="en-US" sz="2400" dirty="0">
                <a:solidFill>
                  <a:srgbClr val="003399"/>
                </a:solidFill>
                <a:latin typeface="+mn-ea"/>
                <a:ea typeface="+mn-ea"/>
              </a:rPr>
              <a:t>技术实现开放后，</a:t>
            </a:r>
            <a:r>
              <a:rPr lang="en-US" altLang="zh-CN" sz="2400" dirty="0">
                <a:solidFill>
                  <a:srgbClr val="003399"/>
                </a:solidFill>
                <a:latin typeface="+mn-ea"/>
                <a:ea typeface="+mn-ea"/>
              </a:rPr>
              <a:t>Philips</a:t>
            </a:r>
            <a:r>
              <a:rPr lang="zh-CN" altLang="en-US" sz="2400" dirty="0">
                <a:solidFill>
                  <a:srgbClr val="003399"/>
                </a:solidFill>
                <a:latin typeface="+mn-ea"/>
                <a:ea typeface="+mn-ea"/>
              </a:rPr>
              <a:t>、</a:t>
            </a:r>
            <a:r>
              <a:rPr lang="en-US" altLang="zh-CN" sz="2400" dirty="0">
                <a:solidFill>
                  <a:srgbClr val="003399"/>
                </a:solidFill>
                <a:latin typeface="+mn-ea"/>
                <a:ea typeface="+mn-ea"/>
              </a:rPr>
              <a:t>Atmel</a:t>
            </a:r>
            <a:r>
              <a:rPr lang="zh-CN" altLang="en-US" sz="2400" dirty="0">
                <a:solidFill>
                  <a:srgbClr val="003399"/>
                </a:solidFill>
                <a:latin typeface="+mn-ea"/>
                <a:ea typeface="+mn-ea"/>
              </a:rPr>
              <a:t>、</a:t>
            </a:r>
            <a:r>
              <a:rPr lang="en-US" altLang="zh-CN" sz="2400" dirty="0">
                <a:solidFill>
                  <a:srgbClr val="003399"/>
                </a:solidFill>
                <a:latin typeface="+mn-ea"/>
                <a:ea typeface="+mn-ea"/>
              </a:rPr>
              <a:t>Dallas</a:t>
            </a:r>
            <a:r>
              <a:rPr lang="zh-CN" altLang="en-US" sz="2400" dirty="0">
                <a:solidFill>
                  <a:srgbClr val="003399"/>
                </a:solidFill>
                <a:latin typeface="+mn-ea"/>
                <a:ea typeface="+mn-ea"/>
              </a:rPr>
              <a:t>和</a:t>
            </a:r>
            <a:r>
              <a:rPr lang="en-US" altLang="zh-CN" sz="2400" dirty="0">
                <a:solidFill>
                  <a:srgbClr val="003399"/>
                </a:solidFill>
                <a:latin typeface="+mn-ea"/>
                <a:ea typeface="+mn-ea"/>
              </a:rPr>
              <a:t>Siemens</a:t>
            </a:r>
            <a:r>
              <a:rPr lang="zh-CN" altLang="en-US" sz="2400" dirty="0">
                <a:solidFill>
                  <a:srgbClr val="003399"/>
                </a:solidFill>
                <a:latin typeface="+mn-ea"/>
                <a:ea typeface="+mn-ea"/>
              </a:rPr>
              <a:t>等公司纷纷推出了基于</a:t>
            </a:r>
            <a:r>
              <a:rPr lang="en-US" altLang="zh-CN" sz="2400" dirty="0">
                <a:solidFill>
                  <a:srgbClr val="003399"/>
                </a:solidFill>
                <a:latin typeface="+mn-ea"/>
                <a:ea typeface="+mn-ea"/>
              </a:rPr>
              <a:t>MCS-51 </a:t>
            </a:r>
            <a:r>
              <a:rPr lang="zh-CN" altLang="en-US" sz="2400" dirty="0">
                <a:solidFill>
                  <a:srgbClr val="003399"/>
                </a:solidFill>
                <a:latin typeface="+mn-ea"/>
                <a:ea typeface="+mn-ea"/>
              </a:rPr>
              <a:t>内核的微控制器。</a:t>
            </a:r>
          </a:p>
        </p:txBody>
      </p:sp>
    </p:spTree>
    <p:extLst>
      <p:ext uri="{BB962C8B-B14F-4D97-AF65-F5344CB8AC3E}">
        <p14:creationId xmlns:p14="http://schemas.microsoft.com/office/powerpoint/2010/main" val="1429322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dirty="0">
                <a:solidFill>
                  <a:srgbClr val="008000"/>
                </a:solidFill>
                <a:latin typeface="+mn-ea"/>
                <a:ea typeface="+mn-ea"/>
              </a:rPr>
              <a:t>第四阶段</a:t>
            </a:r>
            <a:r>
              <a:rPr lang="en-US" altLang="zh-CN" sz="2800" dirty="0">
                <a:solidFill>
                  <a:srgbClr val="008000"/>
                </a:solidFill>
                <a:latin typeface="+mn-ea"/>
                <a:ea typeface="+mn-ea"/>
              </a:rPr>
              <a:t>(1983</a:t>
            </a:r>
            <a:r>
              <a:rPr lang="zh-CN" altLang="en-US" sz="2800" dirty="0" smtClean="0">
                <a:solidFill>
                  <a:srgbClr val="008000"/>
                </a:solidFill>
                <a:latin typeface="+mn-ea"/>
                <a:ea typeface="+mn-ea"/>
              </a:rPr>
              <a:t>～</a:t>
            </a:r>
            <a:r>
              <a:rPr lang="en-US" altLang="zh-CN" sz="2800" dirty="0" smtClean="0">
                <a:solidFill>
                  <a:srgbClr val="008000"/>
                </a:solidFill>
                <a:latin typeface="+mn-ea"/>
                <a:ea typeface="+mn-ea"/>
              </a:rPr>
              <a:t>1990):</a:t>
            </a:r>
            <a:r>
              <a:rPr lang="en-US" altLang="zh-CN" sz="2800" dirty="0">
                <a:solidFill>
                  <a:srgbClr val="008000"/>
                </a:solidFill>
                <a:latin typeface="+mn-ea"/>
                <a:ea typeface="+mn-ea"/>
              </a:rPr>
              <a:t>8</a:t>
            </a:r>
            <a:r>
              <a:rPr lang="zh-CN" altLang="en-US" sz="2800" dirty="0">
                <a:solidFill>
                  <a:srgbClr val="008000"/>
                </a:solidFill>
                <a:latin typeface="+mn-ea"/>
                <a:ea typeface="+mn-ea"/>
              </a:rPr>
              <a:t>位单片机巩固发展及</a:t>
            </a:r>
            <a:r>
              <a:rPr lang="en-US" altLang="zh-CN" sz="2800" dirty="0">
                <a:solidFill>
                  <a:srgbClr val="008000"/>
                </a:solidFill>
                <a:latin typeface="+mn-ea"/>
                <a:ea typeface="+mn-ea"/>
              </a:rPr>
              <a:t>16</a:t>
            </a:r>
            <a:r>
              <a:rPr lang="zh-CN" altLang="en-US" sz="2800" dirty="0">
                <a:solidFill>
                  <a:srgbClr val="008000"/>
                </a:solidFill>
                <a:latin typeface="+mn-ea"/>
                <a:ea typeface="+mn-ea"/>
              </a:rPr>
              <a:t>位单片机推出阶段 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552" y="1556792"/>
            <a:ext cx="8424863" cy="4921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>
            <a:spAutoFit/>
          </a:bodyPr>
          <a:lstStyle>
            <a:lvl1pPr indent="536575"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15963"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这一阶段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8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位单片机巩固发展，各大公司均竞相研制出品种多功能强的单片机，约有几十个系列，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300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多个品种。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特点：单片机真正单片化，集成较多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RAM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、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ROM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、数目繁多的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I/O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接口、多种中断系统，有的还带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A/D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转换器，功能越来越强大，寻址空间达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64KB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000099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同时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16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位的单片机也逐步推出。代表产品有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Intel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公司的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MCS-96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系列、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TI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公司的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TMS9900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、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NEC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公司的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783XX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系列和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NS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公司的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HPC16040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104027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dirty="0" smtClean="0">
                <a:solidFill>
                  <a:srgbClr val="008000"/>
                </a:solidFill>
                <a:latin typeface="+mn-ea"/>
                <a:ea typeface="+mn-ea"/>
              </a:rPr>
              <a:t>第</a:t>
            </a:r>
            <a:r>
              <a:rPr lang="en-US" altLang="zh-CN" sz="2800" dirty="0" smtClean="0">
                <a:solidFill>
                  <a:srgbClr val="008000"/>
                </a:solidFill>
                <a:latin typeface="+mn-ea"/>
                <a:ea typeface="+mn-ea"/>
              </a:rPr>
              <a:t>5</a:t>
            </a:r>
            <a:r>
              <a:rPr lang="zh-CN" altLang="en-US" sz="2800" dirty="0" smtClean="0">
                <a:solidFill>
                  <a:srgbClr val="008000"/>
                </a:solidFill>
                <a:latin typeface="+mn-ea"/>
                <a:ea typeface="+mn-ea"/>
              </a:rPr>
              <a:t>阶段（</a:t>
            </a:r>
            <a:r>
              <a:rPr lang="en-US" altLang="zh-CN" sz="2800" dirty="0" smtClean="0">
                <a:solidFill>
                  <a:srgbClr val="008000"/>
                </a:solidFill>
                <a:latin typeface="+mn-ea"/>
                <a:ea typeface="+mn-ea"/>
              </a:rPr>
              <a:t>1990-</a:t>
            </a:r>
            <a:r>
              <a:rPr lang="zh-CN" altLang="en-US" sz="2800" dirty="0" smtClean="0">
                <a:solidFill>
                  <a:srgbClr val="008000"/>
                </a:solidFill>
                <a:latin typeface="+mn-ea"/>
                <a:ea typeface="+mn-ea"/>
              </a:rPr>
              <a:t>迄今）：</a:t>
            </a:r>
            <a:r>
              <a:rPr lang="en-US" altLang="zh-CN" sz="2800" dirty="0">
                <a:solidFill>
                  <a:srgbClr val="008000"/>
                </a:solidFill>
                <a:latin typeface="+mn-ea"/>
                <a:ea typeface="+mn-ea"/>
              </a:rPr>
              <a:t>32</a:t>
            </a:r>
            <a:r>
              <a:rPr lang="zh-CN" altLang="en-US" sz="2800" dirty="0">
                <a:solidFill>
                  <a:srgbClr val="008000"/>
                </a:solidFill>
                <a:latin typeface="+mn-ea"/>
                <a:ea typeface="+mn-ea"/>
              </a:rPr>
              <a:t>位单片微机系列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467544" y="1412776"/>
            <a:ext cx="8229600" cy="4490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>
            <a:spAutoFit/>
          </a:bodyPr>
          <a:lstStyle>
            <a:lvl1pPr indent="536575"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15963"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zh-CN" altLang="zh-CN" sz="2400" dirty="0">
                <a:solidFill>
                  <a:srgbClr val="000099"/>
                </a:solidFill>
                <a:latin typeface="+mn-ea"/>
                <a:ea typeface="+mn-ea"/>
              </a:rPr>
              <a:t>继16位单片机出现后不久，几大公司相继推出代表当前最高性能和技术水平的32位单片微机系列。</a:t>
            </a:r>
            <a:endParaRPr lang="zh-CN" altLang="en-US" sz="2400" dirty="0">
              <a:solidFill>
                <a:srgbClr val="000099"/>
              </a:solidFill>
              <a:latin typeface="+mn-ea"/>
              <a:ea typeface="+mn-ea"/>
            </a:endParaRPr>
          </a:p>
          <a:p>
            <a:pPr>
              <a:lnSpc>
                <a:spcPct val="115000"/>
              </a:lnSpc>
            </a:pPr>
            <a:r>
              <a:rPr lang="zh-CN" altLang="zh-CN" sz="2400" dirty="0">
                <a:solidFill>
                  <a:srgbClr val="000099"/>
                </a:solidFill>
                <a:latin typeface="+mn-ea"/>
                <a:ea typeface="+mn-ea"/>
              </a:rPr>
              <a:t>特点：极高的集成度，采用RISC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(</a:t>
            </a:r>
            <a:r>
              <a:rPr lang="zh-CN" altLang="zh-CN" sz="2400" dirty="0">
                <a:solidFill>
                  <a:srgbClr val="000099"/>
                </a:solidFill>
                <a:latin typeface="+mn-ea"/>
                <a:ea typeface="+mn-ea"/>
              </a:rPr>
              <a:t>精简指令系统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)</a:t>
            </a:r>
            <a:r>
              <a:rPr lang="zh-CN" altLang="zh-CN" sz="2400" dirty="0">
                <a:solidFill>
                  <a:srgbClr val="000099"/>
                </a:solidFill>
                <a:latin typeface="+mn-ea"/>
                <a:ea typeface="+mn-ea"/>
              </a:rPr>
              <a:t>，主频可达33MHz以上，具有性能强大的中断控制系统、定时/事件控制系统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和</a:t>
            </a:r>
            <a:r>
              <a:rPr lang="zh-CN" altLang="zh-CN" sz="2400" dirty="0">
                <a:solidFill>
                  <a:srgbClr val="000099"/>
                </a:solidFill>
                <a:latin typeface="+mn-ea"/>
                <a:ea typeface="+mn-ea"/>
              </a:rPr>
              <a:t>同步/异步通信控制系统。</a:t>
            </a:r>
            <a:endParaRPr lang="zh-CN" altLang="en-US" sz="2400" dirty="0">
              <a:solidFill>
                <a:srgbClr val="000099"/>
              </a:solidFill>
              <a:latin typeface="+mn-ea"/>
              <a:ea typeface="+mn-ea"/>
            </a:endParaRPr>
          </a:p>
          <a:p>
            <a:pPr>
              <a:lnSpc>
                <a:spcPct val="115000"/>
              </a:lnSpc>
            </a:pPr>
            <a:r>
              <a:rPr lang="zh-CN" altLang="zh-CN" sz="2400" dirty="0">
                <a:solidFill>
                  <a:srgbClr val="000099"/>
                </a:solidFill>
                <a:latin typeface="+mn-ea"/>
                <a:ea typeface="+mn-ea"/>
              </a:rPr>
              <a:t>代表产品有Intel公司的MCS-80960系列、Motorola公司的M68300系列、Hitachi公司的Super H(简称SH)系列</a:t>
            </a:r>
            <a:r>
              <a:rPr lang="zh-CN" altLang="zh-CN" sz="2400" dirty="0" smtClean="0">
                <a:solidFill>
                  <a:srgbClr val="000099"/>
                </a:solidFill>
                <a:latin typeface="+mn-ea"/>
                <a:ea typeface="+mn-ea"/>
              </a:rPr>
              <a:t>等等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  <a:ea typeface="+mn-ea"/>
              </a:rPr>
              <a:t>。</a:t>
            </a:r>
            <a:endParaRPr lang="en-US" altLang="zh-CN" sz="2400" dirty="0" smtClean="0">
              <a:solidFill>
                <a:srgbClr val="000099"/>
              </a:solidFill>
              <a:latin typeface="+mn-ea"/>
              <a:ea typeface="+mn-ea"/>
            </a:endParaRPr>
          </a:p>
          <a:p>
            <a:pPr>
              <a:lnSpc>
                <a:spcPct val="115000"/>
              </a:lnSpc>
            </a:pPr>
            <a:r>
              <a:rPr lang="en-US" altLang="zh-CN" sz="2400" dirty="0" smtClean="0">
                <a:solidFill>
                  <a:srgbClr val="000099"/>
                </a:solidFill>
                <a:latin typeface="+mn-ea"/>
                <a:ea typeface="+mn-ea"/>
              </a:rPr>
              <a:t>1990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  <a:ea typeface="+mn-ea"/>
              </a:rPr>
              <a:t>年，英国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  <a:ea typeface="+mn-ea"/>
              </a:rPr>
              <a:t>ARM(Advanced RISC Machines)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  <a:ea typeface="+mn-ea"/>
              </a:rPr>
              <a:t>成立，主要从事芯片的开发设计。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  <a:ea typeface="+mn-ea"/>
              </a:rPr>
              <a:t>1991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  <a:ea typeface="+mn-ea"/>
              </a:rPr>
              <a:t>年推出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ARM6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系列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32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位微处理器，后来又推出了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ARM7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、</a:t>
            </a: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ARM9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、</a:t>
            </a: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ARM9E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，</a:t>
            </a: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ARM10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等等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.</a:t>
            </a:r>
            <a:endParaRPr lang="zh-CN" altLang="en-US" sz="2400" dirty="0">
              <a:solidFill>
                <a:srgbClr val="00009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9568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latin typeface="+mn-ea"/>
                <a:ea typeface="+mn-ea"/>
              </a:rPr>
              <a:t>1.3.2 MCS-51</a:t>
            </a:r>
            <a:r>
              <a:rPr lang="zh-CN" altLang="en-US" sz="3200" dirty="0" smtClean="0">
                <a:latin typeface="+mn-ea"/>
                <a:ea typeface="+mn-ea"/>
              </a:rPr>
              <a:t>系列单片机及兼容机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84784"/>
            <a:ext cx="8712968" cy="506916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Intel</a:t>
            </a:r>
            <a:r>
              <a:rPr lang="zh-CN" altLang="en-US" sz="2400" dirty="0" smtClean="0">
                <a:latin typeface="+mn-ea"/>
              </a:rPr>
              <a:t>公司的</a:t>
            </a:r>
            <a:r>
              <a:rPr lang="en-US" altLang="zh-CN" sz="2400" dirty="0" smtClean="0">
                <a:latin typeface="+mn-ea"/>
              </a:rPr>
              <a:t>MCS-51</a:t>
            </a:r>
            <a:r>
              <a:rPr lang="zh-CN" altLang="en-US" sz="2400" dirty="0" smtClean="0">
                <a:latin typeface="+mn-ea"/>
              </a:rPr>
              <a:t>系列单片机，包括：</a:t>
            </a:r>
            <a:r>
              <a:rPr lang="en-US" altLang="zh-CN" sz="2400" dirty="0">
                <a:latin typeface="+mn-ea"/>
              </a:rPr>
              <a:t>8031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8051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8751.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其中，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8031</a:t>
            </a:r>
            <a:r>
              <a:rPr lang="zh-CN" altLang="en-US" sz="2400" dirty="0" smtClean="0">
                <a:latin typeface="+mn-ea"/>
              </a:rPr>
              <a:t>没有片内程序存储器，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8051</a:t>
            </a:r>
            <a:r>
              <a:rPr lang="zh-CN" altLang="en-US" sz="2400" dirty="0" smtClean="0">
                <a:latin typeface="+mn-ea"/>
              </a:rPr>
              <a:t>有</a:t>
            </a:r>
            <a:r>
              <a:rPr lang="zh-CN" altLang="en-US" sz="2400" dirty="0">
                <a:latin typeface="+mn-ea"/>
              </a:rPr>
              <a:t>片内</a:t>
            </a:r>
            <a:r>
              <a:rPr lang="en-US" altLang="zh-CN" sz="2400" dirty="0" smtClean="0">
                <a:latin typeface="+mn-ea"/>
              </a:rPr>
              <a:t>4KB</a:t>
            </a:r>
            <a:r>
              <a:rPr lang="zh-CN" altLang="en-US" sz="2400" dirty="0" smtClean="0">
                <a:latin typeface="+mn-ea"/>
              </a:rPr>
              <a:t>的</a:t>
            </a:r>
            <a:r>
              <a:rPr lang="en-US" altLang="zh-CN" sz="2400" dirty="0" smtClean="0">
                <a:latin typeface="+mn-ea"/>
              </a:rPr>
              <a:t>ROM,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8751</a:t>
            </a:r>
            <a:r>
              <a:rPr lang="zh-CN" altLang="en-US" sz="2400" dirty="0" smtClean="0">
                <a:latin typeface="+mn-ea"/>
              </a:rPr>
              <a:t>则有</a:t>
            </a:r>
            <a:r>
              <a:rPr lang="zh-CN" altLang="en-US" sz="2400" dirty="0">
                <a:latin typeface="+mn-ea"/>
              </a:rPr>
              <a:t>片内</a:t>
            </a:r>
            <a:r>
              <a:rPr lang="en-US" altLang="zh-CN" sz="2400" dirty="0">
                <a:latin typeface="+mn-ea"/>
              </a:rPr>
              <a:t>4KB</a:t>
            </a:r>
            <a:r>
              <a:rPr lang="zh-CN" altLang="en-US" sz="2400" dirty="0" smtClean="0">
                <a:latin typeface="+mn-ea"/>
              </a:rPr>
              <a:t>的可编程、可改写的</a:t>
            </a:r>
            <a:r>
              <a:rPr lang="en-US" altLang="zh-CN" sz="2400" dirty="0" smtClean="0">
                <a:latin typeface="+mn-ea"/>
              </a:rPr>
              <a:t>EPROM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8031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8051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8751</a:t>
            </a:r>
            <a:r>
              <a:rPr lang="zh-CN" altLang="en-US" sz="2400" dirty="0" smtClean="0">
                <a:latin typeface="+mn-ea"/>
              </a:rPr>
              <a:t>属于第一代的</a:t>
            </a:r>
            <a:r>
              <a:rPr lang="en-US" altLang="zh-CN" sz="2400" dirty="0" smtClean="0">
                <a:latin typeface="+mn-ea"/>
              </a:rPr>
              <a:t>MCS-51</a:t>
            </a:r>
            <a:r>
              <a:rPr lang="zh-CN" altLang="en-US" sz="2400" dirty="0" smtClean="0">
                <a:latin typeface="+mn-ea"/>
              </a:rPr>
              <a:t>单片机。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MCS-51</a:t>
            </a:r>
            <a:r>
              <a:rPr lang="zh-CN" altLang="en-US" sz="2400" dirty="0" smtClean="0">
                <a:latin typeface="+mn-ea"/>
              </a:rPr>
              <a:t>系列单片机的片内数据存储器有</a:t>
            </a:r>
            <a:r>
              <a:rPr lang="en-US" altLang="zh-CN" sz="2400" dirty="0" smtClean="0">
                <a:latin typeface="+mn-ea"/>
              </a:rPr>
              <a:t>256B</a:t>
            </a:r>
            <a:r>
              <a:rPr lang="zh-CN" altLang="en-US" sz="2400" dirty="0" smtClean="0">
                <a:latin typeface="+mn-ea"/>
              </a:rPr>
              <a:t>单元</a:t>
            </a:r>
            <a:r>
              <a:rPr lang="en-US" altLang="zh-CN" sz="2400" dirty="0" smtClean="0">
                <a:latin typeface="+mn-ea"/>
              </a:rPr>
              <a:t>,</a:t>
            </a:r>
            <a:r>
              <a:rPr lang="zh-CN" altLang="en-US" sz="2400" dirty="0" smtClean="0">
                <a:latin typeface="+mn-ea"/>
              </a:rPr>
              <a:t>其中，前</a:t>
            </a:r>
            <a:r>
              <a:rPr lang="en-US" altLang="zh-CN" sz="2400" dirty="0" smtClean="0">
                <a:latin typeface="+mn-ea"/>
              </a:rPr>
              <a:t>128</a:t>
            </a:r>
            <a:r>
              <a:rPr lang="zh-CN" altLang="en-US" sz="2400" dirty="0" smtClean="0">
                <a:latin typeface="+mn-ea"/>
              </a:rPr>
              <a:t>单元为存放用户数据的</a:t>
            </a:r>
            <a:r>
              <a:rPr lang="en-US" altLang="zh-CN" sz="2400" dirty="0" smtClean="0">
                <a:latin typeface="+mn-ea"/>
              </a:rPr>
              <a:t>RAM,</a:t>
            </a:r>
            <a:r>
              <a:rPr lang="zh-CN" altLang="en-US" sz="2400" dirty="0" smtClean="0">
                <a:latin typeface="+mn-ea"/>
              </a:rPr>
              <a:t>后</a:t>
            </a:r>
            <a:r>
              <a:rPr lang="en-US" altLang="zh-CN" sz="2400" dirty="0" smtClean="0">
                <a:latin typeface="+mn-ea"/>
              </a:rPr>
              <a:t>128</a:t>
            </a:r>
            <a:r>
              <a:rPr lang="zh-CN" altLang="en-US" sz="2400" dirty="0" smtClean="0">
                <a:latin typeface="+mn-ea"/>
              </a:rPr>
              <a:t>单元特殊功能寄存区，其中，有</a:t>
            </a:r>
            <a:r>
              <a:rPr lang="en-US" altLang="zh-CN" sz="2400" dirty="0" smtClean="0">
                <a:latin typeface="+mn-ea"/>
              </a:rPr>
              <a:t>21</a:t>
            </a:r>
            <a:r>
              <a:rPr lang="zh-CN" altLang="en-US" sz="2400" dirty="0" smtClean="0">
                <a:latin typeface="+mn-ea"/>
              </a:rPr>
              <a:t>个</a:t>
            </a:r>
            <a:r>
              <a:rPr lang="zh-CN" altLang="en-US" sz="2400" dirty="0">
                <a:latin typeface="+mn-ea"/>
              </a:rPr>
              <a:t>特殊功能</a:t>
            </a:r>
            <a:r>
              <a:rPr lang="zh-CN" altLang="en-US" sz="2400" dirty="0" smtClean="0">
                <a:latin typeface="+mn-ea"/>
              </a:rPr>
              <a:t>寄存器，有</a:t>
            </a:r>
            <a:r>
              <a:rPr lang="en-US" altLang="zh-CN" sz="2400" dirty="0" smtClean="0">
                <a:latin typeface="+mn-ea"/>
              </a:rPr>
              <a:t>4</a:t>
            </a:r>
            <a:r>
              <a:rPr lang="zh-CN" altLang="en-US" sz="2400" dirty="0" smtClean="0">
                <a:latin typeface="+mn-ea"/>
              </a:rPr>
              <a:t>个并行</a:t>
            </a:r>
            <a:r>
              <a:rPr lang="en-US" altLang="zh-CN" sz="2400" dirty="0" smtClean="0">
                <a:latin typeface="+mn-ea"/>
              </a:rPr>
              <a:t>I/O</a:t>
            </a:r>
            <a:r>
              <a:rPr lang="zh-CN" altLang="en-US" sz="2400" dirty="0" smtClean="0">
                <a:latin typeface="+mn-ea"/>
              </a:rPr>
              <a:t>口和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个全双工串行通讯口，有</a:t>
            </a:r>
            <a:r>
              <a:rPr lang="en-US" altLang="zh-CN" sz="2400" dirty="0" smtClean="0">
                <a:latin typeface="+mn-ea"/>
              </a:rPr>
              <a:t>111</a:t>
            </a:r>
            <a:r>
              <a:rPr lang="zh-CN" altLang="en-US" sz="2400" dirty="0" smtClean="0">
                <a:latin typeface="+mn-ea"/>
              </a:rPr>
              <a:t>条指令，有</a:t>
            </a:r>
            <a:r>
              <a:rPr lang="en-US" altLang="zh-CN" sz="2400" dirty="0" smtClean="0">
                <a:latin typeface="+mn-ea"/>
              </a:rPr>
              <a:t>7</a:t>
            </a:r>
            <a:r>
              <a:rPr lang="zh-CN" altLang="en-US" sz="2400" dirty="0" smtClean="0">
                <a:latin typeface="+mn-ea"/>
              </a:rPr>
              <a:t>种寻址方式。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80C31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80C51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87C51</a:t>
            </a:r>
            <a:r>
              <a:rPr lang="zh-CN" altLang="en-US" sz="2400" dirty="0" smtClean="0">
                <a:latin typeface="+mn-ea"/>
              </a:rPr>
              <a:t>为与它们对应的低功耗型。</a:t>
            </a:r>
            <a:endParaRPr lang="en-US" altLang="zh-CN" sz="2400" dirty="0" smtClean="0">
              <a:latin typeface="+mn-ea"/>
            </a:endParaRPr>
          </a:p>
          <a:p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5874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latin typeface="+mn-ea"/>
                <a:ea typeface="+mn-ea"/>
              </a:rPr>
              <a:t>8051</a:t>
            </a:r>
            <a:r>
              <a:rPr lang="zh-CN" altLang="en-US" sz="2800" dirty="0" smtClean="0">
                <a:latin typeface="+mn-ea"/>
                <a:ea typeface="+mn-ea"/>
              </a:rPr>
              <a:t>改进型系列简介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Atmel</a:t>
            </a:r>
            <a:r>
              <a:rPr lang="zh-CN" altLang="en-US" sz="2400" dirty="0" smtClean="0">
                <a:latin typeface="+mn-ea"/>
              </a:rPr>
              <a:t>公司在</a:t>
            </a:r>
            <a:r>
              <a:rPr lang="en-US" altLang="zh-CN" sz="2400" dirty="0" smtClean="0">
                <a:latin typeface="+mn-ea"/>
              </a:rPr>
              <a:t>8051</a:t>
            </a:r>
            <a:r>
              <a:rPr lang="zh-CN" altLang="en-US" sz="2400" dirty="0" smtClean="0">
                <a:latin typeface="+mn-ea"/>
              </a:rPr>
              <a:t>内核基础上，推出了采用</a:t>
            </a:r>
            <a:r>
              <a:rPr lang="en-US" altLang="zh-CN" sz="2400" dirty="0" smtClean="0">
                <a:latin typeface="+mn-ea"/>
              </a:rPr>
              <a:t>Flash ROM</a:t>
            </a:r>
            <a:r>
              <a:rPr lang="zh-CN" altLang="en-US" sz="2400" dirty="0" smtClean="0">
                <a:latin typeface="+mn-ea"/>
              </a:rPr>
              <a:t>的</a:t>
            </a:r>
            <a:r>
              <a:rPr lang="en-US" altLang="zh-CN" sz="2400" dirty="0" smtClean="0">
                <a:latin typeface="+mn-ea"/>
              </a:rPr>
              <a:t>AT89C</a:t>
            </a:r>
            <a:r>
              <a:rPr lang="zh-CN" altLang="en-US" sz="2400" dirty="0" smtClean="0">
                <a:latin typeface="+mn-ea"/>
              </a:rPr>
              <a:t>和</a:t>
            </a:r>
            <a:r>
              <a:rPr lang="en-US" altLang="zh-CN" sz="2400" dirty="0" smtClean="0">
                <a:latin typeface="+mn-ea"/>
              </a:rPr>
              <a:t>AT89S</a:t>
            </a:r>
            <a:r>
              <a:rPr lang="zh-CN" altLang="en-US" sz="2400" dirty="0" smtClean="0">
                <a:latin typeface="+mn-ea"/>
              </a:rPr>
              <a:t>系列单片机。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有</a:t>
            </a:r>
            <a:r>
              <a:rPr lang="zh-CN" altLang="en-US" sz="2400" dirty="0" smtClean="0">
                <a:latin typeface="+mn-ea"/>
              </a:rPr>
              <a:t>的在</a:t>
            </a:r>
            <a:r>
              <a:rPr lang="en-US" altLang="zh-CN" sz="2400" dirty="0" smtClean="0">
                <a:latin typeface="+mn-ea"/>
              </a:rPr>
              <a:t>8051</a:t>
            </a:r>
            <a:r>
              <a:rPr lang="zh-CN" altLang="en-US" sz="2400" dirty="0" smtClean="0">
                <a:latin typeface="+mn-ea"/>
              </a:rPr>
              <a:t>产品基础上，增加了一些外部接口，如</a:t>
            </a:r>
            <a:r>
              <a:rPr lang="en-US" altLang="zh-CN" sz="2400" dirty="0" smtClean="0">
                <a:latin typeface="+mn-ea"/>
              </a:rPr>
              <a:t>A/D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PWM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WDT</a:t>
            </a:r>
            <a:r>
              <a:rPr lang="zh-CN" altLang="en-US" sz="2400" dirty="0" smtClean="0">
                <a:latin typeface="+mn-ea"/>
              </a:rPr>
              <a:t>（看门狗监视定时器）、高速</a:t>
            </a:r>
            <a:r>
              <a:rPr lang="en-US" altLang="zh-CN" sz="2400" dirty="0" smtClean="0">
                <a:latin typeface="+mn-ea"/>
              </a:rPr>
              <a:t>I/O</a:t>
            </a:r>
            <a:r>
              <a:rPr lang="zh-CN" altLang="en-US" sz="2400" dirty="0" smtClean="0">
                <a:latin typeface="+mn-ea"/>
              </a:rPr>
              <a:t>口、</a:t>
            </a:r>
            <a:r>
              <a:rPr lang="en-US" altLang="zh-CN" sz="2400" dirty="0" smtClean="0">
                <a:latin typeface="+mn-ea"/>
              </a:rPr>
              <a:t>PCA</a:t>
            </a:r>
            <a:r>
              <a:rPr lang="zh-CN" altLang="en-US" sz="2400" dirty="0" smtClean="0">
                <a:latin typeface="+mn-ea"/>
              </a:rPr>
              <a:t>（可编程计数器阵列），还有的为单片机配备了串行总线</a:t>
            </a:r>
            <a:r>
              <a:rPr lang="en-US" altLang="zh-CN" sz="2400" dirty="0" smtClean="0">
                <a:latin typeface="+mn-ea"/>
              </a:rPr>
              <a:t>SPI.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第</a:t>
            </a:r>
            <a:r>
              <a:rPr lang="zh-CN" altLang="en-US" sz="2400" dirty="0" smtClean="0">
                <a:latin typeface="+mn-ea"/>
              </a:rPr>
              <a:t>三代</a:t>
            </a:r>
            <a:r>
              <a:rPr lang="en-US" altLang="zh-CN" sz="2400" dirty="0" smtClean="0">
                <a:latin typeface="+mn-ea"/>
              </a:rPr>
              <a:t>8051</a:t>
            </a:r>
            <a:r>
              <a:rPr lang="zh-CN" altLang="en-US" sz="2400" dirty="0" smtClean="0">
                <a:latin typeface="+mn-ea"/>
              </a:rPr>
              <a:t>产品的单片机内核化</a:t>
            </a:r>
            <a:r>
              <a:rPr lang="en-US" altLang="zh-CN" sz="2400" dirty="0" err="1" smtClean="0">
                <a:latin typeface="+mn-ea"/>
              </a:rPr>
              <a:t>SoC</a:t>
            </a: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System On Chip),</a:t>
            </a:r>
            <a:r>
              <a:rPr lang="zh-CN" altLang="en-US" sz="2400" dirty="0" smtClean="0">
                <a:latin typeface="+mn-ea"/>
              </a:rPr>
              <a:t>单片机不断扩展外围功能、外围接口以及模拟数字混合电路，如以</a:t>
            </a:r>
            <a:r>
              <a:rPr lang="en-US" altLang="zh-CN" sz="2400" dirty="0" smtClean="0">
                <a:latin typeface="+mn-ea"/>
              </a:rPr>
              <a:t>80C51</a:t>
            </a:r>
            <a:r>
              <a:rPr lang="zh-CN" altLang="en-US" sz="2400" dirty="0" smtClean="0">
                <a:latin typeface="+mn-ea"/>
              </a:rPr>
              <a:t>为内核构成的</a:t>
            </a:r>
            <a:r>
              <a:rPr lang="en-US" altLang="zh-CN" sz="2400" dirty="0" err="1" smtClean="0">
                <a:latin typeface="+mn-ea"/>
              </a:rPr>
              <a:t>SoC</a:t>
            </a:r>
            <a:r>
              <a:rPr lang="zh-CN" altLang="en-US" sz="2400" dirty="0" smtClean="0">
                <a:latin typeface="+mn-ea"/>
              </a:rPr>
              <a:t>单片机。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5318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latin typeface="+mn-ea"/>
                <a:ea typeface="+mn-ea"/>
              </a:rPr>
              <a:t>1.3.3 </a:t>
            </a:r>
            <a:r>
              <a:rPr lang="zh-CN" altLang="en-US" sz="2800" dirty="0" smtClean="0">
                <a:latin typeface="+mn-ea"/>
                <a:ea typeface="+mn-ea"/>
              </a:rPr>
              <a:t>计算机结构</a:t>
            </a:r>
            <a:endParaRPr lang="zh-CN" altLang="en-US" sz="2800" dirty="0">
              <a:latin typeface="+mn-ea"/>
              <a:ea typeface="+mn-ea"/>
            </a:endParaRPr>
          </a:p>
        </p:txBody>
      </p:sp>
      <p:pic>
        <p:nvPicPr>
          <p:cNvPr id="4" name="Picture 12" descr="T1_2 冯•诺依曼计算机的基本结构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2" y="2060848"/>
            <a:ext cx="5588635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48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-982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latin typeface="+mn-ea"/>
                <a:ea typeface="+mn-ea"/>
              </a:rPr>
              <a:t>1.4 </a:t>
            </a:r>
            <a:r>
              <a:rPr lang="zh-CN" altLang="en-US" sz="3200" dirty="0" smtClean="0">
                <a:latin typeface="+mn-ea"/>
                <a:ea typeface="+mn-ea"/>
              </a:rPr>
              <a:t>数学基础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24744"/>
            <a:ext cx="8229600" cy="5733256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1.4.1 </a:t>
            </a:r>
            <a:r>
              <a:rPr lang="zh-CN" altLang="en-US" sz="2400" dirty="0" smtClean="0">
                <a:latin typeface="+mn-ea"/>
              </a:rPr>
              <a:t>数制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en-US" sz="2400" dirty="0" err="1" smtClean="0">
                <a:latin typeface="+mn-ea"/>
              </a:rPr>
              <a:t>数的位置表示法</a:t>
            </a:r>
            <a:endParaRPr lang="en-US" altLang="en-US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3399"/>
                </a:solidFill>
                <a:latin typeface="+mn-ea"/>
              </a:rPr>
              <a:t>数制是人们对事物的量进行计量的一种规律</a:t>
            </a:r>
            <a:r>
              <a:rPr lang="zh-CN" altLang="en-US" sz="2400" dirty="0" smtClean="0">
                <a:solidFill>
                  <a:srgbClr val="003399"/>
                </a:solidFill>
                <a:latin typeface="+mn-ea"/>
              </a:rPr>
              <a:t>。</a:t>
            </a:r>
            <a:endParaRPr lang="en-US" altLang="zh-CN" sz="2400" dirty="0" smtClean="0">
              <a:solidFill>
                <a:srgbClr val="003399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2060"/>
                </a:solidFill>
                <a:latin typeface="+mn-ea"/>
              </a:rPr>
              <a:t>用一组数码（或符号）表示数时，如果每个数码所表示的量，不仅决定于数码本身而且还决定于这个数码所处的位置，这种表示法就称为数的位置表示法</a:t>
            </a:r>
            <a:r>
              <a:rPr lang="zh-CN" altLang="en-US" sz="2400" dirty="0">
                <a:solidFill>
                  <a:srgbClr val="003399"/>
                </a:solidFill>
                <a:latin typeface="+mn-ea"/>
              </a:rPr>
              <a:t>。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在位置表示法中，对每一个数位都赋予一定的位值，称为权</a:t>
            </a:r>
            <a:r>
              <a:rPr lang="zh-CN" altLang="en-US" sz="2400" dirty="0">
                <a:solidFill>
                  <a:srgbClr val="003399"/>
                </a:solidFill>
                <a:latin typeface="+mn-ea"/>
              </a:rPr>
              <a:t>。每个数位上数字所表示的数量为该数字所表示的量与该位权的乘积。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3399"/>
                </a:solidFill>
                <a:latin typeface="+mn-ea"/>
              </a:rPr>
              <a:t>相邻两位中高位的权与低位的权之比如果是一个常数，此常数称为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基数</a:t>
            </a:r>
            <a:r>
              <a:rPr lang="zh-CN" altLang="en-US" sz="2400" dirty="0">
                <a:solidFill>
                  <a:srgbClr val="003399"/>
                </a:solidFill>
                <a:latin typeface="+mn-ea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基数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的大小就反映了计数的进制数</a:t>
            </a:r>
            <a:r>
              <a:rPr lang="zh-CN" altLang="en-US" sz="2400" dirty="0" smtClean="0">
                <a:solidFill>
                  <a:srgbClr val="003399"/>
                </a:solidFill>
                <a:latin typeface="Times New Roman" pitchFamily="18" charset="0"/>
              </a:rPr>
              <a:t>。</a:t>
            </a:r>
            <a:endParaRPr lang="zh-CN" altLang="en-US" sz="2400" dirty="0">
              <a:solidFill>
                <a:srgbClr val="008000"/>
              </a:solidFill>
            </a:endParaRPr>
          </a:p>
          <a:p>
            <a:endParaRPr lang="en-US" altLang="zh-CN" sz="2400" dirty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457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en-US" altLang="en-US" sz="2800" dirty="0" smtClean="0">
                <a:latin typeface="+mn-ea"/>
              </a:rPr>
              <a:t>数的位置表示法</a:t>
            </a:r>
            <a:r>
              <a:rPr lang="en-US" altLang="zh-CN" sz="2800" dirty="0" smtClean="0">
                <a:latin typeface="+mn-ea"/>
              </a:rPr>
              <a:t>2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640960" cy="5616624"/>
          </a:xfrm>
        </p:spPr>
        <p:txBody>
          <a:bodyPr/>
          <a:lstStyle/>
          <a:p>
            <a:r>
              <a:rPr lang="zh-CN" altLang="en-US" sz="2400" dirty="0">
                <a:solidFill>
                  <a:srgbClr val="000099"/>
                </a:solidFill>
                <a:latin typeface="+mn-ea"/>
              </a:rPr>
              <a:t>如用一组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数码</a:t>
            </a:r>
            <a:r>
              <a:rPr lang="zh-CN" altLang="en-US" sz="2400" dirty="0">
                <a:solidFill>
                  <a:srgbClr val="000099"/>
                </a:solidFill>
                <a:latin typeface="+mn-ea"/>
              </a:rPr>
              <a:t>表示数量</a:t>
            </a: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N</a:t>
            </a:r>
            <a:endParaRPr lang="zh-CN" altLang="en-US" sz="2400" dirty="0">
              <a:solidFill>
                <a:srgbClr val="000099"/>
              </a:solidFill>
              <a:latin typeface="+mn-ea"/>
            </a:endParaRPr>
          </a:p>
          <a:p>
            <a:r>
              <a:rPr lang="zh-CN" altLang="en-US" sz="2400" dirty="0">
                <a:solidFill>
                  <a:srgbClr val="000099"/>
                </a:solidFill>
              </a:rPr>
              <a:t>则用位置表示法可表示为：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sz="2400" dirty="0" smtClean="0">
              <a:solidFill>
                <a:srgbClr val="000099"/>
              </a:solidFill>
              <a:latin typeface="+mn-ea"/>
            </a:endParaRPr>
          </a:p>
          <a:p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其中</a:t>
            </a:r>
            <a:r>
              <a:rPr lang="zh-CN" altLang="en-US" sz="2400" dirty="0">
                <a:solidFill>
                  <a:srgbClr val="000099"/>
                </a:solidFill>
                <a:latin typeface="+mn-ea"/>
              </a:rPr>
              <a:t>：</a:t>
            </a:r>
          </a:p>
          <a:p>
            <a:r>
              <a:rPr kumimoji="1" lang="en-US" altLang="zh-CN" sz="2400" dirty="0">
                <a:solidFill>
                  <a:srgbClr val="000099"/>
                </a:solidFill>
                <a:latin typeface="+mn-ea"/>
              </a:rPr>
              <a:t>X ——</a:t>
            </a:r>
            <a:r>
              <a:rPr kumimoji="1" lang="zh-CN" altLang="en-US" sz="2400" dirty="0">
                <a:solidFill>
                  <a:srgbClr val="000099"/>
                </a:solidFill>
                <a:latin typeface="+mn-ea"/>
              </a:rPr>
              <a:t>为基数。</a:t>
            </a:r>
            <a:r>
              <a:rPr kumimoji="1" lang="en-US" altLang="zh-CN" sz="2400" dirty="0">
                <a:solidFill>
                  <a:srgbClr val="000099"/>
                </a:solidFill>
                <a:latin typeface="+mn-ea"/>
              </a:rPr>
              <a:t>X≥2</a:t>
            </a:r>
            <a:r>
              <a:rPr kumimoji="1" lang="zh-CN" altLang="en-US" sz="2400" dirty="0">
                <a:solidFill>
                  <a:srgbClr val="000099"/>
                </a:solidFill>
                <a:latin typeface="+mn-ea"/>
              </a:rPr>
              <a:t>，取值不同就可以得到不同进制数；</a:t>
            </a:r>
          </a:p>
          <a:p>
            <a:r>
              <a:rPr lang="en-US" altLang="zh-CN" sz="2400" dirty="0" err="1">
                <a:solidFill>
                  <a:srgbClr val="000099"/>
                </a:solidFill>
                <a:latin typeface="+mn-ea"/>
              </a:rPr>
              <a:t>a</a:t>
            </a:r>
            <a:r>
              <a:rPr lang="en-US" altLang="zh-CN" sz="2400" baseline="-25000" dirty="0" err="1">
                <a:solidFill>
                  <a:srgbClr val="000099"/>
                </a:solidFill>
                <a:latin typeface="+mn-ea"/>
              </a:rPr>
              <a:t>i</a:t>
            </a: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—</a:t>
            </a:r>
            <a:r>
              <a:rPr kumimoji="1" lang="en-US" altLang="zh-CN" sz="2400" dirty="0">
                <a:solidFill>
                  <a:srgbClr val="000099"/>
                </a:solidFill>
                <a:latin typeface="+mn-ea"/>
              </a:rPr>
              <a:t>—</a:t>
            </a:r>
            <a:r>
              <a:rPr kumimoji="1" lang="zh-CN" altLang="en-US" sz="2400" dirty="0">
                <a:solidFill>
                  <a:srgbClr val="000099"/>
                </a:solidFill>
                <a:latin typeface="+mn-ea"/>
              </a:rPr>
              <a:t>表示各数位上的数码</a:t>
            </a:r>
            <a:r>
              <a:rPr kumimoji="1" lang="en-US" altLang="zh-CN" sz="2400" dirty="0">
                <a:solidFill>
                  <a:srgbClr val="000099"/>
                </a:solidFill>
                <a:latin typeface="+mn-ea"/>
              </a:rPr>
              <a:t>,</a:t>
            </a:r>
            <a:r>
              <a:rPr kumimoji="1" lang="zh-CN" altLang="en-US" sz="2400" dirty="0">
                <a:solidFill>
                  <a:srgbClr val="000099"/>
                </a:solidFill>
                <a:latin typeface="+mn-ea"/>
              </a:rPr>
              <a:t>称为系数。</a:t>
            </a:r>
            <a:r>
              <a:rPr kumimoji="1" lang="en-US" altLang="en-US" sz="2400" dirty="0" err="1">
                <a:solidFill>
                  <a:srgbClr val="000099"/>
                </a:solidFill>
                <a:latin typeface="+mn-ea"/>
              </a:rPr>
              <a:t>a</a:t>
            </a:r>
            <a:r>
              <a:rPr kumimoji="1" lang="en-US" altLang="en-US" sz="2400" baseline="-25000" dirty="0" err="1">
                <a:solidFill>
                  <a:srgbClr val="000099"/>
                </a:solidFill>
                <a:latin typeface="+mn-ea"/>
              </a:rPr>
              <a:t>i</a:t>
            </a:r>
            <a:r>
              <a:rPr kumimoji="1" lang="en-US" altLang="zh-CN" sz="2400" dirty="0">
                <a:solidFill>
                  <a:srgbClr val="000099"/>
                </a:solidFill>
                <a:latin typeface="+mn-ea"/>
              </a:rPr>
              <a:t>={0,1,…,X-1}</a:t>
            </a:r>
            <a:r>
              <a:rPr kumimoji="1" lang="zh-CN" altLang="en-US" sz="2400" dirty="0" smtClean="0">
                <a:solidFill>
                  <a:srgbClr val="000099"/>
                </a:solidFill>
                <a:latin typeface="+mn-ea"/>
              </a:rPr>
              <a:t>；</a:t>
            </a:r>
            <a:endParaRPr kumimoji="1" lang="en-US" altLang="zh-CN" sz="2400" dirty="0" smtClean="0">
              <a:solidFill>
                <a:srgbClr val="000099"/>
              </a:solidFill>
              <a:latin typeface="+mn-ea"/>
            </a:endParaRPr>
          </a:p>
          <a:p>
            <a:endParaRPr kumimoji="1" lang="en-US" altLang="zh-CN" sz="2400" dirty="0">
              <a:solidFill>
                <a:srgbClr val="000099"/>
              </a:solidFill>
              <a:latin typeface="+mn-ea"/>
            </a:endParaRPr>
          </a:p>
          <a:p>
            <a:r>
              <a:rPr kumimoji="1" lang="zh-CN" altLang="zh-CN" sz="2400" dirty="0">
                <a:latin typeface="宋体" charset="-122"/>
              </a:rPr>
              <a:t>【例1-1】</a:t>
            </a:r>
            <a:r>
              <a:rPr kumimoji="1" lang="en-US" altLang="zh-CN" sz="2400" dirty="0">
                <a:solidFill>
                  <a:srgbClr val="000099"/>
                </a:solidFill>
                <a:latin typeface="宋体" charset="-122"/>
              </a:rPr>
              <a:t>123.456=1*10</a:t>
            </a:r>
            <a:r>
              <a:rPr kumimoji="1" lang="en-US" altLang="zh-CN" sz="2400" baseline="30000" dirty="0">
                <a:solidFill>
                  <a:srgbClr val="000099"/>
                </a:solidFill>
                <a:latin typeface="宋体" charset="-122"/>
              </a:rPr>
              <a:t>2</a:t>
            </a:r>
            <a:r>
              <a:rPr kumimoji="1" lang="en-US" altLang="zh-CN" sz="2400" dirty="0">
                <a:solidFill>
                  <a:srgbClr val="000099"/>
                </a:solidFill>
                <a:latin typeface="宋体" charset="-122"/>
              </a:rPr>
              <a:t>+2*10</a:t>
            </a:r>
            <a:r>
              <a:rPr kumimoji="1" lang="en-US" altLang="zh-CN" sz="2400" baseline="30000" dirty="0">
                <a:solidFill>
                  <a:srgbClr val="000099"/>
                </a:solidFill>
                <a:latin typeface="宋体" charset="-122"/>
              </a:rPr>
              <a:t>1</a:t>
            </a:r>
            <a:r>
              <a:rPr kumimoji="1" lang="en-US" altLang="zh-CN" sz="2400" dirty="0">
                <a:solidFill>
                  <a:srgbClr val="000099"/>
                </a:solidFill>
                <a:latin typeface="宋体" charset="-122"/>
              </a:rPr>
              <a:t>+3*10</a:t>
            </a:r>
            <a:r>
              <a:rPr kumimoji="1" lang="en-US" altLang="zh-CN" sz="2400" baseline="30000" dirty="0">
                <a:solidFill>
                  <a:srgbClr val="000099"/>
                </a:solidFill>
                <a:latin typeface="宋体" charset="-122"/>
              </a:rPr>
              <a:t>0</a:t>
            </a:r>
            <a:r>
              <a:rPr kumimoji="1" lang="en-US" altLang="zh-CN" sz="2400" dirty="0">
                <a:solidFill>
                  <a:srgbClr val="000099"/>
                </a:solidFill>
                <a:latin typeface="宋体" charset="-122"/>
              </a:rPr>
              <a:t>+4*10</a:t>
            </a:r>
            <a:r>
              <a:rPr kumimoji="1" lang="en-US" altLang="zh-CN" sz="2400" baseline="30000" dirty="0">
                <a:solidFill>
                  <a:srgbClr val="000099"/>
                </a:solidFill>
                <a:latin typeface="宋体" charset="-122"/>
              </a:rPr>
              <a:t>-1</a:t>
            </a:r>
            <a:r>
              <a:rPr kumimoji="1" lang="en-US" altLang="zh-CN" sz="2400" dirty="0">
                <a:solidFill>
                  <a:srgbClr val="000099"/>
                </a:solidFill>
                <a:latin typeface="宋体" charset="-122"/>
              </a:rPr>
              <a:t>+5*10</a:t>
            </a:r>
            <a:r>
              <a:rPr kumimoji="1" lang="en-US" altLang="zh-CN" sz="2400" baseline="30000" dirty="0">
                <a:solidFill>
                  <a:srgbClr val="000099"/>
                </a:solidFill>
                <a:latin typeface="宋体" charset="-122"/>
              </a:rPr>
              <a:t>-2</a:t>
            </a:r>
            <a:r>
              <a:rPr kumimoji="1" lang="en-US" altLang="zh-CN" sz="2400" dirty="0">
                <a:solidFill>
                  <a:srgbClr val="000099"/>
                </a:solidFill>
                <a:latin typeface="宋体" charset="-122"/>
              </a:rPr>
              <a:t>+6*10</a:t>
            </a:r>
            <a:r>
              <a:rPr kumimoji="1" lang="en-US" altLang="zh-CN" sz="2400" baseline="30000" dirty="0">
                <a:solidFill>
                  <a:srgbClr val="000099"/>
                </a:solidFill>
                <a:latin typeface="宋体" charset="-122"/>
              </a:rPr>
              <a:t>-3</a:t>
            </a:r>
          </a:p>
          <a:p>
            <a:r>
              <a:rPr kumimoji="1" lang="en-US" altLang="zh-CN" sz="2400" dirty="0">
                <a:solidFill>
                  <a:srgbClr val="000099"/>
                </a:solidFill>
                <a:latin typeface="宋体" charset="-122"/>
              </a:rPr>
              <a:t>         a={0,1,…,9},X=10</a:t>
            </a:r>
            <a:r>
              <a:rPr kumimoji="1" lang="zh-CN" altLang="en-US" sz="2400" dirty="0" smtClean="0">
                <a:solidFill>
                  <a:srgbClr val="000099"/>
                </a:solidFill>
                <a:latin typeface="宋体" charset="-122"/>
              </a:rPr>
              <a:t>。</a:t>
            </a:r>
            <a:endParaRPr kumimoji="1" lang="zh-CN" altLang="en-US" sz="2400" dirty="0">
              <a:solidFill>
                <a:srgbClr val="000099"/>
              </a:solidFill>
              <a:latin typeface="+mn-ea"/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798348"/>
              </p:ext>
            </p:extLst>
          </p:nvPr>
        </p:nvGraphicFramePr>
        <p:xfrm>
          <a:off x="4067944" y="980728"/>
          <a:ext cx="3711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公式" r:id="rId3" imgW="1581228" imgH="222365" progId="Equation.3">
                  <p:embed/>
                </p:oleObj>
              </mc:Choice>
              <mc:Fallback>
                <p:oleObj name="公式" r:id="rId3" imgW="1581228" imgH="22236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980728"/>
                        <a:ext cx="37115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967120"/>
              </p:ext>
            </p:extLst>
          </p:nvPr>
        </p:nvGraphicFramePr>
        <p:xfrm>
          <a:off x="683568" y="2132856"/>
          <a:ext cx="7721600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" name="公式" r:id="rId5" imgW="4781420" imgH="679565" progId="Equation.3">
                  <p:embed/>
                </p:oleObj>
              </mc:Choice>
              <mc:Fallback>
                <p:oleObj name="公式" r:id="rId5" imgW="4781420" imgH="67956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132856"/>
                        <a:ext cx="7721600" cy="114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035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>
                <a:latin typeface="+mn-ea"/>
                <a:ea typeface="+mn-ea"/>
              </a:rPr>
              <a:t>十进制（</a:t>
            </a:r>
            <a:r>
              <a:rPr lang="en-US" altLang="zh-CN" sz="2800" dirty="0">
                <a:latin typeface="+mn-ea"/>
                <a:ea typeface="+mn-ea"/>
              </a:rPr>
              <a:t>Decimal</a:t>
            </a:r>
            <a:r>
              <a:rPr lang="zh-CN" altLang="en-US" sz="2800" dirty="0" smtClean="0">
                <a:latin typeface="+mn-ea"/>
                <a:ea typeface="+mn-ea"/>
              </a:rPr>
              <a:t>）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630238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99"/>
                </a:solidFill>
                <a:latin typeface="+mn-ea"/>
              </a:rPr>
              <a:t>计数规律：逢十进一，借一当十；</a:t>
            </a:r>
          </a:p>
          <a:p>
            <a:pPr indent="630238">
              <a:lnSpc>
                <a:spcPct val="150000"/>
              </a:lnSpc>
            </a:pPr>
            <a:r>
              <a:rPr lang="zh-CN" altLang="en-US" sz="2400" dirty="0">
                <a:solidFill>
                  <a:srgbClr val="000099"/>
                </a:solidFill>
                <a:latin typeface="+mn-ea"/>
              </a:rPr>
              <a:t>基数Ｘ＝</a:t>
            </a: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10</a:t>
            </a:r>
            <a:r>
              <a:rPr lang="zh-CN" altLang="en-US" sz="2400" dirty="0">
                <a:solidFill>
                  <a:srgbClr val="000099"/>
                </a:solidFill>
                <a:latin typeface="+mn-ea"/>
              </a:rPr>
              <a:t>；系数</a:t>
            </a:r>
            <a:r>
              <a:rPr lang="en-US" altLang="zh-CN" sz="2400" dirty="0" err="1">
                <a:solidFill>
                  <a:srgbClr val="000099"/>
                </a:solidFill>
                <a:latin typeface="+mn-ea"/>
              </a:rPr>
              <a:t>a</a:t>
            </a:r>
            <a:r>
              <a:rPr lang="en-US" altLang="zh-CN" sz="2400" baseline="-25000" dirty="0" err="1">
                <a:solidFill>
                  <a:srgbClr val="000099"/>
                </a:solidFill>
                <a:latin typeface="+mn-ea"/>
              </a:rPr>
              <a:t>i</a:t>
            </a: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={0,1,…,9};</a:t>
            </a:r>
          </a:p>
          <a:p>
            <a:pPr indent="630238">
              <a:lnSpc>
                <a:spcPct val="150000"/>
              </a:lnSpc>
            </a:pPr>
            <a:r>
              <a:rPr lang="zh-CN" altLang="en-US" sz="2400" dirty="0">
                <a:solidFill>
                  <a:srgbClr val="000099"/>
                </a:solidFill>
                <a:latin typeface="+mn-ea"/>
              </a:rPr>
              <a:t>一般表达式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：</a:t>
            </a:r>
            <a:endParaRPr lang="en-US" altLang="zh-CN" sz="2400" dirty="0" smtClean="0">
              <a:solidFill>
                <a:srgbClr val="000099"/>
              </a:solidFill>
              <a:latin typeface="+mn-ea"/>
            </a:endParaRPr>
          </a:p>
          <a:p>
            <a:pPr indent="630238"/>
            <a:endParaRPr lang="en-US" altLang="zh-CN" sz="2400" dirty="0">
              <a:solidFill>
                <a:srgbClr val="000099"/>
              </a:solidFill>
              <a:latin typeface="+mn-ea"/>
            </a:endParaRPr>
          </a:p>
          <a:p>
            <a:pPr indent="630238"/>
            <a:endParaRPr lang="en-US" altLang="zh-CN" sz="2400" dirty="0" smtClean="0">
              <a:solidFill>
                <a:srgbClr val="000099"/>
              </a:solidFill>
              <a:latin typeface="+mn-ea"/>
            </a:endParaRPr>
          </a:p>
          <a:p>
            <a:pPr indent="630238"/>
            <a:endParaRPr lang="en-US" altLang="zh-CN" sz="2400" dirty="0">
              <a:solidFill>
                <a:srgbClr val="000099"/>
              </a:solidFill>
              <a:latin typeface="+mn-ea"/>
            </a:endParaRPr>
          </a:p>
          <a:p>
            <a:pPr indent="630238"/>
            <a:endParaRPr lang="en-US" altLang="zh-CN" sz="2400" dirty="0" smtClean="0">
              <a:solidFill>
                <a:srgbClr val="000099"/>
              </a:solidFill>
              <a:latin typeface="+mn-ea"/>
            </a:endParaRPr>
          </a:p>
          <a:p>
            <a:pPr indent="630238"/>
            <a:endParaRPr lang="zh-CN" altLang="en-US" sz="2400" dirty="0">
              <a:solidFill>
                <a:srgbClr val="000099"/>
              </a:solidFill>
              <a:latin typeface="+mn-ea"/>
            </a:endParaRP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077838"/>
              </p:ext>
            </p:extLst>
          </p:nvPr>
        </p:nvGraphicFramePr>
        <p:xfrm>
          <a:off x="2339752" y="3284984"/>
          <a:ext cx="418465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公式" r:id="rId3" imgW="1708124" imgH="425612" progId="Equation.3">
                  <p:embed/>
                </p:oleObj>
              </mc:Choice>
              <mc:Fallback>
                <p:oleObj name="公式" r:id="rId3" imgW="1708124" imgH="4256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284984"/>
                        <a:ext cx="418465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085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3270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>
                <a:latin typeface="+mn-ea"/>
                <a:ea typeface="+mn-ea"/>
              </a:rPr>
              <a:t>二进制（</a:t>
            </a:r>
            <a:r>
              <a:rPr lang="en-US" altLang="en-US" sz="2800" dirty="0">
                <a:latin typeface="+mn-ea"/>
                <a:ea typeface="+mn-ea"/>
              </a:rPr>
              <a:t>Binary</a:t>
            </a:r>
            <a:r>
              <a:rPr lang="zh-CN" altLang="en-US" sz="2800" dirty="0" smtClean="0">
                <a:latin typeface="+mn-ea"/>
                <a:ea typeface="+mn-ea"/>
              </a:rPr>
              <a:t>）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08720"/>
            <a:ext cx="8496944" cy="5832648"/>
          </a:xfrm>
        </p:spPr>
        <p:txBody>
          <a:bodyPr>
            <a:normAutofit lnSpcReduction="10000"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99"/>
                </a:solidFill>
                <a:latin typeface="+mn-ea"/>
              </a:rPr>
              <a:t>计数规律：逢二进一，借一当二；</a:t>
            </a:r>
          </a:p>
          <a:p>
            <a:r>
              <a:rPr lang="zh-CN" altLang="en-US" sz="2400" dirty="0">
                <a:solidFill>
                  <a:srgbClr val="000099"/>
                </a:solidFill>
                <a:latin typeface="+mn-ea"/>
              </a:rPr>
              <a:t>基数Ｘ＝</a:t>
            </a: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2</a:t>
            </a:r>
            <a:r>
              <a:rPr lang="zh-CN" altLang="en-US" sz="2400" dirty="0">
                <a:solidFill>
                  <a:srgbClr val="000099"/>
                </a:solidFill>
                <a:latin typeface="+mn-ea"/>
              </a:rPr>
              <a:t>；系数</a:t>
            </a:r>
            <a:r>
              <a:rPr lang="en-US" altLang="zh-CN" sz="2400" dirty="0" err="1">
                <a:solidFill>
                  <a:srgbClr val="000099"/>
                </a:solidFill>
                <a:latin typeface="+mn-ea"/>
              </a:rPr>
              <a:t>a</a:t>
            </a:r>
            <a:r>
              <a:rPr lang="en-US" altLang="zh-CN" sz="2400" baseline="-25000" dirty="0" err="1">
                <a:solidFill>
                  <a:srgbClr val="000099"/>
                </a:solidFill>
                <a:latin typeface="+mn-ea"/>
              </a:rPr>
              <a:t>i</a:t>
            </a: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={0,1};</a:t>
            </a:r>
          </a:p>
          <a:p>
            <a:r>
              <a:rPr lang="zh-CN" altLang="en-US" sz="2400" dirty="0">
                <a:solidFill>
                  <a:srgbClr val="000099"/>
                </a:solidFill>
                <a:latin typeface="+mn-ea"/>
              </a:rPr>
              <a:t>一般表达式：</a:t>
            </a:r>
          </a:p>
          <a:p>
            <a:endParaRPr lang="en-US" altLang="zh-CN" dirty="0" smtClean="0"/>
          </a:p>
          <a:p>
            <a:r>
              <a:rPr kumimoji="1" lang="zh-CN" altLang="en-US" sz="2400" dirty="0">
                <a:solidFill>
                  <a:srgbClr val="000099"/>
                </a:solidFill>
                <a:latin typeface="+mn-ea"/>
              </a:rPr>
              <a:t>特点：</a:t>
            </a:r>
            <a:r>
              <a:rPr kumimoji="1" lang="en-US" altLang="zh-CN" sz="2400" dirty="0">
                <a:solidFill>
                  <a:srgbClr val="000099"/>
                </a:solidFill>
                <a:latin typeface="+mn-ea"/>
              </a:rPr>
              <a:t>1.</a:t>
            </a:r>
            <a:r>
              <a:rPr kumimoji="1" lang="zh-CN" altLang="en-US" sz="2400" dirty="0">
                <a:solidFill>
                  <a:srgbClr val="000099"/>
                </a:solidFill>
                <a:latin typeface="+mn-ea"/>
              </a:rPr>
              <a:t>电路实现极为方便，计算机中使用。</a:t>
            </a:r>
          </a:p>
          <a:p>
            <a:r>
              <a:rPr kumimoji="1" lang="zh-CN" altLang="en-US" sz="2400" dirty="0" smtClean="0">
                <a:solidFill>
                  <a:srgbClr val="000099"/>
                </a:solidFill>
                <a:latin typeface="+mn-ea"/>
              </a:rPr>
              <a:t>      </a:t>
            </a:r>
            <a:r>
              <a:rPr kumimoji="1" lang="en-US" altLang="zh-CN" sz="2400" dirty="0" smtClean="0">
                <a:solidFill>
                  <a:srgbClr val="000099"/>
                </a:solidFill>
                <a:latin typeface="+mn-ea"/>
              </a:rPr>
              <a:t>2</a:t>
            </a:r>
            <a:r>
              <a:rPr kumimoji="1" lang="en-US" altLang="zh-CN" sz="2400" dirty="0">
                <a:solidFill>
                  <a:srgbClr val="000099"/>
                </a:solidFill>
                <a:latin typeface="+mn-ea"/>
              </a:rPr>
              <a:t>.</a:t>
            </a:r>
            <a:r>
              <a:rPr kumimoji="1" lang="zh-CN" altLang="en-US" sz="2400" dirty="0">
                <a:solidFill>
                  <a:srgbClr val="000099"/>
                </a:solidFill>
                <a:latin typeface="+mn-ea"/>
              </a:rPr>
              <a:t>运算简单。</a:t>
            </a:r>
          </a:p>
          <a:p>
            <a:r>
              <a:rPr kumimoji="1" lang="zh-CN" altLang="zh-CN" sz="2400" dirty="0">
                <a:latin typeface="+mn-ea"/>
              </a:rPr>
              <a:t>【例1-2】</a:t>
            </a:r>
            <a:r>
              <a:rPr kumimoji="1" lang="en-US" altLang="zh-CN" sz="2400" dirty="0">
                <a:solidFill>
                  <a:srgbClr val="000099"/>
                </a:solidFill>
                <a:latin typeface="+mn-ea"/>
              </a:rPr>
              <a:t>(1011.1)B=( 1×2</a:t>
            </a:r>
            <a:r>
              <a:rPr kumimoji="1" lang="en-US" altLang="zh-CN" sz="2400" baseline="30000" dirty="0">
                <a:solidFill>
                  <a:srgbClr val="000099"/>
                </a:solidFill>
                <a:latin typeface="+mn-ea"/>
              </a:rPr>
              <a:t>3</a:t>
            </a:r>
            <a:r>
              <a:rPr kumimoji="1" lang="en-US" altLang="zh-CN" sz="2400" dirty="0">
                <a:solidFill>
                  <a:srgbClr val="000099"/>
                </a:solidFill>
                <a:latin typeface="+mn-ea"/>
              </a:rPr>
              <a:t> + 0×2</a:t>
            </a:r>
            <a:r>
              <a:rPr kumimoji="1" lang="en-US" altLang="zh-CN" sz="2400" baseline="30000" dirty="0">
                <a:solidFill>
                  <a:srgbClr val="000099"/>
                </a:solidFill>
                <a:latin typeface="+mn-ea"/>
              </a:rPr>
              <a:t>2</a:t>
            </a:r>
            <a:r>
              <a:rPr kumimoji="1" lang="en-US" altLang="zh-CN" sz="2400" dirty="0">
                <a:solidFill>
                  <a:srgbClr val="000099"/>
                </a:solidFill>
                <a:latin typeface="+mn-ea"/>
              </a:rPr>
              <a:t> + 1×2</a:t>
            </a:r>
            <a:r>
              <a:rPr kumimoji="1" lang="en-US" altLang="zh-CN" sz="2400" baseline="30000" dirty="0">
                <a:solidFill>
                  <a:srgbClr val="000099"/>
                </a:solidFill>
                <a:latin typeface="+mn-ea"/>
              </a:rPr>
              <a:t>1</a:t>
            </a:r>
            <a:r>
              <a:rPr kumimoji="1" lang="en-US" altLang="zh-CN" sz="2400" dirty="0">
                <a:solidFill>
                  <a:srgbClr val="000099"/>
                </a:solidFill>
                <a:latin typeface="+mn-ea"/>
              </a:rPr>
              <a:t> + 1×2</a:t>
            </a:r>
            <a:r>
              <a:rPr kumimoji="1" lang="en-US" altLang="zh-CN" sz="2400" baseline="30000" dirty="0">
                <a:solidFill>
                  <a:srgbClr val="000099"/>
                </a:solidFill>
                <a:latin typeface="+mn-ea"/>
              </a:rPr>
              <a:t>0</a:t>
            </a:r>
            <a:r>
              <a:rPr kumimoji="1" lang="en-US" altLang="zh-CN" sz="2400" dirty="0">
                <a:solidFill>
                  <a:srgbClr val="000099"/>
                </a:solidFill>
                <a:latin typeface="+mn-ea"/>
              </a:rPr>
              <a:t> +1× 2</a:t>
            </a:r>
            <a:r>
              <a:rPr kumimoji="1" lang="en-US" altLang="zh-CN" sz="2400" baseline="30000" dirty="0">
                <a:solidFill>
                  <a:srgbClr val="000099"/>
                </a:solidFill>
                <a:latin typeface="+mn-ea"/>
              </a:rPr>
              <a:t>-1</a:t>
            </a:r>
            <a:r>
              <a:rPr kumimoji="1" lang="en-US" altLang="zh-CN" sz="2400" dirty="0">
                <a:solidFill>
                  <a:srgbClr val="000099"/>
                </a:solidFill>
                <a:latin typeface="+mn-ea"/>
              </a:rPr>
              <a:t>)</a:t>
            </a:r>
            <a:r>
              <a:rPr kumimoji="1" lang="en-US" altLang="zh-CN" sz="2400" baseline="-25000" dirty="0">
                <a:solidFill>
                  <a:srgbClr val="000099"/>
                </a:solidFill>
                <a:latin typeface="+mn-ea"/>
              </a:rPr>
              <a:t>10</a:t>
            </a:r>
          </a:p>
          <a:p>
            <a:pPr>
              <a:lnSpc>
                <a:spcPct val="105000"/>
              </a:lnSpc>
            </a:pPr>
            <a:r>
              <a:rPr kumimoji="1" lang="zh-CN" altLang="en-US" sz="2600" dirty="0">
                <a:latin typeface="+mn-ea"/>
              </a:rPr>
              <a:t>运算规则：</a:t>
            </a:r>
          </a:p>
          <a:p>
            <a:pPr>
              <a:lnSpc>
                <a:spcPct val="105000"/>
              </a:lnSpc>
            </a:pPr>
            <a:r>
              <a:rPr kumimoji="1" lang="zh-CN" altLang="en-US" sz="2600" dirty="0">
                <a:solidFill>
                  <a:srgbClr val="FF3300"/>
                </a:solidFill>
                <a:latin typeface="+mn-ea"/>
              </a:rPr>
              <a:t>加</a:t>
            </a:r>
            <a:r>
              <a:rPr kumimoji="1" lang="en-US" altLang="zh-CN" sz="2600" dirty="0">
                <a:solidFill>
                  <a:srgbClr val="FF3300"/>
                </a:solidFill>
                <a:latin typeface="+mn-ea"/>
              </a:rPr>
              <a:t>(+)</a:t>
            </a:r>
            <a:r>
              <a:rPr kumimoji="1" lang="zh-CN" altLang="en-US" sz="2600" dirty="0">
                <a:solidFill>
                  <a:srgbClr val="FF3300"/>
                </a:solidFill>
                <a:latin typeface="+mn-ea"/>
              </a:rPr>
              <a:t>：</a:t>
            </a:r>
            <a:r>
              <a:rPr kumimoji="1" lang="en-US" altLang="zh-CN" sz="2600" dirty="0" smtClean="0">
                <a:solidFill>
                  <a:srgbClr val="FF3300"/>
                </a:solidFill>
                <a:latin typeface="+mn-ea"/>
              </a:rPr>
              <a:t>0+0 =0   0+1 =1    </a:t>
            </a:r>
            <a:r>
              <a:rPr kumimoji="1" lang="en-US" altLang="zh-CN" sz="2600" dirty="0">
                <a:solidFill>
                  <a:srgbClr val="FF3300"/>
                </a:solidFill>
                <a:latin typeface="+mn-ea"/>
              </a:rPr>
              <a:t>1+0 </a:t>
            </a:r>
            <a:r>
              <a:rPr kumimoji="1" lang="en-US" altLang="zh-CN" sz="2600" dirty="0" smtClean="0">
                <a:solidFill>
                  <a:srgbClr val="FF3300"/>
                </a:solidFill>
                <a:latin typeface="+mn-ea"/>
              </a:rPr>
              <a:t>=1   1+1=10 </a:t>
            </a:r>
          </a:p>
          <a:p>
            <a:pPr>
              <a:lnSpc>
                <a:spcPct val="105000"/>
              </a:lnSpc>
            </a:pPr>
            <a:r>
              <a:rPr kumimoji="1" lang="zh-CN" altLang="en-US" sz="2600" dirty="0" smtClean="0">
                <a:solidFill>
                  <a:srgbClr val="008000"/>
                </a:solidFill>
                <a:latin typeface="+mn-ea"/>
              </a:rPr>
              <a:t>减</a:t>
            </a:r>
            <a:r>
              <a:rPr kumimoji="1" lang="en-US" altLang="zh-CN" sz="2600" dirty="0">
                <a:solidFill>
                  <a:srgbClr val="008000"/>
                </a:solidFill>
                <a:latin typeface="+mn-ea"/>
              </a:rPr>
              <a:t>(</a:t>
            </a:r>
            <a:r>
              <a:rPr kumimoji="1" lang="en-US" altLang="zh-CN" sz="2600" dirty="0">
                <a:solidFill>
                  <a:srgbClr val="008000"/>
                </a:solidFill>
                <a:latin typeface="+mn-ea"/>
                <a:cs typeface="Times New Roman" pitchFamily="18" charset="0"/>
              </a:rPr>
              <a:t>-</a:t>
            </a:r>
            <a:r>
              <a:rPr kumimoji="1" lang="en-US" altLang="zh-CN" sz="2600" dirty="0">
                <a:solidFill>
                  <a:srgbClr val="008000"/>
                </a:solidFill>
                <a:latin typeface="+mn-ea"/>
              </a:rPr>
              <a:t>)</a:t>
            </a:r>
            <a:r>
              <a:rPr kumimoji="1" lang="zh-CN" altLang="en-US" sz="2600" dirty="0">
                <a:solidFill>
                  <a:srgbClr val="008000"/>
                </a:solidFill>
                <a:latin typeface="+mn-ea"/>
              </a:rPr>
              <a:t>：</a:t>
            </a:r>
            <a:r>
              <a:rPr kumimoji="1" lang="en-US" altLang="zh-CN" sz="2600" dirty="0">
                <a:solidFill>
                  <a:srgbClr val="008000"/>
                </a:solidFill>
                <a:latin typeface="+mn-ea"/>
              </a:rPr>
              <a:t>0</a:t>
            </a:r>
            <a:r>
              <a:rPr kumimoji="1" lang="zh-CN" altLang="en-US" sz="2600" dirty="0">
                <a:solidFill>
                  <a:srgbClr val="008000"/>
                </a:solidFill>
                <a:latin typeface="+mn-ea"/>
              </a:rPr>
              <a:t>－</a:t>
            </a:r>
            <a:r>
              <a:rPr kumimoji="1" lang="en-US" altLang="zh-CN" sz="2600" dirty="0" smtClean="0">
                <a:solidFill>
                  <a:srgbClr val="008000"/>
                </a:solidFill>
                <a:latin typeface="+mn-ea"/>
              </a:rPr>
              <a:t>0=0   </a:t>
            </a:r>
            <a:r>
              <a:rPr kumimoji="1" lang="en-US" altLang="zh-CN" sz="2600" dirty="0">
                <a:solidFill>
                  <a:srgbClr val="008000"/>
                </a:solidFill>
                <a:latin typeface="+mn-ea"/>
              </a:rPr>
              <a:t>0</a:t>
            </a:r>
            <a:r>
              <a:rPr kumimoji="1" lang="zh-CN" altLang="en-US" sz="2600" dirty="0">
                <a:solidFill>
                  <a:srgbClr val="008000"/>
                </a:solidFill>
                <a:latin typeface="+mn-ea"/>
              </a:rPr>
              <a:t>－</a:t>
            </a:r>
            <a:r>
              <a:rPr kumimoji="1" lang="en-US" altLang="zh-CN" sz="2600" dirty="0">
                <a:solidFill>
                  <a:srgbClr val="008000"/>
                </a:solidFill>
                <a:latin typeface="+mn-ea"/>
              </a:rPr>
              <a:t>1 =1 (</a:t>
            </a:r>
            <a:r>
              <a:rPr kumimoji="1" lang="zh-CN" altLang="en-US" sz="2600" dirty="0">
                <a:solidFill>
                  <a:srgbClr val="008000"/>
                </a:solidFill>
                <a:latin typeface="+mn-ea"/>
              </a:rPr>
              <a:t>借位</a:t>
            </a:r>
            <a:r>
              <a:rPr kumimoji="1" lang="en-US" altLang="zh-CN" sz="2600" dirty="0">
                <a:solidFill>
                  <a:srgbClr val="008000"/>
                </a:solidFill>
                <a:latin typeface="+mn-ea"/>
              </a:rPr>
              <a:t>)  1</a:t>
            </a:r>
            <a:r>
              <a:rPr kumimoji="1" lang="zh-CN" altLang="en-US" sz="2600" dirty="0">
                <a:solidFill>
                  <a:srgbClr val="008000"/>
                </a:solidFill>
                <a:latin typeface="+mn-ea"/>
              </a:rPr>
              <a:t>－</a:t>
            </a:r>
            <a:r>
              <a:rPr kumimoji="1" lang="en-US" altLang="zh-CN" sz="2600" dirty="0" smtClean="0">
                <a:solidFill>
                  <a:srgbClr val="008000"/>
                </a:solidFill>
                <a:latin typeface="+mn-ea"/>
              </a:rPr>
              <a:t>0=1   </a:t>
            </a:r>
            <a:r>
              <a:rPr kumimoji="1" lang="en-US" altLang="zh-CN" sz="2600" dirty="0">
                <a:solidFill>
                  <a:srgbClr val="008000"/>
                </a:solidFill>
                <a:latin typeface="+mn-ea"/>
              </a:rPr>
              <a:t>1</a:t>
            </a:r>
            <a:r>
              <a:rPr kumimoji="1" lang="zh-CN" altLang="en-US" sz="2600" dirty="0">
                <a:solidFill>
                  <a:srgbClr val="008000"/>
                </a:solidFill>
                <a:latin typeface="+mn-ea"/>
              </a:rPr>
              <a:t>－</a:t>
            </a:r>
            <a:r>
              <a:rPr kumimoji="1" lang="en-US" altLang="zh-CN" sz="2600" dirty="0" smtClean="0">
                <a:solidFill>
                  <a:srgbClr val="008000"/>
                </a:solidFill>
                <a:latin typeface="+mn-ea"/>
              </a:rPr>
              <a:t>1=0</a:t>
            </a:r>
            <a:endParaRPr kumimoji="1" lang="en-US" altLang="zh-CN" sz="2600" dirty="0">
              <a:solidFill>
                <a:srgbClr val="008000"/>
              </a:solidFill>
              <a:latin typeface="+mn-ea"/>
            </a:endParaRPr>
          </a:p>
          <a:p>
            <a:pPr>
              <a:lnSpc>
                <a:spcPct val="105000"/>
              </a:lnSpc>
            </a:pPr>
            <a:r>
              <a:rPr kumimoji="1" lang="zh-CN" altLang="en-US" sz="2600" dirty="0">
                <a:solidFill>
                  <a:srgbClr val="000099"/>
                </a:solidFill>
                <a:latin typeface="+mn-ea"/>
              </a:rPr>
              <a:t>乘</a:t>
            </a:r>
            <a:r>
              <a:rPr kumimoji="1" lang="en-US" altLang="zh-CN" sz="2600" dirty="0">
                <a:solidFill>
                  <a:srgbClr val="000099"/>
                </a:solidFill>
                <a:latin typeface="+mn-ea"/>
              </a:rPr>
              <a:t>(×)</a:t>
            </a:r>
            <a:r>
              <a:rPr kumimoji="1" lang="zh-CN" altLang="en-US" sz="2600" dirty="0">
                <a:solidFill>
                  <a:srgbClr val="000099"/>
                </a:solidFill>
                <a:latin typeface="+mn-ea"/>
              </a:rPr>
              <a:t>：</a:t>
            </a:r>
            <a:r>
              <a:rPr kumimoji="1" lang="en-US" altLang="zh-CN" sz="2600" dirty="0" smtClean="0">
                <a:solidFill>
                  <a:srgbClr val="000099"/>
                </a:solidFill>
                <a:latin typeface="+mn-ea"/>
              </a:rPr>
              <a:t>0×0=0   0×1=0   1×0=0    1×1=1</a:t>
            </a:r>
            <a:endParaRPr kumimoji="1" lang="en-US" altLang="zh-CN" sz="2600" dirty="0">
              <a:solidFill>
                <a:srgbClr val="000099"/>
              </a:solidFill>
              <a:latin typeface="+mn-ea"/>
            </a:endParaRPr>
          </a:p>
          <a:p>
            <a:pPr>
              <a:lnSpc>
                <a:spcPct val="105000"/>
              </a:lnSpc>
            </a:pPr>
            <a:r>
              <a:rPr kumimoji="1" lang="zh-CN" altLang="en-US" sz="2600" dirty="0">
                <a:solidFill>
                  <a:srgbClr val="FF3300"/>
                </a:solidFill>
                <a:latin typeface="+mn-ea"/>
              </a:rPr>
              <a:t>除</a:t>
            </a:r>
            <a:r>
              <a:rPr kumimoji="1" lang="en-US" altLang="zh-CN" sz="2600" dirty="0">
                <a:solidFill>
                  <a:srgbClr val="FF3300"/>
                </a:solidFill>
                <a:latin typeface="+mn-ea"/>
              </a:rPr>
              <a:t>(/)</a:t>
            </a:r>
            <a:r>
              <a:rPr kumimoji="1" lang="zh-CN" altLang="en-US" sz="2600" dirty="0">
                <a:solidFill>
                  <a:srgbClr val="FF3300"/>
                </a:solidFill>
                <a:latin typeface="+mn-ea"/>
              </a:rPr>
              <a:t>：</a:t>
            </a:r>
            <a:r>
              <a:rPr kumimoji="1" lang="en-US" altLang="zh-CN" sz="2600" dirty="0" smtClean="0">
                <a:solidFill>
                  <a:srgbClr val="FF3300"/>
                </a:solidFill>
                <a:latin typeface="+mn-ea"/>
              </a:rPr>
              <a:t>0/1=0     1/1=1</a:t>
            </a:r>
            <a:endParaRPr lang="en-US" altLang="zh-CN" sz="2600" dirty="0">
              <a:latin typeface="+mn-ea"/>
            </a:endParaRP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015415"/>
              </p:ext>
            </p:extLst>
          </p:nvPr>
        </p:nvGraphicFramePr>
        <p:xfrm>
          <a:off x="4139952" y="1628800"/>
          <a:ext cx="395605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公式" r:id="rId3" imgW="1606524" imgH="425612" progId="Equation.3">
                  <p:embed/>
                </p:oleObj>
              </mc:Choice>
              <mc:Fallback>
                <p:oleObj name="公式" r:id="rId3" imgW="1606524" imgH="4256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1628800"/>
                        <a:ext cx="395605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786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7457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latin typeface="+mn-ea"/>
                <a:ea typeface="+mn-ea"/>
              </a:rPr>
              <a:t>1.</a:t>
            </a:r>
            <a:r>
              <a:rPr lang="zh-CN" altLang="en-US" sz="3200" dirty="0" smtClean="0">
                <a:latin typeface="+mn-ea"/>
                <a:ea typeface="+mn-ea"/>
              </a:rPr>
              <a:t>基础知识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435280" cy="5544616"/>
          </a:xfrm>
        </p:spPr>
        <p:txBody>
          <a:bodyPr/>
          <a:lstStyle/>
          <a:p>
            <a:r>
              <a:rPr lang="en-US" altLang="zh-CN" sz="2800" dirty="0" smtClean="0">
                <a:latin typeface="+mn-ea"/>
              </a:rPr>
              <a:t>1.1 </a:t>
            </a:r>
            <a:r>
              <a:rPr lang="zh-CN" altLang="en-US" sz="2800" dirty="0" smtClean="0">
                <a:latin typeface="+mn-ea"/>
              </a:rPr>
              <a:t>计算机年代简介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400" dirty="0" smtClean="0">
                <a:solidFill>
                  <a:srgbClr val="003399"/>
                </a:solidFill>
                <a:latin typeface="+mn-ea"/>
              </a:rPr>
              <a:t>1945</a:t>
            </a:r>
            <a:r>
              <a:rPr lang="zh-CN" altLang="en-US" sz="2400" dirty="0" smtClean="0">
                <a:solidFill>
                  <a:srgbClr val="003399"/>
                </a:solidFill>
                <a:latin typeface="+mn-ea"/>
              </a:rPr>
              <a:t>年</a:t>
            </a:r>
            <a:r>
              <a:rPr lang="en-US" altLang="zh-CN" sz="2400" dirty="0" smtClean="0">
                <a:solidFill>
                  <a:srgbClr val="003399"/>
                </a:solidFill>
                <a:latin typeface="+mn-ea"/>
              </a:rPr>
              <a:t>12</a:t>
            </a:r>
            <a:r>
              <a:rPr lang="zh-CN" altLang="en-US" sz="2400" dirty="0" smtClean="0">
                <a:solidFill>
                  <a:srgbClr val="003399"/>
                </a:solidFill>
                <a:latin typeface="+mn-ea"/>
              </a:rPr>
              <a:t>月，在美国宾夕法尼亚大学，世界上第一台电子数字积分计算机</a:t>
            </a:r>
            <a:r>
              <a:rPr lang="en-US" altLang="zh-CN" sz="2400" dirty="0" smtClean="0">
                <a:solidFill>
                  <a:srgbClr val="003399"/>
                </a:solidFill>
                <a:latin typeface="+mn-ea"/>
              </a:rPr>
              <a:t>ENIAC</a:t>
            </a:r>
            <a:r>
              <a:rPr lang="zh-CN" altLang="en-US" sz="2400" dirty="0" smtClean="0">
                <a:solidFill>
                  <a:srgbClr val="003399"/>
                </a:solidFill>
                <a:latin typeface="+mn-ea"/>
              </a:rPr>
              <a:t>研制成功。</a:t>
            </a:r>
            <a:endParaRPr lang="zh-CN" altLang="en-US" sz="2400" dirty="0" smtClean="0">
              <a:solidFill>
                <a:srgbClr val="FF3300"/>
              </a:solidFill>
              <a:latin typeface="+mn-ea"/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7" descr="eniac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284984"/>
            <a:ext cx="3887788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67544" y="2673134"/>
            <a:ext cx="4298537" cy="4214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10800" rIns="0" bIns="10800">
            <a:spAutoFit/>
          </a:bodyPr>
          <a:lstStyle>
            <a:lvl1pPr indent="363538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42925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zh-CN" altLang="en-US" sz="2400" dirty="0">
                <a:solidFill>
                  <a:srgbClr val="003399"/>
                </a:solidFill>
                <a:latin typeface="+mn-ea"/>
                <a:ea typeface="+mn-ea"/>
              </a:rPr>
              <a:t>这台计算机总共安装了</a:t>
            </a:r>
            <a:r>
              <a:rPr lang="en-US" altLang="zh-CN" sz="2400" dirty="0">
                <a:solidFill>
                  <a:srgbClr val="003399"/>
                </a:solidFill>
                <a:latin typeface="+mn-ea"/>
                <a:ea typeface="+mn-ea"/>
              </a:rPr>
              <a:t>17468</a:t>
            </a:r>
            <a:r>
              <a:rPr lang="zh-CN" altLang="en-US" sz="2400" dirty="0">
                <a:solidFill>
                  <a:srgbClr val="003399"/>
                </a:solidFill>
                <a:latin typeface="+mn-ea"/>
                <a:ea typeface="+mn-ea"/>
              </a:rPr>
              <a:t>只电子管，</a:t>
            </a:r>
            <a:r>
              <a:rPr lang="en-US" altLang="zh-CN" sz="2400" dirty="0">
                <a:solidFill>
                  <a:srgbClr val="003399"/>
                </a:solidFill>
                <a:latin typeface="+mn-ea"/>
                <a:ea typeface="+mn-ea"/>
              </a:rPr>
              <a:t>7200</a:t>
            </a:r>
            <a:r>
              <a:rPr lang="zh-CN" altLang="en-US" sz="2400" dirty="0">
                <a:solidFill>
                  <a:srgbClr val="003399"/>
                </a:solidFill>
                <a:latin typeface="+mn-ea"/>
                <a:ea typeface="+mn-ea"/>
              </a:rPr>
              <a:t>个二极管，</a:t>
            </a:r>
            <a:r>
              <a:rPr lang="en-US" altLang="zh-CN" sz="2400" dirty="0">
                <a:solidFill>
                  <a:srgbClr val="003399"/>
                </a:solidFill>
                <a:latin typeface="+mn-ea"/>
                <a:ea typeface="+mn-ea"/>
              </a:rPr>
              <a:t>70000</a:t>
            </a:r>
            <a:r>
              <a:rPr lang="zh-CN" altLang="en-US" sz="2400" dirty="0">
                <a:solidFill>
                  <a:srgbClr val="003399"/>
                </a:solidFill>
                <a:latin typeface="+mn-ea"/>
                <a:ea typeface="+mn-ea"/>
              </a:rPr>
              <a:t>多电阻器，</a:t>
            </a:r>
            <a:r>
              <a:rPr lang="en-US" altLang="zh-CN" sz="2400" dirty="0">
                <a:solidFill>
                  <a:srgbClr val="003399"/>
                </a:solidFill>
                <a:latin typeface="+mn-ea"/>
                <a:ea typeface="+mn-ea"/>
              </a:rPr>
              <a:t>10000</a:t>
            </a:r>
            <a:r>
              <a:rPr lang="zh-CN" altLang="en-US" sz="2400" dirty="0">
                <a:solidFill>
                  <a:srgbClr val="003399"/>
                </a:solidFill>
                <a:latin typeface="+mn-ea"/>
                <a:ea typeface="+mn-ea"/>
              </a:rPr>
              <a:t>多只电容器和</a:t>
            </a:r>
            <a:r>
              <a:rPr lang="en-US" altLang="zh-CN" sz="2400" dirty="0">
                <a:solidFill>
                  <a:srgbClr val="003399"/>
                </a:solidFill>
                <a:latin typeface="+mn-ea"/>
                <a:ea typeface="+mn-ea"/>
              </a:rPr>
              <a:t>6000</a:t>
            </a:r>
            <a:r>
              <a:rPr lang="zh-CN" altLang="en-US" sz="2400" dirty="0">
                <a:solidFill>
                  <a:srgbClr val="003399"/>
                </a:solidFill>
                <a:latin typeface="+mn-ea"/>
                <a:ea typeface="+mn-ea"/>
              </a:rPr>
              <a:t>只继电器，占地面积为</a:t>
            </a:r>
            <a:r>
              <a:rPr lang="en-US" altLang="zh-CN" sz="2400" dirty="0">
                <a:solidFill>
                  <a:srgbClr val="003399"/>
                </a:solidFill>
                <a:latin typeface="+mn-ea"/>
                <a:ea typeface="+mn-ea"/>
              </a:rPr>
              <a:t>170</a:t>
            </a:r>
            <a:r>
              <a:rPr lang="zh-CN" altLang="en-US" sz="2400" dirty="0">
                <a:solidFill>
                  <a:srgbClr val="003399"/>
                </a:solidFill>
                <a:latin typeface="+mn-ea"/>
                <a:ea typeface="+mn-ea"/>
              </a:rPr>
              <a:t>平方米左右，总重量达</a:t>
            </a:r>
            <a:r>
              <a:rPr lang="en-US" altLang="zh-CN" sz="2400" dirty="0">
                <a:solidFill>
                  <a:srgbClr val="003399"/>
                </a:solidFill>
                <a:latin typeface="+mn-ea"/>
                <a:ea typeface="+mn-ea"/>
              </a:rPr>
              <a:t>30</a:t>
            </a:r>
            <a:r>
              <a:rPr lang="zh-CN" altLang="en-US" sz="2400" dirty="0">
                <a:solidFill>
                  <a:srgbClr val="003399"/>
                </a:solidFill>
                <a:latin typeface="+mn-ea"/>
                <a:ea typeface="+mn-ea"/>
              </a:rPr>
              <a:t>吨，耗电约</a:t>
            </a:r>
            <a:r>
              <a:rPr lang="en-US" altLang="zh-CN" sz="2400" dirty="0">
                <a:solidFill>
                  <a:srgbClr val="003399"/>
                </a:solidFill>
                <a:latin typeface="+mn-ea"/>
                <a:ea typeface="+mn-ea"/>
              </a:rPr>
              <a:t>140</a:t>
            </a:r>
            <a:r>
              <a:rPr lang="zh-CN" altLang="en-US" sz="2400" dirty="0">
                <a:solidFill>
                  <a:srgbClr val="003399"/>
                </a:solidFill>
                <a:latin typeface="+mn-ea"/>
                <a:ea typeface="+mn-ea"/>
              </a:rPr>
              <a:t>千瓦，运算速度达到每秒能进行</a:t>
            </a:r>
            <a:r>
              <a:rPr lang="en-US" altLang="zh-CN" sz="2400" dirty="0">
                <a:solidFill>
                  <a:srgbClr val="003399"/>
                </a:solidFill>
                <a:latin typeface="+mn-ea"/>
                <a:ea typeface="+mn-ea"/>
              </a:rPr>
              <a:t>5000</a:t>
            </a:r>
            <a:r>
              <a:rPr lang="zh-CN" altLang="en-US" sz="2400" dirty="0">
                <a:solidFill>
                  <a:srgbClr val="003399"/>
                </a:solidFill>
                <a:latin typeface="+mn-ea"/>
                <a:ea typeface="+mn-ea"/>
              </a:rPr>
              <a:t>次加法运算、 </a:t>
            </a:r>
            <a:r>
              <a:rPr lang="en-US" altLang="zh-CN" sz="2400" dirty="0">
                <a:solidFill>
                  <a:srgbClr val="003399"/>
                </a:solidFill>
                <a:latin typeface="+mn-ea"/>
                <a:ea typeface="+mn-ea"/>
              </a:rPr>
              <a:t>300</a:t>
            </a:r>
            <a:r>
              <a:rPr lang="zh-CN" altLang="en-US" sz="2400" dirty="0">
                <a:solidFill>
                  <a:srgbClr val="003399"/>
                </a:solidFill>
                <a:latin typeface="+mn-ea"/>
                <a:ea typeface="+mn-ea"/>
              </a:rPr>
              <a:t>次乘法运算</a:t>
            </a:r>
            <a:r>
              <a:rPr lang="zh-CN" altLang="en-US" sz="2400" dirty="0" smtClean="0">
                <a:solidFill>
                  <a:srgbClr val="003399"/>
                </a:solidFill>
                <a:latin typeface="+mn-ea"/>
                <a:ea typeface="+mn-ea"/>
              </a:rPr>
              <a:t>。</a:t>
            </a:r>
            <a:endParaRPr lang="en-US" altLang="zh-CN" sz="2400" dirty="0" smtClean="0">
              <a:solidFill>
                <a:srgbClr val="003399"/>
              </a:solidFill>
              <a:latin typeface="+mn-ea"/>
              <a:ea typeface="+mn-ea"/>
            </a:endParaRPr>
          </a:p>
          <a:p>
            <a:pPr>
              <a:lnSpc>
                <a:spcPct val="115000"/>
              </a:lnSpc>
            </a:pPr>
            <a:r>
              <a:rPr lang="zh-CN" altLang="en-US" sz="2400" dirty="0" smtClean="0">
                <a:solidFill>
                  <a:srgbClr val="FF3300"/>
                </a:solidFill>
                <a:latin typeface="+mn-ea"/>
                <a:ea typeface="+mn-ea"/>
              </a:rPr>
              <a:t>标志</a:t>
            </a:r>
            <a:r>
              <a:rPr lang="zh-CN" altLang="en-US" sz="2400" dirty="0">
                <a:solidFill>
                  <a:srgbClr val="FF3300"/>
                </a:solidFill>
                <a:latin typeface="+mn-ea"/>
                <a:ea typeface="+mn-ea"/>
              </a:rPr>
              <a:t>着人类电子计算机时代的到来。</a:t>
            </a:r>
          </a:p>
        </p:txBody>
      </p:sp>
    </p:spTree>
    <p:extLst>
      <p:ext uri="{BB962C8B-B14F-4D97-AF65-F5344CB8AC3E}">
        <p14:creationId xmlns:p14="http://schemas.microsoft.com/office/powerpoint/2010/main" val="340678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>
                <a:latin typeface="+mn-ea"/>
                <a:ea typeface="+mn-ea"/>
              </a:rPr>
              <a:t>八进制 （</a:t>
            </a:r>
            <a:r>
              <a:rPr lang="en-US" altLang="zh-CN" sz="2800" dirty="0" smtClean="0">
                <a:latin typeface="+mn-ea"/>
                <a:ea typeface="+mn-ea"/>
              </a:rPr>
              <a:t>Octal</a:t>
            </a:r>
            <a:r>
              <a:rPr lang="zh-CN" altLang="en-US" sz="2800" dirty="0" smtClean="0">
                <a:latin typeface="+mn-ea"/>
                <a:ea typeface="+mn-ea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/>
          <a:lstStyle/>
          <a:p>
            <a:pPr indent="630238"/>
            <a:r>
              <a:rPr lang="zh-CN" altLang="en-US" sz="2400" dirty="0">
                <a:solidFill>
                  <a:srgbClr val="000099"/>
                </a:solidFill>
                <a:latin typeface="+mn-ea"/>
              </a:rPr>
              <a:t>计数规律： 逢八进一，借 一 当 八；</a:t>
            </a:r>
          </a:p>
          <a:p>
            <a:pPr indent="630238"/>
            <a:r>
              <a:rPr lang="zh-CN" altLang="en-US" sz="2400" dirty="0">
                <a:solidFill>
                  <a:srgbClr val="000099"/>
                </a:solidFill>
                <a:latin typeface="+mn-ea"/>
              </a:rPr>
              <a:t>基数Ｘ＝８</a:t>
            </a: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;  </a:t>
            </a:r>
            <a:r>
              <a:rPr lang="zh-CN" altLang="en-US" sz="2400" dirty="0">
                <a:solidFill>
                  <a:srgbClr val="000099"/>
                </a:solidFill>
                <a:latin typeface="+mn-ea"/>
              </a:rPr>
              <a:t>系数</a:t>
            </a: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a={0,1,…,7};</a:t>
            </a:r>
          </a:p>
          <a:p>
            <a:pPr indent="630238"/>
            <a:r>
              <a:rPr lang="zh-CN" altLang="en-US" sz="2400" dirty="0">
                <a:solidFill>
                  <a:srgbClr val="000099"/>
                </a:solidFill>
                <a:latin typeface="+mn-ea"/>
              </a:rPr>
              <a:t>一般表达式：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kumimoji="1" lang="zh-CN" altLang="en-US" sz="2400" dirty="0">
                <a:solidFill>
                  <a:srgbClr val="000099"/>
                </a:solidFill>
                <a:latin typeface="+mn-ea"/>
              </a:rPr>
              <a:t>特点：</a:t>
            </a:r>
            <a:r>
              <a:rPr kumimoji="1" lang="en-US" altLang="en-US" sz="2400" dirty="0">
                <a:solidFill>
                  <a:srgbClr val="000099"/>
                </a:solidFill>
                <a:latin typeface="+mn-ea"/>
              </a:rPr>
              <a:t>2</a:t>
            </a:r>
            <a:r>
              <a:rPr kumimoji="1" lang="en-US" altLang="en-US" sz="2400" baseline="30000" dirty="0">
                <a:solidFill>
                  <a:srgbClr val="000099"/>
                </a:solidFill>
                <a:latin typeface="+mn-ea"/>
              </a:rPr>
              <a:t>3</a:t>
            </a:r>
            <a:r>
              <a:rPr kumimoji="1" lang="en-US" altLang="en-US" sz="2400" dirty="0">
                <a:solidFill>
                  <a:srgbClr val="000099"/>
                </a:solidFill>
                <a:latin typeface="+mn-ea"/>
              </a:rPr>
              <a:t>＝8</a:t>
            </a:r>
            <a:r>
              <a:rPr kumimoji="1" lang="zh-CN" altLang="en-US" sz="2400" dirty="0">
                <a:solidFill>
                  <a:srgbClr val="000099"/>
                </a:solidFill>
                <a:latin typeface="+mn-ea"/>
              </a:rPr>
              <a:t>， </a:t>
            </a:r>
            <a:r>
              <a:rPr kumimoji="1" lang="en-US" altLang="zh-CN" sz="2400" dirty="0">
                <a:solidFill>
                  <a:srgbClr val="000099"/>
                </a:solidFill>
                <a:latin typeface="+mn-ea"/>
              </a:rPr>
              <a:t>3</a:t>
            </a:r>
            <a:r>
              <a:rPr kumimoji="1" lang="zh-CN" altLang="en-US" sz="2400" dirty="0">
                <a:solidFill>
                  <a:srgbClr val="000099"/>
                </a:solidFill>
                <a:latin typeface="+mn-ea"/>
              </a:rPr>
              <a:t>位二进制的数对应一位</a:t>
            </a:r>
            <a:r>
              <a:rPr kumimoji="1" lang="en-US" altLang="zh-CN" sz="2400" dirty="0">
                <a:solidFill>
                  <a:srgbClr val="000099"/>
                </a:solidFill>
                <a:latin typeface="+mn-ea"/>
              </a:rPr>
              <a:t>8</a:t>
            </a:r>
            <a:r>
              <a:rPr kumimoji="1" lang="zh-CN" altLang="en-US" sz="2400" dirty="0">
                <a:solidFill>
                  <a:srgbClr val="000099"/>
                </a:solidFill>
                <a:latin typeface="+mn-ea"/>
              </a:rPr>
              <a:t>进制的数。</a:t>
            </a:r>
            <a:endParaRPr kumimoji="1" lang="en-US" altLang="en-US" sz="2400" dirty="0">
              <a:solidFill>
                <a:srgbClr val="000099"/>
              </a:solidFill>
              <a:latin typeface="+mn-ea"/>
            </a:endParaRPr>
          </a:p>
          <a:p>
            <a:endParaRPr lang="en-US" altLang="zh-CN" dirty="0" smtClean="0"/>
          </a:p>
          <a:p>
            <a:r>
              <a:rPr kumimoji="1" lang="zh-CN" altLang="zh-CN" sz="2400" dirty="0">
                <a:latin typeface="+mn-ea"/>
              </a:rPr>
              <a:t>【例1-3】</a:t>
            </a:r>
            <a:r>
              <a:rPr kumimoji="1" lang="zh-CN" altLang="en-US" sz="2400" dirty="0">
                <a:solidFill>
                  <a:srgbClr val="000099"/>
                </a:solidFill>
                <a:latin typeface="+mn-ea"/>
              </a:rPr>
              <a:t>（</a:t>
            </a:r>
            <a:r>
              <a:rPr kumimoji="1" lang="en-US" altLang="zh-CN" sz="2400" dirty="0">
                <a:solidFill>
                  <a:srgbClr val="000099"/>
                </a:solidFill>
                <a:latin typeface="+mn-ea"/>
              </a:rPr>
              <a:t>467.6)</a:t>
            </a:r>
            <a:r>
              <a:rPr kumimoji="1" lang="en-US" altLang="zh-CN" sz="2400" baseline="-25000" dirty="0">
                <a:solidFill>
                  <a:srgbClr val="000099"/>
                </a:solidFill>
                <a:latin typeface="+mn-ea"/>
              </a:rPr>
              <a:t>Q</a:t>
            </a:r>
            <a:r>
              <a:rPr kumimoji="1" lang="en-US" altLang="zh-CN" sz="2400" dirty="0">
                <a:solidFill>
                  <a:srgbClr val="000099"/>
                </a:solidFill>
                <a:latin typeface="+mn-ea"/>
              </a:rPr>
              <a:t>=(4×8</a:t>
            </a:r>
            <a:r>
              <a:rPr kumimoji="1" lang="en-US" altLang="zh-CN" sz="2400" baseline="30000" dirty="0">
                <a:solidFill>
                  <a:srgbClr val="000099"/>
                </a:solidFill>
                <a:latin typeface="+mn-ea"/>
              </a:rPr>
              <a:t>2</a:t>
            </a:r>
            <a:r>
              <a:rPr kumimoji="1" lang="en-US" altLang="zh-CN" sz="2400" dirty="0">
                <a:solidFill>
                  <a:srgbClr val="000099"/>
                </a:solidFill>
                <a:latin typeface="+mn-ea"/>
              </a:rPr>
              <a:t> + 6×8</a:t>
            </a:r>
            <a:r>
              <a:rPr kumimoji="1" lang="en-US" altLang="zh-CN" sz="2400" baseline="30000" dirty="0">
                <a:solidFill>
                  <a:srgbClr val="000099"/>
                </a:solidFill>
                <a:latin typeface="+mn-ea"/>
              </a:rPr>
              <a:t>1</a:t>
            </a:r>
            <a:r>
              <a:rPr kumimoji="1" lang="en-US" altLang="zh-CN" sz="2400" dirty="0">
                <a:solidFill>
                  <a:srgbClr val="000099"/>
                </a:solidFill>
                <a:latin typeface="+mn-ea"/>
              </a:rPr>
              <a:t> + 7×8</a:t>
            </a:r>
            <a:r>
              <a:rPr kumimoji="1" lang="en-US" altLang="zh-CN" sz="2400" baseline="30000" dirty="0">
                <a:solidFill>
                  <a:srgbClr val="000099"/>
                </a:solidFill>
                <a:latin typeface="+mn-ea"/>
              </a:rPr>
              <a:t>0</a:t>
            </a:r>
            <a:r>
              <a:rPr kumimoji="1" lang="en-US" altLang="zh-CN" sz="2400" dirty="0">
                <a:solidFill>
                  <a:srgbClr val="000099"/>
                </a:solidFill>
                <a:latin typeface="+mn-ea"/>
              </a:rPr>
              <a:t> + 6×8</a:t>
            </a:r>
            <a:r>
              <a:rPr kumimoji="1" lang="en-US" altLang="zh-CN" sz="2400" baseline="30000" dirty="0">
                <a:solidFill>
                  <a:srgbClr val="000099"/>
                </a:solidFill>
                <a:latin typeface="+mn-ea"/>
              </a:rPr>
              <a:t>-1</a:t>
            </a:r>
            <a:r>
              <a:rPr kumimoji="1" lang="en-US" altLang="zh-CN" sz="2400" dirty="0">
                <a:solidFill>
                  <a:srgbClr val="000099"/>
                </a:solidFill>
                <a:latin typeface="+mn-ea"/>
              </a:rPr>
              <a:t>)</a:t>
            </a:r>
            <a:r>
              <a:rPr kumimoji="1" lang="en-US" altLang="zh-CN" sz="2400" baseline="-25000" dirty="0">
                <a:solidFill>
                  <a:srgbClr val="000099"/>
                </a:solidFill>
                <a:latin typeface="+mn-ea"/>
              </a:rPr>
              <a:t>10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088703"/>
              </p:ext>
            </p:extLst>
          </p:nvPr>
        </p:nvGraphicFramePr>
        <p:xfrm>
          <a:off x="2699792" y="2420888"/>
          <a:ext cx="4041775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公式" r:id="rId3" imgW="1593669" imgH="425612" progId="Equation.3">
                  <p:embed/>
                </p:oleObj>
              </mc:Choice>
              <mc:Fallback>
                <p:oleObj name="公式" r:id="rId3" imgW="1593669" imgH="4256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420888"/>
                        <a:ext cx="4041775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410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>
                <a:latin typeface="+mn-ea"/>
                <a:ea typeface="+mn-ea"/>
              </a:rPr>
              <a:t>十六进制（</a:t>
            </a:r>
            <a:r>
              <a:rPr lang="en-US" altLang="zh-CN" sz="2800" dirty="0">
                <a:latin typeface="+mn-ea"/>
                <a:ea typeface="+mn-ea"/>
              </a:rPr>
              <a:t>Hexadecimal</a:t>
            </a:r>
            <a:r>
              <a:rPr lang="zh-CN" altLang="en-US" sz="2800" dirty="0" smtClean="0">
                <a:latin typeface="+mn-ea"/>
                <a:ea typeface="+mn-ea"/>
              </a:rPr>
              <a:t>）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pPr indent="536575"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99"/>
                </a:solidFill>
                <a:latin typeface="+mn-ea"/>
              </a:rPr>
              <a:t>计数规律：逢十六进一，借一当十六；</a:t>
            </a:r>
          </a:p>
          <a:p>
            <a:pPr indent="536575"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99"/>
                </a:solidFill>
                <a:latin typeface="+mn-ea"/>
              </a:rPr>
              <a:t>基数Ｘ＝</a:t>
            </a: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16; </a:t>
            </a:r>
            <a:r>
              <a:rPr lang="zh-CN" altLang="en-US" sz="2400" dirty="0">
                <a:solidFill>
                  <a:srgbClr val="000099"/>
                </a:solidFill>
                <a:latin typeface="+mn-ea"/>
              </a:rPr>
              <a:t>系数 </a:t>
            </a: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a={0,1,…,9,A,B,C,D,E,F};</a:t>
            </a:r>
          </a:p>
          <a:p>
            <a:pPr indent="536575"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99"/>
                </a:solidFill>
                <a:latin typeface="+mn-ea"/>
              </a:rPr>
              <a:t>一般表达式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：</a:t>
            </a:r>
            <a:endParaRPr lang="en-US" altLang="zh-CN" sz="2400" dirty="0" smtClean="0">
              <a:solidFill>
                <a:srgbClr val="000099"/>
              </a:solidFill>
              <a:latin typeface="+mn-ea"/>
            </a:endParaRPr>
          </a:p>
          <a:p>
            <a:pPr indent="536575">
              <a:lnSpc>
                <a:spcPct val="110000"/>
              </a:lnSpc>
              <a:spcBef>
                <a:spcPct val="0"/>
              </a:spcBef>
            </a:pPr>
            <a:endParaRPr lang="en-US" altLang="zh-CN" sz="2400" dirty="0">
              <a:solidFill>
                <a:srgbClr val="000099"/>
              </a:solidFill>
              <a:latin typeface="+mn-ea"/>
            </a:endParaRPr>
          </a:p>
          <a:p>
            <a:pPr indent="536575">
              <a:lnSpc>
                <a:spcPct val="110000"/>
              </a:lnSpc>
              <a:spcBef>
                <a:spcPct val="0"/>
              </a:spcBef>
            </a:pPr>
            <a:endParaRPr lang="en-US" altLang="zh-CN" sz="2400" dirty="0" smtClean="0">
              <a:solidFill>
                <a:srgbClr val="000099"/>
              </a:solidFill>
              <a:latin typeface="+mn-ea"/>
            </a:endParaRPr>
          </a:p>
          <a:p>
            <a:pPr indent="536575">
              <a:lnSpc>
                <a:spcPct val="110000"/>
              </a:lnSpc>
              <a:spcBef>
                <a:spcPct val="0"/>
              </a:spcBef>
            </a:pPr>
            <a:endParaRPr lang="en-US" altLang="zh-CN" sz="2400" dirty="0">
              <a:solidFill>
                <a:srgbClr val="000099"/>
              </a:solidFill>
              <a:latin typeface="+mn-ea"/>
            </a:endParaRPr>
          </a:p>
          <a:p>
            <a:pPr indent="536575">
              <a:lnSpc>
                <a:spcPct val="110000"/>
              </a:lnSpc>
              <a:spcBef>
                <a:spcPct val="0"/>
              </a:spcBef>
            </a:pPr>
            <a:r>
              <a:rPr kumimoji="1" lang="zh-CN" altLang="en-US" sz="2400" dirty="0">
                <a:solidFill>
                  <a:srgbClr val="000099"/>
                </a:solidFill>
                <a:latin typeface="宋体" charset="-122"/>
              </a:rPr>
              <a:t>特点：</a:t>
            </a:r>
            <a:r>
              <a:rPr kumimoji="1" lang="en-US" altLang="en-US" sz="2400" dirty="0">
                <a:solidFill>
                  <a:srgbClr val="000099"/>
                </a:solidFill>
                <a:latin typeface="宋体" charset="-122"/>
              </a:rPr>
              <a:t>2</a:t>
            </a:r>
            <a:r>
              <a:rPr kumimoji="1" lang="en-US" altLang="en-US" sz="2400" baseline="30000" dirty="0">
                <a:solidFill>
                  <a:srgbClr val="000099"/>
                </a:solidFill>
                <a:latin typeface="宋体" charset="-122"/>
              </a:rPr>
              <a:t>4</a:t>
            </a:r>
            <a:r>
              <a:rPr kumimoji="1" lang="en-US" altLang="en-US" sz="2400" dirty="0">
                <a:solidFill>
                  <a:srgbClr val="000099"/>
                </a:solidFill>
                <a:latin typeface="宋体" charset="-122"/>
              </a:rPr>
              <a:t>＝16</a:t>
            </a:r>
            <a:r>
              <a:rPr kumimoji="1" lang="zh-CN" altLang="en-US" sz="2400" dirty="0">
                <a:solidFill>
                  <a:srgbClr val="000099"/>
                </a:solidFill>
                <a:latin typeface="宋体" charset="-122"/>
              </a:rPr>
              <a:t>，</a:t>
            </a:r>
            <a:r>
              <a:rPr kumimoji="1" lang="en-US" altLang="zh-CN" sz="2400" dirty="0">
                <a:solidFill>
                  <a:srgbClr val="000099"/>
                </a:solidFill>
                <a:latin typeface="宋体" charset="-122"/>
              </a:rPr>
              <a:t>4</a:t>
            </a:r>
            <a:r>
              <a:rPr kumimoji="1" lang="zh-CN" altLang="en-US" sz="2400" dirty="0">
                <a:solidFill>
                  <a:srgbClr val="000099"/>
                </a:solidFill>
                <a:latin typeface="宋体" charset="-122"/>
              </a:rPr>
              <a:t>位二进制的数对应一位</a:t>
            </a:r>
            <a:r>
              <a:rPr kumimoji="1" lang="en-US" altLang="zh-CN" sz="2400" dirty="0">
                <a:solidFill>
                  <a:srgbClr val="000099"/>
                </a:solidFill>
                <a:latin typeface="宋体" charset="-122"/>
              </a:rPr>
              <a:t>16</a:t>
            </a:r>
            <a:r>
              <a:rPr kumimoji="1" lang="zh-CN" altLang="en-US" sz="2400" dirty="0">
                <a:solidFill>
                  <a:srgbClr val="000099"/>
                </a:solidFill>
                <a:latin typeface="宋体" charset="-122"/>
              </a:rPr>
              <a:t>进制的数。</a:t>
            </a:r>
            <a:endParaRPr kumimoji="1" lang="en-US" altLang="en-US" sz="2400" dirty="0">
              <a:solidFill>
                <a:srgbClr val="000099"/>
              </a:solidFill>
              <a:latin typeface="宋体" charset="-122"/>
            </a:endParaRPr>
          </a:p>
          <a:p>
            <a:pPr indent="536575">
              <a:lnSpc>
                <a:spcPct val="110000"/>
              </a:lnSpc>
              <a:spcBef>
                <a:spcPct val="0"/>
              </a:spcBef>
            </a:pPr>
            <a:endParaRPr lang="en-US" altLang="zh-CN" sz="2400" dirty="0" smtClean="0">
              <a:solidFill>
                <a:srgbClr val="000099"/>
              </a:solidFill>
              <a:latin typeface="+mn-ea"/>
            </a:endParaRPr>
          </a:p>
          <a:p>
            <a:pPr indent="0">
              <a:lnSpc>
                <a:spcPct val="110000"/>
              </a:lnSpc>
              <a:spcBef>
                <a:spcPct val="0"/>
              </a:spcBef>
              <a:buNone/>
            </a:pPr>
            <a:r>
              <a:rPr kumimoji="1" lang="zh-CN" altLang="zh-CN" sz="2400" dirty="0"/>
              <a:t>【例1-4】</a:t>
            </a:r>
            <a:r>
              <a:rPr kumimoji="1" lang="en-US" altLang="zh-CN" sz="2400" dirty="0">
                <a:solidFill>
                  <a:srgbClr val="000099"/>
                </a:solidFill>
                <a:sym typeface="Wingdings" pitchFamily="2" charset="2"/>
              </a:rPr>
              <a:t>(</a:t>
            </a:r>
            <a:r>
              <a:rPr kumimoji="1" lang="en-US" altLang="zh-CN" sz="2400" dirty="0">
                <a:solidFill>
                  <a:srgbClr val="000099"/>
                </a:solidFill>
              </a:rPr>
              <a:t>56D.3)</a:t>
            </a:r>
            <a:r>
              <a:rPr kumimoji="1" lang="en-US" altLang="zh-CN" sz="2400" baseline="-25000" dirty="0">
                <a:solidFill>
                  <a:srgbClr val="000099"/>
                </a:solidFill>
              </a:rPr>
              <a:t>H</a:t>
            </a:r>
            <a:r>
              <a:rPr kumimoji="1" lang="en-US" altLang="zh-CN" sz="2400" dirty="0">
                <a:solidFill>
                  <a:srgbClr val="000099"/>
                </a:solidFill>
              </a:rPr>
              <a:t> = (5×16</a:t>
            </a:r>
            <a:r>
              <a:rPr kumimoji="1" lang="en-US" altLang="zh-CN" sz="2400" baseline="30000" dirty="0">
                <a:solidFill>
                  <a:srgbClr val="000099"/>
                </a:solidFill>
              </a:rPr>
              <a:t>2</a:t>
            </a:r>
            <a:r>
              <a:rPr kumimoji="1" lang="en-US" altLang="zh-CN" sz="2400" dirty="0">
                <a:solidFill>
                  <a:srgbClr val="000099"/>
                </a:solidFill>
              </a:rPr>
              <a:t> + 6×16</a:t>
            </a:r>
            <a:r>
              <a:rPr kumimoji="1" lang="en-US" altLang="zh-CN" sz="2400" baseline="30000" dirty="0">
                <a:solidFill>
                  <a:srgbClr val="000099"/>
                </a:solidFill>
              </a:rPr>
              <a:t>1</a:t>
            </a:r>
            <a:r>
              <a:rPr kumimoji="1" lang="en-US" altLang="zh-CN" sz="2400" dirty="0">
                <a:solidFill>
                  <a:srgbClr val="000099"/>
                </a:solidFill>
              </a:rPr>
              <a:t> + 13×16</a:t>
            </a:r>
            <a:r>
              <a:rPr kumimoji="1" lang="en-US" altLang="zh-CN" sz="2400" baseline="30000" dirty="0">
                <a:solidFill>
                  <a:srgbClr val="000099"/>
                </a:solidFill>
              </a:rPr>
              <a:t>0</a:t>
            </a:r>
            <a:r>
              <a:rPr kumimoji="1" lang="en-US" altLang="zh-CN" sz="2400" dirty="0">
                <a:solidFill>
                  <a:srgbClr val="000099"/>
                </a:solidFill>
              </a:rPr>
              <a:t> + 3×16</a:t>
            </a:r>
            <a:r>
              <a:rPr kumimoji="1" lang="en-US" altLang="zh-CN" sz="2400" baseline="30000" dirty="0">
                <a:solidFill>
                  <a:srgbClr val="000099"/>
                </a:solidFill>
              </a:rPr>
              <a:t>-1</a:t>
            </a:r>
            <a:r>
              <a:rPr kumimoji="1" lang="en-US" altLang="zh-CN" sz="2400" dirty="0">
                <a:solidFill>
                  <a:srgbClr val="000099"/>
                </a:solidFill>
              </a:rPr>
              <a:t>)</a:t>
            </a:r>
            <a:r>
              <a:rPr kumimoji="1" lang="en-US" altLang="zh-CN" sz="2400" baseline="-25000" dirty="0">
                <a:solidFill>
                  <a:srgbClr val="000099"/>
                </a:solidFill>
              </a:rPr>
              <a:t>10</a:t>
            </a:r>
          </a:p>
          <a:p>
            <a:pPr indent="536575">
              <a:lnSpc>
                <a:spcPct val="110000"/>
              </a:lnSpc>
              <a:spcBef>
                <a:spcPct val="0"/>
              </a:spcBef>
            </a:pPr>
            <a:endParaRPr lang="en-US" altLang="zh-CN" sz="2400" dirty="0">
              <a:solidFill>
                <a:srgbClr val="000099"/>
              </a:solidFill>
              <a:latin typeface="+mn-ea"/>
            </a:endParaRPr>
          </a:p>
          <a:p>
            <a:pPr indent="536575">
              <a:lnSpc>
                <a:spcPct val="110000"/>
              </a:lnSpc>
              <a:spcBef>
                <a:spcPct val="0"/>
              </a:spcBef>
            </a:pPr>
            <a:endParaRPr lang="zh-CN" altLang="en-US" sz="2400" dirty="0">
              <a:solidFill>
                <a:srgbClr val="000099"/>
              </a:solidFill>
              <a:latin typeface="+mn-ea"/>
            </a:endParaRP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008865"/>
              </p:ext>
            </p:extLst>
          </p:nvPr>
        </p:nvGraphicFramePr>
        <p:xfrm>
          <a:off x="2627784" y="2996952"/>
          <a:ext cx="405765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公式" r:id="rId3" imgW="1720980" imgH="425612" progId="Equation.3">
                  <p:embed/>
                </p:oleObj>
              </mc:Choice>
              <mc:Fallback>
                <p:oleObj name="公式" r:id="rId3" imgW="1720980" imgH="4256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996952"/>
                        <a:ext cx="4057650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322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n-US" altLang="en-US" sz="2800" dirty="0" err="1" smtClean="0">
                <a:solidFill>
                  <a:srgbClr val="008000"/>
                </a:solidFill>
                <a:latin typeface="+mn-ea"/>
                <a:ea typeface="+mn-ea"/>
              </a:rPr>
              <a:t>各种不同进制数的书写规定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Tx/>
              <a:buBlip>
                <a:blip r:embed="rId2"/>
              </a:buBlip>
            </a:pPr>
            <a:r>
              <a:rPr lang="en-US" altLang="en-US" sz="2400" dirty="0">
                <a:solidFill>
                  <a:srgbClr val="000099"/>
                </a:solidFill>
                <a:latin typeface="+mn-ea"/>
              </a:rPr>
              <a:t>Decimal：</a:t>
            </a:r>
            <a:r>
              <a:rPr lang="zh-CN" altLang="en-US" sz="2400" dirty="0">
                <a:solidFill>
                  <a:srgbClr val="000099"/>
                </a:solidFill>
                <a:latin typeface="+mn-ea"/>
              </a:rPr>
              <a:t>     </a:t>
            </a:r>
            <a:r>
              <a:rPr lang="en-US" altLang="en-US" sz="2400" dirty="0" err="1">
                <a:solidFill>
                  <a:srgbClr val="000099"/>
                </a:solidFill>
                <a:latin typeface="+mn-ea"/>
              </a:rPr>
              <a:t>后跟D或不写</a:t>
            </a:r>
            <a:r>
              <a:rPr lang="en-US" altLang="en-US" sz="2400" dirty="0">
                <a:solidFill>
                  <a:srgbClr val="000099"/>
                </a:solidFill>
                <a:latin typeface="+mn-ea"/>
              </a:rPr>
              <a:t>；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Blip>
                <a:blip r:embed="rId2"/>
              </a:buBlip>
            </a:pPr>
            <a:r>
              <a:rPr lang="en-US" altLang="en-US" sz="2400" dirty="0">
                <a:solidFill>
                  <a:srgbClr val="000099"/>
                </a:solidFill>
                <a:latin typeface="+mn-ea"/>
              </a:rPr>
              <a:t>Binary：</a:t>
            </a:r>
            <a:r>
              <a:rPr lang="zh-CN" altLang="en-US" sz="2400" dirty="0">
                <a:solidFill>
                  <a:srgbClr val="000099"/>
                </a:solidFill>
                <a:latin typeface="+mn-ea"/>
              </a:rPr>
              <a:t>      </a:t>
            </a:r>
            <a:r>
              <a:rPr lang="en-US" altLang="en-US" sz="2400" dirty="0" err="1">
                <a:solidFill>
                  <a:srgbClr val="000099"/>
                </a:solidFill>
                <a:latin typeface="+mn-ea"/>
              </a:rPr>
              <a:t>后跟B</a:t>
            </a:r>
            <a:r>
              <a:rPr lang="en-US" altLang="en-US" sz="2400" dirty="0">
                <a:solidFill>
                  <a:srgbClr val="000099"/>
                </a:solidFill>
                <a:latin typeface="+mn-ea"/>
              </a:rPr>
              <a:t>；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Blip>
                <a:blip r:embed="rId2"/>
              </a:buBlip>
            </a:pPr>
            <a:r>
              <a:rPr lang="en-US" altLang="en-US" sz="2400" dirty="0">
                <a:solidFill>
                  <a:srgbClr val="000099"/>
                </a:solidFill>
                <a:latin typeface="+mn-ea"/>
              </a:rPr>
              <a:t>Octal：</a:t>
            </a:r>
            <a:r>
              <a:rPr lang="zh-CN" altLang="en-US" sz="2400" dirty="0">
                <a:solidFill>
                  <a:srgbClr val="000099"/>
                </a:solidFill>
                <a:latin typeface="+mn-ea"/>
              </a:rPr>
              <a:t>       </a:t>
            </a:r>
            <a:r>
              <a:rPr lang="en-US" altLang="en-US" sz="2400" dirty="0" err="1">
                <a:solidFill>
                  <a:srgbClr val="000099"/>
                </a:solidFill>
                <a:latin typeface="+mn-ea"/>
              </a:rPr>
              <a:t>后跟Q</a:t>
            </a:r>
            <a:r>
              <a:rPr lang="en-US" altLang="en-US" sz="2400" dirty="0">
                <a:solidFill>
                  <a:srgbClr val="000099"/>
                </a:solidFill>
                <a:latin typeface="+mn-ea"/>
              </a:rPr>
              <a:t>；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Blip>
                <a:blip r:embed="rId2"/>
              </a:buBlip>
            </a:pPr>
            <a:r>
              <a:rPr lang="en-US" altLang="en-US" sz="2400" dirty="0">
                <a:solidFill>
                  <a:srgbClr val="000099"/>
                </a:solidFill>
                <a:latin typeface="+mn-ea"/>
              </a:rPr>
              <a:t>Hexadecimal：</a:t>
            </a:r>
            <a:r>
              <a:rPr lang="zh-CN" altLang="en-US" sz="2400" dirty="0">
                <a:solidFill>
                  <a:srgbClr val="000099"/>
                </a:solidFill>
                <a:latin typeface="+mn-ea"/>
              </a:rPr>
              <a:t> </a:t>
            </a:r>
            <a:r>
              <a:rPr lang="en-US" altLang="en-US" sz="2400" dirty="0" err="1">
                <a:solidFill>
                  <a:srgbClr val="000099"/>
                </a:solidFill>
                <a:latin typeface="+mn-ea"/>
              </a:rPr>
              <a:t>后跟H,若以</a:t>
            </a:r>
            <a:r>
              <a:rPr lang="zh-CN" altLang="en-US" sz="2400" dirty="0">
                <a:solidFill>
                  <a:srgbClr val="000099"/>
                </a:solidFill>
                <a:latin typeface="+mn-ea"/>
              </a:rPr>
              <a:t> </a:t>
            </a:r>
            <a:r>
              <a:rPr lang="en-US" altLang="en-US" sz="2400" dirty="0">
                <a:solidFill>
                  <a:srgbClr val="000099"/>
                </a:solidFill>
                <a:latin typeface="+mn-ea"/>
              </a:rPr>
              <a:t>A~</a:t>
            </a: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 </a:t>
            </a:r>
            <a:r>
              <a:rPr lang="en-US" altLang="en-US" sz="2400" dirty="0">
                <a:solidFill>
                  <a:srgbClr val="000099"/>
                </a:solidFill>
                <a:latin typeface="+mn-ea"/>
              </a:rPr>
              <a:t>F开头，前加0；</a:t>
            </a:r>
            <a:endParaRPr lang="zh-CN" altLang="en-US" sz="2400" dirty="0">
              <a:solidFill>
                <a:srgbClr val="000099"/>
              </a:solidFill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099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latin typeface="宋体" charset="-122"/>
                <a:ea typeface="宋体" charset="-122"/>
              </a:rPr>
              <a:t>1</a:t>
            </a:r>
            <a:r>
              <a:rPr lang="en-US" altLang="zh-CN" sz="2800" dirty="0">
                <a:latin typeface="宋体" charset="-122"/>
                <a:ea typeface="宋体" charset="-122"/>
              </a:rPr>
              <a:t>.</a:t>
            </a:r>
            <a:r>
              <a:rPr lang="en-US" altLang="zh-CN" sz="2800" dirty="0" smtClean="0">
                <a:latin typeface="宋体" charset="-122"/>
                <a:ea typeface="宋体" charset="-122"/>
              </a:rPr>
              <a:t>4.2 </a:t>
            </a:r>
            <a:r>
              <a:rPr lang="zh-CN" altLang="en-US" sz="2800" dirty="0">
                <a:latin typeface="宋体" charset="-122"/>
                <a:ea typeface="宋体" charset="-122"/>
              </a:rPr>
              <a:t>数制间的转换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616624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）</a:t>
            </a:r>
            <a:r>
              <a:rPr lang="en-US" altLang="zh-CN" sz="2400" dirty="0" smtClean="0">
                <a:solidFill>
                  <a:srgbClr val="008000"/>
                </a:solidFill>
                <a:latin typeface="+mn-ea"/>
                <a:cs typeface="Times New Roman" pitchFamily="18" charset="0"/>
              </a:rPr>
              <a:t>N</a:t>
            </a:r>
            <a:r>
              <a:rPr lang="zh-CN" altLang="en-US" sz="2400" dirty="0">
                <a:solidFill>
                  <a:srgbClr val="008000"/>
                </a:solidFill>
                <a:latin typeface="+mn-ea"/>
                <a:cs typeface="Times New Roman" pitchFamily="18" charset="0"/>
              </a:rPr>
              <a:t>（</a:t>
            </a:r>
            <a:r>
              <a:rPr lang="en-US" altLang="zh-CN" sz="2400" dirty="0">
                <a:solidFill>
                  <a:srgbClr val="008000"/>
                </a:solidFill>
                <a:latin typeface="+mn-ea"/>
                <a:cs typeface="Times New Roman" pitchFamily="18" charset="0"/>
              </a:rPr>
              <a:t>N≠10</a:t>
            </a:r>
            <a:r>
              <a:rPr lang="zh-CN" altLang="en-US" sz="2400" dirty="0">
                <a:solidFill>
                  <a:srgbClr val="008000"/>
                </a:solidFill>
                <a:latin typeface="+mn-ea"/>
                <a:cs typeface="Times New Roman" pitchFamily="18" charset="0"/>
              </a:rPr>
              <a:t>）进制 </a:t>
            </a:r>
            <a:r>
              <a:rPr lang="zh-CN" altLang="en-US" sz="2400" dirty="0">
                <a:solidFill>
                  <a:srgbClr val="008000"/>
                </a:solidFill>
                <a:latin typeface="+mn-ea"/>
                <a:cs typeface="Times New Roman" pitchFamily="18" charset="0"/>
                <a:sym typeface="Symbol" pitchFamily="18" charset="2"/>
              </a:rPr>
              <a:t></a:t>
            </a:r>
            <a:r>
              <a:rPr lang="zh-CN" altLang="en-US" sz="2400" dirty="0">
                <a:solidFill>
                  <a:srgbClr val="008000"/>
                </a:solidFill>
                <a:latin typeface="+mn-ea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08000"/>
                </a:solidFill>
                <a:latin typeface="+mn-ea"/>
                <a:cs typeface="Times New Roman" pitchFamily="18" charset="0"/>
              </a:rPr>
              <a:t>十进制</a:t>
            </a:r>
            <a:endParaRPr lang="en-US" altLang="zh-CN" sz="2400" dirty="0" smtClean="0">
              <a:solidFill>
                <a:srgbClr val="008000"/>
              </a:solidFill>
              <a:latin typeface="+mn-ea"/>
              <a:cs typeface="Times New Roman" pitchFamily="18" charset="0"/>
            </a:endParaRPr>
          </a:p>
          <a:p>
            <a:r>
              <a:rPr kumimoji="1" lang="zh-CN" altLang="en-US" sz="2400" dirty="0">
                <a:solidFill>
                  <a:srgbClr val="FF0000"/>
                </a:solidFill>
                <a:latin typeface="宋体" charset="-122"/>
              </a:rPr>
              <a:t>方法：按权展开</a:t>
            </a:r>
            <a:endParaRPr lang="en-US" altLang="zh-CN" sz="2400" dirty="0">
              <a:solidFill>
                <a:srgbClr val="008000"/>
              </a:solidFill>
              <a:latin typeface="+mn-ea"/>
              <a:cs typeface="Times New Roman" pitchFamily="18" charset="0"/>
            </a:endParaRPr>
          </a:p>
          <a:p>
            <a:endParaRPr lang="en-US" altLang="zh-CN" sz="2400" dirty="0" smtClean="0">
              <a:solidFill>
                <a:srgbClr val="008000"/>
              </a:solidFill>
              <a:latin typeface="+mn-ea"/>
              <a:cs typeface="Times New Roman" pitchFamily="18" charset="0"/>
            </a:endParaRPr>
          </a:p>
          <a:p>
            <a:endParaRPr lang="en-US" altLang="zh-CN" sz="2400" dirty="0">
              <a:solidFill>
                <a:srgbClr val="008000"/>
              </a:solidFill>
              <a:latin typeface="+mn-ea"/>
              <a:cs typeface="Times New Roman" pitchFamily="18" charset="0"/>
            </a:endParaRPr>
          </a:p>
          <a:p>
            <a:endParaRPr lang="zh-CN" altLang="en-US" sz="2400" dirty="0">
              <a:solidFill>
                <a:srgbClr val="008000"/>
              </a:solidFill>
              <a:latin typeface="+mn-ea"/>
              <a:cs typeface="Times New Roman" pitchFamily="18" charset="0"/>
            </a:endParaRPr>
          </a:p>
          <a:p>
            <a:pPr eaLnBrk="0" fontAlgn="t">
              <a:lnSpc>
                <a:spcPct val="125000"/>
              </a:lnSpc>
            </a:pPr>
            <a:r>
              <a:rPr kumimoji="1" lang="en-US" altLang="zh-CN" sz="2400" dirty="0">
                <a:latin typeface="+mn-ea"/>
              </a:rPr>
              <a:t>【</a:t>
            </a:r>
            <a:r>
              <a:rPr kumimoji="1" lang="zh-CN" altLang="en-US" sz="2400" dirty="0">
                <a:latin typeface="+mn-ea"/>
              </a:rPr>
              <a:t>例</a:t>
            </a:r>
            <a:r>
              <a:rPr kumimoji="1" lang="en-US" altLang="zh-CN" sz="2400" dirty="0">
                <a:latin typeface="+mn-ea"/>
              </a:rPr>
              <a:t>1-9</a:t>
            </a:r>
            <a:r>
              <a:rPr kumimoji="1" lang="en-US" altLang="zh-CN" sz="2400" dirty="0" smtClean="0">
                <a:latin typeface="+mn-ea"/>
              </a:rPr>
              <a:t>】</a:t>
            </a:r>
          </a:p>
          <a:p>
            <a:pPr eaLnBrk="0" fontAlgn="t">
              <a:lnSpc>
                <a:spcPct val="125000"/>
              </a:lnSpc>
            </a:pPr>
            <a:r>
              <a:rPr kumimoji="1" lang="en-US" altLang="zh-CN" sz="2400" dirty="0" smtClean="0">
                <a:solidFill>
                  <a:srgbClr val="FF3300"/>
                </a:solidFill>
                <a:latin typeface="+mn-ea"/>
              </a:rPr>
              <a:t> </a:t>
            </a:r>
            <a:r>
              <a:rPr kumimoji="1" lang="en-US" altLang="zh-CN" sz="2400" dirty="0">
                <a:solidFill>
                  <a:srgbClr val="000099"/>
                </a:solidFill>
                <a:latin typeface="+mn-ea"/>
              </a:rPr>
              <a:t>1011.110B =1×2</a:t>
            </a:r>
            <a:r>
              <a:rPr kumimoji="1" lang="en-US" altLang="zh-CN" sz="2400" baseline="30000" dirty="0">
                <a:solidFill>
                  <a:srgbClr val="000099"/>
                </a:solidFill>
                <a:latin typeface="+mn-ea"/>
              </a:rPr>
              <a:t>3</a:t>
            </a:r>
            <a:r>
              <a:rPr kumimoji="1" lang="en-US" altLang="zh-CN" sz="2400" dirty="0">
                <a:solidFill>
                  <a:srgbClr val="000099"/>
                </a:solidFill>
                <a:latin typeface="+mn-ea"/>
              </a:rPr>
              <a:t>+0×2</a:t>
            </a:r>
            <a:r>
              <a:rPr kumimoji="1" lang="en-US" altLang="zh-CN" sz="2400" baseline="30000" dirty="0">
                <a:solidFill>
                  <a:srgbClr val="000099"/>
                </a:solidFill>
                <a:latin typeface="+mn-ea"/>
              </a:rPr>
              <a:t>2</a:t>
            </a:r>
            <a:r>
              <a:rPr kumimoji="1" lang="en-US" altLang="zh-CN" sz="2400" dirty="0">
                <a:solidFill>
                  <a:srgbClr val="000099"/>
                </a:solidFill>
                <a:latin typeface="+mn-ea"/>
              </a:rPr>
              <a:t>+1×2</a:t>
            </a:r>
            <a:r>
              <a:rPr kumimoji="1" lang="en-US" altLang="zh-CN" sz="2400" baseline="30000" dirty="0">
                <a:solidFill>
                  <a:srgbClr val="000099"/>
                </a:solidFill>
                <a:latin typeface="+mn-ea"/>
              </a:rPr>
              <a:t>1</a:t>
            </a:r>
            <a:r>
              <a:rPr kumimoji="1" lang="en-US" altLang="zh-CN" sz="2400" dirty="0">
                <a:solidFill>
                  <a:srgbClr val="000099"/>
                </a:solidFill>
                <a:latin typeface="+mn-ea"/>
              </a:rPr>
              <a:t>+1×2</a:t>
            </a:r>
            <a:r>
              <a:rPr kumimoji="1" lang="en-US" altLang="zh-CN" sz="2400" baseline="30000" dirty="0">
                <a:solidFill>
                  <a:srgbClr val="000099"/>
                </a:solidFill>
                <a:latin typeface="+mn-ea"/>
              </a:rPr>
              <a:t>0</a:t>
            </a:r>
            <a:r>
              <a:rPr kumimoji="1" lang="en-US" altLang="zh-CN" sz="2400" dirty="0">
                <a:solidFill>
                  <a:srgbClr val="000099"/>
                </a:solidFill>
                <a:latin typeface="+mn-ea"/>
              </a:rPr>
              <a:t>+1×2</a:t>
            </a:r>
            <a:r>
              <a:rPr kumimoji="1" lang="en-US" altLang="zh-CN" sz="2400" baseline="30000" dirty="0">
                <a:solidFill>
                  <a:srgbClr val="000099"/>
                </a:solidFill>
                <a:latin typeface="+mn-ea"/>
              </a:rPr>
              <a:t>-1</a:t>
            </a:r>
            <a:r>
              <a:rPr kumimoji="1" lang="en-US" altLang="zh-CN" sz="2400" dirty="0">
                <a:solidFill>
                  <a:srgbClr val="000099"/>
                </a:solidFill>
                <a:latin typeface="+mn-ea"/>
              </a:rPr>
              <a:t>+1×2</a:t>
            </a:r>
            <a:r>
              <a:rPr kumimoji="1" lang="en-US" altLang="zh-CN" sz="2400" baseline="30000" dirty="0">
                <a:solidFill>
                  <a:srgbClr val="000099"/>
                </a:solidFill>
                <a:latin typeface="+mn-ea"/>
              </a:rPr>
              <a:t>-2</a:t>
            </a:r>
            <a:r>
              <a:rPr kumimoji="1" lang="en-US" altLang="zh-CN" sz="2400" dirty="0">
                <a:solidFill>
                  <a:srgbClr val="000099"/>
                </a:solidFill>
                <a:latin typeface="+mn-ea"/>
              </a:rPr>
              <a:t>=</a:t>
            </a:r>
            <a:r>
              <a:rPr kumimoji="1" lang="en-US" altLang="en-US" sz="2400" dirty="0">
                <a:solidFill>
                  <a:srgbClr val="000099"/>
                </a:solidFill>
                <a:latin typeface="+mn-ea"/>
              </a:rPr>
              <a:t>1</a:t>
            </a:r>
            <a:r>
              <a:rPr kumimoji="1" lang="en-US" altLang="zh-CN" sz="2400" dirty="0">
                <a:solidFill>
                  <a:srgbClr val="000099"/>
                </a:solidFill>
                <a:latin typeface="+mn-ea"/>
              </a:rPr>
              <a:t>11.75</a:t>
            </a:r>
            <a:r>
              <a:rPr kumimoji="1" lang="zh-CN" altLang="en-US" sz="2400" dirty="0">
                <a:solidFill>
                  <a:srgbClr val="000099"/>
                </a:solidFill>
                <a:latin typeface="+mn-ea"/>
              </a:rPr>
              <a:t>； </a:t>
            </a:r>
          </a:p>
          <a:p>
            <a:pPr>
              <a:lnSpc>
                <a:spcPct val="125000"/>
              </a:lnSpc>
            </a:pPr>
            <a:r>
              <a:rPr kumimoji="1" lang="en-US" altLang="zh-CN" sz="2400" dirty="0" smtClean="0">
                <a:solidFill>
                  <a:srgbClr val="000099"/>
                </a:solidFill>
                <a:latin typeface="+mn-ea"/>
              </a:rPr>
              <a:t>732.14Q </a:t>
            </a:r>
            <a:r>
              <a:rPr kumimoji="1" lang="en-US" altLang="zh-CN" sz="2400" dirty="0">
                <a:solidFill>
                  <a:srgbClr val="000099"/>
                </a:solidFill>
                <a:latin typeface="+mn-ea"/>
              </a:rPr>
              <a:t>= 7×8</a:t>
            </a:r>
            <a:r>
              <a:rPr kumimoji="1" lang="en-US" altLang="zh-CN" sz="2400" baseline="30000" dirty="0">
                <a:solidFill>
                  <a:srgbClr val="000099"/>
                </a:solidFill>
                <a:latin typeface="+mn-ea"/>
              </a:rPr>
              <a:t>2 </a:t>
            </a:r>
            <a:r>
              <a:rPr kumimoji="1" lang="en-US" altLang="zh-CN" sz="2400" dirty="0">
                <a:solidFill>
                  <a:srgbClr val="000099"/>
                </a:solidFill>
                <a:latin typeface="+mn-ea"/>
              </a:rPr>
              <a:t>+ 3×8</a:t>
            </a:r>
            <a:r>
              <a:rPr kumimoji="1" lang="en-US" altLang="zh-CN" sz="2400" baseline="30000" dirty="0">
                <a:solidFill>
                  <a:srgbClr val="000099"/>
                </a:solidFill>
                <a:latin typeface="+mn-ea"/>
              </a:rPr>
              <a:t>1 </a:t>
            </a:r>
            <a:r>
              <a:rPr kumimoji="1" lang="en-US" altLang="zh-CN" sz="2400" dirty="0">
                <a:solidFill>
                  <a:srgbClr val="000099"/>
                </a:solidFill>
                <a:latin typeface="+mn-ea"/>
              </a:rPr>
              <a:t>+ 2×8</a:t>
            </a:r>
            <a:r>
              <a:rPr kumimoji="1" lang="en-US" altLang="zh-CN" sz="2400" baseline="30000" dirty="0">
                <a:solidFill>
                  <a:srgbClr val="000099"/>
                </a:solidFill>
                <a:latin typeface="+mn-ea"/>
              </a:rPr>
              <a:t>0 </a:t>
            </a:r>
            <a:r>
              <a:rPr kumimoji="1" lang="en-US" altLang="zh-CN" sz="2400" dirty="0">
                <a:solidFill>
                  <a:srgbClr val="000099"/>
                </a:solidFill>
                <a:latin typeface="+mn-ea"/>
              </a:rPr>
              <a:t>+ 1×8</a:t>
            </a:r>
            <a:r>
              <a:rPr kumimoji="1" lang="en-US" altLang="zh-CN" sz="2400" baseline="30000" dirty="0">
                <a:solidFill>
                  <a:srgbClr val="000099"/>
                </a:solidFill>
                <a:latin typeface="+mn-ea"/>
              </a:rPr>
              <a:t>-1 </a:t>
            </a:r>
            <a:r>
              <a:rPr kumimoji="1" lang="en-US" altLang="zh-CN" sz="2400" dirty="0">
                <a:solidFill>
                  <a:srgbClr val="000099"/>
                </a:solidFill>
                <a:latin typeface="+mn-ea"/>
              </a:rPr>
              <a:t>+ 4×8</a:t>
            </a:r>
            <a:r>
              <a:rPr kumimoji="1" lang="en-US" altLang="zh-CN" sz="2400" baseline="30000" dirty="0">
                <a:solidFill>
                  <a:srgbClr val="000099"/>
                </a:solidFill>
                <a:latin typeface="+mn-ea"/>
              </a:rPr>
              <a:t>-2 </a:t>
            </a:r>
            <a:r>
              <a:rPr kumimoji="1" lang="en-US" altLang="zh-CN" sz="2400" dirty="0">
                <a:solidFill>
                  <a:srgbClr val="000099"/>
                </a:solidFill>
                <a:latin typeface="+mn-ea"/>
              </a:rPr>
              <a:t>= 474.1875</a:t>
            </a:r>
            <a:r>
              <a:rPr kumimoji="1" lang="zh-CN" altLang="en-US" sz="2400" dirty="0">
                <a:solidFill>
                  <a:srgbClr val="000099"/>
                </a:solidFill>
                <a:latin typeface="+mn-ea"/>
              </a:rPr>
              <a:t>；        </a:t>
            </a:r>
          </a:p>
          <a:p>
            <a:pPr>
              <a:lnSpc>
                <a:spcPct val="125000"/>
              </a:lnSpc>
            </a:pPr>
            <a:r>
              <a:rPr kumimoji="1" lang="en-US" altLang="zh-CN" sz="2400" dirty="0" smtClean="0">
                <a:solidFill>
                  <a:srgbClr val="000099"/>
                </a:solidFill>
                <a:latin typeface="+mn-ea"/>
              </a:rPr>
              <a:t>3BEF.E6H </a:t>
            </a:r>
            <a:r>
              <a:rPr kumimoji="1" lang="en-US" altLang="zh-CN" sz="2400" dirty="0">
                <a:solidFill>
                  <a:srgbClr val="000099"/>
                </a:solidFill>
                <a:latin typeface="+mn-ea"/>
              </a:rPr>
              <a:t>= 3×16</a:t>
            </a:r>
            <a:r>
              <a:rPr kumimoji="1" lang="en-US" altLang="zh-CN" sz="2400" baseline="30000" dirty="0">
                <a:solidFill>
                  <a:srgbClr val="000099"/>
                </a:solidFill>
                <a:latin typeface="+mn-ea"/>
              </a:rPr>
              <a:t>3</a:t>
            </a:r>
            <a:r>
              <a:rPr kumimoji="1" lang="en-US" altLang="zh-CN" sz="2400" dirty="0">
                <a:solidFill>
                  <a:srgbClr val="000099"/>
                </a:solidFill>
                <a:latin typeface="+mn-ea"/>
              </a:rPr>
              <a:t> +11×16</a:t>
            </a:r>
            <a:r>
              <a:rPr kumimoji="1" lang="en-US" altLang="zh-CN" sz="2400" baseline="30000" dirty="0">
                <a:solidFill>
                  <a:srgbClr val="000099"/>
                </a:solidFill>
                <a:latin typeface="+mn-ea"/>
              </a:rPr>
              <a:t>2</a:t>
            </a:r>
            <a:r>
              <a:rPr kumimoji="1" lang="en-US" altLang="zh-CN" sz="2400" dirty="0">
                <a:solidFill>
                  <a:srgbClr val="000099"/>
                </a:solidFill>
                <a:latin typeface="+mn-ea"/>
              </a:rPr>
              <a:t> +14×16</a:t>
            </a:r>
            <a:r>
              <a:rPr kumimoji="1" lang="en-US" altLang="zh-CN" sz="2400" baseline="30000" dirty="0">
                <a:solidFill>
                  <a:srgbClr val="000099"/>
                </a:solidFill>
                <a:latin typeface="+mn-ea"/>
              </a:rPr>
              <a:t>1</a:t>
            </a:r>
            <a:r>
              <a:rPr kumimoji="1" lang="en-US" altLang="zh-CN" sz="2400" dirty="0">
                <a:solidFill>
                  <a:srgbClr val="000099"/>
                </a:solidFill>
                <a:latin typeface="+mn-ea"/>
              </a:rPr>
              <a:t> +</a:t>
            </a:r>
            <a:r>
              <a:rPr kumimoji="1" lang="en-US" altLang="en-US" sz="2400" dirty="0">
                <a:solidFill>
                  <a:srgbClr val="000099"/>
                </a:solidFill>
                <a:latin typeface="+mn-ea"/>
              </a:rPr>
              <a:t>1</a:t>
            </a:r>
            <a:r>
              <a:rPr kumimoji="1" lang="en-US" altLang="zh-CN" sz="2400" dirty="0">
                <a:solidFill>
                  <a:srgbClr val="000099"/>
                </a:solidFill>
                <a:latin typeface="+mn-ea"/>
              </a:rPr>
              <a:t>5</a:t>
            </a:r>
            <a:r>
              <a:rPr kumimoji="1" lang="en-US" altLang="en-US" sz="2400" dirty="0">
                <a:solidFill>
                  <a:srgbClr val="000099"/>
                </a:solidFill>
                <a:latin typeface="+mn-ea"/>
              </a:rPr>
              <a:t>×16</a:t>
            </a:r>
            <a:r>
              <a:rPr kumimoji="1" lang="en-US" altLang="en-US" sz="2400" baseline="30000" dirty="0">
                <a:solidFill>
                  <a:srgbClr val="000099"/>
                </a:solidFill>
                <a:latin typeface="+mn-ea"/>
              </a:rPr>
              <a:t>0</a:t>
            </a:r>
            <a:r>
              <a:rPr kumimoji="1" lang="en-US" altLang="en-US" sz="2400" dirty="0">
                <a:solidFill>
                  <a:srgbClr val="000099"/>
                </a:solidFill>
                <a:latin typeface="+mn-ea"/>
              </a:rPr>
              <a:t> </a:t>
            </a:r>
            <a:r>
              <a:rPr kumimoji="1" lang="en-US" altLang="zh-CN" sz="2400" dirty="0">
                <a:solidFill>
                  <a:srgbClr val="000099"/>
                </a:solidFill>
                <a:latin typeface="+mn-ea"/>
              </a:rPr>
              <a:t>+14 × 16</a:t>
            </a:r>
            <a:r>
              <a:rPr kumimoji="1" lang="en-US" altLang="zh-CN" sz="2400" baseline="30000" dirty="0">
                <a:solidFill>
                  <a:srgbClr val="000099"/>
                </a:solidFill>
                <a:latin typeface="+mn-ea"/>
              </a:rPr>
              <a:t>-1</a:t>
            </a:r>
            <a:r>
              <a:rPr kumimoji="1" lang="en-US" altLang="zh-CN" sz="2400" dirty="0">
                <a:solidFill>
                  <a:srgbClr val="000099"/>
                </a:solidFill>
                <a:latin typeface="+mn-ea"/>
              </a:rPr>
              <a:t> </a:t>
            </a:r>
            <a:r>
              <a:rPr kumimoji="1" lang="en-US" altLang="en-US" sz="2400" dirty="0">
                <a:solidFill>
                  <a:srgbClr val="000099"/>
                </a:solidFill>
                <a:latin typeface="+mn-ea"/>
              </a:rPr>
              <a:t>+</a:t>
            </a:r>
            <a:r>
              <a:rPr kumimoji="1" lang="en-US" altLang="zh-CN" sz="2400" dirty="0">
                <a:solidFill>
                  <a:srgbClr val="000099"/>
                </a:solidFill>
                <a:latin typeface="+mn-ea"/>
              </a:rPr>
              <a:t>6</a:t>
            </a:r>
            <a:r>
              <a:rPr kumimoji="1" lang="en-US" altLang="en-US" sz="2400" dirty="0">
                <a:solidFill>
                  <a:srgbClr val="000099"/>
                </a:solidFill>
                <a:latin typeface="+mn-ea"/>
              </a:rPr>
              <a:t>×16</a:t>
            </a:r>
            <a:r>
              <a:rPr kumimoji="1" lang="en-US" altLang="en-US" sz="2400" baseline="30000" dirty="0">
                <a:solidFill>
                  <a:srgbClr val="000099"/>
                </a:solidFill>
                <a:latin typeface="+mn-ea"/>
              </a:rPr>
              <a:t>-</a:t>
            </a:r>
            <a:r>
              <a:rPr kumimoji="1" lang="en-US" altLang="zh-CN" sz="2400" baseline="30000" dirty="0">
                <a:solidFill>
                  <a:srgbClr val="000099"/>
                </a:solidFill>
                <a:latin typeface="+mn-ea"/>
              </a:rPr>
              <a:t>2</a:t>
            </a:r>
            <a:r>
              <a:rPr kumimoji="1" lang="en-US" altLang="en-US" sz="2400" baseline="30000" dirty="0">
                <a:solidFill>
                  <a:srgbClr val="000099"/>
                </a:solidFill>
                <a:latin typeface="+mn-ea"/>
              </a:rPr>
              <a:t> </a:t>
            </a:r>
            <a:r>
              <a:rPr kumimoji="1" lang="en-US" altLang="zh-CN" sz="2400" baseline="30000" dirty="0">
                <a:solidFill>
                  <a:srgbClr val="000099"/>
                </a:solidFill>
                <a:latin typeface="+mn-ea"/>
              </a:rPr>
              <a:t> </a:t>
            </a:r>
            <a:r>
              <a:rPr kumimoji="1" lang="en-US" altLang="zh-CN" sz="2400" dirty="0" smtClean="0">
                <a:solidFill>
                  <a:srgbClr val="000099"/>
                </a:solidFill>
                <a:latin typeface="+mn-ea"/>
              </a:rPr>
              <a:t>=15039.8984375</a:t>
            </a:r>
            <a:r>
              <a:rPr kumimoji="1" lang="zh-CN" altLang="en-US" sz="2400" dirty="0">
                <a:solidFill>
                  <a:srgbClr val="000099"/>
                </a:solidFill>
                <a:latin typeface="+mn-ea"/>
              </a:rPr>
              <a:t>。</a:t>
            </a: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952722"/>
              </p:ext>
            </p:extLst>
          </p:nvPr>
        </p:nvGraphicFramePr>
        <p:xfrm>
          <a:off x="2555776" y="1916832"/>
          <a:ext cx="4176713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公式" r:id="rId3" imgW="1161972" imgH="425612" progId="Equation.3">
                  <p:embed/>
                </p:oleObj>
              </mc:Choice>
              <mc:Fallback>
                <p:oleObj name="公式" r:id="rId3" imgW="1161972" imgH="4256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916832"/>
                        <a:ext cx="4176713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6688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solidFill>
                  <a:srgbClr val="008000"/>
                </a:solidFill>
                <a:latin typeface="+mn-ea"/>
                <a:ea typeface="+mn-ea"/>
              </a:rPr>
              <a:t>2</a:t>
            </a:r>
            <a:r>
              <a:rPr lang="zh-CN" altLang="en-US" sz="2800" dirty="0" smtClean="0">
                <a:solidFill>
                  <a:srgbClr val="008000"/>
                </a:solidFill>
                <a:latin typeface="+mn-ea"/>
                <a:ea typeface="+mn-ea"/>
              </a:rPr>
              <a:t>）十进制</a:t>
            </a:r>
            <a:r>
              <a:rPr lang="zh-CN" altLang="en-US" sz="2800" dirty="0">
                <a:solidFill>
                  <a:srgbClr val="008000"/>
                </a:solidFill>
                <a:latin typeface="+mn-ea"/>
                <a:ea typeface="+mn-ea"/>
                <a:sym typeface="Symbol" pitchFamily="18" charset="2"/>
              </a:rPr>
              <a:t></a:t>
            </a:r>
            <a:r>
              <a:rPr lang="zh-CN" altLang="en-US" sz="2800" dirty="0">
                <a:solidFill>
                  <a:srgbClr val="008000"/>
                </a:solidFill>
                <a:latin typeface="+mn-ea"/>
                <a:ea typeface="+mn-ea"/>
              </a:rPr>
              <a:t> </a:t>
            </a:r>
            <a:r>
              <a:rPr lang="en-US" altLang="zh-CN" sz="2800" dirty="0">
                <a:solidFill>
                  <a:srgbClr val="008000"/>
                </a:solidFill>
                <a:latin typeface="+mn-ea"/>
                <a:ea typeface="+mn-ea"/>
              </a:rPr>
              <a:t>N</a:t>
            </a:r>
            <a:r>
              <a:rPr lang="zh-CN" altLang="en-US" sz="2800" dirty="0">
                <a:solidFill>
                  <a:srgbClr val="008000"/>
                </a:solidFill>
                <a:latin typeface="+mn-ea"/>
                <a:ea typeface="+mn-ea"/>
              </a:rPr>
              <a:t>（</a:t>
            </a:r>
            <a:r>
              <a:rPr lang="en-US" altLang="zh-CN" sz="2800" dirty="0">
                <a:solidFill>
                  <a:srgbClr val="008000"/>
                </a:solidFill>
                <a:latin typeface="+mn-ea"/>
                <a:ea typeface="+mn-ea"/>
              </a:rPr>
              <a:t>N≠10</a:t>
            </a:r>
            <a:r>
              <a:rPr lang="zh-CN" altLang="en-US" sz="2800" dirty="0">
                <a:solidFill>
                  <a:srgbClr val="008000"/>
                </a:solidFill>
                <a:latin typeface="+mn-ea"/>
                <a:ea typeface="+mn-ea"/>
              </a:rPr>
              <a:t>）进制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8834" y="1143000"/>
            <a:ext cx="8493646" cy="559836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转化原则：</a:t>
            </a:r>
            <a:r>
              <a:rPr lang="zh-CN" altLang="en-US" sz="2400" dirty="0">
                <a:solidFill>
                  <a:srgbClr val="0000CC"/>
                </a:solidFill>
                <a:latin typeface="宋体" charset="-122"/>
              </a:rPr>
              <a:t>整数部分、小数部分必须分开，目的求出系数</a:t>
            </a:r>
            <a:r>
              <a:rPr lang="en-US" altLang="zh-CN" sz="2400" dirty="0" err="1">
                <a:solidFill>
                  <a:srgbClr val="0000CC"/>
                </a:solidFill>
                <a:latin typeface="宋体" charset="-122"/>
              </a:rPr>
              <a:t>a</a:t>
            </a:r>
            <a:r>
              <a:rPr lang="en-US" altLang="zh-CN" sz="2400" baseline="-25000" dirty="0" err="1">
                <a:solidFill>
                  <a:srgbClr val="0000CC"/>
                </a:solidFill>
                <a:latin typeface="宋体" charset="-122"/>
              </a:rPr>
              <a:t>i</a:t>
            </a:r>
            <a:endParaRPr lang="en-US" altLang="zh-CN" sz="2400" dirty="0" smtClean="0"/>
          </a:p>
          <a:p>
            <a:pPr indent="261938">
              <a:lnSpc>
                <a:spcPct val="140000"/>
              </a:lnSpc>
              <a:spcBef>
                <a:spcPct val="0"/>
              </a:spcBef>
            </a:pPr>
            <a:r>
              <a:rPr lang="en-US" altLang="zh-CN" sz="2400" dirty="0" smtClean="0">
                <a:solidFill>
                  <a:srgbClr val="FF3300"/>
                </a:solidFill>
                <a:latin typeface="+mn-ea"/>
              </a:rPr>
              <a:t>2.1</a:t>
            </a:r>
            <a:r>
              <a:rPr lang="zh-CN" altLang="en-US" sz="2400" dirty="0" smtClean="0">
                <a:solidFill>
                  <a:srgbClr val="FF3300"/>
                </a:solidFill>
                <a:latin typeface="+mn-ea"/>
              </a:rPr>
              <a:t>）</a:t>
            </a:r>
            <a:r>
              <a:rPr lang="en-US" altLang="zh-CN" sz="2400" dirty="0" smtClean="0">
                <a:solidFill>
                  <a:srgbClr val="FF3300"/>
                </a:solidFill>
                <a:latin typeface="+mn-ea"/>
              </a:rPr>
              <a:t> </a:t>
            </a:r>
            <a:r>
              <a:rPr lang="zh-CN" altLang="en-US" sz="2400" dirty="0">
                <a:solidFill>
                  <a:srgbClr val="FF3300"/>
                </a:solidFill>
                <a:latin typeface="+mn-ea"/>
              </a:rPr>
              <a:t>整数部分</a:t>
            </a:r>
          </a:p>
          <a:p>
            <a:pPr indent="261938"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CC"/>
                </a:solidFill>
              </a:rPr>
              <a:t>已知：十进制整数</a:t>
            </a:r>
            <a:r>
              <a:rPr lang="en-US" altLang="zh-CN" sz="2400" dirty="0">
                <a:solidFill>
                  <a:srgbClr val="0000CC"/>
                </a:solidFill>
              </a:rPr>
              <a:t>(R)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10</a:t>
            </a:r>
            <a:r>
              <a:rPr lang="en-US" altLang="zh-CN" sz="2400" dirty="0">
                <a:solidFill>
                  <a:srgbClr val="0000CC"/>
                </a:solidFill>
              </a:rPr>
              <a:t> </a:t>
            </a:r>
            <a:r>
              <a:rPr lang="zh-CN" altLang="en-US" sz="2400" dirty="0">
                <a:solidFill>
                  <a:srgbClr val="0000CC"/>
                </a:solidFill>
              </a:rPr>
              <a:t>，将其转换为</a:t>
            </a:r>
            <a:r>
              <a:rPr lang="en-US" altLang="zh-CN" sz="2400" dirty="0">
                <a:solidFill>
                  <a:srgbClr val="0000CC"/>
                </a:solidFill>
              </a:rPr>
              <a:t>N</a:t>
            </a:r>
            <a:r>
              <a:rPr lang="zh-CN" altLang="en-US" sz="2400" dirty="0">
                <a:solidFill>
                  <a:srgbClr val="0000CC"/>
                </a:solidFill>
              </a:rPr>
              <a:t>进制整数</a:t>
            </a:r>
            <a:r>
              <a:rPr lang="en-US" altLang="zh-CN" sz="2400" dirty="0">
                <a:solidFill>
                  <a:srgbClr val="0000CC"/>
                </a:solidFill>
              </a:rPr>
              <a:t>(M)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N</a:t>
            </a:r>
            <a:r>
              <a:rPr lang="zh-CN" altLang="en-US" sz="2400" dirty="0">
                <a:solidFill>
                  <a:srgbClr val="0000CC"/>
                </a:solidFill>
              </a:rPr>
              <a:t>，</a:t>
            </a:r>
          </a:p>
          <a:p>
            <a:pPr indent="261938"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CC"/>
                </a:solidFill>
              </a:rPr>
              <a:t>设</a:t>
            </a:r>
            <a:r>
              <a:rPr lang="en-US" altLang="zh-CN" sz="2400" dirty="0">
                <a:solidFill>
                  <a:srgbClr val="0000CC"/>
                </a:solidFill>
              </a:rPr>
              <a:t>(M)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N</a:t>
            </a:r>
            <a:r>
              <a:rPr lang="en-US" altLang="zh-CN" sz="2400" dirty="0">
                <a:solidFill>
                  <a:srgbClr val="0000CC"/>
                </a:solidFill>
              </a:rPr>
              <a:t> =a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n-1</a:t>
            </a:r>
            <a:r>
              <a:rPr lang="en-US" altLang="zh-CN" sz="2400" dirty="0">
                <a:solidFill>
                  <a:srgbClr val="0000CC"/>
                </a:solidFill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n-2</a:t>
            </a:r>
            <a:r>
              <a:rPr lang="en-US" altLang="zh-CN" sz="2400" dirty="0">
                <a:solidFill>
                  <a:srgbClr val="0000CC"/>
                </a:solidFill>
              </a:rPr>
              <a:t> …a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1</a:t>
            </a:r>
            <a:r>
              <a:rPr lang="en-US" altLang="zh-CN" sz="2400" dirty="0">
                <a:solidFill>
                  <a:srgbClr val="0000CC"/>
                </a:solidFill>
              </a:rPr>
              <a:t> a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0</a:t>
            </a:r>
            <a:r>
              <a:rPr lang="en-US" altLang="zh-CN" sz="2400" dirty="0">
                <a:solidFill>
                  <a:srgbClr val="0000CC"/>
                </a:solidFill>
              </a:rPr>
              <a:t>,</a:t>
            </a:r>
            <a:r>
              <a:rPr lang="zh-CN" altLang="en-US" sz="2400" dirty="0">
                <a:solidFill>
                  <a:srgbClr val="0000CC"/>
                </a:solidFill>
              </a:rPr>
              <a:t>因为</a:t>
            </a:r>
            <a:r>
              <a:rPr lang="en-US" altLang="zh-CN" sz="2400" dirty="0">
                <a:solidFill>
                  <a:srgbClr val="0000CC"/>
                </a:solidFill>
              </a:rPr>
              <a:t>: (R)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10</a:t>
            </a:r>
            <a:r>
              <a:rPr lang="en-US" altLang="zh-CN" sz="2400" dirty="0">
                <a:solidFill>
                  <a:srgbClr val="0000CC"/>
                </a:solidFill>
              </a:rPr>
              <a:t>=(M)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N</a:t>
            </a:r>
            <a:r>
              <a:rPr lang="zh-CN" altLang="en-US" sz="2400" dirty="0">
                <a:solidFill>
                  <a:srgbClr val="0000CC"/>
                </a:solidFill>
              </a:rPr>
              <a:t>，则</a:t>
            </a:r>
            <a:r>
              <a:rPr lang="en-US" altLang="zh-CN" sz="2400" dirty="0">
                <a:solidFill>
                  <a:srgbClr val="0000CC"/>
                </a:solidFill>
              </a:rPr>
              <a:t>:</a:t>
            </a:r>
          </a:p>
          <a:p>
            <a:pPr indent="261938">
              <a:lnSpc>
                <a:spcPct val="14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CC"/>
                </a:solidFill>
              </a:rPr>
              <a:t>(R)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10 </a:t>
            </a:r>
            <a:r>
              <a:rPr lang="zh-CN" altLang="en-US" sz="2400" dirty="0">
                <a:solidFill>
                  <a:srgbClr val="0000CC"/>
                </a:solidFill>
              </a:rPr>
              <a:t>＝ </a:t>
            </a:r>
            <a:r>
              <a:rPr lang="en-US" altLang="zh-CN" sz="2400" dirty="0">
                <a:solidFill>
                  <a:srgbClr val="0000CC"/>
                </a:solidFill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n-1</a:t>
            </a:r>
            <a:r>
              <a:rPr lang="en-US" altLang="zh-CN" sz="2400" dirty="0">
                <a:solidFill>
                  <a:srgbClr val="0000CC"/>
                </a:solidFill>
              </a:rPr>
              <a:t>N</a:t>
            </a:r>
            <a:r>
              <a:rPr lang="en-US" altLang="zh-CN" sz="2400" baseline="30000" dirty="0">
                <a:solidFill>
                  <a:srgbClr val="0000CC"/>
                </a:solidFill>
              </a:rPr>
              <a:t>n-1</a:t>
            </a:r>
            <a:r>
              <a:rPr lang="en-US" altLang="zh-CN" sz="2400" dirty="0">
                <a:solidFill>
                  <a:srgbClr val="0000CC"/>
                </a:solidFill>
              </a:rPr>
              <a:t>+ a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n-2</a:t>
            </a:r>
            <a:r>
              <a:rPr lang="en-US" altLang="zh-CN" sz="2400" dirty="0">
                <a:solidFill>
                  <a:srgbClr val="0000CC"/>
                </a:solidFill>
              </a:rPr>
              <a:t>N</a:t>
            </a:r>
            <a:r>
              <a:rPr lang="en-US" altLang="zh-CN" sz="2400" baseline="30000" dirty="0">
                <a:solidFill>
                  <a:srgbClr val="0000CC"/>
                </a:solidFill>
              </a:rPr>
              <a:t>n-2</a:t>
            </a:r>
            <a:r>
              <a:rPr lang="en-US" altLang="zh-CN" sz="2400" dirty="0">
                <a:solidFill>
                  <a:srgbClr val="0000CC"/>
                </a:solidFill>
              </a:rPr>
              <a:t>+ …+a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1</a:t>
            </a:r>
            <a:r>
              <a:rPr lang="en-US" altLang="zh-CN" sz="2400" dirty="0">
                <a:solidFill>
                  <a:srgbClr val="0000CC"/>
                </a:solidFill>
              </a:rPr>
              <a:t>N</a:t>
            </a:r>
            <a:r>
              <a:rPr lang="en-US" altLang="zh-CN" sz="2400" baseline="30000" dirty="0">
                <a:solidFill>
                  <a:srgbClr val="0000CC"/>
                </a:solidFill>
              </a:rPr>
              <a:t>1</a:t>
            </a:r>
            <a:r>
              <a:rPr lang="en-US" altLang="zh-CN" sz="2400" dirty="0">
                <a:solidFill>
                  <a:srgbClr val="0000CC"/>
                </a:solidFill>
              </a:rPr>
              <a:t>+ a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0</a:t>
            </a:r>
            <a:r>
              <a:rPr lang="en-US" altLang="zh-CN" sz="2400" dirty="0">
                <a:solidFill>
                  <a:srgbClr val="0000CC"/>
                </a:solidFill>
              </a:rPr>
              <a:t>N</a:t>
            </a:r>
            <a:r>
              <a:rPr lang="en-US" altLang="zh-CN" sz="2400" baseline="30000" dirty="0">
                <a:solidFill>
                  <a:srgbClr val="0000CC"/>
                </a:solidFill>
              </a:rPr>
              <a:t>0</a:t>
            </a:r>
          </a:p>
          <a:p>
            <a:pPr indent="261938">
              <a:lnSpc>
                <a:spcPct val="14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CC"/>
                </a:solidFill>
              </a:rPr>
              <a:t>(R)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10 </a:t>
            </a:r>
            <a:r>
              <a:rPr lang="en-US" altLang="zh-CN" sz="2400" dirty="0">
                <a:solidFill>
                  <a:srgbClr val="0000CC"/>
                </a:solidFill>
              </a:rPr>
              <a:t>/N  </a:t>
            </a:r>
            <a:r>
              <a:rPr lang="zh-CN" altLang="en-US" sz="2400" dirty="0">
                <a:solidFill>
                  <a:srgbClr val="0000CC"/>
                </a:solidFill>
              </a:rPr>
              <a:t>＝商</a:t>
            </a:r>
            <a:r>
              <a:rPr lang="en-US" altLang="zh-CN" sz="2400" dirty="0">
                <a:solidFill>
                  <a:srgbClr val="0000CC"/>
                </a:solidFill>
              </a:rPr>
              <a:t>Q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0</a:t>
            </a:r>
            <a:r>
              <a:rPr lang="en-US" altLang="zh-CN" sz="2400" dirty="0">
                <a:solidFill>
                  <a:srgbClr val="0000CC"/>
                </a:solidFill>
              </a:rPr>
              <a:t>+ </a:t>
            </a:r>
            <a:r>
              <a:rPr lang="zh-CN" altLang="en-US" sz="2400" dirty="0">
                <a:solidFill>
                  <a:srgbClr val="0000CC"/>
                </a:solidFill>
              </a:rPr>
              <a:t>余数</a:t>
            </a:r>
            <a:r>
              <a:rPr lang="en-US" altLang="zh-CN" sz="2400" dirty="0">
                <a:solidFill>
                  <a:srgbClr val="0000CC"/>
                </a:solidFill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0</a:t>
            </a:r>
            <a:r>
              <a:rPr lang="zh-CN" altLang="en-US" sz="2400" dirty="0">
                <a:solidFill>
                  <a:srgbClr val="0000CC"/>
                </a:solidFill>
              </a:rPr>
              <a:t>＝</a:t>
            </a:r>
            <a:r>
              <a:rPr lang="en-US" altLang="zh-CN" sz="2400" dirty="0">
                <a:solidFill>
                  <a:srgbClr val="0000CC"/>
                </a:solidFill>
              </a:rPr>
              <a:t>(a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n-1</a:t>
            </a:r>
            <a:r>
              <a:rPr lang="en-US" altLang="zh-CN" sz="2400" dirty="0">
                <a:solidFill>
                  <a:srgbClr val="0000CC"/>
                </a:solidFill>
              </a:rPr>
              <a:t>N</a:t>
            </a:r>
            <a:r>
              <a:rPr lang="en-US" altLang="zh-CN" sz="2400" baseline="30000" dirty="0">
                <a:solidFill>
                  <a:srgbClr val="0000CC"/>
                </a:solidFill>
              </a:rPr>
              <a:t>n-2</a:t>
            </a:r>
            <a:r>
              <a:rPr lang="en-US" altLang="zh-CN" sz="2400" dirty="0">
                <a:solidFill>
                  <a:srgbClr val="0000CC"/>
                </a:solidFill>
              </a:rPr>
              <a:t>+ a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n-2</a:t>
            </a:r>
            <a:r>
              <a:rPr lang="en-US" altLang="zh-CN" sz="2400" dirty="0">
                <a:solidFill>
                  <a:srgbClr val="0000CC"/>
                </a:solidFill>
              </a:rPr>
              <a:t>N</a:t>
            </a:r>
            <a:r>
              <a:rPr lang="en-US" altLang="zh-CN" sz="2400" baseline="30000" dirty="0">
                <a:solidFill>
                  <a:srgbClr val="0000CC"/>
                </a:solidFill>
              </a:rPr>
              <a:t>n-3</a:t>
            </a:r>
            <a:r>
              <a:rPr lang="en-US" altLang="zh-CN" sz="2400" dirty="0">
                <a:solidFill>
                  <a:srgbClr val="0000CC"/>
                </a:solidFill>
              </a:rPr>
              <a:t>+ …+a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1</a:t>
            </a:r>
            <a:r>
              <a:rPr lang="en-US" altLang="zh-CN" sz="2400" dirty="0">
                <a:solidFill>
                  <a:srgbClr val="0000CC"/>
                </a:solidFill>
              </a:rPr>
              <a:t>N</a:t>
            </a:r>
            <a:r>
              <a:rPr lang="en-US" altLang="zh-CN" sz="2400" baseline="30000" dirty="0">
                <a:solidFill>
                  <a:srgbClr val="0000CC"/>
                </a:solidFill>
              </a:rPr>
              <a:t>0</a:t>
            </a:r>
            <a:r>
              <a:rPr lang="en-US" altLang="zh-CN" sz="2400" dirty="0">
                <a:solidFill>
                  <a:srgbClr val="0000CC"/>
                </a:solidFill>
              </a:rPr>
              <a:t>)+ a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0</a:t>
            </a:r>
            <a:r>
              <a:rPr lang="en-US" altLang="zh-CN" sz="2400" dirty="0">
                <a:solidFill>
                  <a:srgbClr val="0000CC"/>
                </a:solidFill>
              </a:rPr>
              <a:t> </a:t>
            </a:r>
          </a:p>
          <a:p>
            <a:pPr indent="261938">
              <a:lnSpc>
                <a:spcPct val="14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CC"/>
                </a:solidFill>
              </a:rPr>
              <a:t>(Q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0</a:t>
            </a:r>
            <a:r>
              <a:rPr lang="en-US" altLang="zh-CN" sz="2400" dirty="0">
                <a:solidFill>
                  <a:srgbClr val="0000CC"/>
                </a:solidFill>
              </a:rPr>
              <a:t>)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10 </a:t>
            </a:r>
            <a:r>
              <a:rPr lang="en-US" altLang="zh-CN" sz="2400" dirty="0">
                <a:solidFill>
                  <a:srgbClr val="0000CC"/>
                </a:solidFill>
              </a:rPr>
              <a:t>/N </a:t>
            </a:r>
            <a:r>
              <a:rPr lang="zh-CN" altLang="en-US" sz="2400" dirty="0">
                <a:solidFill>
                  <a:srgbClr val="0000CC"/>
                </a:solidFill>
              </a:rPr>
              <a:t>＝商</a:t>
            </a:r>
            <a:r>
              <a:rPr lang="en-US" altLang="zh-CN" sz="2400" dirty="0">
                <a:solidFill>
                  <a:srgbClr val="0000CC"/>
                </a:solidFill>
              </a:rPr>
              <a:t>Q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1</a:t>
            </a:r>
            <a:r>
              <a:rPr lang="en-US" altLang="zh-CN" sz="2400" dirty="0">
                <a:solidFill>
                  <a:srgbClr val="0000CC"/>
                </a:solidFill>
              </a:rPr>
              <a:t>+ </a:t>
            </a:r>
            <a:r>
              <a:rPr lang="zh-CN" altLang="en-US" sz="2400" dirty="0">
                <a:solidFill>
                  <a:srgbClr val="0000CC"/>
                </a:solidFill>
              </a:rPr>
              <a:t>余数</a:t>
            </a:r>
            <a:r>
              <a:rPr lang="en-US" altLang="zh-CN" sz="2400" dirty="0">
                <a:solidFill>
                  <a:srgbClr val="0000CC"/>
                </a:solidFill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1</a:t>
            </a:r>
            <a:r>
              <a:rPr lang="zh-CN" altLang="en-US" sz="2400" dirty="0">
                <a:solidFill>
                  <a:srgbClr val="0000CC"/>
                </a:solidFill>
              </a:rPr>
              <a:t>＝</a:t>
            </a:r>
            <a:r>
              <a:rPr lang="en-US" altLang="zh-CN" sz="2400" dirty="0">
                <a:solidFill>
                  <a:srgbClr val="0000CC"/>
                </a:solidFill>
              </a:rPr>
              <a:t>(a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n-1</a:t>
            </a:r>
            <a:r>
              <a:rPr lang="en-US" altLang="zh-CN" sz="2400" dirty="0">
                <a:solidFill>
                  <a:srgbClr val="0000CC"/>
                </a:solidFill>
              </a:rPr>
              <a:t>N</a:t>
            </a:r>
            <a:r>
              <a:rPr lang="en-US" altLang="zh-CN" sz="2400" baseline="30000" dirty="0">
                <a:solidFill>
                  <a:srgbClr val="0000CC"/>
                </a:solidFill>
              </a:rPr>
              <a:t>n-2</a:t>
            </a:r>
            <a:r>
              <a:rPr lang="en-US" altLang="zh-CN" sz="2400" dirty="0">
                <a:solidFill>
                  <a:srgbClr val="0000CC"/>
                </a:solidFill>
              </a:rPr>
              <a:t>+ a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n-2</a:t>
            </a:r>
            <a:r>
              <a:rPr lang="en-US" altLang="zh-CN" sz="2400" dirty="0">
                <a:solidFill>
                  <a:srgbClr val="0000CC"/>
                </a:solidFill>
              </a:rPr>
              <a:t>N</a:t>
            </a:r>
            <a:r>
              <a:rPr lang="en-US" altLang="zh-CN" sz="2400" baseline="30000" dirty="0">
                <a:solidFill>
                  <a:srgbClr val="0000CC"/>
                </a:solidFill>
              </a:rPr>
              <a:t>n-3</a:t>
            </a:r>
            <a:r>
              <a:rPr lang="en-US" altLang="zh-CN" sz="2400" dirty="0">
                <a:solidFill>
                  <a:srgbClr val="0000CC"/>
                </a:solidFill>
              </a:rPr>
              <a:t>+ …+a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2</a:t>
            </a:r>
            <a:r>
              <a:rPr lang="en-US" altLang="zh-CN" sz="2400" dirty="0">
                <a:solidFill>
                  <a:srgbClr val="0000CC"/>
                </a:solidFill>
              </a:rPr>
              <a:t>N</a:t>
            </a:r>
            <a:r>
              <a:rPr lang="en-US" altLang="zh-CN" sz="2400" baseline="30000" dirty="0">
                <a:solidFill>
                  <a:srgbClr val="0000CC"/>
                </a:solidFill>
              </a:rPr>
              <a:t>0</a:t>
            </a:r>
            <a:r>
              <a:rPr lang="en-US" altLang="zh-CN" sz="2400" dirty="0">
                <a:solidFill>
                  <a:srgbClr val="0000CC"/>
                </a:solidFill>
              </a:rPr>
              <a:t>)+ a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1</a:t>
            </a:r>
            <a:r>
              <a:rPr lang="en-US" altLang="zh-CN" sz="2400" dirty="0">
                <a:solidFill>
                  <a:srgbClr val="0000CC"/>
                </a:solidFill>
              </a:rPr>
              <a:t> </a:t>
            </a:r>
          </a:p>
          <a:p>
            <a:pPr indent="261938">
              <a:lnSpc>
                <a:spcPct val="14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CC"/>
                </a:solidFill>
              </a:rPr>
              <a:t>(Q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1</a:t>
            </a:r>
            <a:r>
              <a:rPr lang="en-US" altLang="zh-CN" sz="2400" dirty="0">
                <a:solidFill>
                  <a:srgbClr val="0000CC"/>
                </a:solidFill>
              </a:rPr>
              <a:t>)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10</a:t>
            </a:r>
            <a:r>
              <a:rPr lang="en-US" altLang="zh-CN" sz="2400" dirty="0">
                <a:solidFill>
                  <a:srgbClr val="0000CC"/>
                </a:solidFill>
              </a:rPr>
              <a:t>/N </a:t>
            </a:r>
            <a:r>
              <a:rPr lang="zh-CN" altLang="en-US" sz="2400" dirty="0">
                <a:solidFill>
                  <a:srgbClr val="0000CC"/>
                </a:solidFill>
              </a:rPr>
              <a:t>＝商</a:t>
            </a:r>
            <a:r>
              <a:rPr lang="en-US" altLang="zh-CN" sz="2400" dirty="0">
                <a:solidFill>
                  <a:srgbClr val="0000CC"/>
                </a:solidFill>
              </a:rPr>
              <a:t>Q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2 </a:t>
            </a:r>
            <a:r>
              <a:rPr lang="en-US" altLang="zh-CN" sz="2400" dirty="0">
                <a:solidFill>
                  <a:srgbClr val="0000CC"/>
                </a:solidFill>
              </a:rPr>
              <a:t>+ </a:t>
            </a:r>
            <a:r>
              <a:rPr lang="zh-CN" altLang="en-US" sz="2400" dirty="0">
                <a:solidFill>
                  <a:srgbClr val="0000CC"/>
                </a:solidFill>
              </a:rPr>
              <a:t>余数</a:t>
            </a:r>
            <a:r>
              <a:rPr lang="en-US" altLang="zh-CN" sz="2400" dirty="0">
                <a:solidFill>
                  <a:srgbClr val="0000CC"/>
                </a:solidFill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2</a:t>
            </a:r>
            <a:r>
              <a:rPr lang="zh-CN" altLang="en-US" sz="2400" dirty="0">
                <a:solidFill>
                  <a:srgbClr val="0000CC"/>
                </a:solidFill>
              </a:rPr>
              <a:t>＝</a:t>
            </a:r>
            <a:r>
              <a:rPr lang="en-US" altLang="zh-CN" sz="2400" dirty="0">
                <a:solidFill>
                  <a:srgbClr val="0000CC"/>
                </a:solidFill>
              </a:rPr>
              <a:t>(a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n-1</a:t>
            </a:r>
            <a:r>
              <a:rPr lang="en-US" altLang="zh-CN" sz="2400" dirty="0">
                <a:solidFill>
                  <a:srgbClr val="0000CC"/>
                </a:solidFill>
              </a:rPr>
              <a:t>N</a:t>
            </a:r>
            <a:r>
              <a:rPr lang="en-US" altLang="zh-CN" sz="2400" baseline="30000" dirty="0">
                <a:solidFill>
                  <a:srgbClr val="0000CC"/>
                </a:solidFill>
              </a:rPr>
              <a:t>n-3</a:t>
            </a:r>
            <a:r>
              <a:rPr lang="en-US" altLang="zh-CN" sz="2400" dirty="0">
                <a:solidFill>
                  <a:srgbClr val="0000CC"/>
                </a:solidFill>
              </a:rPr>
              <a:t>+ a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n-2</a:t>
            </a:r>
            <a:r>
              <a:rPr lang="en-US" altLang="zh-CN" sz="2400" dirty="0">
                <a:solidFill>
                  <a:srgbClr val="0000CC"/>
                </a:solidFill>
              </a:rPr>
              <a:t>N</a:t>
            </a:r>
            <a:r>
              <a:rPr lang="en-US" altLang="zh-CN" sz="2400" baseline="30000" dirty="0">
                <a:solidFill>
                  <a:srgbClr val="0000CC"/>
                </a:solidFill>
              </a:rPr>
              <a:t>n-4</a:t>
            </a:r>
            <a:r>
              <a:rPr lang="en-US" altLang="zh-CN" sz="2400" dirty="0">
                <a:solidFill>
                  <a:srgbClr val="0000CC"/>
                </a:solidFill>
              </a:rPr>
              <a:t>+ …+a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3</a:t>
            </a:r>
            <a:r>
              <a:rPr lang="en-US" altLang="zh-CN" sz="2400" dirty="0">
                <a:solidFill>
                  <a:srgbClr val="0000CC"/>
                </a:solidFill>
              </a:rPr>
              <a:t>N</a:t>
            </a:r>
            <a:r>
              <a:rPr lang="en-US" altLang="zh-CN" sz="2400" baseline="30000" dirty="0">
                <a:solidFill>
                  <a:srgbClr val="0000CC"/>
                </a:solidFill>
              </a:rPr>
              <a:t>0</a:t>
            </a:r>
            <a:r>
              <a:rPr lang="en-US" altLang="zh-CN" sz="2400" dirty="0">
                <a:solidFill>
                  <a:srgbClr val="0000CC"/>
                </a:solidFill>
              </a:rPr>
              <a:t>)+ a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2</a:t>
            </a:r>
            <a:r>
              <a:rPr lang="en-US" altLang="zh-CN" sz="2400" dirty="0">
                <a:solidFill>
                  <a:srgbClr val="0000CC"/>
                </a:solidFill>
              </a:rPr>
              <a:t> </a:t>
            </a:r>
          </a:p>
          <a:p>
            <a:pPr indent="261938">
              <a:lnSpc>
                <a:spcPct val="14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CC"/>
                </a:solidFill>
              </a:rPr>
              <a:t>………</a:t>
            </a:r>
          </a:p>
          <a:p>
            <a:pPr indent="261938">
              <a:lnSpc>
                <a:spcPct val="14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CC"/>
                </a:solidFill>
              </a:rPr>
              <a:t>(Q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n-1</a:t>
            </a:r>
            <a:r>
              <a:rPr lang="en-US" altLang="zh-CN" sz="2400" dirty="0">
                <a:solidFill>
                  <a:srgbClr val="0000CC"/>
                </a:solidFill>
              </a:rPr>
              <a:t>)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10</a:t>
            </a:r>
            <a:r>
              <a:rPr lang="en-US" altLang="zh-CN" sz="2400" dirty="0">
                <a:solidFill>
                  <a:srgbClr val="0000CC"/>
                </a:solidFill>
              </a:rPr>
              <a:t>/N</a:t>
            </a:r>
            <a:r>
              <a:rPr lang="zh-CN" altLang="en-US" sz="2400" dirty="0">
                <a:solidFill>
                  <a:srgbClr val="0000CC"/>
                </a:solidFill>
              </a:rPr>
              <a:t>＝商</a:t>
            </a:r>
            <a:r>
              <a:rPr lang="en-US" altLang="zh-CN" sz="2400" dirty="0">
                <a:solidFill>
                  <a:srgbClr val="0000CC"/>
                </a:solidFill>
              </a:rPr>
              <a:t>0 + </a:t>
            </a:r>
            <a:r>
              <a:rPr lang="zh-CN" altLang="en-US" sz="2400" dirty="0">
                <a:solidFill>
                  <a:srgbClr val="0000CC"/>
                </a:solidFill>
              </a:rPr>
              <a:t>余数</a:t>
            </a:r>
            <a:r>
              <a:rPr lang="en-US" altLang="zh-CN" sz="2400" dirty="0">
                <a:solidFill>
                  <a:srgbClr val="0000CC"/>
                </a:solidFill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n-1</a:t>
            </a:r>
            <a:r>
              <a:rPr lang="zh-CN" altLang="en-US" sz="2400" dirty="0">
                <a:solidFill>
                  <a:srgbClr val="0000CC"/>
                </a:solidFill>
              </a:rPr>
              <a:t>＝</a:t>
            </a:r>
            <a:r>
              <a:rPr lang="en-US" altLang="zh-CN" sz="2400" dirty="0">
                <a:solidFill>
                  <a:srgbClr val="0000CC"/>
                </a:solidFill>
              </a:rPr>
              <a:t>0+ a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n-1</a:t>
            </a:r>
            <a:r>
              <a:rPr lang="en-US" altLang="zh-CN" sz="2400" dirty="0">
                <a:solidFill>
                  <a:srgbClr val="0000CC"/>
                </a:solidFill>
              </a:rPr>
              <a:t> 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545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01"/>
          <p:cNvSpPr>
            <a:spLocks noGrp="1" noChangeArrowheads="1"/>
          </p:cNvSpPr>
          <p:nvPr>
            <p:ph type="title"/>
          </p:nvPr>
        </p:nvSpPr>
        <p:spPr bwMode="auto">
          <a:xfrm>
            <a:off x="429833" y="483979"/>
            <a:ext cx="3322712" cy="1129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tIns="10800" rIns="18000" bIns="10800">
            <a:spAutoFit/>
          </a:bodyPr>
          <a:lstStyle/>
          <a:p>
            <a:pPr algn="l"/>
            <a:r>
              <a:rPr kumimoji="1" lang="zh-CN" altLang="zh-CN" sz="2400" dirty="0" smtClean="0">
                <a:latin typeface="+mn-ea"/>
                <a:ea typeface="+mn-ea"/>
              </a:rPr>
              <a:t>【例1-10】</a:t>
            </a:r>
            <a:r>
              <a:rPr kumimoji="1" lang="en-US" altLang="zh-CN" sz="2400" dirty="0" smtClean="0">
                <a:latin typeface="+mn-ea"/>
                <a:ea typeface="+mn-ea"/>
              </a:rPr>
              <a:t/>
            </a:r>
            <a:br>
              <a:rPr kumimoji="1" lang="en-US" altLang="zh-CN" sz="2400" dirty="0" smtClean="0">
                <a:latin typeface="+mn-ea"/>
                <a:ea typeface="+mn-ea"/>
              </a:rPr>
            </a:br>
            <a:endParaRPr kumimoji="1" lang="en-US" altLang="zh-CN" sz="2400" dirty="0">
              <a:latin typeface="+mn-ea"/>
              <a:ea typeface="+mn-ea"/>
            </a:endParaRPr>
          </a:p>
          <a:p>
            <a:pPr algn="l"/>
            <a:r>
              <a:rPr lang="en-US" altLang="zh-CN" sz="2400" dirty="0">
                <a:solidFill>
                  <a:srgbClr val="0000CC"/>
                </a:solidFill>
                <a:latin typeface="+mn-ea"/>
                <a:ea typeface="+mn-ea"/>
              </a:rPr>
              <a:t> </a:t>
            </a:r>
            <a:r>
              <a:rPr lang="zh-CN" altLang="en-US" sz="2400" dirty="0" smtClean="0">
                <a:solidFill>
                  <a:srgbClr val="0000CC"/>
                </a:solidFill>
                <a:latin typeface="+mn-ea"/>
                <a:ea typeface="+mn-ea"/>
              </a:rPr>
              <a:t>将</a:t>
            </a:r>
            <a:r>
              <a:rPr lang="en-US" altLang="zh-CN" sz="2400" dirty="0">
                <a:solidFill>
                  <a:srgbClr val="0000CC"/>
                </a:solidFill>
                <a:latin typeface="+mn-ea"/>
                <a:ea typeface="+mn-ea"/>
              </a:rPr>
              <a:t>125</a:t>
            </a:r>
            <a:r>
              <a:rPr lang="zh-CN" altLang="en-US" sz="2400" dirty="0">
                <a:solidFill>
                  <a:srgbClr val="0000CC"/>
                </a:solidFill>
                <a:latin typeface="+mn-ea"/>
                <a:ea typeface="+mn-ea"/>
              </a:rPr>
              <a:t>转换为二进制数。</a:t>
            </a:r>
          </a:p>
        </p:txBody>
      </p:sp>
      <p:graphicFrame>
        <p:nvGraphicFramePr>
          <p:cNvPr id="5" name="Group 17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269801"/>
              </p:ext>
            </p:extLst>
          </p:nvPr>
        </p:nvGraphicFramePr>
        <p:xfrm>
          <a:off x="467513" y="2060848"/>
          <a:ext cx="3960812" cy="2937600"/>
        </p:xfrm>
        <a:graphic>
          <a:graphicData uri="http://schemas.openxmlformats.org/drawingml/2006/table">
            <a:tbl>
              <a:tblPr/>
              <a:tblGrid>
                <a:gridCol w="354012"/>
                <a:gridCol w="141288"/>
                <a:gridCol w="141287"/>
                <a:gridCol w="141288"/>
                <a:gridCol w="141287"/>
                <a:gridCol w="161925"/>
                <a:gridCol w="142875"/>
                <a:gridCol w="615950"/>
                <a:gridCol w="104775"/>
                <a:gridCol w="360363"/>
                <a:gridCol w="719137"/>
                <a:gridCol w="936625"/>
              </a:tblGrid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542925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008063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416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63538"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542925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008063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416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363538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63538"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542925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008063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416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363538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63538"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542925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008063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416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3635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63538"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542925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008063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416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3635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63538"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542925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008063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416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3635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63538"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542925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008063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416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3635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63538"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542925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008063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416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3635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63538"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542925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008063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416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3635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542925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008063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416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余数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63538"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542925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008063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416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3635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---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最低位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---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63538"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542925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008063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416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3635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 grid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---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63538"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542925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008063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416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3635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 grid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---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63538"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542925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008063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416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3635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 gridSpan="5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---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63538"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542925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008063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416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3635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 gridSpan="6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---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63538"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542925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008063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416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3635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 gridSpan="7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---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最高位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 gridSpan="7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542925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008063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416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63538"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542925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008063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416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3635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63538"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542925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008063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416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3635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63538"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542925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008063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416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3635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63538"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542925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008063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416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3635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1537"/>
          <p:cNvSpPr>
            <a:spLocks noChangeArrowheads="1"/>
          </p:cNvSpPr>
          <p:nvPr/>
        </p:nvSpPr>
        <p:spPr bwMode="auto">
          <a:xfrm>
            <a:off x="5148263" y="476250"/>
            <a:ext cx="3268005" cy="1129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algn="l"/>
            <a:r>
              <a:rPr kumimoji="1" lang="zh-CN" altLang="zh-CN" sz="2400" dirty="0" smtClean="0">
                <a:latin typeface="+mn-ea"/>
              </a:rPr>
              <a:t>【例1-11】</a:t>
            </a:r>
            <a:endParaRPr kumimoji="1" lang="en-US" altLang="zh-CN" sz="2400" dirty="0" smtClean="0">
              <a:latin typeface="+mn-ea"/>
            </a:endParaRPr>
          </a:p>
          <a:p>
            <a:pPr algn="l"/>
            <a:endParaRPr kumimoji="1" lang="en-US" altLang="zh-CN" sz="2400" dirty="0">
              <a:latin typeface="+mn-ea"/>
            </a:endParaRPr>
          </a:p>
          <a:p>
            <a:pPr algn="l"/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 </a:t>
            </a:r>
            <a:r>
              <a:rPr lang="zh-CN" altLang="en-US" sz="2400" dirty="0" smtClean="0">
                <a:solidFill>
                  <a:srgbClr val="0000CC"/>
                </a:solidFill>
                <a:latin typeface="+mn-ea"/>
              </a:rPr>
              <a:t>将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386</a:t>
            </a:r>
            <a:r>
              <a:rPr lang="zh-CN" altLang="en-US" sz="2400" dirty="0">
                <a:solidFill>
                  <a:srgbClr val="0000CC"/>
                </a:solidFill>
                <a:latin typeface="+mn-ea"/>
              </a:rPr>
              <a:t>转换为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8</a:t>
            </a:r>
            <a:r>
              <a:rPr lang="zh-CN" altLang="en-US" sz="2400" dirty="0">
                <a:solidFill>
                  <a:srgbClr val="0000CC"/>
                </a:solidFill>
                <a:latin typeface="+mn-ea"/>
              </a:rPr>
              <a:t>进制数。</a:t>
            </a:r>
          </a:p>
        </p:txBody>
      </p:sp>
      <p:graphicFrame>
        <p:nvGraphicFramePr>
          <p:cNvPr id="7" name="Group 19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962239"/>
              </p:ext>
            </p:extLst>
          </p:nvPr>
        </p:nvGraphicFramePr>
        <p:xfrm>
          <a:off x="5123983" y="2420888"/>
          <a:ext cx="3441700" cy="1632000"/>
        </p:xfrm>
        <a:graphic>
          <a:graphicData uri="http://schemas.openxmlformats.org/drawingml/2006/table">
            <a:tbl>
              <a:tblPr/>
              <a:tblGrid>
                <a:gridCol w="354012"/>
                <a:gridCol w="141288"/>
                <a:gridCol w="141287"/>
                <a:gridCol w="141288"/>
                <a:gridCol w="542925"/>
                <a:gridCol w="104775"/>
                <a:gridCol w="360362"/>
                <a:gridCol w="719138"/>
                <a:gridCol w="936625"/>
              </a:tblGrid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542925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008063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416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363538"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542925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008063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416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363538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63538"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542925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008063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416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3635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63538"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542925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008063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416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3635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542925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008063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416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余数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63538"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542925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008063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416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3635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386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---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最低位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48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---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63538"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542925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008063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416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3635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 grid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---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63538" indent="-363538"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542925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008063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416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363538" marR="0" lvl="0" indent="-363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最高位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 grid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---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63538" indent="-363538"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542925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008063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416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363538" marR="0" lvl="0" indent="-363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1979"/>
          <p:cNvSpPr txBox="1">
            <a:spLocks noChangeArrowheads="1"/>
          </p:cNvSpPr>
          <p:nvPr/>
        </p:nvSpPr>
        <p:spPr bwMode="auto">
          <a:xfrm>
            <a:off x="395536" y="5445224"/>
            <a:ext cx="4033838" cy="39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000099"/>
                </a:solidFill>
                <a:latin typeface="+mn-ea"/>
              </a:rPr>
              <a:t>转换结果：</a:t>
            </a: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125 =01111101B</a:t>
            </a:r>
          </a:p>
        </p:txBody>
      </p:sp>
      <p:sp>
        <p:nvSpPr>
          <p:cNvPr id="9" name="Text Box 1980"/>
          <p:cNvSpPr txBox="1">
            <a:spLocks noChangeArrowheads="1"/>
          </p:cNvSpPr>
          <p:nvPr/>
        </p:nvSpPr>
        <p:spPr bwMode="auto">
          <a:xfrm>
            <a:off x="5143033" y="5445224"/>
            <a:ext cx="3422650" cy="39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000099"/>
                </a:solidFill>
                <a:latin typeface="+mn-ea"/>
              </a:rPr>
              <a:t>转换结果： </a:t>
            </a: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386 = 602Q</a:t>
            </a:r>
          </a:p>
        </p:txBody>
      </p:sp>
    </p:spTree>
    <p:extLst>
      <p:ext uri="{BB962C8B-B14F-4D97-AF65-F5344CB8AC3E}">
        <p14:creationId xmlns:p14="http://schemas.microsoft.com/office/powerpoint/2010/main" val="239084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60"/>
                            </p:stCondLst>
                            <p:childTnLst>
                              <p:par>
                                <p:cTn id="3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0825" y="260350"/>
            <a:ext cx="8642350" cy="4270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srgbClr val="FF3300"/>
                </a:solidFill>
                <a:latin typeface="宋体" charset="-122"/>
              </a:rPr>
              <a:t>2.2</a:t>
            </a:r>
            <a:r>
              <a:rPr lang="zh-CN" altLang="en-US" sz="2800" dirty="0" smtClean="0">
                <a:solidFill>
                  <a:srgbClr val="FF3300"/>
                </a:solidFill>
                <a:latin typeface="宋体" charset="-122"/>
              </a:rPr>
              <a:t>）</a:t>
            </a:r>
            <a:r>
              <a:rPr lang="en-US" altLang="zh-CN" sz="2800" dirty="0" smtClean="0">
                <a:solidFill>
                  <a:srgbClr val="FF3300"/>
                </a:solidFill>
                <a:latin typeface="宋体" charset="-122"/>
              </a:rPr>
              <a:t> </a:t>
            </a:r>
            <a:r>
              <a:rPr lang="zh-CN" altLang="en-US" sz="2800" dirty="0" smtClean="0">
                <a:solidFill>
                  <a:srgbClr val="FF3300"/>
                </a:solidFill>
                <a:latin typeface="宋体" charset="-122"/>
              </a:rPr>
              <a:t>小数部分转换</a:t>
            </a:r>
            <a:endParaRPr lang="zh-CN" altLang="en-US" sz="2800" dirty="0">
              <a:solidFill>
                <a:srgbClr val="FF3300"/>
              </a:solidFill>
              <a:latin typeface="宋体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0185" y="1412776"/>
            <a:ext cx="853440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indent="261938" algn="l">
              <a:spcBef>
                <a:spcPct val="20000"/>
              </a:spcBef>
              <a:defRPr sz="2400" b="1">
                <a:solidFill>
                  <a:srgbClr val="CC3300"/>
                </a:solidFill>
                <a:latin typeface="Arial" charset="0"/>
                <a:ea typeface="宋体" charset="-122"/>
              </a:defRPr>
            </a:lvl1pPr>
            <a:lvl2pPr marL="722313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9017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081088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1260475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1717675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174875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2632075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089275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99"/>
                </a:solidFill>
              </a:rPr>
              <a:t>已知：十进制纯小数</a:t>
            </a:r>
            <a:r>
              <a:rPr lang="en-US" altLang="zh-CN" dirty="0">
                <a:solidFill>
                  <a:srgbClr val="000099"/>
                </a:solidFill>
              </a:rPr>
              <a:t>(r)</a:t>
            </a:r>
            <a:r>
              <a:rPr lang="en-US" altLang="zh-CN" baseline="-25000" dirty="0">
                <a:solidFill>
                  <a:srgbClr val="000099"/>
                </a:solidFill>
              </a:rPr>
              <a:t>10</a:t>
            </a:r>
            <a:r>
              <a:rPr lang="en-US" altLang="zh-CN" dirty="0">
                <a:solidFill>
                  <a:srgbClr val="000099"/>
                </a:solidFill>
              </a:rPr>
              <a:t> </a:t>
            </a:r>
            <a:r>
              <a:rPr lang="zh-CN" altLang="en-US" dirty="0">
                <a:solidFill>
                  <a:srgbClr val="000099"/>
                </a:solidFill>
              </a:rPr>
              <a:t>，将其转换为</a:t>
            </a:r>
            <a:r>
              <a:rPr lang="en-US" altLang="zh-CN" dirty="0">
                <a:solidFill>
                  <a:srgbClr val="000099"/>
                </a:solidFill>
              </a:rPr>
              <a:t>N</a:t>
            </a:r>
            <a:r>
              <a:rPr lang="zh-CN" altLang="en-US" dirty="0">
                <a:solidFill>
                  <a:srgbClr val="000099"/>
                </a:solidFill>
              </a:rPr>
              <a:t>进制小数 </a:t>
            </a:r>
            <a:r>
              <a:rPr lang="en-US" altLang="zh-CN" dirty="0">
                <a:solidFill>
                  <a:srgbClr val="000099"/>
                </a:solidFill>
              </a:rPr>
              <a:t>=(M)</a:t>
            </a:r>
            <a:r>
              <a:rPr lang="en-US" altLang="zh-CN" baseline="-25000" dirty="0">
                <a:solidFill>
                  <a:srgbClr val="000099"/>
                </a:solidFill>
              </a:rPr>
              <a:t>N</a:t>
            </a:r>
            <a:r>
              <a:rPr lang="en-US" altLang="zh-CN" dirty="0">
                <a:solidFill>
                  <a:srgbClr val="000099"/>
                </a:solidFill>
              </a:rPr>
              <a:t> </a:t>
            </a:r>
            <a:r>
              <a:rPr lang="zh-CN" altLang="en-US" dirty="0">
                <a:solidFill>
                  <a:srgbClr val="000099"/>
                </a:solidFill>
              </a:rPr>
              <a:t>，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99"/>
                </a:solidFill>
              </a:rPr>
              <a:t>设</a:t>
            </a:r>
            <a:r>
              <a:rPr lang="en-US" altLang="zh-CN" dirty="0">
                <a:solidFill>
                  <a:srgbClr val="000099"/>
                </a:solidFill>
              </a:rPr>
              <a:t>(M)</a:t>
            </a:r>
            <a:r>
              <a:rPr lang="en-US" altLang="zh-CN" baseline="-25000" dirty="0">
                <a:solidFill>
                  <a:srgbClr val="000099"/>
                </a:solidFill>
              </a:rPr>
              <a:t>N</a:t>
            </a:r>
            <a:r>
              <a:rPr lang="en-US" altLang="zh-CN" dirty="0">
                <a:solidFill>
                  <a:srgbClr val="000099"/>
                </a:solidFill>
              </a:rPr>
              <a:t> =</a:t>
            </a:r>
            <a:r>
              <a:rPr lang="en-US" altLang="zh-CN" dirty="0" smtClean="0">
                <a:solidFill>
                  <a:srgbClr val="000099"/>
                </a:solidFill>
              </a:rPr>
              <a:t>0.a</a:t>
            </a:r>
            <a:r>
              <a:rPr lang="en-US" altLang="zh-CN" baseline="-25000" dirty="0" smtClean="0">
                <a:solidFill>
                  <a:srgbClr val="000099"/>
                </a:solidFill>
              </a:rPr>
              <a:t>-1</a:t>
            </a:r>
            <a:r>
              <a:rPr lang="en-US" altLang="zh-CN" dirty="0" smtClean="0">
                <a:solidFill>
                  <a:srgbClr val="000099"/>
                </a:solidFill>
              </a:rPr>
              <a:t>a</a:t>
            </a:r>
            <a:r>
              <a:rPr lang="en-US" altLang="zh-CN" baseline="-25000" dirty="0" smtClean="0">
                <a:solidFill>
                  <a:srgbClr val="000099"/>
                </a:solidFill>
              </a:rPr>
              <a:t>-2</a:t>
            </a:r>
            <a:r>
              <a:rPr lang="en-US" altLang="zh-CN" dirty="0" smtClean="0">
                <a:solidFill>
                  <a:srgbClr val="000099"/>
                </a:solidFill>
              </a:rPr>
              <a:t> </a:t>
            </a:r>
            <a:r>
              <a:rPr lang="en-US" altLang="zh-CN" dirty="0">
                <a:solidFill>
                  <a:srgbClr val="000099"/>
                </a:solidFill>
              </a:rPr>
              <a:t>…</a:t>
            </a:r>
            <a:r>
              <a:rPr lang="en-US" altLang="zh-CN" dirty="0" smtClean="0">
                <a:solidFill>
                  <a:srgbClr val="000099"/>
                </a:solidFill>
              </a:rPr>
              <a:t>a</a:t>
            </a:r>
            <a:r>
              <a:rPr lang="en-US" altLang="zh-CN" baseline="-25000" dirty="0" smtClean="0">
                <a:solidFill>
                  <a:srgbClr val="000099"/>
                </a:solidFill>
              </a:rPr>
              <a:t>-</a:t>
            </a:r>
            <a:r>
              <a:rPr lang="zh-CN" altLang="en-US" baseline="-25000" dirty="0" smtClean="0">
                <a:solidFill>
                  <a:srgbClr val="000099"/>
                </a:solidFill>
              </a:rPr>
              <a:t>（</a:t>
            </a:r>
            <a:r>
              <a:rPr lang="en-US" altLang="zh-CN" baseline="-25000" dirty="0" smtClean="0">
                <a:solidFill>
                  <a:srgbClr val="000099"/>
                </a:solidFill>
              </a:rPr>
              <a:t>m-1)</a:t>
            </a:r>
            <a:r>
              <a:rPr lang="en-US" altLang="zh-CN" dirty="0" smtClean="0">
                <a:solidFill>
                  <a:srgbClr val="000099"/>
                </a:solidFill>
              </a:rPr>
              <a:t> a</a:t>
            </a:r>
            <a:r>
              <a:rPr lang="en-US" altLang="zh-CN" baseline="-25000" dirty="0" smtClean="0">
                <a:solidFill>
                  <a:srgbClr val="000099"/>
                </a:solidFill>
              </a:rPr>
              <a:t>-m</a:t>
            </a:r>
            <a:r>
              <a:rPr lang="en-US" altLang="zh-CN" dirty="0" smtClean="0">
                <a:solidFill>
                  <a:srgbClr val="000099"/>
                </a:solidFill>
              </a:rPr>
              <a:t>,</a:t>
            </a:r>
            <a:r>
              <a:rPr lang="zh-CN" altLang="en-US" dirty="0">
                <a:solidFill>
                  <a:srgbClr val="000099"/>
                </a:solidFill>
              </a:rPr>
              <a:t>因为</a:t>
            </a:r>
            <a:r>
              <a:rPr lang="en-US" altLang="zh-CN" dirty="0">
                <a:solidFill>
                  <a:srgbClr val="000099"/>
                </a:solidFill>
              </a:rPr>
              <a:t>: (R)</a:t>
            </a:r>
            <a:r>
              <a:rPr lang="en-US" altLang="zh-CN" baseline="-25000" dirty="0">
                <a:solidFill>
                  <a:srgbClr val="000099"/>
                </a:solidFill>
              </a:rPr>
              <a:t>10</a:t>
            </a:r>
            <a:r>
              <a:rPr lang="en-US" altLang="zh-CN" dirty="0">
                <a:solidFill>
                  <a:srgbClr val="000099"/>
                </a:solidFill>
              </a:rPr>
              <a:t>=(M)</a:t>
            </a:r>
            <a:r>
              <a:rPr lang="en-US" altLang="zh-CN" baseline="-25000" dirty="0">
                <a:solidFill>
                  <a:srgbClr val="000099"/>
                </a:solidFill>
              </a:rPr>
              <a:t>N</a:t>
            </a:r>
            <a:r>
              <a:rPr lang="zh-CN" altLang="en-US" dirty="0">
                <a:solidFill>
                  <a:srgbClr val="000099"/>
                </a:solidFill>
              </a:rPr>
              <a:t>，则</a:t>
            </a:r>
            <a:r>
              <a:rPr lang="en-US" altLang="zh-CN" dirty="0">
                <a:solidFill>
                  <a:srgbClr val="000099"/>
                </a:solidFill>
              </a:rPr>
              <a:t>: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000099"/>
                </a:solidFill>
              </a:rPr>
              <a:t>(r)</a:t>
            </a:r>
            <a:r>
              <a:rPr lang="en-US" altLang="zh-CN" baseline="-25000" dirty="0">
                <a:solidFill>
                  <a:srgbClr val="000099"/>
                </a:solidFill>
              </a:rPr>
              <a:t>10 </a:t>
            </a:r>
            <a:r>
              <a:rPr lang="zh-CN" altLang="en-US" dirty="0">
                <a:solidFill>
                  <a:srgbClr val="000099"/>
                </a:solidFill>
              </a:rPr>
              <a:t>＝ </a:t>
            </a:r>
            <a:r>
              <a:rPr lang="en-US" altLang="zh-CN" dirty="0">
                <a:solidFill>
                  <a:srgbClr val="000099"/>
                </a:solidFill>
              </a:rPr>
              <a:t>a</a:t>
            </a:r>
            <a:r>
              <a:rPr lang="en-US" altLang="zh-CN" baseline="-25000" dirty="0">
                <a:solidFill>
                  <a:srgbClr val="000099"/>
                </a:solidFill>
              </a:rPr>
              <a:t>-1</a:t>
            </a:r>
            <a:r>
              <a:rPr lang="en-US" altLang="zh-CN" dirty="0">
                <a:solidFill>
                  <a:srgbClr val="000099"/>
                </a:solidFill>
              </a:rPr>
              <a:t>N</a:t>
            </a:r>
            <a:r>
              <a:rPr lang="en-US" altLang="zh-CN" baseline="30000" dirty="0">
                <a:solidFill>
                  <a:srgbClr val="000099"/>
                </a:solidFill>
              </a:rPr>
              <a:t>-1</a:t>
            </a:r>
            <a:r>
              <a:rPr lang="en-US" altLang="zh-CN" dirty="0">
                <a:solidFill>
                  <a:srgbClr val="000099"/>
                </a:solidFill>
              </a:rPr>
              <a:t>+ a</a:t>
            </a:r>
            <a:r>
              <a:rPr lang="en-US" altLang="zh-CN" baseline="-25000" dirty="0">
                <a:solidFill>
                  <a:srgbClr val="000099"/>
                </a:solidFill>
              </a:rPr>
              <a:t>-2</a:t>
            </a:r>
            <a:r>
              <a:rPr lang="en-US" altLang="zh-CN" dirty="0">
                <a:solidFill>
                  <a:srgbClr val="000099"/>
                </a:solidFill>
              </a:rPr>
              <a:t>N</a:t>
            </a:r>
            <a:r>
              <a:rPr lang="en-US" altLang="zh-CN" baseline="30000" dirty="0">
                <a:solidFill>
                  <a:srgbClr val="000099"/>
                </a:solidFill>
              </a:rPr>
              <a:t>-2</a:t>
            </a:r>
            <a:r>
              <a:rPr lang="en-US" altLang="zh-CN" dirty="0">
                <a:solidFill>
                  <a:srgbClr val="000099"/>
                </a:solidFill>
              </a:rPr>
              <a:t>+ …+a</a:t>
            </a:r>
            <a:r>
              <a:rPr lang="en-US" altLang="zh-CN" baseline="-25000" dirty="0">
                <a:solidFill>
                  <a:srgbClr val="000099"/>
                </a:solidFill>
              </a:rPr>
              <a:t>-</a:t>
            </a:r>
            <a:r>
              <a:rPr lang="en-US" altLang="zh-CN" baseline="-25000" dirty="0" err="1">
                <a:solidFill>
                  <a:srgbClr val="000099"/>
                </a:solidFill>
              </a:rPr>
              <a:t>m</a:t>
            </a:r>
            <a:r>
              <a:rPr lang="en-US" altLang="zh-CN" dirty="0" err="1">
                <a:solidFill>
                  <a:srgbClr val="000099"/>
                </a:solidFill>
              </a:rPr>
              <a:t>N</a:t>
            </a:r>
            <a:r>
              <a:rPr lang="en-US" altLang="zh-CN" baseline="30000" dirty="0">
                <a:solidFill>
                  <a:srgbClr val="000099"/>
                </a:solidFill>
              </a:rPr>
              <a:t>-m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3300"/>
                </a:solidFill>
              </a:rPr>
              <a:t>作乘法，两端同乘</a:t>
            </a:r>
            <a:r>
              <a:rPr lang="en-US" altLang="zh-CN" dirty="0">
                <a:solidFill>
                  <a:srgbClr val="FF3300"/>
                </a:solidFill>
              </a:rPr>
              <a:t>N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000099"/>
                </a:solidFill>
              </a:rPr>
              <a:t>(r)</a:t>
            </a:r>
            <a:r>
              <a:rPr lang="en-US" altLang="zh-CN" baseline="-25000" dirty="0">
                <a:solidFill>
                  <a:srgbClr val="000099"/>
                </a:solidFill>
              </a:rPr>
              <a:t>10 </a:t>
            </a:r>
            <a:r>
              <a:rPr lang="en-US" altLang="zh-CN" dirty="0">
                <a:solidFill>
                  <a:srgbClr val="000099"/>
                </a:solidFill>
              </a:rPr>
              <a:t>*N </a:t>
            </a:r>
            <a:r>
              <a:rPr lang="zh-CN" altLang="en-US" dirty="0">
                <a:solidFill>
                  <a:srgbClr val="000099"/>
                </a:solidFill>
              </a:rPr>
              <a:t>＝</a:t>
            </a:r>
            <a:r>
              <a:rPr lang="en-US" altLang="zh-CN" dirty="0">
                <a:solidFill>
                  <a:srgbClr val="000099"/>
                </a:solidFill>
              </a:rPr>
              <a:t>a</a:t>
            </a:r>
            <a:r>
              <a:rPr lang="en-US" altLang="zh-CN" baseline="-25000" dirty="0">
                <a:solidFill>
                  <a:srgbClr val="000099"/>
                </a:solidFill>
              </a:rPr>
              <a:t>-1</a:t>
            </a:r>
            <a:r>
              <a:rPr lang="en-US" altLang="zh-CN" dirty="0">
                <a:solidFill>
                  <a:srgbClr val="000099"/>
                </a:solidFill>
              </a:rPr>
              <a:t>N</a:t>
            </a:r>
            <a:r>
              <a:rPr lang="en-US" altLang="zh-CN" baseline="30000" dirty="0">
                <a:solidFill>
                  <a:srgbClr val="000099"/>
                </a:solidFill>
              </a:rPr>
              <a:t>0</a:t>
            </a:r>
            <a:r>
              <a:rPr lang="en-US" altLang="zh-CN" dirty="0">
                <a:solidFill>
                  <a:srgbClr val="000099"/>
                </a:solidFill>
              </a:rPr>
              <a:t>+ a</a:t>
            </a:r>
            <a:r>
              <a:rPr lang="en-US" altLang="zh-CN" baseline="-25000" dirty="0">
                <a:solidFill>
                  <a:srgbClr val="000099"/>
                </a:solidFill>
              </a:rPr>
              <a:t>-2</a:t>
            </a:r>
            <a:r>
              <a:rPr lang="en-US" altLang="zh-CN" dirty="0">
                <a:solidFill>
                  <a:srgbClr val="000099"/>
                </a:solidFill>
              </a:rPr>
              <a:t>N</a:t>
            </a:r>
            <a:r>
              <a:rPr lang="en-US" altLang="zh-CN" baseline="30000" dirty="0">
                <a:solidFill>
                  <a:srgbClr val="000099"/>
                </a:solidFill>
              </a:rPr>
              <a:t>-1</a:t>
            </a:r>
            <a:r>
              <a:rPr lang="en-US" altLang="zh-CN" dirty="0">
                <a:solidFill>
                  <a:srgbClr val="000099"/>
                </a:solidFill>
              </a:rPr>
              <a:t>+ …+a</a:t>
            </a:r>
            <a:r>
              <a:rPr lang="en-US" altLang="zh-CN" baseline="-25000" dirty="0">
                <a:solidFill>
                  <a:srgbClr val="000099"/>
                </a:solidFill>
              </a:rPr>
              <a:t>-</a:t>
            </a:r>
            <a:r>
              <a:rPr lang="en-US" altLang="zh-CN" baseline="-25000" dirty="0" err="1">
                <a:solidFill>
                  <a:srgbClr val="000099"/>
                </a:solidFill>
              </a:rPr>
              <a:t>m</a:t>
            </a:r>
            <a:r>
              <a:rPr lang="en-US" altLang="zh-CN" dirty="0" err="1">
                <a:solidFill>
                  <a:srgbClr val="000099"/>
                </a:solidFill>
              </a:rPr>
              <a:t>N</a:t>
            </a:r>
            <a:r>
              <a:rPr lang="en-US" altLang="zh-CN" baseline="30000" dirty="0">
                <a:solidFill>
                  <a:srgbClr val="000099"/>
                </a:solidFill>
              </a:rPr>
              <a:t>-(m-1) </a:t>
            </a:r>
            <a:r>
              <a:rPr lang="zh-CN" altLang="en-US" dirty="0">
                <a:solidFill>
                  <a:srgbClr val="000099"/>
                </a:solidFill>
              </a:rPr>
              <a:t>＝</a:t>
            </a:r>
            <a:r>
              <a:rPr lang="zh-CN" altLang="en-US" baseline="30000" dirty="0">
                <a:solidFill>
                  <a:srgbClr val="000099"/>
                </a:solidFill>
              </a:rPr>
              <a:t> </a:t>
            </a:r>
            <a:r>
              <a:rPr lang="en-US" altLang="zh-CN" dirty="0">
                <a:solidFill>
                  <a:srgbClr val="000099"/>
                </a:solidFill>
              </a:rPr>
              <a:t>a</a:t>
            </a:r>
            <a:r>
              <a:rPr lang="en-US" altLang="zh-CN" baseline="-25000" dirty="0">
                <a:solidFill>
                  <a:srgbClr val="000099"/>
                </a:solidFill>
              </a:rPr>
              <a:t>-1</a:t>
            </a:r>
            <a:r>
              <a:rPr lang="en-US" altLang="zh-CN" dirty="0">
                <a:solidFill>
                  <a:srgbClr val="000099"/>
                </a:solidFill>
              </a:rPr>
              <a:t>(</a:t>
            </a:r>
            <a:r>
              <a:rPr lang="zh-CN" altLang="en-US" dirty="0">
                <a:solidFill>
                  <a:srgbClr val="000099"/>
                </a:solidFill>
              </a:rPr>
              <a:t>整数</a:t>
            </a:r>
            <a:r>
              <a:rPr lang="en-US" altLang="zh-CN" dirty="0">
                <a:solidFill>
                  <a:srgbClr val="000099"/>
                </a:solidFill>
              </a:rPr>
              <a:t>) + P</a:t>
            </a:r>
            <a:r>
              <a:rPr lang="en-US" altLang="zh-CN" baseline="-25000" dirty="0">
                <a:solidFill>
                  <a:srgbClr val="000099"/>
                </a:solidFill>
              </a:rPr>
              <a:t>0</a:t>
            </a:r>
            <a:r>
              <a:rPr lang="en-US" altLang="zh-CN" dirty="0">
                <a:solidFill>
                  <a:srgbClr val="000099"/>
                </a:solidFill>
              </a:rPr>
              <a:t>(</a:t>
            </a:r>
            <a:r>
              <a:rPr lang="zh-CN" altLang="en-US" dirty="0">
                <a:solidFill>
                  <a:srgbClr val="000099"/>
                </a:solidFill>
              </a:rPr>
              <a:t>小数</a:t>
            </a:r>
            <a:r>
              <a:rPr lang="en-US" altLang="zh-CN" dirty="0">
                <a:solidFill>
                  <a:srgbClr val="000099"/>
                </a:solidFill>
              </a:rPr>
              <a:t>)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3300"/>
                </a:solidFill>
              </a:rPr>
              <a:t>求得</a:t>
            </a:r>
            <a:r>
              <a:rPr lang="en-US" altLang="zh-CN" dirty="0">
                <a:solidFill>
                  <a:srgbClr val="FF3300"/>
                </a:solidFill>
              </a:rPr>
              <a:t>a</a:t>
            </a:r>
            <a:r>
              <a:rPr lang="en-US" altLang="zh-CN" baseline="-25000" dirty="0">
                <a:solidFill>
                  <a:srgbClr val="FF3300"/>
                </a:solidFill>
              </a:rPr>
              <a:t>-1</a:t>
            </a:r>
            <a:r>
              <a:rPr lang="zh-CN" altLang="en-US" dirty="0">
                <a:solidFill>
                  <a:srgbClr val="FF3300"/>
                </a:solidFill>
              </a:rPr>
              <a:t>，小数</a:t>
            </a:r>
            <a:r>
              <a:rPr lang="en-US" altLang="zh-CN" dirty="0">
                <a:solidFill>
                  <a:srgbClr val="FF3300"/>
                </a:solidFill>
              </a:rPr>
              <a:t>P</a:t>
            </a:r>
            <a:r>
              <a:rPr lang="en-US" altLang="zh-CN" baseline="-25000" dirty="0">
                <a:solidFill>
                  <a:srgbClr val="FF3300"/>
                </a:solidFill>
              </a:rPr>
              <a:t>0</a:t>
            </a:r>
            <a:r>
              <a:rPr lang="zh-CN" altLang="en-US" dirty="0">
                <a:solidFill>
                  <a:srgbClr val="FF3300"/>
                </a:solidFill>
              </a:rPr>
              <a:t>乘</a:t>
            </a:r>
            <a:r>
              <a:rPr lang="en-US" altLang="zh-CN" dirty="0">
                <a:solidFill>
                  <a:srgbClr val="FF3300"/>
                </a:solidFill>
              </a:rPr>
              <a:t>N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000099"/>
                </a:solidFill>
              </a:rPr>
              <a:t>(P</a:t>
            </a:r>
            <a:r>
              <a:rPr lang="en-US" altLang="zh-CN" baseline="-25000" dirty="0">
                <a:solidFill>
                  <a:srgbClr val="000099"/>
                </a:solidFill>
              </a:rPr>
              <a:t>0</a:t>
            </a:r>
            <a:r>
              <a:rPr lang="en-US" altLang="zh-CN" dirty="0">
                <a:solidFill>
                  <a:srgbClr val="000099"/>
                </a:solidFill>
              </a:rPr>
              <a:t>)</a:t>
            </a:r>
            <a:r>
              <a:rPr lang="en-US" altLang="zh-CN" baseline="-25000" dirty="0">
                <a:solidFill>
                  <a:srgbClr val="000099"/>
                </a:solidFill>
              </a:rPr>
              <a:t>10</a:t>
            </a:r>
            <a:r>
              <a:rPr lang="en-US" altLang="zh-CN" dirty="0">
                <a:solidFill>
                  <a:srgbClr val="000099"/>
                </a:solidFill>
              </a:rPr>
              <a:t>*N </a:t>
            </a:r>
            <a:r>
              <a:rPr lang="zh-CN" altLang="en-US" dirty="0">
                <a:solidFill>
                  <a:srgbClr val="000099"/>
                </a:solidFill>
              </a:rPr>
              <a:t>＝</a:t>
            </a:r>
            <a:r>
              <a:rPr lang="en-US" altLang="zh-CN" dirty="0">
                <a:solidFill>
                  <a:srgbClr val="000099"/>
                </a:solidFill>
              </a:rPr>
              <a:t>a</a:t>
            </a:r>
            <a:r>
              <a:rPr lang="en-US" altLang="zh-CN" baseline="-25000" dirty="0">
                <a:solidFill>
                  <a:srgbClr val="000099"/>
                </a:solidFill>
              </a:rPr>
              <a:t>-2</a:t>
            </a:r>
            <a:r>
              <a:rPr lang="en-US" altLang="zh-CN" dirty="0">
                <a:solidFill>
                  <a:srgbClr val="000099"/>
                </a:solidFill>
              </a:rPr>
              <a:t>N</a:t>
            </a:r>
            <a:r>
              <a:rPr lang="en-US" altLang="zh-CN" baseline="30000" dirty="0">
                <a:solidFill>
                  <a:srgbClr val="000099"/>
                </a:solidFill>
              </a:rPr>
              <a:t>0</a:t>
            </a:r>
            <a:r>
              <a:rPr lang="en-US" altLang="zh-CN" dirty="0">
                <a:solidFill>
                  <a:srgbClr val="000099"/>
                </a:solidFill>
              </a:rPr>
              <a:t>+ a</a:t>
            </a:r>
            <a:r>
              <a:rPr lang="en-US" altLang="zh-CN" baseline="-25000" dirty="0">
                <a:solidFill>
                  <a:srgbClr val="000099"/>
                </a:solidFill>
              </a:rPr>
              <a:t>-3</a:t>
            </a:r>
            <a:r>
              <a:rPr lang="en-US" altLang="zh-CN" dirty="0">
                <a:solidFill>
                  <a:srgbClr val="000099"/>
                </a:solidFill>
              </a:rPr>
              <a:t>N</a:t>
            </a:r>
            <a:r>
              <a:rPr lang="en-US" altLang="zh-CN" baseline="30000" dirty="0">
                <a:solidFill>
                  <a:srgbClr val="000099"/>
                </a:solidFill>
              </a:rPr>
              <a:t>-1</a:t>
            </a:r>
            <a:r>
              <a:rPr lang="en-US" altLang="zh-CN" dirty="0">
                <a:solidFill>
                  <a:srgbClr val="000099"/>
                </a:solidFill>
              </a:rPr>
              <a:t>+ …+a</a:t>
            </a:r>
            <a:r>
              <a:rPr lang="en-US" altLang="zh-CN" baseline="-25000" dirty="0">
                <a:solidFill>
                  <a:srgbClr val="000099"/>
                </a:solidFill>
              </a:rPr>
              <a:t>-</a:t>
            </a:r>
            <a:r>
              <a:rPr lang="en-US" altLang="zh-CN" baseline="-25000" dirty="0" err="1">
                <a:solidFill>
                  <a:srgbClr val="000099"/>
                </a:solidFill>
              </a:rPr>
              <a:t>m</a:t>
            </a:r>
            <a:r>
              <a:rPr lang="en-US" altLang="zh-CN" dirty="0" err="1">
                <a:solidFill>
                  <a:srgbClr val="000099"/>
                </a:solidFill>
              </a:rPr>
              <a:t>N</a:t>
            </a:r>
            <a:r>
              <a:rPr lang="en-US" altLang="zh-CN" baseline="30000" dirty="0">
                <a:solidFill>
                  <a:srgbClr val="000099"/>
                </a:solidFill>
              </a:rPr>
              <a:t>-(m-2) </a:t>
            </a:r>
            <a:r>
              <a:rPr lang="zh-CN" altLang="en-US" dirty="0">
                <a:solidFill>
                  <a:srgbClr val="000099"/>
                </a:solidFill>
              </a:rPr>
              <a:t>＝</a:t>
            </a:r>
            <a:r>
              <a:rPr lang="zh-CN" altLang="en-US" baseline="30000" dirty="0">
                <a:solidFill>
                  <a:srgbClr val="000099"/>
                </a:solidFill>
              </a:rPr>
              <a:t> </a:t>
            </a:r>
            <a:r>
              <a:rPr lang="en-US" altLang="zh-CN" dirty="0">
                <a:solidFill>
                  <a:srgbClr val="000099"/>
                </a:solidFill>
              </a:rPr>
              <a:t>a</a:t>
            </a:r>
            <a:r>
              <a:rPr lang="en-US" altLang="zh-CN" baseline="-25000" dirty="0">
                <a:solidFill>
                  <a:srgbClr val="000099"/>
                </a:solidFill>
              </a:rPr>
              <a:t>-2</a:t>
            </a:r>
            <a:r>
              <a:rPr lang="en-US" altLang="zh-CN" dirty="0">
                <a:solidFill>
                  <a:srgbClr val="000099"/>
                </a:solidFill>
              </a:rPr>
              <a:t>(</a:t>
            </a:r>
            <a:r>
              <a:rPr lang="zh-CN" altLang="en-US" dirty="0">
                <a:solidFill>
                  <a:srgbClr val="000099"/>
                </a:solidFill>
              </a:rPr>
              <a:t>整数</a:t>
            </a:r>
            <a:r>
              <a:rPr lang="en-US" altLang="zh-CN" dirty="0">
                <a:solidFill>
                  <a:srgbClr val="000099"/>
                </a:solidFill>
              </a:rPr>
              <a:t>) + P</a:t>
            </a:r>
            <a:r>
              <a:rPr lang="en-US" altLang="zh-CN" baseline="-25000" dirty="0">
                <a:solidFill>
                  <a:srgbClr val="000099"/>
                </a:solidFill>
              </a:rPr>
              <a:t>1</a:t>
            </a:r>
            <a:r>
              <a:rPr lang="en-US" altLang="zh-CN" dirty="0">
                <a:solidFill>
                  <a:srgbClr val="000099"/>
                </a:solidFill>
              </a:rPr>
              <a:t>(</a:t>
            </a:r>
            <a:r>
              <a:rPr lang="zh-CN" altLang="en-US" dirty="0">
                <a:solidFill>
                  <a:srgbClr val="000099"/>
                </a:solidFill>
              </a:rPr>
              <a:t>小数</a:t>
            </a:r>
            <a:r>
              <a:rPr lang="en-US" altLang="zh-CN" dirty="0">
                <a:solidFill>
                  <a:srgbClr val="000099"/>
                </a:solidFill>
              </a:rPr>
              <a:t>)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3300"/>
                </a:solidFill>
              </a:rPr>
              <a:t>求得</a:t>
            </a:r>
            <a:r>
              <a:rPr lang="en-US" altLang="zh-CN" dirty="0">
                <a:solidFill>
                  <a:srgbClr val="FF3300"/>
                </a:solidFill>
              </a:rPr>
              <a:t>a</a:t>
            </a:r>
            <a:r>
              <a:rPr lang="en-US" altLang="zh-CN" baseline="-25000" dirty="0">
                <a:solidFill>
                  <a:srgbClr val="FF3300"/>
                </a:solidFill>
              </a:rPr>
              <a:t>-2</a:t>
            </a:r>
            <a:r>
              <a:rPr lang="zh-CN" altLang="en-US" dirty="0">
                <a:solidFill>
                  <a:srgbClr val="FF3300"/>
                </a:solidFill>
              </a:rPr>
              <a:t>，小数</a:t>
            </a:r>
            <a:r>
              <a:rPr lang="en-US" altLang="zh-CN" dirty="0">
                <a:solidFill>
                  <a:srgbClr val="FF3300"/>
                </a:solidFill>
              </a:rPr>
              <a:t>P</a:t>
            </a:r>
            <a:r>
              <a:rPr lang="en-US" altLang="zh-CN" baseline="-25000" dirty="0">
                <a:solidFill>
                  <a:srgbClr val="FF3300"/>
                </a:solidFill>
              </a:rPr>
              <a:t>1</a:t>
            </a:r>
            <a:r>
              <a:rPr lang="zh-CN" altLang="en-US" dirty="0">
                <a:solidFill>
                  <a:srgbClr val="FF3300"/>
                </a:solidFill>
              </a:rPr>
              <a:t>乘</a:t>
            </a:r>
            <a:r>
              <a:rPr lang="en-US" altLang="zh-CN" dirty="0">
                <a:solidFill>
                  <a:srgbClr val="FF3300"/>
                </a:solidFill>
              </a:rPr>
              <a:t>N,</a:t>
            </a:r>
            <a:r>
              <a:rPr lang="zh-CN" altLang="en-US" dirty="0">
                <a:solidFill>
                  <a:srgbClr val="FF3300"/>
                </a:solidFill>
              </a:rPr>
              <a:t>求得</a:t>
            </a:r>
            <a:r>
              <a:rPr lang="en-US" altLang="zh-CN" dirty="0">
                <a:solidFill>
                  <a:srgbClr val="FF3300"/>
                </a:solidFill>
              </a:rPr>
              <a:t>a</a:t>
            </a:r>
            <a:r>
              <a:rPr lang="en-US" altLang="zh-CN" baseline="-25000" dirty="0">
                <a:solidFill>
                  <a:srgbClr val="FF3300"/>
                </a:solidFill>
              </a:rPr>
              <a:t>-2</a:t>
            </a:r>
            <a:endParaRPr lang="en-US" altLang="zh-CN" dirty="0">
              <a:solidFill>
                <a:srgbClr val="FF3300"/>
              </a:solidFill>
            </a:endParaRP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3300"/>
                </a:solidFill>
              </a:rPr>
              <a:t>重复上述计算，直到小数部分等于</a:t>
            </a:r>
            <a:r>
              <a:rPr lang="en-US" altLang="zh-CN" dirty="0">
                <a:solidFill>
                  <a:srgbClr val="FF3300"/>
                </a:solidFill>
              </a:rPr>
              <a:t>0</a:t>
            </a:r>
            <a:r>
              <a:rPr lang="zh-CN" altLang="en-US" dirty="0">
                <a:solidFill>
                  <a:srgbClr val="FF3300"/>
                </a:solidFill>
              </a:rPr>
              <a:t>，或者满足转换精度为止，最后求得 </a:t>
            </a:r>
            <a:r>
              <a:rPr lang="en-US" altLang="zh-CN" dirty="0">
                <a:solidFill>
                  <a:srgbClr val="FF3300"/>
                </a:solidFill>
              </a:rPr>
              <a:t>a</a:t>
            </a:r>
            <a:r>
              <a:rPr lang="en-US" altLang="zh-CN" baseline="-25000" dirty="0">
                <a:solidFill>
                  <a:srgbClr val="FF3300"/>
                </a:solidFill>
              </a:rPr>
              <a:t>-m</a:t>
            </a:r>
            <a:r>
              <a:rPr lang="en-US" altLang="zh-CN" dirty="0">
                <a:solidFill>
                  <a:srgbClr val="FF33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640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1561" y="295779"/>
            <a:ext cx="5341206" cy="39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tIns="10800" rIns="18000" bIns="10800" anchor="ctr">
            <a:spAutoFit/>
          </a:bodyPr>
          <a:lstStyle/>
          <a:p>
            <a:pPr algn="l"/>
            <a:r>
              <a:rPr kumimoji="1" lang="zh-CN" altLang="zh-CN" sz="2400" dirty="0">
                <a:latin typeface="+mn-ea"/>
              </a:rPr>
              <a:t>【例1-12】</a:t>
            </a:r>
            <a:r>
              <a:rPr lang="zh-CN" altLang="en-US" sz="2400" dirty="0">
                <a:solidFill>
                  <a:srgbClr val="0000CC"/>
                </a:solidFill>
                <a:latin typeface="+mn-ea"/>
              </a:rPr>
              <a:t>将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0.6875</a:t>
            </a:r>
            <a:r>
              <a:rPr lang="zh-CN" altLang="en-US" sz="2400" dirty="0">
                <a:solidFill>
                  <a:srgbClr val="0000CC"/>
                </a:solidFill>
                <a:latin typeface="+mn-ea"/>
              </a:rPr>
              <a:t>转换为二进制数。</a:t>
            </a:r>
          </a:p>
        </p:txBody>
      </p:sp>
      <p:graphicFrame>
        <p:nvGraphicFramePr>
          <p:cNvPr id="5" name="Group 473"/>
          <p:cNvGraphicFramePr>
            <a:graphicFrameLocks noGrp="1"/>
          </p:cNvGraphicFramePr>
          <p:nvPr/>
        </p:nvGraphicFramePr>
        <p:xfrm>
          <a:off x="827088" y="836613"/>
          <a:ext cx="6769100" cy="2198728"/>
        </p:xfrm>
        <a:graphic>
          <a:graphicData uri="http://schemas.openxmlformats.org/drawingml/2006/table">
            <a:tbl>
              <a:tblPr/>
              <a:tblGrid>
                <a:gridCol w="796925"/>
                <a:gridCol w="935037"/>
                <a:gridCol w="677863"/>
                <a:gridCol w="1062037"/>
                <a:gridCol w="774700"/>
                <a:gridCol w="1168400"/>
                <a:gridCol w="1354138"/>
              </a:tblGrid>
              <a:tr h="349250">
                <a:tc>
                  <a:txBody>
                    <a:bodyPr/>
                    <a:lstStyle>
                      <a:lvl1pPr marL="363538"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542925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008063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416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363538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63538"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542925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008063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416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3635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63538"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542925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008063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416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3635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63538"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542925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008063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416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3635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63538"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542925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008063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416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3635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整数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63538"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542925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008063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416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3635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0.6875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=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1.375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---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最高位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0.375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=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0.75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---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63538"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542925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008063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416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3635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0.75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=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1.5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---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63538"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542925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008063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416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3635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2×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0.5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=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1.0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---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最低位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83"/>
          <p:cNvSpPr>
            <a:spLocks noChangeArrowheads="1"/>
          </p:cNvSpPr>
          <p:nvPr/>
        </p:nvSpPr>
        <p:spPr bwMode="auto">
          <a:xfrm>
            <a:off x="684213" y="3184216"/>
            <a:ext cx="4392612" cy="39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>
            <a:spAutoFit/>
          </a:bodyPr>
          <a:lstStyle/>
          <a:p>
            <a:pPr algn="l"/>
            <a:r>
              <a:rPr lang="zh-CN" altLang="en-US" sz="2400" dirty="0">
                <a:solidFill>
                  <a:srgbClr val="000099"/>
                </a:solidFill>
                <a:latin typeface="+mn-ea"/>
              </a:rPr>
              <a:t>转换结果：</a:t>
            </a: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0.6875D = 0.1011B</a:t>
            </a:r>
            <a:r>
              <a:rPr lang="zh-CN" altLang="en-US" sz="2400" dirty="0">
                <a:solidFill>
                  <a:srgbClr val="000099"/>
                </a:solidFill>
                <a:latin typeface="+mn-ea"/>
              </a:rPr>
              <a:t>。</a:t>
            </a:r>
          </a:p>
        </p:txBody>
      </p:sp>
      <p:sp>
        <p:nvSpPr>
          <p:cNvPr id="7" name="Rectangle 285"/>
          <p:cNvSpPr>
            <a:spLocks noChangeArrowheads="1"/>
          </p:cNvSpPr>
          <p:nvPr/>
        </p:nvSpPr>
        <p:spPr bwMode="auto">
          <a:xfrm>
            <a:off x="899592" y="4105199"/>
            <a:ext cx="5730218" cy="39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>
            <a:spAutoFit/>
          </a:bodyPr>
          <a:lstStyle/>
          <a:p>
            <a:pPr algn="l"/>
            <a:r>
              <a:rPr kumimoji="1" lang="zh-CN" altLang="zh-CN" sz="2400" dirty="0">
                <a:latin typeface="+mn-ea"/>
              </a:rPr>
              <a:t>【例1-13】</a:t>
            </a:r>
            <a:r>
              <a:rPr lang="zh-CN" altLang="en-US" sz="2400" dirty="0">
                <a:solidFill>
                  <a:srgbClr val="0000CC"/>
                </a:solidFill>
                <a:latin typeface="+mn-ea"/>
              </a:rPr>
              <a:t>将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0.78125</a:t>
            </a:r>
            <a:r>
              <a:rPr lang="zh-CN" altLang="en-US" sz="2400" dirty="0">
                <a:solidFill>
                  <a:srgbClr val="0000CC"/>
                </a:solidFill>
                <a:latin typeface="+mn-ea"/>
              </a:rPr>
              <a:t>转换为十六进制数。</a:t>
            </a:r>
          </a:p>
        </p:txBody>
      </p:sp>
      <p:graphicFrame>
        <p:nvGraphicFramePr>
          <p:cNvPr id="8" name="Group 3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088089"/>
              </p:ext>
            </p:extLst>
          </p:nvPr>
        </p:nvGraphicFramePr>
        <p:xfrm>
          <a:off x="741566" y="4653136"/>
          <a:ext cx="6840538" cy="1162080"/>
        </p:xfrm>
        <a:graphic>
          <a:graphicData uri="http://schemas.openxmlformats.org/drawingml/2006/table">
            <a:tbl>
              <a:tblPr/>
              <a:tblGrid>
                <a:gridCol w="804863"/>
                <a:gridCol w="1139825"/>
                <a:gridCol w="469900"/>
                <a:gridCol w="1046162"/>
                <a:gridCol w="885825"/>
                <a:gridCol w="1125538"/>
                <a:gridCol w="1368425"/>
              </a:tblGrid>
              <a:tr h="327025">
                <a:tc>
                  <a:txBody>
                    <a:bodyPr/>
                    <a:lstStyle>
                      <a:lvl1pPr marL="363538"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542925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008063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416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363538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63538"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542925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008063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416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3635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542925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008063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416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63538"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542925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008063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416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3635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63538"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542925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008063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416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3635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整数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63538"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542925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008063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416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3635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16×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0.78125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=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12.5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---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）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最高位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16×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0.5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=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8.0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---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最低位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133"/>
          <p:cNvSpPr>
            <a:spLocks noChangeArrowheads="1"/>
          </p:cNvSpPr>
          <p:nvPr/>
        </p:nvSpPr>
        <p:spPr bwMode="auto">
          <a:xfrm>
            <a:off x="1186496" y="6118168"/>
            <a:ext cx="4191335" cy="39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>
            <a:spAutoFit/>
          </a:bodyPr>
          <a:lstStyle/>
          <a:p>
            <a:pPr algn="l"/>
            <a:r>
              <a:rPr lang="zh-CN" altLang="en-US" sz="2400" dirty="0">
                <a:solidFill>
                  <a:srgbClr val="000099"/>
                </a:solidFill>
                <a:latin typeface="+mn-ea"/>
                <a:cs typeface="Times New Roman" pitchFamily="18" charset="0"/>
              </a:rPr>
              <a:t>转换结果：</a:t>
            </a: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0.78125D = 0.C8H </a:t>
            </a:r>
          </a:p>
        </p:txBody>
      </p:sp>
    </p:spTree>
    <p:extLst>
      <p:ext uri="{BB962C8B-B14F-4D97-AF65-F5344CB8AC3E}">
        <p14:creationId xmlns:p14="http://schemas.microsoft.com/office/powerpoint/2010/main" val="92143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8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260350"/>
            <a:ext cx="8642350" cy="360363"/>
          </a:xfrm>
        </p:spPr>
        <p:txBody>
          <a:bodyPr>
            <a:noAutofit/>
          </a:bodyPr>
          <a:lstStyle/>
          <a:p>
            <a:pPr indent="363538" algn="l"/>
            <a:r>
              <a:rPr kumimoji="1" lang="en-US" altLang="zh-CN" sz="2800" dirty="0" smtClean="0">
                <a:solidFill>
                  <a:srgbClr val="009900"/>
                </a:solidFill>
                <a:latin typeface="+mn-ea"/>
                <a:ea typeface="+mn-ea"/>
              </a:rPr>
              <a:t>3</a:t>
            </a:r>
            <a:r>
              <a:rPr kumimoji="1" lang="zh-CN" altLang="en-US" sz="2800" dirty="0" smtClean="0">
                <a:solidFill>
                  <a:srgbClr val="009900"/>
                </a:solidFill>
                <a:latin typeface="+mn-ea"/>
                <a:ea typeface="+mn-ea"/>
              </a:rPr>
              <a:t>）二进制数</a:t>
            </a:r>
            <a:r>
              <a:rPr kumimoji="1" lang="zh-CN" altLang="en-US" sz="2800" dirty="0">
                <a:solidFill>
                  <a:srgbClr val="009900"/>
                </a:solidFill>
                <a:latin typeface="+mn-ea"/>
                <a:ea typeface="+mn-ea"/>
              </a:rPr>
              <a:t>和八进制数、十六进制数间的转换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96536" y="1052736"/>
            <a:ext cx="8596313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>
            <a:spAutoFit/>
          </a:bodyPr>
          <a:lstStyle>
            <a:lvl1pPr indent="363538"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22313"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kumimoji="1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(1)</a:t>
            </a:r>
            <a:r>
              <a:rPr kumimoji="1"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二进制数到八进制数、十六进制数的转换</a:t>
            </a:r>
          </a:p>
          <a:p>
            <a:pPr>
              <a:lnSpc>
                <a:spcPct val="125000"/>
              </a:lnSpc>
            </a:pPr>
            <a:r>
              <a:rPr kumimoji="1" lang="en-US" altLang="zh-CN" sz="2400" dirty="0">
                <a:solidFill>
                  <a:srgbClr val="0000CC"/>
                </a:solidFill>
                <a:latin typeface="+mn-ea"/>
                <a:ea typeface="+mn-ea"/>
              </a:rPr>
              <a:t>A</a:t>
            </a:r>
            <a:r>
              <a:rPr kumimoji="1" lang="zh-CN" altLang="en-US" sz="2400" dirty="0">
                <a:solidFill>
                  <a:srgbClr val="0000CC"/>
                </a:solidFill>
                <a:latin typeface="+mn-ea"/>
                <a:ea typeface="+mn-ea"/>
              </a:rPr>
              <a:t>、二进制数到八进制数转换，“三位化一位”。</a:t>
            </a:r>
          </a:p>
          <a:p>
            <a:pPr>
              <a:lnSpc>
                <a:spcPct val="125000"/>
              </a:lnSpc>
            </a:pPr>
            <a:r>
              <a:rPr kumimoji="1" lang="en-US" altLang="zh-CN" sz="2400" dirty="0">
                <a:solidFill>
                  <a:srgbClr val="0000CC"/>
                </a:solidFill>
                <a:latin typeface="+mn-ea"/>
                <a:ea typeface="+mn-ea"/>
              </a:rPr>
              <a:t>B</a:t>
            </a:r>
            <a:r>
              <a:rPr kumimoji="1" lang="zh-CN" altLang="en-US" sz="2400" dirty="0">
                <a:solidFill>
                  <a:srgbClr val="0000CC"/>
                </a:solidFill>
                <a:latin typeface="+mn-ea"/>
                <a:ea typeface="+mn-ea"/>
              </a:rPr>
              <a:t>、二进制数到十六进制数的转换，“四位化一位”。</a:t>
            </a:r>
          </a:p>
          <a:p>
            <a:pPr>
              <a:lnSpc>
                <a:spcPct val="125000"/>
              </a:lnSpc>
            </a:pPr>
            <a:r>
              <a:rPr kumimoji="1" lang="zh-CN" altLang="en-US" sz="2400" u="sng" dirty="0">
                <a:solidFill>
                  <a:srgbClr val="FF3300"/>
                </a:solidFill>
                <a:latin typeface="+mn-ea"/>
                <a:ea typeface="+mn-ea"/>
              </a:rPr>
              <a:t>小数点处向两边分节，整数部分不够前面补</a:t>
            </a:r>
            <a:r>
              <a:rPr kumimoji="1" lang="en-US" altLang="zh-CN" sz="2400" u="sng" dirty="0">
                <a:solidFill>
                  <a:srgbClr val="FF3300"/>
                </a:solidFill>
                <a:latin typeface="+mn-ea"/>
                <a:ea typeface="+mn-ea"/>
              </a:rPr>
              <a:t>0</a:t>
            </a:r>
            <a:r>
              <a:rPr kumimoji="1" lang="zh-CN" altLang="en-US" sz="2400" u="sng" dirty="0">
                <a:solidFill>
                  <a:srgbClr val="FF3300"/>
                </a:solidFill>
                <a:latin typeface="+mn-ea"/>
                <a:ea typeface="+mn-ea"/>
              </a:rPr>
              <a:t>，小数部分不够后面补</a:t>
            </a:r>
            <a:r>
              <a:rPr kumimoji="1" lang="en-US" altLang="zh-CN" sz="2400" u="sng" dirty="0">
                <a:solidFill>
                  <a:srgbClr val="FF3300"/>
                </a:solidFill>
                <a:latin typeface="+mn-ea"/>
                <a:ea typeface="+mn-ea"/>
              </a:rPr>
              <a:t>0</a:t>
            </a:r>
            <a:r>
              <a:rPr kumimoji="1" lang="zh-CN" altLang="en-US" sz="2400" u="sng" dirty="0">
                <a:solidFill>
                  <a:srgbClr val="FF3300"/>
                </a:solidFill>
                <a:latin typeface="+mn-ea"/>
                <a:ea typeface="+mn-ea"/>
              </a:rPr>
              <a:t>。</a:t>
            </a:r>
          </a:p>
        </p:txBody>
      </p:sp>
      <p:sp>
        <p:nvSpPr>
          <p:cNvPr id="5" name="Text Box 90"/>
          <p:cNvSpPr txBox="1">
            <a:spLocks noChangeArrowheads="1"/>
          </p:cNvSpPr>
          <p:nvPr/>
        </p:nvSpPr>
        <p:spPr bwMode="auto">
          <a:xfrm>
            <a:off x="304365" y="3910804"/>
            <a:ext cx="8596313" cy="48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>
            <a:spAutoFit/>
          </a:bodyPr>
          <a:lstStyle>
            <a:lvl1pPr indent="357188"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22313"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kumimoji="1" lang="zh-CN" altLang="zh-CN" sz="2400" dirty="0">
                <a:latin typeface="+mn-ea"/>
                <a:ea typeface="+mn-ea"/>
              </a:rPr>
              <a:t>【例】</a:t>
            </a:r>
            <a:r>
              <a:rPr kumimoji="1" lang="zh-CN" altLang="en-US" sz="2400" dirty="0">
                <a:solidFill>
                  <a:srgbClr val="0000CC"/>
                </a:solidFill>
                <a:latin typeface="+mn-ea"/>
                <a:ea typeface="+mn-ea"/>
              </a:rPr>
              <a:t>将</a:t>
            </a:r>
            <a:r>
              <a:rPr kumimoji="1" lang="en-US" altLang="zh-CN" sz="2400" dirty="0">
                <a:solidFill>
                  <a:srgbClr val="0000CC"/>
                </a:solidFill>
                <a:latin typeface="+mn-ea"/>
                <a:ea typeface="+mn-ea"/>
              </a:rPr>
              <a:t>(1000110.01)B</a:t>
            </a:r>
            <a:r>
              <a:rPr kumimoji="1" lang="zh-CN" altLang="en-US" sz="2400" dirty="0">
                <a:solidFill>
                  <a:srgbClr val="0000CC"/>
                </a:solidFill>
                <a:latin typeface="+mn-ea"/>
                <a:ea typeface="+mn-ea"/>
              </a:rPr>
              <a:t>转换为八进制数和十六进制数。     </a:t>
            </a:r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593675"/>
              </p:ext>
            </p:extLst>
          </p:nvPr>
        </p:nvGraphicFramePr>
        <p:xfrm>
          <a:off x="1259632" y="4509120"/>
          <a:ext cx="6408738" cy="990293"/>
        </p:xfrm>
        <a:graphic>
          <a:graphicData uri="http://schemas.openxmlformats.org/drawingml/2006/table">
            <a:tbl>
              <a:tblPr/>
              <a:tblGrid>
                <a:gridCol w="288925"/>
                <a:gridCol w="503238"/>
                <a:gridCol w="576262"/>
                <a:gridCol w="504825"/>
                <a:gridCol w="719138"/>
                <a:gridCol w="792162"/>
                <a:gridCol w="863600"/>
                <a:gridCol w="936625"/>
                <a:gridCol w="288925"/>
                <a:gridCol w="935038"/>
              </a:tblGrid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18000" marR="18000" marT="10800" marB="10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000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110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01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→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001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000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110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.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010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(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.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)</a:t>
                      </a:r>
                      <a:r>
                        <a:rPr kumimoji="0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836370"/>
              </p:ext>
            </p:extLst>
          </p:nvPr>
        </p:nvGraphicFramePr>
        <p:xfrm>
          <a:off x="1187624" y="5661248"/>
          <a:ext cx="5761038" cy="990293"/>
        </p:xfrm>
        <a:graphic>
          <a:graphicData uri="http://schemas.openxmlformats.org/drawingml/2006/table">
            <a:tbl>
              <a:tblPr/>
              <a:tblGrid>
                <a:gridCol w="720725"/>
                <a:gridCol w="792163"/>
                <a:gridCol w="576262"/>
                <a:gridCol w="647700"/>
                <a:gridCol w="863600"/>
                <a:gridCol w="936625"/>
                <a:gridCol w="288925"/>
                <a:gridCol w="935038"/>
              </a:tblGrid>
              <a:tr h="479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100</a:t>
                      </a:r>
                    </a:p>
                  </a:txBody>
                  <a:tcPr marL="18000" marR="18000" marT="10800" marB="10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0110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01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→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0100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0110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.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0100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(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.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)</a:t>
                      </a:r>
                      <a:r>
                        <a:rPr kumimoji="0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16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67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23528" y="367786"/>
            <a:ext cx="8686800" cy="185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indent="542925"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22313"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charset="-122"/>
              </a:rPr>
              <a:t>(</a:t>
            </a:r>
            <a:r>
              <a:rPr kumimoji="1" lang="en-US" altLang="zh-CN" sz="2400" dirty="0">
                <a:solidFill>
                  <a:srgbClr val="000000"/>
                </a:solidFill>
                <a:latin typeface="宋体" charset="-122"/>
              </a:rPr>
              <a:t>2)</a:t>
            </a:r>
            <a:r>
              <a:rPr kumimoji="1" lang="zh-CN" altLang="en-US" sz="2400" dirty="0">
                <a:solidFill>
                  <a:srgbClr val="000000"/>
                </a:solidFill>
                <a:latin typeface="宋体" charset="-122"/>
              </a:rPr>
              <a:t>八进制、十六进制数到二进制数的转换</a:t>
            </a:r>
          </a:p>
          <a:p>
            <a:pPr>
              <a:lnSpc>
                <a:spcPct val="125000"/>
              </a:lnSpc>
            </a:pPr>
            <a:r>
              <a:rPr kumimoji="1" lang="zh-CN" altLang="en-US" sz="2400" dirty="0">
                <a:solidFill>
                  <a:srgbClr val="0000CC"/>
                </a:solidFill>
                <a:latin typeface="宋体" charset="-122"/>
              </a:rPr>
              <a:t>方法：采用</a:t>
            </a:r>
            <a:r>
              <a:rPr kumimoji="1" lang="zh-CN" altLang="en-US" sz="2400" u="sng" dirty="0">
                <a:solidFill>
                  <a:srgbClr val="FF3300"/>
                </a:solidFill>
                <a:latin typeface="宋体" charset="-122"/>
              </a:rPr>
              <a:t>“一位化三位（四位）”</a:t>
            </a:r>
            <a:r>
              <a:rPr kumimoji="1" lang="zh-CN" altLang="en-US" sz="2400" dirty="0">
                <a:solidFill>
                  <a:srgbClr val="0000CC"/>
                </a:solidFill>
                <a:latin typeface="宋体" charset="-122"/>
              </a:rPr>
              <a:t>的方法。按顺序写出每位八进制（十六进制）数对应的二进制数，所得结果即为相应的二进制数。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03489" y="2708920"/>
            <a:ext cx="8686800" cy="1406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indent="542925"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22313"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kumimoji="1" lang="zh-CN" altLang="zh-CN" sz="2400" dirty="0">
                <a:latin typeface="+mn-ea"/>
                <a:ea typeface="+mn-ea"/>
              </a:rPr>
              <a:t>【例】</a:t>
            </a:r>
            <a:r>
              <a:rPr kumimoji="1"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 </a:t>
            </a:r>
            <a:r>
              <a:rPr kumimoji="1" lang="zh-CN" altLang="en-US" sz="2400" dirty="0">
                <a:solidFill>
                  <a:srgbClr val="0000CC"/>
                </a:solidFill>
                <a:latin typeface="+mn-ea"/>
                <a:ea typeface="+mn-ea"/>
              </a:rPr>
              <a:t>将</a:t>
            </a:r>
            <a:r>
              <a:rPr kumimoji="1" lang="en-US" altLang="zh-CN" sz="2400" dirty="0">
                <a:solidFill>
                  <a:srgbClr val="0000CC"/>
                </a:solidFill>
                <a:latin typeface="+mn-ea"/>
                <a:ea typeface="+mn-ea"/>
              </a:rPr>
              <a:t>(352.6)</a:t>
            </a:r>
            <a:r>
              <a:rPr kumimoji="1" lang="en-US" altLang="zh-CN" sz="2400" baseline="-25000" dirty="0">
                <a:solidFill>
                  <a:srgbClr val="0000CC"/>
                </a:solidFill>
                <a:latin typeface="+mn-ea"/>
                <a:ea typeface="+mn-ea"/>
              </a:rPr>
              <a:t>Q</a:t>
            </a:r>
            <a:r>
              <a:rPr kumimoji="1" lang="zh-CN" altLang="en-US" sz="2400" dirty="0">
                <a:solidFill>
                  <a:srgbClr val="0000CC"/>
                </a:solidFill>
                <a:latin typeface="+mn-ea"/>
                <a:ea typeface="+mn-ea"/>
              </a:rPr>
              <a:t>转换为二进制数。</a:t>
            </a:r>
          </a:p>
          <a:p>
            <a:pPr>
              <a:lnSpc>
                <a:spcPct val="125000"/>
              </a:lnSpc>
            </a:pPr>
            <a:r>
              <a:rPr kumimoji="1" lang="zh-CN" altLang="en-US" sz="2400" dirty="0" smtClean="0">
                <a:solidFill>
                  <a:srgbClr val="0000CC"/>
                </a:solidFill>
                <a:latin typeface="+mn-ea"/>
                <a:ea typeface="+mn-ea"/>
              </a:rPr>
              <a:t> </a:t>
            </a:r>
            <a:r>
              <a:rPr kumimoji="1" lang="en-US" altLang="zh-CN" sz="2400" dirty="0">
                <a:solidFill>
                  <a:srgbClr val="0000CC"/>
                </a:solidFill>
                <a:latin typeface="+mn-ea"/>
                <a:ea typeface="+mn-ea"/>
              </a:rPr>
              <a:t>3        5      </a:t>
            </a:r>
            <a:r>
              <a:rPr kumimoji="1" lang="en-US" altLang="zh-CN" sz="2400" dirty="0" smtClean="0">
                <a:solidFill>
                  <a:srgbClr val="0000CC"/>
                </a:solidFill>
                <a:latin typeface="+mn-ea"/>
                <a:ea typeface="+mn-ea"/>
              </a:rPr>
              <a:t>2  .     </a:t>
            </a:r>
            <a:r>
              <a:rPr kumimoji="1" lang="en-US" altLang="zh-CN" sz="2400" dirty="0">
                <a:solidFill>
                  <a:srgbClr val="0000CC"/>
                </a:solidFill>
                <a:latin typeface="+mn-ea"/>
                <a:ea typeface="+mn-ea"/>
              </a:rPr>
              <a:t>6</a:t>
            </a:r>
          </a:p>
          <a:p>
            <a:pPr>
              <a:lnSpc>
                <a:spcPct val="125000"/>
              </a:lnSpc>
            </a:pPr>
            <a:r>
              <a:rPr kumimoji="1" lang="en-US" altLang="zh-CN" sz="2400" dirty="0">
                <a:solidFill>
                  <a:srgbClr val="0000CC"/>
                </a:solidFill>
                <a:latin typeface="+mn-ea"/>
                <a:ea typeface="+mn-ea"/>
              </a:rPr>
              <a:t> </a:t>
            </a:r>
            <a:r>
              <a:rPr kumimoji="1" lang="en-US" altLang="zh-CN" sz="2400" dirty="0" smtClean="0">
                <a:solidFill>
                  <a:srgbClr val="0000CC"/>
                </a:solidFill>
                <a:latin typeface="+mn-ea"/>
                <a:ea typeface="+mn-ea"/>
              </a:rPr>
              <a:t>011    </a:t>
            </a:r>
            <a:r>
              <a:rPr kumimoji="1" lang="en-US" altLang="zh-CN" sz="2400" dirty="0">
                <a:solidFill>
                  <a:srgbClr val="0000CC"/>
                </a:solidFill>
                <a:latin typeface="+mn-ea"/>
                <a:ea typeface="+mn-ea"/>
              </a:rPr>
              <a:t>101    010  .   110   =  (11 101 010 . 11)</a:t>
            </a:r>
            <a:r>
              <a:rPr kumimoji="1" lang="en-US" altLang="zh-CN" sz="2400" baseline="-25000" dirty="0">
                <a:solidFill>
                  <a:srgbClr val="0000CC"/>
                </a:solidFill>
                <a:latin typeface="+mn-ea"/>
                <a:ea typeface="+mn-ea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6548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第一代：电子管电子计算机（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  <a:ea typeface="+mn-ea"/>
              </a:rPr>
              <a:t>1946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年～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  <a:ea typeface="+mn-ea"/>
              </a:rPr>
              <a:t>1958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年）</a:t>
            </a:r>
            <a:endParaRPr lang="zh-CN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Text Box 7"/>
          <p:cNvSpPr txBox="1">
            <a:spLocks noGrp="1" noChangeArrowheads="1"/>
          </p:cNvSpPr>
          <p:nvPr>
            <p:ph idx="1"/>
          </p:nvPr>
        </p:nvSpPr>
        <p:spPr bwMode="auto">
          <a:xfrm>
            <a:off x="539552" y="2034029"/>
            <a:ext cx="4762872" cy="290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10800" rIns="0" bIns="10800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42925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 dirty="0">
                <a:solidFill>
                  <a:srgbClr val="003399"/>
                </a:solidFill>
                <a:latin typeface="Times New Roman" pitchFamily="18" charset="0"/>
              </a:rPr>
              <a:t>基本逻辑元件：电子管</a:t>
            </a:r>
          </a:p>
          <a:p>
            <a:r>
              <a:rPr lang="zh-CN" altLang="en-US" sz="2400" dirty="0">
                <a:solidFill>
                  <a:srgbClr val="003399"/>
                </a:solidFill>
                <a:latin typeface="Times New Roman" pitchFamily="18" charset="0"/>
              </a:rPr>
              <a:t>内存储器：水银延迟线</a:t>
            </a:r>
          </a:p>
          <a:p>
            <a:r>
              <a:rPr lang="zh-CN" altLang="en-US" sz="2400" dirty="0">
                <a:solidFill>
                  <a:srgbClr val="003399"/>
                </a:solidFill>
                <a:latin typeface="Times New Roman" pitchFamily="18" charset="0"/>
              </a:rPr>
              <a:t>外存储器：磁鼓、纸带、卡片、磁带</a:t>
            </a:r>
          </a:p>
          <a:p>
            <a:r>
              <a:rPr lang="zh-CN" altLang="en-US" sz="2400" dirty="0">
                <a:solidFill>
                  <a:srgbClr val="003399"/>
                </a:solidFill>
                <a:latin typeface="Times New Roman" pitchFamily="18" charset="0"/>
              </a:rPr>
              <a:t>程序设计语言：机器语言，汇编语言</a:t>
            </a:r>
          </a:p>
          <a:p>
            <a:r>
              <a:rPr lang="zh-CN" altLang="en-US" sz="2400" dirty="0">
                <a:solidFill>
                  <a:srgbClr val="003399"/>
                </a:solidFill>
                <a:latin typeface="Times New Roman" pitchFamily="18" charset="0"/>
              </a:rPr>
              <a:t>应用：科学计算</a:t>
            </a:r>
          </a:p>
        </p:txBody>
      </p:sp>
      <p:pic>
        <p:nvPicPr>
          <p:cNvPr id="5" name="Picture 9" descr="电子管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420888"/>
            <a:ext cx="3240360" cy="212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854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latin typeface="+mn-ea"/>
                <a:ea typeface="+mn-ea"/>
              </a:rPr>
              <a:t>1.5.3 </a:t>
            </a:r>
            <a:r>
              <a:rPr lang="zh-CN" altLang="en-US" sz="2800" dirty="0" smtClean="0">
                <a:latin typeface="+mn-ea"/>
                <a:ea typeface="+mn-ea"/>
              </a:rPr>
              <a:t>编码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）二进制编码</a:t>
            </a:r>
            <a:endParaRPr lang="en-US" altLang="zh-CN" sz="2400" dirty="0" smtClean="0"/>
          </a:p>
          <a:p>
            <a:r>
              <a:rPr lang="zh-CN" altLang="en-US" sz="2400" dirty="0" smtClean="0"/>
              <a:t>由于计算机只能处理</a:t>
            </a:r>
            <a:r>
              <a:rPr lang="en-US" altLang="zh-CN" sz="2400" dirty="0" smtClean="0"/>
              <a:t>0  1  </a:t>
            </a:r>
            <a:r>
              <a:rPr lang="zh-CN" altLang="en-US" sz="2400" dirty="0" smtClean="0"/>
              <a:t>这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个字符，为此，我们将包括数字在内的所有文字、图形、符号、图像、声音、信号等，全部用二进制代码表示，以满足计算机处理需要。</a:t>
            </a:r>
            <a:endParaRPr lang="en-US" altLang="zh-CN" sz="2400" dirty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）十进制数的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位二进制编码（</a:t>
            </a:r>
            <a:r>
              <a:rPr lang="en-US" altLang="zh-CN" sz="2400" dirty="0" smtClean="0"/>
              <a:t>BCD</a:t>
            </a:r>
            <a:r>
              <a:rPr lang="zh-CN" altLang="en-US" sz="2400" dirty="0" smtClean="0"/>
              <a:t>码）</a:t>
            </a:r>
            <a:endParaRPr lang="en-US" altLang="zh-CN" sz="2400" dirty="0" smtClean="0"/>
          </a:p>
          <a:p>
            <a:r>
              <a:rPr lang="zh-CN" altLang="en-US" sz="2400" dirty="0" smtClean="0"/>
              <a:t>常用的有</a:t>
            </a:r>
            <a:r>
              <a:rPr lang="en-US" altLang="zh-CN" sz="2400" dirty="0" smtClean="0"/>
              <a:t>8421</a:t>
            </a:r>
            <a:r>
              <a:rPr lang="en-US" altLang="zh-CN" sz="2400" dirty="0"/>
              <a:t> BCD</a:t>
            </a:r>
            <a:r>
              <a:rPr lang="zh-CN" altLang="en-US" sz="2400" dirty="0"/>
              <a:t>码</a:t>
            </a:r>
            <a:endParaRPr lang="en-US" altLang="zh-CN" sz="2400" dirty="0"/>
          </a:p>
          <a:p>
            <a:r>
              <a:rPr kumimoji="1" lang="en-US" altLang="zh-CN" sz="2400" dirty="0">
                <a:solidFill>
                  <a:srgbClr val="0000CC"/>
                </a:solidFill>
                <a:latin typeface="宋体" charset="-122"/>
              </a:rPr>
              <a:t>8421 BCD</a:t>
            </a:r>
            <a:r>
              <a:rPr kumimoji="1" lang="zh-CN" altLang="en-US" sz="2400" dirty="0">
                <a:solidFill>
                  <a:srgbClr val="0000CC"/>
                </a:solidFill>
                <a:latin typeface="宋体" charset="-122"/>
              </a:rPr>
              <a:t>码是用四位二进制数的来表示一位十进制数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itchFamily="18" charset="0"/>
              </a:rPr>
              <a:t>0</a:t>
            </a:r>
            <a:r>
              <a:rPr kumimoji="1" lang="zh-CN" altLang="en-US" sz="2400" dirty="0">
                <a:solidFill>
                  <a:srgbClr val="0000CC"/>
                </a:solidFill>
                <a:latin typeface="Times New Roman" pitchFamily="18" charset="0"/>
              </a:rPr>
              <a:t>～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itchFamily="18" charset="0"/>
              </a:rPr>
              <a:t>9</a:t>
            </a:r>
            <a:r>
              <a:rPr kumimoji="1" lang="zh-CN" altLang="en-US" sz="2400" dirty="0">
                <a:solidFill>
                  <a:srgbClr val="0000CC"/>
                </a:solidFill>
                <a:latin typeface="宋体" charset="-122"/>
              </a:rPr>
              <a:t>。从高位到低位各位的权分别是</a:t>
            </a:r>
            <a:r>
              <a:rPr kumimoji="1" lang="en-US" altLang="zh-CN" sz="2400" dirty="0">
                <a:solidFill>
                  <a:srgbClr val="0000CC"/>
                </a:solidFill>
                <a:latin typeface="宋体" charset="-122"/>
              </a:rPr>
              <a:t>8</a:t>
            </a:r>
            <a:r>
              <a:rPr kumimoji="1" lang="zh-CN" altLang="en-US" sz="2400" dirty="0">
                <a:solidFill>
                  <a:srgbClr val="0000CC"/>
                </a:solidFill>
                <a:latin typeface="宋体" charset="-122"/>
              </a:rPr>
              <a:t>、</a:t>
            </a:r>
            <a:r>
              <a:rPr kumimoji="1" lang="en-US" altLang="zh-CN" sz="2400" dirty="0">
                <a:solidFill>
                  <a:srgbClr val="0000CC"/>
                </a:solidFill>
                <a:latin typeface="宋体" charset="-122"/>
              </a:rPr>
              <a:t>4</a:t>
            </a:r>
            <a:r>
              <a:rPr kumimoji="1" lang="zh-CN" altLang="en-US" sz="2400" dirty="0">
                <a:solidFill>
                  <a:srgbClr val="0000CC"/>
                </a:solidFill>
                <a:latin typeface="宋体" charset="-122"/>
              </a:rPr>
              <a:t>、</a:t>
            </a:r>
            <a:r>
              <a:rPr kumimoji="1" lang="en-US" altLang="zh-CN" sz="2400" dirty="0">
                <a:solidFill>
                  <a:srgbClr val="0000CC"/>
                </a:solidFill>
                <a:latin typeface="宋体" charset="-122"/>
              </a:rPr>
              <a:t>2</a:t>
            </a:r>
            <a:r>
              <a:rPr kumimoji="1" lang="zh-CN" altLang="en-US" sz="2400" dirty="0">
                <a:solidFill>
                  <a:srgbClr val="0000CC"/>
                </a:solidFill>
                <a:latin typeface="宋体" charset="-122"/>
              </a:rPr>
              <a:t>、</a:t>
            </a:r>
            <a:r>
              <a:rPr kumimoji="1" lang="en-US" altLang="zh-CN" sz="2400" dirty="0">
                <a:solidFill>
                  <a:srgbClr val="0000CC"/>
                </a:solidFill>
                <a:latin typeface="宋体" charset="-122"/>
              </a:rPr>
              <a:t>1</a:t>
            </a:r>
            <a:r>
              <a:rPr kumimoji="1" lang="zh-CN" altLang="en-US" sz="2400" dirty="0">
                <a:solidFill>
                  <a:srgbClr val="0000CC"/>
                </a:solidFill>
                <a:latin typeface="宋体" charset="-122"/>
              </a:rPr>
              <a:t>，故称为</a:t>
            </a:r>
            <a:r>
              <a:rPr kumimoji="1" lang="en-US" altLang="zh-CN" sz="2400" dirty="0">
                <a:solidFill>
                  <a:srgbClr val="0000CC"/>
                </a:solidFill>
                <a:latin typeface="宋体" charset="-122"/>
              </a:rPr>
              <a:t>8421</a:t>
            </a:r>
            <a:r>
              <a:rPr kumimoji="1" lang="zh-CN" altLang="en-US" sz="2400" dirty="0">
                <a:solidFill>
                  <a:srgbClr val="0000CC"/>
                </a:solidFill>
                <a:latin typeface="宋体" charset="-122"/>
              </a:rPr>
              <a:t>码。</a:t>
            </a:r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2439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36525"/>
            <a:ext cx="8534400" cy="519113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solidFill>
                  <a:srgbClr val="CC3300"/>
                </a:solidFill>
                <a:latin typeface="+mn-ea"/>
                <a:ea typeface="+mn-ea"/>
              </a:rPr>
              <a:t>3</a:t>
            </a:r>
            <a:r>
              <a:rPr lang="zh-CN" altLang="en-US" sz="2800" dirty="0" smtClean="0">
                <a:solidFill>
                  <a:srgbClr val="CC3300"/>
                </a:solidFill>
                <a:latin typeface="+mn-ea"/>
                <a:ea typeface="+mn-ea"/>
              </a:rPr>
              <a:t>）</a:t>
            </a:r>
            <a:r>
              <a:rPr lang="en-US" altLang="en-US" sz="2800" dirty="0" smtClean="0">
                <a:solidFill>
                  <a:srgbClr val="CC3300"/>
                </a:solidFill>
                <a:latin typeface="+mn-ea"/>
                <a:ea typeface="+mn-ea"/>
              </a:rPr>
              <a:t>  </a:t>
            </a:r>
            <a:r>
              <a:rPr lang="en-US" altLang="en-US" sz="2800" dirty="0" err="1">
                <a:solidFill>
                  <a:srgbClr val="CC3300"/>
                </a:solidFill>
                <a:latin typeface="+mn-ea"/>
                <a:ea typeface="+mn-ea"/>
              </a:rPr>
              <a:t>ASCII码</a:t>
            </a:r>
            <a:endParaRPr lang="zh-CN" altLang="en-US" sz="2800" dirty="0">
              <a:solidFill>
                <a:srgbClr val="CC3300"/>
              </a:solidFill>
              <a:latin typeface="+mn-ea"/>
              <a:ea typeface="+mn-ea"/>
            </a:endParaRPr>
          </a:p>
        </p:txBody>
      </p:sp>
      <p:sp>
        <p:nvSpPr>
          <p:cNvPr id="5" name="Text Box 215"/>
          <p:cNvSpPr txBox="1">
            <a:spLocks noChangeArrowheads="1"/>
          </p:cNvSpPr>
          <p:nvPr/>
        </p:nvSpPr>
        <p:spPr bwMode="auto">
          <a:xfrm>
            <a:off x="272412" y="836712"/>
            <a:ext cx="8642350" cy="7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r>
              <a:rPr kumimoji="1" lang="zh-CN" altLang="en-US" sz="2400" dirty="0">
                <a:solidFill>
                  <a:srgbClr val="0000CC"/>
                </a:solidFill>
                <a:latin typeface="+mn-ea"/>
              </a:rPr>
              <a:t>美国标准信息交换</a:t>
            </a:r>
            <a:r>
              <a:rPr kumimoji="1" lang="en-US" altLang="zh-CN" sz="2400" dirty="0">
                <a:solidFill>
                  <a:srgbClr val="0000CC"/>
                </a:solidFill>
                <a:latin typeface="+mn-ea"/>
              </a:rPr>
              <a:t>(ASCII</a:t>
            </a:r>
            <a:r>
              <a:rPr kumimoji="1" lang="zh-CN" altLang="en-US" sz="2400" dirty="0">
                <a:solidFill>
                  <a:srgbClr val="0000CC"/>
                </a:solidFill>
                <a:latin typeface="+mn-ea"/>
              </a:rPr>
              <a:t>码</a:t>
            </a:r>
            <a:r>
              <a:rPr kumimoji="1" lang="en-US" altLang="zh-CN" sz="2400" dirty="0">
                <a:solidFill>
                  <a:srgbClr val="0000CC"/>
                </a:solidFill>
                <a:latin typeface="+mn-ea"/>
              </a:rPr>
              <a:t>)</a:t>
            </a:r>
          </a:p>
          <a:p>
            <a:r>
              <a:rPr kumimoji="1" lang="en-US" altLang="zh-CN" sz="2400" dirty="0">
                <a:solidFill>
                  <a:srgbClr val="0000CC"/>
                </a:solidFill>
                <a:latin typeface="+mn-ea"/>
              </a:rPr>
              <a:t>American Standard Card for Information Interchange</a:t>
            </a:r>
          </a:p>
        </p:txBody>
      </p:sp>
      <p:graphicFrame>
        <p:nvGraphicFramePr>
          <p:cNvPr id="6" name="Group 22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385006"/>
              </p:ext>
            </p:extLst>
          </p:nvPr>
        </p:nvGraphicFramePr>
        <p:xfrm>
          <a:off x="458787" y="1772816"/>
          <a:ext cx="8226425" cy="4882516"/>
        </p:xfrm>
        <a:graphic>
          <a:graphicData uri="http://schemas.openxmlformats.org/drawingml/2006/table">
            <a:tbl>
              <a:tblPr/>
              <a:tblGrid>
                <a:gridCol w="522288"/>
                <a:gridCol w="871537"/>
                <a:gridCol w="854075"/>
                <a:gridCol w="854075"/>
                <a:gridCol w="854075"/>
                <a:gridCol w="854075"/>
                <a:gridCol w="854075"/>
                <a:gridCol w="854075"/>
                <a:gridCol w="854075"/>
                <a:gridCol w="854075"/>
              </a:tblGrid>
              <a:tr h="360363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高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位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MSDb</a:t>
                      </a:r>
                      <a:r>
                        <a:rPr kumimoji="0" lang="en-US" altLang="zh-CN" sz="16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  <a:r>
                        <a:rPr kumimoji="0" lang="en-US" altLang="zh-CN" sz="16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  <a:r>
                        <a:rPr kumimoji="0" lang="en-US" altLang="zh-CN" sz="16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0350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7063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64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58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52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224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6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4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低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位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7063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64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58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52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224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6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4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LSDb</a:t>
                      </a:r>
                      <a:r>
                        <a:rPr kumimoji="0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  <a:r>
                        <a:rPr kumimoji="0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  <a:r>
                        <a:rPr kumimoji="0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  <a:r>
                        <a:rPr kumimoji="0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03263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826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0620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2414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98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155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613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070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NUL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DLE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SP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@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`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</a:tr>
              <a:tr h="44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SOH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DC1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!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Q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q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</a:tr>
              <a:tr h="44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0010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STX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DC2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"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</a:tr>
              <a:tr h="139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ETX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DC3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#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</a:tr>
              <a:tr h="44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EOT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DC4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$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</a:tr>
              <a:tr h="44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0101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ENQ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NAK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%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</a:tr>
              <a:tr h="44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0110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ACK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SYN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&amp;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</a:tr>
              <a:tr h="44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BEL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ETB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'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G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g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</a:tr>
              <a:tr h="44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BS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CAN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(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H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h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</a:tr>
              <a:tr h="44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HT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EM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</a:tr>
              <a:tr h="42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1010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LF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SUB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: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</a:tr>
              <a:tr h="44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VT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ESC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;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K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[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k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{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FF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FS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,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&lt;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\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|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1101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CR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GS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=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m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}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1110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SO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RS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&gt;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charset="-122"/>
                          <a:sym typeface="Symbol" pitchFamily="18" charset="2"/>
                        </a:rPr>
                        <a:t>    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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~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SI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US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/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?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O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charset="-122"/>
                          <a:sym typeface="Symbol" pitchFamily="18" charset="2"/>
                        </a:rPr>
                        <a:t>   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Symbol" pitchFamily="18" charset="2"/>
                        </a:rPr>
                        <a:t>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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o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23888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8032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9826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11620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1619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076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2533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299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DEL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26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95536" y="256897"/>
            <a:ext cx="8229600" cy="43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indent="363538" algn="l">
              <a:spcBef>
                <a:spcPct val="20000"/>
              </a:spcBef>
              <a:defRPr sz="24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1pPr>
            <a:lvl2pPr marL="828675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36663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4465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宋体" pitchFamily="2" charset="-122"/>
              </a:rPr>
              <a:t>1.2</a:t>
            </a:r>
            <a:r>
              <a:rPr lang="en-US" altLang="en-US" sz="2800" dirty="0" smtClean="0">
                <a:solidFill>
                  <a:schemeClr val="tx1"/>
                </a:solidFill>
                <a:latin typeface="宋体" pitchFamily="2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</a:rPr>
              <a:t>微处理器</a:t>
            </a:r>
            <a:r>
              <a:rPr lang="en-US" altLang="en-US" sz="2800" dirty="0" err="1" smtClean="0">
                <a:solidFill>
                  <a:schemeClr val="tx1"/>
                </a:solidFill>
                <a:latin typeface="宋体" pitchFamily="2" charset="-122"/>
              </a:rPr>
              <a:t>发展</a:t>
            </a:r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</a:rPr>
              <a:t>简介</a:t>
            </a:r>
            <a:endParaRPr lang="zh-CN" altLang="en-US" sz="280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idx="1"/>
          </p:nvPr>
        </p:nvSpPr>
        <p:spPr bwMode="auto">
          <a:xfrm>
            <a:off x="467544" y="1268760"/>
            <a:ext cx="8229600" cy="4899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 indent="363538" algn="l">
              <a:spcBef>
                <a:spcPct val="20000"/>
              </a:spcBef>
              <a:defRPr sz="24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1pPr>
            <a:lvl2pPr marL="542925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003399"/>
                </a:solidFill>
                <a:latin typeface="+mn-ea"/>
                <a:ea typeface="+mn-ea"/>
              </a:rPr>
              <a:t>1971</a:t>
            </a:r>
            <a:r>
              <a:rPr lang="zh-CN" altLang="en-US" dirty="0">
                <a:solidFill>
                  <a:srgbClr val="003399"/>
                </a:solidFill>
                <a:latin typeface="+mn-ea"/>
                <a:ea typeface="+mn-ea"/>
              </a:rPr>
              <a:t>年，美国</a:t>
            </a:r>
            <a:r>
              <a:rPr lang="en-US" altLang="zh-CN" dirty="0">
                <a:solidFill>
                  <a:srgbClr val="003399"/>
                </a:solidFill>
                <a:latin typeface="+mn-ea"/>
                <a:ea typeface="+mn-ea"/>
              </a:rPr>
              <a:t>Intel</a:t>
            </a:r>
            <a:r>
              <a:rPr lang="zh-CN" altLang="en-US" dirty="0">
                <a:solidFill>
                  <a:srgbClr val="003399"/>
                </a:solidFill>
                <a:latin typeface="+mn-ea"/>
                <a:ea typeface="+mn-ea"/>
              </a:rPr>
              <a:t>公司研究并制造了</a:t>
            </a:r>
            <a:r>
              <a:rPr lang="en-US" altLang="zh-CN" dirty="0">
                <a:solidFill>
                  <a:srgbClr val="003399"/>
                </a:solidFill>
                <a:latin typeface="+mn-ea"/>
                <a:ea typeface="+mn-ea"/>
              </a:rPr>
              <a:t>I4004</a:t>
            </a:r>
            <a:r>
              <a:rPr lang="zh-CN" altLang="en-US" dirty="0">
                <a:solidFill>
                  <a:srgbClr val="003399"/>
                </a:solidFill>
                <a:latin typeface="+mn-ea"/>
                <a:ea typeface="+mn-ea"/>
              </a:rPr>
              <a:t>微处理器芯片。该芯片能同时处理</a:t>
            </a:r>
            <a:r>
              <a:rPr lang="en-US" altLang="zh-CN" dirty="0">
                <a:solidFill>
                  <a:srgbClr val="003399"/>
                </a:solidFill>
                <a:latin typeface="+mn-ea"/>
                <a:ea typeface="+mn-ea"/>
              </a:rPr>
              <a:t>4</a:t>
            </a:r>
            <a:r>
              <a:rPr lang="zh-CN" altLang="en-US" dirty="0">
                <a:solidFill>
                  <a:srgbClr val="003399"/>
                </a:solidFill>
                <a:latin typeface="+mn-ea"/>
                <a:ea typeface="+mn-ea"/>
              </a:rPr>
              <a:t>位二进制数，集成了</a:t>
            </a:r>
            <a:r>
              <a:rPr lang="en-US" altLang="zh-CN" dirty="0">
                <a:solidFill>
                  <a:srgbClr val="003399"/>
                </a:solidFill>
                <a:latin typeface="+mn-ea"/>
                <a:ea typeface="+mn-ea"/>
              </a:rPr>
              <a:t>2300</a:t>
            </a:r>
            <a:r>
              <a:rPr lang="zh-CN" altLang="en-US" dirty="0">
                <a:solidFill>
                  <a:srgbClr val="003399"/>
                </a:solidFill>
                <a:latin typeface="+mn-ea"/>
                <a:ea typeface="+mn-ea"/>
              </a:rPr>
              <a:t>个晶体管，每秒可进行</a:t>
            </a:r>
            <a:r>
              <a:rPr lang="en-US" altLang="zh-CN" dirty="0">
                <a:solidFill>
                  <a:srgbClr val="003399"/>
                </a:solidFill>
                <a:latin typeface="+mn-ea"/>
                <a:ea typeface="+mn-ea"/>
              </a:rPr>
              <a:t>6</a:t>
            </a:r>
            <a:r>
              <a:rPr lang="zh-CN" altLang="en-US" dirty="0">
                <a:solidFill>
                  <a:srgbClr val="003399"/>
                </a:solidFill>
                <a:latin typeface="+mn-ea"/>
                <a:ea typeface="+mn-ea"/>
              </a:rPr>
              <a:t>万次运算。它是世界上第一个微处理器芯片，以它为核心组成的</a:t>
            </a:r>
            <a:r>
              <a:rPr lang="en-US" altLang="zh-CN" dirty="0">
                <a:solidFill>
                  <a:srgbClr val="003399"/>
                </a:solidFill>
                <a:latin typeface="+mn-ea"/>
                <a:ea typeface="+mn-ea"/>
              </a:rPr>
              <a:t>MCS-4</a:t>
            </a:r>
            <a:r>
              <a:rPr lang="zh-CN" altLang="en-US" dirty="0">
                <a:solidFill>
                  <a:srgbClr val="003399"/>
                </a:solidFill>
                <a:latin typeface="+mn-ea"/>
                <a:ea typeface="+mn-ea"/>
              </a:rPr>
              <a:t>计算机，标志了世界第一台微型计算机的诞生。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u="sng" dirty="0">
                <a:solidFill>
                  <a:srgbClr val="FF3300"/>
                </a:solidFill>
                <a:latin typeface="+mn-ea"/>
                <a:ea typeface="+mn-ea"/>
              </a:rPr>
              <a:t>微机概念：以大规模、超大规模构成的微处理器为核心，配以存储器、输入</a:t>
            </a:r>
            <a:r>
              <a:rPr lang="en-US" altLang="zh-CN" u="sng" dirty="0">
                <a:solidFill>
                  <a:srgbClr val="FF3300"/>
                </a:solidFill>
                <a:latin typeface="+mn-ea"/>
                <a:ea typeface="+mn-ea"/>
              </a:rPr>
              <a:t>/</a:t>
            </a:r>
            <a:r>
              <a:rPr lang="zh-CN" altLang="en-US" u="sng" dirty="0">
                <a:solidFill>
                  <a:srgbClr val="FF3300"/>
                </a:solidFill>
                <a:latin typeface="+mn-ea"/>
                <a:ea typeface="+mn-ea"/>
              </a:rPr>
              <a:t>输出接口电路及系统总路线所制造出的计算机。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99"/>
                </a:solidFill>
                <a:latin typeface="+mn-ea"/>
                <a:ea typeface="+mn-ea"/>
              </a:rPr>
              <a:t>划分阶段的标志：一般以</a:t>
            </a:r>
            <a:r>
              <a:rPr lang="en-US" altLang="zh-CN" dirty="0">
                <a:solidFill>
                  <a:srgbClr val="000099"/>
                </a:solidFill>
                <a:latin typeface="+mn-ea"/>
                <a:ea typeface="+mn-ea"/>
              </a:rPr>
              <a:t>CPU</a:t>
            </a:r>
            <a:r>
              <a:rPr lang="zh-CN" altLang="en-US" dirty="0">
                <a:solidFill>
                  <a:srgbClr val="000099"/>
                </a:solidFill>
                <a:latin typeface="+mn-ea"/>
                <a:ea typeface="+mn-ea"/>
              </a:rPr>
              <a:t>字长和微处理器型号。</a:t>
            </a:r>
          </a:p>
        </p:txBody>
      </p:sp>
    </p:spTree>
    <p:extLst>
      <p:ext uri="{BB962C8B-B14F-4D97-AF65-F5344CB8AC3E}">
        <p14:creationId xmlns:p14="http://schemas.microsoft.com/office/powerpoint/2010/main" val="213383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认识几款微处理器</a:t>
            </a:r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473427" y="896326"/>
            <a:ext cx="3970784" cy="2496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10800" rIns="0" bIns="10800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42925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05000"/>
              </a:lnSpc>
            </a:pPr>
            <a:r>
              <a:rPr lang="en-US" altLang="zh-CN" sz="2400" dirty="0" smtClean="0">
                <a:solidFill>
                  <a:srgbClr val="FF3300"/>
                </a:solidFill>
                <a:latin typeface="+mn-ea"/>
                <a:ea typeface="+mn-ea"/>
              </a:rPr>
              <a:t>Intel8086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  <a:ea typeface="+mn-ea"/>
              </a:rPr>
              <a:t>— 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16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  <a:ea typeface="+mn-ea"/>
              </a:rPr>
              <a:t>位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  <a:ea typeface="+mn-ea"/>
              </a:rPr>
              <a:t>CPU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  <a:ea typeface="+mn-ea"/>
              </a:rPr>
              <a:t>，字长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16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位，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16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位数据线，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20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位地址线 </a:t>
            </a:r>
          </a:p>
          <a:p>
            <a:pPr>
              <a:lnSpc>
                <a:spcPct val="105000"/>
              </a:lnSpc>
            </a:pPr>
            <a:r>
              <a:rPr lang="en-US" altLang="zh-CN" sz="2400" dirty="0" smtClean="0">
                <a:solidFill>
                  <a:srgbClr val="FF3300"/>
                </a:solidFill>
                <a:latin typeface="+mn-ea"/>
                <a:ea typeface="+mn-ea"/>
              </a:rPr>
              <a:t>Intel8088 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— 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准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16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  <a:ea typeface="+mn-ea"/>
              </a:rPr>
              <a:t>位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  <a:ea typeface="+mn-ea"/>
              </a:rPr>
              <a:t>CPU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字长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16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位，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8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位数据线，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20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位地址线 </a:t>
            </a:r>
          </a:p>
        </p:txBody>
      </p:sp>
      <p:pic>
        <p:nvPicPr>
          <p:cNvPr id="5" name="Picture 15" descr="CIntel80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268" y="548680"/>
            <a:ext cx="2303462" cy="143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ibm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348880"/>
            <a:ext cx="2087562" cy="208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CIntel8028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941168"/>
            <a:ext cx="2147887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395622" y="3284984"/>
            <a:ext cx="4896371" cy="2151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tIns="10800" rIns="18000" bIns="10800" anchor="ctr">
            <a:spAutoFit/>
          </a:bodyPr>
          <a:lstStyle>
            <a:lvl1pPr indent="363538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42925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339933"/>
                </a:solidFill>
                <a:latin typeface="+mn-ea"/>
                <a:ea typeface="+mn-ea"/>
              </a:rPr>
              <a:t>1981</a:t>
            </a:r>
            <a:r>
              <a:rPr lang="zh-CN" altLang="en-US" sz="2400" dirty="0">
                <a:solidFill>
                  <a:srgbClr val="339933"/>
                </a:solidFill>
                <a:latin typeface="+mn-ea"/>
                <a:ea typeface="+mn-ea"/>
              </a:rPr>
              <a:t>年，</a:t>
            </a:r>
            <a:r>
              <a:rPr lang="en-US" altLang="zh-CN" sz="2400" dirty="0">
                <a:solidFill>
                  <a:srgbClr val="339933"/>
                </a:solidFill>
                <a:latin typeface="+mn-ea"/>
                <a:ea typeface="+mn-ea"/>
              </a:rPr>
              <a:t>IBM</a:t>
            </a:r>
            <a:r>
              <a:rPr lang="zh-CN" altLang="en-US" sz="2400" dirty="0">
                <a:solidFill>
                  <a:srgbClr val="339933"/>
                </a:solidFill>
                <a:latin typeface="+mn-ea"/>
                <a:ea typeface="+mn-ea"/>
              </a:rPr>
              <a:t>公司采用</a:t>
            </a:r>
            <a:r>
              <a:rPr lang="en-US" altLang="zh-CN" sz="2400" dirty="0">
                <a:solidFill>
                  <a:srgbClr val="339933"/>
                </a:solidFill>
                <a:latin typeface="+mn-ea"/>
                <a:ea typeface="+mn-ea"/>
              </a:rPr>
              <a:t>Intel 8088</a:t>
            </a:r>
            <a:r>
              <a:rPr lang="zh-CN" altLang="en-US" sz="2400" dirty="0">
                <a:solidFill>
                  <a:srgbClr val="339933"/>
                </a:solidFill>
                <a:latin typeface="+mn-ea"/>
                <a:ea typeface="+mn-ea"/>
              </a:rPr>
              <a:t>微处理器生产了第一台通用微型计算机</a:t>
            </a:r>
            <a:r>
              <a:rPr lang="en-US" altLang="zh-CN" sz="2400" dirty="0">
                <a:solidFill>
                  <a:srgbClr val="339933"/>
                </a:solidFill>
                <a:latin typeface="+mn-ea"/>
                <a:ea typeface="+mn-ea"/>
              </a:rPr>
              <a:t>IBM PC</a:t>
            </a:r>
            <a:r>
              <a:rPr lang="zh-CN" altLang="en-US" sz="2400" dirty="0">
                <a:solidFill>
                  <a:srgbClr val="339933"/>
                </a:solidFill>
                <a:latin typeface="+mn-ea"/>
                <a:ea typeface="+mn-ea"/>
              </a:rPr>
              <a:t>，从此</a:t>
            </a:r>
            <a:r>
              <a:rPr lang="en-US" altLang="zh-CN" sz="2400" dirty="0">
                <a:solidFill>
                  <a:srgbClr val="339933"/>
                </a:solidFill>
                <a:latin typeface="+mn-ea"/>
                <a:ea typeface="+mn-ea"/>
              </a:rPr>
              <a:t>IBM PC</a:t>
            </a:r>
            <a:r>
              <a:rPr lang="zh-CN" altLang="en-US" sz="2400" dirty="0">
                <a:solidFill>
                  <a:srgbClr val="339933"/>
                </a:solidFill>
                <a:latin typeface="+mn-ea"/>
                <a:ea typeface="+mn-ea"/>
              </a:rPr>
              <a:t>系列微机成为个人计算机的主流机之一。 </a:t>
            </a: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323528" y="5631994"/>
            <a:ext cx="5040560" cy="871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10800" rIns="0" bIns="10800">
            <a:spAutoFit/>
          </a:bodyPr>
          <a:lstStyle>
            <a:lvl1pPr indent="85725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42925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en-US" altLang="zh-CN" sz="2400" dirty="0" smtClean="0">
                <a:solidFill>
                  <a:srgbClr val="FF3300"/>
                </a:solidFill>
                <a:latin typeface="+mn-ea"/>
                <a:ea typeface="+mn-ea"/>
              </a:rPr>
              <a:t>Intel80286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  <a:ea typeface="+mn-ea"/>
              </a:rPr>
              <a:t>— 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高档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16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  <a:ea typeface="+mn-ea"/>
              </a:rPr>
              <a:t>位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  <a:ea typeface="+mn-ea"/>
              </a:rPr>
              <a:t>CPU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字长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16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位，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16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位数据线，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24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位地址线</a:t>
            </a:r>
          </a:p>
        </p:txBody>
      </p:sp>
    </p:spTree>
    <p:extLst>
      <p:ext uri="{BB962C8B-B14F-4D97-AF65-F5344CB8AC3E}">
        <p14:creationId xmlns:p14="http://schemas.microsoft.com/office/powerpoint/2010/main" val="1457492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latin typeface="+mn-ea"/>
                <a:ea typeface="+mn-ea"/>
              </a:rPr>
              <a:t>1.3 </a:t>
            </a:r>
            <a:r>
              <a:rPr lang="zh-CN" altLang="en-US" sz="3200" dirty="0" smtClean="0">
                <a:latin typeface="+mn-ea"/>
                <a:ea typeface="+mn-ea"/>
              </a:rPr>
              <a:t>单片机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506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>
            <a:spAutoFit/>
          </a:bodyPr>
          <a:lstStyle>
            <a:lvl1pPr indent="536575"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15963"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indent="0">
              <a:lnSpc>
                <a:spcPct val="150000"/>
              </a:lnSpc>
              <a:buNone/>
            </a:pPr>
            <a:r>
              <a:rPr lang="zh-CN" altLang="en-US" sz="2400" u="sng" dirty="0">
                <a:solidFill>
                  <a:srgbClr val="FF3300"/>
                </a:solidFill>
                <a:latin typeface="+mn-ea"/>
                <a:ea typeface="+mn-ea"/>
              </a:rPr>
              <a:t>将</a:t>
            </a:r>
            <a:r>
              <a:rPr lang="en-US" altLang="zh-CN" sz="2400" u="sng" dirty="0">
                <a:solidFill>
                  <a:srgbClr val="FF3300"/>
                </a:solidFill>
                <a:latin typeface="+mn-ea"/>
                <a:ea typeface="+mn-ea"/>
              </a:rPr>
              <a:t>CPU</a:t>
            </a:r>
            <a:r>
              <a:rPr lang="zh-CN" altLang="en-US" sz="2400" u="sng" dirty="0" smtClean="0">
                <a:solidFill>
                  <a:srgbClr val="FF3300"/>
                </a:solidFill>
                <a:latin typeface="+mn-ea"/>
                <a:ea typeface="+mn-ea"/>
              </a:rPr>
              <a:t>、存储器、</a:t>
            </a:r>
            <a:r>
              <a:rPr lang="zh-CN" altLang="en-US" sz="2400" u="sng" dirty="0">
                <a:solidFill>
                  <a:srgbClr val="FF3300"/>
                </a:solidFill>
                <a:latin typeface="+mn-ea"/>
                <a:ea typeface="+mn-ea"/>
              </a:rPr>
              <a:t>定时器</a:t>
            </a:r>
            <a:r>
              <a:rPr lang="en-US" altLang="zh-CN" sz="2400" u="sng" dirty="0">
                <a:solidFill>
                  <a:srgbClr val="FF3300"/>
                </a:solidFill>
                <a:latin typeface="+mn-ea"/>
                <a:ea typeface="+mn-ea"/>
              </a:rPr>
              <a:t>/</a:t>
            </a:r>
            <a:r>
              <a:rPr lang="zh-CN" altLang="en-US" sz="2400" u="sng" dirty="0" smtClean="0">
                <a:solidFill>
                  <a:srgbClr val="FF3300"/>
                </a:solidFill>
                <a:latin typeface="+mn-ea"/>
                <a:ea typeface="+mn-ea"/>
              </a:rPr>
              <a:t>计数器、中断系统、以及</a:t>
            </a:r>
            <a:r>
              <a:rPr lang="zh-CN" altLang="en-US" sz="2400" u="sng" dirty="0">
                <a:solidFill>
                  <a:srgbClr val="FF3300"/>
                </a:solidFill>
                <a:latin typeface="+mn-ea"/>
                <a:ea typeface="+mn-ea"/>
              </a:rPr>
              <a:t>输入</a:t>
            </a:r>
            <a:r>
              <a:rPr lang="en-US" altLang="zh-CN" sz="2400" u="sng" dirty="0">
                <a:solidFill>
                  <a:srgbClr val="FF3300"/>
                </a:solidFill>
                <a:latin typeface="+mn-ea"/>
                <a:ea typeface="+mn-ea"/>
              </a:rPr>
              <a:t>/</a:t>
            </a:r>
            <a:r>
              <a:rPr lang="zh-CN" altLang="en-US" sz="2400" u="sng" dirty="0">
                <a:solidFill>
                  <a:srgbClr val="FF3300"/>
                </a:solidFill>
                <a:latin typeface="+mn-ea"/>
                <a:ea typeface="+mn-ea"/>
              </a:rPr>
              <a:t>输出</a:t>
            </a:r>
            <a:r>
              <a:rPr lang="en-US" altLang="zh-CN" sz="2400" u="sng" dirty="0">
                <a:solidFill>
                  <a:srgbClr val="FF3300"/>
                </a:solidFill>
                <a:latin typeface="+mn-ea"/>
                <a:ea typeface="+mn-ea"/>
              </a:rPr>
              <a:t>(I/O)</a:t>
            </a:r>
            <a:r>
              <a:rPr lang="zh-CN" altLang="en-US" sz="2400" u="sng" dirty="0">
                <a:solidFill>
                  <a:srgbClr val="FF3300"/>
                </a:solidFill>
                <a:latin typeface="+mn-ea"/>
                <a:ea typeface="+mn-ea"/>
              </a:rPr>
              <a:t>等接口电路等主要计算机部件集成在一块集成电路芯片上。称为单片微型计算机</a:t>
            </a:r>
            <a:r>
              <a:rPr lang="en-US" altLang="zh-CN" sz="2400" u="sng" dirty="0">
                <a:solidFill>
                  <a:srgbClr val="FF3300"/>
                </a:solidFill>
                <a:latin typeface="+mn-ea"/>
                <a:ea typeface="+mn-ea"/>
              </a:rPr>
              <a:t>(Single Chip Microcomputer)</a:t>
            </a:r>
            <a:r>
              <a:rPr lang="zh-CN" altLang="en-US" sz="2400" u="sng" dirty="0">
                <a:solidFill>
                  <a:srgbClr val="FF3300"/>
                </a:solidFill>
                <a:latin typeface="+mn-ea"/>
                <a:ea typeface="+mn-ea"/>
              </a:rPr>
              <a:t>， 简称单片机。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3399"/>
                </a:solidFill>
                <a:latin typeface="+mn-ea"/>
                <a:ea typeface="+mn-ea"/>
              </a:rPr>
              <a:t>为满足工业测控的应用需求，单片机出现和迅速发展，更能反映单片机本质的名称应是微控制器</a:t>
            </a:r>
            <a:r>
              <a:rPr lang="en-US" altLang="zh-CN" sz="2400" dirty="0">
                <a:solidFill>
                  <a:srgbClr val="003399"/>
                </a:solidFill>
                <a:latin typeface="+mn-ea"/>
                <a:ea typeface="+mn-ea"/>
              </a:rPr>
              <a:t>(</a:t>
            </a:r>
            <a:r>
              <a:rPr lang="en-US" altLang="zh-CN" sz="2400" dirty="0" err="1">
                <a:solidFill>
                  <a:srgbClr val="003399"/>
                </a:solidFill>
                <a:latin typeface="+mn-ea"/>
                <a:ea typeface="+mn-ea"/>
              </a:rPr>
              <a:t>Microcontrollor</a:t>
            </a:r>
            <a:r>
              <a:rPr lang="zh-CN" altLang="en-US" sz="2400" dirty="0">
                <a:solidFill>
                  <a:srgbClr val="003399"/>
                </a:solidFill>
                <a:latin typeface="+mn-ea"/>
                <a:ea typeface="+mn-ea"/>
              </a:rPr>
              <a:t>，</a:t>
            </a:r>
            <a:r>
              <a:rPr lang="en-US" altLang="zh-CN" sz="2400" dirty="0">
                <a:solidFill>
                  <a:srgbClr val="003399"/>
                </a:solidFill>
                <a:latin typeface="+mn-ea"/>
                <a:ea typeface="+mn-ea"/>
              </a:rPr>
              <a:t>MCU)</a:t>
            </a:r>
            <a:r>
              <a:rPr lang="zh-CN" altLang="en-US" sz="2400" dirty="0">
                <a:solidFill>
                  <a:srgbClr val="003399"/>
                </a:solidFill>
                <a:latin typeface="+mn-ea"/>
                <a:ea typeface="+mn-ea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3399"/>
                </a:solidFill>
                <a:latin typeface="+mn-ea"/>
                <a:ea typeface="+mn-ea"/>
              </a:rPr>
              <a:t>单片机只是一块集成电路，从组成和功能上看，已具有微机系统的含义</a:t>
            </a:r>
            <a:r>
              <a:rPr lang="zh-CN" altLang="en-US" sz="2400" dirty="0" smtClean="0">
                <a:solidFill>
                  <a:srgbClr val="003399"/>
                </a:solidFill>
                <a:latin typeface="+mn-ea"/>
                <a:ea typeface="+mn-ea"/>
              </a:rPr>
              <a:t>。</a:t>
            </a:r>
            <a:endParaRPr lang="zh-CN" altLang="en-US" sz="2400" dirty="0">
              <a:solidFill>
                <a:srgbClr val="FF33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838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dirty="0">
                <a:solidFill>
                  <a:srgbClr val="FF3300"/>
                </a:solidFill>
                <a:latin typeface="+mn-ea"/>
              </a:rPr>
              <a:t>单片机的特点</a:t>
            </a:r>
            <a:r>
              <a:rPr lang="zh-CN" altLang="en-US" sz="2800" dirty="0" smtClean="0">
                <a:solidFill>
                  <a:srgbClr val="FF3300"/>
                </a:solidFill>
                <a:latin typeface="+mn-ea"/>
              </a:rPr>
              <a:t>：</a:t>
            </a:r>
            <a:endParaRPr lang="zh-CN" altLang="en-US" sz="2800" dirty="0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3715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>
            <a:spAutoFit/>
          </a:bodyPr>
          <a:lstStyle>
            <a:lvl1pPr marL="261938" indent="274638"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15963"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FF33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rgbClr val="003399"/>
                </a:solidFill>
                <a:latin typeface="+mn-ea"/>
                <a:ea typeface="+mn-ea"/>
              </a:rPr>
              <a:t>性价比高。高性能、低价格；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rgbClr val="003399"/>
                </a:solidFill>
                <a:latin typeface="+mn-ea"/>
                <a:ea typeface="+mn-ea"/>
              </a:rPr>
              <a:t>控制功能强。工作任务针对性强，适用于专门的控制用途；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rgbClr val="003399"/>
                </a:solidFill>
                <a:latin typeface="+mn-ea"/>
                <a:ea typeface="+mn-ea"/>
              </a:rPr>
              <a:t>高集成度、高可靠性、体积小</a:t>
            </a:r>
            <a:r>
              <a:rPr lang="zh-CN" altLang="en-US" sz="2400" dirty="0" smtClean="0">
                <a:solidFill>
                  <a:srgbClr val="003399"/>
                </a:solidFill>
                <a:latin typeface="+mn-ea"/>
                <a:ea typeface="+mn-ea"/>
              </a:rPr>
              <a:t>；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（抗干扰能力强）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rgbClr val="003399"/>
                </a:solidFill>
                <a:latin typeface="+mn-ea"/>
                <a:ea typeface="+mn-ea"/>
              </a:rPr>
              <a:t>低电压、低功耗；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rgbClr val="003399"/>
                </a:solidFill>
                <a:latin typeface="+mn-ea"/>
                <a:ea typeface="+mn-ea"/>
              </a:rPr>
              <a:t>品种多样，型号繁多，发展更新快。</a:t>
            </a:r>
          </a:p>
        </p:txBody>
      </p:sp>
    </p:spTree>
    <p:extLst>
      <p:ext uri="{BB962C8B-B14F-4D97-AF65-F5344CB8AC3E}">
        <p14:creationId xmlns:p14="http://schemas.microsoft.com/office/powerpoint/2010/main" val="42346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latin typeface="+mn-ea"/>
                <a:ea typeface="+mn-ea"/>
              </a:rPr>
              <a:t>1.3.1 </a:t>
            </a:r>
            <a:r>
              <a:rPr lang="zh-CN" altLang="en-US" sz="3200" dirty="0" smtClean="0">
                <a:latin typeface="+mn-ea"/>
                <a:ea typeface="+mn-ea"/>
              </a:rPr>
              <a:t>单片机</a:t>
            </a:r>
            <a:r>
              <a:rPr lang="zh-CN" altLang="en-US" sz="3200" dirty="0">
                <a:latin typeface="+mn-ea"/>
                <a:ea typeface="+mn-ea"/>
              </a:rPr>
              <a:t>的发展简史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idx="1"/>
          </p:nvPr>
        </p:nvSpPr>
        <p:spPr bwMode="auto">
          <a:xfrm>
            <a:off x="467544" y="1196752"/>
            <a:ext cx="8229600" cy="1666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>
            <a:spAutoFit/>
          </a:bodyPr>
          <a:lstStyle>
            <a:lvl1pPr indent="536575"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15963"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zh-CN" altLang="en-US" sz="2400" dirty="0">
                <a:solidFill>
                  <a:srgbClr val="003399"/>
                </a:solidFill>
                <a:latin typeface="+mn-ea"/>
                <a:ea typeface="+mn-ea"/>
              </a:rPr>
              <a:t>自从</a:t>
            </a:r>
            <a:r>
              <a:rPr lang="en-US" altLang="zh-CN" sz="2400" dirty="0">
                <a:solidFill>
                  <a:srgbClr val="003399"/>
                </a:solidFill>
                <a:latin typeface="+mn-ea"/>
                <a:ea typeface="+mn-ea"/>
              </a:rPr>
              <a:t>1974</a:t>
            </a:r>
            <a:r>
              <a:rPr lang="zh-CN" altLang="en-US" sz="2400" dirty="0">
                <a:solidFill>
                  <a:srgbClr val="003399"/>
                </a:solidFill>
                <a:latin typeface="+mn-ea"/>
                <a:ea typeface="+mn-ea"/>
              </a:rPr>
              <a:t>年美国仙童（</a:t>
            </a:r>
            <a:r>
              <a:rPr lang="en-US" altLang="zh-CN" sz="2400" dirty="0">
                <a:solidFill>
                  <a:srgbClr val="003399"/>
                </a:solidFill>
                <a:latin typeface="+mn-ea"/>
                <a:ea typeface="+mn-ea"/>
              </a:rPr>
              <a:t>Fairchild</a:t>
            </a:r>
            <a:r>
              <a:rPr lang="zh-CN" altLang="en-US" sz="2400" dirty="0">
                <a:solidFill>
                  <a:srgbClr val="003399"/>
                </a:solidFill>
                <a:latin typeface="+mn-ea"/>
                <a:ea typeface="+mn-ea"/>
              </a:rPr>
              <a:t>）公司生产的世界上第一块单片机（</a:t>
            </a:r>
            <a:r>
              <a:rPr lang="en-US" altLang="zh-CN" sz="2400" dirty="0">
                <a:solidFill>
                  <a:srgbClr val="003399"/>
                </a:solidFill>
                <a:latin typeface="+mn-ea"/>
                <a:ea typeface="+mn-ea"/>
              </a:rPr>
              <a:t>FS</a:t>
            </a:r>
            <a:r>
              <a:rPr lang="zh-CN" altLang="en-US" sz="2400" dirty="0">
                <a:solidFill>
                  <a:srgbClr val="003399"/>
                </a:solidFill>
                <a:latin typeface="+mn-ea"/>
                <a:ea typeface="+mn-ea"/>
              </a:rPr>
              <a:t>）以来，单片机的发展特别迅速，各种新型和高性能单片机不断推陈出新。迄今为止已有</a:t>
            </a:r>
            <a:r>
              <a:rPr lang="en-US" altLang="zh-CN" sz="2400" dirty="0">
                <a:solidFill>
                  <a:srgbClr val="003399"/>
                </a:solidFill>
                <a:latin typeface="+mn-ea"/>
                <a:ea typeface="+mn-ea"/>
              </a:rPr>
              <a:t>30</a:t>
            </a:r>
            <a:r>
              <a:rPr lang="zh-CN" altLang="en-US" sz="2400" dirty="0">
                <a:solidFill>
                  <a:srgbClr val="003399"/>
                </a:solidFill>
                <a:latin typeface="+mn-ea"/>
                <a:ea typeface="+mn-ea"/>
              </a:rPr>
              <a:t>多年历史，大致经历了五个发展阶段。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95536" y="3207295"/>
            <a:ext cx="864235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indent="449263" algn="l">
              <a:spcBef>
                <a:spcPct val="20000"/>
              </a:spcBef>
              <a:defRPr sz="2400" b="1">
                <a:solidFill>
                  <a:srgbClr val="CC3300"/>
                </a:solidFill>
                <a:latin typeface="Arial" charset="0"/>
                <a:ea typeface="宋体" charset="-122"/>
              </a:defRPr>
            </a:lvl1pPr>
            <a:lvl2pPr marL="91440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322388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30375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138363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95563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052763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509963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967163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en-US" dirty="0" err="1">
                <a:solidFill>
                  <a:srgbClr val="008000"/>
                </a:solidFill>
              </a:rPr>
              <a:t>第一阶段</a:t>
            </a:r>
            <a:r>
              <a:rPr lang="en-US" altLang="en-US" dirty="0">
                <a:solidFill>
                  <a:srgbClr val="008000"/>
                </a:solidFill>
              </a:rPr>
              <a:t>(1971～</a:t>
            </a:r>
            <a:r>
              <a:rPr lang="en-US" altLang="en-US" dirty="0" smtClean="0">
                <a:solidFill>
                  <a:srgbClr val="008000"/>
                </a:solidFill>
              </a:rPr>
              <a:t>1976)：</a:t>
            </a:r>
            <a:r>
              <a:rPr lang="en-US" altLang="en-US" dirty="0" err="1">
                <a:solidFill>
                  <a:srgbClr val="008000"/>
                </a:solidFill>
              </a:rPr>
              <a:t>单片机萌芽阶段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95536" y="3861048"/>
            <a:ext cx="8497887" cy="1129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indent="363538"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42925"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典型</a:t>
            </a:r>
            <a:r>
              <a:rPr lang="en-US" altLang="en-US" sz="2400" dirty="0" err="1">
                <a:solidFill>
                  <a:srgbClr val="000099"/>
                </a:solidFill>
                <a:latin typeface="+mn-ea"/>
                <a:ea typeface="+mn-ea"/>
              </a:rPr>
              <a:t>代表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：仙童公司的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FS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系列单片机，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8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位的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CPU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、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64B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的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RAM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和两个并行端口，需外接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ROM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79437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548680"/>
            <a:ext cx="8229600" cy="449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indent="449263" algn="l">
              <a:spcBef>
                <a:spcPct val="20000"/>
              </a:spcBef>
              <a:defRPr sz="2400" b="1">
                <a:solidFill>
                  <a:srgbClr val="CC3300"/>
                </a:solidFill>
                <a:latin typeface="Arial" charset="0"/>
                <a:ea typeface="宋体" charset="-122"/>
              </a:defRPr>
            </a:lvl1pPr>
            <a:lvl2pPr marL="91440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322388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30375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138363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95563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052763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509963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967163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en-US" sz="2800" dirty="0" err="1">
                <a:solidFill>
                  <a:srgbClr val="008000"/>
                </a:solidFill>
                <a:latin typeface="+mn-ea"/>
                <a:ea typeface="+mn-ea"/>
              </a:rPr>
              <a:t>第二阶段</a:t>
            </a:r>
            <a:r>
              <a:rPr lang="en-US" altLang="en-US" sz="2800" dirty="0">
                <a:solidFill>
                  <a:srgbClr val="008000"/>
                </a:solidFill>
                <a:latin typeface="+mn-ea"/>
                <a:ea typeface="+mn-ea"/>
              </a:rPr>
              <a:t>(</a:t>
            </a:r>
            <a:r>
              <a:rPr lang="en-US" altLang="en-US" sz="2800" dirty="0" smtClean="0">
                <a:solidFill>
                  <a:srgbClr val="008000"/>
                </a:solidFill>
                <a:latin typeface="+mn-ea"/>
                <a:ea typeface="+mn-ea"/>
              </a:rPr>
              <a:t>1976～1980)：</a:t>
            </a:r>
            <a:r>
              <a:rPr lang="en-US" altLang="en-US" sz="2800" dirty="0" err="1">
                <a:solidFill>
                  <a:srgbClr val="008000"/>
                </a:solidFill>
                <a:latin typeface="+mn-ea"/>
                <a:ea typeface="+mn-ea"/>
              </a:rPr>
              <a:t>初级单片机阶段</a:t>
            </a:r>
            <a:endParaRPr lang="zh-CN" altLang="en-US" sz="2800" dirty="0">
              <a:solidFill>
                <a:srgbClr val="008000"/>
              </a:solidFill>
              <a:latin typeface="+mn-ea"/>
              <a:ea typeface="+mn-ea"/>
            </a:endParaRPr>
          </a:p>
        </p:txBody>
      </p:sp>
      <p:sp>
        <p:nvSpPr>
          <p:cNvPr id="5" name="Text Box 10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333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indent="363538"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42925"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400" dirty="0" err="1">
                <a:solidFill>
                  <a:srgbClr val="000099"/>
                </a:solidFill>
                <a:latin typeface="+mn-ea"/>
                <a:ea typeface="+mn-ea"/>
              </a:rPr>
              <a:t>以Intel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 </a:t>
            </a:r>
            <a:r>
              <a:rPr lang="en-US" altLang="en-US" sz="2400" dirty="0">
                <a:solidFill>
                  <a:srgbClr val="000099"/>
                </a:solidFill>
                <a:latin typeface="+mn-ea"/>
                <a:ea typeface="+mn-ea"/>
              </a:rPr>
              <a:t>MCS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-</a:t>
            </a:r>
            <a:r>
              <a:rPr lang="en-US" altLang="en-US" sz="2400" dirty="0">
                <a:solidFill>
                  <a:srgbClr val="000099"/>
                </a:solidFill>
                <a:latin typeface="+mn-ea"/>
                <a:ea typeface="+mn-ea"/>
              </a:rPr>
              <a:t>48系列为代表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。集成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8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位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CPU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、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2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个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8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位并行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I/O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口、和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8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位定时器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/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计数器和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64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字节的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RAM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。寻址范围不大于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4KB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这个时期的单片机才是真正的</a:t>
            </a:r>
            <a:r>
              <a:rPr lang="en-US" altLang="zh-CN" sz="2400" dirty="0">
                <a:solidFill>
                  <a:srgbClr val="000099"/>
                </a:solidFill>
                <a:latin typeface="+mn-ea"/>
                <a:ea typeface="+mn-ea"/>
              </a:rPr>
              <a:t>8</a:t>
            </a: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位单片微型计算机，它以体积小，功能全，低价位赢得了广泛的应用，为单片机的发展奠定了基础，成为单片机发展史上重要的里程碑。</a:t>
            </a:r>
          </a:p>
        </p:txBody>
      </p:sp>
    </p:spTree>
    <p:extLst>
      <p:ext uri="{BB962C8B-B14F-4D97-AF65-F5344CB8AC3E}">
        <p14:creationId xmlns:p14="http://schemas.microsoft.com/office/powerpoint/2010/main" val="264525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2875</Words>
  <Application>Microsoft Office PowerPoint</Application>
  <PresentationFormat>全屏显示(4:3)</PresentationFormat>
  <Paragraphs>518</Paragraphs>
  <Slides>31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3" baseType="lpstr">
      <vt:lpstr>Office 主题​​</vt:lpstr>
      <vt:lpstr>公式</vt:lpstr>
      <vt:lpstr>单片机原理及接口技术</vt:lpstr>
      <vt:lpstr>1.基础知识</vt:lpstr>
      <vt:lpstr>第一代：电子管电子计算机（1946年～1958年）</vt:lpstr>
      <vt:lpstr>1.2 微处理器发展简介</vt:lpstr>
      <vt:lpstr>认识几款微处理器1</vt:lpstr>
      <vt:lpstr>1.3 单片机</vt:lpstr>
      <vt:lpstr>单片机的特点：</vt:lpstr>
      <vt:lpstr>1.3.1 单片机的发展简史</vt:lpstr>
      <vt:lpstr>第二阶段(1976～1980)：初级单片机阶段</vt:lpstr>
      <vt:lpstr>第三阶段(1980～1983)：高性能单片机阶段 </vt:lpstr>
      <vt:lpstr>第四阶段(1983～1990):8位单片机巩固发展及16位单片机推出阶段 </vt:lpstr>
      <vt:lpstr>第5阶段（1990-迄今）：32位单片微机系列</vt:lpstr>
      <vt:lpstr>1.3.2 MCS-51系列单片机及兼容机</vt:lpstr>
      <vt:lpstr>8051改进型系列简介</vt:lpstr>
      <vt:lpstr>1.3.3 计算机结构</vt:lpstr>
      <vt:lpstr>1.4 数学基础</vt:lpstr>
      <vt:lpstr>数的位置表示法2</vt:lpstr>
      <vt:lpstr>十进制（Decimal）</vt:lpstr>
      <vt:lpstr>二进制（Binary）</vt:lpstr>
      <vt:lpstr>八进制 （Octal）</vt:lpstr>
      <vt:lpstr>十六进制（Hexadecimal）</vt:lpstr>
      <vt:lpstr>各种不同进制数的书写规定</vt:lpstr>
      <vt:lpstr>1.4.2 数制间的转换</vt:lpstr>
      <vt:lpstr>2）十进制 N（N≠10）进制</vt:lpstr>
      <vt:lpstr>【例1-10】   将125转换为二进制数。</vt:lpstr>
      <vt:lpstr>PowerPoint 演示文稿</vt:lpstr>
      <vt:lpstr>PowerPoint 演示文稿</vt:lpstr>
      <vt:lpstr>3）二进制数和八进制数、十六进制数间的转换</vt:lpstr>
      <vt:lpstr>PowerPoint 演示文稿</vt:lpstr>
      <vt:lpstr>1.5.3 编码</vt:lpstr>
      <vt:lpstr>3）  ASCII码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单片机原理及接口技术</dc:title>
  <dc:creator>sr</dc:creator>
  <cp:lastModifiedBy>sr</cp:lastModifiedBy>
  <cp:revision>100</cp:revision>
  <dcterms:created xsi:type="dcterms:W3CDTF">2019-07-29T03:18:08Z</dcterms:created>
  <dcterms:modified xsi:type="dcterms:W3CDTF">2021-03-01T13:37:20Z</dcterms:modified>
</cp:coreProperties>
</file>