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0" r:id="rId4"/>
    <p:sldId id="262" r:id="rId5"/>
    <p:sldId id="263" r:id="rId6"/>
    <p:sldId id="272" r:id="rId7"/>
    <p:sldId id="274" r:id="rId8"/>
    <p:sldId id="276" r:id="rId9"/>
    <p:sldId id="277" r:id="rId10"/>
    <p:sldId id="278" r:id="rId11"/>
    <p:sldId id="279" r:id="rId12"/>
    <p:sldId id="286" r:id="rId13"/>
    <p:sldId id="287" r:id="rId14"/>
    <p:sldId id="288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72" r:id="rId42"/>
    <p:sldId id="374" r:id="rId43"/>
    <p:sldId id="347" r:id="rId44"/>
    <p:sldId id="348" r:id="rId45"/>
    <p:sldId id="349" r:id="rId46"/>
    <p:sldId id="350" r:id="rId47"/>
    <p:sldId id="351" r:id="rId48"/>
    <p:sldId id="355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1" r:id="rId81"/>
    <p:sldId id="422" r:id="rId82"/>
    <p:sldId id="423" r:id="rId83"/>
    <p:sldId id="358" r:id="rId84"/>
    <p:sldId id="359" r:id="rId85"/>
    <p:sldId id="388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7.emf"/><Relationship Id="rId4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4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188913"/>
            <a:ext cx="7605712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6613" y="1042988"/>
            <a:ext cx="3771900" cy="508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1042988"/>
            <a:ext cx="3771900" cy="508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7690-1065-4FF5-B328-E7CD5043F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36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6613" y="188913"/>
            <a:ext cx="7696200" cy="594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BB01-10B7-4F9C-B4B1-AFEAF0BAE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7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188913"/>
            <a:ext cx="7605712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6613" y="1042988"/>
            <a:ext cx="7696200" cy="50863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FA27-57B5-4119-B27B-47ECF856F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1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1027-1464-49A9-863A-0E5731D2E09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4009-8915-4CD5-9FB3-4BB668125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slide" Target="slide8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21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6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Arial" charset="0"/>
              </a:rPr>
              <a:t>2.1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Arial" charset="0"/>
              </a:rPr>
              <a:t>MCS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-51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单片机的组成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和结构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单片机是将CPU、RAM、ROM、定时计数器</a:t>
            </a:r>
            <a:r>
              <a:rPr lang="en-US" altLang="zh-CN" sz="2400" b="1" dirty="0" smtClean="0"/>
              <a:t>、</a:t>
            </a:r>
            <a:r>
              <a:rPr lang="en-US" altLang="zh-CN" sz="2400" b="1" dirty="0" err="1" smtClean="0"/>
              <a:t>中断</a:t>
            </a:r>
            <a:r>
              <a:rPr lang="zh-CN" altLang="en-US" sz="2400" b="1" dirty="0" smtClean="0"/>
              <a:t>逻辑</a:t>
            </a:r>
            <a:r>
              <a:rPr lang="en-US" altLang="zh-CN" sz="2400" b="1" dirty="0" smtClean="0"/>
              <a:t>，</a:t>
            </a:r>
            <a:r>
              <a:rPr lang="zh-CN" altLang="en-US" sz="2400" b="1" dirty="0" err="1"/>
              <a:t>以</a:t>
            </a:r>
            <a:r>
              <a:rPr lang="en-US" altLang="zh-CN" sz="2400" b="1" dirty="0" err="1" smtClean="0"/>
              <a:t>及输入输出</a:t>
            </a:r>
            <a:r>
              <a:rPr lang="en-US" altLang="zh-CN" sz="2400" b="1" dirty="0" smtClean="0"/>
              <a:t>（</a:t>
            </a:r>
            <a:r>
              <a:rPr lang="zh-CN" altLang="en-US" sz="2400" b="1" dirty="0" smtClean="0"/>
              <a:t>I/O）接口电路等集成在一小块硅片上的单片微型计算机(Single Chip Microcomputer)。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zh-CN" altLang="en-US" sz="2400" b="1" u="sng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单片机特点：</a:t>
            </a:r>
            <a:r>
              <a:rPr lang="zh-CN" altLang="en-US" sz="2400" b="1" dirty="0" smtClean="0"/>
              <a:t>体积小、可靠性高、性价比高等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   </a:t>
            </a:r>
            <a:r>
              <a:rPr lang="zh-CN" altLang="en-US" sz="2400" b="1" u="sng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应用领域：</a:t>
            </a:r>
            <a:r>
              <a:rPr lang="zh-CN" altLang="en-US" sz="2400" b="1" dirty="0" smtClean="0"/>
              <a:t>工业检测与控制、计算机外设、智能仪器仪表、通讯设备、家用电器、机电一体化产品等领域。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8229600" cy="92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 MCS-51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单片机的结构 </a:t>
            </a:r>
          </a:p>
        </p:txBody>
      </p:sp>
    </p:spTree>
    <p:extLst>
      <p:ext uri="{BB962C8B-B14F-4D97-AF65-F5344CB8AC3E}">
        <p14:creationId xmlns:p14="http://schemas.microsoft.com/office/powerpoint/2010/main" val="298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57CAF66-4807-4950-BC23-C29C3C49B533}" type="slidenum">
              <a:rPr lang="en-US" altLang="zh-CN">
                <a:latin typeface="Tahoma" pitchFamily="34" charset="0"/>
                <a:ea typeface="宋体" charset="-122"/>
              </a:rPr>
              <a:pPr/>
              <a:t>10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20800"/>
            <a:ext cx="7772400" cy="4622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</a:rPr>
              <a:t>）部分引脚的第二功能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程序存储器固化所需的信号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         编程脉冲     </a:t>
            </a:r>
            <a:r>
              <a:rPr lang="en-US" altLang="zh-CN" dirty="0" smtClean="0"/>
              <a:t>ALE/PROG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编程电压           </a:t>
            </a:r>
            <a:r>
              <a:rPr lang="en-US" altLang="zh-CN" dirty="0" smtClean="0"/>
              <a:t>/VPP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备用电源引入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RESET/VPD</a:t>
            </a:r>
            <a:r>
              <a:rPr lang="zh-CN" altLang="en-US" dirty="0" smtClean="0"/>
              <a:t>： 当电源电压下降到某个给定下限时，备用电源由该引脚向单片机芯片内部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供电，以保护内部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的内容不丢失。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52500" y="4572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kumimoji="1" lang="en-US" altLang="zh-CN" sz="3200" b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2.1.2  MCS-51</a:t>
            </a:r>
            <a:r>
              <a:rPr kumimoji="1" lang="zh-CN" altLang="en-US" sz="3200" b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单片机的引脚与功能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535363" y="2747963"/>
          <a:ext cx="4524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3" imgW="253800" imgH="203040" progId="Equation.3">
                  <p:embed/>
                </p:oleObj>
              </mc:Choice>
              <mc:Fallback>
                <p:oleObj name="Equation" r:id="rId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747963"/>
                        <a:ext cx="4524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7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8241D4E-520A-45D4-A1D8-BE4ECBF1FC1C}" type="slidenum">
              <a:rPr lang="en-US" altLang="zh-CN">
                <a:latin typeface="Tahoma" pitchFamily="34" charset="0"/>
                <a:ea typeface="宋体" charset="-122"/>
              </a:rPr>
              <a:pPr/>
              <a:t>11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033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03325" y="0"/>
          <a:ext cx="6980238" cy="673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VISIO" r:id="rId3" imgW="7210080" imgH="6966720" progId="Visio.Drawing.6">
                  <p:embed/>
                </p:oleObj>
              </mc:Choice>
              <mc:Fallback>
                <p:oleObj name="VISIO" r:id="rId3" imgW="7210080" imgH="696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0"/>
                        <a:ext cx="6980238" cy="673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1866900" y="3895725"/>
            <a:ext cx="1495425" cy="20574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  <a:ea typeface="隶书" pitchFamily="49" charset="-122"/>
              </a:rPr>
              <a:t>控制器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4864100" y="2016125"/>
            <a:ext cx="1609725" cy="2124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  <a:ea typeface="隶书" pitchFamily="49" charset="-122"/>
              </a:rPr>
              <a:t>运算器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 rot="-5400000">
            <a:off x="2555875" y="1860550"/>
            <a:ext cx="2047875" cy="2466975"/>
          </a:xfrm>
          <a:prstGeom prst="ellipse">
            <a:avLst/>
          </a:prstGeom>
          <a:noFill/>
          <a:ln w="28575" algn="ctr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zh-CN" altLang="en-US" b="0">
                <a:solidFill>
                  <a:schemeClr val="hlink"/>
                </a:solidFill>
                <a:ea typeface="隶书" pitchFamily="49" charset="-122"/>
              </a:rPr>
              <a:t>特殊功能寄存器</a:t>
            </a: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 rot="-5400000">
            <a:off x="4165600" y="-161925"/>
            <a:ext cx="1457325" cy="2124075"/>
          </a:xfrm>
          <a:prstGeom prst="ellips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b="0">
                <a:solidFill>
                  <a:schemeClr val="hlink"/>
                </a:solidFill>
              </a:rPr>
              <a:t>        I/O</a:t>
            </a:r>
            <a:r>
              <a:rPr lang="zh-CN" altLang="en-US" b="0">
                <a:solidFill>
                  <a:schemeClr val="hlink"/>
                </a:solidFill>
              </a:rPr>
              <a:t>口</a:t>
            </a:r>
            <a:endParaRPr lang="zh-CN" altLang="en-US" b="0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 rot="-5400000">
            <a:off x="4676775" y="4264025"/>
            <a:ext cx="1457325" cy="2124075"/>
          </a:xfrm>
          <a:prstGeom prst="ellipse">
            <a:avLst/>
          </a:prstGeom>
          <a:noFill/>
          <a:ln w="28575" algn="ctr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b="0">
                <a:solidFill>
                  <a:schemeClr val="hlink"/>
                </a:solidFill>
              </a:rPr>
              <a:t>         I/O</a:t>
            </a:r>
            <a:r>
              <a:rPr lang="zh-CN" altLang="en-US" b="0">
                <a:solidFill>
                  <a:schemeClr val="hlink"/>
                </a:solidFill>
              </a:rPr>
              <a:t>口</a:t>
            </a:r>
          </a:p>
        </p:txBody>
      </p:sp>
      <p:sp>
        <p:nvSpPr>
          <p:cNvPr id="385044" name="Rectangle 20"/>
          <p:cNvSpPr>
            <a:spLocks noChangeArrowheads="1"/>
          </p:cNvSpPr>
          <p:nvPr/>
        </p:nvSpPr>
        <p:spPr bwMode="auto">
          <a:xfrm>
            <a:off x="881063" y="392113"/>
            <a:ext cx="76057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6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lang="zh-CN" altLang="en-US" sz="3600" b="0">
              <a:solidFill>
                <a:schemeClr val="tx2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2292350" y="868363"/>
            <a:ext cx="1619250" cy="9271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  <a:ea typeface="隶书" pitchFamily="49" charset="-122"/>
              </a:rPr>
              <a:t>数据存储器</a:t>
            </a: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5899150" y="900113"/>
            <a:ext cx="1619250" cy="9271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  <a:ea typeface="隶书" pitchFamily="49" charset="-122"/>
              </a:rPr>
              <a:t>程序存储器</a:t>
            </a:r>
          </a:p>
        </p:txBody>
      </p:sp>
    </p:spTree>
    <p:extLst>
      <p:ext uri="{BB962C8B-B14F-4D97-AF65-F5344CB8AC3E}">
        <p14:creationId xmlns:p14="http://schemas.microsoft.com/office/powerpoint/2010/main" val="1801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  <p:bldP spid="6160" grpId="0" animBg="1"/>
      <p:bldP spid="6161" grpId="0" animBg="1"/>
      <p:bldP spid="6162" grpId="0" animBg="1"/>
      <p:bldP spid="6163" grpId="0" animBg="1"/>
      <p:bldP spid="385044" grpId="0"/>
      <p:bldP spid="6165" grpId="0" animBg="1"/>
      <p:bldP spid="6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C4C868A-64F7-4FCE-827E-268FADF9CD45}" type="slidenum">
              <a:rPr lang="en-US" altLang="zh-CN">
                <a:latin typeface="Tahoma" pitchFamily="34" charset="0"/>
                <a:ea typeface="宋体" charset="-122"/>
              </a:rPr>
              <a:pPr/>
              <a:t>12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3203" y="765348"/>
            <a:ext cx="6646862" cy="15509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1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 中央处理器（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CPU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tx2"/>
                </a:solidFill>
              </a:rPr>
              <a:t>        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CPU</a:t>
            </a:r>
            <a:r>
              <a:rPr kumimoji="1" lang="zh-CN" altLang="en-US" sz="2400" dirty="0" smtClean="0">
                <a:solidFill>
                  <a:schemeClr val="tx2"/>
                </a:solidFill>
              </a:rPr>
              <a:t>由运算器和控制器组成，它是单片机的核心，完成运算和控制操作。 	</a:t>
            </a:r>
            <a:r>
              <a:rPr lang="zh-CN" altLang="en-US" sz="1800" dirty="0" smtClean="0"/>
              <a:t>	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860565" y="196056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lang="zh-CN" altLang="en-US" sz="3200" b="0" dirty="0">
              <a:solidFill>
                <a:schemeClr val="tx2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683568" y="4509120"/>
            <a:ext cx="33829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0" dirty="0">
                <a:latin typeface="黑体" pitchFamily="2" charset="-122"/>
                <a:ea typeface="黑体" pitchFamily="2" charset="-122"/>
              </a:rPr>
              <a:t>	</a:t>
            </a:r>
            <a:r>
              <a:rPr kumimoji="1" lang="en-US" altLang="zh-CN" sz="24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en-US" altLang="zh-CN" sz="2400" b="0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运算器     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959225" y="1844824"/>
            <a:ext cx="5184775" cy="306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53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956883"/>
              </p:ext>
            </p:extLst>
          </p:nvPr>
        </p:nvGraphicFramePr>
        <p:xfrm>
          <a:off x="4292635" y="1988840"/>
          <a:ext cx="485457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Visio" r:id="rId3" imgW="4340291" imgH="2560229" progId="Visio.Drawing.11">
                  <p:embed/>
                </p:oleObj>
              </mc:Choice>
              <mc:Fallback>
                <p:oleObj name="Visio" r:id="rId3" imgW="4340291" imgH="25602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35" y="1988840"/>
                        <a:ext cx="4854575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845374" y="5085184"/>
            <a:ext cx="80438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组成：算术逻辑运算器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ALU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，算术累加器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ACC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，寄存器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B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，暂存器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TMP1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，暂存器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TMP2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，布尔累加器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Cy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等。     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827584" y="5949280"/>
            <a:ext cx="69301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功能：进行移位、算术运算和逻辑运算；</a:t>
            </a:r>
            <a:r>
              <a:rPr kumimoji="1" lang="en-US" altLang="zh-CN" sz="2000" b="0" dirty="0">
                <a:solidFill>
                  <a:schemeClr val="tx2"/>
                </a:solidFill>
                <a:latin typeface="+mn-ea"/>
              </a:rPr>
              <a:t>MCS-51</a:t>
            </a:r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运算器</a:t>
            </a:r>
          </a:p>
          <a:p>
            <a:pPr lvl="1"/>
            <a:r>
              <a:rPr kumimoji="1" lang="zh-CN" altLang="en-US" sz="2000" b="0" dirty="0">
                <a:solidFill>
                  <a:schemeClr val="tx2"/>
                </a:solidFill>
                <a:latin typeface="+mn-ea"/>
              </a:rPr>
              <a:t>   还包含有一个布尔（位）处理器，用来处理位操作。</a:t>
            </a:r>
          </a:p>
        </p:txBody>
      </p:sp>
    </p:spTree>
    <p:extLst>
      <p:ext uri="{BB962C8B-B14F-4D97-AF65-F5344CB8AC3E}">
        <p14:creationId xmlns:p14="http://schemas.microsoft.com/office/powerpoint/2010/main" val="557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build="p" autoUpdateAnimBg="0"/>
      <p:bldP spid="315396" grpId="0" autoUpdateAnimBg="0"/>
      <p:bldP spid="7176" grpId="0" animBg="1"/>
      <p:bldP spid="7177" grpId="0"/>
      <p:bldP spid="71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7B39517-6B0A-48A4-91E1-91FFFF5500C1}" type="slidenum">
              <a:rPr lang="en-US" altLang="zh-CN">
                <a:latin typeface="Tahoma" pitchFamily="34" charset="0"/>
                <a:ea typeface="宋体" charset="-122"/>
              </a:rPr>
              <a:pPr/>
              <a:t>13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262063"/>
            <a:ext cx="8191500" cy="478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1.1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累加器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A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（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ACC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）</a:t>
            </a:r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        功能：暂存操作数及保存运算结果；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        </a:t>
            </a:r>
            <a:r>
              <a:rPr lang="en-US" altLang="zh-CN" sz="2400" dirty="0" smtClean="0">
                <a:solidFill>
                  <a:schemeClr val="tx2"/>
                </a:solidFill>
              </a:rPr>
              <a:t>A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</a:rPr>
              <a:t>MCS-51</a:t>
            </a:r>
            <a:r>
              <a:rPr lang="zh-CN" altLang="en-US" sz="2400" dirty="0" smtClean="0">
                <a:solidFill>
                  <a:schemeClr val="tx2"/>
                </a:solidFill>
              </a:rPr>
              <a:t>单片机中最繁忙的寄存器；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</a:rPr>
              <a:t>1.2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寄存器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B</a:t>
            </a:r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       功能：用于乘法、除法运算，对于其它指令可作为一个寄存器使用；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1.3 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程序状态字寄存器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PSW</a:t>
            </a:r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       功能：存放累加器</a:t>
            </a:r>
            <a:r>
              <a:rPr lang="en-US" altLang="zh-CN" sz="2400" dirty="0" smtClean="0">
                <a:solidFill>
                  <a:schemeClr val="tx2"/>
                </a:solidFill>
              </a:rPr>
              <a:t>A</a:t>
            </a:r>
            <a:r>
              <a:rPr lang="zh-CN" altLang="en-US" sz="2400" dirty="0" smtClean="0">
                <a:solidFill>
                  <a:schemeClr val="tx2"/>
                </a:solidFill>
              </a:rPr>
              <a:t>在运算过程标志位（</a:t>
            </a:r>
            <a:r>
              <a:rPr lang="en-US" altLang="zh-CN" sz="2400" dirty="0" smtClean="0">
                <a:solidFill>
                  <a:schemeClr val="tx2"/>
                </a:solidFill>
              </a:rPr>
              <a:t>P-</a:t>
            </a:r>
            <a:r>
              <a:rPr lang="zh-CN" altLang="en-US" sz="2400" dirty="0" smtClean="0">
                <a:solidFill>
                  <a:schemeClr val="tx2"/>
                </a:solidFill>
              </a:rPr>
              <a:t>奇偶标志，</a:t>
            </a:r>
            <a:r>
              <a:rPr lang="en-US" altLang="zh-CN" sz="2400" dirty="0" smtClean="0">
                <a:solidFill>
                  <a:schemeClr val="tx2"/>
                </a:solidFill>
              </a:rPr>
              <a:t>OV-</a:t>
            </a:r>
            <a:r>
              <a:rPr lang="zh-CN" altLang="en-US" sz="2400" dirty="0" smtClean="0">
                <a:solidFill>
                  <a:schemeClr val="tx2"/>
                </a:solidFill>
              </a:rPr>
              <a:t>溢出标志，</a:t>
            </a:r>
            <a:r>
              <a:rPr lang="en-US" altLang="zh-CN" sz="2400" dirty="0" smtClean="0">
                <a:solidFill>
                  <a:schemeClr val="tx2"/>
                </a:solidFill>
              </a:rPr>
              <a:t>AC-</a:t>
            </a:r>
            <a:r>
              <a:rPr lang="zh-CN" altLang="en-US" sz="2400" dirty="0" smtClean="0">
                <a:solidFill>
                  <a:schemeClr val="tx2"/>
                </a:solidFill>
              </a:rPr>
              <a:t>半进位标志，</a:t>
            </a:r>
            <a:r>
              <a:rPr lang="en-US" altLang="zh-CN" sz="2400" dirty="0" smtClean="0">
                <a:solidFill>
                  <a:schemeClr val="tx2"/>
                </a:solidFill>
              </a:rPr>
              <a:t>Cy-</a:t>
            </a:r>
            <a:r>
              <a:rPr lang="zh-CN" altLang="en-US" sz="2400" dirty="0" smtClean="0">
                <a:solidFill>
                  <a:schemeClr val="tx2"/>
                </a:solidFill>
              </a:rPr>
              <a:t>进位标志）的状态；</a:t>
            </a:r>
            <a:r>
              <a:rPr lang="en-US" altLang="zh-CN" sz="2400" dirty="0" smtClean="0">
                <a:solidFill>
                  <a:schemeClr val="tx2"/>
                </a:solidFill>
              </a:rPr>
              <a:t>RS0</a:t>
            </a:r>
            <a:r>
              <a:rPr lang="zh-CN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</a:rPr>
              <a:t>RS1</a:t>
            </a:r>
            <a:r>
              <a:rPr lang="zh-CN" altLang="en-US" sz="2400" dirty="0" smtClean="0">
                <a:solidFill>
                  <a:schemeClr val="tx2"/>
                </a:solidFill>
              </a:rPr>
              <a:t>指出</a:t>
            </a:r>
            <a:r>
              <a:rPr lang="en-US" altLang="zh-CN" sz="2400" dirty="0" smtClean="0">
                <a:solidFill>
                  <a:schemeClr val="tx2"/>
                </a:solidFill>
              </a:rPr>
              <a:t>CPU</a:t>
            </a:r>
            <a:r>
              <a:rPr lang="zh-CN" altLang="en-US" sz="2400" dirty="0" smtClean="0">
                <a:solidFill>
                  <a:schemeClr val="tx2"/>
                </a:solidFill>
              </a:rPr>
              <a:t>所使用的当前工作寄存器组。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092200" y="4572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57BDD8C-2120-4075-8DED-8A73C6321B8F}" type="slidenum">
              <a:rPr lang="en-US" altLang="zh-CN">
                <a:latin typeface="Tahoma" pitchFamily="34" charset="0"/>
                <a:ea typeface="宋体" charset="-122"/>
              </a:rPr>
              <a:pPr/>
              <a:t>14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1281113" y="2087563"/>
            <a:ext cx="838200" cy="533400"/>
          </a:xfrm>
          <a:prstGeom prst="rect">
            <a:avLst/>
          </a:prstGeom>
          <a:solidFill>
            <a:srgbClr val="003300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119313" y="2087563"/>
            <a:ext cx="838200" cy="533400"/>
          </a:xfrm>
          <a:prstGeom prst="rect">
            <a:avLst/>
          </a:prstGeom>
          <a:solidFill>
            <a:srgbClr val="800000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957513" y="2087563"/>
            <a:ext cx="838200" cy="533400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795713" y="2087563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4633913" y="2087563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5472113" y="2087563"/>
            <a:ext cx="838200" cy="533400"/>
          </a:xfrm>
          <a:prstGeom prst="rect">
            <a:avLst/>
          </a:prstGeom>
          <a:solidFill>
            <a:srgbClr val="99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6310313" y="2087563"/>
            <a:ext cx="8382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148513" y="2087563"/>
            <a:ext cx="838200" cy="533400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1433513" y="21780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CY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2271713" y="21828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AC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3109913" y="21828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F0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4710113" y="21828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RS0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5624513" y="21828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OV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7300913" y="21828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P</a:t>
            </a: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6577013" y="2373313"/>
            <a:ext cx="3048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3871913" y="21828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RS1</a:t>
            </a:r>
          </a:p>
        </p:txBody>
      </p:sp>
      <p:sp>
        <p:nvSpPr>
          <p:cNvPr id="259090" name="Text Box 18"/>
          <p:cNvSpPr txBox="1">
            <a:spLocks noChangeArrowheads="1"/>
          </p:cNvSpPr>
          <p:nvPr/>
        </p:nvSpPr>
        <p:spPr bwMode="auto">
          <a:xfrm>
            <a:off x="1246188" y="16637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3300"/>
                </a:solidFill>
                <a:latin typeface="Times New Roman" pitchFamily="18" charset="0"/>
                <a:ea typeface="宋体" charset="-122"/>
              </a:rPr>
              <a:t>PSW.7</a:t>
            </a:r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7113588" y="1701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宋体" charset="-122"/>
              </a:rPr>
              <a:t>PSW.0</a:t>
            </a:r>
          </a:p>
        </p:txBody>
      </p:sp>
      <p:sp>
        <p:nvSpPr>
          <p:cNvPr id="259092" name="Rectangle 20"/>
          <p:cNvSpPr>
            <a:spLocks noChangeArrowheads="1"/>
          </p:cNvSpPr>
          <p:nvPr/>
        </p:nvSpPr>
        <p:spPr bwMode="auto">
          <a:xfrm>
            <a:off x="468313" y="2662238"/>
            <a:ext cx="800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CY  (PSW.7)  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进位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借位标志位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(Carry)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    若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ACC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在运算过程中发生了进位或借位，则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CY=1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；否则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。它也是布尔处理器的位累加器，可用于布尔操作。</a:t>
            </a:r>
          </a:p>
        </p:txBody>
      </p:sp>
      <p:sp>
        <p:nvSpPr>
          <p:cNvPr id="259093" name="Rectangle 21"/>
          <p:cNvSpPr>
            <a:spLocks noChangeArrowheads="1"/>
          </p:cNvSpPr>
          <p:nvPr/>
        </p:nvSpPr>
        <p:spPr bwMode="auto">
          <a:xfrm>
            <a:off x="442913" y="3906838"/>
            <a:ext cx="8001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AC(PSW.6)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半进位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借位标志位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(Attached  Carry)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      若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AC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在运算过程中，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D3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位向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D4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位发生了进位或借位，则</a:t>
            </a:r>
            <a:r>
              <a:rPr kumimoji="1" lang="en-US" altLang="zh-CN" b="0">
                <a:solidFill>
                  <a:schemeClr val="tx2"/>
                </a:solidFill>
              </a:rPr>
              <a:t>AC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=1,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否则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59094" name="Rectangle 22"/>
          <p:cNvSpPr>
            <a:spLocks noChangeArrowheads="1"/>
          </p:cNvSpPr>
          <p:nvPr/>
        </p:nvSpPr>
        <p:spPr bwMode="auto">
          <a:xfrm>
            <a:off x="452438" y="5273675"/>
            <a:ext cx="792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F0 (PSW.5) ——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用户标志位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(Flag 0: user definable flag)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33816" name="Rectangle 23"/>
          <p:cNvSpPr>
            <a:spLocks noChangeArrowheads="1"/>
          </p:cNvSpPr>
          <p:nvPr/>
        </p:nvSpPr>
        <p:spPr bwMode="auto">
          <a:xfrm>
            <a:off x="1281113" y="2087563"/>
            <a:ext cx="2514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2036763" y="167005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PSW.6</a:t>
            </a:r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2909888" y="1676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9900"/>
                </a:solidFill>
                <a:latin typeface="Times New Roman" pitchFamily="18" charset="0"/>
                <a:ea typeface="宋体" charset="-122"/>
              </a:rPr>
              <a:t>PSW.5</a:t>
            </a:r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933450" y="46355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</a:t>
            </a:r>
            <a:r>
              <a:rPr lang="zh-CN" altLang="en-US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的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463550" y="213836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PSW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292350" y="9953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 u="sng">
                <a:solidFill>
                  <a:schemeClr val="tx2"/>
                </a:solidFill>
                <a:ea typeface="隶书" pitchFamily="49" charset="-122"/>
              </a:rPr>
              <a:t>程序状态字寄存器</a:t>
            </a:r>
          </a:p>
        </p:txBody>
      </p:sp>
    </p:spTree>
    <p:extLst>
      <p:ext uri="{BB962C8B-B14F-4D97-AF65-F5344CB8AC3E}">
        <p14:creationId xmlns:p14="http://schemas.microsoft.com/office/powerpoint/2010/main" val="2416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5" grpId="0" animBg="1"/>
      <p:bldP spid="259076" grpId="0" animBg="1"/>
      <p:bldP spid="259090" grpId="0" autoUpdateAnimBg="0"/>
      <p:bldP spid="259092" grpId="0" autoUpdateAnimBg="0"/>
      <p:bldP spid="259093" grpId="0" build="p" autoUpdateAnimBg="0"/>
      <p:bldP spid="259094" grpId="0" build="p" autoUpdateAnimBg="0"/>
      <p:bldP spid="259096" grpId="0" autoUpdateAnimBg="0"/>
      <p:bldP spid="2590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70CF867-8CB2-48DA-A8A9-8B8CDF7DE95E}" type="slidenum">
              <a:rPr lang="en-US" altLang="zh-CN">
                <a:latin typeface="Tahoma" pitchFamily="34" charset="0"/>
                <a:ea typeface="宋体" charset="-122"/>
              </a:rPr>
              <a:pPr/>
              <a:t>15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971550" y="40005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4820" name="Text Box 20"/>
          <p:cNvSpPr txBox="1">
            <a:spLocks noChangeArrowheads="1"/>
          </p:cNvSpPr>
          <p:nvPr/>
        </p:nvSpPr>
        <p:spPr bwMode="auto">
          <a:xfrm>
            <a:off x="1384300" y="135731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PSW.7</a:t>
            </a:r>
          </a:p>
        </p:txBody>
      </p:sp>
      <p:sp>
        <p:nvSpPr>
          <p:cNvPr id="34821" name="Text Box 21"/>
          <p:cNvSpPr txBox="1">
            <a:spLocks noChangeArrowheads="1"/>
          </p:cNvSpPr>
          <p:nvPr/>
        </p:nvSpPr>
        <p:spPr bwMode="auto">
          <a:xfrm>
            <a:off x="7150100" y="13525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PSW.0</a:t>
            </a: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865188" y="2257425"/>
            <a:ext cx="82788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RS1(PSW.4)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RS0(PSW.3)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工作寄存器组选择位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(Register Selection)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966788" y="3989388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RS0 = 0 1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则选择了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工作寄存器组 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区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R7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分别代表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08H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0FH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单元。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966788" y="4757738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RS0 = 1 0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则选择了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工作寄存器组 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区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R7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分别代表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10H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17H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单元。</a:t>
            </a: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966788" y="5524500"/>
            <a:ext cx="7581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RS0 = 1 1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则选择了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工作寄存器组 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区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R7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分别代表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18H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1FH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单元。</a:t>
            </a:r>
          </a:p>
        </p:txBody>
      </p:sp>
      <p:grpSp>
        <p:nvGrpSpPr>
          <p:cNvPr id="34826" name="Group 30"/>
          <p:cNvGrpSpPr>
            <a:grpSpLocks/>
          </p:cNvGrpSpPr>
          <p:nvPr/>
        </p:nvGrpSpPr>
        <p:grpSpPr bwMode="auto">
          <a:xfrm>
            <a:off x="1311275" y="1735138"/>
            <a:ext cx="6705600" cy="533400"/>
            <a:chOff x="768" y="762"/>
            <a:chExt cx="4224" cy="336"/>
          </a:xfrm>
        </p:grpSpPr>
        <p:sp>
          <p:nvSpPr>
            <p:cNvPr id="34830" name="Rectangle 5"/>
            <p:cNvSpPr>
              <a:spLocks noChangeArrowheads="1"/>
            </p:cNvSpPr>
            <p:nvPr/>
          </p:nvSpPr>
          <p:spPr bwMode="auto">
            <a:xfrm>
              <a:off x="768" y="762"/>
              <a:ext cx="528" cy="336"/>
            </a:xfrm>
            <a:prstGeom prst="rect">
              <a:avLst/>
            </a:prstGeom>
            <a:solidFill>
              <a:srgbClr val="00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1" name="Rectangle 6"/>
            <p:cNvSpPr>
              <a:spLocks noChangeArrowheads="1"/>
            </p:cNvSpPr>
            <p:nvPr/>
          </p:nvSpPr>
          <p:spPr bwMode="auto">
            <a:xfrm>
              <a:off x="1296" y="762"/>
              <a:ext cx="528" cy="336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2" name="Rectangle 7"/>
            <p:cNvSpPr>
              <a:spLocks noChangeArrowheads="1"/>
            </p:cNvSpPr>
            <p:nvPr/>
          </p:nvSpPr>
          <p:spPr bwMode="auto">
            <a:xfrm>
              <a:off x="1824" y="762"/>
              <a:ext cx="528" cy="336"/>
            </a:xfrm>
            <a:prstGeom prst="rect">
              <a:avLst/>
            </a:prstGeom>
            <a:solidFill>
              <a:srgbClr val="00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3" name="Rectangle 8"/>
            <p:cNvSpPr>
              <a:spLocks noChangeArrowheads="1"/>
            </p:cNvSpPr>
            <p:nvPr/>
          </p:nvSpPr>
          <p:spPr bwMode="auto">
            <a:xfrm>
              <a:off x="2352" y="762"/>
              <a:ext cx="1056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4" name="Rectangle 9"/>
            <p:cNvSpPr>
              <a:spLocks noChangeArrowheads="1"/>
            </p:cNvSpPr>
            <p:nvPr/>
          </p:nvSpPr>
          <p:spPr bwMode="auto">
            <a:xfrm>
              <a:off x="3408" y="762"/>
              <a:ext cx="528" cy="336"/>
            </a:xfrm>
            <a:prstGeom prst="rect">
              <a:avLst/>
            </a:prstGeom>
            <a:solidFill>
              <a:srgbClr val="00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5" name="Rectangle 10"/>
            <p:cNvSpPr>
              <a:spLocks noChangeArrowheads="1"/>
            </p:cNvSpPr>
            <p:nvPr/>
          </p:nvSpPr>
          <p:spPr bwMode="auto">
            <a:xfrm>
              <a:off x="3936" y="762"/>
              <a:ext cx="528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6" name="Rectangle 11"/>
            <p:cNvSpPr>
              <a:spLocks noChangeArrowheads="1"/>
            </p:cNvSpPr>
            <p:nvPr/>
          </p:nvSpPr>
          <p:spPr bwMode="auto">
            <a:xfrm>
              <a:off x="4464" y="762"/>
              <a:ext cx="528" cy="33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4837" name="Text Box 12"/>
            <p:cNvSpPr txBox="1">
              <a:spLocks noChangeArrowheads="1"/>
            </p:cNvSpPr>
            <p:nvPr/>
          </p:nvSpPr>
          <p:spPr bwMode="auto">
            <a:xfrm>
              <a:off x="864" y="8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CY</a:t>
              </a:r>
            </a:p>
          </p:txBody>
        </p:sp>
        <p:sp>
          <p:nvSpPr>
            <p:cNvPr id="34838" name="Text Box 13"/>
            <p:cNvSpPr txBox="1">
              <a:spLocks noChangeArrowheads="1"/>
            </p:cNvSpPr>
            <p:nvPr/>
          </p:nvSpPr>
          <p:spPr bwMode="auto">
            <a:xfrm>
              <a:off x="1392" y="82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AC</a:t>
              </a:r>
            </a:p>
          </p:txBody>
        </p:sp>
        <p:sp>
          <p:nvSpPr>
            <p:cNvPr id="34839" name="Text Box 14"/>
            <p:cNvSpPr txBox="1">
              <a:spLocks noChangeArrowheads="1"/>
            </p:cNvSpPr>
            <p:nvPr/>
          </p:nvSpPr>
          <p:spPr bwMode="auto">
            <a:xfrm>
              <a:off x="1920" y="82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F0</a:t>
              </a:r>
            </a:p>
          </p:txBody>
        </p:sp>
        <p:sp>
          <p:nvSpPr>
            <p:cNvPr id="34840" name="Text Box 15"/>
            <p:cNvSpPr txBox="1">
              <a:spLocks noChangeArrowheads="1"/>
            </p:cNvSpPr>
            <p:nvPr/>
          </p:nvSpPr>
          <p:spPr bwMode="auto">
            <a:xfrm>
              <a:off x="2928" y="82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RS0</a:t>
              </a:r>
            </a:p>
          </p:txBody>
        </p:sp>
        <p:sp>
          <p:nvSpPr>
            <p:cNvPr id="34841" name="Text Box 16"/>
            <p:cNvSpPr txBox="1">
              <a:spLocks noChangeArrowheads="1"/>
            </p:cNvSpPr>
            <p:nvPr/>
          </p:nvSpPr>
          <p:spPr bwMode="auto">
            <a:xfrm>
              <a:off x="3504" y="82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OV</a:t>
              </a:r>
            </a:p>
          </p:txBody>
        </p:sp>
        <p:sp>
          <p:nvSpPr>
            <p:cNvPr id="34842" name="Text Box 17"/>
            <p:cNvSpPr txBox="1">
              <a:spLocks noChangeArrowheads="1"/>
            </p:cNvSpPr>
            <p:nvPr/>
          </p:nvSpPr>
          <p:spPr bwMode="auto">
            <a:xfrm>
              <a:off x="4560" y="822"/>
              <a:ext cx="336" cy="231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</a:p>
          </p:txBody>
        </p:sp>
        <p:sp>
          <p:nvSpPr>
            <p:cNvPr id="34843" name="Line 18"/>
            <p:cNvSpPr>
              <a:spLocks noChangeShapeType="1"/>
            </p:cNvSpPr>
            <p:nvPr/>
          </p:nvSpPr>
          <p:spPr bwMode="auto">
            <a:xfrm>
              <a:off x="4104" y="942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Text Box 19"/>
            <p:cNvSpPr txBox="1">
              <a:spLocks noChangeArrowheads="1"/>
            </p:cNvSpPr>
            <p:nvPr/>
          </p:nvSpPr>
          <p:spPr bwMode="auto">
            <a:xfrm>
              <a:off x="2424" y="82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RS1</a:t>
              </a:r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>
              <a:off x="2880" y="76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Rectangle 27"/>
            <p:cNvSpPr>
              <a:spLocks noChangeArrowheads="1"/>
            </p:cNvSpPr>
            <p:nvPr/>
          </p:nvSpPr>
          <p:spPr bwMode="auto">
            <a:xfrm>
              <a:off x="2352" y="762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sp>
        <p:nvSpPr>
          <p:cNvPr id="260124" name="Text Box 28"/>
          <p:cNvSpPr txBox="1">
            <a:spLocks noChangeArrowheads="1"/>
          </p:cNvSpPr>
          <p:nvPr/>
        </p:nvSpPr>
        <p:spPr bwMode="auto">
          <a:xfrm>
            <a:off x="3746500" y="133826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PSW.4   PSW.3</a:t>
            </a:r>
          </a:p>
        </p:txBody>
      </p:sp>
      <p:sp>
        <p:nvSpPr>
          <p:cNvPr id="260125" name="Text Box 29"/>
          <p:cNvSpPr txBox="1">
            <a:spLocks noChangeArrowheads="1"/>
          </p:cNvSpPr>
          <p:nvPr/>
        </p:nvSpPr>
        <p:spPr bwMode="auto">
          <a:xfrm>
            <a:off x="966788" y="3221038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RS1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RS0 = 0 0 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则选择了</a:t>
            </a:r>
            <a:r>
              <a:rPr kumimoji="1" lang="zh-CN" altLang="en-US" sz="2400" b="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工作寄存器组 </a:t>
            </a:r>
            <a:r>
              <a:rPr kumimoji="1" lang="en-US" altLang="zh-CN" sz="2400" b="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0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区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R0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R7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分别代表</a:t>
            </a:r>
            <a:r>
              <a:rPr kumimoji="1" lang="en-US" altLang="zh-CN" sz="24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00H 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～</a:t>
            </a:r>
            <a:r>
              <a:rPr kumimoji="1" lang="en-US" altLang="zh-CN" sz="24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07H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单元。</a:t>
            </a:r>
          </a:p>
        </p:txBody>
      </p:sp>
      <p:sp>
        <p:nvSpPr>
          <p:cNvPr id="34829" name="Rectangle 31"/>
          <p:cNvSpPr>
            <a:spLocks noChangeArrowheads="1"/>
          </p:cNvSpPr>
          <p:nvPr/>
        </p:nvSpPr>
        <p:spPr bwMode="auto">
          <a:xfrm>
            <a:off x="511175" y="175101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PSW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443163" y="82232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 u="sng">
                <a:solidFill>
                  <a:schemeClr val="tx2"/>
                </a:solidFill>
                <a:ea typeface="隶书" pitchFamily="49" charset="-122"/>
              </a:rPr>
              <a:t>程序状态字寄存器</a:t>
            </a:r>
          </a:p>
        </p:txBody>
      </p:sp>
    </p:spTree>
    <p:extLst>
      <p:ext uri="{BB962C8B-B14F-4D97-AF65-F5344CB8AC3E}">
        <p14:creationId xmlns:p14="http://schemas.microsoft.com/office/powerpoint/2010/main" val="38046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8" grpId="0" autoUpdateAnimBg="0"/>
      <p:bldP spid="260119" grpId="0" autoUpdateAnimBg="0"/>
      <p:bldP spid="260120" grpId="0" autoUpdateAnimBg="0"/>
      <p:bldP spid="260121" grpId="0" autoUpdateAnimBg="0"/>
      <p:bldP spid="260124" grpId="0" autoUpdateAnimBg="0"/>
      <p:bldP spid="2601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251A13D-56B4-47B7-99A1-A30E1ABD5CE0}" type="slidenum">
              <a:rPr lang="en-US" altLang="zh-CN">
                <a:latin typeface="Tahoma" pitchFamily="34" charset="0"/>
                <a:ea typeface="宋体" charset="-122"/>
              </a:rPr>
              <a:pPr/>
              <a:t>16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82700" y="1692275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2120900" y="1692275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959100" y="1692275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797300" y="1692275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4635500" y="1692275"/>
            <a:ext cx="838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5473700" y="1692275"/>
            <a:ext cx="838200" cy="533400"/>
          </a:xfrm>
          <a:prstGeom prst="rect">
            <a:avLst/>
          </a:prstGeom>
          <a:solidFill>
            <a:srgbClr val="88FE46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6311900" y="1692275"/>
            <a:ext cx="838200" cy="533400"/>
          </a:xfrm>
          <a:prstGeom prst="rect">
            <a:avLst/>
          </a:prstGeom>
          <a:solidFill>
            <a:srgbClr val="88FE46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61131" name="Rectangle 11"/>
          <p:cNvSpPr>
            <a:spLocks noChangeArrowheads="1"/>
          </p:cNvSpPr>
          <p:nvPr/>
        </p:nvSpPr>
        <p:spPr bwMode="auto">
          <a:xfrm>
            <a:off x="7150100" y="1692275"/>
            <a:ext cx="838200" cy="533400"/>
          </a:xfrm>
          <a:prstGeom prst="rect">
            <a:avLst/>
          </a:prstGeom>
          <a:solidFill>
            <a:srgbClr val="88FE46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1435100" y="178276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CY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273300" y="17875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AC</a:t>
            </a: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3111500" y="17875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F0</a:t>
            </a: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4711700" y="178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RS0</a:t>
            </a:r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5626100" y="17875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OV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7302500" y="178752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P</a:t>
            </a:r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>
            <a:off x="6578600" y="1978025"/>
            <a:ext cx="3048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3873500" y="1787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RS1</a:t>
            </a: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1244600" y="13033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PSW.7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7137400" y="12779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PSW.0</a:t>
            </a:r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431800" y="2301875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OV (PSW.2)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溢出标志位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(Overflow)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OV=1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时特指累加器在进行带符号数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(-128—+127)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运算时出错（超出范围）；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OV=0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时未出错。</a:t>
            </a:r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508000" y="3692525"/>
            <a:ext cx="8382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PSW.1 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未定义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(Reserved)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444500" y="4121150"/>
            <a:ext cx="83058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 (PSW.0)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奇偶标志位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(Parity Bit)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P=1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表示累加器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ACC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中“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1”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的个数为奇数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P=0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表示累加器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ACC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中“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1”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的个数为偶数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CPU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随时监视着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ACC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中的“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1”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的个数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并反映在</a:t>
            </a:r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PSW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中</a:t>
            </a:r>
          </a:p>
        </p:txBody>
      </p:sp>
      <p:sp>
        <p:nvSpPr>
          <p:cNvPr id="35864" name="Rectangle 25"/>
          <p:cNvSpPr>
            <a:spLocks noChangeArrowheads="1"/>
          </p:cNvSpPr>
          <p:nvPr/>
        </p:nvSpPr>
        <p:spPr bwMode="auto">
          <a:xfrm>
            <a:off x="5473700" y="1692275"/>
            <a:ext cx="2514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473700" y="12906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PSW.2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6273800" y="12779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  <a:ea typeface="宋体" charset="-122"/>
              </a:rPr>
              <a:t>PSW.1</a:t>
            </a:r>
          </a:p>
        </p:txBody>
      </p:sp>
      <p:sp>
        <p:nvSpPr>
          <p:cNvPr id="261148" name="Rectangle 28"/>
          <p:cNvSpPr>
            <a:spLocks noChangeArrowheads="1"/>
          </p:cNvSpPr>
          <p:nvPr/>
        </p:nvSpPr>
        <p:spPr bwMode="auto">
          <a:xfrm>
            <a:off x="1028700" y="47625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5868" name="Rectangle 29"/>
          <p:cNvSpPr>
            <a:spLocks noChangeArrowheads="1"/>
          </p:cNvSpPr>
          <p:nvPr/>
        </p:nvSpPr>
        <p:spPr bwMode="auto">
          <a:xfrm>
            <a:off x="447675" y="171926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PSW</a:t>
            </a:r>
          </a:p>
        </p:txBody>
      </p:sp>
      <p:sp>
        <p:nvSpPr>
          <p:cNvPr id="261150" name="Rectangle 30"/>
          <p:cNvSpPr>
            <a:spLocks noChangeArrowheads="1"/>
          </p:cNvSpPr>
          <p:nvPr/>
        </p:nvSpPr>
        <p:spPr bwMode="auto">
          <a:xfrm>
            <a:off x="509588" y="5859463"/>
            <a:ext cx="8382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AC, Cy, OV, P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通常在有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累加器参与运算的情况下改变，它们反映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累加器参与运算后的状态变化。</a:t>
            </a:r>
            <a:endParaRPr kumimoji="1" lang="zh-CN" altLang="en-US" sz="240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2292350" y="8572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 u="sng">
                <a:solidFill>
                  <a:schemeClr val="tx2"/>
                </a:solidFill>
                <a:ea typeface="隶书" pitchFamily="49" charset="-122"/>
              </a:rPr>
              <a:t>程序状态字寄存器</a:t>
            </a:r>
          </a:p>
        </p:txBody>
      </p:sp>
    </p:spTree>
    <p:extLst>
      <p:ext uri="{BB962C8B-B14F-4D97-AF65-F5344CB8AC3E}">
        <p14:creationId xmlns:p14="http://schemas.microsoft.com/office/powerpoint/2010/main" val="31049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9" grpId="0" animBg="1"/>
      <p:bldP spid="261130" grpId="0" animBg="1"/>
      <p:bldP spid="261131" grpId="0" animBg="1"/>
      <p:bldP spid="261141" grpId="0" autoUpdateAnimBg="0"/>
      <p:bldP spid="261142" grpId="0" autoUpdateAnimBg="0"/>
      <p:bldP spid="261143" grpId="0" autoUpdateAnimBg="0"/>
      <p:bldP spid="261144" grpId="0" autoUpdateAnimBg="0"/>
      <p:bldP spid="261146" grpId="0" autoUpdateAnimBg="0"/>
      <p:bldP spid="261147" grpId="0" autoUpdateAnimBg="0"/>
      <p:bldP spid="2611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50526A6-6310-4790-8FDE-53C65A8C6D6B}" type="slidenum">
              <a:rPr lang="en-US" altLang="zh-CN">
                <a:latin typeface="Tahoma" pitchFamily="34" charset="0"/>
                <a:ea typeface="宋体" charset="-122"/>
              </a:rPr>
              <a:pPr/>
              <a:t>17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30300"/>
            <a:ext cx="7772400" cy="2792413"/>
          </a:xfrm>
        </p:spPr>
        <p:txBody>
          <a:bodyPr/>
          <a:lstStyle/>
          <a:p>
            <a:pPr marL="538163" lvl="3" indent="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1.4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）</a:t>
            </a:r>
            <a:r>
              <a:rPr lang="zh-CN" altLang="en-US" sz="2400" u="sng" dirty="0" smtClean="0">
                <a:solidFill>
                  <a:schemeClr val="tx2"/>
                </a:solidFill>
                <a:latin typeface="Times New Roman" pitchFamily="18" charset="0"/>
              </a:rPr>
              <a:t>布尔处理器</a:t>
            </a:r>
            <a:r>
              <a:rPr lang="en-US" altLang="zh-CN" sz="2400" u="sng" dirty="0" smtClean="0">
                <a:solidFill>
                  <a:schemeClr val="tx2"/>
                </a:solidFill>
                <a:latin typeface="Times New Roman" pitchFamily="18" charset="0"/>
              </a:rPr>
              <a:t>Cy</a:t>
            </a:r>
          </a:p>
          <a:p>
            <a:pPr marL="538163" lvl="3" indent="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实现各种位逻辑运算和传送；</a:t>
            </a:r>
            <a:r>
              <a:rPr lang="en-US" altLang="zh-CN" sz="2400" dirty="0" smtClean="0">
                <a:latin typeface="Times New Roman" pitchFamily="18" charset="0"/>
              </a:rPr>
              <a:t>MCS-51</a:t>
            </a:r>
            <a:r>
              <a:rPr lang="zh-CN" altLang="en-US" sz="2400" dirty="0" smtClean="0">
                <a:latin typeface="Times New Roman" pitchFamily="18" charset="0"/>
              </a:rPr>
              <a:t>具有一个位寻址空间。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0" algn="l"/>
              </a:tabLst>
            </a:pPr>
            <a:endParaRPr lang="zh-CN" altLang="en-US" sz="2400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 sz="2400" dirty="0" smtClean="0">
                <a:solidFill>
                  <a:schemeClr val="tx2"/>
                </a:solidFill>
              </a:rPr>
              <a:t>      </a:t>
            </a:r>
            <a:r>
              <a:rPr lang="en-US" altLang="zh-CN" sz="2400" dirty="0" smtClean="0">
                <a:solidFill>
                  <a:schemeClr val="tx2"/>
                </a:solidFill>
              </a:rPr>
              <a:t>1.5</a:t>
            </a:r>
            <a:r>
              <a:rPr lang="zh-CN" altLang="en-US" sz="2400" dirty="0" smtClean="0">
                <a:solidFill>
                  <a:schemeClr val="tx2"/>
                </a:solidFill>
              </a:rPr>
              <a:t>） 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TMP1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和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TMP2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为</a:t>
            </a:r>
            <a:r>
              <a:rPr lang="en-US" altLang="zh-CN" sz="2400" u="sng" dirty="0" smtClean="0">
                <a:solidFill>
                  <a:schemeClr val="tx2"/>
                </a:solidFill>
              </a:rPr>
              <a:t>8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位暂存寄存器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 sz="2400" dirty="0" smtClean="0"/>
              <a:t>               存放参与预算的操作数。</a:t>
            </a:r>
            <a:endParaRPr lang="zh-CN" altLang="en-US" sz="2400" dirty="0" smtClean="0">
              <a:solidFill>
                <a:schemeClr val="hlink"/>
              </a:solidFill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14400" y="50165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57200" y="4529138"/>
            <a:ext cx="8440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 u="sng">
                <a:solidFill>
                  <a:schemeClr val="hlink"/>
                </a:solidFill>
                <a:ea typeface="隶书" pitchFamily="49" charset="-122"/>
              </a:rPr>
              <a:t>MCS-51</a:t>
            </a:r>
            <a:r>
              <a:rPr kumimoji="1" lang="zh-CN" altLang="en-US" sz="2800" u="sng">
                <a:solidFill>
                  <a:schemeClr val="hlink"/>
                </a:solidFill>
                <a:ea typeface="隶书" pitchFamily="49" charset="-122"/>
              </a:rPr>
              <a:t>单片机仅能实现两个</a:t>
            </a:r>
            <a:r>
              <a:rPr kumimoji="1" lang="en-US" altLang="zh-CN" sz="2800" u="sng">
                <a:solidFill>
                  <a:schemeClr val="hlink"/>
                </a:solidFill>
                <a:ea typeface="隶书" pitchFamily="49" charset="-122"/>
              </a:rPr>
              <a:t>8</a:t>
            </a:r>
            <a:r>
              <a:rPr kumimoji="1" lang="zh-CN" altLang="en-US" sz="2800" u="sng">
                <a:solidFill>
                  <a:schemeClr val="hlink"/>
                </a:solidFill>
                <a:ea typeface="隶书" pitchFamily="49" charset="-122"/>
              </a:rPr>
              <a:t>位二进制数的算术和逻辑运算</a:t>
            </a:r>
            <a:r>
              <a:rPr kumimoji="1" lang="zh-CN" altLang="en-US" sz="2400" u="sng">
                <a:solidFill>
                  <a:schemeClr val="hlink"/>
                </a:solidFill>
                <a:ea typeface="隶书" pitchFamily="49" charset="-122"/>
              </a:rPr>
              <a:t>！</a:t>
            </a:r>
            <a:r>
              <a:rPr kumimoji="1" lang="zh-CN" altLang="en-US">
                <a:solidFill>
                  <a:schemeClr val="hlink"/>
                </a:solidFill>
                <a:ea typeface="隶书" pitchFamily="49" charset="-122"/>
              </a:rPr>
              <a:t> </a:t>
            </a:r>
            <a:r>
              <a:rPr kumimoji="1" lang="zh-CN" altLang="en-US" sz="2800">
                <a:solidFill>
                  <a:schemeClr val="hlink"/>
                </a:solidFill>
                <a:ea typeface="隶书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79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  <p:bldP spid="798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4988F698-8FDB-4BCB-A3A1-B894CEA679BA}" type="slidenum">
              <a:rPr lang="en-US" altLang="zh-CN">
                <a:latin typeface="Tahoma" pitchFamily="34" charset="0"/>
                <a:ea typeface="宋体" charset="-122"/>
              </a:rPr>
              <a:pPr/>
              <a:t>18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544638"/>
            <a:ext cx="7772400" cy="166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   	</a:t>
            </a:r>
            <a:r>
              <a:rPr lang="zh-CN" altLang="en-US" sz="2400" smtClean="0">
                <a:solidFill>
                  <a:schemeClr val="tx2"/>
                </a:solidFill>
              </a:rPr>
              <a:t>组成</a:t>
            </a:r>
            <a:r>
              <a:rPr lang="zh-CN" altLang="en-US" sz="2400" smtClean="0"/>
              <a:t>： 定时与控制部件，复位电路，程序计数器（</a:t>
            </a:r>
            <a:r>
              <a:rPr lang="en-US" altLang="zh-CN" sz="2400" smtClean="0"/>
              <a:t>PC</a:t>
            </a:r>
            <a:r>
              <a:rPr lang="zh-CN" altLang="en-US" sz="2400" smtClean="0"/>
              <a:t>），指令寄存器、指令译码器，数据指针（</a:t>
            </a:r>
            <a:r>
              <a:rPr lang="en-US" altLang="zh-CN" sz="2400" smtClean="0"/>
              <a:t>DPTR</a:t>
            </a:r>
            <a:r>
              <a:rPr lang="zh-CN" altLang="en-US" sz="2400" smtClean="0"/>
              <a:t>），堆栈指针（</a:t>
            </a:r>
            <a:r>
              <a:rPr lang="en-US" altLang="zh-CN" sz="2400" smtClean="0"/>
              <a:t>SP</a:t>
            </a:r>
            <a:r>
              <a:rPr lang="zh-CN" altLang="en-US" sz="2400" smtClean="0"/>
              <a:t>）等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5000"/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tx2"/>
                </a:solidFill>
                <a:latin typeface="Times New Roman" pitchFamily="18" charset="0"/>
              </a:rPr>
              <a:t>作用</a:t>
            </a:r>
            <a:r>
              <a:rPr lang="zh-CN" altLang="en-US" sz="2400" smtClean="0">
                <a:latin typeface="Times New Roman" pitchFamily="18" charset="0"/>
              </a:rPr>
              <a:t>：产生计算机所需的时序，控制程序自动执行。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44575" y="3195638"/>
            <a:ext cx="6827838" cy="2781300"/>
            <a:chOff x="658" y="2013"/>
            <a:chExt cx="4301" cy="1752"/>
          </a:xfrm>
        </p:grpSpPr>
        <p:sp>
          <p:nvSpPr>
            <p:cNvPr id="37902" name="AutoShape 7"/>
            <p:cNvSpPr>
              <a:spLocks noChangeArrowheads="1"/>
            </p:cNvSpPr>
            <p:nvPr/>
          </p:nvSpPr>
          <p:spPr bwMode="auto">
            <a:xfrm>
              <a:off x="2424" y="2543"/>
              <a:ext cx="494" cy="298"/>
            </a:xfrm>
            <a:prstGeom prst="star8">
              <a:avLst>
                <a:gd name="adj" fmla="val 38250"/>
              </a:avLst>
            </a:prstGeom>
            <a:solidFill>
              <a:srgbClr val="FFCC00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CPU</a:t>
              </a:r>
            </a:p>
          </p:txBody>
        </p:sp>
        <p:grpSp>
          <p:nvGrpSpPr>
            <p:cNvPr id="37903" name="Group 31"/>
            <p:cNvGrpSpPr>
              <a:grpSpLocks/>
            </p:cNvGrpSpPr>
            <p:nvPr/>
          </p:nvGrpSpPr>
          <p:grpSpPr bwMode="auto">
            <a:xfrm>
              <a:off x="658" y="2684"/>
              <a:ext cx="1176" cy="383"/>
              <a:chOff x="357" y="2684"/>
              <a:chExt cx="1477" cy="383"/>
            </a:xfrm>
          </p:grpSpPr>
          <p:sp>
            <p:nvSpPr>
              <p:cNvPr id="37919" name="AutoShape 8"/>
              <p:cNvSpPr>
                <a:spLocks noChangeArrowheads="1"/>
              </p:cNvSpPr>
              <p:nvPr/>
            </p:nvSpPr>
            <p:spPr bwMode="auto">
              <a:xfrm>
                <a:off x="1525" y="2684"/>
                <a:ext cx="309" cy="316"/>
              </a:xfrm>
              <a:prstGeom prst="flowChartMagneticDisk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endParaRPr kumimoji="1" lang="zh-CN" altLang="zh-CN" sz="1600" b="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7920" name="AutoShape 9"/>
              <p:cNvSpPr>
                <a:spLocks noChangeArrowheads="1"/>
              </p:cNvSpPr>
              <p:nvPr/>
            </p:nvSpPr>
            <p:spPr bwMode="auto">
              <a:xfrm>
                <a:off x="357" y="2798"/>
                <a:ext cx="784" cy="269"/>
              </a:xfrm>
              <a:prstGeom prst="wedgeRoundRectCallout">
                <a:avLst>
                  <a:gd name="adj1" fmla="val 100764"/>
                  <a:gd name="adj2" fmla="val -35130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zh-CN" altLang="en-US" b="0">
                    <a:solidFill>
                      <a:schemeClr val="hlink"/>
                    </a:solidFill>
                    <a:latin typeface="Times New Roman" pitchFamily="18" charset="0"/>
                    <a:ea typeface="隶书" pitchFamily="49" charset="-122"/>
                  </a:rPr>
                  <a:t>程序存储器</a:t>
                </a:r>
              </a:p>
            </p:txBody>
          </p:sp>
        </p:grpSp>
        <p:sp>
          <p:nvSpPr>
            <p:cNvPr id="37904" name="AutoShape 10"/>
            <p:cNvSpPr>
              <a:spLocks noChangeArrowheads="1"/>
            </p:cNvSpPr>
            <p:nvPr/>
          </p:nvSpPr>
          <p:spPr bwMode="auto">
            <a:xfrm>
              <a:off x="1899" y="2711"/>
              <a:ext cx="463" cy="93"/>
            </a:xfrm>
            <a:custGeom>
              <a:avLst/>
              <a:gdLst>
                <a:gd name="T0" fmla="*/ 347 w 21600"/>
                <a:gd name="T1" fmla="*/ 0 h 21600"/>
                <a:gd name="T2" fmla="*/ 0 w 21600"/>
                <a:gd name="T3" fmla="*/ 47 h 21600"/>
                <a:gd name="T4" fmla="*/ 347 w 21600"/>
                <a:gd name="T5" fmla="*/ 93 h 21600"/>
                <a:gd name="T6" fmla="*/ 463 w 21600"/>
                <a:gd name="T7" fmla="*/ 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9 w 21600"/>
                <a:gd name="T13" fmla="*/ 5342 h 21600"/>
                <a:gd name="T14" fmla="*/ 18894 w 21600"/>
                <a:gd name="T15" fmla="*/ 1625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05" name="AutoShape 11"/>
            <p:cNvSpPr>
              <a:spLocks noChangeArrowheads="1"/>
            </p:cNvSpPr>
            <p:nvPr/>
          </p:nvSpPr>
          <p:spPr bwMode="auto">
            <a:xfrm>
              <a:off x="3165" y="2394"/>
              <a:ext cx="433" cy="224"/>
            </a:xfrm>
            <a:prstGeom prst="flowChartInternalStorag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06" name="AutoShape 12"/>
            <p:cNvSpPr>
              <a:spLocks noChangeArrowheads="1"/>
            </p:cNvSpPr>
            <p:nvPr/>
          </p:nvSpPr>
          <p:spPr bwMode="auto">
            <a:xfrm rot="-1508850">
              <a:off x="2822" y="2498"/>
              <a:ext cx="340" cy="74"/>
            </a:xfrm>
            <a:custGeom>
              <a:avLst/>
              <a:gdLst>
                <a:gd name="T0" fmla="*/ 255 w 21600"/>
                <a:gd name="T1" fmla="*/ 0 h 21600"/>
                <a:gd name="T2" fmla="*/ 0 w 21600"/>
                <a:gd name="T3" fmla="*/ 37 h 21600"/>
                <a:gd name="T4" fmla="*/ 255 w 21600"/>
                <a:gd name="T5" fmla="*/ 74 h 21600"/>
                <a:gd name="T6" fmla="*/ 340 w 21600"/>
                <a:gd name="T7" fmla="*/ 3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546 h 21600"/>
                <a:gd name="T14" fmla="*/ 18868 w 21600"/>
                <a:gd name="T15" fmla="*/ 16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07" name="AutoShape 13"/>
            <p:cNvSpPr>
              <a:spLocks noChangeArrowheads="1"/>
            </p:cNvSpPr>
            <p:nvPr/>
          </p:nvSpPr>
          <p:spPr bwMode="auto">
            <a:xfrm>
              <a:off x="3885" y="2013"/>
              <a:ext cx="854" cy="253"/>
            </a:xfrm>
            <a:prstGeom prst="wedgeRoundRectCallout">
              <a:avLst>
                <a:gd name="adj1" fmla="val -83606"/>
                <a:gd name="adj2" fmla="val 96639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指令寄存器</a:t>
              </a:r>
            </a:p>
          </p:txBody>
        </p:sp>
        <p:sp>
          <p:nvSpPr>
            <p:cNvPr id="37908" name="AutoShape 14"/>
            <p:cNvSpPr>
              <a:spLocks noChangeArrowheads="1"/>
            </p:cNvSpPr>
            <p:nvPr/>
          </p:nvSpPr>
          <p:spPr bwMode="auto">
            <a:xfrm>
              <a:off x="3598" y="2804"/>
              <a:ext cx="710" cy="353"/>
            </a:xfrm>
            <a:prstGeom prst="flowChartMultidocumen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 rot="2631335">
              <a:off x="3598" y="2636"/>
              <a:ext cx="463" cy="93"/>
            </a:xfrm>
            <a:custGeom>
              <a:avLst/>
              <a:gdLst>
                <a:gd name="T0" fmla="*/ 347 w 21600"/>
                <a:gd name="T1" fmla="*/ 0 h 21600"/>
                <a:gd name="T2" fmla="*/ 0 w 21600"/>
                <a:gd name="T3" fmla="*/ 47 h 21600"/>
                <a:gd name="T4" fmla="*/ 347 w 21600"/>
                <a:gd name="T5" fmla="*/ 93 h 21600"/>
                <a:gd name="T6" fmla="*/ 463 w 21600"/>
                <a:gd name="T7" fmla="*/ 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9 w 21600"/>
                <a:gd name="T13" fmla="*/ 5342 h 21600"/>
                <a:gd name="T14" fmla="*/ 18894 w 21600"/>
                <a:gd name="T15" fmla="*/ 1625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10" name="AutoShape 21"/>
            <p:cNvSpPr>
              <a:spLocks noChangeArrowheads="1"/>
            </p:cNvSpPr>
            <p:nvPr/>
          </p:nvSpPr>
          <p:spPr bwMode="auto">
            <a:xfrm rot="-9397401">
              <a:off x="2986" y="2822"/>
              <a:ext cx="464" cy="93"/>
            </a:xfrm>
            <a:custGeom>
              <a:avLst/>
              <a:gdLst>
                <a:gd name="T0" fmla="*/ 348 w 21600"/>
                <a:gd name="T1" fmla="*/ 0 h 21600"/>
                <a:gd name="T2" fmla="*/ 0 w 21600"/>
                <a:gd name="T3" fmla="*/ 47 h 21600"/>
                <a:gd name="T4" fmla="*/ 348 w 21600"/>
                <a:gd name="T5" fmla="*/ 93 h 21600"/>
                <a:gd name="T6" fmla="*/ 464 w 21600"/>
                <a:gd name="T7" fmla="*/ 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2 w 21600"/>
                <a:gd name="T13" fmla="*/ 5342 h 21600"/>
                <a:gd name="T14" fmla="*/ 18900 w 21600"/>
                <a:gd name="T15" fmla="*/ 1625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11" name="AutoShape 22"/>
            <p:cNvSpPr>
              <a:spLocks noChangeArrowheads="1"/>
            </p:cNvSpPr>
            <p:nvPr/>
          </p:nvSpPr>
          <p:spPr bwMode="auto">
            <a:xfrm rot="-9397401">
              <a:off x="2023" y="2450"/>
              <a:ext cx="463" cy="93"/>
            </a:xfrm>
            <a:custGeom>
              <a:avLst/>
              <a:gdLst>
                <a:gd name="T0" fmla="*/ 347 w 21600"/>
                <a:gd name="T1" fmla="*/ 0 h 21600"/>
                <a:gd name="T2" fmla="*/ 0 w 21600"/>
                <a:gd name="T3" fmla="*/ 47 h 21600"/>
                <a:gd name="T4" fmla="*/ 347 w 21600"/>
                <a:gd name="T5" fmla="*/ 93 h 21600"/>
                <a:gd name="T6" fmla="*/ 463 w 21600"/>
                <a:gd name="T7" fmla="*/ 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9 w 21600"/>
                <a:gd name="T13" fmla="*/ 5342 h 21600"/>
                <a:gd name="T14" fmla="*/ 18894 w 21600"/>
                <a:gd name="T15" fmla="*/ 1625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12" name="AutoShape 23"/>
            <p:cNvSpPr>
              <a:spLocks noChangeArrowheads="1"/>
            </p:cNvSpPr>
            <p:nvPr/>
          </p:nvSpPr>
          <p:spPr bwMode="auto">
            <a:xfrm>
              <a:off x="1317" y="2040"/>
              <a:ext cx="693" cy="487"/>
            </a:xfrm>
            <a:prstGeom prst="flowChartDisp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160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RAM,</a:t>
              </a:r>
            </a:p>
            <a:p>
              <a:pPr algn="ctr"/>
              <a:r>
                <a:rPr kumimoji="1" lang="en-US" altLang="zh-CN" sz="160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EPROM,</a:t>
              </a:r>
            </a:p>
            <a:p>
              <a:pPr algn="ctr"/>
              <a:r>
                <a:rPr kumimoji="1" lang="zh-CN" altLang="en-US" sz="160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外</a:t>
              </a:r>
              <a:r>
                <a:rPr kumimoji="1" lang="en-US" altLang="zh-CN" sz="160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I/O</a:t>
              </a:r>
              <a:endParaRPr kumimoji="1" lang="en-US" altLang="zh-CN" sz="16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7913" name="AutoShape 24"/>
            <p:cNvSpPr>
              <a:spLocks noChangeArrowheads="1"/>
            </p:cNvSpPr>
            <p:nvPr/>
          </p:nvSpPr>
          <p:spPr bwMode="auto">
            <a:xfrm>
              <a:off x="4112" y="2479"/>
              <a:ext cx="847" cy="149"/>
            </a:xfrm>
            <a:prstGeom prst="wedgeRoundRectCallout">
              <a:avLst>
                <a:gd name="adj1" fmla="val -50356"/>
                <a:gd name="adj2" fmla="val 163421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指令译码器</a:t>
              </a:r>
            </a:p>
          </p:txBody>
        </p:sp>
        <p:sp>
          <p:nvSpPr>
            <p:cNvPr id="37914" name="AutoShape 16"/>
            <p:cNvSpPr>
              <a:spLocks noChangeArrowheads="1"/>
            </p:cNvSpPr>
            <p:nvPr/>
          </p:nvSpPr>
          <p:spPr bwMode="auto">
            <a:xfrm rot="9065075">
              <a:off x="3477" y="3268"/>
              <a:ext cx="463" cy="93"/>
            </a:xfrm>
            <a:custGeom>
              <a:avLst/>
              <a:gdLst>
                <a:gd name="T0" fmla="*/ 347 w 21600"/>
                <a:gd name="T1" fmla="*/ 0 h 21600"/>
                <a:gd name="T2" fmla="*/ 0 w 21600"/>
                <a:gd name="T3" fmla="*/ 47 h 21600"/>
                <a:gd name="T4" fmla="*/ 347 w 21600"/>
                <a:gd name="T5" fmla="*/ 93 h 21600"/>
                <a:gd name="T6" fmla="*/ 463 w 21600"/>
                <a:gd name="T7" fmla="*/ 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9 w 21600"/>
                <a:gd name="T13" fmla="*/ 5342 h 21600"/>
                <a:gd name="T14" fmla="*/ 18894 w 21600"/>
                <a:gd name="T15" fmla="*/ 1625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7915" name="Rectangle 17"/>
            <p:cNvSpPr>
              <a:spLocks noChangeArrowheads="1"/>
            </p:cNvSpPr>
            <p:nvPr/>
          </p:nvSpPr>
          <p:spPr bwMode="auto">
            <a:xfrm>
              <a:off x="1539" y="3146"/>
              <a:ext cx="1954" cy="6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kumimoji="1" lang="zh-CN" altLang="en-US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控制单片机各部分的运行</a:t>
              </a:r>
              <a:r>
                <a:rPr kumimoji="1" lang="en-US" altLang="zh-CN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,</a:t>
              </a:r>
            </a:p>
            <a:p>
              <a:r>
                <a:rPr kumimoji="1" lang="zh-CN" altLang="en-US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产生</a:t>
              </a:r>
              <a:r>
                <a:rPr kumimoji="1" lang="en-US" altLang="zh-CN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ALE</a:t>
              </a:r>
              <a:r>
                <a:rPr kumimoji="1" lang="zh-CN" altLang="en-US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0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PSEN, RD/WR</a:t>
              </a:r>
            </a:p>
          </p:txBody>
        </p:sp>
        <p:sp>
          <p:nvSpPr>
            <p:cNvPr id="37916" name="Line 19"/>
            <p:cNvSpPr>
              <a:spLocks noChangeShapeType="1"/>
            </p:cNvSpPr>
            <p:nvPr/>
          </p:nvSpPr>
          <p:spPr bwMode="auto">
            <a:xfrm>
              <a:off x="2418" y="347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0"/>
            <p:cNvSpPr>
              <a:spLocks noChangeShapeType="1"/>
            </p:cNvSpPr>
            <p:nvPr/>
          </p:nvSpPr>
          <p:spPr bwMode="auto">
            <a:xfrm>
              <a:off x="3179" y="3487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5"/>
            <p:cNvSpPr>
              <a:spLocks noChangeShapeType="1"/>
            </p:cNvSpPr>
            <p:nvPr/>
          </p:nvSpPr>
          <p:spPr bwMode="auto">
            <a:xfrm>
              <a:off x="2839" y="3486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1092200" y="38735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80928" name="AutoShape 32"/>
          <p:cNvSpPr>
            <a:spLocks noChangeArrowheads="1"/>
          </p:cNvSpPr>
          <p:nvPr/>
        </p:nvSpPr>
        <p:spPr bwMode="auto">
          <a:xfrm rot="10800000" flipH="1">
            <a:off x="3008313" y="4306888"/>
            <a:ext cx="735012" cy="147637"/>
          </a:xfrm>
          <a:custGeom>
            <a:avLst/>
            <a:gdLst>
              <a:gd name="T0" fmla="*/ 551259 w 21600"/>
              <a:gd name="T1" fmla="*/ 0 h 21600"/>
              <a:gd name="T2" fmla="*/ 0 w 21600"/>
              <a:gd name="T3" fmla="*/ 73819 h 21600"/>
              <a:gd name="T4" fmla="*/ 551259 w 21600"/>
              <a:gd name="T5" fmla="*/ 147637 h 21600"/>
              <a:gd name="T6" fmla="*/ 735012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80930" name="AutoShape 34"/>
          <p:cNvSpPr>
            <a:spLocks noChangeArrowheads="1"/>
          </p:cNvSpPr>
          <p:nvPr/>
        </p:nvSpPr>
        <p:spPr bwMode="auto">
          <a:xfrm rot="9429988" flipH="1">
            <a:off x="4494213" y="3948113"/>
            <a:ext cx="541337" cy="158750"/>
          </a:xfrm>
          <a:custGeom>
            <a:avLst/>
            <a:gdLst>
              <a:gd name="T0" fmla="*/ 406003 w 21600"/>
              <a:gd name="T1" fmla="*/ 0 h 21600"/>
              <a:gd name="T2" fmla="*/ 0 w 21600"/>
              <a:gd name="T3" fmla="*/ 79375 h 21600"/>
              <a:gd name="T4" fmla="*/ 406003 w 21600"/>
              <a:gd name="T5" fmla="*/ 158750 h 21600"/>
              <a:gd name="T6" fmla="*/ 541337 w 21600"/>
              <a:gd name="T7" fmla="*/ 793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80931" name="AutoShape 35"/>
          <p:cNvSpPr>
            <a:spLocks noChangeArrowheads="1"/>
          </p:cNvSpPr>
          <p:nvPr/>
        </p:nvSpPr>
        <p:spPr bwMode="auto">
          <a:xfrm rot="13383615" flipH="1">
            <a:off x="5715000" y="4191000"/>
            <a:ext cx="735013" cy="147638"/>
          </a:xfrm>
          <a:custGeom>
            <a:avLst/>
            <a:gdLst>
              <a:gd name="T0" fmla="*/ 551260 w 21600"/>
              <a:gd name="T1" fmla="*/ 0 h 21600"/>
              <a:gd name="T2" fmla="*/ 0 w 21600"/>
              <a:gd name="T3" fmla="*/ 73819 h 21600"/>
              <a:gd name="T4" fmla="*/ 551260 w 21600"/>
              <a:gd name="T5" fmla="*/ 147638 h 21600"/>
              <a:gd name="T6" fmla="*/ 735013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80932" name="AutoShape 36"/>
          <p:cNvSpPr>
            <a:spLocks noChangeArrowheads="1"/>
          </p:cNvSpPr>
          <p:nvPr/>
        </p:nvSpPr>
        <p:spPr bwMode="auto">
          <a:xfrm rot="9089061">
            <a:off x="5526088" y="5184775"/>
            <a:ext cx="735012" cy="147638"/>
          </a:xfrm>
          <a:custGeom>
            <a:avLst/>
            <a:gdLst>
              <a:gd name="T0" fmla="*/ 551259 w 21600"/>
              <a:gd name="T1" fmla="*/ 0 h 21600"/>
              <a:gd name="T2" fmla="*/ 0 w 21600"/>
              <a:gd name="T3" fmla="*/ 73819 h 21600"/>
              <a:gd name="T4" fmla="*/ 551259 w 21600"/>
              <a:gd name="T5" fmla="*/ 147638 h 21600"/>
              <a:gd name="T6" fmla="*/ 735012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80933" name="AutoShape 37"/>
          <p:cNvSpPr>
            <a:spLocks noChangeArrowheads="1"/>
          </p:cNvSpPr>
          <p:nvPr/>
        </p:nvSpPr>
        <p:spPr bwMode="auto">
          <a:xfrm rot="-9456839">
            <a:off x="4745038" y="4476750"/>
            <a:ext cx="735012" cy="147638"/>
          </a:xfrm>
          <a:custGeom>
            <a:avLst/>
            <a:gdLst>
              <a:gd name="T0" fmla="*/ 551259 w 21600"/>
              <a:gd name="T1" fmla="*/ 0 h 21600"/>
              <a:gd name="T2" fmla="*/ 0 w 21600"/>
              <a:gd name="T3" fmla="*/ 73819 h 21600"/>
              <a:gd name="T4" fmla="*/ 551259 w 21600"/>
              <a:gd name="T5" fmla="*/ 147638 h 21600"/>
              <a:gd name="T6" fmla="*/ 735012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80934" name="AutoShape 38"/>
          <p:cNvSpPr>
            <a:spLocks noChangeArrowheads="1"/>
          </p:cNvSpPr>
          <p:nvPr/>
        </p:nvSpPr>
        <p:spPr bwMode="auto">
          <a:xfrm rot="-9456839">
            <a:off x="3205163" y="3879850"/>
            <a:ext cx="735012" cy="147638"/>
          </a:xfrm>
          <a:custGeom>
            <a:avLst/>
            <a:gdLst>
              <a:gd name="T0" fmla="*/ 551259 w 21600"/>
              <a:gd name="T1" fmla="*/ 0 h 21600"/>
              <a:gd name="T2" fmla="*/ 0 w 21600"/>
              <a:gd name="T3" fmla="*/ 73819 h 21600"/>
              <a:gd name="T4" fmla="*/ 551259 w 21600"/>
              <a:gd name="T5" fmla="*/ 147638 h 21600"/>
              <a:gd name="T6" fmla="*/ 735012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7900" name="Text Box 42"/>
          <p:cNvSpPr txBox="1">
            <a:spLocks noChangeArrowheads="1"/>
          </p:cNvSpPr>
          <p:nvPr/>
        </p:nvSpPr>
        <p:spPr bwMode="auto">
          <a:xfrm>
            <a:off x="6034088" y="57102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b="0"/>
              <a:t>CPU</a:t>
            </a:r>
            <a:r>
              <a:rPr lang="zh-CN" altLang="en-US" b="0">
                <a:hlinkClick r:id="rId2" action="ppaction://hlinksldjump"/>
              </a:rPr>
              <a:t>执行指令</a:t>
            </a:r>
            <a:endParaRPr lang="zh-CN" altLang="en-US" b="0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931863" y="1006475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sz="26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hlinkClick r:id="rId3" action="ppaction://hlinksldjump"/>
              </a:rPr>
              <a:t>2).  </a:t>
            </a:r>
            <a:r>
              <a:rPr lang="zh-CN" altLang="en-US" sz="26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hlinkClick r:id="rId3" action="ppaction://hlinksldjump"/>
              </a:rPr>
              <a:t>控制器</a:t>
            </a:r>
            <a:endParaRPr lang="zh-CN" altLang="en-US" sz="2600" b="0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4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28" grpId="0" animBg="1"/>
      <p:bldP spid="80930" grpId="0" animBg="1"/>
      <p:bldP spid="80931" grpId="0" animBg="1"/>
      <p:bldP spid="80932" grpId="0" animBg="1"/>
      <p:bldP spid="80933" grpId="0" animBg="1"/>
      <p:bldP spid="80934" grpId="0" animBg="1"/>
      <p:bldP spid="37900" grpId="0"/>
      <p:bldP spid="80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DA74D9B-05A5-46F9-AD54-45367D16B81C}" type="slidenum">
              <a:rPr lang="en-US" altLang="zh-CN">
                <a:latin typeface="Tahoma" pitchFamily="34" charset="0"/>
                <a:ea typeface="宋体" charset="-122"/>
              </a:rPr>
              <a:pPr/>
              <a:t>19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/>
          </p:nvPr>
        </p:nvGraphicFramePr>
        <p:xfrm>
          <a:off x="1512888" y="369888"/>
          <a:ext cx="5316537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Visio" r:id="rId3" imgW="4992624" imgH="4858207" progId="Visio.Drawing.11">
                  <p:embed/>
                </p:oleObj>
              </mc:Choice>
              <mc:Fallback>
                <p:oleObj name="Visio" r:id="rId3" imgW="4992624" imgH="48582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69888"/>
                        <a:ext cx="5316537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745038" y="5040313"/>
            <a:ext cx="1973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/>
              <a:t>控制器示意图</a:t>
            </a:r>
          </a:p>
        </p:txBody>
      </p:sp>
    </p:spTree>
    <p:extLst>
      <p:ext uri="{BB962C8B-B14F-4D97-AF65-F5344CB8AC3E}">
        <p14:creationId xmlns:p14="http://schemas.microsoft.com/office/powerpoint/2010/main" val="37050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5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+mn-ea"/>
                <a:ea typeface="+mn-ea"/>
              </a:rPr>
              <a:t>2.1.1 MCS-51</a:t>
            </a:r>
            <a:r>
              <a:rPr lang="zh-CN" altLang="en-US" sz="2800" dirty="0">
                <a:latin typeface="+mn-ea"/>
                <a:ea typeface="+mn-ea"/>
              </a:rPr>
              <a:t>的基本</a:t>
            </a:r>
            <a:r>
              <a:rPr lang="zh-CN" altLang="en-US" sz="2800" dirty="0" smtClean="0">
                <a:latin typeface="+mn-ea"/>
                <a:ea typeface="+mn-ea"/>
              </a:rPr>
              <a:t>组成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124744"/>
            <a:ext cx="78488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8051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单片机在一块芯片中集成了：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</a:t>
            </a:r>
            <a:r>
              <a:rPr lang="zh-CN" altLang="en-US" sz="2400" b="1" dirty="0" smtClean="0">
                <a:latin typeface="+mn-ea"/>
              </a:rPr>
              <a:t>一个</a:t>
            </a:r>
            <a:r>
              <a:rPr lang="en-US" altLang="zh-CN" sz="2400" b="1" dirty="0" smtClean="0">
                <a:latin typeface="+mn-ea"/>
              </a:rPr>
              <a:t>8</a:t>
            </a:r>
            <a:r>
              <a:rPr lang="zh-CN" altLang="en-US" sz="2400" b="1" dirty="0" smtClean="0">
                <a:latin typeface="+mn-ea"/>
              </a:rPr>
              <a:t>位</a:t>
            </a:r>
            <a:r>
              <a:rPr lang="en-US" altLang="zh-CN" sz="2400" b="1" dirty="0" smtClean="0">
                <a:latin typeface="+mn-ea"/>
              </a:rPr>
              <a:t>CPU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charset="-122"/>
              </a:rPr>
              <a:t>＊</a:t>
            </a:r>
            <a:endParaRPr lang="en-US" altLang="zh-CN" sz="2400" b="1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 smtClean="0">
                <a:latin typeface="+mn-ea"/>
              </a:rPr>
              <a:t>＊ </a:t>
            </a:r>
            <a:r>
              <a:rPr lang="en-US" altLang="zh-CN" sz="2400" b="1" dirty="0">
                <a:latin typeface="+mn-ea"/>
              </a:rPr>
              <a:t>256B</a:t>
            </a:r>
            <a:r>
              <a:rPr lang="zh-CN" altLang="en-US" sz="2400" b="1" dirty="0">
                <a:latin typeface="+mn-ea"/>
              </a:rPr>
              <a:t>片内</a:t>
            </a:r>
            <a:r>
              <a:rPr lang="en-US" altLang="zh-CN" sz="2400" b="1" dirty="0">
                <a:latin typeface="+mn-ea"/>
              </a:rPr>
              <a:t>RAM(</a:t>
            </a:r>
            <a:r>
              <a:rPr lang="zh-CN" altLang="en-US" sz="2400" b="1" dirty="0">
                <a:latin typeface="+mn-ea"/>
              </a:rPr>
              <a:t>低</a:t>
            </a:r>
            <a:r>
              <a:rPr lang="en-US" altLang="zh-CN" sz="2400" b="1" dirty="0">
                <a:latin typeface="+mn-ea"/>
              </a:rPr>
              <a:t>128B</a:t>
            </a:r>
            <a:r>
              <a:rPr lang="zh-CN" altLang="en-US" sz="2400" b="1" dirty="0">
                <a:latin typeface="+mn-ea"/>
              </a:rPr>
              <a:t>作数据存储器，高</a:t>
            </a:r>
            <a:r>
              <a:rPr lang="en-US" altLang="zh-CN" sz="2400" b="1" dirty="0">
                <a:latin typeface="+mn-ea"/>
              </a:rPr>
              <a:t>128</a:t>
            </a:r>
            <a:r>
              <a:rPr lang="zh-CN" altLang="en-US" sz="2400" b="1" dirty="0">
                <a:latin typeface="+mn-ea"/>
              </a:rPr>
              <a:t>位包含</a:t>
            </a:r>
            <a:r>
              <a:rPr lang="en-US" altLang="zh-CN" sz="2400" b="1" dirty="0">
                <a:latin typeface="+mn-ea"/>
              </a:rPr>
              <a:t>2l</a:t>
            </a:r>
            <a:r>
              <a:rPr lang="zh-CN" altLang="en-US" sz="2400" b="1" dirty="0">
                <a:latin typeface="+mn-ea"/>
              </a:rPr>
              <a:t>个特殊功能寄存器</a:t>
            </a:r>
            <a:r>
              <a:rPr lang="en-US" altLang="zh-CN" sz="2400" b="1" dirty="0">
                <a:latin typeface="+mn-ea"/>
              </a:rPr>
              <a:t>SFR)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</a:t>
            </a:r>
            <a:r>
              <a:rPr lang="en-US" altLang="zh-CN" sz="2400" b="1" dirty="0">
                <a:latin typeface="+mn-ea"/>
              </a:rPr>
              <a:t>4KB</a:t>
            </a:r>
            <a:r>
              <a:rPr lang="zh-CN" altLang="en-US" sz="2400" b="1" dirty="0">
                <a:latin typeface="+mn-ea"/>
              </a:rPr>
              <a:t>片内程序存储器</a:t>
            </a:r>
            <a:r>
              <a:rPr lang="en-US" altLang="zh-CN" sz="2400" b="1" dirty="0">
                <a:latin typeface="+mn-ea"/>
              </a:rPr>
              <a:t>ROM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个</a:t>
            </a:r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b="1" dirty="0">
                <a:latin typeface="+mn-ea"/>
              </a:rPr>
              <a:t>位并行</a:t>
            </a:r>
            <a:r>
              <a:rPr lang="en-US" altLang="zh-CN" sz="2400" b="1" dirty="0">
                <a:latin typeface="+mn-ea"/>
              </a:rPr>
              <a:t>I/O</a:t>
            </a:r>
            <a:r>
              <a:rPr lang="zh-CN" altLang="en-US" sz="2400" b="1" dirty="0">
                <a:latin typeface="+mn-ea"/>
              </a:rPr>
              <a:t>接口	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zh-CN" altLang="en-US" sz="2400" b="1" dirty="0">
                <a:latin typeface="+mn-ea"/>
              </a:rPr>
              <a:t>个全双工作串行</a:t>
            </a:r>
            <a:r>
              <a:rPr lang="en-US" altLang="zh-CN" sz="2400" b="1" dirty="0">
                <a:latin typeface="+mn-ea"/>
              </a:rPr>
              <a:t>I/O</a:t>
            </a:r>
            <a:r>
              <a:rPr lang="zh-CN" altLang="en-US" sz="2400" b="1" dirty="0">
                <a:latin typeface="+mn-ea"/>
              </a:rPr>
              <a:t>接口。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个</a:t>
            </a:r>
            <a:r>
              <a:rPr lang="en-US" altLang="zh-CN" sz="2400" b="1" dirty="0">
                <a:latin typeface="+mn-ea"/>
              </a:rPr>
              <a:t>16</a:t>
            </a:r>
            <a:r>
              <a:rPr lang="zh-CN" altLang="en-US" sz="2400" b="1" dirty="0">
                <a:latin typeface="+mn-ea"/>
              </a:rPr>
              <a:t>位定时器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计数器</a:t>
            </a:r>
            <a:r>
              <a:rPr lang="en-US" altLang="zh-CN" sz="2400" b="1" dirty="0">
                <a:latin typeface="+mn-ea"/>
              </a:rPr>
              <a:t>T0/Tl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>
                <a:latin typeface="+mn-ea"/>
              </a:rPr>
              <a:t>＊ 为五个中断源配套的两级优先级嵌套的中断</a:t>
            </a:r>
            <a:r>
              <a:rPr lang="zh-CN" altLang="en-US" sz="2400" b="1" dirty="0" smtClean="0">
                <a:latin typeface="+mn-ea"/>
              </a:rPr>
              <a:t>结构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zh-CN" altLang="en-US" sz="2400" b="1" dirty="0" smtClean="0">
                <a:latin typeface="+mn-ea"/>
              </a:rPr>
              <a:t>＊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个片内时钟振荡器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EE13FB5-7FB6-4C75-9F11-B62A26C1663E}" type="slidenum">
              <a:rPr lang="en-US" altLang="zh-CN">
                <a:latin typeface="Tahoma" pitchFamily="34" charset="0"/>
                <a:ea typeface="宋体" charset="-122"/>
              </a:rPr>
              <a:pPr/>
              <a:t>20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14425"/>
            <a:ext cx="7543800" cy="47529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2.1</a:t>
            </a:r>
            <a:r>
              <a:rPr lang="zh-CN" altLang="en-US" sz="2400" dirty="0" smtClean="0">
                <a:latin typeface="Times New Roman" pitchFamily="18" charset="0"/>
              </a:rPr>
              <a:t>）程序计数器</a:t>
            </a:r>
            <a:r>
              <a:rPr lang="en-US" altLang="zh-CN" sz="2400" dirty="0" smtClean="0">
                <a:latin typeface="Times New Roman" pitchFamily="18" charset="0"/>
              </a:rPr>
              <a:t>PC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16</a:t>
            </a:r>
            <a:r>
              <a:rPr lang="zh-CN" altLang="en-US" sz="2400" dirty="0" smtClean="0">
                <a:latin typeface="Times New Roman" pitchFamily="18" charset="0"/>
              </a:rPr>
              <a:t>位）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		程序计数器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用来存放即要执行的指令地址，共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位，低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位经</a:t>
            </a:r>
            <a:r>
              <a:rPr lang="en-US" altLang="zh-CN" sz="2400" dirty="0" smtClean="0"/>
              <a:t>P0 </a:t>
            </a:r>
            <a:r>
              <a:rPr lang="zh-CN" altLang="en-US" sz="2400" dirty="0" smtClean="0"/>
              <a:t>口输出，高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位经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口输出。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每取一次机器码，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内容自动加一，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执行一条指令，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内容自动增加该指令的长度。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复位后，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内容为</a:t>
            </a:r>
            <a:r>
              <a:rPr lang="en-US" altLang="zh-CN" sz="2400" dirty="0" smtClean="0"/>
              <a:t>0000H</a:t>
            </a:r>
            <a:r>
              <a:rPr lang="zh-CN" altLang="en-US" sz="2400" dirty="0" smtClean="0"/>
              <a:t>，它标志着程序从头开始执行。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的内容变化决定程序的流向。</a:t>
            </a: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2.2</a:t>
            </a:r>
            <a:r>
              <a:rPr lang="zh-CN" altLang="en-US" sz="2400" dirty="0" smtClean="0">
                <a:latin typeface="Times New Roman" pitchFamily="18" charset="0"/>
              </a:rPr>
              <a:t>）指令寄存器（</a:t>
            </a:r>
            <a:r>
              <a:rPr lang="en-US" altLang="zh-CN" sz="2400" dirty="0" smtClean="0">
                <a:latin typeface="Times New Roman" pitchFamily="18" charset="0"/>
              </a:rPr>
              <a:t>8</a:t>
            </a:r>
            <a:r>
              <a:rPr lang="zh-CN" altLang="en-US" sz="2400" dirty="0" smtClean="0">
                <a:latin typeface="Times New Roman" pitchFamily="18" charset="0"/>
              </a:rPr>
              <a:t>位） 					    指令寄存器中存放将要执行的指令代码，通过指令译码器，将指令代码转化为电信号</a:t>
            </a: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zh-CN" altLang="en-US" sz="2400" dirty="0" smtClean="0">
                <a:latin typeface="Times New Roman" pitchFamily="18" charset="0"/>
              </a:rPr>
              <a:t>控制信号</a:t>
            </a:r>
            <a:r>
              <a:rPr lang="en-US" altLang="zh-CN" sz="2400" dirty="0" smtClean="0">
                <a:latin typeface="Times New Roman" pitchFamily="18" charset="0"/>
              </a:rPr>
              <a:t>ALE</a:t>
            </a:r>
            <a:r>
              <a:rPr lang="zh-CN" altLang="en-US" sz="2400" dirty="0" smtClean="0">
                <a:latin typeface="Times New Roman" pitchFamily="18" charset="0"/>
              </a:rPr>
              <a:t>等。  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016000" y="4064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2.1.3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单片机的内部结构</a:t>
            </a:r>
            <a:endParaRPr kumimoji="1" lang="zh-CN" altLang="en-US" sz="32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5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C9AE05E-898D-4E6B-83D9-597E0559E985}" type="slidenum">
              <a:rPr lang="en-US" altLang="zh-CN">
                <a:latin typeface="Tahoma" pitchFamily="34" charset="0"/>
                <a:ea typeface="宋体" charset="-122"/>
              </a:rPr>
              <a:pPr/>
              <a:t>21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290513"/>
            <a:ext cx="77930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2.1.3  MCS-51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单片机的内部结构</a:t>
            </a:r>
            <a:endParaRPr kumimoji="1"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379538"/>
            <a:ext cx="7772400" cy="1633537"/>
          </a:xfrm>
        </p:spPr>
        <p:txBody>
          <a:bodyPr/>
          <a:lstStyle/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2.3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）数据指针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DPTR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位）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		   用于访问外部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RAM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或外部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I/O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口，提供十六位地址。也用于程序存储器的查表和程序散转指令，作为基地址寄存器，提供十六位基地址。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54050" y="3402013"/>
            <a:ext cx="77724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en-US" altLang="zh-CN" sz="24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）堆栈指针寄存器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SP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位）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    用于管理对栈，指出栈顶位置。</a:t>
            </a:r>
            <a:b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</a:b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   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MCS-51</a:t>
            </a:r>
            <a:r>
              <a:rPr kumimoji="1" lang="zh-CN" altLang="en-US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单片机复位后</a:t>
            </a:r>
            <a:r>
              <a:rPr kumimoji="1" lang="en-US" altLang="zh-CN" sz="24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, (SP)=07H</a:t>
            </a:r>
            <a:r>
              <a:rPr kumimoji="1" lang="en-US" altLang="zh-CN" sz="24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  <p:bldP spid="26317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C2DD807-03F5-433B-8CDA-1B6298BFA48D}" type="slidenum">
              <a:rPr lang="en-US" altLang="zh-CN">
                <a:latin typeface="Tahoma" pitchFamily="34" charset="0"/>
                <a:ea typeface="宋体" charset="-122"/>
              </a:rPr>
              <a:pPr/>
              <a:t>22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28613"/>
            <a:ext cx="760571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2.1.3  MCS-51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单片机的内部结构</a:t>
            </a:r>
            <a:endParaRPr kumimoji="1" lang="zh-CN" alt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042988"/>
            <a:ext cx="7696200" cy="5564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zh-CN" altLang="en-US" sz="20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（</a:t>
            </a:r>
            <a:r>
              <a:rPr kumimoji="1" lang="en-US" altLang="zh-CN" sz="20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2</a:t>
            </a:r>
            <a:r>
              <a:rPr kumimoji="1" lang="zh-CN" altLang="en-US" sz="20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）存储器</a:t>
            </a:r>
            <a:endParaRPr kumimoji="1" lang="zh-CN" altLang="en-US" sz="2000" dirty="0" smtClean="0">
              <a:solidFill>
                <a:schemeClr val="hlink"/>
              </a:solidFill>
              <a:ea typeface="隶书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 内部数据存储器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		单片机的内部数据存储器由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地址寄存器、地址译码器以及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个单元的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构成，用于存放可读写的数据。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）内部程序存储器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MCS-51</a:t>
            </a:r>
            <a:r>
              <a:rPr lang="zh-CN" altLang="en-US" sz="2000" dirty="0" smtClean="0"/>
              <a:t>系列单片机（</a:t>
            </a:r>
            <a:r>
              <a:rPr lang="en-US" altLang="zh-CN" sz="2000" dirty="0" smtClean="0"/>
              <a:t>8031</a:t>
            </a:r>
            <a:r>
              <a:rPr lang="zh-CN" altLang="en-US" sz="2000" dirty="0" smtClean="0"/>
              <a:t>除外）的内部程序存储器由程序地址寄存器、地址译码器以及</a:t>
            </a:r>
            <a:r>
              <a:rPr lang="en-US" altLang="zh-CN" sz="2000" dirty="0" smtClean="0"/>
              <a:t>4K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4096</a:t>
            </a:r>
            <a:r>
              <a:rPr lang="zh-CN" altLang="en-US" sz="2000" dirty="0" smtClean="0"/>
              <a:t>）个单元的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构成，用于存放程序的机器代码和常数。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 特殊功能寄存器（</a:t>
            </a:r>
            <a:r>
              <a:rPr lang="en-US" altLang="zh-CN" sz="2000" dirty="0" smtClean="0"/>
              <a:t>Special Function Register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SFR</a:t>
            </a:r>
            <a:r>
              <a:rPr lang="zh-CN" altLang="en-US" sz="2000" dirty="0" smtClean="0"/>
              <a:t>）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         </a:t>
            </a:r>
            <a:r>
              <a:rPr lang="en-US" altLang="zh-CN" sz="2000" dirty="0" smtClean="0"/>
              <a:t>MCS-51</a:t>
            </a:r>
            <a:r>
              <a:rPr lang="zh-CN" altLang="en-US" sz="2000" dirty="0" smtClean="0"/>
              <a:t>系列单片机有</a:t>
            </a:r>
            <a:r>
              <a:rPr lang="en-US" altLang="zh-CN" sz="2000" dirty="0" smtClean="0"/>
              <a:t>21</a:t>
            </a:r>
            <a:r>
              <a:rPr lang="zh-CN" altLang="en-US" sz="2000" dirty="0" smtClean="0"/>
              <a:t>个可以寻址的特殊功能寄存器，包括单片机内的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口、串行口、定时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计数器、中断系统等相关的数据寄存器（或缓冲器）以及控制寄存器和状态寄存器，用于存放相应功能部件的控制命令、状态和数据。</a:t>
            </a:r>
          </a:p>
        </p:txBody>
      </p:sp>
    </p:spTree>
    <p:extLst>
      <p:ext uri="{BB962C8B-B14F-4D97-AF65-F5344CB8AC3E}">
        <p14:creationId xmlns:p14="http://schemas.microsoft.com/office/powerpoint/2010/main" val="13613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2991261-CCC5-4BFA-BECF-779A2AAEBAE7}" type="slidenum">
              <a:rPr lang="en-US" altLang="zh-CN">
                <a:latin typeface="Tahoma" pitchFamily="34" charset="0"/>
                <a:ea typeface="宋体" charset="-122"/>
              </a:rPr>
              <a:pPr/>
              <a:t>23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100138" y="119063"/>
          <a:ext cx="6980237" cy="673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Visio" r:id="rId3" imgW="7210080" imgH="6966720" progId="Visio.Drawing.11">
                  <p:embed/>
                </p:oleObj>
              </mc:Choice>
              <mc:Fallback>
                <p:oleObj name="Visio" r:id="rId3" imgW="7210080" imgH="6966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19063"/>
                        <a:ext cx="6980237" cy="673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5986463" y="6246813"/>
            <a:ext cx="2297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  <a:ea typeface="隶书" pitchFamily="49" charset="-122"/>
                <a:hlinkClick r:id="rId5" action="ppaction://hlinksldjump"/>
              </a:rPr>
              <a:t>存储器示意图</a:t>
            </a:r>
            <a:endParaRPr lang="zh-CN" altLang="en-US" b="0">
              <a:solidFill>
                <a:schemeClr val="hlink"/>
              </a:solidFill>
              <a:ea typeface="隶书" pitchFamily="49" charset="-122"/>
            </a:endParaRPr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5060950" y="5810250"/>
            <a:ext cx="8032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b="0">
                <a:solidFill>
                  <a:schemeClr val="hlink"/>
                </a:solidFill>
                <a:ea typeface="华文隶书" pitchFamily="2" charset="-122"/>
              </a:rPr>
              <a:t> I/O</a:t>
            </a:r>
            <a:r>
              <a:rPr lang="zh-CN" altLang="en-US" b="0">
                <a:solidFill>
                  <a:schemeClr val="hlink"/>
                </a:solidFill>
                <a:ea typeface="华文隶书" pitchFamily="2" charset="-122"/>
              </a:rPr>
              <a:t>口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17600" y="2355850"/>
            <a:ext cx="3654425" cy="1752600"/>
            <a:chOff x="704" y="1484"/>
            <a:chExt cx="2302" cy="1104"/>
          </a:xfrm>
        </p:grpSpPr>
        <p:sp>
          <p:nvSpPr>
            <p:cNvPr id="9230" name="Text Box 9"/>
            <p:cNvSpPr txBox="1">
              <a:spLocks noChangeArrowheads="1"/>
            </p:cNvSpPr>
            <p:nvPr/>
          </p:nvSpPr>
          <p:spPr bwMode="auto">
            <a:xfrm>
              <a:off x="704" y="2007"/>
              <a:ext cx="14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>
                <a:lnSpc>
                  <a:spcPct val="45000"/>
                </a:lnSpc>
              </a:pPr>
              <a:r>
                <a:rPr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特殊功能寄存器</a:t>
              </a:r>
            </a:p>
          </p:txBody>
        </p:sp>
        <p:sp>
          <p:nvSpPr>
            <p:cNvPr id="9231" name="Oval 16"/>
            <p:cNvSpPr>
              <a:spLocks noChangeArrowheads="1"/>
            </p:cNvSpPr>
            <p:nvPr/>
          </p:nvSpPr>
          <p:spPr bwMode="auto">
            <a:xfrm rot="-5400000">
              <a:off x="1677" y="1259"/>
              <a:ext cx="1104" cy="1554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9223" name="Oval 18"/>
          <p:cNvSpPr>
            <a:spLocks noChangeArrowheads="1"/>
          </p:cNvSpPr>
          <p:nvPr/>
        </p:nvSpPr>
        <p:spPr bwMode="auto">
          <a:xfrm rot="-5400000">
            <a:off x="4676775" y="4264025"/>
            <a:ext cx="1457325" cy="2124075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46313" y="558800"/>
            <a:ext cx="2284412" cy="1489075"/>
            <a:chOff x="1415" y="352"/>
            <a:chExt cx="1439" cy="938"/>
          </a:xfrm>
        </p:grpSpPr>
        <p:sp>
          <p:nvSpPr>
            <p:cNvPr id="9228" name="Text Box 7"/>
            <p:cNvSpPr txBox="1">
              <a:spLocks noChangeArrowheads="1"/>
            </p:cNvSpPr>
            <p:nvPr/>
          </p:nvSpPr>
          <p:spPr bwMode="auto">
            <a:xfrm>
              <a:off x="1547" y="429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>
                <a:lnSpc>
                  <a:spcPct val="45000"/>
                </a:lnSpc>
              </a:pPr>
              <a:r>
                <a:rPr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数据存储器</a:t>
              </a:r>
            </a:p>
          </p:txBody>
        </p:sp>
        <p:sp>
          <p:nvSpPr>
            <p:cNvPr id="9229" name="Oval 19"/>
            <p:cNvSpPr>
              <a:spLocks noChangeArrowheads="1"/>
            </p:cNvSpPr>
            <p:nvPr/>
          </p:nvSpPr>
          <p:spPr bwMode="auto">
            <a:xfrm rot="-5400000">
              <a:off x="1666" y="101"/>
              <a:ext cx="938" cy="143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26000" y="498475"/>
            <a:ext cx="2466975" cy="1560513"/>
            <a:chOff x="3040" y="314"/>
            <a:chExt cx="1554" cy="983"/>
          </a:xfrm>
        </p:grpSpPr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3601" y="505"/>
              <a:ext cx="9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>
                <a:lnSpc>
                  <a:spcPct val="45000"/>
                </a:lnSpc>
              </a:pPr>
              <a:r>
                <a:rPr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程序存储器</a:t>
              </a:r>
            </a:p>
          </p:txBody>
        </p:sp>
        <p:sp>
          <p:nvSpPr>
            <p:cNvPr id="9227" name="Oval 20"/>
            <p:cNvSpPr>
              <a:spLocks noChangeArrowheads="1"/>
            </p:cNvSpPr>
            <p:nvPr/>
          </p:nvSpPr>
          <p:spPr bwMode="auto">
            <a:xfrm rot="-5400000">
              <a:off x="3325" y="29"/>
              <a:ext cx="983" cy="1554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0417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30509C0-521F-4D42-9D01-2C266AA1F0AF}" type="slidenum">
              <a:rPr lang="en-US" altLang="zh-CN">
                <a:latin typeface="Tahoma" pitchFamily="34" charset="0"/>
                <a:ea typeface="宋体" charset="-122"/>
              </a:rPr>
              <a:pPr/>
              <a:t>24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315913"/>
            <a:ext cx="7605712" cy="76517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 </a:t>
            </a:r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2.1.3  MCS-51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单片机的内部结构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042988"/>
            <a:ext cx="8102600" cy="5086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3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并行口（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Parallel Port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）</a:t>
            </a:r>
            <a:endParaRPr kumimoji="1" lang="zh-CN" altLang="en-US" sz="2400" dirty="0" smtClean="0">
              <a:solidFill>
                <a:schemeClr val="hlink"/>
              </a:solidFill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	有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个并行的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口：</a:t>
            </a:r>
            <a:r>
              <a:rPr lang="en-US" altLang="zh-CN" sz="2200" dirty="0" smtClean="0"/>
              <a:t>P0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P1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P2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P3</a:t>
            </a:r>
            <a:r>
              <a:rPr lang="zh-CN" altLang="en-US" sz="2200" dirty="0" smtClean="0"/>
              <a:t>，每根口线都可独立地用作输入或输出。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4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串行口（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Serial Port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）</a:t>
            </a:r>
            <a:endParaRPr kumimoji="1" lang="zh-CN" altLang="en-US" sz="2400" dirty="0" smtClean="0">
              <a:solidFill>
                <a:schemeClr val="hlink"/>
              </a:solidFill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	有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个全双工的串行口，用于串行通信。串行口由发送缓冲器</a:t>
            </a:r>
            <a:r>
              <a:rPr lang="en-US" altLang="zh-CN" sz="2200" dirty="0" smtClean="0"/>
              <a:t>SBUF</a:t>
            </a:r>
            <a:r>
              <a:rPr lang="zh-CN" altLang="en-US" sz="2200" dirty="0" smtClean="0"/>
              <a:t>、接收缓冲器</a:t>
            </a:r>
            <a:r>
              <a:rPr lang="en-US" altLang="zh-CN" sz="2200" dirty="0" smtClean="0"/>
              <a:t>SBUF</a:t>
            </a:r>
            <a:r>
              <a:rPr lang="zh-CN" altLang="en-US" sz="2200" dirty="0" smtClean="0"/>
              <a:t>、移位寄存器和串行口控制逻辑等部分组成。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5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 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定时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/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计数器（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Timer/Counter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）</a:t>
            </a:r>
            <a:r>
              <a:rPr lang="zh-CN" altLang="en-US" sz="2200" dirty="0" smtClean="0">
                <a:hlinkClick r:id="rId2" action="ppaction://hlinksldjump"/>
              </a:rPr>
              <a:t> 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	有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位的定时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</a:t>
            </a:r>
            <a:r>
              <a:rPr lang="en-US" altLang="zh-CN" sz="2200" dirty="0" smtClean="0"/>
              <a:t>T0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T1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T0</a:t>
            </a:r>
            <a:r>
              <a:rPr lang="zh-CN" altLang="en-US" sz="2200" dirty="0" smtClean="0"/>
              <a:t>由</a:t>
            </a:r>
            <a:r>
              <a:rPr lang="en-US" altLang="zh-CN" sz="2200" dirty="0" smtClean="0"/>
              <a:t>TH0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TL0</a:t>
            </a:r>
            <a:r>
              <a:rPr lang="zh-CN" altLang="en-US" sz="2200" dirty="0" smtClean="0"/>
              <a:t>构成，</a:t>
            </a:r>
            <a:r>
              <a:rPr lang="en-US" altLang="zh-CN" sz="2200" dirty="0" smtClean="0"/>
              <a:t>T1</a:t>
            </a:r>
            <a:r>
              <a:rPr lang="zh-CN" altLang="en-US" sz="2200" dirty="0" smtClean="0"/>
              <a:t>由</a:t>
            </a:r>
            <a:r>
              <a:rPr lang="en-US" altLang="zh-CN" sz="2200" dirty="0" smtClean="0"/>
              <a:t>TH1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TL1</a:t>
            </a:r>
            <a:r>
              <a:rPr lang="zh-CN" altLang="en-US" sz="2200" dirty="0" smtClean="0"/>
              <a:t>构成，定时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计数器方式寄存器</a:t>
            </a:r>
            <a:r>
              <a:rPr lang="en-US" altLang="zh-CN" sz="2200" dirty="0" smtClean="0"/>
              <a:t>TMOD</a:t>
            </a:r>
            <a:r>
              <a:rPr lang="zh-CN" altLang="en-US" sz="2200" dirty="0" smtClean="0"/>
              <a:t>选择定时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计数器的工作模式和方式，定时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计数器控制寄存器</a:t>
            </a:r>
            <a:r>
              <a:rPr lang="en-US" altLang="zh-CN" sz="2200" dirty="0" smtClean="0"/>
              <a:t>TCON</a:t>
            </a:r>
            <a:r>
              <a:rPr lang="zh-CN" altLang="en-US" sz="2200" dirty="0" smtClean="0"/>
              <a:t>控制</a:t>
            </a:r>
            <a:r>
              <a:rPr lang="en-US" altLang="zh-CN" sz="2200" dirty="0" smtClean="0"/>
              <a:t>T0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T1</a:t>
            </a:r>
            <a:r>
              <a:rPr lang="zh-CN" altLang="en-US" sz="2200" dirty="0" smtClean="0"/>
              <a:t>的启动和停止，同时反映</a:t>
            </a:r>
            <a:r>
              <a:rPr lang="en-US" altLang="zh-CN" sz="2200" dirty="0" smtClean="0"/>
              <a:t>T0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T1</a:t>
            </a:r>
            <a:r>
              <a:rPr lang="zh-CN" altLang="en-US" sz="2200" dirty="0" smtClean="0"/>
              <a:t>的溢出状态。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</a:rPr>
              <a:t>6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</a:rPr>
              <a:t>）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中断系统（</a:t>
            </a:r>
            <a:r>
              <a:rPr kumimoji="1" lang="en-US" altLang="zh-CN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Interrupt System</a:t>
            </a:r>
            <a:r>
              <a:rPr kumimoji="1" lang="zh-CN" altLang="en-US" sz="2400" dirty="0" smtClean="0">
                <a:solidFill>
                  <a:schemeClr val="hlink"/>
                </a:solidFill>
                <a:ea typeface="隶书" pitchFamily="49" charset="-122"/>
                <a:hlinkClick r:id="rId2" action="ppaction://hlinksldjump"/>
              </a:rPr>
              <a:t>）</a:t>
            </a:r>
            <a:endParaRPr kumimoji="1" lang="zh-CN" altLang="en-US" sz="2400" dirty="0" smtClean="0">
              <a:solidFill>
                <a:schemeClr val="hlink"/>
              </a:solidFill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/>
              <a:t>     	有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个中断源，分别为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个外部中断、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个定时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计数器溢出产生的中断、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个串行口接收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发送产生的中断，提供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个中断优先级。</a:t>
            </a:r>
          </a:p>
        </p:txBody>
      </p:sp>
    </p:spTree>
    <p:extLst>
      <p:ext uri="{BB962C8B-B14F-4D97-AF65-F5344CB8AC3E}">
        <p14:creationId xmlns:p14="http://schemas.microsoft.com/office/powerpoint/2010/main" val="10178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39BD0FC-A766-4023-BCC4-866CDC0B6963}" type="slidenum">
              <a:rPr lang="en-US" altLang="zh-CN">
                <a:latin typeface="Tahoma" pitchFamily="34" charset="0"/>
                <a:ea typeface="宋体" charset="-122"/>
              </a:rPr>
              <a:pPr/>
              <a:t>25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/>
          </p:nvPr>
        </p:nvGraphicFramePr>
        <p:xfrm>
          <a:off x="1233488" y="260350"/>
          <a:ext cx="6148387" cy="59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Visio" r:id="rId3" imgW="7210080" imgH="6966720" progId="Visio.Drawing.11">
                  <p:embed/>
                </p:oleObj>
              </mc:Choice>
              <mc:Fallback>
                <p:oleObj name="Visio" r:id="rId3" imgW="7210080" imgH="6966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60350"/>
                        <a:ext cx="6148387" cy="594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11513" y="0"/>
            <a:ext cx="2284412" cy="1489075"/>
            <a:chOff x="1415" y="352"/>
            <a:chExt cx="1439" cy="938"/>
          </a:xfrm>
        </p:grpSpPr>
        <p:sp>
          <p:nvSpPr>
            <p:cNvPr id="10252" name="Text Box 7"/>
            <p:cNvSpPr txBox="1">
              <a:spLocks noChangeArrowheads="1"/>
            </p:cNvSpPr>
            <p:nvPr/>
          </p:nvSpPr>
          <p:spPr bwMode="auto">
            <a:xfrm>
              <a:off x="1547" y="429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>
                <a:lnSpc>
                  <a:spcPct val="45000"/>
                </a:lnSpc>
              </a:pPr>
              <a:r>
                <a:rPr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输入输出口</a:t>
              </a:r>
            </a:p>
          </p:txBody>
        </p:sp>
        <p:sp>
          <p:nvSpPr>
            <p:cNvPr id="10253" name="Oval 8"/>
            <p:cNvSpPr>
              <a:spLocks noChangeArrowheads="1"/>
            </p:cNvSpPr>
            <p:nvPr/>
          </p:nvSpPr>
          <p:spPr bwMode="auto">
            <a:xfrm rot="-5400000">
              <a:off x="1666" y="101"/>
              <a:ext cx="938" cy="143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21100" y="4281488"/>
            <a:ext cx="2284413" cy="1781175"/>
            <a:chOff x="2344" y="2697"/>
            <a:chExt cx="1439" cy="1122"/>
          </a:xfrm>
        </p:grpSpPr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585" y="3683"/>
              <a:ext cx="9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>
                <a:lnSpc>
                  <a:spcPct val="45000"/>
                </a:lnSpc>
              </a:pPr>
              <a:r>
                <a:rPr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输入输出口</a:t>
              </a: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 rot="-5400000">
              <a:off x="2595" y="2446"/>
              <a:ext cx="938" cy="1439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2701925" y="3332163"/>
            <a:ext cx="1879600" cy="163512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2682875" y="3497263"/>
            <a:ext cx="1879600" cy="163512"/>
          </a:xfrm>
          <a:prstGeom prst="rect">
            <a:avLst/>
          </a:prstGeom>
          <a:noFill/>
          <a:ln w="158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2706688" y="3643313"/>
            <a:ext cx="1879600" cy="163512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6329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 animBg="1"/>
      <p:bldP spid="408590" grpId="0" animBg="1"/>
      <p:bldP spid="4085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9031567-4D40-4851-9434-208510C5BC61}" type="slidenum">
              <a:rPr lang="en-US" altLang="zh-CN">
                <a:latin typeface="Tahoma" pitchFamily="34" charset="0"/>
                <a:ea typeface="宋体" charset="-122"/>
              </a:rPr>
              <a:pPr/>
              <a:t>26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540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 MCS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单片机的存储器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478712" cy="5086350"/>
          </a:xfrm>
        </p:spPr>
        <p:txBody>
          <a:bodyPr/>
          <a:lstStyle/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/>
              <a:t> 		 MCS-51</a:t>
            </a:r>
            <a:r>
              <a:rPr lang="zh-CN" altLang="en-US" sz="2400" dirty="0" smtClean="0"/>
              <a:t>单片机的程序存储器和数据存储器分开设置，地址空间相互独立。</a:t>
            </a:r>
            <a:r>
              <a:rPr lang="en-US" altLang="zh-CN" sz="2400" dirty="0" smtClean="0"/>
              <a:t>MCS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51</a:t>
            </a:r>
            <a:r>
              <a:rPr lang="zh-CN" altLang="en-US" sz="2400" dirty="0" smtClean="0"/>
              <a:t>存储器地址空间可分为以下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类：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）程序存储器，最大空间</a:t>
            </a:r>
            <a:r>
              <a:rPr lang="en-US" altLang="zh-CN" sz="2400" dirty="0" smtClean="0"/>
              <a:t>64K</a:t>
            </a:r>
            <a:r>
              <a:rPr lang="zh-CN" altLang="en-US" sz="2400" dirty="0" smtClean="0"/>
              <a:t>；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）片内数据存储器，</a:t>
            </a:r>
            <a:r>
              <a:rPr lang="en-US" altLang="zh-CN" sz="2400" dirty="0" smtClean="0"/>
              <a:t>128</a:t>
            </a:r>
            <a:r>
              <a:rPr lang="zh-CN" altLang="en-US" sz="2400" dirty="0" smtClean="0"/>
              <a:t>个单元；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）特殊功能寄存器，共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个；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）位寻址空间，</a:t>
            </a:r>
            <a:r>
              <a:rPr lang="en-US" altLang="zh-CN" sz="2400" dirty="0" smtClean="0"/>
              <a:t>211</a:t>
            </a:r>
            <a:r>
              <a:rPr lang="zh-CN" altLang="en-US" sz="2400" dirty="0" smtClean="0"/>
              <a:t>位；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）外部数据存储器，最大空间</a:t>
            </a:r>
            <a:r>
              <a:rPr lang="en-US" altLang="zh-CN" sz="2400" dirty="0" smtClean="0"/>
              <a:t>64K</a:t>
            </a:r>
            <a:r>
              <a:rPr lang="zh-CN" altLang="en-US" sz="2400" dirty="0" smtClean="0"/>
              <a:t>。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	这些资源与单片机应用的关系密切，下面我们介绍上述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类存储空间的功能。 </a:t>
            </a:r>
          </a:p>
        </p:txBody>
      </p:sp>
    </p:spTree>
    <p:extLst>
      <p:ext uri="{BB962C8B-B14F-4D97-AF65-F5344CB8AC3E}">
        <p14:creationId xmlns:p14="http://schemas.microsoft.com/office/powerpoint/2010/main" val="1375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FAE0C6A-1A14-476F-BCB3-320BD96ECD53}" type="slidenum">
              <a:rPr lang="en-US" altLang="zh-CN">
                <a:latin typeface="Tahoma" pitchFamily="34" charset="0"/>
                <a:ea typeface="宋体" charset="-122"/>
              </a:rPr>
              <a:pPr/>
              <a:t>27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2.2.1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程序存储器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185" y="1412776"/>
            <a:ext cx="7696200" cy="280511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程序存储器用来存放程序和常数，最大寻址空间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单元。</a:t>
            </a:r>
            <a:r>
              <a:rPr lang="en-US" altLang="zh-CN" dirty="0" smtClean="0"/>
              <a:t>MCS</a:t>
            </a:r>
            <a:r>
              <a:rPr lang="zh-CN" altLang="en-US" dirty="0" smtClean="0"/>
              <a:t>－</a:t>
            </a:r>
            <a:r>
              <a:rPr lang="en-US" altLang="zh-CN" dirty="0" smtClean="0"/>
              <a:t>51</a:t>
            </a:r>
            <a:r>
              <a:rPr lang="zh-CN" altLang="en-US" dirty="0" smtClean="0"/>
              <a:t>系列产品按程序存储器配置类型分为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8051</a:t>
            </a:r>
            <a:r>
              <a:rPr lang="zh-CN" altLang="en-US" dirty="0" smtClean="0"/>
              <a:t>芯片含有</a:t>
            </a:r>
            <a:r>
              <a:rPr lang="en-US" altLang="zh-CN" dirty="0" smtClean="0"/>
              <a:t>4K</a:t>
            </a:r>
            <a:r>
              <a:rPr lang="zh-CN" altLang="en-US" dirty="0" smtClean="0"/>
              <a:t>个单元的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8751</a:t>
            </a:r>
            <a:r>
              <a:rPr lang="zh-CN" altLang="en-US" dirty="0" smtClean="0"/>
              <a:t>芯片含有</a:t>
            </a:r>
            <a:r>
              <a:rPr lang="en-US" altLang="zh-CN" dirty="0" smtClean="0"/>
              <a:t>4K</a:t>
            </a:r>
            <a:r>
              <a:rPr lang="zh-CN" altLang="en-US" dirty="0" smtClean="0"/>
              <a:t>个单元的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8031</a:t>
            </a:r>
            <a:r>
              <a:rPr lang="zh-CN" altLang="en-US" dirty="0" smtClean="0"/>
              <a:t>中无程序存储器，需要扩展程序存储器。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9131" y="4437112"/>
            <a:ext cx="7805737" cy="1822450"/>
            <a:chOff x="361" y="2553"/>
            <a:chExt cx="4848" cy="1068"/>
          </a:xfrm>
        </p:grpSpPr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361" y="2553"/>
              <a:ext cx="4848" cy="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600" b="0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		</a:t>
              </a:r>
              <a:r>
                <a:rPr lang="zh-CN" altLang="en-US" sz="2600" b="0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在实际应用中，用户既可使用芯片内部的程序存储器，也可以使用芯片外部的程序存储器，但最大空间为</a:t>
              </a:r>
              <a:r>
                <a:rPr lang="en-US" altLang="zh-CN" sz="2600" b="0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64K</a:t>
              </a:r>
              <a:r>
                <a:rPr lang="zh-CN" altLang="en-US" sz="2600" b="0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，程序存储器的地址空间构成与引脚的     接法有关。</a:t>
              </a:r>
            </a:p>
          </p:txBody>
        </p:sp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830" y="3302"/>
            <a:ext cx="2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公式" r:id="rId3" imgW="215619" imgH="177569" progId="Equation.3">
                    <p:embed/>
                  </p:oleObj>
                </mc:Choice>
                <mc:Fallback>
                  <p:oleObj name="公式" r:id="rId3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302"/>
                          <a:ext cx="28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52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38C13FB-FC5E-4595-8AB2-685D21D65F25}" type="slidenum">
              <a:rPr lang="en-US" altLang="zh-CN">
                <a:latin typeface="Tahoma" pitchFamily="34" charset="0"/>
                <a:ea typeface="宋体" charset="-122"/>
              </a:rPr>
              <a:pPr/>
              <a:t>28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404813"/>
            <a:ext cx="7605712" cy="6000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2.2.1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程序存储器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042988"/>
            <a:ext cx="7696200" cy="1166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）芯片内部含有程序存储器的单片机（ </a:t>
            </a:r>
            <a:r>
              <a:rPr lang="en-US" altLang="zh-CN" sz="2400" smtClean="0"/>
              <a:t>8051/8751 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当        </a:t>
            </a:r>
            <a:r>
              <a:rPr lang="en-US" altLang="zh-CN" sz="2400" smtClean="0"/>
              <a:t>=1</a:t>
            </a:r>
            <a:r>
              <a:rPr lang="zh-CN" altLang="en-US" sz="2400" smtClean="0"/>
              <a:t>（接高电平）时，</a:t>
            </a:r>
            <a:r>
              <a:rPr lang="en-US" altLang="zh-CN" sz="2400" smtClean="0"/>
              <a:t>8051/8751</a:t>
            </a:r>
            <a:r>
              <a:rPr lang="zh-CN" altLang="en-US" sz="2400" smtClean="0"/>
              <a:t>的程序存储器结构如图：  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114550" y="1430338"/>
          <a:ext cx="4746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公式" r:id="rId3" imgW="215619" imgH="177569" progId="Equation.3">
                  <p:embed/>
                </p:oleObj>
              </mc:Choice>
              <mc:Fallback>
                <p:oleObj name="公式" r:id="rId3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430338"/>
                        <a:ext cx="47466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03938" y="2306638"/>
            <a:ext cx="2195512" cy="3841750"/>
            <a:chOff x="3845" y="1453"/>
            <a:chExt cx="1383" cy="2420"/>
          </a:xfrm>
        </p:grpSpPr>
        <p:graphicFrame>
          <p:nvGraphicFramePr>
            <p:cNvPr id="12292" name="Object 8"/>
            <p:cNvGraphicFramePr>
              <a:graphicFrameLocks noChangeAspect="1"/>
            </p:cNvGraphicFramePr>
            <p:nvPr/>
          </p:nvGraphicFramePr>
          <p:xfrm>
            <a:off x="3845" y="1453"/>
            <a:ext cx="1383" cy="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2" name="Visio" r:id="rId5" imgW="1392480" imgH="2180520" progId="Visio.Drawing.11">
                    <p:embed/>
                  </p:oleObj>
                </mc:Choice>
                <mc:Fallback>
                  <p:oleObj name="Visio" r:id="rId5" imgW="1392480" imgH="21805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1453"/>
                          <a:ext cx="1383" cy="2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Rectangle 10"/>
            <p:cNvSpPr>
              <a:spLocks noChangeArrowheads="1"/>
            </p:cNvSpPr>
            <p:nvPr/>
          </p:nvSpPr>
          <p:spPr bwMode="auto">
            <a:xfrm>
              <a:off x="3982" y="3623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程序存储器结构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3850" y="2414588"/>
            <a:ext cx="4897438" cy="3635375"/>
            <a:chOff x="214" y="1437"/>
            <a:chExt cx="3085" cy="2290"/>
          </a:xfrm>
        </p:grpSpPr>
        <p:graphicFrame>
          <p:nvGraphicFramePr>
            <p:cNvPr id="12291" name="Object 6"/>
            <p:cNvGraphicFramePr>
              <a:graphicFrameLocks noChangeAspect="1"/>
            </p:cNvGraphicFramePr>
            <p:nvPr/>
          </p:nvGraphicFramePr>
          <p:xfrm>
            <a:off x="214" y="1437"/>
            <a:ext cx="3085" cy="2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" name="Visio" r:id="rId7" imgW="3358440" imgH="2273760" progId="Visio.Drawing.11">
                    <p:embed/>
                  </p:oleObj>
                </mc:Choice>
                <mc:Fallback>
                  <p:oleObj name="Visio" r:id="rId7" imgW="3358440" imgH="2273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" y="1437"/>
                          <a:ext cx="3085" cy="2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1248" y="3477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程序存储器连接电路</a:t>
              </a:r>
            </a:p>
          </p:txBody>
        </p:sp>
      </p:grpSp>
      <p:sp>
        <p:nvSpPr>
          <p:cNvPr id="320526" name="Oval 14"/>
          <p:cNvSpPr>
            <a:spLocks noChangeArrowheads="1"/>
          </p:cNvSpPr>
          <p:nvPr/>
        </p:nvSpPr>
        <p:spPr bwMode="auto">
          <a:xfrm>
            <a:off x="203200" y="2906713"/>
            <a:ext cx="1371600" cy="1198562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27522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4164B0C-C8C2-4D50-9E72-D5C3E2814859}" type="slidenum">
              <a:rPr lang="en-US" altLang="zh-CN">
                <a:latin typeface="Tahoma" pitchFamily="34" charset="0"/>
                <a:ea typeface="宋体" charset="-122"/>
              </a:rPr>
              <a:pPr/>
              <a:t>29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769144" y="260648"/>
            <a:ext cx="76057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2.2.1 </a:t>
            </a:r>
            <a:r>
              <a:rPr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程序存储器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817563" y="1017588"/>
            <a:ext cx="7696200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）芯片内部含有程序存储器的单片机（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8051/8751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	当    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=0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（接低电平）时，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8051/8751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的程序存储器结构如图：  </a:t>
            </a:r>
          </a:p>
        </p:txBody>
      </p:sp>
      <p:graphicFrame>
        <p:nvGraphicFramePr>
          <p:cNvPr id="13314" name="Object 12"/>
          <p:cNvGraphicFramePr>
            <a:graphicFrameLocks noChangeAspect="1"/>
          </p:cNvGraphicFramePr>
          <p:nvPr/>
        </p:nvGraphicFramePr>
        <p:xfrm>
          <a:off x="2085975" y="1387475"/>
          <a:ext cx="4746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3" imgW="215619" imgH="177569" progId="Equation.3">
                  <p:embed/>
                </p:oleObj>
              </mc:Choice>
              <mc:Fallback>
                <p:oleObj name="公式" r:id="rId3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387475"/>
                        <a:ext cx="4746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78550" y="2071687"/>
            <a:ext cx="2335213" cy="4368800"/>
            <a:chOff x="3892" y="1305"/>
            <a:chExt cx="1471" cy="2752"/>
          </a:xfrm>
        </p:grpSpPr>
        <p:graphicFrame>
          <p:nvGraphicFramePr>
            <p:cNvPr id="133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3569713"/>
                </p:ext>
              </p:extLst>
            </p:nvPr>
          </p:nvGraphicFramePr>
          <p:xfrm>
            <a:off x="3892" y="1305"/>
            <a:ext cx="1471" cy="2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6" name="Visio" r:id="rId5" imgW="1406520" imgH="2256480" progId="Visio.Drawing.11">
                    <p:embed/>
                  </p:oleObj>
                </mc:Choice>
                <mc:Fallback>
                  <p:oleObj name="Visio" r:id="rId5" imgW="1406520" imgH="225648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1305"/>
                          <a:ext cx="1471" cy="2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982" y="3807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程序存储器结构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" y="2184401"/>
            <a:ext cx="5334000" cy="4097338"/>
            <a:chOff x="0" y="1421"/>
            <a:chExt cx="3360" cy="2581"/>
          </a:xfrm>
        </p:grpSpPr>
        <p:graphicFrame>
          <p:nvGraphicFramePr>
            <p:cNvPr id="133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976640"/>
                </p:ext>
              </p:extLst>
            </p:nvPr>
          </p:nvGraphicFramePr>
          <p:xfrm>
            <a:off x="0" y="1421"/>
            <a:ext cx="3360" cy="2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" name="Visio" r:id="rId7" imgW="3324960" imgH="2273760" progId="Visio.Drawing.11">
                    <p:embed/>
                  </p:oleObj>
                </mc:Choice>
                <mc:Fallback>
                  <p:oleObj name="Visio" r:id="rId7" imgW="3324960" imgH="2273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1"/>
                          <a:ext cx="3360" cy="2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Rectangle 16"/>
            <p:cNvSpPr>
              <a:spLocks noChangeArrowheads="1"/>
            </p:cNvSpPr>
            <p:nvPr/>
          </p:nvSpPr>
          <p:spPr bwMode="auto">
            <a:xfrm>
              <a:off x="1095" y="3752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程序存储器连接电路</a:t>
              </a:r>
            </a:p>
          </p:txBody>
        </p:sp>
      </p:grpSp>
      <p:sp>
        <p:nvSpPr>
          <p:cNvPr id="322579" name="Oval 19"/>
          <p:cNvSpPr>
            <a:spLocks noChangeArrowheads="1"/>
          </p:cNvSpPr>
          <p:nvPr/>
        </p:nvSpPr>
        <p:spPr bwMode="auto">
          <a:xfrm>
            <a:off x="0" y="3475038"/>
            <a:ext cx="1371600" cy="1198562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7305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4800" y="2711450"/>
            <a:ext cx="2879725" cy="115252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CPU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48038" y="4725988"/>
            <a:ext cx="2376487" cy="792162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1700" y="695325"/>
            <a:ext cx="7199313" cy="5038725"/>
          </a:xfrm>
          <a:prstGeom prst="rect">
            <a:avLst/>
          </a:prstGeom>
          <a:noFill/>
          <a:ln w="57150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16013" y="2420938"/>
            <a:ext cx="792162" cy="287972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并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行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I/O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口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61150" y="2493963"/>
            <a:ext cx="935038" cy="2878137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串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行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I/O</a:t>
            </a:r>
          </a:p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口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36763" y="1370013"/>
            <a:ext cx="2376487" cy="792162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定时器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计数器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18063" y="1352550"/>
            <a:ext cx="2376487" cy="792163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中断逻辑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956550" y="2781300"/>
            <a:ext cx="10969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/>
              <a:t>发送数据</a:t>
            </a:r>
            <a:endParaRPr lang="zh-CN" altLang="en-US" sz="18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7596188" y="3357563"/>
            <a:ext cx="1081087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7624763" y="3983038"/>
            <a:ext cx="1081087" cy="1587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885113" y="4149725"/>
            <a:ext cx="1096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/>
              <a:t>接收数据</a:t>
            </a:r>
            <a:endParaRPr lang="zh-CN" altLang="en-US" sz="1800"/>
          </a:p>
        </p:txBody>
      </p:sp>
      <p:sp>
        <p:nvSpPr>
          <p:cNvPr id="16" name="未知"/>
          <p:cNvSpPr>
            <a:spLocks/>
          </p:cNvSpPr>
          <p:nvPr/>
        </p:nvSpPr>
        <p:spPr bwMode="auto">
          <a:xfrm>
            <a:off x="1979613" y="2997200"/>
            <a:ext cx="863600" cy="652463"/>
          </a:xfrm>
          <a:custGeom>
            <a:avLst/>
            <a:gdLst>
              <a:gd name="T0" fmla="*/ 0 w 289"/>
              <a:gd name="T1" fmla="*/ 88 h 189"/>
              <a:gd name="T2" fmla="*/ 63 w 289"/>
              <a:gd name="T3" fmla="*/ 0 h 189"/>
              <a:gd name="T4" fmla="*/ 63 w 289"/>
              <a:gd name="T5" fmla="*/ 63 h 189"/>
              <a:gd name="T6" fmla="*/ 239 w 289"/>
              <a:gd name="T7" fmla="*/ 63 h 189"/>
              <a:gd name="T8" fmla="*/ 239 w 289"/>
              <a:gd name="T9" fmla="*/ 0 h 189"/>
              <a:gd name="T10" fmla="*/ 289 w 289"/>
              <a:gd name="T11" fmla="*/ 88 h 189"/>
              <a:gd name="T12" fmla="*/ 239 w 289"/>
              <a:gd name="T13" fmla="*/ 189 h 189"/>
              <a:gd name="T14" fmla="*/ 239 w 289"/>
              <a:gd name="T15" fmla="*/ 126 h 189"/>
              <a:gd name="T16" fmla="*/ 63 w 289"/>
              <a:gd name="T17" fmla="*/ 126 h 189"/>
              <a:gd name="T18" fmla="*/ 63 w 289"/>
              <a:gd name="T19" fmla="*/ 189 h 189"/>
              <a:gd name="T20" fmla="*/ 0 w 289"/>
              <a:gd name="T21" fmla="*/ 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" h="189">
                <a:moveTo>
                  <a:pt x="0" y="88"/>
                </a:moveTo>
                <a:lnTo>
                  <a:pt x="63" y="0"/>
                </a:lnTo>
                <a:lnTo>
                  <a:pt x="63" y="63"/>
                </a:lnTo>
                <a:lnTo>
                  <a:pt x="239" y="63"/>
                </a:lnTo>
                <a:lnTo>
                  <a:pt x="239" y="0"/>
                </a:lnTo>
                <a:lnTo>
                  <a:pt x="289" y="88"/>
                </a:lnTo>
                <a:lnTo>
                  <a:pt x="239" y="189"/>
                </a:lnTo>
                <a:lnTo>
                  <a:pt x="239" y="126"/>
                </a:lnTo>
                <a:lnTo>
                  <a:pt x="63" y="126"/>
                </a:lnTo>
                <a:lnTo>
                  <a:pt x="63" y="189"/>
                </a:lnTo>
                <a:lnTo>
                  <a:pt x="0" y="88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>
            <a:spLocks/>
          </p:cNvSpPr>
          <p:nvPr/>
        </p:nvSpPr>
        <p:spPr bwMode="auto">
          <a:xfrm>
            <a:off x="5724525" y="2997200"/>
            <a:ext cx="863600" cy="652463"/>
          </a:xfrm>
          <a:custGeom>
            <a:avLst/>
            <a:gdLst>
              <a:gd name="T0" fmla="*/ 0 w 289"/>
              <a:gd name="T1" fmla="*/ 88 h 189"/>
              <a:gd name="T2" fmla="*/ 63 w 289"/>
              <a:gd name="T3" fmla="*/ 0 h 189"/>
              <a:gd name="T4" fmla="*/ 63 w 289"/>
              <a:gd name="T5" fmla="*/ 63 h 189"/>
              <a:gd name="T6" fmla="*/ 239 w 289"/>
              <a:gd name="T7" fmla="*/ 63 h 189"/>
              <a:gd name="T8" fmla="*/ 239 w 289"/>
              <a:gd name="T9" fmla="*/ 0 h 189"/>
              <a:gd name="T10" fmla="*/ 289 w 289"/>
              <a:gd name="T11" fmla="*/ 88 h 189"/>
              <a:gd name="T12" fmla="*/ 239 w 289"/>
              <a:gd name="T13" fmla="*/ 189 h 189"/>
              <a:gd name="T14" fmla="*/ 239 w 289"/>
              <a:gd name="T15" fmla="*/ 126 h 189"/>
              <a:gd name="T16" fmla="*/ 63 w 289"/>
              <a:gd name="T17" fmla="*/ 126 h 189"/>
              <a:gd name="T18" fmla="*/ 63 w 289"/>
              <a:gd name="T19" fmla="*/ 189 h 189"/>
              <a:gd name="T20" fmla="*/ 0 w 289"/>
              <a:gd name="T21" fmla="*/ 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" h="189">
                <a:moveTo>
                  <a:pt x="0" y="88"/>
                </a:moveTo>
                <a:lnTo>
                  <a:pt x="63" y="0"/>
                </a:lnTo>
                <a:lnTo>
                  <a:pt x="63" y="63"/>
                </a:lnTo>
                <a:lnTo>
                  <a:pt x="239" y="63"/>
                </a:lnTo>
                <a:lnTo>
                  <a:pt x="239" y="0"/>
                </a:lnTo>
                <a:lnTo>
                  <a:pt x="289" y="88"/>
                </a:lnTo>
                <a:lnTo>
                  <a:pt x="239" y="189"/>
                </a:lnTo>
                <a:lnTo>
                  <a:pt x="239" y="126"/>
                </a:lnTo>
                <a:lnTo>
                  <a:pt x="63" y="126"/>
                </a:lnTo>
                <a:lnTo>
                  <a:pt x="63" y="189"/>
                </a:lnTo>
                <a:lnTo>
                  <a:pt x="0" y="88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>
            <a:spLocks/>
          </p:cNvSpPr>
          <p:nvPr/>
        </p:nvSpPr>
        <p:spPr bwMode="auto">
          <a:xfrm>
            <a:off x="4284663" y="3862388"/>
            <a:ext cx="365125" cy="863600"/>
          </a:xfrm>
          <a:custGeom>
            <a:avLst/>
            <a:gdLst>
              <a:gd name="T0" fmla="*/ 101 w 189"/>
              <a:gd name="T1" fmla="*/ 277 h 277"/>
              <a:gd name="T2" fmla="*/ 0 w 189"/>
              <a:gd name="T3" fmla="*/ 189 h 277"/>
              <a:gd name="T4" fmla="*/ 63 w 189"/>
              <a:gd name="T5" fmla="*/ 189 h 277"/>
              <a:gd name="T6" fmla="*/ 63 w 189"/>
              <a:gd name="T7" fmla="*/ 88 h 277"/>
              <a:gd name="T8" fmla="*/ 0 w 189"/>
              <a:gd name="T9" fmla="*/ 88 h 277"/>
              <a:gd name="T10" fmla="*/ 101 w 189"/>
              <a:gd name="T11" fmla="*/ 0 h 277"/>
              <a:gd name="T12" fmla="*/ 189 w 189"/>
              <a:gd name="T13" fmla="*/ 88 h 277"/>
              <a:gd name="T14" fmla="*/ 126 w 189"/>
              <a:gd name="T15" fmla="*/ 88 h 277"/>
              <a:gd name="T16" fmla="*/ 126 w 189"/>
              <a:gd name="T17" fmla="*/ 189 h 277"/>
              <a:gd name="T18" fmla="*/ 189 w 189"/>
              <a:gd name="T19" fmla="*/ 189 h 277"/>
              <a:gd name="T20" fmla="*/ 101 w 189"/>
              <a:gd name="T21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77">
                <a:moveTo>
                  <a:pt x="101" y="277"/>
                </a:moveTo>
                <a:lnTo>
                  <a:pt x="0" y="189"/>
                </a:lnTo>
                <a:lnTo>
                  <a:pt x="63" y="189"/>
                </a:lnTo>
                <a:lnTo>
                  <a:pt x="63" y="88"/>
                </a:lnTo>
                <a:lnTo>
                  <a:pt x="0" y="88"/>
                </a:lnTo>
                <a:lnTo>
                  <a:pt x="101" y="0"/>
                </a:lnTo>
                <a:lnTo>
                  <a:pt x="189" y="88"/>
                </a:lnTo>
                <a:lnTo>
                  <a:pt x="126" y="88"/>
                </a:lnTo>
                <a:lnTo>
                  <a:pt x="126" y="189"/>
                </a:lnTo>
                <a:lnTo>
                  <a:pt x="189" y="189"/>
                </a:lnTo>
                <a:lnTo>
                  <a:pt x="101" y="277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292725" y="2205038"/>
            <a:ext cx="0" cy="503237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84550" y="2190750"/>
            <a:ext cx="0" cy="504825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724525" y="549275"/>
            <a:ext cx="0" cy="790575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219450" y="534988"/>
            <a:ext cx="1588" cy="792162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11413" y="260350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/>
              <a:t>外部计数脉冲</a:t>
            </a:r>
            <a:endParaRPr lang="zh-CN" altLang="en-US" sz="18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003800" y="333375"/>
            <a:ext cx="1458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外部中断源</a:t>
            </a:r>
          </a:p>
          <a:p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364163" y="3860800"/>
            <a:ext cx="1587" cy="433388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365750" y="4294188"/>
            <a:ext cx="12223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268663" y="3846513"/>
            <a:ext cx="0" cy="433387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1978025" y="4294188"/>
            <a:ext cx="1298575" cy="1587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26739" y="2712969"/>
            <a:ext cx="60325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 smtClean="0"/>
              <a:t>输</a:t>
            </a:r>
            <a:endParaRPr lang="en-US" altLang="zh-CN" sz="1800" b="1" dirty="0" smtClean="0"/>
          </a:p>
          <a:p>
            <a:pPr algn="ctr" eaLnBrk="1" hangingPunct="1">
              <a:lnSpc>
                <a:spcPts val="1300"/>
              </a:lnSpc>
            </a:pPr>
            <a:endParaRPr lang="zh-CN" altLang="en-US" sz="1800" b="1" dirty="0"/>
          </a:p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 smtClean="0"/>
              <a:t>入</a:t>
            </a:r>
            <a:endParaRPr lang="en-US" altLang="zh-CN" sz="1800" b="1" dirty="0" smtClean="0"/>
          </a:p>
          <a:p>
            <a:pPr algn="ctr" eaLnBrk="1" hangingPunct="1">
              <a:lnSpc>
                <a:spcPts val="1300"/>
              </a:lnSpc>
            </a:pPr>
            <a:endParaRPr lang="zh-CN" altLang="en-US" sz="1800" b="1" dirty="0"/>
          </a:p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 smtClean="0"/>
              <a:t>输</a:t>
            </a:r>
            <a:endParaRPr lang="en-US" altLang="zh-CN" sz="1800" b="1" dirty="0" smtClean="0"/>
          </a:p>
          <a:p>
            <a:pPr algn="ctr" eaLnBrk="1" hangingPunct="1">
              <a:lnSpc>
                <a:spcPts val="1300"/>
              </a:lnSpc>
            </a:pPr>
            <a:endParaRPr lang="zh-CN" altLang="en-US" sz="1800" b="1" dirty="0"/>
          </a:p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 smtClean="0"/>
              <a:t>出</a:t>
            </a:r>
            <a:endParaRPr lang="en-US" altLang="zh-CN" sz="1800" b="1" dirty="0" smtClean="0"/>
          </a:p>
          <a:p>
            <a:pPr algn="ctr" eaLnBrk="1" hangingPunct="1">
              <a:lnSpc>
                <a:spcPts val="1300"/>
              </a:lnSpc>
            </a:pPr>
            <a:endParaRPr lang="zh-CN" altLang="en-US" sz="1800" b="1" dirty="0"/>
          </a:p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 smtClean="0"/>
              <a:t>设</a:t>
            </a:r>
            <a:endParaRPr lang="en-US" altLang="zh-CN" sz="1800" b="1" dirty="0" smtClean="0"/>
          </a:p>
          <a:p>
            <a:pPr algn="ctr" eaLnBrk="1" hangingPunct="1">
              <a:lnSpc>
                <a:spcPts val="1300"/>
              </a:lnSpc>
            </a:pPr>
            <a:endParaRPr lang="zh-CN" altLang="en-US" sz="1800" b="1" dirty="0"/>
          </a:p>
          <a:p>
            <a:pPr algn="ctr" eaLnBrk="1" hangingPunct="1">
              <a:lnSpc>
                <a:spcPts val="1300"/>
              </a:lnSpc>
            </a:pPr>
            <a:r>
              <a:rPr lang="zh-CN" altLang="en-US" sz="1800" b="1" dirty="0"/>
              <a:t>备</a:t>
            </a:r>
          </a:p>
          <a:p>
            <a:pPr eaLnBrk="1" hangingPunct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50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C16346D-4C83-4EE1-BBBE-FC7050A94298}" type="slidenum">
              <a:rPr lang="en-US" altLang="zh-CN">
                <a:latin typeface="Tahoma" pitchFamily="34" charset="0"/>
                <a:ea typeface="宋体" charset="-122"/>
              </a:rPr>
              <a:pPr/>
              <a:t>30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820894" y="260648"/>
            <a:ext cx="76057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2.2.1 </a:t>
            </a:r>
            <a:r>
              <a:rPr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程序存储器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817563" y="1017588"/>
            <a:ext cx="7696200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）芯片内部不含有程序存储器的单片机（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8031 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	    必须接地，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8031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的程序存储器结构如图：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51538" y="1587500"/>
            <a:ext cx="2335212" cy="4389438"/>
            <a:chOff x="3768" y="1292"/>
            <a:chExt cx="1471" cy="2765"/>
          </a:xfrm>
        </p:grpSpPr>
        <p:graphicFrame>
          <p:nvGraphicFramePr>
            <p:cNvPr id="14341" name="Object 8"/>
            <p:cNvGraphicFramePr>
              <a:graphicFrameLocks noChangeAspect="1"/>
            </p:cNvGraphicFramePr>
            <p:nvPr/>
          </p:nvGraphicFramePr>
          <p:xfrm>
            <a:off x="3768" y="1292"/>
            <a:ext cx="1471" cy="2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6" name="Visio" r:id="rId3" imgW="1406520" imgH="2256480" progId="Visio.Drawing.11">
                    <p:embed/>
                  </p:oleObj>
                </mc:Choice>
                <mc:Fallback>
                  <p:oleObj name="Visio" r:id="rId3" imgW="1406520" imgH="225648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292"/>
                          <a:ext cx="1471" cy="2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9"/>
            <p:cNvSpPr>
              <a:spLocks noChangeArrowheads="1"/>
            </p:cNvSpPr>
            <p:nvPr/>
          </p:nvSpPr>
          <p:spPr bwMode="auto">
            <a:xfrm>
              <a:off x="3982" y="3807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程序存储器结构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8150" y="5953125"/>
            <a:ext cx="7696200" cy="904875"/>
            <a:chOff x="468" y="3750"/>
            <a:chExt cx="4848" cy="570"/>
          </a:xfrm>
        </p:grpSpPr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468" y="3750"/>
              <a:ext cx="484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           </a:t>
              </a:r>
              <a:r>
                <a:rPr lang="zh-CN" altLang="en-US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不论哪一种</a:t>
              </a:r>
              <a:r>
                <a:rPr lang="en-US" altLang="zh-CN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MCS-51</a:t>
              </a:r>
              <a:r>
                <a:rPr lang="zh-CN" altLang="en-US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单片机，如果     接地，其内部的程序存储器将被</a:t>
              </a:r>
              <a:r>
                <a:rPr lang="en-US" altLang="zh-CN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CPU</a:t>
              </a:r>
              <a:r>
                <a:rPr lang="zh-CN" altLang="en-US" sz="24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忽略。</a:t>
              </a:r>
            </a:p>
          </p:txBody>
        </p:sp>
        <p:graphicFrame>
          <p:nvGraphicFramePr>
            <p:cNvPr id="14340" name="Object 14"/>
            <p:cNvGraphicFramePr>
              <a:graphicFrameLocks noChangeAspect="1"/>
            </p:cNvGraphicFramePr>
            <p:nvPr/>
          </p:nvGraphicFramePr>
          <p:xfrm>
            <a:off x="3834" y="3763"/>
            <a:ext cx="24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7" name="公式" r:id="rId5" imgW="215619" imgH="177569" progId="Equation.3">
                    <p:embed/>
                  </p:oleObj>
                </mc:Choice>
                <mc:Fallback>
                  <p:oleObj name="公式" r:id="rId5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3763"/>
                          <a:ext cx="249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563688" y="1387475"/>
          <a:ext cx="474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公式" r:id="rId7" imgW="215619" imgH="177569" progId="Equation.3">
                  <p:embed/>
                </p:oleObj>
              </mc:Choice>
              <mc:Fallback>
                <p:oleObj name="公式" r:id="rId7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387475"/>
                        <a:ext cx="47466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10"/>
          <p:cNvGrpSpPr>
            <a:grpSpLocks/>
          </p:cNvGrpSpPr>
          <p:nvPr/>
        </p:nvGrpSpPr>
        <p:grpSpPr bwMode="auto">
          <a:xfrm>
            <a:off x="0" y="1809750"/>
            <a:ext cx="5334000" cy="4137025"/>
            <a:chOff x="0" y="1396"/>
            <a:chExt cx="3360" cy="2606"/>
          </a:xfrm>
        </p:grpSpPr>
        <p:graphicFrame>
          <p:nvGraphicFramePr>
            <p:cNvPr id="14339" name="Object 11"/>
            <p:cNvGraphicFramePr>
              <a:graphicFrameLocks noChangeAspect="1"/>
            </p:cNvGraphicFramePr>
            <p:nvPr/>
          </p:nvGraphicFramePr>
          <p:xfrm>
            <a:off x="0" y="1396"/>
            <a:ext cx="3360" cy="2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9" name="Visio" r:id="rId9" imgW="3324960" imgH="2273760" progId="Visio.Drawing.11">
                    <p:embed/>
                  </p:oleObj>
                </mc:Choice>
                <mc:Fallback>
                  <p:oleObj name="Visio" r:id="rId9" imgW="3324960" imgH="2273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96"/>
                          <a:ext cx="3360" cy="25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1095" y="3752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zh-CN" altLang="en-US" sz="2000" b="0">
                  <a:solidFill>
                    <a:schemeClr val="hlink"/>
                  </a:solidFill>
                  <a:ea typeface="华文隶书" pitchFamily="2" charset="-122"/>
                </a:rPr>
                <a:t>程序存储器连接电路</a:t>
              </a:r>
            </a:p>
          </p:txBody>
        </p:sp>
      </p:grpSp>
      <p:sp>
        <p:nvSpPr>
          <p:cNvPr id="14348" name="Rectangle 17"/>
          <p:cNvSpPr>
            <a:spLocks noChangeArrowheads="1"/>
          </p:cNvSpPr>
          <p:nvPr/>
        </p:nvSpPr>
        <p:spPr bwMode="auto">
          <a:xfrm>
            <a:off x="581025" y="1871663"/>
            <a:ext cx="1058863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b="0">
                <a:latin typeface="Times New Roman" pitchFamily="18" charset="0"/>
                <a:ea typeface="宋体" charset="-122"/>
              </a:rPr>
              <a:t>8031</a:t>
            </a:r>
          </a:p>
        </p:txBody>
      </p:sp>
      <p:sp>
        <p:nvSpPr>
          <p:cNvPr id="389139" name="Oval 19"/>
          <p:cNvSpPr>
            <a:spLocks noChangeArrowheads="1"/>
          </p:cNvSpPr>
          <p:nvPr/>
        </p:nvSpPr>
        <p:spPr bwMode="auto">
          <a:xfrm>
            <a:off x="0" y="3149600"/>
            <a:ext cx="1371600" cy="1198563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 rot="-1533196">
            <a:off x="612775" y="3251200"/>
            <a:ext cx="7262813" cy="71755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0">
                <a:solidFill>
                  <a:schemeClr val="hlink"/>
                </a:solidFill>
              </a:rPr>
              <a:t>此种方式在实际应用中已不采用。</a:t>
            </a:r>
          </a:p>
        </p:txBody>
      </p:sp>
    </p:spTree>
    <p:extLst>
      <p:ext uri="{BB962C8B-B14F-4D97-AF65-F5344CB8AC3E}">
        <p14:creationId xmlns:p14="http://schemas.microsoft.com/office/powerpoint/2010/main" val="22598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9" grpId="0" animBg="1"/>
      <p:bldP spid="3891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7BF45D6E-853C-4B14-92DC-3D140B30B53E}" type="slidenum">
              <a:rPr lang="en-US" altLang="zh-CN">
                <a:latin typeface="Tahoma" pitchFamily="34" charset="0"/>
                <a:ea typeface="宋体" charset="-122"/>
              </a:rPr>
              <a:pPr/>
              <a:t>31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2.2.1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程序存储器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5078413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在单片机的程序存储器中，有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个特殊的单元地址被定义为中断入口地址：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	 外部中断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入口地址：</a:t>
            </a:r>
            <a:r>
              <a:rPr lang="en-US" altLang="zh-CN" sz="2400" dirty="0" smtClean="0"/>
              <a:t>0003H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外部中断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入口地址：</a:t>
            </a:r>
            <a:r>
              <a:rPr lang="en-US" altLang="zh-CN" sz="2400" dirty="0" smtClean="0"/>
              <a:t>0013H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	 </a:t>
            </a:r>
            <a:r>
              <a:rPr lang="zh-CN" altLang="en-US" sz="2400" dirty="0" smtClean="0"/>
              <a:t>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入口地址：</a:t>
            </a:r>
            <a:r>
              <a:rPr lang="en-US" altLang="zh-CN" sz="2400" dirty="0" smtClean="0"/>
              <a:t>000BH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定时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计数器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入口地址：</a:t>
            </a:r>
            <a:r>
              <a:rPr lang="en-US" altLang="zh-CN" sz="2400" dirty="0" smtClean="0"/>
              <a:t>001BH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串行口中断入口地址：</a:t>
            </a:r>
            <a:r>
              <a:rPr lang="en-US" altLang="zh-CN" sz="2400" dirty="0" smtClean="0"/>
              <a:t>0023H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5159375" y="1700213"/>
          <a:ext cx="3619500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Visio" r:id="rId3" imgW="2044507" imgH="1645920" progId="Visio.Drawing.11">
                  <p:embed/>
                </p:oleObj>
              </mc:Choice>
              <mc:Fallback>
                <p:oleObj name="Visio" r:id="rId3" imgW="2044507" imgH="1645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700213"/>
                        <a:ext cx="3619500" cy="330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6"/>
          <p:cNvSpPr>
            <a:spLocks noChangeArrowheads="1"/>
          </p:cNvSpPr>
          <p:nvPr/>
        </p:nvSpPr>
        <p:spPr bwMode="auto">
          <a:xfrm>
            <a:off x="6057900" y="5030788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中断入口地址映射</a:t>
            </a:r>
            <a:r>
              <a:rPr kumimoji="1" lang="zh-CN" altLang="en-US" sz="2000" b="0">
                <a:solidFill>
                  <a:schemeClr val="hlink"/>
                </a:solidFill>
                <a:latin typeface="华文隶书" pitchFamily="2" charset="-122"/>
                <a:ea typeface="华文隶书" pitchFamily="2" charset="-122"/>
              </a:rPr>
              <a:t> </a:t>
            </a: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5521325" y="4167188"/>
            <a:ext cx="1828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5551488" y="3700463"/>
            <a:ext cx="1828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5586413" y="3248025"/>
            <a:ext cx="1828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5610225" y="2659063"/>
            <a:ext cx="1828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645150" y="2219325"/>
            <a:ext cx="1828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  <p:bldP spid="15372" grpId="0"/>
      <p:bldP spid="410631" grpId="0" animBg="1"/>
      <p:bldP spid="410632" grpId="0" animBg="1"/>
      <p:bldP spid="410633" grpId="0" animBg="1"/>
      <p:bldP spid="410634" grpId="0" animBg="1"/>
      <p:bldP spid="4106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435600" y="1484313"/>
            <a:ext cx="1296988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435600" y="1484313"/>
            <a:ext cx="1296988" cy="273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5435600" y="4292600"/>
            <a:ext cx="1296988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435600" y="4292600"/>
            <a:ext cx="1296988" cy="1081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484438" y="2205038"/>
            <a:ext cx="1008062" cy="2663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736725" y="2798763"/>
            <a:ext cx="904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1781175" y="3159125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1781175" y="3473450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1386" name="Object 10"/>
          <p:cNvGraphicFramePr>
            <a:graphicFrameLocks noGrp="1" noChangeAspect="1"/>
          </p:cNvGraphicFramePr>
          <p:nvPr>
            <p:ph/>
          </p:nvPr>
        </p:nvGraphicFramePr>
        <p:xfrm>
          <a:off x="2552700" y="3332163"/>
          <a:ext cx="293688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3" imgW="228600" imgH="177480" progId="Equation.3">
                  <p:embed/>
                </p:oleObj>
              </mc:Choice>
              <mc:Fallback>
                <p:oleObj name="公式" r:id="rId3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32163"/>
                        <a:ext cx="293688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1781175" y="2484438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11300" y="207803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Vcc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1376363" y="2798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R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2366963" y="1808163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MCS-51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6819900" y="50958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0000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821488" y="42386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0FFF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777038" y="38338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1000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6777038" y="14033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FFFF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4572000" y="4629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0">
                <a:ea typeface="宋体" charset="-122"/>
              </a:rPr>
              <a:t>内部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4572000" y="279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0">
                <a:ea typeface="宋体" charset="-122"/>
              </a:rPr>
              <a:t>外部</a:t>
            </a:r>
          </a:p>
        </p:txBody>
      </p:sp>
      <p:sp>
        <p:nvSpPr>
          <p:cNvPr id="101397" name="Rectangle 2"/>
          <p:cNvSpPr>
            <a:spLocks noChangeArrowheads="1"/>
          </p:cNvSpPr>
          <p:nvPr/>
        </p:nvSpPr>
        <p:spPr bwMode="auto">
          <a:xfrm>
            <a:off x="881063" y="188913"/>
            <a:ext cx="76057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华文新魏" pitchFamily="2" charset="-122"/>
                <a:ea typeface="华文新魏" pitchFamily="2" charset="-122"/>
              </a:rPr>
              <a:t>2.2.1 </a:t>
            </a:r>
            <a:r>
              <a:rPr lang="zh-CN" altLang="en-US" sz="3200" b="0">
                <a:latin typeface="华文新魏" pitchFamily="2" charset="-122"/>
                <a:ea typeface="华文新魏" pitchFamily="2" charset="-122"/>
              </a:rPr>
              <a:t>程序存储器（总结）</a:t>
            </a:r>
          </a:p>
        </p:txBody>
      </p:sp>
    </p:spTree>
    <p:extLst>
      <p:ext uri="{BB962C8B-B14F-4D97-AF65-F5344CB8AC3E}">
        <p14:creationId xmlns:p14="http://schemas.microsoft.com/office/powerpoint/2010/main" val="324435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  <p:bldP spid="1013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435600" y="1484313"/>
            <a:ext cx="1296988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435600" y="1484313"/>
            <a:ext cx="1296988" cy="273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435600" y="4292600"/>
            <a:ext cx="1296988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484438" y="2205038"/>
            <a:ext cx="1008062" cy="2663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655763" y="379730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1728788" y="3836988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1744663" y="3878263"/>
            <a:ext cx="36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1781175" y="347345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1781175" y="3473450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2636838" y="3338513"/>
          <a:ext cx="3143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3" imgW="228600" imgH="177480" progId="Equation.3">
                  <p:embed/>
                </p:oleObj>
              </mc:Choice>
              <mc:Fallback>
                <p:oleObj name="公式" r:id="rId3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338513"/>
                        <a:ext cx="31432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2366963" y="1808163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MCS-51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4572000" y="4629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0">
                <a:ea typeface="宋体" charset="-122"/>
              </a:rPr>
              <a:t>内部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572000" y="279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0">
                <a:ea typeface="宋体" charset="-122"/>
              </a:rPr>
              <a:t>外部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6777038" y="38338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0000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6777038" y="14033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>
                <a:ea typeface="宋体" charset="-122"/>
              </a:rPr>
              <a:t>FFFF</a:t>
            </a:r>
          </a:p>
        </p:txBody>
      </p:sp>
      <p:sp>
        <p:nvSpPr>
          <p:cNvPr id="102417" name="Rectangle 2"/>
          <p:cNvSpPr>
            <a:spLocks noChangeArrowheads="1"/>
          </p:cNvSpPr>
          <p:nvPr/>
        </p:nvSpPr>
        <p:spPr bwMode="auto">
          <a:xfrm>
            <a:off x="881063" y="188913"/>
            <a:ext cx="76057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1pPr>
            <a:lvl2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2pPr>
            <a:lvl3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3pPr>
            <a:lvl4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4pPr>
            <a:lvl5pPr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华文新魏" pitchFamily="2" charset="-122"/>
                <a:ea typeface="华文新魏" pitchFamily="2" charset="-122"/>
              </a:rPr>
              <a:t>2.2.1 </a:t>
            </a:r>
            <a:r>
              <a:rPr lang="zh-CN" altLang="en-US" sz="3200" b="0">
                <a:latin typeface="华文新魏" pitchFamily="2" charset="-122"/>
                <a:ea typeface="华文新魏" pitchFamily="2" charset="-122"/>
              </a:rPr>
              <a:t>程序存储器（总结）</a:t>
            </a:r>
          </a:p>
        </p:txBody>
      </p:sp>
    </p:spTree>
    <p:extLst>
      <p:ext uri="{BB962C8B-B14F-4D97-AF65-F5344CB8AC3E}">
        <p14:creationId xmlns:p14="http://schemas.microsoft.com/office/powerpoint/2010/main" val="25462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672E348-F3E0-43EC-AC64-A66C4FD45DD0}" type="slidenum">
              <a:rPr lang="en-US" altLang="zh-CN">
                <a:latin typeface="Tahoma" pitchFamily="34" charset="0"/>
                <a:ea typeface="宋体" charset="-122"/>
              </a:rPr>
              <a:pPr/>
              <a:t>34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667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246188"/>
            <a:ext cx="3357562" cy="4127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		MCS-51</a:t>
            </a:r>
            <a:r>
              <a:rPr lang="zh-CN" altLang="en-US" sz="2400" dirty="0" smtClean="0"/>
              <a:t>单片机的片内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按照功能可分为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个区域：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00~1FH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个单元为工作寄存器区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20~2FH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个单元为位寻址区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30~7FH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个单元为数据缓冲区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97413" y="1257300"/>
            <a:ext cx="4446587" cy="4562475"/>
            <a:chOff x="2959" y="792"/>
            <a:chExt cx="2801" cy="2874"/>
          </a:xfrm>
        </p:grpSpPr>
        <p:graphicFrame>
          <p:nvGraphicFramePr>
            <p:cNvPr id="16386" name="Object 4"/>
            <p:cNvGraphicFramePr>
              <a:graphicFrameLocks noChangeAspect="1"/>
            </p:cNvGraphicFramePr>
            <p:nvPr/>
          </p:nvGraphicFramePr>
          <p:xfrm>
            <a:off x="2959" y="792"/>
            <a:ext cx="2801" cy="2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Visio" r:id="rId3" imgW="1771560" imgH="1540800" progId="Visio.Drawing.11">
                    <p:embed/>
                  </p:oleObj>
                </mc:Choice>
                <mc:Fallback>
                  <p:oleObj name="Visio" r:id="rId3" imgW="1771560" imgH="15408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792"/>
                          <a:ext cx="2801" cy="2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3251" y="3416"/>
              <a:ext cx="16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0">
                  <a:solidFill>
                    <a:schemeClr val="hlink"/>
                  </a:solidFill>
                  <a:latin typeface="Times New Roman" pitchFamily="18" charset="0"/>
                  <a:ea typeface="华文隶书" pitchFamily="2" charset="-122"/>
                </a:rPr>
                <a:t>片内</a:t>
              </a:r>
              <a:r>
                <a:rPr kumimoji="1" lang="en-US" altLang="zh-CN" sz="2000" b="0">
                  <a:solidFill>
                    <a:schemeClr val="hlink"/>
                  </a:solidFill>
                  <a:latin typeface="Times New Roman" pitchFamily="18" charset="0"/>
                  <a:ea typeface="华文隶书" pitchFamily="2" charset="-122"/>
                </a:rPr>
                <a:t>RAM</a:t>
              </a:r>
              <a:r>
                <a:rPr kumimoji="1" lang="zh-CN" altLang="en-US" sz="2000" b="0">
                  <a:solidFill>
                    <a:schemeClr val="hlink"/>
                  </a:solidFill>
                  <a:latin typeface="Times New Roman" pitchFamily="18" charset="0"/>
                  <a:ea typeface="华文隶书" pitchFamily="2" charset="-122"/>
                </a:rPr>
                <a:t>分区示意图</a:t>
              </a:r>
            </a:p>
          </p:txBody>
        </p:sp>
      </p:grp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4814888" y="3541713"/>
            <a:ext cx="2714625" cy="15986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400" b="0">
                <a:solidFill>
                  <a:schemeClr val="hlink"/>
                </a:solidFill>
              </a:rPr>
              <a:t>工作寄存器区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4989513" y="2644775"/>
            <a:ext cx="2714625" cy="868363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400" b="0">
                <a:solidFill>
                  <a:srgbClr val="009900"/>
                </a:solidFill>
              </a:rPr>
              <a:t>位寻址区</a:t>
            </a:r>
          </a:p>
        </p:txBody>
      </p:sp>
      <p:sp>
        <p:nvSpPr>
          <p:cNvPr id="326666" name="Rectangle 10"/>
          <p:cNvSpPr>
            <a:spLocks noChangeArrowheads="1"/>
          </p:cNvSpPr>
          <p:nvPr/>
        </p:nvSpPr>
        <p:spPr bwMode="auto">
          <a:xfrm>
            <a:off x="4748213" y="1355725"/>
            <a:ext cx="2714625" cy="11779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400" b="0">
                <a:solidFill>
                  <a:srgbClr val="009900"/>
                </a:solidFill>
              </a:rPr>
              <a:t>数据缓冲区</a:t>
            </a:r>
          </a:p>
        </p:txBody>
      </p:sp>
    </p:spTree>
    <p:extLst>
      <p:ext uri="{BB962C8B-B14F-4D97-AF65-F5344CB8AC3E}">
        <p14:creationId xmlns:p14="http://schemas.microsoft.com/office/powerpoint/2010/main" val="13741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664" grpId="0" animBg="1"/>
      <p:bldP spid="326665" grpId="0" animBg="1"/>
      <p:bldP spid="32666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7ACED24F-A7B1-4E17-8975-5D986564A2B7}" type="slidenum">
              <a:rPr lang="en-US" altLang="zh-CN">
                <a:latin typeface="Tahoma" pitchFamily="34" charset="0"/>
                <a:ea typeface="宋体" charset="-122"/>
              </a:rPr>
              <a:pPr/>
              <a:t>35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3613" y="1187450"/>
            <a:ext cx="7046912" cy="5286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）工作寄存器区（</a:t>
            </a:r>
            <a:r>
              <a:rPr lang="en-US" altLang="zh-CN" sz="2400" dirty="0" smtClean="0"/>
              <a:t>Register Bank</a:t>
            </a:r>
            <a:r>
              <a:rPr lang="zh-CN" altLang="en-US" sz="2400" dirty="0" smtClean="0"/>
              <a:t>）（</a:t>
            </a:r>
            <a:r>
              <a:rPr lang="en-US" altLang="zh-CN" sz="2400" dirty="0" smtClean="0"/>
              <a:t>00-1FH</a:t>
            </a:r>
            <a:r>
              <a:rPr lang="zh-CN" altLang="en-US" sz="2400" dirty="0" smtClean="0"/>
              <a:t>）    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4152900" y="1819275"/>
            <a:ext cx="4629150" cy="4460875"/>
            <a:chOff x="2662" y="844"/>
            <a:chExt cx="2916" cy="2810"/>
          </a:xfrm>
        </p:grpSpPr>
        <p:graphicFrame>
          <p:nvGraphicFramePr>
            <p:cNvPr id="17410" name="Object 4"/>
            <p:cNvGraphicFramePr>
              <a:graphicFrameLocks noChangeAspect="1"/>
            </p:cNvGraphicFramePr>
            <p:nvPr/>
          </p:nvGraphicFramePr>
          <p:xfrm>
            <a:off x="2662" y="844"/>
            <a:ext cx="2916" cy="2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2" name="Visio" r:id="rId3" imgW="1818360" imgH="1622520" progId="Visio.Drawing.11">
                    <p:embed/>
                  </p:oleObj>
                </mc:Choice>
                <mc:Fallback>
                  <p:oleObj name="Visio" r:id="rId3" imgW="1818360" imgH="16225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844"/>
                          <a:ext cx="2916" cy="2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Rectangle 6"/>
            <p:cNvSpPr>
              <a:spLocks noChangeArrowheads="1"/>
            </p:cNvSpPr>
            <p:nvPr/>
          </p:nvSpPr>
          <p:spPr bwMode="auto">
            <a:xfrm>
              <a:off x="2786" y="3404"/>
              <a:ext cx="21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0">
                  <a:solidFill>
                    <a:schemeClr val="hlink"/>
                  </a:solidFill>
                  <a:latin typeface="华文隶书" pitchFamily="2" charset="-122"/>
                  <a:ea typeface="华文隶书" pitchFamily="2" charset="-122"/>
                </a:rPr>
                <a:t>工作寄存器组分区</a:t>
              </a:r>
            </a:p>
          </p:txBody>
        </p:sp>
      </p:grpSp>
      <p:sp>
        <p:nvSpPr>
          <p:cNvPr id="328068" name="Rectangle 388"/>
          <p:cNvSpPr>
            <a:spLocks noChangeArrowheads="1"/>
          </p:cNvSpPr>
          <p:nvPr/>
        </p:nvSpPr>
        <p:spPr bwMode="auto">
          <a:xfrm>
            <a:off x="919163" y="1839913"/>
            <a:ext cx="325755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工作寄存器区也称为通用寄存器区。工作寄存器区包含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个工作寄存器组，每个工作寄存器组中包含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个工作寄存器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R0~R7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17416" name="Rectangle 390"/>
          <p:cNvSpPr>
            <a:spLocks noGrp="1" noChangeArrowheads="1"/>
          </p:cNvSpPr>
          <p:nvPr>
            <p:ph type="title"/>
          </p:nvPr>
        </p:nvSpPr>
        <p:spPr>
          <a:xfrm>
            <a:off x="1008063" y="3667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  <p:sp>
        <p:nvSpPr>
          <p:cNvPr id="328071" name="Rectangle 391"/>
          <p:cNvSpPr>
            <a:spLocks noChangeArrowheads="1"/>
          </p:cNvSpPr>
          <p:nvPr/>
        </p:nvSpPr>
        <p:spPr bwMode="auto">
          <a:xfrm>
            <a:off x="4470400" y="4003675"/>
            <a:ext cx="2714625" cy="1778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hlink"/>
                </a:solidFill>
              </a:rPr>
              <a:t>Bank0</a:t>
            </a:r>
          </a:p>
        </p:txBody>
      </p:sp>
      <p:sp>
        <p:nvSpPr>
          <p:cNvPr id="328072" name="Rectangle 392"/>
          <p:cNvSpPr>
            <a:spLocks noChangeArrowheads="1"/>
          </p:cNvSpPr>
          <p:nvPr/>
        </p:nvSpPr>
        <p:spPr bwMode="auto">
          <a:xfrm>
            <a:off x="4545013" y="3325813"/>
            <a:ext cx="2714625" cy="600075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rgbClr val="009900"/>
                </a:solidFill>
              </a:rPr>
              <a:t>Bank1</a:t>
            </a:r>
          </a:p>
        </p:txBody>
      </p:sp>
      <p:sp>
        <p:nvSpPr>
          <p:cNvPr id="328073" name="Rectangle 393"/>
          <p:cNvSpPr>
            <a:spLocks noChangeArrowheads="1"/>
          </p:cNvSpPr>
          <p:nvPr/>
        </p:nvSpPr>
        <p:spPr bwMode="auto">
          <a:xfrm>
            <a:off x="4527550" y="2647950"/>
            <a:ext cx="2714625" cy="6000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rgbClr val="0000FF"/>
                </a:solidFill>
              </a:rPr>
              <a:t>Bank2</a:t>
            </a:r>
          </a:p>
        </p:txBody>
      </p:sp>
      <p:sp>
        <p:nvSpPr>
          <p:cNvPr id="328074" name="Rectangle 394"/>
          <p:cNvSpPr>
            <a:spLocks noChangeArrowheads="1"/>
          </p:cNvSpPr>
          <p:nvPr/>
        </p:nvSpPr>
        <p:spPr bwMode="auto">
          <a:xfrm>
            <a:off x="4468813" y="1981200"/>
            <a:ext cx="2714625" cy="60007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rgbClr val="663300"/>
                </a:solidFill>
              </a:rPr>
              <a:t>Bank3</a:t>
            </a:r>
          </a:p>
        </p:txBody>
      </p:sp>
      <p:sp>
        <p:nvSpPr>
          <p:cNvPr id="328075" name="Rectangle 395"/>
          <p:cNvSpPr>
            <a:spLocks noChangeArrowheads="1"/>
          </p:cNvSpPr>
          <p:nvPr/>
        </p:nvSpPr>
        <p:spPr bwMode="auto">
          <a:xfrm>
            <a:off x="911225" y="4219575"/>
            <a:ext cx="325755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BANK0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00~07H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BANK1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08~0FH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BANK2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10~17H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BANK3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18~1FH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）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0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8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8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8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280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280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280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8" grpId="0"/>
      <p:bldP spid="328071" grpId="0" animBg="1"/>
      <p:bldP spid="328072" grpId="0" animBg="1"/>
      <p:bldP spid="328073" grpId="0" animBg="1"/>
      <p:bldP spid="328074" grpId="0" animBg="1"/>
      <p:bldP spid="3280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73FAD29-0945-4141-8070-962333A62C92}" type="slidenum">
              <a:rPr lang="en-US" altLang="zh-CN">
                <a:latin typeface="Tahoma" pitchFamily="34" charset="0"/>
                <a:ea typeface="宋体" charset="-122"/>
              </a:rPr>
              <a:pPr/>
              <a:t>36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68325" y="1211263"/>
            <a:ext cx="774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0" dirty="0">
                <a:solidFill>
                  <a:schemeClr val="tx2"/>
                </a:solidFill>
                <a:ea typeface="宋体" charset="-122"/>
              </a:rPr>
              <a:t>   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2.1 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工作</a:t>
            </a:r>
            <a:r>
              <a:rPr kumimoji="1" lang="zh-CN" altLang="en-US" sz="20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寄存器组的工作寄存器</a:t>
            </a:r>
            <a:r>
              <a:rPr kumimoji="1" lang="en-US" altLang="zh-CN" sz="20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R0~R7</a:t>
            </a:r>
            <a:r>
              <a:rPr kumimoji="1" lang="zh-CN" altLang="en-US" sz="20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与内</a:t>
            </a:r>
            <a:r>
              <a:rPr kumimoji="1" lang="en-US" altLang="zh-CN" sz="20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RAM</a:t>
            </a:r>
            <a:r>
              <a:rPr kumimoji="1" lang="zh-CN" altLang="en-US" sz="2000" b="0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单元的对应关系</a:t>
            </a:r>
          </a:p>
        </p:txBody>
      </p:sp>
      <p:graphicFrame>
        <p:nvGraphicFramePr>
          <p:cNvPr id="391268" name="Group 100"/>
          <p:cNvGraphicFramePr>
            <a:graphicFrameLocks noGrp="1"/>
          </p:cNvGraphicFramePr>
          <p:nvPr>
            <p:ph idx="1"/>
          </p:nvPr>
        </p:nvGraphicFramePr>
        <p:xfrm>
          <a:off x="396875" y="1806575"/>
          <a:ext cx="8061325" cy="2396490"/>
        </p:xfrm>
        <a:graphic>
          <a:graphicData uri="http://schemas.openxmlformats.org/drawingml/2006/table">
            <a:tbl>
              <a:tblPr/>
              <a:tblGrid>
                <a:gridCol w="876300"/>
                <a:gridCol w="885825"/>
                <a:gridCol w="1117600"/>
                <a:gridCol w="614363"/>
                <a:gridCol w="676275"/>
                <a:gridCol w="674687"/>
                <a:gridCol w="657225"/>
                <a:gridCol w="642938"/>
                <a:gridCol w="652462"/>
                <a:gridCol w="638175"/>
                <a:gridCol w="625475"/>
              </a:tblGrid>
              <a:tr h="933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PSW.4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(RS1)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PSW.3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(RS0)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寄存器区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BANK0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04H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05H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07H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BANK1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08H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09H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0AH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0BH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0DH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0EH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0FH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BANK2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BANK3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1AH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1BH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1DH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1EH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1FH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10" name="Rectangle 99"/>
          <p:cNvSpPr>
            <a:spLocks noGrp="1" noChangeArrowheads="1"/>
          </p:cNvSpPr>
          <p:nvPr>
            <p:ph type="title"/>
          </p:nvPr>
        </p:nvSpPr>
        <p:spPr>
          <a:xfrm>
            <a:off x="1008063" y="3667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  <p:sp>
        <p:nvSpPr>
          <p:cNvPr id="391269" name="Rectangle 101"/>
          <p:cNvSpPr>
            <a:spLocks noChangeArrowheads="1"/>
          </p:cNvSpPr>
          <p:nvPr/>
        </p:nvSpPr>
        <p:spPr bwMode="auto">
          <a:xfrm>
            <a:off x="165100" y="2743200"/>
            <a:ext cx="8515350" cy="365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91271" name="Rectangle 103"/>
          <p:cNvSpPr>
            <a:spLocks noChangeArrowheads="1"/>
          </p:cNvSpPr>
          <p:nvPr/>
        </p:nvSpPr>
        <p:spPr bwMode="auto">
          <a:xfrm>
            <a:off x="166688" y="3111500"/>
            <a:ext cx="8515350" cy="365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91272" name="Rectangle 104"/>
          <p:cNvSpPr>
            <a:spLocks noChangeArrowheads="1"/>
          </p:cNvSpPr>
          <p:nvPr/>
        </p:nvSpPr>
        <p:spPr bwMode="auto">
          <a:xfrm>
            <a:off x="165100" y="3470275"/>
            <a:ext cx="8515350" cy="365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91273" name="Rectangle 105"/>
          <p:cNvSpPr>
            <a:spLocks noChangeArrowheads="1"/>
          </p:cNvSpPr>
          <p:nvPr/>
        </p:nvSpPr>
        <p:spPr bwMode="auto">
          <a:xfrm>
            <a:off x="165100" y="3838575"/>
            <a:ext cx="8515350" cy="365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7224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9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9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9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9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9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69" grpId="0" animBg="1"/>
      <p:bldP spid="391269" grpId="1" animBg="1"/>
      <p:bldP spid="391271" grpId="0" animBg="1"/>
      <p:bldP spid="391271" grpId="1" animBg="1"/>
      <p:bldP spid="391272" grpId="0" animBg="1"/>
      <p:bldP spid="391272" grpId="1" animBg="1"/>
      <p:bldP spid="391273" grpId="0" animBg="1"/>
      <p:bldP spid="39127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56C7060-84AF-445F-BD0D-CEB2805DDD47}" type="slidenum">
              <a:rPr lang="en-US" altLang="zh-CN">
                <a:latin typeface="Tahoma" pitchFamily="34" charset="0"/>
                <a:ea typeface="宋体" charset="-122"/>
              </a:rPr>
              <a:pPr/>
              <a:t>37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3159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9988"/>
            <a:ext cx="7823200" cy="3084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+mn-ea"/>
              </a:rPr>
              <a:t>（</a:t>
            </a:r>
            <a:r>
              <a:rPr lang="en-US" altLang="zh-CN" sz="2600" dirty="0" smtClean="0">
                <a:latin typeface="+mn-ea"/>
              </a:rPr>
              <a:t>2</a:t>
            </a:r>
            <a:r>
              <a:rPr lang="zh-CN" altLang="en-US" sz="2600" dirty="0" smtClean="0">
                <a:latin typeface="+mn-ea"/>
              </a:rPr>
              <a:t>）位寻址区（</a:t>
            </a:r>
            <a:r>
              <a:rPr lang="en-US" altLang="zh-CN" sz="2600" dirty="0" smtClean="0">
                <a:latin typeface="+mn-ea"/>
              </a:rPr>
              <a:t>Bit Addressable Area</a:t>
            </a:r>
            <a:r>
              <a:rPr lang="zh-CN" altLang="en-US" sz="2600" dirty="0" smtClean="0">
                <a:latin typeface="+mn-ea"/>
              </a:rPr>
              <a:t>）（</a:t>
            </a:r>
            <a:r>
              <a:rPr lang="en-US" altLang="zh-CN" sz="2600" dirty="0" smtClean="0">
                <a:latin typeface="+mn-ea"/>
              </a:rPr>
              <a:t>20~2FH</a:t>
            </a:r>
            <a:r>
              <a:rPr lang="zh-CN" altLang="en-US" sz="2600" dirty="0" smtClean="0">
                <a:latin typeface="+mn-ea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+mn-ea"/>
              </a:rPr>
              <a:t>		 </a:t>
            </a:r>
            <a:r>
              <a:rPr lang="en-US" altLang="zh-CN" sz="2600" dirty="0" smtClean="0">
                <a:latin typeface="+mn-ea"/>
              </a:rPr>
              <a:t>MCS-51</a:t>
            </a:r>
            <a:r>
              <a:rPr lang="zh-CN" altLang="en-US" sz="2600" dirty="0" smtClean="0">
                <a:latin typeface="+mn-ea"/>
              </a:rPr>
              <a:t>单片机的片内</a:t>
            </a:r>
            <a:r>
              <a:rPr lang="en-US" altLang="zh-CN" sz="2600" dirty="0" smtClean="0">
                <a:latin typeface="+mn-ea"/>
              </a:rPr>
              <a:t>RAM</a:t>
            </a:r>
            <a:r>
              <a:rPr lang="zh-CN" altLang="en-US" sz="2600" dirty="0" smtClean="0">
                <a:latin typeface="+mn-ea"/>
              </a:rPr>
              <a:t>中， </a:t>
            </a:r>
            <a:r>
              <a:rPr lang="en-US" altLang="zh-CN" sz="2600" dirty="0" smtClean="0">
                <a:latin typeface="+mn-ea"/>
              </a:rPr>
              <a:t>20~2FH</a:t>
            </a:r>
            <a:r>
              <a:rPr lang="zh-CN" altLang="en-US" sz="2600" dirty="0" smtClean="0">
                <a:latin typeface="+mn-ea"/>
              </a:rPr>
              <a:t>单元被开辟为位寻址区；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+mn-ea"/>
              </a:rPr>
              <a:t>		这些单元的每一位都具有一个自己的位地址，共</a:t>
            </a:r>
            <a:r>
              <a:rPr lang="en-US" altLang="zh-CN" sz="2600" dirty="0" smtClean="0">
                <a:latin typeface="+mn-ea"/>
              </a:rPr>
              <a:t>16</a:t>
            </a:r>
            <a:r>
              <a:rPr lang="en-US" altLang="zh-CN" sz="2600" dirty="0" smtClean="0">
                <a:latin typeface="+mn-ea"/>
                <a:sym typeface="Symbol" pitchFamily="18" charset="2"/>
              </a:rPr>
              <a:t>8</a:t>
            </a:r>
            <a:r>
              <a:rPr lang="zh-CN" altLang="en-US" sz="2600" dirty="0" smtClean="0">
                <a:latin typeface="+mn-ea"/>
                <a:sym typeface="Symbol" pitchFamily="18" charset="2"/>
              </a:rPr>
              <a:t>＝</a:t>
            </a:r>
            <a:r>
              <a:rPr lang="en-US" altLang="zh-CN" sz="2600" dirty="0" smtClean="0">
                <a:latin typeface="+mn-ea"/>
                <a:sym typeface="Symbol" pitchFamily="18" charset="2"/>
              </a:rPr>
              <a:t>128</a:t>
            </a:r>
            <a:r>
              <a:rPr lang="zh-CN" altLang="en-US" sz="2600" dirty="0" smtClean="0">
                <a:latin typeface="+mn-ea"/>
                <a:sym typeface="Symbol" pitchFamily="18" charset="2"/>
              </a:rPr>
              <a:t>位。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+mn-ea"/>
                <a:sym typeface="Symbol" pitchFamily="18" charset="2"/>
              </a:rPr>
              <a:t>		</a:t>
            </a:r>
            <a:r>
              <a:rPr lang="zh-CN" altLang="en-US" sz="2600" dirty="0" smtClean="0">
                <a:latin typeface="+mn-ea"/>
              </a:rPr>
              <a:t>位寻址区</a:t>
            </a:r>
            <a:r>
              <a:rPr lang="zh-CN" altLang="en-US" sz="2600" dirty="0" smtClean="0">
                <a:solidFill>
                  <a:schemeClr val="hlink"/>
                </a:solidFill>
                <a:latin typeface="+mn-ea"/>
              </a:rPr>
              <a:t>位地址范围</a:t>
            </a:r>
            <a:r>
              <a:rPr lang="zh-CN" altLang="en-US" sz="2600" dirty="0" smtClean="0">
                <a:latin typeface="+mn-ea"/>
              </a:rPr>
              <a:t>为</a:t>
            </a:r>
            <a:r>
              <a:rPr lang="en-US" altLang="zh-CN" sz="2600" dirty="0" smtClean="0">
                <a:latin typeface="+mn-ea"/>
              </a:rPr>
              <a:t>00~7FH</a:t>
            </a:r>
            <a:r>
              <a:rPr lang="zh-CN" altLang="en-US" sz="2600" dirty="0" smtClean="0">
                <a:latin typeface="+mn-ea"/>
              </a:rPr>
              <a:t>，</a:t>
            </a:r>
            <a:r>
              <a:rPr lang="en-US" altLang="zh-CN" sz="2600" dirty="0" smtClean="0">
                <a:latin typeface="+mn-ea"/>
              </a:rPr>
              <a:t>CPU</a:t>
            </a:r>
            <a:r>
              <a:rPr lang="zh-CN" altLang="en-US" sz="2600" dirty="0" smtClean="0">
                <a:latin typeface="+mn-ea"/>
              </a:rPr>
              <a:t>可以对每一位直接操作。     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endParaRPr lang="en-US" altLang="zh-CN" dirty="0" smtClean="0"/>
          </a:p>
        </p:txBody>
      </p: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3300413" y="4467225"/>
            <a:ext cx="4260850" cy="336550"/>
            <a:chOff x="1583" y="3063"/>
            <a:chExt cx="2684" cy="212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583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918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254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589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923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3258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3593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927" y="3063"/>
              <a:ext cx="34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559050" y="44608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28H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7023100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40H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484938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41H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46775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42H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5408613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43H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870450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44H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332288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45H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794125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46H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255963" y="48815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47H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446213" y="44323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单元地址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268538" y="4862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</a:rPr>
              <a:t>位地址</a:t>
            </a:r>
          </a:p>
        </p:txBody>
      </p:sp>
    </p:spTree>
    <p:extLst>
      <p:ext uri="{BB962C8B-B14F-4D97-AF65-F5344CB8AC3E}">
        <p14:creationId xmlns:p14="http://schemas.microsoft.com/office/powerpoint/2010/main" val="42776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  <p:bldP spid="45070" grpId="0"/>
      <p:bldP spid="45072" grpId="0"/>
      <p:bldP spid="45073" grpId="0"/>
      <p:bldP spid="45074" grpId="0"/>
      <p:bldP spid="45075" grpId="0"/>
      <p:bldP spid="45076" grpId="0"/>
      <p:bldP spid="45077" grpId="0"/>
      <p:bldP spid="45078" grpId="0"/>
      <p:bldP spid="45079" grpId="0"/>
      <p:bldP spid="45081" grpId="0"/>
      <p:bldP spid="450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7777AE9D-2977-45FA-A611-0CB897F45822}" type="slidenum">
              <a:rPr lang="en-US" altLang="zh-CN">
                <a:latin typeface="Tahoma" pitchFamily="34" charset="0"/>
                <a:ea typeface="宋体" charset="-122"/>
              </a:rPr>
              <a:pPr/>
              <a:t>38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328613"/>
            <a:ext cx="7605712" cy="7651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914400" y="1889125"/>
            <a:ext cx="7151688" cy="3816350"/>
            <a:chOff x="736" y="1358"/>
            <a:chExt cx="4505" cy="2404"/>
          </a:xfrm>
        </p:grpSpPr>
        <p:sp>
          <p:nvSpPr>
            <p:cNvPr id="46090" name="Rectangle 5"/>
            <p:cNvSpPr>
              <a:spLocks noChangeArrowheads="1"/>
            </p:cNvSpPr>
            <p:nvPr/>
          </p:nvSpPr>
          <p:spPr bwMode="auto">
            <a:xfrm>
              <a:off x="736" y="1358"/>
              <a:ext cx="892" cy="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 b="0">
                  <a:latin typeface="Times New Roman" pitchFamily="18" charset="0"/>
                  <a:ea typeface="黑体" pitchFamily="2" charset="-122"/>
                </a:rPr>
                <a:t>单元地址</a:t>
              </a:r>
            </a:p>
          </p:txBody>
        </p:sp>
        <p:sp>
          <p:nvSpPr>
            <p:cNvPr id="46091" name="Rectangle 6"/>
            <p:cNvSpPr>
              <a:spLocks noChangeArrowheads="1"/>
            </p:cNvSpPr>
            <p:nvPr/>
          </p:nvSpPr>
          <p:spPr bwMode="auto">
            <a:xfrm>
              <a:off x="1673" y="1358"/>
              <a:ext cx="3568" cy="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0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D7      D6       D5       D4     D3      D2       D1     D0</a:t>
              </a:r>
            </a:p>
          </p:txBody>
        </p:sp>
        <p:sp>
          <p:nvSpPr>
            <p:cNvPr id="46092" name="Rectangle 7"/>
            <p:cNvSpPr>
              <a:spLocks noChangeArrowheads="1"/>
            </p:cNvSpPr>
            <p:nvPr/>
          </p:nvSpPr>
          <p:spPr bwMode="auto">
            <a:xfrm>
              <a:off x="736" y="1966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2C</a:t>
              </a:r>
            </a:p>
          </p:txBody>
        </p:sp>
        <p:sp>
          <p:nvSpPr>
            <p:cNvPr id="46093" name="Rectangle 8"/>
            <p:cNvSpPr>
              <a:spLocks noChangeArrowheads="1"/>
            </p:cNvSpPr>
            <p:nvPr/>
          </p:nvSpPr>
          <p:spPr bwMode="auto">
            <a:xfrm>
              <a:off x="1673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67</a:t>
              </a:r>
            </a:p>
          </p:txBody>
        </p:sp>
        <p:sp>
          <p:nvSpPr>
            <p:cNvPr id="46094" name="Rectangle 9"/>
            <p:cNvSpPr>
              <a:spLocks noChangeArrowheads="1"/>
            </p:cNvSpPr>
            <p:nvPr/>
          </p:nvSpPr>
          <p:spPr bwMode="auto">
            <a:xfrm>
              <a:off x="2119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66</a:t>
              </a:r>
            </a:p>
          </p:txBody>
        </p:sp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2565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65</a:t>
              </a:r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3011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64</a:t>
              </a:r>
            </a:p>
          </p:txBody>
        </p:sp>
        <p:sp>
          <p:nvSpPr>
            <p:cNvPr id="46097" name="Rectangle 12"/>
            <p:cNvSpPr>
              <a:spLocks noChangeArrowheads="1"/>
            </p:cNvSpPr>
            <p:nvPr/>
          </p:nvSpPr>
          <p:spPr bwMode="auto">
            <a:xfrm>
              <a:off x="3457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63</a:t>
              </a:r>
            </a:p>
          </p:txBody>
        </p:sp>
        <p:sp>
          <p:nvSpPr>
            <p:cNvPr id="46098" name="Rectangle 13"/>
            <p:cNvSpPr>
              <a:spLocks noChangeArrowheads="1"/>
            </p:cNvSpPr>
            <p:nvPr/>
          </p:nvSpPr>
          <p:spPr bwMode="auto">
            <a:xfrm>
              <a:off x="3903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62</a:t>
              </a:r>
            </a:p>
          </p:txBody>
        </p:sp>
        <p:sp>
          <p:nvSpPr>
            <p:cNvPr id="46099" name="Rectangle 14"/>
            <p:cNvSpPr>
              <a:spLocks noChangeArrowheads="1"/>
            </p:cNvSpPr>
            <p:nvPr/>
          </p:nvSpPr>
          <p:spPr bwMode="auto">
            <a:xfrm>
              <a:off x="4349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61</a:t>
              </a:r>
            </a:p>
          </p:txBody>
        </p:sp>
        <p:sp>
          <p:nvSpPr>
            <p:cNvPr id="46100" name="Rectangle 15"/>
            <p:cNvSpPr>
              <a:spLocks noChangeArrowheads="1"/>
            </p:cNvSpPr>
            <p:nvPr/>
          </p:nvSpPr>
          <p:spPr bwMode="auto">
            <a:xfrm>
              <a:off x="4795" y="196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60</a:t>
              </a:r>
            </a:p>
          </p:txBody>
        </p:sp>
        <p:sp>
          <p:nvSpPr>
            <p:cNvPr id="46101" name="Rectangle 16"/>
            <p:cNvSpPr>
              <a:spLocks noChangeArrowheads="1"/>
            </p:cNvSpPr>
            <p:nvPr/>
          </p:nvSpPr>
          <p:spPr bwMode="auto">
            <a:xfrm>
              <a:off x="736" y="2104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2B</a:t>
              </a:r>
            </a:p>
          </p:txBody>
        </p:sp>
        <p:sp>
          <p:nvSpPr>
            <p:cNvPr id="46102" name="Rectangle 17"/>
            <p:cNvSpPr>
              <a:spLocks noChangeArrowheads="1"/>
            </p:cNvSpPr>
            <p:nvPr/>
          </p:nvSpPr>
          <p:spPr bwMode="auto">
            <a:xfrm>
              <a:off x="1673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5F</a:t>
              </a:r>
            </a:p>
          </p:txBody>
        </p:sp>
        <p:sp>
          <p:nvSpPr>
            <p:cNvPr id="46103" name="Rectangle 18"/>
            <p:cNvSpPr>
              <a:spLocks noChangeArrowheads="1"/>
            </p:cNvSpPr>
            <p:nvPr/>
          </p:nvSpPr>
          <p:spPr bwMode="auto">
            <a:xfrm>
              <a:off x="2119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5E</a:t>
              </a:r>
            </a:p>
          </p:txBody>
        </p:sp>
        <p:sp>
          <p:nvSpPr>
            <p:cNvPr id="46104" name="Rectangle 19"/>
            <p:cNvSpPr>
              <a:spLocks noChangeArrowheads="1"/>
            </p:cNvSpPr>
            <p:nvPr/>
          </p:nvSpPr>
          <p:spPr bwMode="auto">
            <a:xfrm>
              <a:off x="2565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5D</a:t>
              </a:r>
            </a:p>
          </p:txBody>
        </p:sp>
        <p:sp>
          <p:nvSpPr>
            <p:cNvPr id="46105" name="Rectangle 20"/>
            <p:cNvSpPr>
              <a:spLocks noChangeArrowheads="1"/>
            </p:cNvSpPr>
            <p:nvPr/>
          </p:nvSpPr>
          <p:spPr bwMode="auto">
            <a:xfrm>
              <a:off x="3011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5C</a:t>
              </a:r>
            </a:p>
          </p:txBody>
        </p:sp>
        <p:sp>
          <p:nvSpPr>
            <p:cNvPr id="46106" name="Rectangle 21"/>
            <p:cNvSpPr>
              <a:spLocks noChangeArrowheads="1"/>
            </p:cNvSpPr>
            <p:nvPr/>
          </p:nvSpPr>
          <p:spPr bwMode="auto">
            <a:xfrm>
              <a:off x="3457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5B</a:t>
              </a:r>
            </a:p>
          </p:txBody>
        </p:sp>
        <p:sp>
          <p:nvSpPr>
            <p:cNvPr id="46107" name="Rectangle 22"/>
            <p:cNvSpPr>
              <a:spLocks noChangeArrowheads="1"/>
            </p:cNvSpPr>
            <p:nvPr/>
          </p:nvSpPr>
          <p:spPr bwMode="auto">
            <a:xfrm>
              <a:off x="3903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5A</a:t>
              </a:r>
            </a:p>
          </p:txBody>
        </p:sp>
        <p:sp>
          <p:nvSpPr>
            <p:cNvPr id="46108" name="Rectangle 23"/>
            <p:cNvSpPr>
              <a:spLocks noChangeArrowheads="1"/>
            </p:cNvSpPr>
            <p:nvPr/>
          </p:nvSpPr>
          <p:spPr bwMode="auto">
            <a:xfrm>
              <a:off x="4349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59</a:t>
              </a:r>
            </a:p>
          </p:txBody>
        </p:sp>
        <p:sp>
          <p:nvSpPr>
            <p:cNvPr id="46109" name="Rectangle 24"/>
            <p:cNvSpPr>
              <a:spLocks noChangeArrowheads="1"/>
            </p:cNvSpPr>
            <p:nvPr/>
          </p:nvSpPr>
          <p:spPr bwMode="auto">
            <a:xfrm>
              <a:off x="4795" y="210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58</a:t>
              </a:r>
            </a:p>
          </p:txBody>
        </p:sp>
        <p:sp>
          <p:nvSpPr>
            <p:cNvPr id="46110" name="Rectangle 25"/>
            <p:cNvSpPr>
              <a:spLocks noChangeArrowheads="1"/>
            </p:cNvSpPr>
            <p:nvPr/>
          </p:nvSpPr>
          <p:spPr bwMode="auto">
            <a:xfrm>
              <a:off x="736" y="2242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2A</a:t>
              </a:r>
            </a:p>
          </p:txBody>
        </p:sp>
        <p:sp>
          <p:nvSpPr>
            <p:cNvPr id="46111" name="Rectangle 26"/>
            <p:cNvSpPr>
              <a:spLocks noChangeArrowheads="1"/>
            </p:cNvSpPr>
            <p:nvPr/>
          </p:nvSpPr>
          <p:spPr bwMode="auto">
            <a:xfrm>
              <a:off x="1673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57</a:t>
              </a:r>
            </a:p>
          </p:txBody>
        </p:sp>
        <p:sp>
          <p:nvSpPr>
            <p:cNvPr id="46112" name="Rectangle 27"/>
            <p:cNvSpPr>
              <a:spLocks noChangeArrowheads="1"/>
            </p:cNvSpPr>
            <p:nvPr/>
          </p:nvSpPr>
          <p:spPr bwMode="auto">
            <a:xfrm>
              <a:off x="2119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56</a:t>
              </a:r>
            </a:p>
          </p:txBody>
        </p:sp>
        <p:sp>
          <p:nvSpPr>
            <p:cNvPr id="46113" name="Rectangle 28"/>
            <p:cNvSpPr>
              <a:spLocks noChangeArrowheads="1"/>
            </p:cNvSpPr>
            <p:nvPr/>
          </p:nvSpPr>
          <p:spPr bwMode="auto">
            <a:xfrm>
              <a:off x="2565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55</a:t>
              </a:r>
            </a:p>
          </p:txBody>
        </p:sp>
        <p:sp>
          <p:nvSpPr>
            <p:cNvPr id="46114" name="Rectangle 29"/>
            <p:cNvSpPr>
              <a:spLocks noChangeArrowheads="1"/>
            </p:cNvSpPr>
            <p:nvPr/>
          </p:nvSpPr>
          <p:spPr bwMode="auto">
            <a:xfrm>
              <a:off x="3011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54</a:t>
              </a:r>
            </a:p>
          </p:txBody>
        </p:sp>
        <p:sp>
          <p:nvSpPr>
            <p:cNvPr id="46115" name="Rectangle 30"/>
            <p:cNvSpPr>
              <a:spLocks noChangeArrowheads="1"/>
            </p:cNvSpPr>
            <p:nvPr/>
          </p:nvSpPr>
          <p:spPr bwMode="auto">
            <a:xfrm>
              <a:off x="3457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53</a:t>
              </a:r>
            </a:p>
          </p:txBody>
        </p:sp>
        <p:sp>
          <p:nvSpPr>
            <p:cNvPr id="46116" name="Rectangle 31"/>
            <p:cNvSpPr>
              <a:spLocks noChangeArrowheads="1"/>
            </p:cNvSpPr>
            <p:nvPr/>
          </p:nvSpPr>
          <p:spPr bwMode="auto">
            <a:xfrm>
              <a:off x="3903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52</a:t>
              </a:r>
            </a:p>
          </p:txBody>
        </p:sp>
        <p:sp>
          <p:nvSpPr>
            <p:cNvPr id="46117" name="Rectangle 32"/>
            <p:cNvSpPr>
              <a:spLocks noChangeArrowheads="1"/>
            </p:cNvSpPr>
            <p:nvPr/>
          </p:nvSpPr>
          <p:spPr bwMode="auto">
            <a:xfrm>
              <a:off x="4349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51</a:t>
              </a:r>
            </a:p>
          </p:txBody>
        </p:sp>
        <p:sp>
          <p:nvSpPr>
            <p:cNvPr id="46118" name="Rectangle 33"/>
            <p:cNvSpPr>
              <a:spLocks noChangeArrowheads="1"/>
            </p:cNvSpPr>
            <p:nvPr/>
          </p:nvSpPr>
          <p:spPr bwMode="auto">
            <a:xfrm>
              <a:off x="4795" y="2242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50</a:t>
              </a:r>
            </a:p>
          </p:txBody>
        </p:sp>
        <p:sp>
          <p:nvSpPr>
            <p:cNvPr id="46119" name="Rectangle 34"/>
            <p:cNvSpPr>
              <a:spLocks noChangeArrowheads="1"/>
            </p:cNvSpPr>
            <p:nvPr/>
          </p:nvSpPr>
          <p:spPr bwMode="auto">
            <a:xfrm>
              <a:off x="736" y="2380"/>
              <a:ext cx="892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29</a:t>
              </a:r>
            </a:p>
          </p:txBody>
        </p:sp>
        <p:sp>
          <p:nvSpPr>
            <p:cNvPr id="46120" name="Rectangle 35"/>
            <p:cNvSpPr>
              <a:spLocks noChangeArrowheads="1"/>
            </p:cNvSpPr>
            <p:nvPr/>
          </p:nvSpPr>
          <p:spPr bwMode="auto">
            <a:xfrm>
              <a:off x="1673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4F</a:t>
              </a:r>
            </a:p>
          </p:txBody>
        </p:sp>
        <p:sp>
          <p:nvSpPr>
            <p:cNvPr id="46121" name="Rectangle 36"/>
            <p:cNvSpPr>
              <a:spLocks noChangeArrowheads="1"/>
            </p:cNvSpPr>
            <p:nvPr/>
          </p:nvSpPr>
          <p:spPr bwMode="auto">
            <a:xfrm>
              <a:off x="2119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4E</a:t>
              </a:r>
            </a:p>
          </p:txBody>
        </p:sp>
        <p:sp>
          <p:nvSpPr>
            <p:cNvPr id="46122" name="Rectangle 37"/>
            <p:cNvSpPr>
              <a:spLocks noChangeArrowheads="1"/>
            </p:cNvSpPr>
            <p:nvPr/>
          </p:nvSpPr>
          <p:spPr bwMode="auto">
            <a:xfrm>
              <a:off x="2565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4D</a:t>
              </a:r>
            </a:p>
          </p:txBody>
        </p:sp>
        <p:sp>
          <p:nvSpPr>
            <p:cNvPr id="46123" name="Rectangle 38"/>
            <p:cNvSpPr>
              <a:spLocks noChangeArrowheads="1"/>
            </p:cNvSpPr>
            <p:nvPr/>
          </p:nvSpPr>
          <p:spPr bwMode="auto">
            <a:xfrm>
              <a:off x="3011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4C</a:t>
              </a:r>
            </a:p>
          </p:txBody>
        </p:sp>
        <p:sp>
          <p:nvSpPr>
            <p:cNvPr id="46124" name="Rectangle 39"/>
            <p:cNvSpPr>
              <a:spLocks noChangeArrowheads="1"/>
            </p:cNvSpPr>
            <p:nvPr/>
          </p:nvSpPr>
          <p:spPr bwMode="auto">
            <a:xfrm>
              <a:off x="3457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4B</a:t>
              </a:r>
            </a:p>
          </p:txBody>
        </p:sp>
        <p:sp>
          <p:nvSpPr>
            <p:cNvPr id="46125" name="Rectangle 40"/>
            <p:cNvSpPr>
              <a:spLocks noChangeArrowheads="1"/>
            </p:cNvSpPr>
            <p:nvPr/>
          </p:nvSpPr>
          <p:spPr bwMode="auto">
            <a:xfrm>
              <a:off x="3903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4A</a:t>
              </a:r>
            </a:p>
          </p:txBody>
        </p:sp>
        <p:sp>
          <p:nvSpPr>
            <p:cNvPr id="46126" name="Rectangle 41"/>
            <p:cNvSpPr>
              <a:spLocks noChangeArrowheads="1"/>
            </p:cNvSpPr>
            <p:nvPr/>
          </p:nvSpPr>
          <p:spPr bwMode="auto">
            <a:xfrm>
              <a:off x="4349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49</a:t>
              </a:r>
            </a:p>
          </p:txBody>
        </p:sp>
        <p:sp>
          <p:nvSpPr>
            <p:cNvPr id="46127" name="Rectangle 42"/>
            <p:cNvSpPr>
              <a:spLocks noChangeArrowheads="1"/>
            </p:cNvSpPr>
            <p:nvPr/>
          </p:nvSpPr>
          <p:spPr bwMode="auto">
            <a:xfrm>
              <a:off x="4795" y="2380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48</a:t>
              </a:r>
            </a:p>
          </p:txBody>
        </p:sp>
        <p:sp>
          <p:nvSpPr>
            <p:cNvPr id="46128" name="Rectangle 43"/>
            <p:cNvSpPr>
              <a:spLocks noChangeArrowheads="1"/>
            </p:cNvSpPr>
            <p:nvPr/>
          </p:nvSpPr>
          <p:spPr bwMode="auto">
            <a:xfrm>
              <a:off x="736" y="2519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28</a:t>
              </a:r>
            </a:p>
          </p:txBody>
        </p:sp>
        <p:sp>
          <p:nvSpPr>
            <p:cNvPr id="46129" name="Rectangle 44"/>
            <p:cNvSpPr>
              <a:spLocks noChangeArrowheads="1"/>
            </p:cNvSpPr>
            <p:nvPr/>
          </p:nvSpPr>
          <p:spPr bwMode="auto">
            <a:xfrm>
              <a:off x="1673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47</a:t>
              </a:r>
            </a:p>
          </p:txBody>
        </p:sp>
        <p:sp>
          <p:nvSpPr>
            <p:cNvPr id="46130" name="Rectangle 45"/>
            <p:cNvSpPr>
              <a:spLocks noChangeArrowheads="1"/>
            </p:cNvSpPr>
            <p:nvPr/>
          </p:nvSpPr>
          <p:spPr bwMode="auto">
            <a:xfrm>
              <a:off x="2119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46</a:t>
              </a:r>
            </a:p>
          </p:txBody>
        </p:sp>
        <p:sp>
          <p:nvSpPr>
            <p:cNvPr id="46131" name="Rectangle 46"/>
            <p:cNvSpPr>
              <a:spLocks noChangeArrowheads="1"/>
            </p:cNvSpPr>
            <p:nvPr/>
          </p:nvSpPr>
          <p:spPr bwMode="auto">
            <a:xfrm>
              <a:off x="2565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45</a:t>
              </a:r>
            </a:p>
          </p:txBody>
        </p:sp>
        <p:sp>
          <p:nvSpPr>
            <p:cNvPr id="46132" name="Rectangle 47"/>
            <p:cNvSpPr>
              <a:spLocks noChangeArrowheads="1"/>
            </p:cNvSpPr>
            <p:nvPr/>
          </p:nvSpPr>
          <p:spPr bwMode="auto">
            <a:xfrm>
              <a:off x="3011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44</a:t>
              </a:r>
            </a:p>
          </p:txBody>
        </p:sp>
        <p:sp>
          <p:nvSpPr>
            <p:cNvPr id="46133" name="Rectangle 48"/>
            <p:cNvSpPr>
              <a:spLocks noChangeArrowheads="1"/>
            </p:cNvSpPr>
            <p:nvPr/>
          </p:nvSpPr>
          <p:spPr bwMode="auto">
            <a:xfrm>
              <a:off x="3457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43</a:t>
              </a:r>
            </a:p>
          </p:txBody>
        </p:sp>
        <p:sp>
          <p:nvSpPr>
            <p:cNvPr id="46134" name="Rectangle 49"/>
            <p:cNvSpPr>
              <a:spLocks noChangeArrowheads="1"/>
            </p:cNvSpPr>
            <p:nvPr/>
          </p:nvSpPr>
          <p:spPr bwMode="auto">
            <a:xfrm>
              <a:off x="3903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42</a:t>
              </a:r>
            </a:p>
          </p:txBody>
        </p:sp>
        <p:sp>
          <p:nvSpPr>
            <p:cNvPr id="46135" name="Rectangle 50"/>
            <p:cNvSpPr>
              <a:spLocks noChangeArrowheads="1"/>
            </p:cNvSpPr>
            <p:nvPr/>
          </p:nvSpPr>
          <p:spPr bwMode="auto">
            <a:xfrm>
              <a:off x="4349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41</a:t>
              </a:r>
            </a:p>
          </p:txBody>
        </p:sp>
        <p:sp>
          <p:nvSpPr>
            <p:cNvPr id="46136" name="Rectangle 51"/>
            <p:cNvSpPr>
              <a:spLocks noChangeArrowheads="1"/>
            </p:cNvSpPr>
            <p:nvPr/>
          </p:nvSpPr>
          <p:spPr bwMode="auto">
            <a:xfrm>
              <a:off x="4795" y="2519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40</a:t>
              </a:r>
            </a:p>
          </p:txBody>
        </p:sp>
        <p:sp>
          <p:nvSpPr>
            <p:cNvPr id="46137" name="Rectangle 52"/>
            <p:cNvSpPr>
              <a:spLocks noChangeArrowheads="1"/>
            </p:cNvSpPr>
            <p:nvPr/>
          </p:nvSpPr>
          <p:spPr bwMode="auto">
            <a:xfrm>
              <a:off x="736" y="2657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46138" name="Rectangle 53"/>
            <p:cNvSpPr>
              <a:spLocks noChangeArrowheads="1"/>
            </p:cNvSpPr>
            <p:nvPr/>
          </p:nvSpPr>
          <p:spPr bwMode="auto">
            <a:xfrm>
              <a:off x="1673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3F</a:t>
              </a:r>
            </a:p>
          </p:txBody>
        </p:sp>
        <p:sp>
          <p:nvSpPr>
            <p:cNvPr id="46139" name="Rectangle 54"/>
            <p:cNvSpPr>
              <a:spLocks noChangeArrowheads="1"/>
            </p:cNvSpPr>
            <p:nvPr/>
          </p:nvSpPr>
          <p:spPr bwMode="auto">
            <a:xfrm>
              <a:off x="2119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3E</a:t>
              </a:r>
            </a:p>
          </p:txBody>
        </p:sp>
        <p:sp>
          <p:nvSpPr>
            <p:cNvPr id="46140" name="Rectangle 55"/>
            <p:cNvSpPr>
              <a:spLocks noChangeArrowheads="1"/>
            </p:cNvSpPr>
            <p:nvPr/>
          </p:nvSpPr>
          <p:spPr bwMode="auto">
            <a:xfrm>
              <a:off x="2565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3D</a:t>
              </a:r>
            </a:p>
          </p:txBody>
        </p:sp>
        <p:sp>
          <p:nvSpPr>
            <p:cNvPr id="46141" name="Rectangle 56"/>
            <p:cNvSpPr>
              <a:spLocks noChangeArrowheads="1"/>
            </p:cNvSpPr>
            <p:nvPr/>
          </p:nvSpPr>
          <p:spPr bwMode="auto">
            <a:xfrm>
              <a:off x="3011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3C</a:t>
              </a:r>
            </a:p>
          </p:txBody>
        </p:sp>
        <p:sp>
          <p:nvSpPr>
            <p:cNvPr id="46142" name="Rectangle 57"/>
            <p:cNvSpPr>
              <a:spLocks noChangeArrowheads="1"/>
            </p:cNvSpPr>
            <p:nvPr/>
          </p:nvSpPr>
          <p:spPr bwMode="auto">
            <a:xfrm>
              <a:off x="3457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3B</a:t>
              </a:r>
            </a:p>
          </p:txBody>
        </p:sp>
        <p:sp>
          <p:nvSpPr>
            <p:cNvPr id="46143" name="Rectangle 58"/>
            <p:cNvSpPr>
              <a:spLocks noChangeArrowheads="1"/>
            </p:cNvSpPr>
            <p:nvPr/>
          </p:nvSpPr>
          <p:spPr bwMode="auto">
            <a:xfrm>
              <a:off x="3903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3A</a:t>
              </a:r>
            </a:p>
          </p:txBody>
        </p:sp>
        <p:sp>
          <p:nvSpPr>
            <p:cNvPr id="46144" name="Rectangle 59"/>
            <p:cNvSpPr>
              <a:spLocks noChangeArrowheads="1"/>
            </p:cNvSpPr>
            <p:nvPr/>
          </p:nvSpPr>
          <p:spPr bwMode="auto">
            <a:xfrm>
              <a:off x="4349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39</a:t>
              </a:r>
            </a:p>
          </p:txBody>
        </p:sp>
        <p:sp>
          <p:nvSpPr>
            <p:cNvPr id="46145" name="Rectangle 60"/>
            <p:cNvSpPr>
              <a:spLocks noChangeArrowheads="1"/>
            </p:cNvSpPr>
            <p:nvPr/>
          </p:nvSpPr>
          <p:spPr bwMode="auto">
            <a:xfrm>
              <a:off x="4795" y="2657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38</a:t>
              </a:r>
            </a:p>
          </p:txBody>
        </p:sp>
        <p:sp>
          <p:nvSpPr>
            <p:cNvPr id="46146" name="Rectangle 61"/>
            <p:cNvSpPr>
              <a:spLocks noChangeArrowheads="1"/>
            </p:cNvSpPr>
            <p:nvPr/>
          </p:nvSpPr>
          <p:spPr bwMode="auto">
            <a:xfrm>
              <a:off x="736" y="2795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26</a:t>
              </a:r>
            </a:p>
          </p:txBody>
        </p:sp>
        <p:sp>
          <p:nvSpPr>
            <p:cNvPr id="46147" name="Rectangle 62"/>
            <p:cNvSpPr>
              <a:spLocks noChangeArrowheads="1"/>
            </p:cNvSpPr>
            <p:nvPr/>
          </p:nvSpPr>
          <p:spPr bwMode="auto">
            <a:xfrm>
              <a:off x="1673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37</a:t>
              </a:r>
            </a:p>
          </p:txBody>
        </p:sp>
        <p:sp>
          <p:nvSpPr>
            <p:cNvPr id="46148" name="Rectangle 63"/>
            <p:cNvSpPr>
              <a:spLocks noChangeArrowheads="1"/>
            </p:cNvSpPr>
            <p:nvPr/>
          </p:nvSpPr>
          <p:spPr bwMode="auto">
            <a:xfrm>
              <a:off x="2119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36</a:t>
              </a:r>
            </a:p>
          </p:txBody>
        </p:sp>
        <p:sp>
          <p:nvSpPr>
            <p:cNvPr id="46149" name="Rectangle 64"/>
            <p:cNvSpPr>
              <a:spLocks noChangeArrowheads="1"/>
            </p:cNvSpPr>
            <p:nvPr/>
          </p:nvSpPr>
          <p:spPr bwMode="auto">
            <a:xfrm>
              <a:off x="2565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35</a:t>
              </a:r>
            </a:p>
          </p:txBody>
        </p:sp>
        <p:sp>
          <p:nvSpPr>
            <p:cNvPr id="46150" name="Rectangle 65"/>
            <p:cNvSpPr>
              <a:spLocks noChangeArrowheads="1"/>
            </p:cNvSpPr>
            <p:nvPr/>
          </p:nvSpPr>
          <p:spPr bwMode="auto">
            <a:xfrm>
              <a:off x="3011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34</a:t>
              </a:r>
            </a:p>
          </p:txBody>
        </p:sp>
        <p:sp>
          <p:nvSpPr>
            <p:cNvPr id="46151" name="Rectangle 66"/>
            <p:cNvSpPr>
              <a:spLocks noChangeArrowheads="1"/>
            </p:cNvSpPr>
            <p:nvPr/>
          </p:nvSpPr>
          <p:spPr bwMode="auto">
            <a:xfrm>
              <a:off x="3457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33</a:t>
              </a:r>
            </a:p>
          </p:txBody>
        </p:sp>
        <p:sp>
          <p:nvSpPr>
            <p:cNvPr id="46152" name="Rectangle 67"/>
            <p:cNvSpPr>
              <a:spLocks noChangeArrowheads="1"/>
            </p:cNvSpPr>
            <p:nvPr/>
          </p:nvSpPr>
          <p:spPr bwMode="auto">
            <a:xfrm>
              <a:off x="3903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32</a:t>
              </a:r>
            </a:p>
          </p:txBody>
        </p:sp>
        <p:sp>
          <p:nvSpPr>
            <p:cNvPr id="46153" name="Rectangle 68"/>
            <p:cNvSpPr>
              <a:spLocks noChangeArrowheads="1"/>
            </p:cNvSpPr>
            <p:nvPr/>
          </p:nvSpPr>
          <p:spPr bwMode="auto">
            <a:xfrm>
              <a:off x="4349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31</a:t>
              </a:r>
            </a:p>
          </p:txBody>
        </p:sp>
        <p:sp>
          <p:nvSpPr>
            <p:cNvPr id="46154" name="Rectangle 69"/>
            <p:cNvSpPr>
              <a:spLocks noChangeArrowheads="1"/>
            </p:cNvSpPr>
            <p:nvPr/>
          </p:nvSpPr>
          <p:spPr bwMode="auto">
            <a:xfrm>
              <a:off x="4795" y="2795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30</a:t>
              </a:r>
            </a:p>
          </p:txBody>
        </p:sp>
        <p:sp>
          <p:nvSpPr>
            <p:cNvPr id="46155" name="Rectangle 70"/>
            <p:cNvSpPr>
              <a:spLocks noChangeArrowheads="1"/>
            </p:cNvSpPr>
            <p:nvPr/>
          </p:nvSpPr>
          <p:spPr bwMode="auto">
            <a:xfrm>
              <a:off x="736" y="2933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25</a:t>
              </a:r>
            </a:p>
          </p:txBody>
        </p:sp>
        <p:sp>
          <p:nvSpPr>
            <p:cNvPr id="46156" name="Rectangle 71"/>
            <p:cNvSpPr>
              <a:spLocks noChangeArrowheads="1"/>
            </p:cNvSpPr>
            <p:nvPr/>
          </p:nvSpPr>
          <p:spPr bwMode="auto">
            <a:xfrm>
              <a:off x="1673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2F</a:t>
              </a:r>
            </a:p>
          </p:txBody>
        </p:sp>
        <p:sp>
          <p:nvSpPr>
            <p:cNvPr id="46157" name="Rectangle 72"/>
            <p:cNvSpPr>
              <a:spLocks noChangeArrowheads="1"/>
            </p:cNvSpPr>
            <p:nvPr/>
          </p:nvSpPr>
          <p:spPr bwMode="auto">
            <a:xfrm>
              <a:off x="2119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2E</a:t>
              </a:r>
            </a:p>
          </p:txBody>
        </p:sp>
        <p:sp>
          <p:nvSpPr>
            <p:cNvPr id="46158" name="Rectangle 73"/>
            <p:cNvSpPr>
              <a:spLocks noChangeArrowheads="1"/>
            </p:cNvSpPr>
            <p:nvPr/>
          </p:nvSpPr>
          <p:spPr bwMode="auto">
            <a:xfrm>
              <a:off x="2565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2D</a:t>
              </a:r>
            </a:p>
          </p:txBody>
        </p:sp>
        <p:sp>
          <p:nvSpPr>
            <p:cNvPr id="46159" name="Rectangle 74"/>
            <p:cNvSpPr>
              <a:spLocks noChangeArrowheads="1"/>
            </p:cNvSpPr>
            <p:nvPr/>
          </p:nvSpPr>
          <p:spPr bwMode="auto">
            <a:xfrm>
              <a:off x="3011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2C</a:t>
              </a:r>
            </a:p>
          </p:txBody>
        </p:sp>
        <p:sp>
          <p:nvSpPr>
            <p:cNvPr id="46160" name="Rectangle 75"/>
            <p:cNvSpPr>
              <a:spLocks noChangeArrowheads="1"/>
            </p:cNvSpPr>
            <p:nvPr/>
          </p:nvSpPr>
          <p:spPr bwMode="auto">
            <a:xfrm>
              <a:off x="3457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2B</a:t>
              </a:r>
            </a:p>
          </p:txBody>
        </p:sp>
        <p:sp>
          <p:nvSpPr>
            <p:cNvPr id="46161" name="Rectangle 76"/>
            <p:cNvSpPr>
              <a:spLocks noChangeArrowheads="1"/>
            </p:cNvSpPr>
            <p:nvPr/>
          </p:nvSpPr>
          <p:spPr bwMode="auto">
            <a:xfrm>
              <a:off x="3903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2A</a:t>
              </a:r>
            </a:p>
          </p:txBody>
        </p:sp>
        <p:sp>
          <p:nvSpPr>
            <p:cNvPr id="46162" name="Rectangle 77"/>
            <p:cNvSpPr>
              <a:spLocks noChangeArrowheads="1"/>
            </p:cNvSpPr>
            <p:nvPr/>
          </p:nvSpPr>
          <p:spPr bwMode="auto">
            <a:xfrm>
              <a:off x="4349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29</a:t>
              </a:r>
            </a:p>
          </p:txBody>
        </p:sp>
        <p:sp>
          <p:nvSpPr>
            <p:cNvPr id="46163" name="Rectangle 78"/>
            <p:cNvSpPr>
              <a:spLocks noChangeArrowheads="1"/>
            </p:cNvSpPr>
            <p:nvPr/>
          </p:nvSpPr>
          <p:spPr bwMode="auto">
            <a:xfrm>
              <a:off x="4795" y="2933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28</a:t>
              </a:r>
            </a:p>
          </p:txBody>
        </p:sp>
        <p:sp>
          <p:nvSpPr>
            <p:cNvPr id="46164" name="Rectangle 79"/>
            <p:cNvSpPr>
              <a:spLocks noChangeArrowheads="1"/>
            </p:cNvSpPr>
            <p:nvPr/>
          </p:nvSpPr>
          <p:spPr bwMode="auto">
            <a:xfrm>
              <a:off x="736" y="3071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24</a:t>
              </a:r>
            </a:p>
          </p:txBody>
        </p:sp>
        <p:sp>
          <p:nvSpPr>
            <p:cNvPr id="46165" name="Rectangle 80"/>
            <p:cNvSpPr>
              <a:spLocks noChangeArrowheads="1"/>
            </p:cNvSpPr>
            <p:nvPr/>
          </p:nvSpPr>
          <p:spPr bwMode="auto">
            <a:xfrm>
              <a:off x="1673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27</a:t>
              </a:r>
            </a:p>
          </p:txBody>
        </p:sp>
        <p:sp>
          <p:nvSpPr>
            <p:cNvPr id="46166" name="Rectangle 81"/>
            <p:cNvSpPr>
              <a:spLocks noChangeArrowheads="1"/>
            </p:cNvSpPr>
            <p:nvPr/>
          </p:nvSpPr>
          <p:spPr bwMode="auto">
            <a:xfrm>
              <a:off x="2119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26</a:t>
              </a:r>
            </a:p>
          </p:txBody>
        </p:sp>
        <p:sp>
          <p:nvSpPr>
            <p:cNvPr id="46167" name="Rectangle 82"/>
            <p:cNvSpPr>
              <a:spLocks noChangeArrowheads="1"/>
            </p:cNvSpPr>
            <p:nvPr/>
          </p:nvSpPr>
          <p:spPr bwMode="auto">
            <a:xfrm>
              <a:off x="2565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25</a:t>
              </a:r>
            </a:p>
          </p:txBody>
        </p:sp>
        <p:sp>
          <p:nvSpPr>
            <p:cNvPr id="46168" name="Rectangle 83"/>
            <p:cNvSpPr>
              <a:spLocks noChangeArrowheads="1"/>
            </p:cNvSpPr>
            <p:nvPr/>
          </p:nvSpPr>
          <p:spPr bwMode="auto">
            <a:xfrm>
              <a:off x="3011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24</a:t>
              </a:r>
            </a:p>
          </p:txBody>
        </p:sp>
        <p:sp>
          <p:nvSpPr>
            <p:cNvPr id="46169" name="Rectangle 84"/>
            <p:cNvSpPr>
              <a:spLocks noChangeArrowheads="1"/>
            </p:cNvSpPr>
            <p:nvPr/>
          </p:nvSpPr>
          <p:spPr bwMode="auto">
            <a:xfrm>
              <a:off x="3457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23</a:t>
              </a:r>
            </a:p>
          </p:txBody>
        </p:sp>
        <p:sp>
          <p:nvSpPr>
            <p:cNvPr id="46170" name="Rectangle 85"/>
            <p:cNvSpPr>
              <a:spLocks noChangeArrowheads="1"/>
            </p:cNvSpPr>
            <p:nvPr/>
          </p:nvSpPr>
          <p:spPr bwMode="auto">
            <a:xfrm>
              <a:off x="3903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22</a:t>
              </a:r>
            </a:p>
          </p:txBody>
        </p:sp>
        <p:sp>
          <p:nvSpPr>
            <p:cNvPr id="46171" name="Rectangle 86"/>
            <p:cNvSpPr>
              <a:spLocks noChangeArrowheads="1"/>
            </p:cNvSpPr>
            <p:nvPr/>
          </p:nvSpPr>
          <p:spPr bwMode="auto">
            <a:xfrm>
              <a:off x="4349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21</a:t>
              </a:r>
            </a:p>
          </p:txBody>
        </p:sp>
        <p:sp>
          <p:nvSpPr>
            <p:cNvPr id="46172" name="Rectangle 87"/>
            <p:cNvSpPr>
              <a:spLocks noChangeArrowheads="1"/>
            </p:cNvSpPr>
            <p:nvPr/>
          </p:nvSpPr>
          <p:spPr bwMode="auto">
            <a:xfrm>
              <a:off x="4795" y="3071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20</a:t>
              </a:r>
            </a:p>
          </p:txBody>
        </p:sp>
        <p:sp>
          <p:nvSpPr>
            <p:cNvPr id="46173" name="Rectangle 88"/>
            <p:cNvSpPr>
              <a:spLocks noChangeArrowheads="1"/>
            </p:cNvSpPr>
            <p:nvPr/>
          </p:nvSpPr>
          <p:spPr bwMode="auto">
            <a:xfrm>
              <a:off x="736" y="3209"/>
              <a:ext cx="892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23</a:t>
              </a:r>
            </a:p>
          </p:txBody>
        </p:sp>
        <p:sp>
          <p:nvSpPr>
            <p:cNvPr id="46174" name="Rectangle 89"/>
            <p:cNvSpPr>
              <a:spLocks noChangeArrowheads="1"/>
            </p:cNvSpPr>
            <p:nvPr/>
          </p:nvSpPr>
          <p:spPr bwMode="auto">
            <a:xfrm>
              <a:off x="1673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1F</a:t>
              </a:r>
            </a:p>
          </p:txBody>
        </p:sp>
        <p:sp>
          <p:nvSpPr>
            <p:cNvPr id="46175" name="Rectangle 90"/>
            <p:cNvSpPr>
              <a:spLocks noChangeArrowheads="1"/>
            </p:cNvSpPr>
            <p:nvPr/>
          </p:nvSpPr>
          <p:spPr bwMode="auto">
            <a:xfrm>
              <a:off x="2119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1E</a:t>
              </a:r>
            </a:p>
          </p:txBody>
        </p:sp>
        <p:sp>
          <p:nvSpPr>
            <p:cNvPr id="46176" name="Rectangle 91"/>
            <p:cNvSpPr>
              <a:spLocks noChangeArrowheads="1"/>
            </p:cNvSpPr>
            <p:nvPr/>
          </p:nvSpPr>
          <p:spPr bwMode="auto">
            <a:xfrm>
              <a:off x="2565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1D</a:t>
              </a:r>
            </a:p>
          </p:txBody>
        </p:sp>
        <p:sp>
          <p:nvSpPr>
            <p:cNvPr id="46177" name="Rectangle 92"/>
            <p:cNvSpPr>
              <a:spLocks noChangeArrowheads="1"/>
            </p:cNvSpPr>
            <p:nvPr/>
          </p:nvSpPr>
          <p:spPr bwMode="auto">
            <a:xfrm>
              <a:off x="3011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1C</a:t>
              </a:r>
            </a:p>
          </p:txBody>
        </p:sp>
        <p:sp>
          <p:nvSpPr>
            <p:cNvPr id="46178" name="Rectangle 93"/>
            <p:cNvSpPr>
              <a:spLocks noChangeArrowheads="1"/>
            </p:cNvSpPr>
            <p:nvPr/>
          </p:nvSpPr>
          <p:spPr bwMode="auto">
            <a:xfrm>
              <a:off x="3457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1B</a:t>
              </a:r>
            </a:p>
          </p:txBody>
        </p:sp>
        <p:sp>
          <p:nvSpPr>
            <p:cNvPr id="46179" name="Rectangle 94"/>
            <p:cNvSpPr>
              <a:spLocks noChangeArrowheads="1"/>
            </p:cNvSpPr>
            <p:nvPr/>
          </p:nvSpPr>
          <p:spPr bwMode="auto">
            <a:xfrm>
              <a:off x="3903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1A</a:t>
              </a:r>
            </a:p>
          </p:txBody>
        </p:sp>
        <p:sp>
          <p:nvSpPr>
            <p:cNvPr id="46180" name="Rectangle 95"/>
            <p:cNvSpPr>
              <a:spLocks noChangeArrowheads="1"/>
            </p:cNvSpPr>
            <p:nvPr/>
          </p:nvSpPr>
          <p:spPr bwMode="auto">
            <a:xfrm>
              <a:off x="4349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19</a:t>
              </a:r>
            </a:p>
          </p:txBody>
        </p:sp>
        <p:sp>
          <p:nvSpPr>
            <p:cNvPr id="46181" name="Rectangle 96"/>
            <p:cNvSpPr>
              <a:spLocks noChangeArrowheads="1"/>
            </p:cNvSpPr>
            <p:nvPr/>
          </p:nvSpPr>
          <p:spPr bwMode="auto">
            <a:xfrm>
              <a:off x="4795" y="3209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18</a:t>
              </a:r>
            </a:p>
          </p:txBody>
        </p:sp>
        <p:sp>
          <p:nvSpPr>
            <p:cNvPr id="46182" name="Rectangle 97"/>
            <p:cNvSpPr>
              <a:spLocks noChangeArrowheads="1"/>
            </p:cNvSpPr>
            <p:nvPr/>
          </p:nvSpPr>
          <p:spPr bwMode="auto">
            <a:xfrm>
              <a:off x="736" y="3348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22</a:t>
              </a:r>
            </a:p>
          </p:txBody>
        </p:sp>
        <p:sp>
          <p:nvSpPr>
            <p:cNvPr id="46183" name="Rectangle 98"/>
            <p:cNvSpPr>
              <a:spLocks noChangeArrowheads="1"/>
            </p:cNvSpPr>
            <p:nvPr/>
          </p:nvSpPr>
          <p:spPr bwMode="auto">
            <a:xfrm>
              <a:off x="1673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17</a:t>
              </a:r>
            </a:p>
          </p:txBody>
        </p:sp>
        <p:sp>
          <p:nvSpPr>
            <p:cNvPr id="46184" name="Rectangle 99"/>
            <p:cNvSpPr>
              <a:spLocks noChangeArrowheads="1"/>
            </p:cNvSpPr>
            <p:nvPr/>
          </p:nvSpPr>
          <p:spPr bwMode="auto">
            <a:xfrm>
              <a:off x="2119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16</a:t>
              </a:r>
            </a:p>
          </p:txBody>
        </p:sp>
        <p:sp>
          <p:nvSpPr>
            <p:cNvPr id="46185" name="Rectangle 100"/>
            <p:cNvSpPr>
              <a:spLocks noChangeArrowheads="1"/>
            </p:cNvSpPr>
            <p:nvPr/>
          </p:nvSpPr>
          <p:spPr bwMode="auto">
            <a:xfrm>
              <a:off x="2565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15</a:t>
              </a:r>
            </a:p>
          </p:txBody>
        </p:sp>
        <p:sp>
          <p:nvSpPr>
            <p:cNvPr id="46186" name="Rectangle 101"/>
            <p:cNvSpPr>
              <a:spLocks noChangeArrowheads="1"/>
            </p:cNvSpPr>
            <p:nvPr/>
          </p:nvSpPr>
          <p:spPr bwMode="auto">
            <a:xfrm>
              <a:off x="3011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14</a:t>
              </a:r>
            </a:p>
          </p:txBody>
        </p:sp>
        <p:sp>
          <p:nvSpPr>
            <p:cNvPr id="46187" name="Rectangle 102"/>
            <p:cNvSpPr>
              <a:spLocks noChangeArrowheads="1"/>
            </p:cNvSpPr>
            <p:nvPr/>
          </p:nvSpPr>
          <p:spPr bwMode="auto">
            <a:xfrm>
              <a:off x="3457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46188" name="Rectangle 103"/>
            <p:cNvSpPr>
              <a:spLocks noChangeArrowheads="1"/>
            </p:cNvSpPr>
            <p:nvPr/>
          </p:nvSpPr>
          <p:spPr bwMode="auto">
            <a:xfrm>
              <a:off x="3903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12</a:t>
              </a:r>
            </a:p>
          </p:txBody>
        </p:sp>
        <p:sp>
          <p:nvSpPr>
            <p:cNvPr id="46189" name="Rectangle 104"/>
            <p:cNvSpPr>
              <a:spLocks noChangeArrowheads="1"/>
            </p:cNvSpPr>
            <p:nvPr/>
          </p:nvSpPr>
          <p:spPr bwMode="auto">
            <a:xfrm>
              <a:off x="4349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11</a:t>
              </a:r>
            </a:p>
          </p:txBody>
        </p:sp>
        <p:sp>
          <p:nvSpPr>
            <p:cNvPr id="46190" name="Rectangle 105"/>
            <p:cNvSpPr>
              <a:spLocks noChangeArrowheads="1"/>
            </p:cNvSpPr>
            <p:nvPr/>
          </p:nvSpPr>
          <p:spPr bwMode="auto">
            <a:xfrm>
              <a:off x="4795" y="334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10</a:t>
              </a:r>
            </a:p>
          </p:txBody>
        </p:sp>
        <p:sp>
          <p:nvSpPr>
            <p:cNvPr id="46191" name="Rectangle 106"/>
            <p:cNvSpPr>
              <a:spLocks noChangeArrowheads="1"/>
            </p:cNvSpPr>
            <p:nvPr/>
          </p:nvSpPr>
          <p:spPr bwMode="auto">
            <a:xfrm>
              <a:off x="736" y="3486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21</a:t>
              </a:r>
            </a:p>
          </p:txBody>
        </p:sp>
        <p:sp>
          <p:nvSpPr>
            <p:cNvPr id="46192" name="Rectangle 107"/>
            <p:cNvSpPr>
              <a:spLocks noChangeArrowheads="1"/>
            </p:cNvSpPr>
            <p:nvPr/>
          </p:nvSpPr>
          <p:spPr bwMode="auto">
            <a:xfrm>
              <a:off x="1673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0F</a:t>
              </a:r>
            </a:p>
          </p:txBody>
        </p:sp>
        <p:sp>
          <p:nvSpPr>
            <p:cNvPr id="46193" name="Rectangle 108"/>
            <p:cNvSpPr>
              <a:spLocks noChangeArrowheads="1"/>
            </p:cNvSpPr>
            <p:nvPr/>
          </p:nvSpPr>
          <p:spPr bwMode="auto">
            <a:xfrm>
              <a:off x="2119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0E</a:t>
              </a:r>
            </a:p>
          </p:txBody>
        </p:sp>
        <p:sp>
          <p:nvSpPr>
            <p:cNvPr id="46194" name="Rectangle 109"/>
            <p:cNvSpPr>
              <a:spLocks noChangeArrowheads="1"/>
            </p:cNvSpPr>
            <p:nvPr/>
          </p:nvSpPr>
          <p:spPr bwMode="auto">
            <a:xfrm>
              <a:off x="2565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0D</a:t>
              </a:r>
            </a:p>
          </p:txBody>
        </p:sp>
        <p:sp>
          <p:nvSpPr>
            <p:cNvPr id="46195" name="Rectangle 110"/>
            <p:cNvSpPr>
              <a:spLocks noChangeArrowheads="1"/>
            </p:cNvSpPr>
            <p:nvPr/>
          </p:nvSpPr>
          <p:spPr bwMode="auto">
            <a:xfrm>
              <a:off x="3011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0C</a:t>
              </a:r>
            </a:p>
          </p:txBody>
        </p:sp>
        <p:sp>
          <p:nvSpPr>
            <p:cNvPr id="46196" name="Rectangle 111"/>
            <p:cNvSpPr>
              <a:spLocks noChangeArrowheads="1"/>
            </p:cNvSpPr>
            <p:nvPr/>
          </p:nvSpPr>
          <p:spPr bwMode="auto">
            <a:xfrm>
              <a:off x="3457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0B</a:t>
              </a:r>
            </a:p>
          </p:txBody>
        </p:sp>
        <p:sp>
          <p:nvSpPr>
            <p:cNvPr id="46197" name="Rectangle 112"/>
            <p:cNvSpPr>
              <a:spLocks noChangeArrowheads="1"/>
            </p:cNvSpPr>
            <p:nvPr/>
          </p:nvSpPr>
          <p:spPr bwMode="auto">
            <a:xfrm>
              <a:off x="3903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0A</a:t>
              </a:r>
            </a:p>
          </p:txBody>
        </p:sp>
        <p:sp>
          <p:nvSpPr>
            <p:cNvPr id="46198" name="Rectangle 113"/>
            <p:cNvSpPr>
              <a:spLocks noChangeArrowheads="1"/>
            </p:cNvSpPr>
            <p:nvPr/>
          </p:nvSpPr>
          <p:spPr bwMode="auto">
            <a:xfrm>
              <a:off x="4349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09</a:t>
              </a:r>
            </a:p>
          </p:txBody>
        </p:sp>
        <p:sp>
          <p:nvSpPr>
            <p:cNvPr id="46199" name="Rectangle 114"/>
            <p:cNvSpPr>
              <a:spLocks noChangeArrowheads="1"/>
            </p:cNvSpPr>
            <p:nvPr/>
          </p:nvSpPr>
          <p:spPr bwMode="auto">
            <a:xfrm>
              <a:off x="4795" y="3486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08</a:t>
              </a:r>
            </a:p>
          </p:txBody>
        </p:sp>
        <p:sp>
          <p:nvSpPr>
            <p:cNvPr id="46200" name="Rectangle 115"/>
            <p:cNvSpPr>
              <a:spLocks noChangeArrowheads="1"/>
            </p:cNvSpPr>
            <p:nvPr/>
          </p:nvSpPr>
          <p:spPr bwMode="auto">
            <a:xfrm>
              <a:off x="736" y="1828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2D</a:t>
              </a:r>
            </a:p>
          </p:txBody>
        </p:sp>
        <p:sp>
          <p:nvSpPr>
            <p:cNvPr id="46201" name="Rectangle 116"/>
            <p:cNvSpPr>
              <a:spLocks noChangeArrowheads="1"/>
            </p:cNvSpPr>
            <p:nvPr/>
          </p:nvSpPr>
          <p:spPr bwMode="auto">
            <a:xfrm>
              <a:off x="1673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6F</a:t>
              </a:r>
            </a:p>
          </p:txBody>
        </p:sp>
        <p:sp>
          <p:nvSpPr>
            <p:cNvPr id="46202" name="Rectangle 117"/>
            <p:cNvSpPr>
              <a:spLocks noChangeArrowheads="1"/>
            </p:cNvSpPr>
            <p:nvPr/>
          </p:nvSpPr>
          <p:spPr bwMode="auto">
            <a:xfrm>
              <a:off x="2119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6E</a:t>
              </a:r>
            </a:p>
          </p:txBody>
        </p:sp>
        <p:sp>
          <p:nvSpPr>
            <p:cNvPr id="46203" name="Rectangle 118"/>
            <p:cNvSpPr>
              <a:spLocks noChangeArrowheads="1"/>
            </p:cNvSpPr>
            <p:nvPr/>
          </p:nvSpPr>
          <p:spPr bwMode="auto">
            <a:xfrm>
              <a:off x="2565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6D</a:t>
              </a:r>
            </a:p>
          </p:txBody>
        </p:sp>
        <p:sp>
          <p:nvSpPr>
            <p:cNvPr id="46204" name="Rectangle 119"/>
            <p:cNvSpPr>
              <a:spLocks noChangeArrowheads="1"/>
            </p:cNvSpPr>
            <p:nvPr/>
          </p:nvSpPr>
          <p:spPr bwMode="auto">
            <a:xfrm>
              <a:off x="3011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6C</a:t>
              </a:r>
            </a:p>
          </p:txBody>
        </p:sp>
        <p:sp>
          <p:nvSpPr>
            <p:cNvPr id="46205" name="Rectangle 120"/>
            <p:cNvSpPr>
              <a:spLocks noChangeArrowheads="1"/>
            </p:cNvSpPr>
            <p:nvPr/>
          </p:nvSpPr>
          <p:spPr bwMode="auto">
            <a:xfrm>
              <a:off x="3457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6B</a:t>
              </a:r>
            </a:p>
          </p:txBody>
        </p:sp>
        <p:sp>
          <p:nvSpPr>
            <p:cNvPr id="46206" name="Rectangle 121"/>
            <p:cNvSpPr>
              <a:spLocks noChangeArrowheads="1"/>
            </p:cNvSpPr>
            <p:nvPr/>
          </p:nvSpPr>
          <p:spPr bwMode="auto">
            <a:xfrm>
              <a:off x="3903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6A</a:t>
              </a:r>
            </a:p>
          </p:txBody>
        </p:sp>
        <p:sp>
          <p:nvSpPr>
            <p:cNvPr id="46207" name="Rectangle 122"/>
            <p:cNvSpPr>
              <a:spLocks noChangeArrowheads="1"/>
            </p:cNvSpPr>
            <p:nvPr/>
          </p:nvSpPr>
          <p:spPr bwMode="auto">
            <a:xfrm>
              <a:off x="4349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69</a:t>
              </a:r>
            </a:p>
          </p:txBody>
        </p:sp>
        <p:sp>
          <p:nvSpPr>
            <p:cNvPr id="46208" name="Rectangle 123"/>
            <p:cNvSpPr>
              <a:spLocks noChangeArrowheads="1"/>
            </p:cNvSpPr>
            <p:nvPr/>
          </p:nvSpPr>
          <p:spPr bwMode="auto">
            <a:xfrm>
              <a:off x="4795" y="1828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68</a:t>
              </a:r>
            </a:p>
          </p:txBody>
        </p:sp>
        <p:sp>
          <p:nvSpPr>
            <p:cNvPr id="46209" name="Rectangle 124"/>
            <p:cNvSpPr>
              <a:spLocks noChangeArrowheads="1"/>
            </p:cNvSpPr>
            <p:nvPr/>
          </p:nvSpPr>
          <p:spPr bwMode="auto">
            <a:xfrm>
              <a:off x="736" y="3624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20</a:t>
              </a:r>
            </a:p>
          </p:txBody>
        </p:sp>
        <p:sp>
          <p:nvSpPr>
            <p:cNvPr id="46210" name="Rectangle 125"/>
            <p:cNvSpPr>
              <a:spLocks noChangeArrowheads="1"/>
            </p:cNvSpPr>
            <p:nvPr/>
          </p:nvSpPr>
          <p:spPr bwMode="auto">
            <a:xfrm>
              <a:off x="1673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07</a:t>
              </a:r>
            </a:p>
          </p:txBody>
        </p:sp>
        <p:sp>
          <p:nvSpPr>
            <p:cNvPr id="46211" name="Rectangle 126"/>
            <p:cNvSpPr>
              <a:spLocks noChangeArrowheads="1"/>
            </p:cNvSpPr>
            <p:nvPr/>
          </p:nvSpPr>
          <p:spPr bwMode="auto">
            <a:xfrm>
              <a:off x="2119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06</a:t>
              </a:r>
            </a:p>
          </p:txBody>
        </p:sp>
        <p:sp>
          <p:nvSpPr>
            <p:cNvPr id="46212" name="Rectangle 127"/>
            <p:cNvSpPr>
              <a:spLocks noChangeArrowheads="1"/>
            </p:cNvSpPr>
            <p:nvPr/>
          </p:nvSpPr>
          <p:spPr bwMode="auto">
            <a:xfrm>
              <a:off x="2565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05</a:t>
              </a:r>
            </a:p>
          </p:txBody>
        </p:sp>
        <p:sp>
          <p:nvSpPr>
            <p:cNvPr id="46213" name="Rectangle 128"/>
            <p:cNvSpPr>
              <a:spLocks noChangeArrowheads="1"/>
            </p:cNvSpPr>
            <p:nvPr/>
          </p:nvSpPr>
          <p:spPr bwMode="auto">
            <a:xfrm>
              <a:off x="3011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04</a:t>
              </a:r>
            </a:p>
          </p:txBody>
        </p:sp>
        <p:sp>
          <p:nvSpPr>
            <p:cNvPr id="46214" name="Rectangle 129"/>
            <p:cNvSpPr>
              <a:spLocks noChangeArrowheads="1"/>
            </p:cNvSpPr>
            <p:nvPr/>
          </p:nvSpPr>
          <p:spPr bwMode="auto">
            <a:xfrm>
              <a:off x="3457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03</a:t>
              </a:r>
            </a:p>
          </p:txBody>
        </p:sp>
        <p:sp>
          <p:nvSpPr>
            <p:cNvPr id="46215" name="Rectangle 130"/>
            <p:cNvSpPr>
              <a:spLocks noChangeArrowheads="1"/>
            </p:cNvSpPr>
            <p:nvPr/>
          </p:nvSpPr>
          <p:spPr bwMode="auto">
            <a:xfrm>
              <a:off x="3903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02</a:t>
              </a:r>
            </a:p>
          </p:txBody>
        </p:sp>
        <p:sp>
          <p:nvSpPr>
            <p:cNvPr id="46216" name="Rectangle 131"/>
            <p:cNvSpPr>
              <a:spLocks noChangeArrowheads="1"/>
            </p:cNvSpPr>
            <p:nvPr/>
          </p:nvSpPr>
          <p:spPr bwMode="auto">
            <a:xfrm>
              <a:off x="4349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01</a:t>
              </a:r>
            </a:p>
          </p:txBody>
        </p:sp>
        <p:sp>
          <p:nvSpPr>
            <p:cNvPr id="46217" name="Rectangle 132"/>
            <p:cNvSpPr>
              <a:spLocks noChangeArrowheads="1"/>
            </p:cNvSpPr>
            <p:nvPr/>
          </p:nvSpPr>
          <p:spPr bwMode="auto">
            <a:xfrm>
              <a:off x="4795" y="3624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00</a:t>
              </a:r>
            </a:p>
          </p:txBody>
        </p:sp>
        <p:sp>
          <p:nvSpPr>
            <p:cNvPr id="46218" name="Rectangle 133"/>
            <p:cNvSpPr>
              <a:spLocks noChangeArrowheads="1"/>
            </p:cNvSpPr>
            <p:nvPr/>
          </p:nvSpPr>
          <p:spPr bwMode="auto">
            <a:xfrm>
              <a:off x="736" y="1690"/>
              <a:ext cx="892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2E</a:t>
              </a:r>
            </a:p>
          </p:txBody>
        </p:sp>
        <p:sp>
          <p:nvSpPr>
            <p:cNvPr id="46219" name="Rectangle 134"/>
            <p:cNvSpPr>
              <a:spLocks noChangeArrowheads="1"/>
            </p:cNvSpPr>
            <p:nvPr/>
          </p:nvSpPr>
          <p:spPr bwMode="auto">
            <a:xfrm>
              <a:off x="1673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77</a:t>
              </a:r>
            </a:p>
          </p:txBody>
        </p:sp>
        <p:sp>
          <p:nvSpPr>
            <p:cNvPr id="46220" name="Rectangle 135"/>
            <p:cNvSpPr>
              <a:spLocks noChangeArrowheads="1"/>
            </p:cNvSpPr>
            <p:nvPr/>
          </p:nvSpPr>
          <p:spPr bwMode="auto">
            <a:xfrm>
              <a:off x="2119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76</a:t>
              </a:r>
            </a:p>
          </p:txBody>
        </p:sp>
        <p:sp>
          <p:nvSpPr>
            <p:cNvPr id="46221" name="Rectangle 136"/>
            <p:cNvSpPr>
              <a:spLocks noChangeArrowheads="1"/>
            </p:cNvSpPr>
            <p:nvPr/>
          </p:nvSpPr>
          <p:spPr bwMode="auto">
            <a:xfrm>
              <a:off x="2565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75</a:t>
              </a:r>
            </a:p>
          </p:txBody>
        </p:sp>
        <p:sp>
          <p:nvSpPr>
            <p:cNvPr id="46222" name="Rectangle 137"/>
            <p:cNvSpPr>
              <a:spLocks noChangeArrowheads="1"/>
            </p:cNvSpPr>
            <p:nvPr/>
          </p:nvSpPr>
          <p:spPr bwMode="auto">
            <a:xfrm>
              <a:off x="3011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74</a:t>
              </a:r>
            </a:p>
          </p:txBody>
        </p:sp>
        <p:sp>
          <p:nvSpPr>
            <p:cNvPr id="46223" name="Rectangle 138"/>
            <p:cNvSpPr>
              <a:spLocks noChangeArrowheads="1"/>
            </p:cNvSpPr>
            <p:nvPr/>
          </p:nvSpPr>
          <p:spPr bwMode="auto">
            <a:xfrm>
              <a:off x="3457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73</a:t>
              </a:r>
            </a:p>
          </p:txBody>
        </p:sp>
        <p:sp>
          <p:nvSpPr>
            <p:cNvPr id="46224" name="Rectangle 139"/>
            <p:cNvSpPr>
              <a:spLocks noChangeArrowheads="1"/>
            </p:cNvSpPr>
            <p:nvPr/>
          </p:nvSpPr>
          <p:spPr bwMode="auto">
            <a:xfrm>
              <a:off x="3903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72</a:t>
              </a:r>
            </a:p>
          </p:txBody>
        </p:sp>
        <p:sp>
          <p:nvSpPr>
            <p:cNvPr id="46225" name="Rectangle 140"/>
            <p:cNvSpPr>
              <a:spLocks noChangeArrowheads="1"/>
            </p:cNvSpPr>
            <p:nvPr/>
          </p:nvSpPr>
          <p:spPr bwMode="auto">
            <a:xfrm>
              <a:off x="4349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71</a:t>
              </a:r>
            </a:p>
          </p:txBody>
        </p:sp>
        <p:sp>
          <p:nvSpPr>
            <p:cNvPr id="46226" name="Rectangle 141"/>
            <p:cNvSpPr>
              <a:spLocks noChangeArrowheads="1"/>
            </p:cNvSpPr>
            <p:nvPr/>
          </p:nvSpPr>
          <p:spPr bwMode="auto">
            <a:xfrm>
              <a:off x="4795" y="1690"/>
              <a:ext cx="446" cy="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70</a:t>
              </a:r>
            </a:p>
          </p:txBody>
        </p:sp>
        <p:sp>
          <p:nvSpPr>
            <p:cNvPr id="46227" name="Rectangle 142"/>
            <p:cNvSpPr>
              <a:spLocks noChangeArrowheads="1"/>
            </p:cNvSpPr>
            <p:nvPr/>
          </p:nvSpPr>
          <p:spPr bwMode="auto">
            <a:xfrm>
              <a:off x="736" y="1551"/>
              <a:ext cx="892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2F</a:t>
              </a:r>
            </a:p>
          </p:txBody>
        </p:sp>
        <p:sp>
          <p:nvSpPr>
            <p:cNvPr id="46228" name="Rectangle 143"/>
            <p:cNvSpPr>
              <a:spLocks noChangeArrowheads="1"/>
            </p:cNvSpPr>
            <p:nvPr/>
          </p:nvSpPr>
          <p:spPr bwMode="auto">
            <a:xfrm>
              <a:off x="1673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7F</a:t>
              </a:r>
            </a:p>
          </p:txBody>
        </p:sp>
        <p:sp>
          <p:nvSpPr>
            <p:cNvPr id="46229" name="Rectangle 144"/>
            <p:cNvSpPr>
              <a:spLocks noChangeArrowheads="1"/>
            </p:cNvSpPr>
            <p:nvPr/>
          </p:nvSpPr>
          <p:spPr bwMode="auto">
            <a:xfrm>
              <a:off x="2119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7E</a:t>
              </a:r>
            </a:p>
          </p:txBody>
        </p:sp>
        <p:sp>
          <p:nvSpPr>
            <p:cNvPr id="46230" name="Rectangle 145"/>
            <p:cNvSpPr>
              <a:spLocks noChangeArrowheads="1"/>
            </p:cNvSpPr>
            <p:nvPr/>
          </p:nvSpPr>
          <p:spPr bwMode="auto">
            <a:xfrm>
              <a:off x="2565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7D</a:t>
              </a:r>
            </a:p>
          </p:txBody>
        </p:sp>
        <p:sp>
          <p:nvSpPr>
            <p:cNvPr id="46231" name="Rectangle 146"/>
            <p:cNvSpPr>
              <a:spLocks noChangeArrowheads="1"/>
            </p:cNvSpPr>
            <p:nvPr/>
          </p:nvSpPr>
          <p:spPr bwMode="auto">
            <a:xfrm>
              <a:off x="3011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7C</a:t>
              </a:r>
            </a:p>
          </p:txBody>
        </p:sp>
        <p:sp>
          <p:nvSpPr>
            <p:cNvPr id="46232" name="Rectangle 147"/>
            <p:cNvSpPr>
              <a:spLocks noChangeArrowheads="1"/>
            </p:cNvSpPr>
            <p:nvPr/>
          </p:nvSpPr>
          <p:spPr bwMode="auto">
            <a:xfrm>
              <a:off x="3457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7B</a:t>
              </a:r>
            </a:p>
          </p:txBody>
        </p:sp>
        <p:sp>
          <p:nvSpPr>
            <p:cNvPr id="46233" name="Rectangle 148"/>
            <p:cNvSpPr>
              <a:spLocks noChangeArrowheads="1"/>
            </p:cNvSpPr>
            <p:nvPr/>
          </p:nvSpPr>
          <p:spPr bwMode="auto">
            <a:xfrm>
              <a:off x="3903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7A</a:t>
              </a:r>
            </a:p>
          </p:txBody>
        </p:sp>
        <p:sp>
          <p:nvSpPr>
            <p:cNvPr id="46234" name="Rectangle 149"/>
            <p:cNvSpPr>
              <a:spLocks noChangeArrowheads="1"/>
            </p:cNvSpPr>
            <p:nvPr/>
          </p:nvSpPr>
          <p:spPr bwMode="auto">
            <a:xfrm>
              <a:off x="4349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79</a:t>
              </a:r>
            </a:p>
          </p:txBody>
        </p:sp>
        <p:sp>
          <p:nvSpPr>
            <p:cNvPr id="46235" name="Rectangle 150"/>
            <p:cNvSpPr>
              <a:spLocks noChangeArrowheads="1"/>
            </p:cNvSpPr>
            <p:nvPr/>
          </p:nvSpPr>
          <p:spPr bwMode="auto">
            <a:xfrm>
              <a:off x="4795" y="1551"/>
              <a:ext cx="446" cy="1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78</a:t>
              </a:r>
            </a:p>
          </p:txBody>
        </p:sp>
      </p:grpSp>
      <p:sp>
        <p:nvSpPr>
          <p:cNvPr id="46085" name="Rectangle 151"/>
          <p:cNvSpPr>
            <a:spLocks noChangeArrowheads="1"/>
          </p:cNvSpPr>
          <p:nvPr/>
        </p:nvSpPr>
        <p:spPr bwMode="auto">
          <a:xfrm>
            <a:off x="1976438" y="1222375"/>
            <a:ext cx="47640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内部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RAM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中</a:t>
            </a:r>
            <a:r>
              <a:rPr kumimoji="1" lang="en-US" altLang="zh-CN" sz="2400" b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20~2FH</a:t>
            </a:r>
            <a:r>
              <a:rPr kumimoji="1" lang="zh-CN" altLang="en-US" sz="2400" b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的位地址映射</a:t>
            </a:r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720725" y="5486400"/>
            <a:ext cx="8120063" cy="231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0905" name="Rectangle 153"/>
          <p:cNvSpPr>
            <a:spLocks noChangeArrowheads="1"/>
          </p:cNvSpPr>
          <p:nvPr/>
        </p:nvSpPr>
        <p:spPr bwMode="auto">
          <a:xfrm>
            <a:off x="722313" y="5243513"/>
            <a:ext cx="8120062" cy="231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7700" y="3775075"/>
            <a:ext cx="8120063" cy="231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63575" y="2168525"/>
            <a:ext cx="8120063" cy="231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46237" name="Rectangle 157"/>
          <p:cNvSpPr>
            <a:spLocks noChangeArrowheads="1"/>
          </p:cNvSpPr>
          <p:nvPr/>
        </p:nvSpPr>
        <p:spPr bwMode="auto">
          <a:xfrm>
            <a:off x="657225" y="161925"/>
            <a:ext cx="8058150" cy="116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30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3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30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30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904" grpId="0" animBg="1"/>
      <p:bldP spid="330904" grpId="1" animBg="1"/>
      <p:bldP spid="330905" grpId="0" animBg="1"/>
      <p:bldP spid="330905" grpId="1" animBg="1"/>
      <p:bldP spid="330906" grpId="0" animBg="1"/>
      <p:bldP spid="330906" grpId="1" animBg="1"/>
      <p:bldP spid="330907" grpId="0" animBg="1"/>
      <p:bldP spid="33090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FC27E50-E401-4A67-96F8-6155984BC206}" type="slidenum">
              <a:rPr lang="en-US" altLang="zh-CN">
                <a:latin typeface="Tahoma" pitchFamily="34" charset="0"/>
                <a:ea typeface="宋体" charset="-122"/>
              </a:rPr>
              <a:pPr/>
              <a:t>39</a:t>
            </a:fld>
            <a:endParaRPr lang="en-US" altLang="zh-CN" dirty="0">
              <a:latin typeface="Tahoma" pitchFamily="34" charset="0"/>
              <a:ea typeface="宋体" charset="-122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 smtClean="0">
                <a:latin typeface="+mn-ea"/>
              </a:rPr>
              <a:t>20~2F</a:t>
            </a:r>
            <a:r>
              <a:rPr lang="zh-CN" altLang="en-US" sz="2400" dirty="0" smtClean="0">
                <a:latin typeface="+mn-ea"/>
              </a:rPr>
              <a:t>单元的位地址区的使用：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  （</a:t>
            </a:r>
            <a:r>
              <a:rPr lang="en-US" altLang="zh-CN" sz="2400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）在片内</a:t>
            </a:r>
            <a:r>
              <a:rPr lang="en-US" altLang="zh-CN" sz="2400" dirty="0" smtClean="0">
                <a:latin typeface="+mn-ea"/>
              </a:rPr>
              <a:t>RAM</a:t>
            </a:r>
            <a:r>
              <a:rPr lang="zh-CN" altLang="en-US" sz="2400" dirty="0" smtClean="0">
                <a:latin typeface="+mn-ea"/>
              </a:rPr>
              <a:t>中只有</a:t>
            </a:r>
            <a:r>
              <a:rPr lang="en-US" altLang="zh-CN" sz="2400" dirty="0" smtClean="0">
                <a:latin typeface="+mn-ea"/>
              </a:rPr>
              <a:t>20</a:t>
            </a:r>
            <a:r>
              <a:rPr lang="zh-CN" altLang="en-US" sz="2400" dirty="0" smtClean="0">
                <a:latin typeface="+mn-ea"/>
              </a:rPr>
              <a:t>～</a:t>
            </a:r>
            <a:r>
              <a:rPr lang="en-US" altLang="zh-CN" sz="2400" dirty="0" smtClean="0">
                <a:latin typeface="+mn-ea"/>
              </a:rPr>
              <a:t>2FH</a:t>
            </a:r>
            <a:r>
              <a:rPr lang="zh-CN" altLang="en-US" sz="2400" dirty="0" smtClean="0">
                <a:latin typeface="+mn-ea"/>
              </a:rPr>
              <a:t>单元的位能够进行位操作，我们经常表示为</a:t>
            </a:r>
            <a:r>
              <a:rPr lang="en-US" altLang="zh-CN" sz="2400" dirty="0" smtClean="0">
                <a:latin typeface="+mn-ea"/>
              </a:rPr>
              <a:t>20H.0</a:t>
            </a:r>
            <a:r>
              <a:rPr lang="zh-CN" altLang="en-US" sz="2400" dirty="0" smtClean="0">
                <a:latin typeface="+mn-ea"/>
              </a:rPr>
              <a:t>，它与位地址</a:t>
            </a:r>
            <a:r>
              <a:rPr lang="en-US" altLang="zh-CN" sz="2400" dirty="0" smtClean="0">
                <a:latin typeface="+mn-ea"/>
              </a:rPr>
              <a:t>00H</a:t>
            </a:r>
            <a:r>
              <a:rPr lang="zh-CN" altLang="en-US" sz="2400" dirty="0" smtClean="0">
                <a:latin typeface="+mn-ea"/>
              </a:rPr>
              <a:t>是等价的。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 （</a:t>
            </a:r>
            <a:r>
              <a:rPr lang="en-US" altLang="zh-CN" sz="2400" dirty="0" smtClean="0">
                <a:latin typeface="+mn-ea"/>
              </a:rPr>
              <a:t>II</a:t>
            </a:r>
            <a:r>
              <a:rPr lang="zh-CN" altLang="en-US" sz="2400" dirty="0" smtClean="0">
                <a:latin typeface="+mn-ea"/>
              </a:rPr>
              <a:t>）位寻址区</a:t>
            </a:r>
            <a:r>
              <a:rPr lang="en-US" altLang="zh-CN" sz="2400" dirty="0" smtClean="0">
                <a:latin typeface="+mn-ea"/>
              </a:rPr>
              <a:t>16</a:t>
            </a:r>
            <a:r>
              <a:rPr lang="zh-CN" altLang="en-US" sz="2400" dirty="0" smtClean="0">
                <a:latin typeface="+mn-ea"/>
              </a:rPr>
              <a:t>个单元也可以按单元访问，所以，当位寻址区</a:t>
            </a:r>
            <a:r>
              <a:rPr lang="en-US" altLang="zh-CN" sz="2400" dirty="0" smtClean="0">
                <a:latin typeface="+mn-ea"/>
              </a:rPr>
              <a:t>16</a:t>
            </a:r>
            <a:r>
              <a:rPr lang="zh-CN" altLang="en-US" sz="2400" dirty="0" smtClean="0">
                <a:latin typeface="+mn-ea"/>
              </a:rPr>
              <a:t>个单元的</a:t>
            </a:r>
            <a:r>
              <a:rPr lang="en-US" altLang="zh-CN" sz="2400" dirty="0" smtClean="0">
                <a:latin typeface="+mn-ea"/>
              </a:rPr>
              <a:t>128</a:t>
            </a:r>
            <a:r>
              <a:rPr lang="zh-CN" altLang="en-US" sz="2400" dirty="0" smtClean="0">
                <a:latin typeface="+mn-ea"/>
              </a:rPr>
              <a:t>位未完全使用时，其剩余单元也可作为</a:t>
            </a:r>
            <a:r>
              <a:rPr lang="en-US" altLang="zh-CN" sz="2400" dirty="0" smtClean="0">
                <a:latin typeface="+mn-ea"/>
              </a:rPr>
              <a:t>RAM</a:t>
            </a:r>
            <a:r>
              <a:rPr lang="zh-CN" altLang="en-US" sz="2400" dirty="0" smtClean="0">
                <a:latin typeface="+mn-ea"/>
              </a:rPr>
              <a:t>单元使用。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title"/>
          </p:nvPr>
        </p:nvSpPr>
        <p:spPr>
          <a:xfrm>
            <a:off x="1020763" y="3286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</p:spTree>
    <p:extLst>
      <p:ext uri="{BB962C8B-B14F-4D97-AF65-F5344CB8AC3E}">
        <p14:creationId xmlns:p14="http://schemas.microsoft.com/office/powerpoint/2010/main" val="21343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3100" dirty="0" smtClean="0">
                <a:latin typeface="+mn-ea"/>
                <a:ea typeface="+mn-ea"/>
              </a:rPr>
              <a:t>2.1.2  MCS-51</a:t>
            </a:r>
            <a:r>
              <a:rPr lang="zh-CN" altLang="en-US" sz="3100" dirty="0" smtClean="0">
                <a:latin typeface="+mn-ea"/>
                <a:ea typeface="+mn-ea"/>
              </a:rPr>
              <a:t>单片机引脚及功能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750" y="1341438"/>
            <a:ext cx="81375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40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个引脚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双排直插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DIP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封装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分为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类：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电源、时钟、控制和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引脚。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15040"/>
              </p:ext>
            </p:extLst>
          </p:nvPr>
        </p:nvGraphicFramePr>
        <p:xfrm>
          <a:off x="1331912" y="2636912"/>
          <a:ext cx="6553200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r:id="rId3" imgW="5125165" imgH="4086795" progId="PBrush">
                  <p:embed/>
                </p:oleObj>
              </mc:Choice>
              <mc:Fallback>
                <p:oleObj r:id="rId3" imgW="5125165" imgH="408679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2" y="2636912"/>
                        <a:ext cx="6553200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7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4A134AF-4676-430D-90B0-5EDCEE17ADEB}" type="slidenum">
              <a:rPr lang="en-US" altLang="zh-CN">
                <a:latin typeface="Tahoma" pitchFamily="34" charset="0"/>
                <a:ea typeface="宋体" charset="-122"/>
              </a:rPr>
              <a:pPr/>
              <a:t>40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 数据缓冲区（</a:t>
            </a:r>
            <a:r>
              <a:rPr lang="en-US" altLang="zh-CN" sz="2400" dirty="0" smtClean="0">
                <a:latin typeface="+mn-ea"/>
              </a:rPr>
              <a:t>Data Buffer Area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30~7FH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）数据缓冲区的作用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   作为数据缓冲、数据暂存、作为堆栈区使用；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这些单元只能按单元访问。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n-ea"/>
              </a:rPr>
              <a:t>     2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）堆栈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堆栈是为了保护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执行程序的现场，在存储器中开辟了一个“先进后出”（后进先出）的区域；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堆栈的操作：入栈，出栈；操作规则：先进后出；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堆栈由堆栈指针</a:t>
            </a:r>
            <a:r>
              <a:rPr lang="en-US" altLang="zh-CN" sz="2400" dirty="0" smtClean="0">
                <a:latin typeface="+mn-ea"/>
              </a:rPr>
              <a:t>SP</a:t>
            </a:r>
            <a:r>
              <a:rPr lang="zh-CN" altLang="en-US" sz="2400" dirty="0" smtClean="0">
                <a:latin typeface="+mn-ea"/>
              </a:rPr>
              <a:t>管理，它始终指向栈顶位置，一般情况下，将堆栈设在</a:t>
            </a:r>
            <a:r>
              <a:rPr lang="en-US" altLang="zh-CN" sz="2400" dirty="0" smtClean="0">
                <a:latin typeface="+mn-ea"/>
              </a:rPr>
              <a:t>30H</a:t>
            </a:r>
            <a:r>
              <a:rPr lang="zh-CN" altLang="en-US" sz="2400" dirty="0" smtClean="0">
                <a:latin typeface="+mn-ea"/>
              </a:rPr>
              <a:t>单元之后。程序设计时，最好设在片内</a:t>
            </a:r>
            <a:r>
              <a:rPr lang="en-US" altLang="zh-CN" sz="2400" dirty="0" smtClean="0">
                <a:latin typeface="+mn-ea"/>
              </a:rPr>
              <a:t>RAM</a:t>
            </a:r>
            <a:r>
              <a:rPr lang="zh-CN" altLang="en-US" sz="2400" dirty="0" smtClean="0">
                <a:latin typeface="+mn-ea"/>
              </a:rPr>
              <a:t>的末端，如 </a:t>
            </a:r>
            <a:r>
              <a:rPr lang="en-US" altLang="zh-CN" sz="2400" dirty="0" smtClean="0">
                <a:latin typeface="+mn-ea"/>
              </a:rPr>
              <a:t>MOV SP, #60H, </a:t>
            </a:r>
            <a:r>
              <a:rPr lang="zh-CN" altLang="en-US" sz="2400" dirty="0" smtClean="0">
                <a:latin typeface="+mn-ea"/>
              </a:rPr>
              <a:t>以避免堆栈向上生成时覆盖所存储的数据。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xfrm>
            <a:off x="1020763" y="3286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2.2.2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片内数据存储器</a:t>
            </a:r>
          </a:p>
        </p:txBody>
      </p:sp>
    </p:spTree>
    <p:extLst>
      <p:ext uri="{BB962C8B-B14F-4D97-AF65-F5344CB8AC3E}">
        <p14:creationId xmlns:p14="http://schemas.microsoft.com/office/powerpoint/2010/main" val="31878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477838"/>
            <a:ext cx="7772400" cy="4611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宋体" pitchFamily="2" charset="-122"/>
              </a:rPr>
              <a:t>堆栈指针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SP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4438" y="1484784"/>
            <a:ext cx="8169275" cy="333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zh-CN" altLang="en-US" sz="1800" b="1" dirty="0"/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  <a:sym typeface="Arial" charset="0"/>
              </a:rPr>
              <a:t>宽度：</a:t>
            </a:r>
            <a:r>
              <a:rPr lang="zh-CN" altLang="en-US" b="1" dirty="0">
                <a:latin typeface="宋体" charset="-122"/>
                <a:sym typeface="Arial" charset="0"/>
              </a:rPr>
              <a:t>8位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charset="-122"/>
                <a:sym typeface="Arial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sym typeface="Arial" charset="0"/>
              </a:rPr>
              <a:t>功能：</a:t>
            </a:r>
            <a:r>
              <a:rPr lang="zh-CN" altLang="en-US" sz="2400" b="1" dirty="0">
                <a:latin typeface="宋体" charset="-122"/>
                <a:sym typeface="Arial" charset="0"/>
              </a:rPr>
              <a:t>用来</a:t>
            </a:r>
            <a:r>
              <a:rPr lang="zh-CN" altLang="en-US" sz="2400" b="1" dirty="0">
                <a:latin typeface="宋体" charset="-122"/>
              </a:rPr>
              <a:t>指定堆栈的栈顶位置，初值为07H。它是加1计数.（向上生长）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charset="-122"/>
              </a:rPr>
              <a:t>    堆栈中数据存取按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先进后出、后进先出</a:t>
            </a:r>
            <a:r>
              <a:rPr lang="zh-CN" altLang="en-US" sz="2400" b="1" dirty="0">
                <a:latin typeface="宋体" charset="-122"/>
              </a:rPr>
              <a:t>的原则。用PUSH和POP指令操作</a:t>
            </a:r>
          </a:p>
          <a:p>
            <a:pPr eaLnBrk="1" hangingPunct="1">
              <a:lnSpc>
                <a:spcPct val="120000"/>
              </a:lnSpc>
            </a:pPr>
            <a:endParaRPr lang="zh-CN" altLang="en-US" sz="2400" b="1" dirty="0">
              <a:latin typeface="宋体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/>
          <p:cNvSpPr>
            <a:spLocks noChangeArrowheads="1"/>
          </p:cNvSpPr>
          <p:nvPr/>
        </p:nvSpPr>
        <p:spPr bwMode="auto">
          <a:xfrm>
            <a:off x="755650" y="1990725"/>
            <a:ext cx="7418388" cy="26638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10000"/>
              </a:lnSpc>
              <a:defRPr/>
            </a:pPr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25538"/>
            <a:ext cx="8229600" cy="3384550"/>
          </a:xfrm>
        </p:spPr>
        <p:txBody>
          <a:bodyPr>
            <a:normAutofit lnSpcReduction="10000"/>
          </a:bodyPr>
          <a:lstStyle/>
          <a:p>
            <a:pPr marL="15875" indent="28575" eaLnBrk="1" hangingPunct="1">
              <a:lnSpc>
                <a:spcPct val="155000"/>
              </a:lnSpc>
              <a:buFontTx/>
              <a:buNone/>
            </a:pPr>
            <a:r>
              <a:rPr lang="zh-CN" altLang="en-US" b="1" dirty="0" smtClean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堆栈的功能主要有以下三点：</a:t>
            </a:r>
          </a:p>
          <a:p>
            <a:pPr marL="15875" indent="28575" eaLnBrk="1" hangingPunct="1">
              <a:lnSpc>
                <a:spcPct val="155000"/>
              </a:lnSpc>
              <a:buFontTx/>
              <a:buNone/>
            </a:pPr>
            <a:r>
              <a:rPr lang="zh-CN" altLang="en-US" b="1" dirty="0" smtClean="0"/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① 保护断点。</a:t>
            </a:r>
          </a:p>
          <a:p>
            <a:pPr marL="15875" indent="28575" eaLnBrk="1" hangingPunct="1">
              <a:lnSpc>
                <a:spcPct val="155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	② 保护现场。</a:t>
            </a:r>
          </a:p>
          <a:p>
            <a:pPr marL="15875" indent="28575" eaLnBrk="1" hangingPunct="1">
              <a:lnSpc>
                <a:spcPct val="155000"/>
              </a:lnSpc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	③ 用于数据的临时存放。</a:t>
            </a:r>
          </a:p>
          <a:p>
            <a:pPr marL="15875" indent="28575" eaLnBrk="1" hangingPunct="1">
              <a:buFontTx/>
              <a:buNone/>
            </a:pPr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ldLvl="0" autoUpdateAnimBg="0"/>
      <p:bldP spid="120834" grpId="1" bldLvl="0" autoUpdateAnimBg="0"/>
      <p:bldP spid="120834" grpId="2" bldLvl="0" autoUpdateAnimBg="0"/>
      <p:bldP spid="120834" grpId="3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1091D3A4-6871-43DB-8CB3-D2DC26692836}" type="slidenum">
              <a:rPr lang="en-US" altLang="zh-CN">
                <a:latin typeface="Tahoma" pitchFamily="34" charset="0"/>
                <a:ea typeface="宋体" charset="-122"/>
              </a:rPr>
              <a:pPr/>
              <a:t>43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69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2.2.3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特殊功能寄存器（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SFR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149350"/>
            <a:ext cx="8423275" cy="5086350"/>
          </a:xfrm>
        </p:spPr>
        <p:txBody>
          <a:bodyPr>
            <a:normAutofit lnSpcReduction="10000"/>
          </a:bodyPr>
          <a:lstStyle/>
          <a:p>
            <a:pPr marL="542925" lvl="3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+mn-ea"/>
              </a:rPr>
              <a:t>        MCS-51</a:t>
            </a:r>
            <a:r>
              <a:rPr lang="zh-CN" altLang="en-US" sz="2400" dirty="0" smtClean="0">
                <a:latin typeface="+mn-ea"/>
              </a:rPr>
              <a:t>芯片内部有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+mn-ea"/>
              </a:rPr>
              <a:t>21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个可寻址的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+mn-ea"/>
              </a:rPr>
              <a:t>SFR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（具有地址）</a:t>
            </a:r>
            <a:r>
              <a:rPr lang="zh-CN" altLang="en-US" sz="2400" dirty="0" smtClean="0">
                <a:latin typeface="+mn-ea"/>
              </a:rPr>
              <a:t>，它们离散的分布在片内</a:t>
            </a:r>
            <a:r>
              <a:rPr lang="en-US" altLang="zh-CN" sz="2400" dirty="0" smtClean="0">
                <a:latin typeface="+mn-ea"/>
              </a:rPr>
              <a:t>RAM </a:t>
            </a:r>
            <a:r>
              <a:rPr lang="en-US" altLang="en-US" sz="2400" dirty="0" smtClean="0">
                <a:latin typeface="+mn-ea"/>
              </a:rPr>
              <a:t>80</a:t>
            </a:r>
            <a:r>
              <a:rPr lang="en-US" altLang="zh-CN" sz="2400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～</a:t>
            </a:r>
            <a:r>
              <a:rPr lang="en-US" altLang="zh-CN" sz="2400" dirty="0" smtClean="0">
                <a:latin typeface="+mn-ea"/>
              </a:rPr>
              <a:t>FFH</a:t>
            </a:r>
            <a:r>
              <a:rPr lang="zh-CN" altLang="en-US" sz="2400" dirty="0" smtClean="0">
                <a:latin typeface="+mn-ea"/>
              </a:rPr>
              <a:t>范围内，并与内</a:t>
            </a:r>
            <a:r>
              <a:rPr lang="en-US" altLang="zh-CN" sz="2400" dirty="0" smtClean="0">
                <a:latin typeface="+mn-ea"/>
              </a:rPr>
              <a:t>RAM</a:t>
            </a:r>
            <a:r>
              <a:rPr lang="zh-CN" altLang="en-US" sz="2400" dirty="0" smtClean="0">
                <a:latin typeface="+mn-ea"/>
              </a:rPr>
              <a:t>统一编址。</a:t>
            </a:r>
          </a:p>
          <a:p>
            <a:pPr marL="542925" lvl="3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 </a:t>
            </a:r>
            <a:r>
              <a:rPr lang="en-US" altLang="zh-CN" sz="2400" dirty="0" smtClean="0">
                <a:latin typeface="+mn-ea"/>
              </a:rPr>
              <a:t>MCS-51</a:t>
            </a:r>
            <a:r>
              <a:rPr lang="zh-CN" altLang="en-US" sz="2400" dirty="0" smtClean="0">
                <a:latin typeface="+mn-ea"/>
              </a:rPr>
              <a:t>芯片内部还有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+mn-ea"/>
              </a:rPr>
              <a:t>1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个不可寻址的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+mn-ea"/>
              </a:rPr>
              <a:t>SFR——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程序计数器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+mn-ea"/>
              </a:rPr>
              <a:t>PC</a:t>
            </a:r>
            <a:r>
              <a:rPr lang="zh-CN" altLang="en-US" sz="2400" dirty="0" smtClean="0">
                <a:latin typeface="+mn-ea"/>
              </a:rPr>
              <a:t>。</a:t>
            </a:r>
          </a:p>
          <a:p>
            <a:pPr marL="542925" lvl="3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对可寻址的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只能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+mn-ea"/>
              </a:rPr>
              <a:t>采用直接寻址方式</a:t>
            </a:r>
            <a:r>
              <a:rPr lang="zh-CN" altLang="en-US" sz="2400" dirty="0" smtClean="0">
                <a:latin typeface="+mn-ea"/>
              </a:rPr>
              <a:t>，即按单元地址访问的模式；</a:t>
            </a:r>
          </a:p>
          <a:p>
            <a:pPr marL="542925" lvl="3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   可寻址的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中部分</a:t>
            </a:r>
            <a:r>
              <a:rPr lang="en-US" altLang="zh-CN" sz="2400" dirty="0" smtClean="0">
                <a:latin typeface="+mn-ea"/>
              </a:rPr>
              <a:t>SFR </a:t>
            </a:r>
            <a:r>
              <a:rPr lang="zh-CN" altLang="en-US" sz="2400" dirty="0" smtClean="0">
                <a:latin typeface="+mn-ea"/>
              </a:rPr>
              <a:t>（单元地址能够被</a:t>
            </a:r>
            <a:r>
              <a:rPr lang="en-US" altLang="zh-CN" sz="2400" dirty="0" smtClean="0">
                <a:latin typeface="+mn-ea"/>
              </a:rPr>
              <a:t>8</a:t>
            </a:r>
            <a:r>
              <a:rPr lang="zh-CN" altLang="en-US" sz="2400" dirty="0" smtClean="0">
                <a:latin typeface="+mn-ea"/>
              </a:rPr>
              <a:t>整除）具有位寻址功能。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2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C4219A6-D543-495F-A5EB-6F472C0F90C3}" type="slidenum">
              <a:rPr lang="en-US" altLang="zh-CN">
                <a:latin typeface="Tahoma" pitchFamily="34" charset="0"/>
                <a:ea typeface="宋体" charset="-122"/>
              </a:rPr>
              <a:pPr/>
              <a:t>44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3159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2.2.3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特殊功能寄存器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1454150"/>
            <a:ext cx="7004050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  </a:t>
            </a:r>
            <a:r>
              <a:rPr lang="zh-CN" altLang="en-US" sz="2400" b="1" smtClean="0">
                <a:solidFill>
                  <a:schemeClr val="hlink"/>
                </a:solidFill>
                <a:latin typeface="Arial" charset="0"/>
                <a:ea typeface="隶书" pitchFamily="49" charset="-122"/>
              </a:rPr>
              <a:t>单片机的特殊功能寄存器（</a:t>
            </a:r>
            <a:r>
              <a:rPr lang="en-US" altLang="zh-CN" sz="2400" b="1" smtClean="0">
                <a:solidFill>
                  <a:schemeClr val="hlink"/>
                </a:solidFill>
                <a:latin typeface="Arial" charset="0"/>
                <a:ea typeface="隶书" pitchFamily="49" charset="-122"/>
              </a:rPr>
              <a:t>SFR</a:t>
            </a:r>
            <a:r>
              <a:rPr lang="zh-CN" altLang="en-US" sz="2400" b="1" smtClean="0">
                <a:solidFill>
                  <a:schemeClr val="hlink"/>
                </a:solidFill>
                <a:latin typeface="Arial" charset="0"/>
                <a:ea typeface="隶书" pitchFamily="49" charset="-122"/>
              </a:rPr>
              <a:t>）及其单元地址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631825" y="2032000"/>
            <a:ext cx="4149725" cy="3302000"/>
            <a:chOff x="556" y="1512"/>
            <a:chExt cx="2312" cy="2080"/>
          </a:xfrm>
        </p:grpSpPr>
        <p:grpSp>
          <p:nvGrpSpPr>
            <p:cNvPr id="50236" name="Group 5"/>
            <p:cNvGrpSpPr>
              <a:grpSpLocks/>
            </p:cNvGrpSpPr>
            <p:nvPr/>
          </p:nvGrpSpPr>
          <p:grpSpPr bwMode="auto">
            <a:xfrm>
              <a:off x="556" y="1512"/>
              <a:ext cx="2312" cy="173"/>
              <a:chOff x="594" y="2169"/>
              <a:chExt cx="2158" cy="217"/>
            </a:xfrm>
          </p:grpSpPr>
          <p:sp>
            <p:nvSpPr>
              <p:cNvPr id="50281" name="Rectangle 6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符号</a:t>
                </a:r>
              </a:p>
            </p:txBody>
          </p:sp>
          <p:sp>
            <p:nvSpPr>
              <p:cNvPr id="50282" name="Rectangle 7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名称</a:t>
                </a:r>
              </a:p>
            </p:txBody>
          </p:sp>
          <p:sp>
            <p:nvSpPr>
              <p:cNvPr id="50283" name="Rectangle 8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对应单元</a:t>
                </a:r>
              </a:p>
            </p:txBody>
          </p:sp>
        </p:grpSp>
        <p:grpSp>
          <p:nvGrpSpPr>
            <p:cNvPr id="50237" name="Group 9"/>
            <p:cNvGrpSpPr>
              <a:grpSpLocks/>
            </p:cNvGrpSpPr>
            <p:nvPr/>
          </p:nvGrpSpPr>
          <p:grpSpPr bwMode="auto">
            <a:xfrm>
              <a:off x="556" y="1698"/>
              <a:ext cx="2312" cy="174"/>
              <a:chOff x="594" y="2169"/>
              <a:chExt cx="2158" cy="217"/>
            </a:xfrm>
          </p:grpSpPr>
          <p:sp>
            <p:nvSpPr>
              <p:cNvPr id="50278" name="Rectangle 10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ACC</a:t>
                </a:r>
              </a:p>
            </p:txBody>
          </p:sp>
          <p:sp>
            <p:nvSpPr>
              <p:cNvPr id="50279" name="Rectangle 11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累加器</a:t>
                </a:r>
              </a:p>
            </p:txBody>
          </p:sp>
          <p:sp>
            <p:nvSpPr>
              <p:cNvPr id="50280" name="Rectangle 12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E0H</a:t>
                </a:r>
              </a:p>
            </p:txBody>
          </p:sp>
        </p:grpSp>
        <p:grpSp>
          <p:nvGrpSpPr>
            <p:cNvPr id="50238" name="Group 13"/>
            <p:cNvGrpSpPr>
              <a:grpSpLocks/>
            </p:cNvGrpSpPr>
            <p:nvPr/>
          </p:nvGrpSpPr>
          <p:grpSpPr bwMode="auto">
            <a:xfrm>
              <a:off x="556" y="1870"/>
              <a:ext cx="2312" cy="174"/>
              <a:chOff x="594" y="2169"/>
              <a:chExt cx="2158" cy="217"/>
            </a:xfrm>
          </p:grpSpPr>
          <p:sp>
            <p:nvSpPr>
              <p:cNvPr id="50275" name="Rectangle 14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50276" name="Rectangle 15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黑体" pitchFamily="2" charset="-122"/>
                    <a:ea typeface="黑体" pitchFamily="2" charset="-122"/>
                  </a:rPr>
                  <a:t>B</a:t>
                </a:r>
                <a:r>
                  <a:rPr kumimoji="1" lang="zh-CN" altLang="en-US" sz="1600" b="0">
                    <a:latin typeface="黑体" pitchFamily="2" charset="-122"/>
                    <a:ea typeface="黑体" pitchFamily="2" charset="-122"/>
                  </a:rPr>
                  <a:t>寄存器</a:t>
                </a:r>
              </a:p>
            </p:txBody>
          </p:sp>
          <p:sp>
            <p:nvSpPr>
              <p:cNvPr id="50277" name="Rectangle 16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F0H</a:t>
                </a:r>
              </a:p>
            </p:txBody>
          </p:sp>
        </p:grpSp>
        <p:grpSp>
          <p:nvGrpSpPr>
            <p:cNvPr id="50239" name="Group 17"/>
            <p:cNvGrpSpPr>
              <a:grpSpLocks/>
            </p:cNvGrpSpPr>
            <p:nvPr/>
          </p:nvGrpSpPr>
          <p:grpSpPr bwMode="auto">
            <a:xfrm>
              <a:off x="556" y="2042"/>
              <a:ext cx="2312" cy="174"/>
              <a:chOff x="594" y="2169"/>
              <a:chExt cx="2158" cy="217"/>
            </a:xfrm>
          </p:grpSpPr>
          <p:sp>
            <p:nvSpPr>
              <p:cNvPr id="50272" name="Rectangle 18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PSW</a:t>
                </a:r>
              </a:p>
            </p:txBody>
          </p:sp>
          <p:sp>
            <p:nvSpPr>
              <p:cNvPr id="50273" name="Rectangle 19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程序状态字寄存器</a:t>
                </a:r>
              </a:p>
            </p:txBody>
          </p:sp>
          <p:sp>
            <p:nvSpPr>
              <p:cNvPr id="50274" name="Rectangle 20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D0H</a:t>
                </a:r>
              </a:p>
            </p:txBody>
          </p:sp>
        </p:grpSp>
        <p:grpSp>
          <p:nvGrpSpPr>
            <p:cNvPr id="50240" name="Group 21"/>
            <p:cNvGrpSpPr>
              <a:grpSpLocks/>
            </p:cNvGrpSpPr>
            <p:nvPr/>
          </p:nvGrpSpPr>
          <p:grpSpPr bwMode="auto">
            <a:xfrm>
              <a:off x="556" y="2214"/>
              <a:ext cx="2312" cy="174"/>
              <a:chOff x="594" y="2169"/>
              <a:chExt cx="2158" cy="217"/>
            </a:xfrm>
          </p:grpSpPr>
          <p:sp>
            <p:nvSpPr>
              <p:cNvPr id="50269" name="Rectangle 22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DPTR</a:t>
                </a:r>
              </a:p>
            </p:txBody>
          </p:sp>
          <p:sp>
            <p:nvSpPr>
              <p:cNvPr id="50270" name="Rectangle 23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数据指针</a:t>
                </a:r>
              </a:p>
            </p:txBody>
          </p:sp>
          <p:sp>
            <p:nvSpPr>
              <p:cNvPr id="50271" name="Rectangle 24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83H /82H</a:t>
                </a:r>
              </a:p>
            </p:txBody>
          </p:sp>
        </p:grpSp>
        <p:grpSp>
          <p:nvGrpSpPr>
            <p:cNvPr id="50241" name="Group 25"/>
            <p:cNvGrpSpPr>
              <a:grpSpLocks/>
            </p:cNvGrpSpPr>
            <p:nvPr/>
          </p:nvGrpSpPr>
          <p:grpSpPr bwMode="auto">
            <a:xfrm>
              <a:off x="556" y="2387"/>
              <a:ext cx="2312" cy="173"/>
              <a:chOff x="594" y="2169"/>
              <a:chExt cx="2158" cy="217"/>
            </a:xfrm>
          </p:grpSpPr>
          <p:sp>
            <p:nvSpPr>
              <p:cNvPr id="50266" name="Rectangle 26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SP</a:t>
                </a:r>
              </a:p>
            </p:txBody>
          </p:sp>
          <p:sp>
            <p:nvSpPr>
              <p:cNvPr id="50267" name="Rectangle 27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黑体" pitchFamily="2" charset="-122"/>
                    <a:ea typeface="黑体" pitchFamily="2" charset="-122"/>
                  </a:rPr>
                  <a:t>堆栈指针</a:t>
                </a:r>
              </a:p>
            </p:txBody>
          </p:sp>
          <p:sp>
            <p:nvSpPr>
              <p:cNvPr id="50268" name="Rectangle 28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81H</a:t>
                </a:r>
              </a:p>
            </p:txBody>
          </p:sp>
        </p:grpSp>
        <p:grpSp>
          <p:nvGrpSpPr>
            <p:cNvPr id="50242" name="Group 29"/>
            <p:cNvGrpSpPr>
              <a:grpSpLocks/>
            </p:cNvGrpSpPr>
            <p:nvPr/>
          </p:nvGrpSpPr>
          <p:grpSpPr bwMode="auto">
            <a:xfrm>
              <a:off x="556" y="2559"/>
              <a:ext cx="2312" cy="173"/>
              <a:chOff x="594" y="2169"/>
              <a:chExt cx="2158" cy="217"/>
            </a:xfrm>
          </p:grpSpPr>
          <p:sp>
            <p:nvSpPr>
              <p:cNvPr id="50263" name="Rectangle 30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P0</a:t>
                </a:r>
              </a:p>
            </p:txBody>
          </p:sp>
          <p:sp>
            <p:nvSpPr>
              <p:cNvPr id="50264" name="Rectangle 31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P0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口</a:t>
                </a:r>
              </a:p>
            </p:txBody>
          </p:sp>
          <p:sp>
            <p:nvSpPr>
              <p:cNvPr id="50265" name="Rectangle 32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80H</a:t>
                </a:r>
              </a:p>
            </p:txBody>
          </p:sp>
        </p:grpSp>
        <p:grpSp>
          <p:nvGrpSpPr>
            <p:cNvPr id="50243" name="Group 33"/>
            <p:cNvGrpSpPr>
              <a:grpSpLocks/>
            </p:cNvGrpSpPr>
            <p:nvPr/>
          </p:nvGrpSpPr>
          <p:grpSpPr bwMode="auto">
            <a:xfrm>
              <a:off x="556" y="2731"/>
              <a:ext cx="2312" cy="173"/>
              <a:chOff x="594" y="2169"/>
              <a:chExt cx="2158" cy="217"/>
            </a:xfrm>
          </p:grpSpPr>
          <p:sp>
            <p:nvSpPr>
              <p:cNvPr id="50260" name="Rectangle 34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50261" name="Rectangle 35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P1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口</a:t>
                </a:r>
              </a:p>
            </p:txBody>
          </p:sp>
          <p:sp>
            <p:nvSpPr>
              <p:cNvPr id="50262" name="Rectangle 36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90H</a:t>
                </a:r>
              </a:p>
            </p:txBody>
          </p:sp>
        </p:grpSp>
        <p:grpSp>
          <p:nvGrpSpPr>
            <p:cNvPr id="50244" name="Group 37"/>
            <p:cNvGrpSpPr>
              <a:grpSpLocks/>
            </p:cNvGrpSpPr>
            <p:nvPr/>
          </p:nvGrpSpPr>
          <p:grpSpPr bwMode="auto">
            <a:xfrm>
              <a:off x="556" y="2903"/>
              <a:ext cx="2312" cy="173"/>
              <a:chOff x="594" y="2169"/>
              <a:chExt cx="2158" cy="217"/>
            </a:xfrm>
          </p:grpSpPr>
          <p:sp>
            <p:nvSpPr>
              <p:cNvPr id="50257" name="Rectangle 38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50258" name="Rectangle 39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口</a:t>
                </a:r>
              </a:p>
            </p:txBody>
          </p:sp>
          <p:sp>
            <p:nvSpPr>
              <p:cNvPr id="50259" name="Rectangle 40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A0H</a:t>
                </a:r>
              </a:p>
            </p:txBody>
          </p:sp>
        </p:grpSp>
        <p:grpSp>
          <p:nvGrpSpPr>
            <p:cNvPr id="50245" name="Group 41"/>
            <p:cNvGrpSpPr>
              <a:grpSpLocks/>
            </p:cNvGrpSpPr>
            <p:nvPr/>
          </p:nvGrpSpPr>
          <p:grpSpPr bwMode="auto">
            <a:xfrm>
              <a:off x="556" y="3075"/>
              <a:ext cx="2312" cy="173"/>
              <a:chOff x="594" y="2169"/>
              <a:chExt cx="2158" cy="217"/>
            </a:xfrm>
          </p:grpSpPr>
          <p:sp>
            <p:nvSpPr>
              <p:cNvPr id="50254" name="Rectangle 42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P3</a:t>
                </a:r>
              </a:p>
            </p:txBody>
          </p:sp>
          <p:sp>
            <p:nvSpPr>
              <p:cNvPr id="50255" name="Rectangle 43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口</a:t>
                </a:r>
              </a:p>
            </p:txBody>
          </p:sp>
          <p:sp>
            <p:nvSpPr>
              <p:cNvPr id="50256" name="Rectangle 44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B0H</a:t>
                </a:r>
              </a:p>
            </p:txBody>
          </p:sp>
        </p:grpSp>
        <p:grpSp>
          <p:nvGrpSpPr>
            <p:cNvPr id="50246" name="Group 45"/>
            <p:cNvGrpSpPr>
              <a:grpSpLocks/>
            </p:cNvGrpSpPr>
            <p:nvPr/>
          </p:nvGrpSpPr>
          <p:grpSpPr bwMode="auto">
            <a:xfrm>
              <a:off x="556" y="3247"/>
              <a:ext cx="2312" cy="173"/>
              <a:chOff x="594" y="2169"/>
              <a:chExt cx="2158" cy="217"/>
            </a:xfrm>
          </p:grpSpPr>
          <p:sp>
            <p:nvSpPr>
              <p:cNvPr id="50251" name="Rectangle 46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IP</a:t>
                </a:r>
              </a:p>
            </p:txBody>
          </p:sp>
          <p:sp>
            <p:nvSpPr>
              <p:cNvPr id="50252" name="Rectangle 47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中断优先级</a:t>
                </a:r>
              </a:p>
            </p:txBody>
          </p:sp>
          <p:sp>
            <p:nvSpPr>
              <p:cNvPr id="50253" name="Rectangle 48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B8H</a:t>
                </a:r>
              </a:p>
            </p:txBody>
          </p:sp>
        </p:grpSp>
        <p:grpSp>
          <p:nvGrpSpPr>
            <p:cNvPr id="50247" name="Group 49"/>
            <p:cNvGrpSpPr>
              <a:grpSpLocks/>
            </p:cNvGrpSpPr>
            <p:nvPr/>
          </p:nvGrpSpPr>
          <p:grpSpPr bwMode="auto">
            <a:xfrm>
              <a:off x="556" y="3419"/>
              <a:ext cx="2312" cy="173"/>
              <a:chOff x="594" y="2169"/>
              <a:chExt cx="2158" cy="217"/>
            </a:xfrm>
          </p:grpSpPr>
          <p:sp>
            <p:nvSpPr>
              <p:cNvPr id="50248" name="Rectangle 50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IE</a:t>
                </a:r>
              </a:p>
            </p:txBody>
          </p:sp>
          <p:sp>
            <p:nvSpPr>
              <p:cNvPr id="50249" name="Rectangle 51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中断允许控制</a:t>
                </a:r>
              </a:p>
            </p:txBody>
          </p:sp>
          <p:sp>
            <p:nvSpPr>
              <p:cNvPr id="50250" name="Rectangle 52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A8H</a:t>
                </a:r>
              </a:p>
            </p:txBody>
          </p:sp>
        </p:grpSp>
      </p:grpSp>
      <p:grpSp>
        <p:nvGrpSpPr>
          <p:cNvPr id="50182" name="Group 53"/>
          <p:cNvGrpSpPr>
            <a:grpSpLocks/>
          </p:cNvGrpSpPr>
          <p:nvPr/>
        </p:nvGrpSpPr>
        <p:grpSpPr bwMode="auto">
          <a:xfrm>
            <a:off x="4852988" y="2063750"/>
            <a:ext cx="4117975" cy="3302000"/>
            <a:chOff x="3282" y="1512"/>
            <a:chExt cx="2346" cy="2080"/>
          </a:xfrm>
        </p:grpSpPr>
        <p:grpSp>
          <p:nvGrpSpPr>
            <p:cNvPr id="50188" name="Group 54"/>
            <p:cNvGrpSpPr>
              <a:grpSpLocks/>
            </p:cNvGrpSpPr>
            <p:nvPr/>
          </p:nvGrpSpPr>
          <p:grpSpPr bwMode="auto">
            <a:xfrm>
              <a:off x="3282" y="1512"/>
              <a:ext cx="2346" cy="173"/>
              <a:chOff x="594" y="2169"/>
              <a:chExt cx="2158" cy="217"/>
            </a:xfrm>
          </p:grpSpPr>
          <p:sp>
            <p:nvSpPr>
              <p:cNvPr id="50233" name="Rectangle 55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符号</a:t>
                </a:r>
              </a:p>
            </p:txBody>
          </p:sp>
          <p:sp>
            <p:nvSpPr>
              <p:cNvPr id="50234" name="Rectangle 56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名称</a:t>
                </a:r>
              </a:p>
            </p:txBody>
          </p:sp>
          <p:sp>
            <p:nvSpPr>
              <p:cNvPr id="50235" name="Rectangle 57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itchFamily="18" charset="0"/>
                    <a:ea typeface="宋体" charset="-122"/>
                  </a:rPr>
                  <a:t>SFR</a:t>
                </a:r>
                <a:r>
                  <a:rPr kumimoji="1" lang="zh-CN" altLang="en-US" sz="1600">
                    <a:latin typeface="Times New Roman" pitchFamily="18" charset="0"/>
                    <a:ea typeface="宋体" charset="-122"/>
                  </a:rPr>
                  <a:t>对应单元</a:t>
                </a:r>
              </a:p>
            </p:txBody>
          </p:sp>
        </p:grpSp>
        <p:grpSp>
          <p:nvGrpSpPr>
            <p:cNvPr id="50189" name="Group 58"/>
            <p:cNvGrpSpPr>
              <a:grpSpLocks/>
            </p:cNvGrpSpPr>
            <p:nvPr/>
          </p:nvGrpSpPr>
          <p:grpSpPr bwMode="auto">
            <a:xfrm>
              <a:off x="3282" y="1698"/>
              <a:ext cx="2346" cy="174"/>
              <a:chOff x="594" y="2169"/>
              <a:chExt cx="2158" cy="217"/>
            </a:xfrm>
          </p:grpSpPr>
          <p:sp>
            <p:nvSpPr>
              <p:cNvPr id="50230" name="Rectangle 59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TMOD</a:t>
                </a:r>
              </a:p>
            </p:txBody>
          </p:sp>
          <p:sp>
            <p:nvSpPr>
              <p:cNvPr id="50231" name="Rectangle 60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Timer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工作方式</a:t>
                </a:r>
              </a:p>
            </p:txBody>
          </p:sp>
          <p:sp>
            <p:nvSpPr>
              <p:cNvPr id="50232" name="Rectangle 61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89H</a:t>
                </a:r>
              </a:p>
            </p:txBody>
          </p:sp>
        </p:grpSp>
        <p:grpSp>
          <p:nvGrpSpPr>
            <p:cNvPr id="50190" name="Group 62"/>
            <p:cNvGrpSpPr>
              <a:grpSpLocks/>
            </p:cNvGrpSpPr>
            <p:nvPr/>
          </p:nvGrpSpPr>
          <p:grpSpPr bwMode="auto">
            <a:xfrm>
              <a:off x="3282" y="1870"/>
              <a:ext cx="2346" cy="174"/>
              <a:chOff x="594" y="2169"/>
              <a:chExt cx="2158" cy="217"/>
            </a:xfrm>
          </p:grpSpPr>
          <p:sp>
            <p:nvSpPr>
              <p:cNvPr id="50227" name="Rectangle 63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TCON</a:t>
                </a:r>
              </a:p>
            </p:txBody>
          </p:sp>
          <p:sp>
            <p:nvSpPr>
              <p:cNvPr id="50228" name="Rectangle 64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Timer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控制寄存器</a:t>
                </a:r>
              </a:p>
            </p:txBody>
          </p:sp>
          <p:sp>
            <p:nvSpPr>
              <p:cNvPr id="50229" name="Rectangle 65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88H</a:t>
                </a:r>
              </a:p>
            </p:txBody>
          </p:sp>
        </p:grpSp>
        <p:grpSp>
          <p:nvGrpSpPr>
            <p:cNvPr id="50191" name="Group 66"/>
            <p:cNvGrpSpPr>
              <a:grpSpLocks/>
            </p:cNvGrpSpPr>
            <p:nvPr/>
          </p:nvGrpSpPr>
          <p:grpSpPr bwMode="auto">
            <a:xfrm>
              <a:off x="3282" y="2042"/>
              <a:ext cx="2346" cy="174"/>
              <a:chOff x="594" y="2169"/>
              <a:chExt cx="2158" cy="217"/>
            </a:xfrm>
          </p:grpSpPr>
          <p:sp>
            <p:nvSpPr>
              <p:cNvPr id="50224" name="Rectangle 67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TH0</a:t>
                </a:r>
              </a:p>
            </p:txBody>
          </p:sp>
          <p:sp>
            <p:nvSpPr>
              <p:cNvPr id="50225" name="Rectangle 68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T0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计数寄存器</a:t>
                </a:r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(H)</a:t>
                </a:r>
              </a:p>
            </p:txBody>
          </p:sp>
          <p:sp>
            <p:nvSpPr>
              <p:cNvPr id="50226" name="Rectangle 69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8CH</a:t>
                </a:r>
              </a:p>
            </p:txBody>
          </p:sp>
        </p:grpSp>
        <p:grpSp>
          <p:nvGrpSpPr>
            <p:cNvPr id="50192" name="Group 70"/>
            <p:cNvGrpSpPr>
              <a:grpSpLocks/>
            </p:cNvGrpSpPr>
            <p:nvPr/>
          </p:nvGrpSpPr>
          <p:grpSpPr bwMode="auto">
            <a:xfrm>
              <a:off x="3282" y="2214"/>
              <a:ext cx="2346" cy="174"/>
              <a:chOff x="594" y="2169"/>
              <a:chExt cx="2158" cy="217"/>
            </a:xfrm>
          </p:grpSpPr>
          <p:sp>
            <p:nvSpPr>
              <p:cNvPr id="50221" name="Rectangle 71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TL0</a:t>
                </a:r>
              </a:p>
            </p:txBody>
          </p:sp>
          <p:sp>
            <p:nvSpPr>
              <p:cNvPr id="50222" name="Rectangle 72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T0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计数寄存器</a:t>
                </a:r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(L)</a:t>
                </a:r>
              </a:p>
            </p:txBody>
          </p:sp>
          <p:sp>
            <p:nvSpPr>
              <p:cNvPr id="50223" name="Rectangle 73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8AH</a:t>
                </a:r>
              </a:p>
            </p:txBody>
          </p:sp>
        </p:grpSp>
        <p:grpSp>
          <p:nvGrpSpPr>
            <p:cNvPr id="50193" name="Group 74"/>
            <p:cNvGrpSpPr>
              <a:grpSpLocks/>
            </p:cNvGrpSpPr>
            <p:nvPr/>
          </p:nvGrpSpPr>
          <p:grpSpPr bwMode="auto">
            <a:xfrm>
              <a:off x="3282" y="2387"/>
              <a:ext cx="2346" cy="173"/>
              <a:chOff x="594" y="2169"/>
              <a:chExt cx="2158" cy="217"/>
            </a:xfrm>
          </p:grpSpPr>
          <p:sp>
            <p:nvSpPr>
              <p:cNvPr id="50218" name="Rectangle 75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TH1</a:t>
                </a:r>
              </a:p>
            </p:txBody>
          </p:sp>
          <p:sp>
            <p:nvSpPr>
              <p:cNvPr id="50219" name="Rectangle 76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T1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计数寄存器</a:t>
                </a:r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(H)</a:t>
                </a:r>
              </a:p>
            </p:txBody>
          </p:sp>
          <p:sp>
            <p:nvSpPr>
              <p:cNvPr id="50220" name="Rectangle 77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8DH</a:t>
                </a:r>
              </a:p>
            </p:txBody>
          </p:sp>
        </p:grpSp>
        <p:grpSp>
          <p:nvGrpSpPr>
            <p:cNvPr id="50194" name="Group 78"/>
            <p:cNvGrpSpPr>
              <a:grpSpLocks/>
            </p:cNvGrpSpPr>
            <p:nvPr/>
          </p:nvGrpSpPr>
          <p:grpSpPr bwMode="auto">
            <a:xfrm>
              <a:off x="3282" y="2559"/>
              <a:ext cx="2346" cy="173"/>
              <a:chOff x="594" y="2169"/>
              <a:chExt cx="2158" cy="217"/>
            </a:xfrm>
          </p:grpSpPr>
          <p:sp>
            <p:nvSpPr>
              <p:cNvPr id="50215" name="Rectangle 79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TL1</a:t>
                </a:r>
              </a:p>
            </p:txBody>
          </p:sp>
          <p:sp>
            <p:nvSpPr>
              <p:cNvPr id="50216" name="Rectangle 80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T1</a:t>
                </a:r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计数寄存器</a:t>
                </a:r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(L)</a:t>
                </a:r>
              </a:p>
            </p:txBody>
          </p:sp>
          <p:sp>
            <p:nvSpPr>
              <p:cNvPr id="50217" name="Rectangle 81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8BH</a:t>
                </a:r>
              </a:p>
            </p:txBody>
          </p:sp>
        </p:grpSp>
        <p:grpSp>
          <p:nvGrpSpPr>
            <p:cNvPr id="50195" name="Group 82"/>
            <p:cNvGrpSpPr>
              <a:grpSpLocks/>
            </p:cNvGrpSpPr>
            <p:nvPr/>
          </p:nvGrpSpPr>
          <p:grpSpPr bwMode="auto">
            <a:xfrm>
              <a:off x="3282" y="2731"/>
              <a:ext cx="2346" cy="173"/>
              <a:chOff x="594" y="2169"/>
              <a:chExt cx="2158" cy="217"/>
            </a:xfrm>
          </p:grpSpPr>
          <p:sp>
            <p:nvSpPr>
              <p:cNvPr id="50212" name="Rectangle 83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SCON</a:t>
                </a:r>
              </a:p>
            </p:txBody>
          </p:sp>
          <p:sp>
            <p:nvSpPr>
              <p:cNvPr id="50213" name="Rectangle 84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串行口控制寄存器</a:t>
                </a:r>
              </a:p>
            </p:txBody>
          </p:sp>
          <p:sp>
            <p:nvSpPr>
              <p:cNvPr id="50214" name="Rectangle 85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98H</a:t>
                </a:r>
              </a:p>
            </p:txBody>
          </p:sp>
        </p:grpSp>
        <p:grpSp>
          <p:nvGrpSpPr>
            <p:cNvPr id="50196" name="Group 86"/>
            <p:cNvGrpSpPr>
              <a:grpSpLocks/>
            </p:cNvGrpSpPr>
            <p:nvPr/>
          </p:nvGrpSpPr>
          <p:grpSpPr bwMode="auto">
            <a:xfrm>
              <a:off x="3282" y="2903"/>
              <a:ext cx="2346" cy="173"/>
              <a:chOff x="594" y="2169"/>
              <a:chExt cx="2158" cy="217"/>
            </a:xfrm>
          </p:grpSpPr>
          <p:sp>
            <p:nvSpPr>
              <p:cNvPr id="50209" name="Rectangle 87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SBUF</a:t>
                </a:r>
              </a:p>
            </p:txBody>
          </p:sp>
          <p:sp>
            <p:nvSpPr>
              <p:cNvPr id="50210" name="Rectangle 88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串行口缓冲器</a:t>
                </a:r>
              </a:p>
            </p:txBody>
          </p:sp>
          <p:sp>
            <p:nvSpPr>
              <p:cNvPr id="50211" name="Rectangle 89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99H</a:t>
                </a:r>
              </a:p>
            </p:txBody>
          </p:sp>
        </p:grpSp>
        <p:grpSp>
          <p:nvGrpSpPr>
            <p:cNvPr id="50197" name="Group 90"/>
            <p:cNvGrpSpPr>
              <a:grpSpLocks/>
            </p:cNvGrpSpPr>
            <p:nvPr/>
          </p:nvGrpSpPr>
          <p:grpSpPr bwMode="auto">
            <a:xfrm>
              <a:off x="3282" y="3075"/>
              <a:ext cx="2346" cy="173"/>
              <a:chOff x="594" y="2169"/>
              <a:chExt cx="2158" cy="217"/>
            </a:xfrm>
          </p:grpSpPr>
          <p:sp>
            <p:nvSpPr>
              <p:cNvPr id="50206" name="Rectangle 91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PCON</a:t>
                </a:r>
              </a:p>
            </p:txBody>
          </p:sp>
          <p:sp>
            <p:nvSpPr>
              <p:cNvPr id="50207" name="Rectangle 92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0">
                    <a:latin typeface="Times New Roman" pitchFamily="18" charset="0"/>
                    <a:ea typeface="黑体" pitchFamily="2" charset="-122"/>
                  </a:rPr>
                  <a:t>电源控制寄存器</a:t>
                </a:r>
              </a:p>
            </p:txBody>
          </p:sp>
          <p:sp>
            <p:nvSpPr>
              <p:cNvPr id="50208" name="Rectangle 93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latin typeface="Times New Roman" pitchFamily="18" charset="0"/>
                    <a:ea typeface="宋体" charset="-122"/>
                  </a:rPr>
                  <a:t>87H</a:t>
                </a:r>
              </a:p>
            </p:txBody>
          </p:sp>
        </p:grpSp>
        <p:grpSp>
          <p:nvGrpSpPr>
            <p:cNvPr id="50198" name="Group 94"/>
            <p:cNvGrpSpPr>
              <a:grpSpLocks/>
            </p:cNvGrpSpPr>
            <p:nvPr/>
          </p:nvGrpSpPr>
          <p:grpSpPr bwMode="auto">
            <a:xfrm>
              <a:off x="3282" y="3247"/>
              <a:ext cx="2346" cy="173"/>
              <a:chOff x="594" y="2169"/>
              <a:chExt cx="2158" cy="217"/>
            </a:xfrm>
          </p:grpSpPr>
          <p:sp>
            <p:nvSpPr>
              <p:cNvPr id="50203" name="Rectangle 95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50204" name="Rectangle 96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</a:p>
            </p:txBody>
          </p:sp>
          <p:sp>
            <p:nvSpPr>
              <p:cNvPr id="50205" name="Rectangle 97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</p:grpSp>
        <p:grpSp>
          <p:nvGrpSpPr>
            <p:cNvPr id="50199" name="Group 98"/>
            <p:cNvGrpSpPr>
              <a:grpSpLocks/>
            </p:cNvGrpSpPr>
            <p:nvPr/>
          </p:nvGrpSpPr>
          <p:grpSpPr bwMode="auto">
            <a:xfrm>
              <a:off x="3282" y="3419"/>
              <a:ext cx="2346" cy="173"/>
              <a:chOff x="594" y="2169"/>
              <a:chExt cx="2158" cy="217"/>
            </a:xfrm>
          </p:grpSpPr>
          <p:sp>
            <p:nvSpPr>
              <p:cNvPr id="50200" name="Rectangle 99"/>
              <p:cNvSpPr>
                <a:spLocks noChangeArrowheads="1"/>
              </p:cNvSpPr>
              <p:nvPr/>
            </p:nvSpPr>
            <p:spPr bwMode="auto">
              <a:xfrm>
                <a:off x="594" y="2169"/>
                <a:ext cx="585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50201" name="Rectangle 100"/>
              <p:cNvSpPr>
                <a:spLocks noChangeArrowheads="1"/>
              </p:cNvSpPr>
              <p:nvPr/>
            </p:nvSpPr>
            <p:spPr bwMode="auto">
              <a:xfrm>
                <a:off x="1181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</a:p>
            </p:txBody>
          </p:sp>
          <p:sp>
            <p:nvSpPr>
              <p:cNvPr id="50202" name="Rectangle 101"/>
              <p:cNvSpPr>
                <a:spLocks noChangeArrowheads="1"/>
              </p:cNvSpPr>
              <p:nvPr/>
            </p:nvSpPr>
            <p:spPr bwMode="auto">
              <a:xfrm>
                <a:off x="1965" y="2169"/>
                <a:ext cx="787" cy="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>
                    <a:solidFill>
                      <a:schemeClr val="hlink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</a:p>
            </p:txBody>
          </p:sp>
        </p:grpSp>
      </p:grpSp>
      <p:sp>
        <p:nvSpPr>
          <p:cNvPr id="335974" name="Rectangle 102"/>
          <p:cNvSpPr>
            <a:spLocks noChangeArrowheads="1"/>
          </p:cNvSpPr>
          <p:nvPr/>
        </p:nvSpPr>
        <p:spPr bwMode="auto">
          <a:xfrm>
            <a:off x="496888" y="2316163"/>
            <a:ext cx="4321175" cy="13684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3200" b="0">
                <a:solidFill>
                  <a:schemeClr val="hlink"/>
                </a:solidFill>
              </a:rPr>
              <a:t>CPU</a:t>
            </a:r>
            <a:r>
              <a:rPr lang="zh-CN" altLang="en-US" sz="3200" b="0">
                <a:solidFill>
                  <a:schemeClr val="hlink"/>
                </a:solidFill>
              </a:rPr>
              <a:t>相关</a:t>
            </a:r>
          </a:p>
        </p:txBody>
      </p:sp>
      <p:sp>
        <p:nvSpPr>
          <p:cNvPr id="335975" name="Rectangle 103"/>
          <p:cNvSpPr>
            <a:spLocks noChangeArrowheads="1"/>
          </p:cNvSpPr>
          <p:nvPr/>
        </p:nvSpPr>
        <p:spPr bwMode="auto">
          <a:xfrm>
            <a:off x="500063" y="3740150"/>
            <a:ext cx="4340225" cy="1033463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800" b="0">
                <a:solidFill>
                  <a:srgbClr val="009900"/>
                </a:solidFill>
              </a:rPr>
              <a:t>I/O</a:t>
            </a:r>
            <a:r>
              <a:rPr lang="zh-CN" altLang="en-US" sz="2800" b="0">
                <a:solidFill>
                  <a:srgbClr val="009900"/>
                </a:solidFill>
              </a:rPr>
              <a:t>相关</a:t>
            </a:r>
          </a:p>
        </p:txBody>
      </p:sp>
      <p:sp>
        <p:nvSpPr>
          <p:cNvPr id="335976" name="Rectangle 104"/>
          <p:cNvSpPr>
            <a:spLocks noChangeArrowheads="1"/>
          </p:cNvSpPr>
          <p:nvPr/>
        </p:nvSpPr>
        <p:spPr bwMode="auto">
          <a:xfrm>
            <a:off x="471488" y="4830763"/>
            <a:ext cx="4340225" cy="5651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800" b="0">
                <a:solidFill>
                  <a:srgbClr val="0000FF"/>
                </a:solidFill>
              </a:rPr>
              <a:t>中断相关</a:t>
            </a:r>
          </a:p>
        </p:txBody>
      </p:sp>
      <p:sp>
        <p:nvSpPr>
          <p:cNvPr id="335977" name="Rectangle 105"/>
          <p:cNvSpPr>
            <a:spLocks noChangeArrowheads="1"/>
          </p:cNvSpPr>
          <p:nvPr/>
        </p:nvSpPr>
        <p:spPr bwMode="auto">
          <a:xfrm>
            <a:off x="4803775" y="2324100"/>
            <a:ext cx="4208463" cy="164147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800" b="0">
                <a:solidFill>
                  <a:schemeClr val="hlink"/>
                </a:solidFill>
                <a:latin typeface="华文新魏" pitchFamily="2" charset="-122"/>
              </a:rPr>
              <a:t>定时器</a:t>
            </a:r>
            <a:r>
              <a:rPr lang="en-US" altLang="zh-CN" sz="2800" b="0">
                <a:solidFill>
                  <a:schemeClr val="hlink"/>
                </a:solidFill>
                <a:latin typeface="华文新魏" pitchFamily="2" charset="-122"/>
              </a:rPr>
              <a:t>/</a:t>
            </a:r>
            <a:r>
              <a:rPr lang="zh-CN" altLang="en-US" sz="2800" b="0">
                <a:solidFill>
                  <a:schemeClr val="hlink"/>
                </a:solidFill>
                <a:latin typeface="华文新魏" pitchFamily="2" charset="-122"/>
              </a:rPr>
              <a:t>计数器相关</a:t>
            </a:r>
          </a:p>
        </p:txBody>
      </p:sp>
      <p:sp>
        <p:nvSpPr>
          <p:cNvPr id="335978" name="Rectangle 106"/>
          <p:cNvSpPr>
            <a:spLocks noChangeArrowheads="1"/>
          </p:cNvSpPr>
          <p:nvPr/>
        </p:nvSpPr>
        <p:spPr bwMode="auto">
          <a:xfrm>
            <a:off x="4803775" y="4060825"/>
            <a:ext cx="4340225" cy="7778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800" b="0">
                <a:solidFill>
                  <a:schemeClr val="hlink"/>
                </a:solidFill>
              </a:rPr>
              <a:t>串口相关</a:t>
            </a:r>
          </a:p>
        </p:txBody>
      </p:sp>
    </p:spTree>
    <p:extLst>
      <p:ext uri="{BB962C8B-B14F-4D97-AF65-F5344CB8AC3E}">
        <p14:creationId xmlns:p14="http://schemas.microsoft.com/office/powerpoint/2010/main" val="18987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74" grpId="0" animBg="1"/>
      <p:bldP spid="335975" grpId="0" animBg="1"/>
      <p:bldP spid="335976" grpId="0" animBg="1"/>
      <p:bldP spid="335977" grpId="0" animBg="1"/>
      <p:bldP spid="33597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07F756E-8C01-4DF4-8A63-6647C69C7506}" type="slidenum">
              <a:rPr lang="en-US" altLang="zh-CN">
                <a:latin typeface="Tahoma" pitchFamily="34" charset="0"/>
                <a:ea typeface="宋体" charset="-122"/>
              </a:rPr>
              <a:pPr/>
              <a:t>45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2.2.3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特殊功能寄存器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33487"/>
            <a:ext cx="8305800" cy="4393015"/>
          </a:xfrm>
        </p:spPr>
        <p:txBody>
          <a:bodyPr>
            <a:normAutofit fontScale="92500"/>
          </a:bodyPr>
          <a:lstStyle/>
          <a:p>
            <a:pPr marL="179388" lvl="1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zh-CN" altLang="en-US" sz="2400" dirty="0" smtClean="0">
                <a:latin typeface="Times New Roman" pitchFamily="18" charset="0"/>
              </a:rPr>
              <a:t>特殊功能寄存器（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）的位地址空间</a:t>
            </a:r>
          </a:p>
          <a:p>
            <a:pPr marL="179388" lvl="1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	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凡是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SFR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的地址能被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8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整除的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SFR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（单元地址的末位是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或</a:t>
            </a:r>
            <a:r>
              <a:rPr lang="en-US" altLang="zh-CN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8</a:t>
            </a:r>
            <a:r>
              <a:rPr lang="zh-CN" altLang="en-US" sz="2400" b="1" u="sng" dirty="0" smtClean="0">
                <a:solidFill>
                  <a:schemeClr val="hlink"/>
                </a:solidFill>
                <a:latin typeface="Times New Roman" pitchFamily="18" charset="0"/>
              </a:rPr>
              <a:t>）都具有位寻址功能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MCS-51</a:t>
            </a:r>
            <a:r>
              <a:rPr lang="zh-CN" altLang="en-US" sz="2400" dirty="0" smtClean="0">
                <a:latin typeface="Times New Roman" pitchFamily="18" charset="0"/>
              </a:rPr>
              <a:t>单片机共有</a:t>
            </a:r>
            <a:r>
              <a:rPr lang="en-US" altLang="zh-CN" sz="2400" dirty="0" smtClean="0">
                <a:latin typeface="Times New Roman" pitchFamily="18" charset="0"/>
              </a:rPr>
              <a:t>11</a:t>
            </a:r>
            <a:r>
              <a:rPr lang="zh-CN" altLang="en-US" sz="2400" dirty="0" smtClean="0">
                <a:latin typeface="Times New Roman" pitchFamily="18" charset="0"/>
              </a:rPr>
              <a:t>个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具有位寻址功能，这些寄存器（单元）的每一位都有一个位地址。位地址空间：</a:t>
            </a:r>
            <a:r>
              <a:rPr lang="en-US" altLang="zh-CN" sz="2400" dirty="0" smtClean="0">
                <a:latin typeface="Times New Roman" pitchFamily="18" charset="0"/>
              </a:rPr>
              <a:t>80~FFH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  <a:p>
            <a:pPr marL="179388" lvl="1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	特殊功能寄存器（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）的位地址空间的特点：</a:t>
            </a:r>
          </a:p>
          <a:p>
            <a:pPr marL="179388" lvl="1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	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对应的单元地址为该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最低位的位地址。</a:t>
            </a:r>
          </a:p>
          <a:p>
            <a:pPr marL="179388" lvl="1" indent="0" eaLnBrk="1" hangingPunct="1">
              <a:lnSpc>
                <a:spcPct val="150000"/>
              </a:lnSpc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	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的位寻址区地址是不连续的。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752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4A80E125-A87E-49A3-8AC8-ABBFDA671C59}" type="slidenum">
              <a:rPr lang="en-US" altLang="zh-CN">
                <a:latin typeface="Tahoma" pitchFamily="34" charset="0"/>
                <a:ea typeface="宋体" charset="-122"/>
              </a:rPr>
              <a:pPr/>
              <a:t>46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363" y="3667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2.2.3  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特殊功能寄存器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249363"/>
            <a:ext cx="7696200" cy="47148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itchFamily="18" charset="0"/>
                <a:ea typeface="华文隶书" pitchFamily="2" charset="-122"/>
              </a:rPr>
              <a:t>SFR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itchFamily="18" charset="0"/>
                <a:ea typeface="华文隶书" pitchFamily="2" charset="-122"/>
              </a:rPr>
              <a:t>位寻址空间地址映射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381000" y="1728788"/>
            <a:ext cx="8455025" cy="4171950"/>
            <a:chOff x="248" y="1313"/>
            <a:chExt cx="5326" cy="2628"/>
          </a:xfrm>
        </p:grpSpPr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248" y="1319"/>
              <a:ext cx="87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SFR</a:t>
              </a:r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1165" y="1319"/>
              <a:ext cx="349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D7      D6       D5       D4     D3      D2       D1     D0</a:t>
              </a:r>
            </a:p>
          </p:txBody>
        </p:sp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248" y="1636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ACC</a:t>
              </a:r>
            </a:p>
          </p:txBody>
        </p:sp>
        <p:sp>
          <p:nvSpPr>
            <p:cNvPr id="52233" name="Rectangle 8"/>
            <p:cNvSpPr>
              <a:spLocks noChangeArrowheads="1"/>
            </p:cNvSpPr>
            <p:nvPr/>
          </p:nvSpPr>
          <p:spPr bwMode="auto">
            <a:xfrm>
              <a:off x="1165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E7</a:t>
              </a:r>
            </a:p>
          </p:txBody>
        </p:sp>
        <p:sp>
          <p:nvSpPr>
            <p:cNvPr id="52234" name="Rectangle 9"/>
            <p:cNvSpPr>
              <a:spLocks noChangeArrowheads="1"/>
            </p:cNvSpPr>
            <p:nvPr/>
          </p:nvSpPr>
          <p:spPr bwMode="auto">
            <a:xfrm>
              <a:off x="1602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E6</a:t>
              </a:r>
            </a:p>
          </p:txBody>
        </p:sp>
        <p:sp>
          <p:nvSpPr>
            <p:cNvPr id="52235" name="Rectangle 10"/>
            <p:cNvSpPr>
              <a:spLocks noChangeArrowheads="1"/>
            </p:cNvSpPr>
            <p:nvPr/>
          </p:nvSpPr>
          <p:spPr bwMode="auto">
            <a:xfrm>
              <a:off x="2039" y="163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E5</a:t>
              </a:r>
            </a:p>
          </p:txBody>
        </p:sp>
        <p:sp>
          <p:nvSpPr>
            <p:cNvPr id="52236" name="Rectangle 11"/>
            <p:cNvSpPr>
              <a:spLocks noChangeArrowheads="1"/>
            </p:cNvSpPr>
            <p:nvPr/>
          </p:nvSpPr>
          <p:spPr bwMode="auto">
            <a:xfrm>
              <a:off x="2475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E4</a:t>
              </a:r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2912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E3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3349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E2</a:t>
              </a:r>
            </a:p>
          </p:txBody>
        </p:sp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3786" y="163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E1</a:t>
              </a: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4223" y="163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E0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248" y="1503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1165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F7</a:t>
              </a:r>
            </a:p>
          </p:txBody>
        </p:sp>
        <p:sp>
          <p:nvSpPr>
            <p:cNvPr id="52243" name="Rectangle 18"/>
            <p:cNvSpPr>
              <a:spLocks noChangeArrowheads="1"/>
            </p:cNvSpPr>
            <p:nvPr/>
          </p:nvSpPr>
          <p:spPr bwMode="auto">
            <a:xfrm>
              <a:off x="1602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F6</a:t>
              </a:r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2039" y="1503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F5</a:t>
              </a:r>
            </a:p>
          </p:txBody>
        </p:sp>
        <p:sp>
          <p:nvSpPr>
            <p:cNvPr id="52245" name="Rectangle 20"/>
            <p:cNvSpPr>
              <a:spLocks noChangeArrowheads="1"/>
            </p:cNvSpPr>
            <p:nvPr/>
          </p:nvSpPr>
          <p:spPr bwMode="auto">
            <a:xfrm>
              <a:off x="2475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F4</a:t>
              </a:r>
            </a:p>
          </p:txBody>
        </p:sp>
        <p:sp>
          <p:nvSpPr>
            <p:cNvPr id="52246" name="Rectangle 21"/>
            <p:cNvSpPr>
              <a:spLocks noChangeArrowheads="1"/>
            </p:cNvSpPr>
            <p:nvPr/>
          </p:nvSpPr>
          <p:spPr bwMode="auto">
            <a:xfrm>
              <a:off x="2912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F3</a:t>
              </a:r>
            </a:p>
          </p:txBody>
        </p:sp>
        <p:sp>
          <p:nvSpPr>
            <p:cNvPr id="52247" name="Rectangle 22"/>
            <p:cNvSpPr>
              <a:spLocks noChangeArrowheads="1"/>
            </p:cNvSpPr>
            <p:nvPr/>
          </p:nvSpPr>
          <p:spPr bwMode="auto">
            <a:xfrm>
              <a:off x="3349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F2</a:t>
              </a:r>
            </a:p>
          </p:txBody>
        </p:sp>
        <p:sp>
          <p:nvSpPr>
            <p:cNvPr id="52248" name="Rectangle 23"/>
            <p:cNvSpPr>
              <a:spLocks noChangeArrowheads="1"/>
            </p:cNvSpPr>
            <p:nvPr/>
          </p:nvSpPr>
          <p:spPr bwMode="auto">
            <a:xfrm>
              <a:off x="3786" y="1503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F1</a:t>
              </a:r>
            </a:p>
          </p:txBody>
        </p:sp>
        <p:sp>
          <p:nvSpPr>
            <p:cNvPr id="52249" name="Rectangle 24"/>
            <p:cNvSpPr>
              <a:spLocks noChangeArrowheads="1"/>
            </p:cNvSpPr>
            <p:nvPr/>
          </p:nvSpPr>
          <p:spPr bwMode="auto">
            <a:xfrm>
              <a:off x="4223" y="1503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F0</a:t>
              </a:r>
            </a:p>
          </p:txBody>
        </p:sp>
        <p:sp>
          <p:nvSpPr>
            <p:cNvPr id="52250" name="Rectangle 25"/>
            <p:cNvSpPr>
              <a:spLocks noChangeArrowheads="1"/>
            </p:cNvSpPr>
            <p:nvPr/>
          </p:nvSpPr>
          <p:spPr bwMode="auto">
            <a:xfrm>
              <a:off x="4700" y="1313"/>
              <a:ext cx="87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单元地址</a:t>
              </a:r>
            </a:p>
          </p:txBody>
        </p:sp>
        <p:sp>
          <p:nvSpPr>
            <p:cNvPr id="52251" name="Rectangle 26"/>
            <p:cNvSpPr>
              <a:spLocks noChangeArrowheads="1"/>
            </p:cNvSpPr>
            <p:nvPr/>
          </p:nvSpPr>
          <p:spPr bwMode="auto">
            <a:xfrm>
              <a:off x="248" y="1768"/>
              <a:ext cx="874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PSW</a:t>
              </a:r>
            </a:p>
          </p:txBody>
        </p:sp>
        <p:sp>
          <p:nvSpPr>
            <p:cNvPr id="52252" name="Rectangle 27"/>
            <p:cNvSpPr>
              <a:spLocks noChangeArrowheads="1"/>
            </p:cNvSpPr>
            <p:nvPr/>
          </p:nvSpPr>
          <p:spPr bwMode="auto">
            <a:xfrm>
              <a:off x="1165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D7</a:t>
              </a:r>
            </a:p>
          </p:txBody>
        </p:sp>
        <p:sp>
          <p:nvSpPr>
            <p:cNvPr id="52253" name="Rectangle 28"/>
            <p:cNvSpPr>
              <a:spLocks noChangeArrowheads="1"/>
            </p:cNvSpPr>
            <p:nvPr/>
          </p:nvSpPr>
          <p:spPr bwMode="auto">
            <a:xfrm>
              <a:off x="1602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D6</a:t>
              </a:r>
            </a:p>
          </p:txBody>
        </p:sp>
        <p:sp>
          <p:nvSpPr>
            <p:cNvPr id="52254" name="Rectangle 29"/>
            <p:cNvSpPr>
              <a:spLocks noChangeArrowheads="1"/>
            </p:cNvSpPr>
            <p:nvPr/>
          </p:nvSpPr>
          <p:spPr bwMode="auto">
            <a:xfrm>
              <a:off x="2039" y="1768"/>
              <a:ext cx="43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D5</a:t>
              </a:r>
            </a:p>
          </p:txBody>
        </p:sp>
        <p:sp>
          <p:nvSpPr>
            <p:cNvPr id="52255" name="Rectangle 30"/>
            <p:cNvSpPr>
              <a:spLocks noChangeArrowheads="1"/>
            </p:cNvSpPr>
            <p:nvPr/>
          </p:nvSpPr>
          <p:spPr bwMode="auto">
            <a:xfrm>
              <a:off x="2475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D4</a:t>
              </a:r>
            </a:p>
          </p:txBody>
        </p:sp>
        <p:sp>
          <p:nvSpPr>
            <p:cNvPr id="52256" name="Rectangle 31"/>
            <p:cNvSpPr>
              <a:spLocks noChangeArrowheads="1"/>
            </p:cNvSpPr>
            <p:nvPr/>
          </p:nvSpPr>
          <p:spPr bwMode="auto">
            <a:xfrm>
              <a:off x="2912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D3</a:t>
              </a:r>
            </a:p>
          </p:txBody>
        </p:sp>
        <p:sp>
          <p:nvSpPr>
            <p:cNvPr id="52257" name="Rectangle 32"/>
            <p:cNvSpPr>
              <a:spLocks noChangeArrowheads="1"/>
            </p:cNvSpPr>
            <p:nvPr/>
          </p:nvSpPr>
          <p:spPr bwMode="auto">
            <a:xfrm>
              <a:off x="3349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D2</a:t>
              </a:r>
            </a:p>
          </p:txBody>
        </p:sp>
        <p:sp>
          <p:nvSpPr>
            <p:cNvPr id="52258" name="Rectangle 33"/>
            <p:cNvSpPr>
              <a:spLocks noChangeArrowheads="1"/>
            </p:cNvSpPr>
            <p:nvPr/>
          </p:nvSpPr>
          <p:spPr bwMode="auto">
            <a:xfrm>
              <a:off x="3786" y="1768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D1</a:t>
              </a:r>
            </a:p>
          </p:txBody>
        </p:sp>
        <p:sp>
          <p:nvSpPr>
            <p:cNvPr id="52259" name="Rectangle 34"/>
            <p:cNvSpPr>
              <a:spLocks noChangeArrowheads="1"/>
            </p:cNvSpPr>
            <p:nvPr/>
          </p:nvSpPr>
          <p:spPr bwMode="auto">
            <a:xfrm>
              <a:off x="4223" y="1768"/>
              <a:ext cx="43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D0</a:t>
              </a:r>
            </a:p>
          </p:txBody>
        </p:sp>
        <p:sp>
          <p:nvSpPr>
            <p:cNvPr id="52260" name="Rectangle 35"/>
            <p:cNvSpPr>
              <a:spLocks noChangeArrowheads="1"/>
            </p:cNvSpPr>
            <p:nvPr/>
          </p:nvSpPr>
          <p:spPr bwMode="auto">
            <a:xfrm>
              <a:off x="248" y="2030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IP</a:t>
              </a:r>
            </a:p>
          </p:txBody>
        </p:sp>
        <p:sp>
          <p:nvSpPr>
            <p:cNvPr id="52261" name="Rectangle 36"/>
            <p:cNvSpPr>
              <a:spLocks noChangeArrowheads="1"/>
            </p:cNvSpPr>
            <p:nvPr/>
          </p:nvSpPr>
          <p:spPr bwMode="auto">
            <a:xfrm>
              <a:off x="1165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BF</a:t>
              </a:r>
            </a:p>
          </p:txBody>
        </p:sp>
        <p:sp>
          <p:nvSpPr>
            <p:cNvPr id="52262" name="Rectangle 37"/>
            <p:cNvSpPr>
              <a:spLocks noChangeArrowheads="1"/>
            </p:cNvSpPr>
            <p:nvPr/>
          </p:nvSpPr>
          <p:spPr bwMode="auto">
            <a:xfrm>
              <a:off x="1602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BE</a:t>
              </a:r>
            </a:p>
          </p:txBody>
        </p:sp>
        <p:sp>
          <p:nvSpPr>
            <p:cNvPr id="52263" name="Rectangle 38"/>
            <p:cNvSpPr>
              <a:spLocks noChangeArrowheads="1"/>
            </p:cNvSpPr>
            <p:nvPr/>
          </p:nvSpPr>
          <p:spPr bwMode="auto">
            <a:xfrm>
              <a:off x="2039" y="2030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BD</a:t>
              </a:r>
            </a:p>
          </p:txBody>
        </p:sp>
        <p:sp>
          <p:nvSpPr>
            <p:cNvPr id="52264" name="Rectangle 39"/>
            <p:cNvSpPr>
              <a:spLocks noChangeArrowheads="1"/>
            </p:cNvSpPr>
            <p:nvPr/>
          </p:nvSpPr>
          <p:spPr bwMode="auto">
            <a:xfrm>
              <a:off x="2475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BC</a:t>
              </a:r>
            </a:p>
          </p:txBody>
        </p:sp>
        <p:sp>
          <p:nvSpPr>
            <p:cNvPr id="52265" name="Rectangle 40"/>
            <p:cNvSpPr>
              <a:spLocks noChangeArrowheads="1"/>
            </p:cNvSpPr>
            <p:nvPr/>
          </p:nvSpPr>
          <p:spPr bwMode="auto">
            <a:xfrm>
              <a:off x="2912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BB</a:t>
              </a:r>
            </a:p>
          </p:txBody>
        </p:sp>
        <p:sp>
          <p:nvSpPr>
            <p:cNvPr id="52266" name="Rectangle 41"/>
            <p:cNvSpPr>
              <a:spLocks noChangeArrowheads="1"/>
            </p:cNvSpPr>
            <p:nvPr/>
          </p:nvSpPr>
          <p:spPr bwMode="auto">
            <a:xfrm>
              <a:off x="3349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BA</a:t>
              </a:r>
            </a:p>
          </p:txBody>
        </p:sp>
        <p:sp>
          <p:nvSpPr>
            <p:cNvPr id="52267" name="Rectangle 42"/>
            <p:cNvSpPr>
              <a:spLocks noChangeArrowheads="1"/>
            </p:cNvSpPr>
            <p:nvPr/>
          </p:nvSpPr>
          <p:spPr bwMode="auto">
            <a:xfrm>
              <a:off x="3786" y="2030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B9</a:t>
              </a:r>
            </a:p>
          </p:txBody>
        </p:sp>
        <p:sp>
          <p:nvSpPr>
            <p:cNvPr id="52268" name="Rectangle 43"/>
            <p:cNvSpPr>
              <a:spLocks noChangeArrowheads="1"/>
            </p:cNvSpPr>
            <p:nvPr/>
          </p:nvSpPr>
          <p:spPr bwMode="auto">
            <a:xfrm>
              <a:off x="4223" y="2030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B8</a:t>
              </a:r>
            </a:p>
          </p:txBody>
        </p:sp>
        <p:sp>
          <p:nvSpPr>
            <p:cNvPr id="52269" name="Rectangle 44"/>
            <p:cNvSpPr>
              <a:spLocks noChangeArrowheads="1"/>
            </p:cNvSpPr>
            <p:nvPr/>
          </p:nvSpPr>
          <p:spPr bwMode="auto">
            <a:xfrm>
              <a:off x="4700" y="2024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B8</a:t>
              </a:r>
            </a:p>
          </p:txBody>
        </p:sp>
        <p:sp>
          <p:nvSpPr>
            <p:cNvPr id="52270" name="Rectangle 45"/>
            <p:cNvSpPr>
              <a:spLocks noChangeArrowheads="1"/>
            </p:cNvSpPr>
            <p:nvPr/>
          </p:nvSpPr>
          <p:spPr bwMode="auto">
            <a:xfrm>
              <a:off x="248" y="2292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P3</a:t>
              </a:r>
            </a:p>
          </p:txBody>
        </p:sp>
        <p:sp>
          <p:nvSpPr>
            <p:cNvPr id="52271" name="Rectangle 46"/>
            <p:cNvSpPr>
              <a:spLocks noChangeArrowheads="1"/>
            </p:cNvSpPr>
            <p:nvPr/>
          </p:nvSpPr>
          <p:spPr bwMode="auto">
            <a:xfrm>
              <a:off x="1165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B7</a:t>
              </a:r>
            </a:p>
          </p:txBody>
        </p:sp>
        <p:sp>
          <p:nvSpPr>
            <p:cNvPr id="52272" name="Rectangle 47"/>
            <p:cNvSpPr>
              <a:spLocks noChangeArrowheads="1"/>
            </p:cNvSpPr>
            <p:nvPr/>
          </p:nvSpPr>
          <p:spPr bwMode="auto">
            <a:xfrm>
              <a:off x="1602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B6</a:t>
              </a:r>
            </a:p>
          </p:txBody>
        </p:sp>
        <p:sp>
          <p:nvSpPr>
            <p:cNvPr id="52273" name="Rectangle 48"/>
            <p:cNvSpPr>
              <a:spLocks noChangeArrowheads="1"/>
            </p:cNvSpPr>
            <p:nvPr/>
          </p:nvSpPr>
          <p:spPr bwMode="auto">
            <a:xfrm>
              <a:off x="2039" y="2292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B5</a:t>
              </a:r>
            </a:p>
          </p:txBody>
        </p:sp>
        <p:sp>
          <p:nvSpPr>
            <p:cNvPr id="52274" name="Rectangle 49"/>
            <p:cNvSpPr>
              <a:spLocks noChangeArrowheads="1"/>
            </p:cNvSpPr>
            <p:nvPr/>
          </p:nvSpPr>
          <p:spPr bwMode="auto">
            <a:xfrm>
              <a:off x="2475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B4</a:t>
              </a:r>
            </a:p>
          </p:txBody>
        </p:sp>
        <p:sp>
          <p:nvSpPr>
            <p:cNvPr id="52275" name="Rectangle 50"/>
            <p:cNvSpPr>
              <a:spLocks noChangeArrowheads="1"/>
            </p:cNvSpPr>
            <p:nvPr/>
          </p:nvSpPr>
          <p:spPr bwMode="auto">
            <a:xfrm>
              <a:off x="2912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B3</a:t>
              </a:r>
            </a:p>
          </p:txBody>
        </p:sp>
        <p:sp>
          <p:nvSpPr>
            <p:cNvPr id="52276" name="Rectangle 51"/>
            <p:cNvSpPr>
              <a:spLocks noChangeArrowheads="1"/>
            </p:cNvSpPr>
            <p:nvPr/>
          </p:nvSpPr>
          <p:spPr bwMode="auto">
            <a:xfrm>
              <a:off x="3349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B2</a:t>
              </a:r>
            </a:p>
          </p:txBody>
        </p:sp>
        <p:sp>
          <p:nvSpPr>
            <p:cNvPr id="52277" name="Rectangle 52"/>
            <p:cNvSpPr>
              <a:spLocks noChangeArrowheads="1"/>
            </p:cNvSpPr>
            <p:nvPr/>
          </p:nvSpPr>
          <p:spPr bwMode="auto">
            <a:xfrm>
              <a:off x="3786" y="2292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B1</a:t>
              </a:r>
            </a:p>
          </p:txBody>
        </p:sp>
        <p:sp>
          <p:nvSpPr>
            <p:cNvPr id="52278" name="Rectangle 53"/>
            <p:cNvSpPr>
              <a:spLocks noChangeArrowheads="1"/>
            </p:cNvSpPr>
            <p:nvPr/>
          </p:nvSpPr>
          <p:spPr bwMode="auto">
            <a:xfrm>
              <a:off x="4223" y="2292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B0</a:t>
              </a:r>
            </a:p>
          </p:txBody>
        </p:sp>
        <p:sp>
          <p:nvSpPr>
            <p:cNvPr id="52279" name="Rectangle 54"/>
            <p:cNvSpPr>
              <a:spLocks noChangeArrowheads="1"/>
            </p:cNvSpPr>
            <p:nvPr/>
          </p:nvSpPr>
          <p:spPr bwMode="auto">
            <a:xfrm>
              <a:off x="4700" y="2287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B0</a:t>
              </a:r>
            </a:p>
          </p:txBody>
        </p:sp>
        <p:sp>
          <p:nvSpPr>
            <p:cNvPr id="52280" name="Rectangle 55"/>
            <p:cNvSpPr>
              <a:spLocks noChangeArrowheads="1"/>
            </p:cNvSpPr>
            <p:nvPr/>
          </p:nvSpPr>
          <p:spPr bwMode="auto">
            <a:xfrm>
              <a:off x="248" y="2566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IE</a:t>
              </a:r>
            </a:p>
          </p:txBody>
        </p:sp>
        <p:sp>
          <p:nvSpPr>
            <p:cNvPr id="52281" name="Rectangle 56"/>
            <p:cNvSpPr>
              <a:spLocks noChangeArrowheads="1"/>
            </p:cNvSpPr>
            <p:nvPr/>
          </p:nvSpPr>
          <p:spPr bwMode="auto">
            <a:xfrm>
              <a:off x="1165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AF</a:t>
              </a:r>
            </a:p>
          </p:txBody>
        </p:sp>
        <p:sp>
          <p:nvSpPr>
            <p:cNvPr id="52282" name="Rectangle 57"/>
            <p:cNvSpPr>
              <a:spLocks noChangeArrowheads="1"/>
            </p:cNvSpPr>
            <p:nvPr/>
          </p:nvSpPr>
          <p:spPr bwMode="auto">
            <a:xfrm>
              <a:off x="1602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AE</a:t>
              </a:r>
            </a:p>
          </p:txBody>
        </p:sp>
        <p:sp>
          <p:nvSpPr>
            <p:cNvPr id="52283" name="Rectangle 58"/>
            <p:cNvSpPr>
              <a:spLocks noChangeArrowheads="1"/>
            </p:cNvSpPr>
            <p:nvPr/>
          </p:nvSpPr>
          <p:spPr bwMode="auto">
            <a:xfrm>
              <a:off x="2039" y="256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AD</a:t>
              </a:r>
            </a:p>
          </p:txBody>
        </p:sp>
        <p:sp>
          <p:nvSpPr>
            <p:cNvPr id="52284" name="Rectangle 59"/>
            <p:cNvSpPr>
              <a:spLocks noChangeArrowheads="1"/>
            </p:cNvSpPr>
            <p:nvPr/>
          </p:nvSpPr>
          <p:spPr bwMode="auto">
            <a:xfrm>
              <a:off x="2475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AC</a:t>
              </a:r>
            </a:p>
          </p:txBody>
        </p:sp>
        <p:sp>
          <p:nvSpPr>
            <p:cNvPr id="52285" name="Rectangle 60"/>
            <p:cNvSpPr>
              <a:spLocks noChangeArrowheads="1"/>
            </p:cNvSpPr>
            <p:nvPr/>
          </p:nvSpPr>
          <p:spPr bwMode="auto">
            <a:xfrm>
              <a:off x="2912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AB</a:t>
              </a:r>
            </a:p>
          </p:txBody>
        </p:sp>
        <p:sp>
          <p:nvSpPr>
            <p:cNvPr id="52286" name="Rectangle 61"/>
            <p:cNvSpPr>
              <a:spLocks noChangeArrowheads="1"/>
            </p:cNvSpPr>
            <p:nvPr/>
          </p:nvSpPr>
          <p:spPr bwMode="auto">
            <a:xfrm>
              <a:off x="3349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AA</a:t>
              </a:r>
            </a:p>
          </p:txBody>
        </p:sp>
        <p:sp>
          <p:nvSpPr>
            <p:cNvPr id="52287" name="Rectangle 62"/>
            <p:cNvSpPr>
              <a:spLocks noChangeArrowheads="1"/>
            </p:cNvSpPr>
            <p:nvPr/>
          </p:nvSpPr>
          <p:spPr bwMode="auto">
            <a:xfrm>
              <a:off x="3786" y="256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A9</a:t>
              </a:r>
            </a:p>
          </p:txBody>
        </p:sp>
        <p:sp>
          <p:nvSpPr>
            <p:cNvPr id="52288" name="Rectangle 63"/>
            <p:cNvSpPr>
              <a:spLocks noChangeArrowheads="1"/>
            </p:cNvSpPr>
            <p:nvPr/>
          </p:nvSpPr>
          <p:spPr bwMode="auto">
            <a:xfrm>
              <a:off x="4223" y="256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A8</a:t>
              </a:r>
            </a:p>
          </p:txBody>
        </p:sp>
        <p:sp>
          <p:nvSpPr>
            <p:cNvPr id="52289" name="Rectangle 64"/>
            <p:cNvSpPr>
              <a:spLocks noChangeArrowheads="1"/>
            </p:cNvSpPr>
            <p:nvPr/>
          </p:nvSpPr>
          <p:spPr bwMode="auto">
            <a:xfrm>
              <a:off x="4700" y="2561"/>
              <a:ext cx="874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A8</a:t>
              </a:r>
            </a:p>
          </p:txBody>
        </p:sp>
        <p:sp>
          <p:nvSpPr>
            <p:cNvPr id="52290" name="Rectangle 65"/>
            <p:cNvSpPr>
              <a:spLocks noChangeArrowheads="1"/>
            </p:cNvSpPr>
            <p:nvPr/>
          </p:nvSpPr>
          <p:spPr bwMode="auto">
            <a:xfrm>
              <a:off x="248" y="2829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P2</a:t>
              </a:r>
            </a:p>
          </p:txBody>
        </p:sp>
        <p:sp>
          <p:nvSpPr>
            <p:cNvPr id="52291" name="Rectangle 66"/>
            <p:cNvSpPr>
              <a:spLocks noChangeArrowheads="1"/>
            </p:cNvSpPr>
            <p:nvPr/>
          </p:nvSpPr>
          <p:spPr bwMode="auto">
            <a:xfrm>
              <a:off x="1165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A7</a:t>
              </a:r>
            </a:p>
          </p:txBody>
        </p:sp>
        <p:sp>
          <p:nvSpPr>
            <p:cNvPr id="52292" name="Rectangle 67"/>
            <p:cNvSpPr>
              <a:spLocks noChangeArrowheads="1"/>
            </p:cNvSpPr>
            <p:nvPr/>
          </p:nvSpPr>
          <p:spPr bwMode="auto">
            <a:xfrm>
              <a:off x="1602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A6</a:t>
              </a:r>
            </a:p>
          </p:txBody>
        </p:sp>
        <p:sp>
          <p:nvSpPr>
            <p:cNvPr id="52293" name="Rectangle 68"/>
            <p:cNvSpPr>
              <a:spLocks noChangeArrowheads="1"/>
            </p:cNvSpPr>
            <p:nvPr/>
          </p:nvSpPr>
          <p:spPr bwMode="auto">
            <a:xfrm>
              <a:off x="2039" y="2829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A5</a:t>
              </a:r>
            </a:p>
          </p:txBody>
        </p:sp>
        <p:sp>
          <p:nvSpPr>
            <p:cNvPr id="52294" name="Rectangle 69"/>
            <p:cNvSpPr>
              <a:spLocks noChangeArrowheads="1"/>
            </p:cNvSpPr>
            <p:nvPr/>
          </p:nvSpPr>
          <p:spPr bwMode="auto">
            <a:xfrm>
              <a:off x="2475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A4</a:t>
              </a:r>
            </a:p>
          </p:txBody>
        </p:sp>
        <p:sp>
          <p:nvSpPr>
            <p:cNvPr id="52295" name="Rectangle 70"/>
            <p:cNvSpPr>
              <a:spLocks noChangeArrowheads="1"/>
            </p:cNvSpPr>
            <p:nvPr/>
          </p:nvSpPr>
          <p:spPr bwMode="auto">
            <a:xfrm>
              <a:off x="2912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A3</a:t>
              </a:r>
            </a:p>
          </p:txBody>
        </p:sp>
        <p:sp>
          <p:nvSpPr>
            <p:cNvPr id="52296" name="Rectangle 71"/>
            <p:cNvSpPr>
              <a:spLocks noChangeArrowheads="1"/>
            </p:cNvSpPr>
            <p:nvPr/>
          </p:nvSpPr>
          <p:spPr bwMode="auto">
            <a:xfrm>
              <a:off x="3349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A2</a:t>
              </a:r>
            </a:p>
          </p:txBody>
        </p:sp>
        <p:sp>
          <p:nvSpPr>
            <p:cNvPr id="52297" name="Rectangle 72"/>
            <p:cNvSpPr>
              <a:spLocks noChangeArrowheads="1"/>
            </p:cNvSpPr>
            <p:nvPr/>
          </p:nvSpPr>
          <p:spPr bwMode="auto">
            <a:xfrm>
              <a:off x="3786" y="2829"/>
              <a:ext cx="437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A1</a:t>
              </a:r>
            </a:p>
          </p:txBody>
        </p:sp>
        <p:sp>
          <p:nvSpPr>
            <p:cNvPr id="52298" name="Rectangle 73"/>
            <p:cNvSpPr>
              <a:spLocks noChangeArrowheads="1"/>
            </p:cNvSpPr>
            <p:nvPr/>
          </p:nvSpPr>
          <p:spPr bwMode="auto">
            <a:xfrm>
              <a:off x="4223" y="2829"/>
              <a:ext cx="436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A0</a:t>
              </a:r>
            </a:p>
          </p:txBody>
        </p:sp>
        <p:sp>
          <p:nvSpPr>
            <p:cNvPr id="52299" name="Rectangle 74"/>
            <p:cNvSpPr>
              <a:spLocks noChangeArrowheads="1"/>
            </p:cNvSpPr>
            <p:nvPr/>
          </p:nvSpPr>
          <p:spPr bwMode="auto">
            <a:xfrm>
              <a:off x="4700" y="2823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A0</a:t>
              </a:r>
            </a:p>
          </p:txBody>
        </p:sp>
        <p:sp>
          <p:nvSpPr>
            <p:cNvPr id="52300" name="Rectangle 75"/>
            <p:cNvSpPr>
              <a:spLocks noChangeArrowheads="1"/>
            </p:cNvSpPr>
            <p:nvPr/>
          </p:nvSpPr>
          <p:spPr bwMode="auto">
            <a:xfrm>
              <a:off x="248" y="3082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SCON</a:t>
              </a:r>
            </a:p>
          </p:txBody>
        </p:sp>
        <p:sp>
          <p:nvSpPr>
            <p:cNvPr id="52301" name="Rectangle 76"/>
            <p:cNvSpPr>
              <a:spLocks noChangeArrowheads="1"/>
            </p:cNvSpPr>
            <p:nvPr/>
          </p:nvSpPr>
          <p:spPr bwMode="auto">
            <a:xfrm>
              <a:off x="1165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9F</a:t>
              </a:r>
            </a:p>
          </p:txBody>
        </p:sp>
        <p:sp>
          <p:nvSpPr>
            <p:cNvPr id="52302" name="Rectangle 77"/>
            <p:cNvSpPr>
              <a:spLocks noChangeArrowheads="1"/>
            </p:cNvSpPr>
            <p:nvPr/>
          </p:nvSpPr>
          <p:spPr bwMode="auto">
            <a:xfrm>
              <a:off x="1602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9E</a:t>
              </a:r>
            </a:p>
          </p:txBody>
        </p:sp>
        <p:sp>
          <p:nvSpPr>
            <p:cNvPr id="52303" name="Rectangle 78"/>
            <p:cNvSpPr>
              <a:spLocks noChangeArrowheads="1"/>
            </p:cNvSpPr>
            <p:nvPr/>
          </p:nvSpPr>
          <p:spPr bwMode="auto">
            <a:xfrm>
              <a:off x="2039" y="3082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9D</a:t>
              </a:r>
            </a:p>
          </p:txBody>
        </p:sp>
        <p:sp>
          <p:nvSpPr>
            <p:cNvPr id="52304" name="Rectangle 79"/>
            <p:cNvSpPr>
              <a:spLocks noChangeArrowheads="1"/>
            </p:cNvSpPr>
            <p:nvPr/>
          </p:nvSpPr>
          <p:spPr bwMode="auto">
            <a:xfrm>
              <a:off x="2475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9C</a:t>
              </a:r>
            </a:p>
          </p:txBody>
        </p:sp>
        <p:sp>
          <p:nvSpPr>
            <p:cNvPr id="52305" name="Rectangle 80"/>
            <p:cNvSpPr>
              <a:spLocks noChangeArrowheads="1"/>
            </p:cNvSpPr>
            <p:nvPr/>
          </p:nvSpPr>
          <p:spPr bwMode="auto">
            <a:xfrm>
              <a:off x="2912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9B</a:t>
              </a:r>
            </a:p>
          </p:txBody>
        </p:sp>
        <p:sp>
          <p:nvSpPr>
            <p:cNvPr id="52306" name="Rectangle 81"/>
            <p:cNvSpPr>
              <a:spLocks noChangeArrowheads="1"/>
            </p:cNvSpPr>
            <p:nvPr/>
          </p:nvSpPr>
          <p:spPr bwMode="auto">
            <a:xfrm>
              <a:off x="3349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9A</a:t>
              </a:r>
            </a:p>
          </p:txBody>
        </p:sp>
        <p:sp>
          <p:nvSpPr>
            <p:cNvPr id="52307" name="Rectangle 82"/>
            <p:cNvSpPr>
              <a:spLocks noChangeArrowheads="1"/>
            </p:cNvSpPr>
            <p:nvPr/>
          </p:nvSpPr>
          <p:spPr bwMode="auto">
            <a:xfrm>
              <a:off x="3786" y="3082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99</a:t>
              </a:r>
            </a:p>
          </p:txBody>
        </p:sp>
        <p:sp>
          <p:nvSpPr>
            <p:cNvPr id="52308" name="Rectangle 83"/>
            <p:cNvSpPr>
              <a:spLocks noChangeArrowheads="1"/>
            </p:cNvSpPr>
            <p:nvPr/>
          </p:nvSpPr>
          <p:spPr bwMode="auto">
            <a:xfrm>
              <a:off x="4223" y="3082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98</a:t>
              </a:r>
            </a:p>
          </p:txBody>
        </p:sp>
        <p:sp>
          <p:nvSpPr>
            <p:cNvPr id="52309" name="Rectangle 84"/>
            <p:cNvSpPr>
              <a:spLocks noChangeArrowheads="1"/>
            </p:cNvSpPr>
            <p:nvPr/>
          </p:nvSpPr>
          <p:spPr bwMode="auto">
            <a:xfrm>
              <a:off x="4700" y="3077"/>
              <a:ext cx="874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98</a:t>
              </a:r>
            </a:p>
          </p:txBody>
        </p:sp>
        <p:sp>
          <p:nvSpPr>
            <p:cNvPr id="52310" name="Rectangle 85"/>
            <p:cNvSpPr>
              <a:spLocks noChangeArrowheads="1"/>
            </p:cNvSpPr>
            <p:nvPr/>
          </p:nvSpPr>
          <p:spPr bwMode="auto">
            <a:xfrm>
              <a:off x="248" y="3345"/>
              <a:ext cx="874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P1</a:t>
              </a:r>
            </a:p>
          </p:txBody>
        </p:sp>
        <p:sp>
          <p:nvSpPr>
            <p:cNvPr id="52311" name="Rectangle 86"/>
            <p:cNvSpPr>
              <a:spLocks noChangeArrowheads="1"/>
            </p:cNvSpPr>
            <p:nvPr/>
          </p:nvSpPr>
          <p:spPr bwMode="auto">
            <a:xfrm>
              <a:off x="1165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97</a:t>
              </a:r>
            </a:p>
          </p:txBody>
        </p:sp>
        <p:sp>
          <p:nvSpPr>
            <p:cNvPr id="52312" name="Rectangle 87"/>
            <p:cNvSpPr>
              <a:spLocks noChangeArrowheads="1"/>
            </p:cNvSpPr>
            <p:nvPr/>
          </p:nvSpPr>
          <p:spPr bwMode="auto">
            <a:xfrm>
              <a:off x="1602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96</a:t>
              </a:r>
            </a:p>
          </p:txBody>
        </p:sp>
        <p:sp>
          <p:nvSpPr>
            <p:cNvPr id="52313" name="Rectangle 88"/>
            <p:cNvSpPr>
              <a:spLocks noChangeArrowheads="1"/>
            </p:cNvSpPr>
            <p:nvPr/>
          </p:nvSpPr>
          <p:spPr bwMode="auto">
            <a:xfrm>
              <a:off x="2039" y="3345"/>
              <a:ext cx="43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95</a:t>
              </a:r>
            </a:p>
          </p:txBody>
        </p:sp>
        <p:sp>
          <p:nvSpPr>
            <p:cNvPr id="52314" name="Rectangle 89"/>
            <p:cNvSpPr>
              <a:spLocks noChangeArrowheads="1"/>
            </p:cNvSpPr>
            <p:nvPr/>
          </p:nvSpPr>
          <p:spPr bwMode="auto">
            <a:xfrm>
              <a:off x="2475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94</a:t>
              </a:r>
            </a:p>
          </p:txBody>
        </p:sp>
        <p:sp>
          <p:nvSpPr>
            <p:cNvPr id="52315" name="Rectangle 90"/>
            <p:cNvSpPr>
              <a:spLocks noChangeArrowheads="1"/>
            </p:cNvSpPr>
            <p:nvPr/>
          </p:nvSpPr>
          <p:spPr bwMode="auto">
            <a:xfrm>
              <a:off x="2912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93</a:t>
              </a:r>
            </a:p>
          </p:txBody>
        </p:sp>
        <p:sp>
          <p:nvSpPr>
            <p:cNvPr id="52316" name="Rectangle 91"/>
            <p:cNvSpPr>
              <a:spLocks noChangeArrowheads="1"/>
            </p:cNvSpPr>
            <p:nvPr/>
          </p:nvSpPr>
          <p:spPr bwMode="auto">
            <a:xfrm>
              <a:off x="3349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92</a:t>
              </a:r>
            </a:p>
          </p:txBody>
        </p:sp>
        <p:sp>
          <p:nvSpPr>
            <p:cNvPr id="52317" name="Rectangle 92"/>
            <p:cNvSpPr>
              <a:spLocks noChangeArrowheads="1"/>
            </p:cNvSpPr>
            <p:nvPr/>
          </p:nvSpPr>
          <p:spPr bwMode="auto">
            <a:xfrm>
              <a:off x="3786" y="3345"/>
              <a:ext cx="43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91</a:t>
              </a:r>
            </a:p>
          </p:txBody>
        </p:sp>
        <p:sp>
          <p:nvSpPr>
            <p:cNvPr id="52318" name="Rectangle 93"/>
            <p:cNvSpPr>
              <a:spLocks noChangeArrowheads="1"/>
            </p:cNvSpPr>
            <p:nvPr/>
          </p:nvSpPr>
          <p:spPr bwMode="auto">
            <a:xfrm>
              <a:off x="4223" y="3345"/>
              <a:ext cx="43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90</a:t>
              </a:r>
            </a:p>
          </p:txBody>
        </p:sp>
        <p:sp>
          <p:nvSpPr>
            <p:cNvPr id="52319" name="Rectangle 94"/>
            <p:cNvSpPr>
              <a:spLocks noChangeArrowheads="1"/>
            </p:cNvSpPr>
            <p:nvPr/>
          </p:nvSpPr>
          <p:spPr bwMode="auto">
            <a:xfrm>
              <a:off x="248" y="3476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TCON</a:t>
              </a:r>
            </a:p>
          </p:txBody>
        </p:sp>
        <p:sp>
          <p:nvSpPr>
            <p:cNvPr id="52320" name="Rectangle 95"/>
            <p:cNvSpPr>
              <a:spLocks noChangeArrowheads="1"/>
            </p:cNvSpPr>
            <p:nvPr/>
          </p:nvSpPr>
          <p:spPr bwMode="auto">
            <a:xfrm>
              <a:off x="1165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8F</a:t>
              </a:r>
            </a:p>
          </p:txBody>
        </p:sp>
        <p:sp>
          <p:nvSpPr>
            <p:cNvPr id="52321" name="Rectangle 96"/>
            <p:cNvSpPr>
              <a:spLocks noChangeArrowheads="1"/>
            </p:cNvSpPr>
            <p:nvPr/>
          </p:nvSpPr>
          <p:spPr bwMode="auto">
            <a:xfrm>
              <a:off x="1602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8E</a:t>
              </a:r>
            </a:p>
          </p:txBody>
        </p:sp>
        <p:sp>
          <p:nvSpPr>
            <p:cNvPr id="52322" name="Rectangle 97"/>
            <p:cNvSpPr>
              <a:spLocks noChangeArrowheads="1"/>
            </p:cNvSpPr>
            <p:nvPr/>
          </p:nvSpPr>
          <p:spPr bwMode="auto">
            <a:xfrm>
              <a:off x="2039" y="347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8D</a:t>
              </a:r>
            </a:p>
          </p:txBody>
        </p:sp>
        <p:sp>
          <p:nvSpPr>
            <p:cNvPr id="52323" name="Rectangle 98"/>
            <p:cNvSpPr>
              <a:spLocks noChangeArrowheads="1"/>
            </p:cNvSpPr>
            <p:nvPr/>
          </p:nvSpPr>
          <p:spPr bwMode="auto">
            <a:xfrm>
              <a:off x="2475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8C</a:t>
              </a:r>
            </a:p>
          </p:txBody>
        </p:sp>
        <p:sp>
          <p:nvSpPr>
            <p:cNvPr id="52324" name="Rectangle 99"/>
            <p:cNvSpPr>
              <a:spLocks noChangeArrowheads="1"/>
            </p:cNvSpPr>
            <p:nvPr/>
          </p:nvSpPr>
          <p:spPr bwMode="auto">
            <a:xfrm>
              <a:off x="2912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8B</a:t>
              </a:r>
            </a:p>
          </p:txBody>
        </p:sp>
        <p:sp>
          <p:nvSpPr>
            <p:cNvPr id="52325" name="Rectangle 100"/>
            <p:cNvSpPr>
              <a:spLocks noChangeArrowheads="1"/>
            </p:cNvSpPr>
            <p:nvPr/>
          </p:nvSpPr>
          <p:spPr bwMode="auto">
            <a:xfrm>
              <a:off x="3349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8A</a:t>
              </a:r>
            </a:p>
          </p:txBody>
        </p:sp>
        <p:sp>
          <p:nvSpPr>
            <p:cNvPr id="52326" name="Rectangle 101"/>
            <p:cNvSpPr>
              <a:spLocks noChangeArrowheads="1"/>
            </p:cNvSpPr>
            <p:nvPr/>
          </p:nvSpPr>
          <p:spPr bwMode="auto">
            <a:xfrm>
              <a:off x="3786" y="3476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89</a:t>
              </a:r>
            </a:p>
          </p:txBody>
        </p:sp>
        <p:sp>
          <p:nvSpPr>
            <p:cNvPr id="52327" name="Rectangle 102"/>
            <p:cNvSpPr>
              <a:spLocks noChangeArrowheads="1"/>
            </p:cNvSpPr>
            <p:nvPr/>
          </p:nvSpPr>
          <p:spPr bwMode="auto">
            <a:xfrm>
              <a:off x="4223" y="3476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88</a:t>
              </a:r>
            </a:p>
          </p:txBody>
        </p:sp>
        <p:sp>
          <p:nvSpPr>
            <p:cNvPr id="52328" name="Rectangle 103"/>
            <p:cNvSpPr>
              <a:spLocks noChangeArrowheads="1"/>
            </p:cNvSpPr>
            <p:nvPr/>
          </p:nvSpPr>
          <p:spPr bwMode="auto">
            <a:xfrm>
              <a:off x="248" y="3809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P0</a:t>
              </a:r>
            </a:p>
          </p:txBody>
        </p:sp>
        <p:sp>
          <p:nvSpPr>
            <p:cNvPr id="52329" name="Rectangle 104"/>
            <p:cNvSpPr>
              <a:spLocks noChangeArrowheads="1"/>
            </p:cNvSpPr>
            <p:nvPr/>
          </p:nvSpPr>
          <p:spPr bwMode="auto">
            <a:xfrm>
              <a:off x="1165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87</a:t>
              </a:r>
            </a:p>
          </p:txBody>
        </p:sp>
        <p:sp>
          <p:nvSpPr>
            <p:cNvPr id="52330" name="Rectangle 105"/>
            <p:cNvSpPr>
              <a:spLocks noChangeArrowheads="1"/>
            </p:cNvSpPr>
            <p:nvPr/>
          </p:nvSpPr>
          <p:spPr bwMode="auto">
            <a:xfrm>
              <a:off x="1602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86</a:t>
              </a:r>
            </a:p>
          </p:txBody>
        </p:sp>
        <p:sp>
          <p:nvSpPr>
            <p:cNvPr id="52331" name="Rectangle 106"/>
            <p:cNvSpPr>
              <a:spLocks noChangeArrowheads="1"/>
            </p:cNvSpPr>
            <p:nvPr/>
          </p:nvSpPr>
          <p:spPr bwMode="auto">
            <a:xfrm>
              <a:off x="2039" y="3809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85</a:t>
              </a:r>
            </a:p>
          </p:txBody>
        </p:sp>
        <p:sp>
          <p:nvSpPr>
            <p:cNvPr id="52332" name="Rectangle 107"/>
            <p:cNvSpPr>
              <a:spLocks noChangeArrowheads="1"/>
            </p:cNvSpPr>
            <p:nvPr/>
          </p:nvSpPr>
          <p:spPr bwMode="auto">
            <a:xfrm>
              <a:off x="2475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84</a:t>
              </a:r>
            </a:p>
          </p:txBody>
        </p:sp>
        <p:sp>
          <p:nvSpPr>
            <p:cNvPr id="52333" name="Rectangle 108"/>
            <p:cNvSpPr>
              <a:spLocks noChangeArrowheads="1"/>
            </p:cNvSpPr>
            <p:nvPr/>
          </p:nvSpPr>
          <p:spPr bwMode="auto">
            <a:xfrm>
              <a:off x="2912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83</a:t>
              </a:r>
            </a:p>
          </p:txBody>
        </p:sp>
        <p:sp>
          <p:nvSpPr>
            <p:cNvPr id="52334" name="Rectangle 109"/>
            <p:cNvSpPr>
              <a:spLocks noChangeArrowheads="1"/>
            </p:cNvSpPr>
            <p:nvPr/>
          </p:nvSpPr>
          <p:spPr bwMode="auto">
            <a:xfrm>
              <a:off x="3349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82</a:t>
              </a:r>
            </a:p>
          </p:txBody>
        </p:sp>
        <p:sp>
          <p:nvSpPr>
            <p:cNvPr id="52335" name="Rectangle 110"/>
            <p:cNvSpPr>
              <a:spLocks noChangeArrowheads="1"/>
            </p:cNvSpPr>
            <p:nvPr/>
          </p:nvSpPr>
          <p:spPr bwMode="auto">
            <a:xfrm>
              <a:off x="3786" y="3809"/>
              <a:ext cx="437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81</a:t>
              </a:r>
            </a:p>
          </p:txBody>
        </p:sp>
        <p:sp>
          <p:nvSpPr>
            <p:cNvPr id="52336" name="Rectangle 111"/>
            <p:cNvSpPr>
              <a:spLocks noChangeArrowheads="1"/>
            </p:cNvSpPr>
            <p:nvPr/>
          </p:nvSpPr>
          <p:spPr bwMode="auto">
            <a:xfrm>
              <a:off x="4223" y="3809"/>
              <a:ext cx="436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80</a:t>
              </a:r>
            </a:p>
          </p:txBody>
        </p:sp>
        <p:sp>
          <p:nvSpPr>
            <p:cNvPr id="52337" name="Rectangle 112"/>
            <p:cNvSpPr>
              <a:spLocks noChangeArrowheads="1"/>
            </p:cNvSpPr>
            <p:nvPr/>
          </p:nvSpPr>
          <p:spPr bwMode="auto">
            <a:xfrm>
              <a:off x="4700" y="3339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90</a:t>
              </a:r>
            </a:p>
          </p:txBody>
        </p:sp>
        <p:sp>
          <p:nvSpPr>
            <p:cNvPr id="52338" name="Rectangle 113"/>
            <p:cNvSpPr>
              <a:spLocks noChangeArrowheads="1"/>
            </p:cNvSpPr>
            <p:nvPr/>
          </p:nvSpPr>
          <p:spPr bwMode="auto">
            <a:xfrm>
              <a:off x="4700" y="3471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88</a:t>
              </a:r>
            </a:p>
          </p:txBody>
        </p:sp>
        <p:sp>
          <p:nvSpPr>
            <p:cNvPr id="52339" name="Rectangle 114"/>
            <p:cNvSpPr>
              <a:spLocks noChangeArrowheads="1"/>
            </p:cNvSpPr>
            <p:nvPr/>
          </p:nvSpPr>
          <p:spPr bwMode="auto">
            <a:xfrm>
              <a:off x="4700" y="3804"/>
              <a:ext cx="874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80</a:t>
              </a:r>
            </a:p>
          </p:txBody>
        </p:sp>
        <p:sp>
          <p:nvSpPr>
            <p:cNvPr id="52340" name="Rectangle 115"/>
            <p:cNvSpPr>
              <a:spLocks noChangeArrowheads="1"/>
            </p:cNvSpPr>
            <p:nvPr/>
          </p:nvSpPr>
          <p:spPr bwMode="auto">
            <a:xfrm>
              <a:off x="4700" y="1762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D0</a:t>
              </a:r>
            </a:p>
          </p:txBody>
        </p:sp>
        <p:sp>
          <p:nvSpPr>
            <p:cNvPr id="52341" name="Rectangle 116"/>
            <p:cNvSpPr>
              <a:spLocks noChangeArrowheads="1"/>
            </p:cNvSpPr>
            <p:nvPr/>
          </p:nvSpPr>
          <p:spPr bwMode="auto">
            <a:xfrm>
              <a:off x="4700" y="1630"/>
              <a:ext cx="874" cy="1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E0</a:t>
              </a:r>
            </a:p>
          </p:txBody>
        </p:sp>
        <p:sp>
          <p:nvSpPr>
            <p:cNvPr id="52342" name="Rectangle 117"/>
            <p:cNvSpPr>
              <a:spLocks noChangeArrowheads="1"/>
            </p:cNvSpPr>
            <p:nvPr/>
          </p:nvSpPr>
          <p:spPr bwMode="auto">
            <a:xfrm>
              <a:off x="4700" y="1497"/>
              <a:ext cx="874" cy="1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F0</a:t>
              </a:r>
            </a:p>
          </p:txBody>
        </p:sp>
        <p:grpSp>
          <p:nvGrpSpPr>
            <p:cNvPr id="52343" name="Group 118"/>
            <p:cNvGrpSpPr>
              <a:grpSpLocks/>
            </p:cNvGrpSpPr>
            <p:nvPr/>
          </p:nvGrpSpPr>
          <p:grpSpPr bwMode="auto">
            <a:xfrm>
              <a:off x="1166" y="1896"/>
              <a:ext cx="3495" cy="132"/>
              <a:chOff x="1605" y="2173"/>
              <a:chExt cx="2888" cy="118"/>
            </a:xfrm>
          </p:grpSpPr>
          <p:sp>
            <p:nvSpPr>
              <p:cNvPr id="52398" name="Rectangle 119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Cy</a:t>
                </a:r>
              </a:p>
            </p:txBody>
          </p:sp>
          <p:sp>
            <p:nvSpPr>
              <p:cNvPr id="52399" name="Rectangle 120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AC</a:t>
                </a:r>
              </a:p>
            </p:txBody>
          </p:sp>
          <p:sp>
            <p:nvSpPr>
              <p:cNvPr id="52400" name="Rectangle 121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F0</a:t>
                </a:r>
              </a:p>
            </p:txBody>
          </p:sp>
          <p:sp>
            <p:nvSpPr>
              <p:cNvPr id="52401" name="Rectangle 122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RS1</a:t>
                </a:r>
              </a:p>
            </p:txBody>
          </p:sp>
          <p:sp>
            <p:nvSpPr>
              <p:cNvPr id="52402" name="Rectangle 123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RS0</a:t>
                </a:r>
              </a:p>
            </p:txBody>
          </p:sp>
          <p:sp>
            <p:nvSpPr>
              <p:cNvPr id="52403" name="Rectangle 124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OV</a:t>
                </a:r>
              </a:p>
            </p:txBody>
          </p:sp>
          <p:sp>
            <p:nvSpPr>
              <p:cNvPr id="52404" name="Rectangle 125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405" name="Rectangle 126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</a:t>
                </a:r>
              </a:p>
            </p:txBody>
          </p:sp>
        </p:grpSp>
        <p:grpSp>
          <p:nvGrpSpPr>
            <p:cNvPr id="52344" name="Group 127"/>
            <p:cNvGrpSpPr>
              <a:grpSpLocks/>
            </p:cNvGrpSpPr>
            <p:nvPr/>
          </p:nvGrpSpPr>
          <p:grpSpPr bwMode="auto">
            <a:xfrm>
              <a:off x="1161" y="2167"/>
              <a:ext cx="3495" cy="132"/>
              <a:chOff x="1605" y="2173"/>
              <a:chExt cx="2888" cy="118"/>
            </a:xfrm>
          </p:grpSpPr>
          <p:sp>
            <p:nvSpPr>
              <p:cNvPr id="52390" name="Rectangle 128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391" name="Rectangle 129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392" name="Rectangle 130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393" name="Rectangle 131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PS</a:t>
                </a:r>
              </a:p>
            </p:txBody>
          </p:sp>
          <p:sp>
            <p:nvSpPr>
              <p:cNvPr id="52394" name="Rectangle 132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PT1</a:t>
                </a:r>
              </a:p>
            </p:txBody>
          </p:sp>
          <p:sp>
            <p:nvSpPr>
              <p:cNvPr id="52395" name="Rectangle 133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PX1</a:t>
                </a:r>
              </a:p>
            </p:txBody>
          </p:sp>
          <p:sp>
            <p:nvSpPr>
              <p:cNvPr id="52396" name="Rectangle 134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PT0</a:t>
                </a:r>
              </a:p>
            </p:txBody>
          </p:sp>
          <p:sp>
            <p:nvSpPr>
              <p:cNvPr id="52397" name="Rectangle 135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PX0</a:t>
                </a:r>
              </a:p>
            </p:txBody>
          </p:sp>
        </p:grpSp>
        <p:grpSp>
          <p:nvGrpSpPr>
            <p:cNvPr id="52345" name="Group 136"/>
            <p:cNvGrpSpPr>
              <a:grpSpLocks/>
            </p:cNvGrpSpPr>
            <p:nvPr/>
          </p:nvGrpSpPr>
          <p:grpSpPr bwMode="auto">
            <a:xfrm>
              <a:off x="1169" y="2425"/>
              <a:ext cx="3494" cy="132"/>
              <a:chOff x="1605" y="2173"/>
              <a:chExt cx="2888" cy="118"/>
            </a:xfrm>
          </p:grpSpPr>
          <p:sp>
            <p:nvSpPr>
              <p:cNvPr id="52382" name="Rectangle 137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P3.7</a:t>
                </a:r>
              </a:p>
            </p:txBody>
          </p:sp>
          <p:sp>
            <p:nvSpPr>
              <p:cNvPr id="52383" name="Rectangle 138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P3.6</a:t>
                </a:r>
              </a:p>
            </p:txBody>
          </p:sp>
          <p:sp>
            <p:nvSpPr>
              <p:cNvPr id="52384" name="Rectangle 139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P3.5</a:t>
                </a:r>
              </a:p>
            </p:txBody>
          </p:sp>
          <p:sp>
            <p:nvSpPr>
              <p:cNvPr id="52385" name="Rectangle 140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P3.4</a:t>
                </a:r>
              </a:p>
            </p:txBody>
          </p:sp>
          <p:sp>
            <p:nvSpPr>
              <p:cNvPr id="52386" name="Rectangle 141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P3.3</a:t>
                </a:r>
              </a:p>
            </p:txBody>
          </p:sp>
          <p:sp>
            <p:nvSpPr>
              <p:cNvPr id="52387" name="Rectangle 142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P3.2</a:t>
                </a:r>
              </a:p>
            </p:txBody>
          </p:sp>
          <p:sp>
            <p:nvSpPr>
              <p:cNvPr id="52388" name="Rectangle 143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P3.1</a:t>
                </a:r>
              </a:p>
            </p:txBody>
          </p:sp>
          <p:sp>
            <p:nvSpPr>
              <p:cNvPr id="52389" name="Rectangle 144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P3.0</a:t>
                </a:r>
              </a:p>
            </p:txBody>
          </p:sp>
        </p:grpSp>
        <p:grpSp>
          <p:nvGrpSpPr>
            <p:cNvPr id="52346" name="Group 145"/>
            <p:cNvGrpSpPr>
              <a:grpSpLocks/>
            </p:cNvGrpSpPr>
            <p:nvPr/>
          </p:nvGrpSpPr>
          <p:grpSpPr bwMode="auto">
            <a:xfrm>
              <a:off x="1165" y="2693"/>
              <a:ext cx="3494" cy="132"/>
              <a:chOff x="1605" y="2173"/>
              <a:chExt cx="2888" cy="118"/>
            </a:xfrm>
          </p:grpSpPr>
          <p:sp>
            <p:nvSpPr>
              <p:cNvPr id="52374" name="Rectangle 146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EA</a:t>
                </a:r>
              </a:p>
            </p:txBody>
          </p:sp>
          <p:sp>
            <p:nvSpPr>
              <p:cNvPr id="52375" name="Rectangle 147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376" name="Rectangle 148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—</a:t>
                </a:r>
              </a:p>
            </p:txBody>
          </p:sp>
          <p:sp>
            <p:nvSpPr>
              <p:cNvPr id="52377" name="Rectangle 149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ES</a:t>
                </a:r>
              </a:p>
            </p:txBody>
          </p:sp>
          <p:sp>
            <p:nvSpPr>
              <p:cNvPr id="52378" name="Rectangle 150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ET1</a:t>
                </a:r>
              </a:p>
            </p:txBody>
          </p:sp>
          <p:sp>
            <p:nvSpPr>
              <p:cNvPr id="52379" name="Rectangle 151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EX1</a:t>
                </a:r>
              </a:p>
            </p:txBody>
          </p:sp>
          <p:sp>
            <p:nvSpPr>
              <p:cNvPr id="52380" name="Rectangle 152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ET0</a:t>
                </a:r>
              </a:p>
            </p:txBody>
          </p:sp>
          <p:sp>
            <p:nvSpPr>
              <p:cNvPr id="52381" name="Rectangle 153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EX0</a:t>
                </a:r>
              </a:p>
            </p:txBody>
          </p:sp>
        </p:grpSp>
        <p:grpSp>
          <p:nvGrpSpPr>
            <p:cNvPr id="52347" name="Group 154"/>
            <p:cNvGrpSpPr>
              <a:grpSpLocks/>
            </p:cNvGrpSpPr>
            <p:nvPr/>
          </p:nvGrpSpPr>
          <p:grpSpPr bwMode="auto">
            <a:xfrm>
              <a:off x="1165" y="2955"/>
              <a:ext cx="3494" cy="132"/>
              <a:chOff x="1605" y="2173"/>
              <a:chExt cx="2888" cy="118"/>
            </a:xfrm>
          </p:grpSpPr>
          <p:sp>
            <p:nvSpPr>
              <p:cNvPr id="52366" name="Rectangle 155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P2.7</a:t>
                </a:r>
              </a:p>
            </p:txBody>
          </p:sp>
          <p:sp>
            <p:nvSpPr>
              <p:cNvPr id="52367" name="Rectangle 156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P2.6</a:t>
                </a:r>
              </a:p>
            </p:txBody>
          </p:sp>
          <p:sp>
            <p:nvSpPr>
              <p:cNvPr id="52368" name="Rectangle 157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P2.5</a:t>
                </a:r>
              </a:p>
            </p:txBody>
          </p:sp>
          <p:sp>
            <p:nvSpPr>
              <p:cNvPr id="52369" name="Rectangle 158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P2.4</a:t>
                </a:r>
              </a:p>
            </p:txBody>
          </p:sp>
          <p:sp>
            <p:nvSpPr>
              <p:cNvPr id="52370" name="Rectangle 159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P2.3</a:t>
                </a:r>
              </a:p>
            </p:txBody>
          </p:sp>
          <p:sp>
            <p:nvSpPr>
              <p:cNvPr id="52371" name="Rectangle 160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P2.2</a:t>
                </a:r>
              </a:p>
            </p:txBody>
          </p:sp>
          <p:sp>
            <p:nvSpPr>
              <p:cNvPr id="52372" name="Rectangle 161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P2.1</a:t>
                </a:r>
              </a:p>
            </p:txBody>
          </p:sp>
          <p:sp>
            <p:nvSpPr>
              <p:cNvPr id="52373" name="Rectangle 162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P2.0</a:t>
                </a:r>
              </a:p>
            </p:txBody>
          </p:sp>
        </p:grpSp>
        <p:grpSp>
          <p:nvGrpSpPr>
            <p:cNvPr id="52348" name="Group 163"/>
            <p:cNvGrpSpPr>
              <a:grpSpLocks/>
            </p:cNvGrpSpPr>
            <p:nvPr/>
          </p:nvGrpSpPr>
          <p:grpSpPr bwMode="auto">
            <a:xfrm>
              <a:off x="1161" y="3213"/>
              <a:ext cx="3495" cy="132"/>
              <a:chOff x="1605" y="2173"/>
              <a:chExt cx="2888" cy="118"/>
            </a:xfrm>
          </p:grpSpPr>
          <p:sp>
            <p:nvSpPr>
              <p:cNvPr id="52358" name="Rectangle 164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SM0</a:t>
                </a:r>
              </a:p>
            </p:txBody>
          </p:sp>
          <p:sp>
            <p:nvSpPr>
              <p:cNvPr id="52359" name="Rectangle 165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SM1</a:t>
                </a:r>
              </a:p>
            </p:txBody>
          </p:sp>
          <p:sp>
            <p:nvSpPr>
              <p:cNvPr id="52360" name="Rectangle 166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SM2</a:t>
                </a:r>
              </a:p>
            </p:txBody>
          </p:sp>
          <p:sp>
            <p:nvSpPr>
              <p:cNvPr id="52361" name="Rectangle 167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REN</a:t>
                </a:r>
              </a:p>
            </p:txBody>
          </p:sp>
          <p:sp>
            <p:nvSpPr>
              <p:cNvPr id="52362" name="Rectangle 168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TB8</a:t>
                </a:r>
              </a:p>
            </p:txBody>
          </p:sp>
          <p:sp>
            <p:nvSpPr>
              <p:cNvPr id="52363" name="Rectangle 169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RB8</a:t>
                </a:r>
              </a:p>
            </p:txBody>
          </p:sp>
          <p:sp>
            <p:nvSpPr>
              <p:cNvPr id="52364" name="Rectangle 170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TI</a:t>
                </a:r>
              </a:p>
            </p:txBody>
          </p:sp>
          <p:sp>
            <p:nvSpPr>
              <p:cNvPr id="52365" name="Rectangle 171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RI</a:t>
                </a:r>
              </a:p>
            </p:txBody>
          </p:sp>
        </p:grpSp>
        <p:grpSp>
          <p:nvGrpSpPr>
            <p:cNvPr id="52349" name="Group 172"/>
            <p:cNvGrpSpPr>
              <a:grpSpLocks/>
            </p:cNvGrpSpPr>
            <p:nvPr/>
          </p:nvGrpSpPr>
          <p:grpSpPr bwMode="auto">
            <a:xfrm>
              <a:off x="1161" y="3615"/>
              <a:ext cx="3495" cy="132"/>
              <a:chOff x="1605" y="2173"/>
              <a:chExt cx="2888" cy="118"/>
            </a:xfrm>
          </p:grpSpPr>
          <p:sp>
            <p:nvSpPr>
              <p:cNvPr id="52350" name="Rectangle 173"/>
              <p:cNvSpPr>
                <a:spLocks noChangeArrowheads="1"/>
              </p:cNvSpPr>
              <p:nvPr/>
            </p:nvSpPr>
            <p:spPr bwMode="auto">
              <a:xfrm>
                <a:off x="1605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TF1</a:t>
                </a:r>
              </a:p>
            </p:txBody>
          </p:sp>
          <p:sp>
            <p:nvSpPr>
              <p:cNvPr id="52351" name="Rectangle 174"/>
              <p:cNvSpPr>
                <a:spLocks noChangeArrowheads="1"/>
              </p:cNvSpPr>
              <p:nvPr/>
            </p:nvSpPr>
            <p:spPr bwMode="auto">
              <a:xfrm>
                <a:off x="1966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TR1</a:t>
                </a:r>
              </a:p>
            </p:txBody>
          </p:sp>
          <p:sp>
            <p:nvSpPr>
              <p:cNvPr id="52352" name="Rectangle 175"/>
              <p:cNvSpPr>
                <a:spLocks noChangeArrowheads="1"/>
              </p:cNvSpPr>
              <p:nvPr/>
            </p:nvSpPr>
            <p:spPr bwMode="auto">
              <a:xfrm>
                <a:off x="2327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TF0</a:t>
                </a:r>
              </a:p>
            </p:txBody>
          </p:sp>
          <p:sp>
            <p:nvSpPr>
              <p:cNvPr id="52353" name="Rectangle 176"/>
              <p:cNvSpPr>
                <a:spLocks noChangeArrowheads="1"/>
              </p:cNvSpPr>
              <p:nvPr/>
            </p:nvSpPr>
            <p:spPr bwMode="auto">
              <a:xfrm>
                <a:off x="2688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TR0</a:t>
                </a:r>
              </a:p>
            </p:txBody>
          </p:sp>
          <p:sp>
            <p:nvSpPr>
              <p:cNvPr id="52354" name="Rectangle 177"/>
              <p:cNvSpPr>
                <a:spLocks noChangeArrowheads="1"/>
              </p:cNvSpPr>
              <p:nvPr/>
            </p:nvSpPr>
            <p:spPr bwMode="auto">
              <a:xfrm>
                <a:off x="3049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IE1</a:t>
                </a:r>
              </a:p>
            </p:txBody>
          </p:sp>
          <p:sp>
            <p:nvSpPr>
              <p:cNvPr id="52355" name="Rectangle 178"/>
              <p:cNvSpPr>
                <a:spLocks noChangeArrowheads="1"/>
              </p:cNvSpPr>
              <p:nvPr/>
            </p:nvSpPr>
            <p:spPr bwMode="auto">
              <a:xfrm>
                <a:off x="3410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IT1</a:t>
                </a:r>
              </a:p>
            </p:txBody>
          </p:sp>
          <p:sp>
            <p:nvSpPr>
              <p:cNvPr id="52356" name="Rectangle 179"/>
              <p:cNvSpPr>
                <a:spLocks noChangeArrowheads="1"/>
              </p:cNvSpPr>
              <p:nvPr/>
            </p:nvSpPr>
            <p:spPr bwMode="auto">
              <a:xfrm>
                <a:off x="3771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IT0</a:t>
                </a:r>
              </a:p>
            </p:txBody>
          </p:sp>
          <p:sp>
            <p:nvSpPr>
              <p:cNvPr id="52357" name="Rectangle 180"/>
              <p:cNvSpPr>
                <a:spLocks noChangeArrowheads="1"/>
              </p:cNvSpPr>
              <p:nvPr/>
            </p:nvSpPr>
            <p:spPr bwMode="auto">
              <a:xfrm>
                <a:off x="4132" y="2173"/>
                <a:ext cx="361" cy="1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IE0</a:t>
                </a:r>
              </a:p>
            </p:txBody>
          </p:sp>
        </p:grpSp>
      </p:grpSp>
      <p:sp>
        <p:nvSpPr>
          <p:cNvPr id="335974" name="Rectangle 102"/>
          <p:cNvSpPr>
            <a:spLocks noChangeArrowheads="1"/>
          </p:cNvSpPr>
          <p:nvPr/>
        </p:nvSpPr>
        <p:spPr bwMode="auto">
          <a:xfrm>
            <a:off x="1811338" y="5173663"/>
            <a:ext cx="5559425" cy="434975"/>
          </a:xfrm>
          <a:prstGeom prst="rect">
            <a:avLst/>
          </a:prstGeom>
          <a:solidFill>
            <a:schemeClr val="hlink">
              <a:alpha val="47000"/>
            </a:scheme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en-US" sz="3200" b="0">
              <a:solidFill>
                <a:schemeClr val="hlink"/>
              </a:solidFill>
            </a:endParaRPr>
          </a:p>
        </p:txBody>
      </p:sp>
      <p:sp>
        <p:nvSpPr>
          <p:cNvPr id="2" name="Rectangle 102"/>
          <p:cNvSpPr>
            <a:spLocks noChangeArrowheads="1"/>
          </p:cNvSpPr>
          <p:nvPr/>
        </p:nvSpPr>
        <p:spPr bwMode="auto">
          <a:xfrm>
            <a:off x="1789113" y="4513263"/>
            <a:ext cx="5616575" cy="434975"/>
          </a:xfrm>
          <a:prstGeom prst="rect">
            <a:avLst/>
          </a:prstGeom>
          <a:solidFill>
            <a:schemeClr val="hlink">
              <a:alpha val="47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en-US" sz="3200" b="0">
              <a:solidFill>
                <a:schemeClr val="hlink"/>
              </a:solidFill>
            </a:endParaRPr>
          </a:p>
        </p:txBody>
      </p:sp>
      <p:sp>
        <p:nvSpPr>
          <p:cNvPr id="3" name="Rectangle 102"/>
          <p:cNvSpPr>
            <a:spLocks noChangeArrowheads="1"/>
          </p:cNvSpPr>
          <p:nvPr/>
        </p:nvSpPr>
        <p:spPr bwMode="auto">
          <a:xfrm>
            <a:off x="1804988" y="3709988"/>
            <a:ext cx="5626100" cy="434975"/>
          </a:xfrm>
          <a:prstGeom prst="rect">
            <a:avLst/>
          </a:prstGeom>
          <a:solidFill>
            <a:schemeClr val="hlink">
              <a:alpha val="47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en-US" sz="3200" b="0">
              <a:solidFill>
                <a:schemeClr val="hlink"/>
              </a:solidFill>
            </a:endParaRPr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1776413" y="3043238"/>
            <a:ext cx="5645150" cy="434975"/>
          </a:xfrm>
          <a:prstGeom prst="rect">
            <a:avLst/>
          </a:prstGeom>
          <a:solidFill>
            <a:schemeClr val="hlink">
              <a:alpha val="47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en-US" sz="3200" b="0">
              <a:solidFill>
                <a:schemeClr val="hlink"/>
              </a:solidFill>
            </a:endParaRP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751013" y="2455863"/>
            <a:ext cx="5759450" cy="434975"/>
          </a:xfrm>
          <a:prstGeom prst="rect">
            <a:avLst/>
          </a:prstGeom>
          <a:solidFill>
            <a:schemeClr val="hlink">
              <a:alpha val="47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en-US" sz="3200" b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74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7D06CD4D-A854-425A-BC9C-5B1FF8700794}" type="slidenum">
              <a:rPr lang="en-US" altLang="zh-CN">
                <a:latin typeface="Tahoma" pitchFamily="34" charset="0"/>
                <a:ea typeface="宋体" charset="-122"/>
              </a:rPr>
              <a:pPr/>
              <a:t>47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3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2.2.3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特殊功能寄存器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4744"/>
            <a:ext cx="7696200" cy="5334000"/>
          </a:xfrm>
        </p:spPr>
        <p:txBody>
          <a:bodyPr>
            <a:normAutofit/>
          </a:bodyPr>
          <a:lstStyle/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+mn-ea"/>
              </a:rPr>
              <a:t>MCS-51</a:t>
            </a:r>
            <a:r>
              <a:rPr lang="zh-CN" altLang="en-US" sz="2400" dirty="0" smtClean="0">
                <a:latin typeface="+mn-ea"/>
              </a:rPr>
              <a:t>单片机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的使用：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）对于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以单元形式访问时，只能采用直接寻址方式。 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                       </a:t>
            </a:r>
            <a:r>
              <a:rPr lang="en-US" altLang="zh-CN" sz="2400" dirty="0" smtClean="0">
                <a:latin typeface="+mn-ea"/>
              </a:rPr>
              <a:t>MOV    SBUF, A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+mn-ea"/>
              </a:rPr>
              <a:t>                       MOV    99H,  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+mn-ea"/>
              </a:rPr>
              <a:t>             </a:t>
            </a:r>
            <a:r>
              <a:rPr lang="zh-CN" altLang="en-US" sz="2400" dirty="0" smtClean="0">
                <a:latin typeface="+mn-ea"/>
              </a:rPr>
              <a:t>二者是等价的。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）对于</a:t>
            </a:r>
            <a:r>
              <a:rPr lang="en-US" altLang="zh-CN" sz="2400" dirty="0" smtClean="0">
                <a:latin typeface="+mn-ea"/>
              </a:rPr>
              <a:t>80</a:t>
            </a:r>
            <a:r>
              <a:rPr lang="zh-CN" altLang="en-US" sz="2400" dirty="0" smtClean="0">
                <a:latin typeface="+mn-ea"/>
              </a:rPr>
              <a:t>～</a:t>
            </a:r>
            <a:r>
              <a:rPr lang="en-US" altLang="zh-CN" sz="2400" dirty="0" smtClean="0">
                <a:latin typeface="+mn-ea"/>
              </a:rPr>
              <a:t>FFH</a:t>
            </a:r>
            <a:r>
              <a:rPr lang="zh-CN" altLang="en-US" sz="2400" dirty="0" smtClean="0">
                <a:latin typeface="+mn-ea"/>
              </a:rPr>
              <a:t>区间未定义的单元，用户不得使用。同样，对于未定义位地址所对应的位操作也是无效的。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）在编程时，最好不要采用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作为中间寄存器暂存中间结果。因为复位时，多数</a:t>
            </a:r>
            <a:r>
              <a:rPr lang="en-US" altLang="zh-CN" sz="2400" dirty="0" smtClean="0">
                <a:latin typeface="+mn-ea"/>
              </a:rPr>
              <a:t>SFR</a:t>
            </a:r>
            <a:r>
              <a:rPr lang="zh-CN" altLang="en-US" sz="2400" dirty="0" smtClean="0">
                <a:latin typeface="+mn-ea"/>
              </a:rPr>
              <a:t>被清</a:t>
            </a:r>
            <a:r>
              <a:rPr lang="en-US" altLang="zh-CN" sz="2400" dirty="0" smtClean="0">
                <a:latin typeface="+mn-ea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657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A3E2A8D-F278-4AF7-9425-38113CFE64B8}" type="slidenum">
              <a:rPr lang="en-US" altLang="zh-CN">
                <a:latin typeface="Tahoma" pitchFamily="34" charset="0"/>
                <a:ea typeface="宋体" charset="-122"/>
              </a:rPr>
              <a:pPr/>
              <a:t>48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463" y="3540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2.2.4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单片机的位寻址空间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23900" y="1144588"/>
            <a:ext cx="7758113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200" b="0">
                <a:solidFill>
                  <a:schemeClr val="tx2"/>
                </a:solidFill>
                <a:latin typeface="华文新魏" pitchFamily="2" charset="-122"/>
              </a:rPr>
              <a:t>  </a:t>
            </a:r>
            <a:endParaRPr lang="en-US" altLang="zh-CN" sz="30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200" b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MCS-51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单片机的位寻址空间由两部分组成，位地址范围为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00 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～ 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FFH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3288" y="2640013"/>
            <a:ext cx="7440612" cy="2400300"/>
            <a:chOff x="540" y="2043"/>
            <a:chExt cx="4687" cy="1512"/>
          </a:xfrm>
        </p:grpSpPr>
        <p:sp>
          <p:nvSpPr>
            <p:cNvPr id="54278" name="AutoShape 6"/>
            <p:cNvSpPr>
              <a:spLocks/>
            </p:cNvSpPr>
            <p:nvPr/>
          </p:nvSpPr>
          <p:spPr bwMode="auto">
            <a:xfrm>
              <a:off x="1619" y="2230"/>
              <a:ext cx="173" cy="1043"/>
            </a:xfrm>
            <a:prstGeom prst="leftBrace">
              <a:avLst>
                <a:gd name="adj1" fmla="val 502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540" y="2549"/>
              <a:ext cx="10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MCS-51</a:t>
              </a:r>
            </a:p>
            <a:p>
              <a:pPr algn="ctr" eaLnBrk="1" hangingPunct="1"/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位寻址空间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1844" y="2043"/>
              <a:ext cx="32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片内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RAM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中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20-2FH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单元的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128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位，</a:t>
              </a:r>
            </a:p>
            <a:p>
              <a:pPr algn="ctr" eaLnBrk="1" hangingPunct="1"/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占用位地址范围： 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00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～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7FH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；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847" y="3037"/>
              <a:ext cx="33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地址能被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8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整除的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SFR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具有位寻址功能，</a:t>
              </a:r>
            </a:p>
            <a:p>
              <a:pPr eaLnBrk="1" hangingPunct="1"/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占用位地址范围：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80</a:t>
              </a:r>
              <a:r>
                <a:rPr kumimoji="1" lang="zh-CN" altLang="en-US" sz="2400" b="0">
                  <a:latin typeface="黑体" pitchFamily="2" charset="-122"/>
                  <a:ea typeface="黑体" pitchFamily="2" charset="-122"/>
                </a:rPr>
                <a:t>～</a:t>
              </a:r>
              <a:r>
                <a:rPr kumimoji="1" lang="en-US" altLang="zh-CN" sz="2400" b="0">
                  <a:latin typeface="黑体" pitchFamily="2" charset="-122"/>
                  <a:ea typeface="黑体" pitchFamily="2" charset="-122"/>
                </a:rPr>
                <a:t>FFH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017CF63-650C-410C-B830-D63D07B36CE7}" type="slidenum">
              <a:rPr lang="en-US" altLang="zh-CN">
                <a:latin typeface="Tahoma" pitchFamily="34" charset="0"/>
                <a:ea typeface="宋体" charset="-122"/>
              </a:rPr>
              <a:pPr/>
              <a:t>49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2.2.5 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外部数据存储器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95388"/>
            <a:ext cx="7696200" cy="2225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	 MCS—51</a:t>
            </a:r>
            <a:r>
              <a:rPr lang="zh-CN" altLang="en-US" sz="2400" smtClean="0"/>
              <a:t>系列单片机的外部数据存储器是一个独立的物理空间，外部数据存储器和外部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口共同占用这个空间，最大可以扩展到</a:t>
            </a:r>
            <a:r>
              <a:rPr lang="en-US" altLang="zh-CN" sz="2400" smtClean="0"/>
              <a:t>64K</a:t>
            </a:r>
            <a:r>
              <a:rPr lang="zh-CN" altLang="en-US" sz="2400" smtClean="0"/>
              <a:t>，地址范围为：</a:t>
            </a:r>
            <a:r>
              <a:rPr lang="en-US" altLang="zh-CN" sz="2400" smtClean="0"/>
              <a:t>0000H~FFFFH</a:t>
            </a:r>
            <a:r>
              <a:rPr lang="zh-CN" altLang="en-US" sz="2400" smtClean="0"/>
              <a:t>。外部数据存储器一般由静态</a:t>
            </a:r>
            <a:r>
              <a:rPr lang="en-US" altLang="zh-CN" sz="2400" smtClean="0"/>
              <a:t>RAM</a:t>
            </a:r>
            <a:r>
              <a:rPr lang="zh-CN" altLang="en-US" sz="2400" smtClean="0"/>
              <a:t>构成，简称外部</a:t>
            </a:r>
            <a:r>
              <a:rPr lang="en-US" altLang="zh-CN" sz="2400" smtClean="0"/>
              <a:t>RAM</a:t>
            </a:r>
            <a:r>
              <a:rPr lang="zh-CN" altLang="en-US" sz="2400" smtClean="0"/>
              <a:t>。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9900" y="3095625"/>
            <a:ext cx="8170863" cy="3444875"/>
            <a:chOff x="296" y="1950"/>
            <a:chExt cx="5147" cy="2170"/>
          </a:xfrm>
        </p:grpSpPr>
        <p:graphicFrame>
          <p:nvGraphicFramePr>
            <p:cNvPr id="18434" name="Object 10"/>
            <p:cNvGraphicFramePr>
              <a:graphicFrameLocks noChangeAspect="1"/>
            </p:cNvGraphicFramePr>
            <p:nvPr/>
          </p:nvGraphicFramePr>
          <p:xfrm>
            <a:off x="296" y="1992"/>
            <a:ext cx="3123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Visio" r:id="rId3" imgW="3657600" imgH="2365920" progId="Visio.Drawing.11">
                    <p:embed/>
                  </p:oleObj>
                </mc:Choice>
                <mc:Fallback>
                  <p:oleObj name="Visio" r:id="rId3" imgW="3657600" imgH="23659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1992"/>
                          <a:ext cx="3123" cy="2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11"/>
            <p:cNvGraphicFramePr>
              <a:graphicFrameLocks noChangeAspect="1"/>
            </p:cNvGraphicFramePr>
            <p:nvPr/>
          </p:nvGraphicFramePr>
          <p:xfrm>
            <a:off x="3824" y="1950"/>
            <a:ext cx="1297" cy="1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Visio" r:id="rId5" imgW="1406520" imgH="2256480" progId="Visio.Drawing.11">
                    <p:embed/>
                  </p:oleObj>
                </mc:Choice>
                <mc:Fallback>
                  <p:oleObj name="Visio" r:id="rId5" imgW="1406520" imgH="225648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1950"/>
                          <a:ext cx="1297" cy="19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12"/>
            <p:cNvSpPr>
              <a:spLocks noChangeArrowheads="1"/>
            </p:cNvSpPr>
            <p:nvPr/>
          </p:nvSpPr>
          <p:spPr bwMode="auto">
            <a:xfrm>
              <a:off x="499" y="3862"/>
              <a:ext cx="2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（</a:t>
              </a:r>
              <a:r>
                <a:rPr kumimoji="1"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）外部</a:t>
              </a:r>
              <a:r>
                <a:rPr kumimoji="1"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RAM</a:t>
              </a:r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和外部</a:t>
              </a:r>
              <a:r>
                <a:rPr kumimoji="1"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I/O</a:t>
              </a:r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口与单片机的连接 </a:t>
              </a:r>
            </a:p>
          </p:txBody>
        </p:sp>
        <p:sp>
          <p:nvSpPr>
            <p:cNvPr id="18443" name="Rectangle 13"/>
            <p:cNvSpPr>
              <a:spLocks noChangeArrowheads="1"/>
            </p:cNvSpPr>
            <p:nvPr/>
          </p:nvSpPr>
          <p:spPr bwMode="auto">
            <a:xfrm>
              <a:off x="3455" y="3889"/>
              <a:ext cx="1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外部</a:t>
              </a:r>
              <a:r>
                <a:rPr kumimoji="1"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RAM</a:t>
              </a:r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和外部</a:t>
              </a:r>
              <a:r>
                <a:rPr kumimoji="1" lang="en-US" altLang="zh-CN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I/O</a:t>
              </a:r>
              <a:r>
                <a:rPr kumimoji="1" lang="zh-CN" altLang="en-US" b="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口结构映射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88" y="692696"/>
            <a:ext cx="303388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76681" y="6057467"/>
            <a:ext cx="135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 dirty="0">
                <a:latin typeface="Times New Roman" pitchFamily="18" charset="0"/>
                <a:ea typeface="黑体" pitchFamily="2" charset="-122"/>
              </a:rPr>
              <a:t>引脚分配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404664"/>
            <a:ext cx="3677926" cy="56528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70C678F-415C-4C3B-9F3A-4BEB853155C0}" type="slidenum">
              <a:rPr lang="en-US" altLang="zh-CN">
                <a:latin typeface="Tahoma" pitchFamily="34" charset="0"/>
                <a:ea typeface="宋体" charset="-122"/>
              </a:rPr>
              <a:pPr/>
              <a:t>50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1131888"/>
            <a:ext cx="8001000" cy="53934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）单片机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的作用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单片机芯片上的输入输出口有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个，</a:t>
            </a:r>
            <a:r>
              <a:rPr lang="en-US" altLang="zh-CN" sz="2400" dirty="0" smtClean="0">
                <a:latin typeface="+mn-ea"/>
              </a:rPr>
              <a:t>P0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P1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P2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P3</a:t>
            </a:r>
            <a:r>
              <a:rPr lang="zh-CN" altLang="en-US" sz="2400" dirty="0" smtClean="0">
                <a:latin typeface="+mn-ea"/>
              </a:rPr>
              <a:t>。它们的作用与单片机是否扩展有较大关系：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      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u="sng" dirty="0" smtClean="0">
                <a:solidFill>
                  <a:schemeClr val="tx2"/>
                </a:solidFill>
                <a:latin typeface="+mn-ea"/>
              </a:rPr>
              <a:t>8051/8751</a:t>
            </a:r>
            <a:r>
              <a:rPr lang="zh-CN" altLang="en-US" sz="2400" u="sng" dirty="0" smtClean="0">
                <a:solidFill>
                  <a:schemeClr val="tx2"/>
                </a:solidFill>
                <a:latin typeface="+mn-ea"/>
              </a:rPr>
              <a:t>不进行存储器和</a:t>
            </a:r>
            <a:r>
              <a:rPr lang="en-US" altLang="zh-CN" sz="2400" u="sng" dirty="0" smtClean="0">
                <a:solidFill>
                  <a:schemeClr val="tx2"/>
                </a:solidFill>
                <a:latin typeface="+mn-ea"/>
              </a:rPr>
              <a:t>I/O</a:t>
            </a:r>
            <a:r>
              <a:rPr lang="zh-CN" altLang="en-US" sz="2400" u="sng" dirty="0" smtClean="0">
                <a:solidFill>
                  <a:schemeClr val="tx2"/>
                </a:solidFill>
                <a:latin typeface="+mn-ea"/>
              </a:rPr>
              <a:t>口扩展时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            </a:t>
            </a:r>
            <a:r>
              <a:rPr lang="en-US" altLang="zh-CN" sz="2400" dirty="0" smtClean="0">
                <a:latin typeface="+mn-ea"/>
              </a:rPr>
              <a:t>P0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 	      </a:t>
            </a:r>
            <a:r>
              <a:rPr lang="en-US" altLang="zh-CN" sz="2400" dirty="0" smtClean="0">
                <a:latin typeface="+mn-ea"/>
              </a:rPr>
              <a:t>P1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		      </a:t>
            </a:r>
            <a:r>
              <a:rPr lang="en-US" altLang="zh-CN" sz="2400" dirty="0" smtClean="0">
                <a:latin typeface="+mn-ea"/>
              </a:rPr>
              <a:t>P2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n-ea"/>
              </a:rPr>
              <a:t>            </a:t>
            </a:r>
            <a:r>
              <a:rPr lang="en-US" altLang="zh-CN" sz="2400" dirty="0" smtClean="0">
                <a:latin typeface="+mn-ea"/>
              </a:rPr>
              <a:t>P3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口，也可以作为第二功能使用；当</a:t>
            </a:r>
            <a:r>
              <a:rPr lang="en-US" altLang="zh-CN" sz="2400" dirty="0" smtClean="0">
                <a:latin typeface="+mn-ea"/>
              </a:rPr>
              <a:t>P3</a:t>
            </a:r>
            <a:r>
              <a:rPr lang="zh-CN" altLang="en-US" sz="2400" dirty="0" smtClean="0">
                <a:latin typeface="+mn-ea"/>
              </a:rPr>
              <a:t>口某些引脚</a:t>
            </a:r>
            <a:r>
              <a:rPr lang="zh-CN" altLang="en-US" sz="2400" dirty="0" smtClean="0">
                <a:solidFill>
                  <a:schemeClr val="hlink"/>
                </a:solidFill>
                <a:latin typeface="+mn-ea"/>
              </a:rPr>
              <a:t>作为第二功能使用时，不可再作为</a:t>
            </a:r>
            <a:r>
              <a:rPr lang="en-US" altLang="zh-CN" sz="2400" dirty="0" smtClean="0">
                <a:solidFill>
                  <a:schemeClr val="hlink"/>
                </a:solidFill>
                <a:latin typeface="+mn-ea"/>
              </a:rPr>
              <a:t>I/O</a:t>
            </a:r>
            <a:r>
              <a:rPr lang="zh-CN" altLang="en-US" sz="2400" dirty="0" smtClean="0">
                <a:solidFill>
                  <a:schemeClr val="hlink"/>
                </a:solidFill>
                <a:latin typeface="+mn-ea"/>
              </a:rPr>
              <a:t>口线使用</a:t>
            </a:r>
            <a:r>
              <a:rPr lang="zh-CN" altLang="en-US" sz="2400" dirty="0" smtClean="0">
                <a:latin typeface="+mn-ea"/>
              </a:rPr>
              <a:t>。如 </a:t>
            </a:r>
            <a:r>
              <a:rPr lang="en-US" altLang="zh-CN" sz="2400" dirty="0" smtClean="0">
                <a:latin typeface="+mn-ea"/>
              </a:rPr>
              <a:t>P3.0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P3.1</a:t>
            </a:r>
            <a:r>
              <a:rPr lang="zh-CN" altLang="en-US" sz="2400" dirty="0" smtClean="0">
                <a:latin typeface="+mn-ea"/>
              </a:rPr>
              <a:t>作为</a:t>
            </a:r>
            <a:r>
              <a:rPr lang="en-US" altLang="zh-CN" sz="2400" dirty="0" smtClean="0">
                <a:latin typeface="+mn-ea"/>
              </a:rPr>
              <a:t>RXD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TXD</a:t>
            </a:r>
            <a:r>
              <a:rPr lang="zh-CN" altLang="en-US" sz="2400" dirty="0" smtClean="0">
                <a:latin typeface="+mn-ea"/>
              </a:rPr>
              <a:t>时，不可再作为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口线使用。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143000" y="4826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口</a:t>
            </a:r>
            <a:r>
              <a:rPr kumimoji="1" lang="zh-CN" altLang="en-US" b="0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2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4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4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50838" y="1652588"/>
            <a:ext cx="8026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2.1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4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P0.0~P0.7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：双向</a:t>
            </a:r>
            <a:r>
              <a:rPr lang="en-US" altLang="zh-CN" sz="24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I/O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（内置场效应管上拉）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访问外部程序存储器时分时作为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双向</a:t>
            </a:r>
            <a:r>
              <a:rPr lang="en-US" altLang="zh-CN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位数据口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输出低</a:t>
            </a:r>
            <a:r>
              <a:rPr lang="en-US" altLang="zh-CN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位地址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复用口；不接外部程序存储器时可作为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位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准双向</a:t>
            </a:r>
            <a:r>
              <a:rPr lang="en-US" altLang="zh-CN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u="sng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口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使用。</a:t>
            </a:r>
          </a:p>
        </p:txBody>
      </p:sp>
      <p:grpSp>
        <p:nvGrpSpPr>
          <p:cNvPr id="57423" name="Group 79"/>
          <p:cNvGrpSpPr>
            <a:grpSpLocks/>
          </p:cNvGrpSpPr>
          <p:nvPr/>
        </p:nvGrpSpPr>
        <p:grpSpPr bwMode="auto">
          <a:xfrm>
            <a:off x="998538" y="3087688"/>
            <a:ext cx="7624762" cy="3567112"/>
            <a:chOff x="629" y="1945"/>
            <a:chExt cx="4803" cy="2247"/>
          </a:xfrm>
        </p:grpSpPr>
        <p:sp>
          <p:nvSpPr>
            <p:cNvPr id="57348" name="Text Box 3"/>
            <p:cNvSpPr txBox="1">
              <a:spLocks noChangeArrowheads="1"/>
            </p:cNvSpPr>
            <p:nvPr/>
          </p:nvSpPr>
          <p:spPr bwMode="auto">
            <a:xfrm>
              <a:off x="4664" y="243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引脚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P0.X</a:t>
              </a:r>
            </a:p>
          </p:txBody>
        </p:sp>
        <p:sp>
          <p:nvSpPr>
            <p:cNvPr id="57349" name="AutoShape 5"/>
            <p:cNvSpPr>
              <a:spLocks noChangeArrowheads="1"/>
            </p:cNvSpPr>
            <p:nvPr/>
          </p:nvSpPr>
          <p:spPr bwMode="auto">
            <a:xfrm rot="-5400000">
              <a:off x="1821" y="2425"/>
              <a:ext cx="384" cy="38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 rot="-5400000">
              <a:off x="1821" y="3538"/>
              <a:ext cx="384" cy="38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1821" y="2989"/>
              <a:ext cx="48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021" y="2989"/>
              <a:ext cx="624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021" y="2569"/>
              <a:ext cx="28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 rot="-5383420">
              <a:off x="3789" y="2281"/>
              <a:ext cx="28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5" name="AutoShape 11"/>
            <p:cNvSpPr>
              <a:spLocks noChangeArrowheads="1"/>
            </p:cNvSpPr>
            <p:nvPr/>
          </p:nvSpPr>
          <p:spPr bwMode="auto">
            <a:xfrm>
              <a:off x="4893" y="2713"/>
              <a:ext cx="432" cy="192"/>
            </a:xfrm>
            <a:prstGeom prst="hexagon">
              <a:avLst>
                <a:gd name="adj" fmla="val 56250"/>
                <a:gd name="vf" fmla="val 115470"/>
              </a:avLst>
            </a:prstGeom>
            <a:solidFill>
              <a:srgbClr val="CC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2205" y="2617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2493" y="2617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H="1">
              <a:off x="2301" y="3097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H="1">
              <a:off x="1341" y="3097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>
              <a:off x="1341" y="3289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1629" y="2617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629" y="2617"/>
              <a:ext cx="0" cy="1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1629" y="3721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2301" y="3289"/>
              <a:ext cx="8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3165" y="2813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3165" y="2185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 flipV="1">
              <a:off x="3405" y="2185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>
              <a:off x="3165" y="2281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9" name="Line 25"/>
            <p:cNvSpPr>
              <a:spLocks noChangeShapeType="1"/>
            </p:cNvSpPr>
            <p:nvPr/>
          </p:nvSpPr>
          <p:spPr bwMode="auto">
            <a:xfrm>
              <a:off x="3405" y="2473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0" name="Line 26"/>
            <p:cNvSpPr>
              <a:spLocks noChangeShapeType="1"/>
            </p:cNvSpPr>
            <p:nvPr/>
          </p:nvSpPr>
          <p:spPr bwMode="auto">
            <a:xfrm>
              <a:off x="4029" y="2377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>
              <a:off x="4269" y="2281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4365" y="2233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>
              <a:off x="4365" y="2281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 flipV="1">
              <a:off x="4509" y="2089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5" name="Line 31"/>
            <p:cNvSpPr>
              <a:spLocks noChangeShapeType="1"/>
            </p:cNvSpPr>
            <p:nvPr/>
          </p:nvSpPr>
          <p:spPr bwMode="auto">
            <a:xfrm>
              <a:off x="4365" y="2425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>
              <a:off x="4509" y="2425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4269" y="3097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4365" y="3049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>
              <a:off x="4365" y="3097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 flipV="1">
              <a:off x="4509" y="2905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4365" y="3241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>
              <a:off x="4509" y="3241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>
              <a:off x="4509" y="2809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>
              <a:off x="4389" y="3481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4413" y="3529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>
              <a:off x="4485" y="3577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>
              <a:off x="4749" y="2809"/>
              <a:ext cx="0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 flipH="1">
              <a:off x="2205" y="3709"/>
              <a:ext cx="2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9" name="AutoShape 45"/>
            <p:cNvSpPr>
              <a:spLocks noChangeArrowheads="1"/>
            </p:cNvSpPr>
            <p:nvPr/>
          </p:nvSpPr>
          <p:spPr bwMode="auto">
            <a:xfrm>
              <a:off x="4725" y="2797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90" name="AutoShape 46"/>
            <p:cNvSpPr>
              <a:spLocks noChangeArrowheads="1"/>
            </p:cNvSpPr>
            <p:nvPr/>
          </p:nvSpPr>
          <p:spPr bwMode="auto">
            <a:xfrm>
              <a:off x="3381" y="2461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91" name="AutoShape 47"/>
            <p:cNvSpPr>
              <a:spLocks noChangeArrowheads="1"/>
            </p:cNvSpPr>
            <p:nvPr/>
          </p:nvSpPr>
          <p:spPr bwMode="auto">
            <a:xfrm>
              <a:off x="3141" y="2257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92" name="AutoShape 48"/>
            <p:cNvSpPr>
              <a:spLocks noChangeArrowheads="1"/>
            </p:cNvSpPr>
            <p:nvPr/>
          </p:nvSpPr>
          <p:spPr bwMode="auto">
            <a:xfrm>
              <a:off x="1605" y="3073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93" name="AutoShape 49"/>
            <p:cNvSpPr>
              <a:spLocks noChangeArrowheads="1"/>
            </p:cNvSpPr>
            <p:nvPr/>
          </p:nvSpPr>
          <p:spPr bwMode="auto">
            <a:xfrm>
              <a:off x="3141" y="2761"/>
              <a:ext cx="48" cy="48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394" name="Line 50"/>
            <p:cNvSpPr>
              <a:spLocks noChangeShapeType="1"/>
            </p:cNvSpPr>
            <p:nvPr/>
          </p:nvSpPr>
          <p:spPr bwMode="auto">
            <a:xfrm>
              <a:off x="2013" y="3817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5" name="Line 51"/>
            <p:cNvSpPr>
              <a:spLocks noChangeShapeType="1"/>
            </p:cNvSpPr>
            <p:nvPr/>
          </p:nvSpPr>
          <p:spPr bwMode="auto">
            <a:xfrm flipH="1">
              <a:off x="1341" y="3961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6" name="Line 52"/>
            <p:cNvSpPr>
              <a:spLocks noChangeShapeType="1"/>
            </p:cNvSpPr>
            <p:nvPr/>
          </p:nvSpPr>
          <p:spPr bwMode="auto">
            <a:xfrm flipV="1">
              <a:off x="2013" y="2377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7" name="Line 53"/>
            <p:cNvSpPr>
              <a:spLocks noChangeShapeType="1"/>
            </p:cNvSpPr>
            <p:nvPr/>
          </p:nvSpPr>
          <p:spPr bwMode="auto">
            <a:xfrm flipH="1">
              <a:off x="1341" y="2377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8" name="Text Box 54"/>
            <p:cNvSpPr txBox="1">
              <a:spLocks noChangeArrowheads="1"/>
            </p:cNvSpPr>
            <p:nvPr/>
          </p:nvSpPr>
          <p:spPr bwMode="auto">
            <a:xfrm>
              <a:off x="1987" y="249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57399" name="Text Box 55"/>
            <p:cNvSpPr txBox="1">
              <a:spLocks noChangeArrowheads="1"/>
            </p:cNvSpPr>
            <p:nvPr/>
          </p:nvSpPr>
          <p:spPr bwMode="auto">
            <a:xfrm>
              <a:off x="2013" y="362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57400" name="Text Box 56"/>
            <p:cNvSpPr txBox="1">
              <a:spLocks noChangeArrowheads="1"/>
            </p:cNvSpPr>
            <p:nvPr/>
          </p:nvSpPr>
          <p:spPr bwMode="auto">
            <a:xfrm>
              <a:off x="1809" y="297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D</a:t>
              </a:r>
            </a:p>
          </p:txBody>
        </p:sp>
        <p:sp>
          <p:nvSpPr>
            <p:cNvPr id="57401" name="Text Box 57"/>
            <p:cNvSpPr txBox="1">
              <a:spLocks noChangeArrowheads="1"/>
            </p:cNvSpPr>
            <p:nvPr/>
          </p:nvSpPr>
          <p:spPr bwMode="auto">
            <a:xfrm>
              <a:off x="2109" y="297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Q</a:t>
              </a:r>
            </a:p>
          </p:txBody>
        </p:sp>
        <p:sp>
          <p:nvSpPr>
            <p:cNvPr id="57402" name="Text Box 58"/>
            <p:cNvSpPr txBox="1">
              <a:spLocks noChangeArrowheads="1"/>
            </p:cNvSpPr>
            <p:nvPr/>
          </p:nvSpPr>
          <p:spPr bwMode="auto">
            <a:xfrm>
              <a:off x="1773" y="319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CK</a:t>
              </a:r>
            </a:p>
          </p:txBody>
        </p:sp>
        <p:sp>
          <p:nvSpPr>
            <p:cNvPr id="57403" name="Text Box 59"/>
            <p:cNvSpPr txBox="1">
              <a:spLocks noChangeArrowheads="1"/>
            </p:cNvSpPr>
            <p:nvPr/>
          </p:nvSpPr>
          <p:spPr bwMode="auto">
            <a:xfrm>
              <a:off x="2109" y="319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/Q</a:t>
              </a:r>
            </a:p>
          </p:txBody>
        </p:sp>
        <p:sp>
          <p:nvSpPr>
            <p:cNvPr id="57404" name="Text Box 60"/>
            <p:cNvSpPr txBox="1">
              <a:spLocks noChangeArrowheads="1"/>
            </p:cNvSpPr>
            <p:nvPr/>
          </p:nvSpPr>
          <p:spPr bwMode="auto">
            <a:xfrm>
              <a:off x="1197" y="396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读引脚</a:t>
              </a:r>
            </a:p>
          </p:txBody>
        </p:sp>
        <p:sp>
          <p:nvSpPr>
            <p:cNvPr id="57405" name="Text Box 61"/>
            <p:cNvSpPr txBox="1">
              <a:spLocks noChangeArrowheads="1"/>
            </p:cNvSpPr>
            <p:nvPr/>
          </p:nvSpPr>
          <p:spPr bwMode="auto">
            <a:xfrm>
              <a:off x="1197" y="2137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读锁存器</a:t>
              </a:r>
            </a:p>
          </p:txBody>
        </p:sp>
        <p:sp>
          <p:nvSpPr>
            <p:cNvPr id="57406" name="Text Box 62"/>
            <p:cNvSpPr txBox="1">
              <a:spLocks noChangeArrowheads="1"/>
            </p:cNvSpPr>
            <p:nvPr/>
          </p:nvSpPr>
          <p:spPr bwMode="auto">
            <a:xfrm>
              <a:off x="629" y="3177"/>
              <a:ext cx="8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写锁存器</a:t>
              </a:r>
            </a:p>
          </p:txBody>
        </p:sp>
        <p:sp>
          <p:nvSpPr>
            <p:cNvPr id="57407" name="Text Box 63"/>
            <p:cNvSpPr txBox="1">
              <a:spLocks noChangeArrowheads="1"/>
            </p:cNvSpPr>
            <p:nvPr/>
          </p:nvSpPr>
          <p:spPr bwMode="auto">
            <a:xfrm>
              <a:off x="677" y="2881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内部总线</a:t>
              </a:r>
            </a:p>
          </p:txBody>
        </p:sp>
        <p:sp>
          <p:nvSpPr>
            <p:cNvPr id="57408" name="AutoShape 64"/>
            <p:cNvSpPr>
              <a:spLocks noChangeArrowheads="1"/>
            </p:cNvSpPr>
            <p:nvPr/>
          </p:nvSpPr>
          <p:spPr bwMode="auto">
            <a:xfrm>
              <a:off x="4487" y="2798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409" name="Text Box 65"/>
            <p:cNvSpPr txBox="1">
              <a:spLocks noChangeArrowheads="1"/>
            </p:cNvSpPr>
            <p:nvPr/>
          </p:nvSpPr>
          <p:spPr bwMode="auto">
            <a:xfrm>
              <a:off x="2589" y="1993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地址</a:t>
              </a:r>
              <a:r>
                <a:rPr kumimoji="1" lang="en-US" altLang="zh-CN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/</a:t>
              </a: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数据</a:t>
              </a:r>
            </a:p>
          </p:txBody>
        </p:sp>
        <p:sp>
          <p:nvSpPr>
            <p:cNvPr id="57410" name="Text Box 66"/>
            <p:cNvSpPr txBox="1">
              <a:spLocks noChangeArrowheads="1"/>
            </p:cNvSpPr>
            <p:nvPr/>
          </p:nvSpPr>
          <p:spPr bwMode="auto">
            <a:xfrm>
              <a:off x="3309" y="199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hlink"/>
                  </a:solidFill>
                  <a:latin typeface="Times New Roman" pitchFamily="18" charset="0"/>
                  <a:ea typeface="华文楷体" pitchFamily="2" charset="-122"/>
                </a:rPr>
                <a:t>控制</a:t>
              </a:r>
            </a:p>
          </p:txBody>
        </p:sp>
        <p:sp>
          <p:nvSpPr>
            <p:cNvPr id="57411" name="Text Box 67"/>
            <p:cNvSpPr txBox="1">
              <a:spLocks noChangeArrowheads="1"/>
            </p:cNvSpPr>
            <p:nvPr/>
          </p:nvSpPr>
          <p:spPr bwMode="auto">
            <a:xfrm>
              <a:off x="3837" y="225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</a:p>
          </p:txBody>
        </p:sp>
        <p:sp>
          <p:nvSpPr>
            <p:cNvPr id="57412" name="Text Box 68"/>
            <p:cNvSpPr txBox="1">
              <a:spLocks noChangeArrowheads="1"/>
            </p:cNvSpPr>
            <p:nvPr/>
          </p:nvSpPr>
          <p:spPr bwMode="auto">
            <a:xfrm>
              <a:off x="3069" y="254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</a:p>
          </p:txBody>
        </p:sp>
        <p:sp>
          <p:nvSpPr>
            <p:cNvPr id="57413" name="Line 69"/>
            <p:cNvSpPr>
              <a:spLocks noChangeShapeType="1"/>
            </p:cNvSpPr>
            <p:nvPr/>
          </p:nvSpPr>
          <p:spPr bwMode="auto">
            <a:xfrm>
              <a:off x="3501" y="3193"/>
              <a:ext cx="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Line 70"/>
            <p:cNvSpPr>
              <a:spLocks noChangeShapeType="1"/>
            </p:cNvSpPr>
            <p:nvPr/>
          </p:nvSpPr>
          <p:spPr bwMode="auto">
            <a:xfrm flipH="1">
              <a:off x="3165" y="3193"/>
              <a:ext cx="336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Line 71"/>
            <p:cNvSpPr>
              <a:spLocks noChangeShapeType="1"/>
            </p:cNvSpPr>
            <p:nvPr/>
          </p:nvSpPr>
          <p:spPr bwMode="auto">
            <a:xfrm flipH="1">
              <a:off x="3309" y="3001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6" name="AutoShape 72"/>
            <p:cNvSpPr>
              <a:spLocks noChangeArrowheads="1"/>
            </p:cNvSpPr>
            <p:nvPr/>
          </p:nvSpPr>
          <p:spPr bwMode="auto">
            <a:xfrm>
              <a:off x="3477" y="3171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417" name="AutoShape 73"/>
            <p:cNvSpPr>
              <a:spLocks noChangeArrowheads="1"/>
            </p:cNvSpPr>
            <p:nvPr/>
          </p:nvSpPr>
          <p:spPr bwMode="auto">
            <a:xfrm>
              <a:off x="3128" y="3267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418" name="AutoShape 74"/>
            <p:cNvSpPr>
              <a:spLocks noChangeArrowheads="1"/>
            </p:cNvSpPr>
            <p:nvPr/>
          </p:nvSpPr>
          <p:spPr bwMode="auto">
            <a:xfrm>
              <a:off x="3128" y="3049"/>
              <a:ext cx="48" cy="48"/>
            </a:xfrm>
            <a:prstGeom prst="flowChartConnector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57419" name="Text Box 75"/>
            <p:cNvSpPr txBox="1">
              <a:spLocks noChangeArrowheads="1"/>
            </p:cNvSpPr>
            <p:nvPr/>
          </p:nvSpPr>
          <p:spPr bwMode="auto">
            <a:xfrm>
              <a:off x="4497" y="1945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Vcc</a:t>
              </a:r>
            </a:p>
          </p:txBody>
        </p:sp>
      </p:grpSp>
      <p:sp>
        <p:nvSpPr>
          <p:cNvPr id="57420" name="Rectangle 76"/>
          <p:cNvSpPr>
            <a:spLocks noChangeArrowheads="1"/>
          </p:cNvSpPr>
          <p:nvPr/>
        </p:nvSpPr>
        <p:spPr bwMode="auto">
          <a:xfrm>
            <a:off x="765175" y="447675"/>
            <a:ext cx="552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57421" name="Rectangle 77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21349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4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C9612AD-EC71-4312-ACC4-EF8B0EE52EC9}" type="slidenum">
              <a:rPr lang="en-US" altLang="zh-CN">
                <a:latin typeface="Tahoma" pitchFamily="34" charset="0"/>
                <a:ea typeface="宋体" charset="-122"/>
              </a:rPr>
              <a:pPr/>
              <a:t>52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998538" y="4572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58372" name="AutoShape 3"/>
          <p:cNvSpPr>
            <a:spLocks noChangeArrowheads="1"/>
          </p:cNvSpPr>
          <p:nvPr/>
        </p:nvSpPr>
        <p:spPr bwMode="auto">
          <a:xfrm rot="-5400000">
            <a:off x="2373313" y="33766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 rot="-5400000">
            <a:off x="2373313" y="51292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2373313" y="4271963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4278313" y="4271963"/>
            <a:ext cx="9906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4278313" y="3605213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 rot="-5383420">
            <a:off x="5497513" y="3148013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7250113" y="3833813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2982913" y="368141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3440113" y="368141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H="1">
            <a:off x="3135313" y="44434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 flipH="1">
            <a:off x="1611313" y="44434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1611313" y="47482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 flipH="1">
            <a:off x="2068513" y="36814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2068513" y="3681413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6" name="Line 17"/>
          <p:cNvSpPr>
            <a:spLocks noChangeShapeType="1"/>
          </p:cNvSpPr>
          <p:nvPr/>
        </p:nvSpPr>
        <p:spPr bwMode="auto">
          <a:xfrm>
            <a:off x="2068513" y="54340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>
            <a:off x="3135313" y="4748213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>
            <a:off x="4506913" y="398621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>
            <a:off x="4506913" y="2995613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 flipV="1">
            <a:off x="4887913" y="2995613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>
            <a:off x="4506913" y="31480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2" name="Line 23"/>
          <p:cNvSpPr>
            <a:spLocks noChangeShapeType="1"/>
          </p:cNvSpPr>
          <p:nvPr/>
        </p:nvSpPr>
        <p:spPr bwMode="auto">
          <a:xfrm>
            <a:off x="4887913" y="3452813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5878513" y="33004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6259513" y="3148013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6411913" y="307181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6" name="Line 27"/>
          <p:cNvSpPr>
            <a:spLocks noChangeShapeType="1"/>
          </p:cNvSpPr>
          <p:nvPr/>
        </p:nvSpPr>
        <p:spPr bwMode="auto">
          <a:xfrm>
            <a:off x="6411913" y="31480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7" name="Line 28"/>
          <p:cNvSpPr>
            <a:spLocks noChangeShapeType="1"/>
          </p:cNvSpPr>
          <p:nvPr/>
        </p:nvSpPr>
        <p:spPr bwMode="auto">
          <a:xfrm flipV="1">
            <a:off x="6640513" y="28432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>
            <a:off x="6411913" y="33766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30"/>
          <p:cNvSpPr>
            <a:spLocks noChangeShapeType="1"/>
          </p:cNvSpPr>
          <p:nvPr/>
        </p:nvSpPr>
        <p:spPr bwMode="auto">
          <a:xfrm>
            <a:off x="6640513" y="3376613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1"/>
          <p:cNvSpPr>
            <a:spLocks noChangeShapeType="1"/>
          </p:cNvSpPr>
          <p:nvPr/>
        </p:nvSpPr>
        <p:spPr bwMode="auto">
          <a:xfrm>
            <a:off x="6259513" y="4443413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Line 32"/>
          <p:cNvSpPr>
            <a:spLocks noChangeShapeType="1"/>
          </p:cNvSpPr>
          <p:nvPr/>
        </p:nvSpPr>
        <p:spPr bwMode="auto">
          <a:xfrm>
            <a:off x="6411913" y="436721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Line 33"/>
          <p:cNvSpPr>
            <a:spLocks noChangeShapeType="1"/>
          </p:cNvSpPr>
          <p:nvPr/>
        </p:nvSpPr>
        <p:spPr bwMode="auto">
          <a:xfrm>
            <a:off x="6411913" y="44434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6640513" y="41386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6411913" y="46720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Line 36"/>
          <p:cNvSpPr>
            <a:spLocks noChangeShapeType="1"/>
          </p:cNvSpPr>
          <p:nvPr/>
        </p:nvSpPr>
        <p:spPr bwMode="auto">
          <a:xfrm>
            <a:off x="6640513" y="467201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6" name="Line 37"/>
          <p:cNvSpPr>
            <a:spLocks noChangeShapeType="1"/>
          </p:cNvSpPr>
          <p:nvPr/>
        </p:nvSpPr>
        <p:spPr bwMode="auto">
          <a:xfrm>
            <a:off x="6640513" y="398621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Line 38"/>
          <p:cNvSpPr>
            <a:spLocks noChangeShapeType="1"/>
          </p:cNvSpPr>
          <p:nvPr/>
        </p:nvSpPr>
        <p:spPr bwMode="auto">
          <a:xfrm>
            <a:off x="6450013" y="50530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Line 39"/>
          <p:cNvSpPr>
            <a:spLocks noChangeShapeType="1"/>
          </p:cNvSpPr>
          <p:nvPr/>
        </p:nvSpPr>
        <p:spPr bwMode="auto">
          <a:xfrm>
            <a:off x="6488113" y="51292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9" name="Line 40"/>
          <p:cNvSpPr>
            <a:spLocks noChangeShapeType="1"/>
          </p:cNvSpPr>
          <p:nvPr/>
        </p:nvSpPr>
        <p:spPr bwMode="auto">
          <a:xfrm>
            <a:off x="6602413" y="5205413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Line 41"/>
          <p:cNvSpPr>
            <a:spLocks noChangeShapeType="1"/>
          </p:cNvSpPr>
          <p:nvPr/>
        </p:nvSpPr>
        <p:spPr bwMode="auto">
          <a:xfrm>
            <a:off x="7021513" y="3986213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Line 42"/>
          <p:cNvSpPr>
            <a:spLocks noChangeShapeType="1"/>
          </p:cNvSpPr>
          <p:nvPr/>
        </p:nvSpPr>
        <p:spPr bwMode="auto">
          <a:xfrm flipH="1">
            <a:off x="2982913" y="5414963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2" name="AutoShape 43"/>
          <p:cNvSpPr>
            <a:spLocks noChangeArrowheads="1"/>
          </p:cNvSpPr>
          <p:nvPr/>
        </p:nvSpPr>
        <p:spPr bwMode="auto">
          <a:xfrm>
            <a:off x="6983413" y="39671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13" name="AutoShape 44"/>
          <p:cNvSpPr>
            <a:spLocks noChangeArrowheads="1"/>
          </p:cNvSpPr>
          <p:nvPr/>
        </p:nvSpPr>
        <p:spPr bwMode="auto">
          <a:xfrm>
            <a:off x="4849813" y="34337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14" name="AutoShape 45"/>
          <p:cNvSpPr>
            <a:spLocks noChangeArrowheads="1"/>
          </p:cNvSpPr>
          <p:nvPr/>
        </p:nvSpPr>
        <p:spPr bwMode="auto">
          <a:xfrm>
            <a:off x="4468813" y="31099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15" name="AutoShape 46"/>
          <p:cNvSpPr>
            <a:spLocks noChangeArrowheads="1"/>
          </p:cNvSpPr>
          <p:nvPr/>
        </p:nvSpPr>
        <p:spPr bwMode="auto">
          <a:xfrm>
            <a:off x="2030413" y="44053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16" name="AutoShape 47"/>
          <p:cNvSpPr>
            <a:spLocks noChangeArrowheads="1"/>
          </p:cNvSpPr>
          <p:nvPr/>
        </p:nvSpPr>
        <p:spPr bwMode="auto">
          <a:xfrm>
            <a:off x="4468813" y="39100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17" name="Line 48"/>
          <p:cNvSpPr>
            <a:spLocks noChangeShapeType="1"/>
          </p:cNvSpPr>
          <p:nvPr/>
        </p:nvSpPr>
        <p:spPr bwMode="auto">
          <a:xfrm>
            <a:off x="2678113" y="55864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8" name="Line 49"/>
          <p:cNvSpPr>
            <a:spLocks noChangeShapeType="1"/>
          </p:cNvSpPr>
          <p:nvPr/>
        </p:nvSpPr>
        <p:spPr bwMode="auto">
          <a:xfrm flipH="1">
            <a:off x="1611313" y="58150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9" name="Line 50"/>
          <p:cNvSpPr>
            <a:spLocks noChangeShapeType="1"/>
          </p:cNvSpPr>
          <p:nvPr/>
        </p:nvSpPr>
        <p:spPr bwMode="auto">
          <a:xfrm flipV="1">
            <a:off x="2678113" y="33004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0" name="Line 51"/>
          <p:cNvSpPr>
            <a:spLocks noChangeShapeType="1"/>
          </p:cNvSpPr>
          <p:nvPr/>
        </p:nvSpPr>
        <p:spPr bwMode="auto">
          <a:xfrm flipH="1">
            <a:off x="1611313" y="33004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1" name="Text Box 52"/>
          <p:cNvSpPr txBox="1">
            <a:spLocks noChangeArrowheads="1"/>
          </p:cNvSpPr>
          <p:nvPr/>
        </p:nvSpPr>
        <p:spPr bwMode="auto">
          <a:xfrm>
            <a:off x="2636838" y="34877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8422" name="Text Box 53"/>
          <p:cNvSpPr txBox="1">
            <a:spLocks noChangeArrowheads="1"/>
          </p:cNvSpPr>
          <p:nvPr/>
        </p:nvSpPr>
        <p:spPr bwMode="auto">
          <a:xfrm>
            <a:off x="2678113" y="52768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58423" name="Text Box 54"/>
          <p:cNvSpPr txBox="1">
            <a:spLocks noChangeArrowheads="1"/>
          </p:cNvSpPr>
          <p:nvPr/>
        </p:nvSpPr>
        <p:spPr bwMode="auto">
          <a:xfrm>
            <a:off x="2354263" y="42529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58424" name="Text Box 55"/>
          <p:cNvSpPr txBox="1">
            <a:spLocks noChangeArrowheads="1"/>
          </p:cNvSpPr>
          <p:nvPr/>
        </p:nvSpPr>
        <p:spPr bwMode="auto">
          <a:xfrm>
            <a:off x="2830513" y="42529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58425" name="Text Box 56"/>
          <p:cNvSpPr txBox="1">
            <a:spLocks noChangeArrowheads="1"/>
          </p:cNvSpPr>
          <p:nvPr/>
        </p:nvSpPr>
        <p:spPr bwMode="auto">
          <a:xfrm>
            <a:off x="2297113" y="45958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58426" name="Text Box 57"/>
          <p:cNvSpPr txBox="1">
            <a:spLocks noChangeArrowheads="1"/>
          </p:cNvSpPr>
          <p:nvPr/>
        </p:nvSpPr>
        <p:spPr bwMode="auto">
          <a:xfrm>
            <a:off x="2830513" y="45958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58427" name="Text Box 58"/>
          <p:cNvSpPr txBox="1">
            <a:spLocks noChangeArrowheads="1"/>
          </p:cNvSpPr>
          <p:nvPr/>
        </p:nvSpPr>
        <p:spPr bwMode="auto">
          <a:xfrm>
            <a:off x="1014413" y="578961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58428" name="Text Box 59"/>
          <p:cNvSpPr txBox="1">
            <a:spLocks noChangeArrowheads="1"/>
          </p:cNvSpPr>
          <p:nvPr/>
        </p:nvSpPr>
        <p:spPr bwMode="auto">
          <a:xfrm>
            <a:off x="1382713" y="2919413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58429" name="Text Box 60"/>
          <p:cNvSpPr txBox="1">
            <a:spLocks noChangeArrowheads="1"/>
          </p:cNvSpPr>
          <p:nvPr/>
        </p:nvSpPr>
        <p:spPr bwMode="auto">
          <a:xfrm>
            <a:off x="506413" y="4557713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58430" name="Text Box 61"/>
          <p:cNvSpPr txBox="1">
            <a:spLocks noChangeArrowheads="1"/>
          </p:cNvSpPr>
          <p:nvPr/>
        </p:nvSpPr>
        <p:spPr bwMode="auto">
          <a:xfrm>
            <a:off x="506413" y="4151313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58431" name="AutoShape 62"/>
          <p:cNvSpPr>
            <a:spLocks noChangeArrowheads="1"/>
          </p:cNvSpPr>
          <p:nvPr/>
        </p:nvSpPr>
        <p:spPr bwMode="auto">
          <a:xfrm>
            <a:off x="6605588" y="39687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32" name="Text Box 63"/>
          <p:cNvSpPr txBox="1">
            <a:spLocks noChangeArrowheads="1"/>
          </p:cNvSpPr>
          <p:nvPr/>
        </p:nvSpPr>
        <p:spPr bwMode="auto">
          <a:xfrm>
            <a:off x="3668713" y="266541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数据</a:t>
            </a:r>
          </a:p>
        </p:txBody>
      </p:sp>
      <p:sp>
        <p:nvSpPr>
          <p:cNvPr id="58433" name="Text Box 64"/>
          <p:cNvSpPr txBox="1">
            <a:spLocks noChangeArrowheads="1"/>
          </p:cNvSpPr>
          <p:nvPr/>
        </p:nvSpPr>
        <p:spPr bwMode="auto">
          <a:xfrm>
            <a:off x="4760913" y="26622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</a:p>
        </p:txBody>
      </p:sp>
      <p:sp>
        <p:nvSpPr>
          <p:cNvPr id="58434" name="Text Box 65"/>
          <p:cNvSpPr txBox="1">
            <a:spLocks noChangeArrowheads="1"/>
          </p:cNvSpPr>
          <p:nvPr/>
        </p:nvSpPr>
        <p:spPr bwMode="auto">
          <a:xfrm>
            <a:off x="7021513" y="34528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P0.X</a:t>
            </a:r>
          </a:p>
        </p:txBody>
      </p:sp>
      <p:sp>
        <p:nvSpPr>
          <p:cNvPr id="58435" name="Text Box 66"/>
          <p:cNvSpPr txBox="1">
            <a:spLocks noChangeArrowheads="1"/>
          </p:cNvSpPr>
          <p:nvPr/>
        </p:nvSpPr>
        <p:spPr bwMode="auto">
          <a:xfrm>
            <a:off x="5573713" y="3113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58436" name="Text Box 67"/>
          <p:cNvSpPr txBox="1">
            <a:spLocks noChangeArrowheads="1"/>
          </p:cNvSpPr>
          <p:nvPr/>
        </p:nvSpPr>
        <p:spPr bwMode="auto">
          <a:xfrm>
            <a:off x="4354513" y="3570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58437" name="Line 68"/>
          <p:cNvSpPr>
            <a:spLocks noChangeShapeType="1"/>
          </p:cNvSpPr>
          <p:nvPr/>
        </p:nvSpPr>
        <p:spPr bwMode="auto">
          <a:xfrm>
            <a:off x="5040313" y="4595813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8" name="Line 69"/>
          <p:cNvSpPr>
            <a:spLocks noChangeShapeType="1"/>
          </p:cNvSpPr>
          <p:nvPr/>
        </p:nvSpPr>
        <p:spPr bwMode="auto">
          <a:xfrm flipH="1">
            <a:off x="4506913" y="4595813"/>
            <a:ext cx="533400" cy="152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9" name="Line 70"/>
          <p:cNvSpPr>
            <a:spLocks noChangeShapeType="1"/>
          </p:cNvSpPr>
          <p:nvPr/>
        </p:nvSpPr>
        <p:spPr bwMode="auto">
          <a:xfrm flipH="1">
            <a:off x="4735513" y="4291013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40" name="AutoShape 71"/>
          <p:cNvSpPr>
            <a:spLocks noChangeArrowheads="1"/>
          </p:cNvSpPr>
          <p:nvPr/>
        </p:nvSpPr>
        <p:spPr bwMode="auto">
          <a:xfrm>
            <a:off x="5002213" y="45608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41" name="AutoShape 72"/>
          <p:cNvSpPr>
            <a:spLocks noChangeArrowheads="1"/>
          </p:cNvSpPr>
          <p:nvPr/>
        </p:nvSpPr>
        <p:spPr bwMode="auto">
          <a:xfrm>
            <a:off x="4448175" y="47132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42" name="AutoShape 73"/>
          <p:cNvSpPr>
            <a:spLocks noChangeArrowheads="1"/>
          </p:cNvSpPr>
          <p:nvPr/>
        </p:nvSpPr>
        <p:spPr bwMode="auto">
          <a:xfrm>
            <a:off x="4448175" y="43672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1306" name="Text Box 74"/>
          <p:cNvSpPr txBox="1">
            <a:spLocks noChangeArrowheads="1"/>
          </p:cNvSpPr>
          <p:nvPr/>
        </p:nvSpPr>
        <p:spPr bwMode="auto">
          <a:xfrm>
            <a:off x="2503488" y="5926138"/>
            <a:ext cx="597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=0 </a:t>
            </a: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kumimoji="1" lang="zh-CN" altLang="en-US" sz="2000" b="0" u="sng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此脚作输入口</a:t>
            </a: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（事先必须对它写“</a:t>
            </a:r>
            <a:r>
              <a:rPr kumimoji="1" lang="en-US" altLang="zh-CN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1”</a:t>
            </a: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51307" name="Text Box 75"/>
          <p:cNvSpPr txBox="1">
            <a:spLocks noChangeArrowheads="1"/>
          </p:cNvSpPr>
          <p:nvPr/>
        </p:nvSpPr>
        <p:spPr bwMode="auto">
          <a:xfrm>
            <a:off x="5192713" y="3376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1308" name="Text Box 76"/>
          <p:cNvSpPr txBox="1">
            <a:spLocks noChangeArrowheads="1"/>
          </p:cNvSpPr>
          <p:nvPr/>
        </p:nvSpPr>
        <p:spPr bwMode="auto">
          <a:xfrm>
            <a:off x="5913438" y="3224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1309" name="Text Box 77"/>
          <p:cNvSpPr txBox="1">
            <a:spLocks noChangeArrowheads="1"/>
          </p:cNvSpPr>
          <p:nvPr/>
        </p:nvSpPr>
        <p:spPr bwMode="auto">
          <a:xfrm>
            <a:off x="1693863" y="415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51310" name="Text Box 78"/>
          <p:cNvSpPr txBox="1">
            <a:spLocks noChangeArrowheads="1"/>
          </p:cNvSpPr>
          <p:nvPr/>
        </p:nvSpPr>
        <p:spPr bwMode="auto">
          <a:xfrm>
            <a:off x="3211513" y="4686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1311" name="Text Box 79"/>
          <p:cNvSpPr txBox="1">
            <a:spLocks noChangeArrowheads="1"/>
          </p:cNvSpPr>
          <p:nvPr/>
        </p:nvSpPr>
        <p:spPr bwMode="auto">
          <a:xfrm>
            <a:off x="5884863" y="4519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58449" name="Text Box 80"/>
          <p:cNvSpPr txBox="1">
            <a:spLocks noChangeArrowheads="1"/>
          </p:cNvSpPr>
          <p:nvPr/>
        </p:nvSpPr>
        <p:spPr bwMode="auto">
          <a:xfrm>
            <a:off x="6640513" y="43465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351313" name="AutoShape 81"/>
          <p:cNvCxnSpPr>
            <a:cxnSpLocks noChangeShapeType="1"/>
          </p:cNvCxnSpPr>
          <p:nvPr/>
        </p:nvCxnSpPr>
        <p:spPr bwMode="auto">
          <a:xfrm flipV="1">
            <a:off x="3440113" y="4443413"/>
            <a:ext cx="4419600" cy="1220787"/>
          </a:xfrm>
          <a:prstGeom prst="bentConnector3">
            <a:avLst>
              <a:gd name="adj1" fmla="val 88287"/>
            </a:avLst>
          </a:prstGeom>
          <a:noFill/>
          <a:ln w="28575">
            <a:solidFill>
              <a:schemeClr val="folHlink"/>
            </a:solidFill>
            <a:miter lim="800000"/>
            <a:headEnd type="stealth" w="lg" len="lg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6640513" y="2919413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351316" name="Text Box 84"/>
          <p:cNvSpPr txBox="1">
            <a:spLocks noChangeArrowheads="1"/>
          </p:cNvSpPr>
          <p:nvPr/>
        </p:nvSpPr>
        <p:spPr bwMode="auto">
          <a:xfrm>
            <a:off x="6611938" y="4227513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7707313" y="429101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8454" name="Text Box 86"/>
          <p:cNvSpPr txBox="1">
            <a:spLocks noChangeArrowheads="1"/>
          </p:cNvSpPr>
          <p:nvPr/>
        </p:nvSpPr>
        <p:spPr bwMode="auto">
          <a:xfrm>
            <a:off x="5256213" y="27051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endParaRPr kumimoji="1" lang="en-US" altLang="zh-CN" sz="2400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455" name="Text Box 87"/>
          <p:cNvSpPr txBox="1">
            <a:spLocks noChangeArrowheads="1"/>
          </p:cNvSpPr>
          <p:nvPr/>
        </p:nvSpPr>
        <p:spPr bwMode="auto">
          <a:xfrm>
            <a:off x="6418263" y="25511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485775" y="1528763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P0.0~P0.7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做输入口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，事先必须先写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，然后再读引脚的状态。</a:t>
            </a:r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649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06" grpId="0" autoUpdateAnimBg="0"/>
      <p:bldP spid="351307" grpId="0" autoUpdateAnimBg="0"/>
      <p:bldP spid="351308" grpId="0" autoUpdateAnimBg="0"/>
      <p:bldP spid="351309" grpId="0" autoUpdateAnimBg="0"/>
      <p:bldP spid="351310" grpId="0" autoUpdateAnimBg="0"/>
      <p:bldP spid="351311" grpId="0" autoUpdateAnimBg="0"/>
      <p:bldP spid="3513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75F6ACB-3899-458A-B2B0-B2A0FFEE9EC0}" type="slidenum">
              <a:rPr lang="en-US" altLang="zh-CN">
                <a:latin typeface="Tahoma" pitchFamily="34" charset="0"/>
                <a:ea typeface="宋体" charset="-122"/>
              </a:rPr>
              <a:pPr/>
              <a:t>53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998538" y="4572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59396" name="AutoShape 5"/>
          <p:cNvSpPr>
            <a:spLocks noChangeArrowheads="1"/>
          </p:cNvSpPr>
          <p:nvPr/>
        </p:nvSpPr>
        <p:spPr bwMode="auto">
          <a:xfrm rot="-5400000">
            <a:off x="2387600" y="35798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397" name="AutoShape 6"/>
          <p:cNvSpPr>
            <a:spLocks noChangeArrowheads="1"/>
          </p:cNvSpPr>
          <p:nvPr/>
        </p:nvSpPr>
        <p:spPr bwMode="auto">
          <a:xfrm rot="-5400000">
            <a:off x="2387600" y="53324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2387600" y="4475163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4292600" y="4475163"/>
            <a:ext cx="9906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292600" y="3808413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 rot="-5383420">
            <a:off x="5511800" y="3351213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7264400" y="4037013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2997200" y="388461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>
            <a:off x="3454400" y="388461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3149600" y="46466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>
            <a:off x="1625600" y="46466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 flipH="1">
            <a:off x="1625600" y="49514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 flipH="1">
            <a:off x="2082800" y="38846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>
            <a:off x="2082800" y="3884613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0" name="Line 19"/>
          <p:cNvSpPr>
            <a:spLocks noChangeShapeType="1"/>
          </p:cNvSpPr>
          <p:nvPr/>
        </p:nvSpPr>
        <p:spPr bwMode="auto">
          <a:xfrm>
            <a:off x="2082800" y="56372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1" name="Line 20"/>
          <p:cNvSpPr>
            <a:spLocks noChangeShapeType="1"/>
          </p:cNvSpPr>
          <p:nvPr/>
        </p:nvSpPr>
        <p:spPr bwMode="auto">
          <a:xfrm>
            <a:off x="3149600" y="4951413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2" name="Line 21"/>
          <p:cNvSpPr>
            <a:spLocks noChangeShapeType="1"/>
          </p:cNvSpPr>
          <p:nvPr/>
        </p:nvSpPr>
        <p:spPr bwMode="auto">
          <a:xfrm>
            <a:off x="4521200" y="418941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>
            <a:off x="4521200" y="3198813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 flipV="1">
            <a:off x="4902200" y="3198813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5" name="Line 24"/>
          <p:cNvSpPr>
            <a:spLocks noChangeShapeType="1"/>
          </p:cNvSpPr>
          <p:nvPr/>
        </p:nvSpPr>
        <p:spPr bwMode="auto">
          <a:xfrm>
            <a:off x="4521200" y="33512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6" name="Line 25"/>
          <p:cNvSpPr>
            <a:spLocks noChangeShapeType="1"/>
          </p:cNvSpPr>
          <p:nvPr/>
        </p:nvSpPr>
        <p:spPr bwMode="auto">
          <a:xfrm>
            <a:off x="4902200" y="3656013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7" name="Line 26"/>
          <p:cNvSpPr>
            <a:spLocks noChangeShapeType="1"/>
          </p:cNvSpPr>
          <p:nvPr/>
        </p:nvSpPr>
        <p:spPr bwMode="auto">
          <a:xfrm>
            <a:off x="5892800" y="35036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8" name="Line 27"/>
          <p:cNvSpPr>
            <a:spLocks noChangeShapeType="1"/>
          </p:cNvSpPr>
          <p:nvPr/>
        </p:nvSpPr>
        <p:spPr bwMode="auto">
          <a:xfrm>
            <a:off x="6273800" y="3351213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9" name="Line 28"/>
          <p:cNvSpPr>
            <a:spLocks noChangeShapeType="1"/>
          </p:cNvSpPr>
          <p:nvPr/>
        </p:nvSpPr>
        <p:spPr bwMode="auto">
          <a:xfrm>
            <a:off x="6426200" y="327501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0" name="Line 29"/>
          <p:cNvSpPr>
            <a:spLocks noChangeShapeType="1"/>
          </p:cNvSpPr>
          <p:nvPr/>
        </p:nvSpPr>
        <p:spPr bwMode="auto">
          <a:xfrm>
            <a:off x="6426200" y="33512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1" name="Line 30"/>
          <p:cNvSpPr>
            <a:spLocks noChangeShapeType="1"/>
          </p:cNvSpPr>
          <p:nvPr/>
        </p:nvSpPr>
        <p:spPr bwMode="auto">
          <a:xfrm flipV="1">
            <a:off x="6654800" y="30464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2" name="Line 31"/>
          <p:cNvSpPr>
            <a:spLocks noChangeShapeType="1"/>
          </p:cNvSpPr>
          <p:nvPr/>
        </p:nvSpPr>
        <p:spPr bwMode="auto">
          <a:xfrm>
            <a:off x="6426200" y="35798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3" name="Line 32"/>
          <p:cNvSpPr>
            <a:spLocks noChangeShapeType="1"/>
          </p:cNvSpPr>
          <p:nvPr/>
        </p:nvSpPr>
        <p:spPr bwMode="auto">
          <a:xfrm>
            <a:off x="6654800" y="3579813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6273800" y="4646613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5" name="Line 34"/>
          <p:cNvSpPr>
            <a:spLocks noChangeShapeType="1"/>
          </p:cNvSpPr>
          <p:nvPr/>
        </p:nvSpPr>
        <p:spPr bwMode="auto">
          <a:xfrm>
            <a:off x="6426200" y="457041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6" name="Line 35"/>
          <p:cNvSpPr>
            <a:spLocks noChangeShapeType="1"/>
          </p:cNvSpPr>
          <p:nvPr/>
        </p:nvSpPr>
        <p:spPr bwMode="auto">
          <a:xfrm>
            <a:off x="6426200" y="46466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7" name="Line 36"/>
          <p:cNvSpPr>
            <a:spLocks noChangeShapeType="1"/>
          </p:cNvSpPr>
          <p:nvPr/>
        </p:nvSpPr>
        <p:spPr bwMode="auto">
          <a:xfrm flipV="1">
            <a:off x="6654800" y="43418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8" name="Line 37"/>
          <p:cNvSpPr>
            <a:spLocks noChangeShapeType="1"/>
          </p:cNvSpPr>
          <p:nvPr/>
        </p:nvSpPr>
        <p:spPr bwMode="auto">
          <a:xfrm>
            <a:off x="6426200" y="48752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9" name="Line 38"/>
          <p:cNvSpPr>
            <a:spLocks noChangeShapeType="1"/>
          </p:cNvSpPr>
          <p:nvPr/>
        </p:nvSpPr>
        <p:spPr bwMode="auto">
          <a:xfrm>
            <a:off x="6654800" y="487521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>
            <a:off x="6654800" y="418941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>
            <a:off x="6464300" y="52562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2" name="Line 41"/>
          <p:cNvSpPr>
            <a:spLocks noChangeShapeType="1"/>
          </p:cNvSpPr>
          <p:nvPr/>
        </p:nvSpPr>
        <p:spPr bwMode="auto">
          <a:xfrm>
            <a:off x="6502400" y="53324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3" name="Line 42"/>
          <p:cNvSpPr>
            <a:spLocks noChangeShapeType="1"/>
          </p:cNvSpPr>
          <p:nvPr/>
        </p:nvSpPr>
        <p:spPr bwMode="auto">
          <a:xfrm>
            <a:off x="6616700" y="5408613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4" name="Line 43"/>
          <p:cNvSpPr>
            <a:spLocks noChangeShapeType="1"/>
          </p:cNvSpPr>
          <p:nvPr/>
        </p:nvSpPr>
        <p:spPr bwMode="auto">
          <a:xfrm>
            <a:off x="7035800" y="4189413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5" name="Line 44"/>
          <p:cNvSpPr>
            <a:spLocks noChangeShapeType="1"/>
          </p:cNvSpPr>
          <p:nvPr/>
        </p:nvSpPr>
        <p:spPr bwMode="auto">
          <a:xfrm flipH="1">
            <a:off x="2997200" y="5618163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36" name="AutoShape 45"/>
          <p:cNvSpPr>
            <a:spLocks noChangeArrowheads="1"/>
          </p:cNvSpPr>
          <p:nvPr/>
        </p:nvSpPr>
        <p:spPr bwMode="auto">
          <a:xfrm>
            <a:off x="6997700" y="41703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37" name="AutoShape 46"/>
          <p:cNvSpPr>
            <a:spLocks noChangeArrowheads="1"/>
          </p:cNvSpPr>
          <p:nvPr/>
        </p:nvSpPr>
        <p:spPr bwMode="auto">
          <a:xfrm>
            <a:off x="4864100" y="36369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38" name="AutoShape 47"/>
          <p:cNvSpPr>
            <a:spLocks noChangeArrowheads="1"/>
          </p:cNvSpPr>
          <p:nvPr/>
        </p:nvSpPr>
        <p:spPr bwMode="auto">
          <a:xfrm>
            <a:off x="4483100" y="33131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39" name="AutoShape 48"/>
          <p:cNvSpPr>
            <a:spLocks noChangeArrowheads="1"/>
          </p:cNvSpPr>
          <p:nvPr/>
        </p:nvSpPr>
        <p:spPr bwMode="auto">
          <a:xfrm>
            <a:off x="2044700" y="46085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40" name="AutoShape 49"/>
          <p:cNvSpPr>
            <a:spLocks noChangeArrowheads="1"/>
          </p:cNvSpPr>
          <p:nvPr/>
        </p:nvSpPr>
        <p:spPr bwMode="auto">
          <a:xfrm>
            <a:off x="4483100" y="41132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41" name="Line 50"/>
          <p:cNvSpPr>
            <a:spLocks noChangeShapeType="1"/>
          </p:cNvSpPr>
          <p:nvPr/>
        </p:nvSpPr>
        <p:spPr bwMode="auto">
          <a:xfrm>
            <a:off x="2692400" y="57896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2" name="Line 51"/>
          <p:cNvSpPr>
            <a:spLocks noChangeShapeType="1"/>
          </p:cNvSpPr>
          <p:nvPr/>
        </p:nvSpPr>
        <p:spPr bwMode="auto">
          <a:xfrm flipH="1">
            <a:off x="1625600" y="60182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3" name="Line 52"/>
          <p:cNvSpPr>
            <a:spLocks noChangeShapeType="1"/>
          </p:cNvSpPr>
          <p:nvPr/>
        </p:nvSpPr>
        <p:spPr bwMode="auto">
          <a:xfrm flipV="1">
            <a:off x="2692400" y="35036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4" name="Line 53"/>
          <p:cNvSpPr>
            <a:spLocks noChangeShapeType="1"/>
          </p:cNvSpPr>
          <p:nvPr/>
        </p:nvSpPr>
        <p:spPr bwMode="auto">
          <a:xfrm flipH="1">
            <a:off x="1625600" y="35036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45" name="Text Box 54"/>
          <p:cNvSpPr txBox="1">
            <a:spLocks noChangeArrowheads="1"/>
          </p:cNvSpPr>
          <p:nvPr/>
        </p:nvSpPr>
        <p:spPr bwMode="auto">
          <a:xfrm>
            <a:off x="2651125" y="36909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9446" name="Text Box 55"/>
          <p:cNvSpPr txBox="1">
            <a:spLocks noChangeArrowheads="1"/>
          </p:cNvSpPr>
          <p:nvPr/>
        </p:nvSpPr>
        <p:spPr bwMode="auto">
          <a:xfrm>
            <a:off x="2692400" y="54800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368550" y="44561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59448" name="Text Box 57"/>
          <p:cNvSpPr txBox="1">
            <a:spLocks noChangeArrowheads="1"/>
          </p:cNvSpPr>
          <p:nvPr/>
        </p:nvSpPr>
        <p:spPr bwMode="auto">
          <a:xfrm>
            <a:off x="2844800" y="44561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59449" name="Text Box 58"/>
          <p:cNvSpPr txBox="1">
            <a:spLocks noChangeArrowheads="1"/>
          </p:cNvSpPr>
          <p:nvPr/>
        </p:nvSpPr>
        <p:spPr bwMode="auto">
          <a:xfrm>
            <a:off x="2311400" y="47990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59450" name="Text Box 59"/>
          <p:cNvSpPr txBox="1">
            <a:spLocks noChangeArrowheads="1"/>
          </p:cNvSpPr>
          <p:nvPr/>
        </p:nvSpPr>
        <p:spPr bwMode="auto">
          <a:xfrm>
            <a:off x="2844800" y="47990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59451" name="Text Box 60"/>
          <p:cNvSpPr txBox="1">
            <a:spLocks noChangeArrowheads="1"/>
          </p:cNvSpPr>
          <p:nvPr/>
        </p:nvSpPr>
        <p:spPr bwMode="auto">
          <a:xfrm>
            <a:off x="1028700" y="599281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59452" name="Text Box 61"/>
          <p:cNvSpPr txBox="1">
            <a:spLocks noChangeArrowheads="1"/>
          </p:cNvSpPr>
          <p:nvPr/>
        </p:nvSpPr>
        <p:spPr bwMode="auto">
          <a:xfrm>
            <a:off x="1397000" y="3122613"/>
            <a:ext cx="149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59453" name="Text Box 62"/>
          <p:cNvSpPr txBox="1">
            <a:spLocks noChangeArrowheads="1"/>
          </p:cNvSpPr>
          <p:nvPr/>
        </p:nvSpPr>
        <p:spPr bwMode="auto">
          <a:xfrm>
            <a:off x="596900" y="4760913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59454" name="Text Box 63"/>
          <p:cNvSpPr txBox="1">
            <a:spLocks noChangeArrowheads="1"/>
          </p:cNvSpPr>
          <p:nvPr/>
        </p:nvSpPr>
        <p:spPr bwMode="auto">
          <a:xfrm>
            <a:off x="558800" y="431641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59455" name="AutoShape 64"/>
          <p:cNvSpPr>
            <a:spLocks noChangeArrowheads="1"/>
          </p:cNvSpPr>
          <p:nvPr/>
        </p:nvSpPr>
        <p:spPr bwMode="auto">
          <a:xfrm>
            <a:off x="6619875" y="41719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56" name="Text Box 65"/>
          <p:cNvSpPr txBox="1">
            <a:spLocks noChangeArrowheads="1"/>
          </p:cNvSpPr>
          <p:nvPr/>
        </p:nvSpPr>
        <p:spPr bwMode="auto">
          <a:xfrm>
            <a:off x="3683000" y="286861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数据</a:t>
            </a:r>
          </a:p>
        </p:txBody>
      </p:sp>
      <p:sp>
        <p:nvSpPr>
          <p:cNvPr id="59457" name="Text Box 66"/>
          <p:cNvSpPr txBox="1">
            <a:spLocks noChangeArrowheads="1"/>
          </p:cNvSpPr>
          <p:nvPr/>
        </p:nvSpPr>
        <p:spPr bwMode="auto">
          <a:xfrm>
            <a:off x="4775200" y="28654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</a:p>
        </p:txBody>
      </p:sp>
      <p:sp>
        <p:nvSpPr>
          <p:cNvPr id="59458" name="Text Box 67"/>
          <p:cNvSpPr txBox="1">
            <a:spLocks noChangeArrowheads="1"/>
          </p:cNvSpPr>
          <p:nvPr/>
        </p:nvSpPr>
        <p:spPr bwMode="auto">
          <a:xfrm>
            <a:off x="7235825" y="43989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P0.X</a:t>
            </a:r>
          </a:p>
        </p:txBody>
      </p:sp>
      <p:sp>
        <p:nvSpPr>
          <p:cNvPr id="59459" name="Text Box 68"/>
          <p:cNvSpPr txBox="1">
            <a:spLocks noChangeArrowheads="1"/>
          </p:cNvSpPr>
          <p:nvPr/>
        </p:nvSpPr>
        <p:spPr bwMode="auto">
          <a:xfrm>
            <a:off x="5588000" y="3316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59460" name="Text Box 69"/>
          <p:cNvSpPr txBox="1">
            <a:spLocks noChangeArrowheads="1"/>
          </p:cNvSpPr>
          <p:nvPr/>
        </p:nvSpPr>
        <p:spPr bwMode="auto">
          <a:xfrm>
            <a:off x="4368800" y="3773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59461" name="Line 70"/>
          <p:cNvSpPr>
            <a:spLocks noChangeShapeType="1"/>
          </p:cNvSpPr>
          <p:nvPr/>
        </p:nvSpPr>
        <p:spPr bwMode="auto">
          <a:xfrm>
            <a:off x="5054600" y="4799013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2" name="Line 71"/>
          <p:cNvSpPr>
            <a:spLocks noChangeShapeType="1"/>
          </p:cNvSpPr>
          <p:nvPr/>
        </p:nvSpPr>
        <p:spPr bwMode="auto">
          <a:xfrm flipH="1">
            <a:off x="4521200" y="4799013"/>
            <a:ext cx="533400" cy="152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3" name="Line 72"/>
          <p:cNvSpPr>
            <a:spLocks noChangeShapeType="1"/>
          </p:cNvSpPr>
          <p:nvPr/>
        </p:nvSpPr>
        <p:spPr bwMode="auto">
          <a:xfrm flipH="1">
            <a:off x="4749800" y="4494213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4" name="AutoShape 73"/>
          <p:cNvSpPr>
            <a:spLocks noChangeArrowheads="1"/>
          </p:cNvSpPr>
          <p:nvPr/>
        </p:nvSpPr>
        <p:spPr bwMode="auto">
          <a:xfrm>
            <a:off x="5016500" y="47640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65" name="AutoShape 74"/>
          <p:cNvSpPr>
            <a:spLocks noChangeArrowheads="1"/>
          </p:cNvSpPr>
          <p:nvPr/>
        </p:nvSpPr>
        <p:spPr bwMode="auto">
          <a:xfrm>
            <a:off x="4462463" y="49164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66" name="AutoShape 75"/>
          <p:cNvSpPr>
            <a:spLocks noChangeArrowheads="1"/>
          </p:cNvSpPr>
          <p:nvPr/>
        </p:nvSpPr>
        <p:spPr bwMode="auto">
          <a:xfrm>
            <a:off x="4462463" y="45704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95340" name="Text Box 76"/>
          <p:cNvSpPr txBox="1">
            <a:spLocks noChangeArrowheads="1"/>
          </p:cNvSpPr>
          <p:nvPr/>
        </p:nvSpPr>
        <p:spPr bwMode="auto">
          <a:xfrm>
            <a:off x="2517775" y="6129338"/>
            <a:ext cx="508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=0 </a:t>
            </a:r>
            <a:r>
              <a:rPr kumimoji="1" lang="zh-CN" altLang="en-US" sz="2000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kumimoji="1" lang="zh-CN" altLang="en-US" sz="2000" b="0" u="sng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此脚作输出口（外接上拉电阻）</a:t>
            </a:r>
            <a:endParaRPr kumimoji="1" lang="zh-CN" altLang="en-US" sz="2000" b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5341" name="Text Box 77"/>
          <p:cNvSpPr txBox="1">
            <a:spLocks noChangeArrowheads="1"/>
          </p:cNvSpPr>
          <p:nvPr/>
        </p:nvSpPr>
        <p:spPr bwMode="auto">
          <a:xfrm>
            <a:off x="5207000" y="3579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5342" name="Text Box 78"/>
          <p:cNvSpPr txBox="1">
            <a:spLocks noChangeArrowheads="1"/>
          </p:cNvSpPr>
          <p:nvPr/>
        </p:nvSpPr>
        <p:spPr bwMode="auto">
          <a:xfrm>
            <a:off x="5927725" y="342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5343" name="Text Box 79"/>
          <p:cNvSpPr txBox="1">
            <a:spLocks noChangeArrowheads="1"/>
          </p:cNvSpPr>
          <p:nvPr/>
        </p:nvSpPr>
        <p:spPr bwMode="auto">
          <a:xfrm>
            <a:off x="1708150" y="4356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5344" name="Text Box 80"/>
          <p:cNvSpPr txBox="1">
            <a:spLocks noChangeArrowheads="1"/>
          </p:cNvSpPr>
          <p:nvPr/>
        </p:nvSpPr>
        <p:spPr bwMode="auto">
          <a:xfrm>
            <a:off x="3225800" y="4889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5345" name="Text Box 81"/>
          <p:cNvSpPr txBox="1">
            <a:spLocks noChangeArrowheads="1"/>
          </p:cNvSpPr>
          <p:nvPr/>
        </p:nvSpPr>
        <p:spPr bwMode="auto">
          <a:xfrm>
            <a:off x="5899150" y="4722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59473" name="Text Box 82"/>
          <p:cNvSpPr txBox="1">
            <a:spLocks noChangeArrowheads="1"/>
          </p:cNvSpPr>
          <p:nvPr/>
        </p:nvSpPr>
        <p:spPr bwMode="auto">
          <a:xfrm>
            <a:off x="6654800" y="4549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474" name="Text Box 85"/>
          <p:cNvSpPr txBox="1">
            <a:spLocks noChangeArrowheads="1"/>
          </p:cNvSpPr>
          <p:nvPr/>
        </p:nvSpPr>
        <p:spPr bwMode="auto">
          <a:xfrm>
            <a:off x="6654800" y="3122613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395350" name="Text Box 86"/>
          <p:cNvSpPr txBox="1">
            <a:spLocks noChangeArrowheads="1"/>
          </p:cNvSpPr>
          <p:nvPr/>
        </p:nvSpPr>
        <p:spPr bwMode="auto">
          <a:xfrm>
            <a:off x="6626225" y="4430713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59476" name="Rectangle 87"/>
          <p:cNvSpPr>
            <a:spLocks noChangeArrowheads="1"/>
          </p:cNvSpPr>
          <p:nvPr/>
        </p:nvSpPr>
        <p:spPr bwMode="auto">
          <a:xfrm>
            <a:off x="7693025" y="283686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77" name="Text Box 88"/>
          <p:cNvSpPr txBox="1">
            <a:spLocks noChangeArrowheads="1"/>
          </p:cNvSpPr>
          <p:nvPr/>
        </p:nvSpPr>
        <p:spPr bwMode="auto">
          <a:xfrm>
            <a:off x="5270500" y="29083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endParaRPr kumimoji="1" lang="en-US" altLang="zh-CN" sz="2400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478" name="Text Box 89"/>
          <p:cNvSpPr txBox="1">
            <a:spLocks noChangeArrowheads="1"/>
          </p:cNvSpPr>
          <p:nvPr/>
        </p:nvSpPr>
        <p:spPr bwMode="auto">
          <a:xfrm>
            <a:off x="6432550" y="27543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59479" name="Rectangle 90"/>
          <p:cNvSpPr>
            <a:spLocks noChangeArrowheads="1"/>
          </p:cNvSpPr>
          <p:nvPr/>
        </p:nvSpPr>
        <p:spPr bwMode="auto">
          <a:xfrm>
            <a:off x="442913" y="17033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P0.0~P0.7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作为输出口，引脚应外接上拉电阻。</a:t>
            </a:r>
          </a:p>
        </p:txBody>
      </p:sp>
      <p:sp>
        <p:nvSpPr>
          <p:cNvPr id="59480" name="Rectangle 91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sp>
        <p:nvSpPr>
          <p:cNvPr id="59481" name="Rectangle 92"/>
          <p:cNvSpPr>
            <a:spLocks noChangeArrowheads="1"/>
          </p:cNvSpPr>
          <p:nvPr/>
        </p:nvSpPr>
        <p:spPr bwMode="auto">
          <a:xfrm>
            <a:off x="7524750" y="3176588"/>
            <a:ext cx="117475" cy="42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59482" name="Line 93"/>
          <p:cNvSpPr>
            <a:spLocks noChangeShapeType="1"/>
          </p:cNvSpPr>
          <p:nvPr/>
        </p:nvSpPr>
        <p:spPr bwMode="auto">
          <a:xfrm flipV="1">
            <a:off x="7581900" y="35909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83" name="Line 94"/>
          <p:cNvSpPr>
            <a:spLocks noChangeShapeType="1"/>
          </p:cNvSpPr>
          <p:nvPr/>
        </p:nvSpPr>
        <p:spPr bwMode="auto">
          <a:xfrm flipV="1">
            <a:off x="7591425" y="2933700"/>
            <a:ext cx="63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84" name="Text Box 95"/>
          <p:cNvSpPr txBox="1">
            <a:spLocks noChangeArrowheads="1"/>
          </p:cNvSpPr>
          <p:nvPr/>
        </p:nvSpPr>
        <p:spPr bwMode="auto">
          <a:xfrm>
            <a:off x="7632700" y="2784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b="0">
                <a:solidFill>
                  <a:schemeClr val="hlink"/>
                </a:solidFill>
                <a:latin typeface="Times New Roman" pitchFamily="18" charset="0"/>
              </a:rPr>
              <a:t>Vcc</a:t>
            </a:r>
          </a:p>
        </p:txBody>
      </p:sp>
      <p:sp>
        <p:nvSpPr>
          <p:cNvPr id="59485" name="Text Box 96"/>
          <p:cNvSpPr txBox="1">
            <a:spLocks noChangeArrowheads="1"/>
          </p:cNvSpPr>
          <p:nvPr/>
        </p:nvSpPr>
        <p:spPr bwMode="auto">
          <a:xfrm>
            <a:off x="7658100" y="3200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b="0">
                <a:solidFill>
                  <a:schemeClr val="hlink"/>
                </a:solidFill>
                <a:latin typeface="Times New Roman" pitchFamily="18" charset="0"/>
              </a:rPr>
              <a:t>R(</a:t>
            </a:r>
            <a:r>
              <a:rPr lang="zh-CN" altLang="en-US" b="0">
                <a:solidFill>
                  <a:schemeClr val="hlink"/>
                </a:solidFill>
                <a:latin typeface="Times New Roman" pitchFamily="18" charset="0"/>
              </a:rPr>
              <a:t>外接</a:t>
            </a:r>
            <a:r>
              <a:rPr lang="en-US" altLang="zh-CN" b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9486" name="Text Box 97"/>
          <p:cNvSpPr txBox="1">
            <a:spLocks noChangeArrowheads="1"/>
          </p:cNvSpPr>
          <p:nvPr/>
        </p:nvSpPr>
        <p:spPr bwMode="auto">
          <a:xfrm>
            <a:off x="7924800" y="392906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2711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5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40" grpId="0" autoUpdateAnimBg="0"/>
      <p:bldP spid="395341" grpId="0" autoUpdateAnimBg="0"/>
      <p:bldP spid="395342" grpId="0" autoUpdateAnimBg="0"/>
      <p:bldP spid="395343" grpId="0" autoUpdateAnimBg="0"/>
      <p:bldP spid="395344" grpId="0" autoUpdateAnimBg="0"/>
      <p:bldP spid="395345" grpId="0" autoUpdateAnimBg="0"/>
      <p:bldP spid="39535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18E8E82-FC77-4CB9-B4C0-87C4C02BCCFE}" type="slidenum">
              <a:rPr lang="en-US" altLang="zh-CN">
                <a:latin typeface="Tahoma" pitchFamily="34" charset="0"/>
                <a:ea typeface="宋体" charset="-122"/>
              </a:rPr>
              <a:pPr/>
              <a:t>54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 rot="-5400000">
            <a:off x="2444750" y="324008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 rot="-5400000">
            <a:off x="2444750" y="499268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444750" y="413543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4349750" y="4135438"/>
            <a:ext cx="9906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4349750" y="3468688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 rot="-5383420">
            <a:off x="5568950" y="3011488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7321550" y="369728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3054350" y="3544888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3511550" y="354488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>
            <a:off x="3206750" y="43068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H="1">
            <a:off x="1682750" y="43068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H="1">
            <a:off x="1682750" y="46116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2139950" y="35448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2139950" y="354488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2139950" y="52974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3206750" y="4611688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4578350" y="38496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4578350" y="2859088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 flipV="1">
            <a:off x="4959350" y="2859088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>
            <a:off x="4578350" y="30114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>
            <a:off x="4959350" y="3316288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5949950" y="316388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6330950" y="301148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2" name="Line 25"/>
          <p:cNvSpPr>
            <a:spLocks noChangeShapeType="1"/>
          </p:cNvSpPr>
          <p:nvPr/>
        </p:nvSpPr>
        <p:spPr bwMode="auto">
          <a:xfrm>
            <a:off x="6483350" y="29352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3" name="Line 26"/>
          <p:cNvSpPr>
            <a:spLocks noChangeShapeType="1"/>
          </p:cNvSpPr>
          <p:nvPr/>
        </p:nvSpPr>
        <p:spPr bwMode="auto">
          <a:xfrm>
            <a:off x="6483350" y="30114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4" name="Line 27"/>
          <p:cNvSpPr>
            <a:spLocks noChangeShapeType="1"/>
          </p:cNvSpPr>
          <p:nvPr/>
        </p:nvSpPr>
        <p:spPr bwMode="auto">
          <a:xfrm flipV="1">
            <a:off x="6711950" y="270668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5" name="Line 28"/>
          <p:cNvSpPr>
            <a:spLocks noChangeShapeType="1"/>
          </p:cNvSpPr>
          <p:nvPr/>
        </p:nvSpPr>
        <p:spPr bwMode="auto">
          <a:xfrm>
            <a:off x="6483350" y="32400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6" name="Line 29"/>
          <p:cNvSpPr>
            <a:spLocks noChangeShapeType="1"/>
          </p:cNvSpPr>
          <p:nvPr/>
        </p:nvSpPr>
        <p:spPr bwMode="auto">
          <a:xfrm>
            <a:off x="6711950" y="3240088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6330950" y="430688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>
            <a:off x="6483350" y="42306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9" name="Line 32"/>
          <p:cNvSpPr>
            <a:spLocks noChangeShapeType="1"/>
          </p:cNvSpPr>
          <p:nvPr/>
        </p:nvSpPr>
        <p:spPr bwMode="auto">
          <a:xfrm>
            <a:off x="6483350" y="43068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0" name="Line 33"/>
          <p:cNvSpPr>
            <a:spLocks noChangeShapeType="1"/>
          </p:cNvSpPr>
          <p:nvPr/>
        </p:nvSpPr>
        <p:spPr bwMode="auto">
          <a:xfrm flipV="1">
            <a:off x="6711950" y="400208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1" name="Line 34"/>
          <p:cNvSpPr>
            <a:spLocks noChangeShapeType="1"/>
          </p:cNvSpPr>
          <p:nvPr/>
        </p:nvSpPr>
        <p:spPr bwMode="auto">
          <a:xfrm>
            <a:off x="6483350" y="45354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2" name="Line 35"/>
          <p:cNvSpPr>
            <a:spLocks noChangeShapeType="1"/>
          </p:cNvSpPr>
          <p:nvPr/>
        </p:nvSpPr>
        <p:spPr bwMode="auto">
          <a:xfrm>
            <a:off x="6711950" y="45354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3" name="Line 36"/>
          <p:cNvSpPr>
            <a:spLocks noChangeShapeType="1"/>
          </p:cNvSpPr>
          <p:nvPr/>
        </p:nvSpPr>
        <p:spPr bwMode="auto">
          <a:xfrm>
            <a:off x="6711950" y="384968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4" name="Line 37"/>
          <p:cNvSpPr>
            <a:spLocks noChangeShapeType="1"/>
          </p:cNvSpPr>
          <p:nvPr/>
        </p:nvSpPr>
        <p:spPr bwMode="auto">
          <a:xfrm>
            <a:off x="6521450" y="491648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5" name="Line 38"/>
          <p:cNvSpPr>
            <a:spLocks noChangeShapeType="1"/>
          </p:cNvSpPr>
          <p:nvPr/>
        </p:nvSpPr>
        <p:spPr bwMode="auto">
          <a:xfrm>
            <a:off x="6559550" y="49926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6" name="Line 39"/>
          <p:cNvSpPr>
            <a:spLocks noChangeShapeType="1"/>
          </p:cNvSpPr>
          <p:nvPr/>
        </p:nvSpPr>
        <p:spPr bwMode="auto">
          <a:xfrm>
            <a:off x="6673850" y="506888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7" name="Line 40"/>
          <p:cNvSpPr>
            <a:spLocks noChangeShapeType="1"/>
          </p:cNvSpPr>
          <p:nvPr/>
        </p:nvSpPr>
        <p:spPr bwMode="auto">
          <a:xfrm>
            <a:off x="7092950" y="384968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8" name="Line 41"/>
          <p:cNvSpPr>
            <a:spLocks noChangeShapeType="1"/>
          </p:cNvSpPr>
          <p:nvPr/>
        </p:nvSpPr>
        <p:spPr bwMode="auto">
          <a:xfrm flipH="1">
            <a:off x="3054350" y="527843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9" name="AutoShape 42"/>
          <p:cNvSpPr>
            <a:spLocks noChangeArrowheads="1"/>
          </p:cNvSpPr>
          <p:nvPr/>
        </p:nvSpPr>
        <p:spPr bwMode="auto">
          <a:xfrm>
            <a:off x="7054850" y="38306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60" name="AutoShape 43"/>
          <p:cNvSpPr>
            <a:spLocks noChangeArrowheads="1"/>
          </p:cNvSpPr>
          <p:nvPr/>
        </p:nvSpPr>
        <p:spPr bwMode="auto">
          <a:xfrm>
            <a:off x="4921250" y="32972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61" name="AutoShape 44"/>
          <p:cNvSpPr>
            <a:spLocks noChangeArrowheads="1"/>
          </p:cNvSpPr>
          <p:nvPr/>
        </p:nvSpPr>
        <p:spPr bwMode="auto">
          <a:xfrm>
            <a:off x="4540250" y="29733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62" name="AutoShape 45"/>
          <p:cNvSpPr>
            <a:spLocks noChangeArrowheads="1"/>
          </p:cNvSpPr>
          <p:nvPr/>
        </p:nvSpPr>
        <p:spPr bwMode="auto">
          <a:xfrm>
            <a:off x="2101850" y="42687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63" name="AutoShape 46"/>
          <p:cNvSpPr>
            <a:spLocks noChangeArrowheads="1"/>
          </p:cNvSpPr>
          <p:nvPr/>
        </p:nvSpPr>
        <p:spPr bwMode="auto">
          <a:xfrm>
            <a:off x="4540250" y="37734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64" name="Line 47"/>
          <p:cNvSpPr>
            <a:spLocks noChangeShapeType="1"/>
          </p:cNvSpPr>
          <p:nvPr/>
        </p:nvSpPr>
        <p:spPr bwMode="auto">
          <a:xfrm>
            <a:off x="2749550" y="54498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65" name="Line 48"/>
          <p:cNvSpPr>
            <a:spLocks noChangeShapeType="1"/>
          </p:cNvSpPr>
          <p:nvPr/>
        </p:nvSpPr>
        <p:spPr bwMode="auto">
          <a:xfrm flipH="1">
            <a:off x="1682750" y="56784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66" name="Line 49"/>
          <p:cNvSpPr>
            <a:spLocks noChangeShapeType="1"/>
          </p:cNvSpPr>
          <p:nvPr/>
        </p:nvSpPr>
        <p:spPr bwMode="auto">
          <a:xfrm flipV="1">
            <a:off x="2749550" y="31638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67" name="Line 50"/>
          <p:cNvSpPr>
            <a:spLocks noChangeShapeType="1"/>
          </p:cNvSpPr>
          <p:nvPr/>
        </p:nvSpPr>
        <p:spPr bwMode="auto">
          <a:xfrm flipH="1">
            <a:off x="1682750" y="31638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68" name="Text Box 51"/>
          <p:cNvSpPr txBox="1">
            <a:spLocks noChangeArrowheads="1"/>
          </p:cNvSpPr>
          <p:nvPr/>
        </p:nvSpPr>
        <p:spPr bwMode="auto">
          <a:xfrm>
            <a:off x="2708275" y="33512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0469" name="Text Box 52"/>
          <p:cNvSpPr txBox="1">
            <a:spLocks noChangeArrowheads="1"/>
          </p:cNvSpPr>
          <p:nvPr/>
        </p:nvSpPr>
        <p:spPr bwMode="auto">
          <a:xfrm>
            <a:off x="2749550" y="51403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0470" name="Text Box 53"/>
          <p:cNvSpPr txBox="1">
            <a:spLocks noChangeArrowheads="1"/>
          </p:cNvSpPr>
          <p:nvPr/>
        </p:nvSpPr>
        <p:spPr bwMode="auto">
          <a:xfrm>
            <a:off x="2425700" y="41163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0471" name="Text Box 54"/>
          <p:cNvSpPr txBox="1">
            <a:spLocks noChangeArrowheads="1"/>
          </p:cNvSpPr>
          <p:nvPr/>
        </p:nvSpPr>
        <p:spPr bwMode="auto">
          <a:xfrm>
            <a:off x="2901950" y="41163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0472" name="Text Box 55"/>
          <p:cNvSpPr txBox="1">
            <a:spLocks noChangeArrowheads="1"/>
          </p:cNvSpPr>
          <p:nvPr/>
        </p:nvSpPr>
        <p:spPr bwMode="auto">
          <a:xfrm>
            <a:off x="2368550" y="445928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0473" name="Text Box 56"/>
          <p:cNvSpPr txBox="1">
            <a:spLocks noChangeArrowheads="1"/>
          </p:cNvSpPr>
          <p:nvPr/>
        </p:nvSpPr>
        <p:spPr bwMode="auto">
          <a:xfrm>
            <a:off x="2901950" y="445928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0474" name="Text Box 57"/>
          <p:cNvSpPr txBox="1">
            <a:spLocks noChangeArrowheads="1"/>
          </p:cNvSpPr>
          <p:nvPr/>
        </p:nvSpPr>
        <p:spPr bwMode="auto">
          <a:xfrm>
            <a:off x="1060450" y="56657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0475" name="Text Box 58"/>
          <p:cNvSpPr txBox="1">
            <a:spLocks noChangeArrowheads="1"/>
          </p:cNvSpPr>
          <p:nvPr/>
        </p:nvSpPr>
        <p:spPr bwMode="auto">
          <a:xfrm>
            <a:off x="1454150" y="2782888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0476" name="Text Box 59"/>
          <p:cNvSpPr txBox="1">
            <a:spLocks noChangeArrowheads="1"/>
          </p:cNvSpPr>
          <p:nvPr/>
        </p:nvSpPr>
        <p:spPr bwMode="auto">
          <a:xfrm>
            <a:off x="539750" y="44338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0477" name="Text Box 60"/>
          <p:cNvSpPr txBox="1">
            <a:spLocks noChangeArrowheads="1"/>
          </p:cNvSpPr>
          <p:nvPr/>
        </p:nvSpPr>
        <p:spPr bwMode="auto">
          <a:xfrm>
            <a:off x="577850" y="4129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0478" name="AutoShape 61"/>
          <p:cNvSpPr>
            <a:spLocks noChangeArrowheads="1"/>
          </p:cNvSpPr>
          <p:nvPr/>
        </p:nvSpPr>
        <p:spPr bwMode="auto">
          <a:xfrm>
            <a:off x="6677025" y="38322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79" name="Text Box 62"/>
          <p:cNvSpPr txBox="1">
            <a:spLocks noChangeArrowheads="1"/>
          </p:cNvSpPr>
          <p:nvPr/>
        </p:nvSpPr>
        <p:spPr bwMode="auto">
          <a:xfrm>
            <a:off x="3651250" y="25415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数据</a:t>
            </a:r>
          </a:p>
        </p:txBody>
      </p:sp>
      <p:sp>
        <p:nvSpPr>
          <p:cNvPr id="357439" name="Text Box 63"/>
          <p:cNvSpPr txBox="1">
            <a:spLocks noChangeArrowheads="1"/>
          </p:cNvSpPr>
          <p:nvPr/>
        </p:nvSpPr>
        <p:spPr bwMode="auto">
          <a:xfrm>
            <a:off x="4794250" y="2563813"/>
            <a:ext cx="884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0481" name="Text Box 64"/>
          <p:cNvSpPr txBox="1">
            <a:spLocks noChangeArrowheads="1"/>
          </p:cNvSpPr>
          <p:nvPr/>
        </p:nvSpPr>
        <p:spPr bwMode="auto">
          <a:xfrm>
            <a:off x="7181850" y="40036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P0.X</a:t>
            </a:r>
          </a:p>
        </p:txBody>
      </p:sp>
      <p:sp>
        <p:nvSpPr>
          <p:cNvPr id="60482" name="Text Box 65"/>
          <p:cNvSpPr txBox="1">
            <a:spLocks noChangeArrowheads="1"/>
          </p:cNvSpPr>
          <p:nvPr/>
        </p:nvSpPr>
        <p:spPr bwMode="auto">
          <a:xfrm>
            <a:off x="5645150" y="29765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0483" name="Text Box 66"/>
          <p:cNvSpPr txBox="1">
            <a:spLocks noChangeArrowheads="1"/>
          </p:cNvSpPr>
          <p:nvPr/>
        </p:nvSpPr>
        <p:spPr bwMode="auto">
          <a:xfrm>
            <a:off x="4425950" y="34337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60484" name="Line 67"/>
          <p:cNvSpPr>
            <a:spLocks noChangeShapeType="1"/>
          </p:cNvSpPr>
          <p:nvPr/>
        </p:nvSpPr>
        <p:spPr bwMode="auto">
          <a:xfrm>
            <a:off x="5111750" y="4459288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5" name="Line 68"/>
          <p:cNvSpPr>
            <a:spLocks noChangeShapeType="1"/>
          </p:cNvSpPr>
          <p:nvPr/>
        </p:nvSpPr>
        <p:spPr bwMode="auto">
          <a:xfrm flipH="1" flipV="1">
            <a:off x="4578350" y="4306888"/>
            <a:ext cx="533400" cy="152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6" name="Line 69"/>
          <p:cNvSpPr>
            <a:spLocks noChangeShapeType="1"/>
          </p:cNvSpPr>
          <p:nvPr/>
        </p:nvSpPr>
        <p:spPr bwMode="auto">
          <a:xfrm flipH="1">
            <a:off x="4883150" y="4154488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7" name="AutoShape 70"/>
          <p:cNvSpPr>
            <a:spLocks noChangeArrowheads="1"/>
          </p:cNvSpPr>
          <p:nvPr/>
        </p:nvSpPr>
        <p:spPr bwMode="auto">
          <a:xfrm>
            <a:off x="5073650" y="44243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88" name="AutoShape 71"/>
          <p:cNvSpPr>
            <a:spLocks noChangeArrowheads="1"/>
          </p:cNvSpPr>
          <p:nvPr/>
        </p:nvSpPr>
        <p:spPr bwMode="auto">
          <a:xfrm>
            <a:off x="4519613" y="45767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0489" name="AutoShape 72"/>
          <p:cNvSpPr>
            <a:spLocks noChangeArrowheads="1"/>
          </p:cNvSpPr>
          <p:nvPr/>
        </p:nvSpPr>
        <p:spPr bwMode="auto">
          <a:xfrm>
            <a:off x="4519613" y="42306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57449" name="Text Box 73"/>
          <p:cNvSpPr txBox="1">
            <a:spLocks noChangeArrowheads="1"/>
          </p:cNvSpPr>
          <p:nvPr/>
        </p:nvSpPr>
        <p:spPr bwMode="auto">
          <a:xfrm>
            <a:off x="3384550" y="5526088"/>
            <a:ext cx="437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时，此脚作地址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数据复用口：（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）输出地址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数据 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 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57450" name="Text Box 74"/>
          <p:cNvSpPr txBox="1">
            <a:spLocks noChangeArrowheads="1"/>
          </p:cNvSpPr>
          <p:nvPr/>
        </p:nvSpPr>
        <p:spPr bwMode="auto">
          <a:xfrm>
            <a:off x="5264150" y="3240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57451" name="Text Box 75"/>
          <p:cNvSpPr txBox="1">
            <a:spLocks noChangeArrowheads="1"/>
          </p:cNvSpPr>
          <p:nvPr/>
        </p:nvSpPr>
        <p:spPr bwMode="auto">
          <a:xfrm>
            <a:off x="5949950" y="2859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7452" name="Text Box 76"/>
          <p:cNvSpPr txBox="1">
            <a:spLocks noChangeArrowheads="1"/>
          </p:cNvSpPr>
          <p:nvPr/>
        </p:nvSpPr>
        <p:spPr bwMode="auto">
          <a:xfrm>
            <a:off x="4291013" y="379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57453" name="Text Box 77"/>
          <p:cNvSpPr txBox="1">
            <a:spLocks noChangeArrowheads="1"/>
          </p:cNvSpPr>
          <p:nvPr/>
        </p:nvSpPr>
        <p:spPr bwMode="auto">
          <a:xfrm>
            <a:off x="5956300" y="41687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57454" name="Text Box 78"/>
          <p:cNvSpPr txBox="1">
            <a:spLocks noChangeArrowheads="1"/>
          </p:cNvSpPr>
          <p:nvPr/>
        </p:nvSpPr>
        <p:spPr bwMode="auto">
          <a:xfrm>
            <a:off x="7445375" y="36433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357455" name="Text Box 79"/>
          <p:cNvSpPr txBox="1">
            <a:spLocks noChangeArrowheads="1"/>
          </p:cNvSpPr>
          <p:nvPr/>
        </p:nvSpPr>
        <p:spPr bwMode="auto">
          <a:xfrm>
            <a:off x="6734175" y="41544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7456" name="Text Box 80"/>
          <p:cNvSpPr txBox="1">
            <a:spLocks noChangeArrowheads="1"/>
          </p:cNvSpPr>
          <p:nvPr/>
        </p:nvSpPr>
        <p:spPr bwMode="auto">
          <a:xfrm>
            <a:off x="6683375" y="409098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导通</a:t>
            </a:r>
          </a:p>
        </p:txBody>
      </p:sp>
      <p:sp>
        <p:nvSpPr>
          <p:cNvPr id="357457" name="Text Box 81"/>
          <p:cNvSpPr txBox="1">
            <a:spLocks noChangeArrowheads="1"/>
          </p:cNvSpPr>
          <p:nvPr/>
        </p:nvSpPr>
        <p:spPr bwMode="auto">
          <a:xfrm>
            <a:off x="6711950" y="2782888"/>
            <a:ext cx="333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357458" name="Text Box 82"/>
          <p:cNvSpPr txBox="1">
            <a:spLocks noChangeArrowheads="1"/>
          </p:cNvSpPr>
          <p:nvPr/>
        </p:nvSpPr>
        <p:spPr bwMode="auto">
          <a:xfrm>
            <a:off x="4121150" y="27638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0500" name="Text Box 83"/>
          <p:cNvSpPr txBox="1">
            <a:spLocks noChangeArrowheads="1"/>
          </p:cNvSpPr>
          <p:nvPr/>
        </p:nvSpPr>
        <p:spPr bwMode="auto">
          <a:xfrm>
            <a:off x="6540500" y="2376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0501" name="Rectangle 84"/>
          <p:cNvSpPr>
            <a:spLocks noChangeArrowheads="1"/>
          </p:cNvSpPr>
          <p:nvPr/>
        </p:nvSpPr>
        <p:spPr bwMode="auto">
          <a:xfrm>
            <a:off x="939800" y="1589088"/>
            <a:ext cx="8204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P0.0~P0.7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作为</a:t>
            </a:r>
            <a:r>
              <a:rPr lang="zh-CN" altLang="en-US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双向</a:t>
            </a:r>
            <a:r>
              <a:rPr lang="en-US" altLang="zh-CN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lang="zh-CN" altLang="en-US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位数据口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zh-CN" altLang="en-US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输出低</a:t>
            </a:r>
            <a:r>
              <a:rPr lang="en-US" altLang="zh-CN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lang="zh-CN" altLang="en-US" sz="2400" u="sng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位地址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复用口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【 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输出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0】</a:t>
            </a:r>
          </a:p>
        </p:txBody>
      </p:sp>
      <p:sp>
        <p:nvSpPr>
          <p:cNvPr id="60502" name="Rectangle 85"/>
          <p:cNvSpPr>
            <a:spLocks noChangeArrowheads="1"/>
          </p:cNvSpPr>
          <p:nvPr/>
        </p:nvSpPr>
        <p:spPr bwMode="auto">
          <a:xfrm>
            <a:off x="871538" y="457200"/>
            <a:ext cx="507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kumimoji="1"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kumimoji="1" lang="en-US" altLang="zh-CN" sz="3200" b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kumimoji="1" lang="zh-CN" altLang="en-US" sz="3200" b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60503" name="Rectangle 86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5950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39" grpId="0" autoUpdateAnimBg="0"/>
      <p:bldP spid="357449" grpId="0" autoUpdateAnimBg="0"/>
      <p:bldP spid="357450" grpId="0" autoUpdateAnimBg="0"/>
      <p:bldP spid="357451" grpId="0" autoUpdateAnimBg="0"/>
      <p:bldP spid="357452" grpId="0" autoUpdateAnimBg="0"/>
      <p:bldP spid="357453" grpId="0" autoUpdateAnimBg="0"/>
      <p:bldP spid="357454" grpId="0" autoUpdateAnimBg="0"/>
      <p:bldP spid="357455" grpId="0" autoUpdateAnimBg="0"/>
      <p:bldP spid="357456" grpId="0" autoUpdateAnimBg="0"/>
      <p:bldP spid="357457" grpId="0" autoUpdateAnimBg="0"/>
      <p:bldP spid="35745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BD5A893-5173-4B15-BD29-D856F37B8AAF}" type="slidenum">
              <a:rPr lang="en-US" altLang="zh-CN">
                <a:latin typeface="Tahoma" pitchFamily="34" charset="0"/>
                <a:ea typeface="宋体" charset="-122"/>
              </a:rPr>
              <a:pPr/>
              <a:t>55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08844" y="116632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484784"/>
            <a:ext cx="7696200" cy="587375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P0.0—P0.7</a:t>
            </a:r>
            <a:r>
              <a:rPr lang="zh-CN" altLang="en-US" sz="2400" dirty="0" smtClean="0"/>
              <a:t>作为</a:t>
            </a:r>
            <a:r>
              <a:rPr lang="zh-CN" altLang="en-US" sz="2400" u="sng" dirty="0" smtClean="0"/>
              <a:t>双向</a:t>
            </a:r>
            <a:r>
              <a:rPr lang="en-US" altLang="zh-CN" sz="2400" u="sng" dirty="0" smtClean="0"/>
              <a:t>8</a:t>
            </a:r>
            <a:r>
              <a:rPr lang="zh-CN" altLang="en-US" sz="2400" u="sng" dirty="0" smtClean="0"/>
              <a:t>位数据口</a:t>
            </a:r>
            <a:r>
              <a:rPr lang="zh-CN" altLang="en-US" sz="2400" dirty="0" smtClean="0"/>
              <a:t>和</a:t>
            </a:r>
            <a:r>
              <a:rPr lang="zh-CN" altLang="en-US" sz="2400" u="sng" dirty="0" smtClean="0"/>
              <a:t>输出低</a:t>
            </a:r>
            <a:r>
              <a:rPr lang="en-US" altLang="zh-CN" sz="2400" u="sng" dirty="0" smtClean="0"/>
              <a:t>8</a:t>
            </a:r>
            <a:r>
              <a:rPr lang="zh-CN" altLang="en-US" sz="2400" u="sng" dirty="0" smtClean="0"/>
              <a:t>位地址</a:t>
            </a:r>
            <a:r>
              <a:rPr lang="zh-CN" altLang="en-US" sz="2400" dirty="0" smtClean="0"/>
              <a:t>复用口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1】</a:t>
            </a:r>
          </a:p>
        </p:txBody>
      </p:sp>
      <p:sp>
        <p:nvSpPr>
          <p:cNvPr id="61445" name="AutoShape 4"/>
          <p:cNvSpPr>
            <a:spLocks noChangeArrowheads="1"/>
          </p:cNvSpPr>
          <p:nvPr/>
        </p:nvSpPr>
        <p:spPr bwMode="auto">
          <a:xfrm rot="-5400000">
            <a:off x="2654300" y="32591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 rot="-5400000">
            <a:off x="2654300" y="50117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654300" y="415448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4559300" y="4154488"/>
            <a:ext cx="990600" cy="609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4559300" y="3487738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 rot="-5383420">
            <a:off x="5778500" y="3030538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51" name="AutoShape 10"/>
          <p:cNvSpPr>
            <a:spLocks noChangeArrowheads="1"/>
          </p:cNvSpPr>
          <p:nvPr/>
        </p:nvSpPr>
        <p:spPr bwMode="auto">
          <a:xfrm>
            <a:off x="7531100" y="371633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3263900" y="3563938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3721100" y="356393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H="1">
            <a:off x="3416300" y="43259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H="1">
            <a:off x="1892300" y="43259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 flipH="1">
            <a:off x="1892300" y="46307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2349500" y="35639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2349500" y="356393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2349500" y="53165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>
            <a:off x="3416300" y="4630738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>
            <a:off x="4787900" y="38687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2" name="Line 21"/>
          <p:cNvSpPr>
            <a:spLocks noChangeShapeType="1"/>
          </p:cNvSpPr>
          <p:nvPr/>
        </p:nvSpPr>
        <p:spPr bwMode="auto">
          <a:xfrm>
            <a:off x="4787900" y="2878138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V="1">
            <a:off x="5168900" y="2878138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4" name="Line 23"/>
          <p:cNvSpPr>
            <a:spLocks noChangeShapeType="1"/>
          </p:cNvSpPr>
          <p:nvPr/>
        </p:nvSpPr>
        <p:spPr bwMode="auto">
          <a:xfrm>
            <a:off x="4787900" y="30305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>
            <a:off x="5168900" y="3335338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6" name="Line 25"/>
          <p:cNvSpPr>
            <a:spLocks noChangeShapeType="1"/>
          </p:cNvSpPr>
          <p:nvPr/>
        </p:nvSpPr>
        <p:spPr bwMode="auto">
          <a:xfrm>
            <a:off x="6159500" y="31829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>
            <a:off x="6540500" y="303053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8" name="Line 27"/>
          <p:cNvSpPr>
            <a:spLocks noChangeShapeType="1"/>
          </p:cNvSpPr>
          <p:nvPr/>
        </p:nvSpPr>
        <p:spPr bwMode="auto">
          <a:xfrm>
            <a:off x="6692900" y="29543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>
            <a:off x="6692900" y="30305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0" name="Line 29"/>
          <p:cNvSpPr>
            <a:spLocks noChangeShapeType="1"/>
          </p:cNvSpPr>
          <p:nvPr/>
        </p:nvSpPr>
        <p:spPr bwMode="auto">
          <a:xfrm flipV="1">
            <a:off x="6921500" y="27257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>
            <a:off x="6692900" y="32591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>
            <a:off x="6921500" y="3259138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3" name="Line 32"/>
          <p:cNvSpPr>
            <a:spLocks noChangeShapeType="1"/>
          </p:cNvSpPr>
          <p:nvPr/>
        </p:nvSpPr>
        <p:spPr bwMode="auto">
          <a:xfrm>
            <a:off x="6540500" y="432593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4" name="Line 33"/>
          <p:cNvSpPr>
            <a:spLocks noChangeShapeType="1"/>
          </p:cNvSpPr>
          <p:nvPr/>
        </p:nvSpPr>
        <p:spPr bwMode="auto">
          <a:xfrm>
            <a:off x="6692900" y="42497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>
            <a:off x="6692900" y="43259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6" name="Line 35"/>
          <p:cNvSpPr>
            <a:spLocks noChangeShapeType="1"/>
          </p:cNvSpPr>
          <p:nvPr/>
        </p:nvSpPr>
        <p:spPr bwMode="auto">
          <a:xfrm flipV="1">
            <a:off x="6921500" y="40211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7" name="Line 36"/>
          <p:cNvSpPr>
            <a:spLocks noChangeShapeType="1"/>
          </p:cNvSpPr>
          <p:nvPr/>
        </p:nvSpPr>
        <p:spPr bwMode="auto">
          <a:xfrm>
            <a:off x="6692900" y="45545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>
            <a:off x="6921500" y="45545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9" name="Line 38"/>
          <p:cNvSpPr>
            <a:spLocks noChangeShapeType="1"/>
          </p:cNvSpPr>
          <p:nvPr/>
        </p:nvSpPr>
        <p:spPr bwMode="auto">
          <a:xfrm>
            <a:off x="6921500" y="386873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0" name="Line 39"/>
          <p:cNvSpPr>
            <a:spLocks noChangeShapeType="1"/>
          </p:cNvSpPr>
          <p:nvPr/>
        </p:nvSpPr>
        <p:spPr bwMode="auto">
          <a:xfrm>
            <a:off x="6731000" y="49355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1" name="Line 40"/>
          <p:cNvSpPr>
            <a:spLocks noChangeShapeType="1"/>
          </p:cNvSpPr>
          <p:nvPr/>
        </p:nvSpPr>
        <p:spPr bwMode="auto">
          <a:xfrm>
            <a:off x="6769100" y="50117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2" name="Line 41"/>
          <p:cNvSpPr>
            <a:spLocks noChangeShapeType="1"/>
          </p:cNvSpPr>
          <p:nvPr/>
        </p:nvSpPr>
        <p:spPr bwMode="auto">
          <a:xfrm>
            <a:off x="6883400" y="508793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3" name="Line 42"/>
          <p:cNvSpPr>
            <a:spLocks noChangeShapeType="1"/>
          </p:cNvSpPr>
          <p:nvPr/>
        </p:nvSpPr>
        <p:spPr bwMode="auto">
          <a:xfrm>
            <a:off x="7302500" y="38687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4" name="Line 43"/>
          <p:cNvSpPr>
            <a:spLocks noChangeShapeType="1"/>
          </p:cNvSpPr>
          <p:nvPr/>
        </p:nvSpPr>
        <p:spPr bwMode="auto">
          <a:xfrm flipH="1">
            <a:off x="3263900" y="529748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5" name="AutoShape 44"/>
          <p:cNvSpPr>
            <a:spLocks noChangeArrowheads="1"/>
          </p:cNvSpPr>
          <p:nvPr/>
        </p:nvSpPr>
        <p:spPr bwMode="auto">
          <a:xfrm>
            <a:off x="7264400" y="38496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86" name="AutoShape 45"/>
          <p:cNvSpPr>
            <a:spLocks noChangeArrowheads="1"/>
          </p:cNvSpPr>
          <p:nvPr/>
        </p:nvSpPr>
        <p:spPr bwMode="auto">
          <a:xfrm>
            <a:off x="5130800" y="33162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87" name="AutoShape 46"/>
          <p:cNvSpPr>
            <a:spLocks noChangeArrowheads="1"/>
          </p:cNvSpPr>
          <p:nvPr/>
        </p:nvSpPr>
        <p:spPr bwMode="auto">
          <a:xfrm>
            <a:off x="4749800" y="29924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88" name="AutoShape 47"/>
          <p:cNvSpPr>
            <a:spLocks noChangeArrowheads="1"/>
          </p:cNvSpPr>
          <p:nvPr/>
        </p:nvSpPr>
        <p:spPr bwMode="auto">
          <a:xfrm>
            <a:off x="2311400" y="42878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89" name="AutoShape 48"/>
          <p:cNvSpPr>
            <a:spLocks noChangeArrowheads="1"/>
          </p:cNvSpPr>
          <p:nvPr/>
        </p:nvSpPr>
        <p:spPr bwMode="auto">
          <a:xfrm>
            <a:off x="4749800" y="37925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490" name="Line 49"/>
          <p:cNvSpPr>
            <a:spLocks noChangeShapeType="1"/>
          </p:cNvSpPr>
          <p:nvPr/>
        </p:nvSpPr>
        <p:spPr bwMode="auto">
          <a:xfrm>
            <a:off x="2959100" y="54689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1" name="Line 50"/>
          <p:cNvSpPr>
            <a:spLocks noChangeShapeType="1"/>
          </p:cNvSpPr>
          <p:nvPr/>
        </p:nvSpPr>
        <p:spPr bwMode="auto">
          <a:xfrm flipH="1">
            <a:off x="1892300" y="56975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2" name="Line 51"/>
          <p:cNvSpPr>
            <a:spLocks noChangeShapeType="1"/>
          </p:cNvSpPr>
          <p:nvPr/>
        </p:nvSpPr>
        <p:spPr bwMode="auto">
          <a:xfrm flipV="1">
            <a:off x="2959100" y="31829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3" name="Line 52"/>
          <p:cNvSpPr>
            <a:spLocks noChangeShapeType="1"/>
          </p:cNvSpPr>
          <p:nvPr/>
        </p:nvSpPr>
        <p:spPr bwMode="auto">
          <a:xfrm flipH="1">
            <a:off x="1892300" y="31829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4" name="Text Box 53"/>
          <p:cNvSpPr txBox="1">
            <a:spLocks noChangeArrowheads="1"/>
          </p:cNvSpPr>
          <p:nvPr/>
        </p:nvSpPr>
        <p:spPr bwMode="auto">
          <a:xfrm>
            <a:off x="2917825" y="3370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2</a:t>
            </a:r>
          </a:p>
        </p:txBody>
      </p:sp>
      <p:sp>
        <p:nvSpPr>
          <p:cNvPr id="61495" name="Text Box 54"/>
          <p:cNvSpPr txBox="1">
            <a:spLocks noChangeArrowheads="1"/>
          </p:cNvSpPr>
          <p:nvPr/>
        </p:nvSpPr>
        <p:spPr bwMode="auto">
          <a:xfrm>
            <a:off x="2959100" y="5159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sp>
        <p:nvSpPr>
          <p:cNvPr id="61496" name="Text Box 55"/>
          <p:cNvSpPr txBox="1">
            <a:spLocks noChangeArrowheads="1"/>
          </p:cNvSpPr>
          <p:nvPr/>
        </p:nvSpPr>
        <p:spPr bwMode="auto">
          <a:xfrm>
            <a:off x="2635250" y="41354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D</a:t>
            </a:r>
          </a:p>
        </p:txBody>
      </p:sp>
      <p:sp>
        <p:nvSpPr>
          <p:cNvPr id="61497" name="Text Box 56"/>
          <p:cNvSpPr txBox="1">
            <a:spLocks noChangeArrowheads="1"/>
          </p:cNvSpPr>
          <p:nvPr/>
        </p:nvSpPr>
        <p:spPr bwMode="auto">
          <a:xfrm>
            <a:off x="3111500" y="41354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Q</a:t>
            </a:r>
          </a:p>
        </p:txBody>
      </p:sp>
      <p:sp>
        <p:nvSpPr>
          <p:cNvPr id="61498" name="Text Box 57"/>
          <p:cNvSpPr txBox="1">
            <a:spLocks noChangeArrowheads="1"/>
          </p:cNvSpPr>
          <p:nvPr/>
        </p:nvSpPr>
        <p:spPr bwMode="auto">
          <a:xfrm>
            <a:off x="2578100" y="44783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CK</a:t>
            </a:r>
          </a:p>
        </p:txBody>
      </p:sp>
      <p:sp>
        <p:nvSpPr>
          <p:cNvPr id="61499" name="Text Box 58"/>
          <p:cNvSpPr txBox="1">
            <a:spLocks noChangeArrowheads="1"/>
          </p:cNvSpPr>
          <p:nvPr/>
        </p:nvSpPr>
        <p:spPr bwMode="auto">
          <a:xfrm>
            <a:off x="3111500" y="44783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/Q</a:t>
            </a:r>
          </a:p>
        </p:txBody>
      </p:sp>
      <p:sp>
        <p:nvSpPr>
          <p:cNvPr id="61500" name="Text Box 59"/>
          <p:cNvSpPr txBox="1">
            <a:spLocks noChangeArrowheads="1"/>
          </p:cNvSpPr>
          <p:nvPr/>
        </p:nvSpPr>
        <p:spPr bwMode="auto">
          <a:xfrm>
            <a:off x="1295400" y="56975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=0</a:t>
            </a:r>
          </a:p>
        </p:txBody>
      </p:sp>
      <p:sp>
        <p:nvSpPr>
          <p:cNvPr id="61501" name="Text Box 60"/>
          <p:cNvSpPr txBox="1">
            <a:spLocks noChangeArrowheads="1"/>
          </p:cNvSpPr>
          <p:nvPr/>
        </p:nvSpPr>
        <p:spPr bwMode="auto">
          <a:xfrm>
            <a:off x="1663700" y="2801938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=0</a:t>
            </a:r>
          </a:p>
        </p:txBody>
      </p:sp>
      <p:sp>
        <p:nvSpPr>
          <p:cNvPr id="61502" name="Text Box 61"/>
          <p:cNvSpPr txBox="1">
            <a:spLocks noChangeArrowheads="1"/>
          </p:cNvSpPr>
          <p:nvPr/>
        </p:nvSpPr>
        <p:spPr bwMode="auto">
          <a:xfrm>
            <a:off x="685800" y="447833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写锁存器</a:t>
            </a:r>
          </a:p>
        </p:txBody>
      </p:sp>
      <p:sp>
        <p:nvSpPr>
          <p:cNvPr id="61503" name="Text Box 62"/>
          <p:cNvSpPr txBox="1">
            <a:spLocks noChangeArrowheads="1"/>
          </p:cNvSpPr>
          <p:nvPr/>
        </p:nvSpPr>
        <p:spPr bwMode="auto">
          <a:xfrm>
            <a:off x="685800" y="4046538"/>
            <a:ext cx="1282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内部总线</a:t>
            </a:r>
          </a:p>
        </p:txBody>
      </p:sp>
      <p:sp>
        <p:nvSpPr>
          <p:cNvPr id="61504" name="AutoShape 63"/>
          <p:cNvSpPr>
            <a:spLocks noChangeArrowheads="1"/>
          </p:cNvSpPr>
          <p:nvPr/>
        </p:nvSpPr>
        <p:spPr bwMode="auto">
          <a:xfrm>
            <a:off x="6886575" y="38512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505" name="Text Box 64"/>
          <p:cNvSpPr txBox="1">
            <a:spLocks noChangeArrowheads="1"/>
          </p:cNvSpPr>
          <p:nvPr/>
        </p:nvSpPr>
        <p:spPr bwMode="auto">
          <a:xfrm>
            <a:off x="7302500" y="41116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P0.X</a:t>
            </a:r>
          </a:p>
        </p:txBody>
      </p:sp>
      <p:sp>
        <p:nvSpPr>
          <p:cNvPr id="61506" name="Text Box 65"/>
          <p:cNvSpPr txBox="1">
            <a:spLocks noChangeArrowheads="1"/>
          </p:cNvSpPr>
          <p:nvPr/>
        </p:nvSpPr>
        <p:spPr bwMode="auto">
          <a:xfrm>
            <a:off x="5854700" y="29956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3</a:t>
            </a:r>
          </a:p>
        </p:txBody>
      </p:sp>
      <p:sp>
        <p:nvSpPr>
          <p:cNvPr id="61507" name="Text Box 66"/>
          <p:cNvSpPr txBox="1">
            <a:spLocks noChangeArrowheads="1"/>
          </p:cNvSpPr>
          <p:nvPr/>
        </p:nvSpPr>
        <p:spPr bwMode="auto">
          <a:xfrm>
            <a:off x="4635500" y="34528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4</a:t>
            </a:r>
          </a:p>
        </p:txBody>
      </p:sp>
      <p:sp>
        <p:nvSpPr>
          <p:cNvPr id="61508" name="Line 67"/>
          <p:cNvSpPr>
            <a:spLocks noChangeShapeType="1"/>
          </p:cNvSpPr>
          <p:nvPr/>
        </p:nvSpPr>
        <p:spPr bwMode="auto">
          <a:xfrm>
            <a:off x="5321300" y="4478338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9" name="Line 68"/>
          <p:cNvSpPr>
            <a:spLocks noChangeShapeType="1"/>
          </p:cNvSpPr>
          <p:nvPr/>
        </p:nvSpPr>
        <p:spPr bwMode="auto">
          <a:xfrm flipH="1" flipV="1">
            <a:off x="4787900" y="4325938"/>
            <a:ext cx="533400" cy="152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0" name="Line 69"/>
          <p:cNvSpPr>
            <a:spLocks noChangeShapeType="1"/>
          </p:cNvSpPr>
          <p:nvPr/>
        </p:nvSpPr>
        <p:spPr bwMode="auto">
          <a:xfrm flipH="1">
            <a:off x="5092700" y="4173538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1" name="AutoShape 70"/>
          <p:cNvSpPr>
            <a:spLocks noChangeArrowheads="1"/>
          </p:cNvSpPr>
          <p:nvPr/>
        </p:nvSpPr>
        <p:spPr bwMode="auto">
          <a:xfrm>
            <a:off x="5283200" y="44434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512" name="AutoShape 71"/>
          <p:cNvSpPr>
            <a:spLocks noChangeArrowheads="1"/>
          </p:cNvSpPr>
          <p:nvPr/>
        </p:nvSpPr>
        <p:spPr bwMode="auto">
          <a:xfrm>
            <a:off x="4729163" y="45958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513" name="AutoShape 72"/>
          <p:cNvSpPr>
            <a:spLocks noChangeArrowheads="1"/>
          </p:cNvSpPr>
          <p:nvPr/>
        </p:nvSpPr>
        <p:spPr bwMode="auto">
          <a:xfrm>
            <a:off x="4729163" y="42497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3581400" y="5481638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控制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=1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时，此脚作地址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数据复用口：（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）输出地址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数据 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=1 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时</a:t>
            </a:r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5473700" y="32591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dirty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sp>
        <p:nvSpPr>
          <p:cNvPr id="361547" name="Text Box 75"/>
          <p:cNvSpPr txBox="1">
            <a:spLocks noChangeArrowheads="1"/>
          </p:cNvSpPr>
          <p:nvPr/>
        </p:nvSpPr>
        <p:spPr bwMode="auto">
          <a:xfrm>
            <a:off x="6159500" y="28781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sp>
        <p:nvSpPr>
          <p:cNvPr id="361548" name="Text Box 76"/>
          <p:cNvSpPr txBox="1">
            <a:spLocks noChangeArrowheads="1"/>
          </p:cNvSpPr>
          <p:nvPr/>
        </p:nvSpPr>
        <p:spPr bwMode="auto">
          <a:xfrm>
            <a:off x="4500563" y="381635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0</a:t>
            </a:r>
          </a:p>
        </p:txBody>
      </p:sp>
      <p:sp>
        <p:nvSpPr>
          <p:cNvPr id="361549" name="Text Box 77"/>
          <p:cNvSpPr txBox="1">
            <a:spLocks noChangeArrowheads="1"/>
          </p:cNvSpPr>
          <p:nvPr/>
        </p:nvSpPr>
        <p:spPr bwMode="auto">
          <a:xfrm>
            <a:off x="6165850" y="4187825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0</a:t>
            </a:r>
          </a:p>
        </p:txBody>
      </p:sp>
      <p:sp>
        <p:nvSpPr>
          <p:cNvPr id="361550" name="Text Box 78"/>
          <p:cNvSpPr txBox="1">
            <a:spLocks noChangeArrowheads="1"/>
          </p:cNvSpPr>
          <p:nvPr/>
        </p:nvSpPr>
        <p:spPr bwMode="auto">
          <a:xfrm>
            <a:off x="7654925" y="3649663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=1</a:t>
            </a:r>
          </a:p>
        </p:txBody>
      </p:sp>
      <p:sp>
        <p:nvSpPr>
          <p:cNvPr id="361551" name="Text Box 79"/>
          <p:cNvSpPr txBox="1">
            <a:spLocks noChangeArrowheads="1"/>
          </p:cNvSpPr>
          <p:nvPr/>
        </p:nvSpPr>
        <p:spPr bwMode="auto">
          <a:xfrm>
            <a:off x="6943725" y="417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1552" name="Text Box 80"/>
          <p:cNvSpPr txBox="1">
            <a:spLocks noChangeArrowheads="1"/>
          </p:cNvSpPr>
          <p:nvPr/>
        </p:nvSpPr>
        <p:spPr bwMode="auto">
          <a:xfrm>
            <a:off x="6892925" y="4110038"/>
            <a:ext cx="409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截止</a:t>
            </a:r>
          </a:p>
        </p:txBody>
      </p:sp>
      <p:sp>
        <p:nvSpPr>
          <p:cNvPr id="361553" name="Text Box 81"/>
          <p:cNvSpPr txBox="1">
            <a:spLocks noChangeArrowheads="1"/>
          </p:cNvSpPr>
          <p:nvPr/>
        </p:nvSpPr>
        <p:spPr bwMode="auto">
          <a:xfrm>
            <a:off x="6892925" y="2846388"/>
            <a:ext cx="409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导通</a:t>
            </a:r>
          </a:p>
        </p:txBody>
      </p:sp>
      <p:sp>
        <p:nvSpPr>
          <p:cNvPr id="361554" name="Text Box 82"/>
          <p:cNvSpPr txBox="1">
            <a:spLocks noChangeArrowheads="1"/>
          </p:cNvSpPr>
          <p:nvPr/>
        </p:nvSpPr>
        <p:spPr bwMode="auto">
          <a:xfrm>
            <a:off x="4330700" y="29543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=1</a:t>
            </a:r>
          </a:p>
        </p:txBody>
      </p:sp>
      <p:sp>
        <p:nvSpPr>
          <p:cNvPr id="61524" name="Line 83"/>
          <p:cNvSpPr>
            <a:spLocks noChangeShapeType="1"/>
          </p:cNvSpPr>
          <p:nvPr/>
        </p:nvSpPr>
        <p:spPr bwMode="auto">
          <a:xfrm>
            <a:off x="4733925" y="30416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25" name="AutoShape 84"/>
          <p:cNvSpPr>
            <a:spLocks noChangeArrowheads="1"/>
          </p:cNvSpPr>
          <p:nvPr/>
        </p:nvSpPr>
        <p:spPr bwMode="auto">
          <a:xfrm>
            <a:off x="4695825" y="30035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1526" name="Text Box 85"/>
          <p:cNvSpPr txBox="1">
            <a:spLocks noChangeArrowheads="1"/>
          </p:cNvSpPr>
          <p:nvPr/>
        </p:nvSpPr>
        <p:spPr bwMode="auto">
          <a:xfrm>
            <a:off x="3844925" y="25590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地址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数据</a:t>
            </a:r>
          </a:p>
        </p:txBody>
      </p:sp>
      <p:sp>
        <p:nvSpPr>
          <p:cNvPr id="361558" name="Text Box 86"/>
          <p:cNvSpPr txBox="1">
            <a:spLocks noChangeArrowheads="1"/>
          </p:cNvSpPr>
          <p:nvPr/>
        </p:nvSpPr>
        <p:spPr bwMode="auto">
          <a:xfrm>
            <a:off x="4987925" y="2555875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控制</a:t>
            </a:r>
            <a:r>
              <a:rPr kumimoji="1" lang="en-US" altLang="zh-CN" b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=1</a:t>
            </a:r>
          </a:p>
        </p:txBody>
      </p:sp>
      <p:sp>
        <p:nvSpPr>
          <p:cNvPr id="61528" name="Text Box 87"/>
          <p:cNvSpPr txBox="1">
            <a:spLocks noChangeArrowheads="1"/>
          </p:cNvSpPr>
          <p:nvPr/>
        </p:nvSpPr>
        <p:spPr bwMode="auto">
          <a:xfrm>
            <a:off x="6669088" y="2354263"/>
            <a:ext cx="53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Vcc</a:t>
            </a:r>
          </a:p>
        </p:txBody>
      </p:sp>
      <p:sp>
        <p:nvSpPr>
          <p:cNvPr id="61529" name="Rectangle 88"/>
          <p:cNvSpPr>
            <a:spLocks noChangeArrowheads="1"/>
          </p:cNvSpPr>
          <p:nvPr/>
        </p:nvSpPr>
        <p:spPr bwMode="auto">
          <a:xfrm>
            <a:off x="989092" y="764704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28090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45" grpId="0" autoUpdateAnimBg="0"/>
      <p:bldP spid="361546" grpId="0" autoUpdateAnimBg="0"/>
      <p:bldP spid="361547" grpId="0" autoUpdateAnimBg="0"/>
      <p:bldP spid="361548" grpId="0" autoUpdateAnimBg="0"/>
      <p:bldP spid="361549" grpId="0" autoUpdateAnimBg="0"/>
      <p:bldP spid="361550" grpId="0" autoUpdateAnimBg="0"/>
      <p:bldP spid="361551" grpId="0" autoUpdateAnimBg="0"/>
      <p:bldP spid="361552" grpId="0" autoUpdateAnimBg="0"/>
      <p:bldP spid="361553" grpId="0" autoUpdateAnimBg="0"/>
      <p:bldP spid="361554" grpId="0" autoUpdateAnimBg="0"/>
      <p:bldP spid="36155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AA19DA2-EF31-47DB-B64B-54683C7B9857}" type="slidenum">
              <a:rPr lang="en-US" altLang="zh-CN">
                <a:latin typeface="Tahoma" pitchFamily="34" charset="0"/>
                <a:ea typeface="宋体" charset="-122"/>
              </a:rPr>
              <a:pPr/>
              <a:t>56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032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06538"/>
            <a:ext cx="7696200" cy="1457325"/>
          </a:xfrm>
        </p:spPr>
        <p:txBody>
          <a:bodyPr/>
          <a:lstStyle/>
          <a:p>
            <a:pPr eaLnBrk="1" hangingPunct="1">
              <a:buSzPct val="65000"/>
              <a:buFont typeface="Wingdings" pitchFamily="2" charset="2"/>
              <a:buNone/>
            </a:pPr>
            <a:r>
              <a:rPr lang="en-US" altLang="zh-CN" sz="2400" dirty="0" smtClean="0"/>
              <a:t>   2.2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P2.0—P2.7: </a:t>
            </a:r>
            <a:r>
              <a:rPr lang="zh-CN" altLang="en-US" sz="2400" dirty="0" smtClean="0"/>
              <a:t>双向</a:t>
            </a:r>
            <a:r>
              <a:rPr lang="en-US" altLang="zh-CN" sz="2400" dirty="0" smtClean="0"/>
              <a:t>I/O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/>
              <a:t>（内置了上拉电阻）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  		</a:t>
            </a:r>
            <a:r>
              <a:rPr lang="zh-CN" altLang="en-US" sz="2400" dirty="0" smtClean="0"/>
              <a:t>外部程序存储器时</a:t>
            </a:r>
            <a:r>
              <a:rPr lang="zh-CN" altLang="en-US" sz="2400" u="sng" dirty="0" smtClean="0"/>
              <a:t>输出高</a:t>
            </a:r>
            <a:r>
              <a:rPr lang="en-US" altLang="zh-CN" sz="2400" u="sng" dirty="0" smtClean="0"/>
              <a:t>8</a:t>
            </a:r>
            <a:r>
              <a:rPr lang="zh-CN" altLang="en-US" sz="2400" u="sng" dirty="0" smtClean="0"/>
              <a:t>位地址</a:t>
            </a:r>
            <a:r>
              <a:rPr lang="zh-CN" altLang="en-US" sz="2400" dirty="0" smtClean="0"/>
              <a:t>；不接外部程序存储器时可作为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zh-CN" altLang="en-US" sz="2400" u="sng" dirty="0" smtClean="0"/>
              <a:t>准双向</a:t>
            </a:r>
            <a:r>
              <a:rPr lang="en-US" altLang="zh-CN" sz="2400" u="sng" dirty="0" smtClean="0"/>
              <a:t>I/O</a:t>
            </a:r>
            <a:r>
              <a:rPr lang="zh-CN" altLang="en-US" sz="2400" u="sng" dirty="0" smtClean="0"/>
              <a:t>口</a:t>
            </a:r>
            <a:r>
              <a:rPr lang="zh-CN" altLang="en-US" sz="2400" dirty="0" smtClean="0"/>
              <a:t>使用。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2469" name="AutoShape 77"/>
          <p:cNvSpPr>
            <a:spLocks noChangeArrowheads="1"/>
          </p:cNvSpPr>
          <p:nvPr/>
        </p:nvSpPr>
        <p:spPr bwMode="auto">
          <a:xfrm rot="-5400000">
            <a:off x="2133600" y="3590925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70" name="AutoShape 78"/>
          <p:cNvSpPr>
            <a:spLocks noChangeArrowheads="1"/>
          </p:cNvSpPr>
          <p:nvPr/>
        </p:nvSpPr>
        <p:spPr bwMode="auto">
          <a:xfrm rot="-5400000">
            <a:off x="2133600" y="5343525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71" name="Rectangle 79"/>
          <p:cNvSpPr>
            <a:spLocks noChangeArrowheads="1"/>
          </p:cNvSpPr>
          <p:nvPr/>
        </p:nvSpPr>
        <p:spPr bwMode="auto">
          <a:xfrm>
            <a:off x="2133600" y="448627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72" name="AutoShape 80"/>
          <p:cNvSpPr>
            <a:spLocks noChangeArrowheads="1"/>
          </p:cNvSpPr>
          <p:nvPr/>
        </p:nvSpPr>
        <p:spPr bwMode="auto">
          <a:xfrm>
            <a:off x="7010400" y="4048125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73" name="Line 81"/>
          <p:cNvSpPr>
            <a:spLocks noChangeShapeType="1"/>
          </p:cNvSpPr>
          <p:nvPr/>
        </p:nvSpPr>
        <p:spPr bwMode="auto">
          <a:xfrm>
            <a:off x="2743200" y="389572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4" name="Line 82"/>
          <p:cNvSpPr>
            <a:spLocks noChangeShapeType="1"/>
          </p:cNvSpPr>
          <p:nvPr/>
        </p:nvSpPr>
        <p:spPr bwMode="auto">
          <a:xfrm>
            <a:off x="3200400" y="3895725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5" name="Line 83"/>
          <p:cNvSpPr>
            <a:spLocks noChangeShapeType="1"/>
          </p:cNvSpPr>
          <p:nvPr/>
        </p:nvSpPr>
        <p:spPr bwMode="auto">
          <a:xfrm flipH="1">
            <a:off x="1371600" y="465772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6" name="Line 84"/>
          <p:cNvSpPr>
            <a:spLocks noChangeShapeType="1"/>
          </p:cNvSpPr>
          <p:nvPr/>
        </p:nvSpPr>
        <p:spPr bwMode="auto">
          <a:xfrm flipH="1">
            <a:off x="1371600" y="496252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7" name="Line 85"/>
          <p:cNvSpPr>
            <a:spLocks noChangeShapeType="1"/>
          </p:cNvSpPr>
          <p:nvPr/>
        </p:nvSpPr>
        <p:spPr bwMode="auto">
          <a:xfrm flipH="1">
            <a:off x="1828800" y="38957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8" name="Line 86"/>
          <p:cNvSpPr>
            <a:spLocks noChangeShapeType="1"/>
          </p:cNvSpPr>
          <p:nvPr/>
        </p:nvSpPr>
        <p:spPr bwMode="auto">
          <a:xfrm>
            <a:off x="1828800" y="3895725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9" name="Line 87"/>
          <p:cNvSpPr>
            <a:spLocks noChangeShapeType="1"/>
          </p:cNvSpPr>
          <p:nvPr/>
        </p:nvSpPr>
        <p:spPr bwMode="auto">
          <a:xfrm>
            <a:off x="1828800" y="56483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0" name="Line 88"/>
          <p:cNvSpPr>
            <a:spLocks noChangeShapeType="1"/>
          </p:cNvSpPr>
          <p:nvPr/>
        </p:nvSpPr>
        <p:spPr bwMode="auto">
          <a:xfrm>
            <a:off x="4267200" y="3209925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1" name="Line 89"/>
          <p:cNvSpPr>
            <a:spLocks noChangeShapeType="1"/>
          </p:cNvSpPr>
          <p:nvPr/>
        </p:nvSpPr>
        <p:spPr bwMode="auto">
          <a:xfrm flipV="1">
            <a:off x="6400800" y="30575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2" name="Line 90"/>
          <p:cNvSpPr>
            <a:spLocks noChangeShapeType="1"/>
          </p:cNvSpPr>
          <p:nvPr/>
        </p:nvSpPr>
        <p:spPr bwMode="auto">
          <a:xfrm>
            <a:off x="6400800" y="3743325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3" name="Line 91"/>
          <p:cNvSpPr>
            <a:spLocks noChangeShapeType="1"/>
          </p:cNvSpPr>
          <p:nvPr/>
        </p:nvSpPr>
        <p:spPr bwMode="auto">
          <a:xfrm>
            <a:off x="6019800" y="465772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4" name="Line 92"/>
          <p:cNvSpPr>
            <a:spLocks noChangeShapeType="1"/>
          </p:cNvSpPr>
          <p:nvPr/>
        </p:nvSpPr>
        <p:spPr bwMode="auto">
          <a:xfrm>
            <a:off x="6172200" y="4581525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5" name="Line 93"/>
          <p:cNvSpPr>
            <a:spLocks noChangeShapeType="1"/>
          </p:cNvSpPr>
          <p:nvPr/>
        </p:nvSpPr>
        <p:spPr bwMode="auto">
          <a:xfrm>
            <a:off x="6172200" y="4657725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6" name="Line 94"/>
          <p:cNvSpPr>
            <a:spLocks noChangeShapeType="1"/>
          </p:cNvSpPr>
          <p:nvPr/>
        </p:nvSpPr>
        <p:spPr bwMode="auto">
          <a:xfrm flipV="1">
            <a:off x="6400800" y="43529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7" name="Line 95"/>
          <p:cNvSpPr>
            <a:spLocks noChangeShapeType="1"/>
          </p:cNvSpPr>
          <p:nvPr/>
        </p:nvSpPr>
        <p:spPr bwMode="auto">
          <a:xfrm>
            <a:off x="6172200" y="4886325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8" name="Line 96"/>
          <p:cNvSpPr>
            <a:spLocks noChangeShapeType="1"/>
          </p:cNvSpPr>
          <p:nvPr/>
        </p:nvSpPr>
        <p:spPr bwMode="auto">
          <a:xfrm>
            <a:off x="6400800" y="48863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9" name="Line 97"/>
          <p:cNvSpPr>
            <a:spLocks noChangeShapeType="1"/>
          </p:cNvSpPr>
          <p:nvPr/>
        </p:nvSpPr>
        <p:spPr bwMode="auto">
          <a:xfrm>
            <a:off x="6400800" y="420052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0" name="Line 98"/>
          <p:cNvSpPr>
            <a:spLocks noChangeShapeType="1"/>
          </p:cNvSpPr>
          <p:nvPr/>
        </p:nvSpPr>
        <p:spPr bwMode="auto">
          <a:xfrm>
            <a:off x="6210300" y="5267325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1" name="Line 99"/>
          <p:cNvSpPr>
            <a:spLocks noChangeShapeType="1"/>
          </p:cNvSpPr>
          <p:nvPr/>
        </p:nvSpPr>
        <p:spPr bwMode="auto">
          <a:xfrm>
            <a:off x="6248400" y="53435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2" name="Line 100"/>
          <p:cNvSpPr>
            <a:spLocks noChangeShapeType="1"/>
          </p:cNvSpPr>
          <p:nvPr/>
        </p:nvSpPr>
        <p:spPr bwMode="auto">
          <a:xfrm>
            <a:off x="6362700" y="5419725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3" name="Line 101"/>
          <p:cNvSpPr>
            <a:spLocks noChangeShapeType="1"/>
          </p:cNvSpPr>
          <p:nvPr/>
        </p:nvSpPr>
        <p:spPr bwMode="auto">
          <a:xfrm>
            <a:off x="6781800" y="4200525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4" name="Line 102"/>
          <p:cNvSpPr>
            <a:spLocks noChangeShapeType="1"/>
          </p:cNvSpPr>
          <p:nvPr/>
        </p:nvSpPr>
        <p:spPr bwMode="auto">
          <a:xfrm flipH="1">
            <a:off x="2743200" y="5629275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5" name="AutoShape 103"/>
          <p:cNvSpPr>
            <a:spLocks noChangeArrowheads="1"/>
          </p:cNvSpPr>
          <p:nvPr/>
        </p:nvSpPr>
        <p:spPr bwMode="auto">
          <a:xfrm>
            <a:off x="6743700" y="41814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96" name="AutoShape 104"/>
          <p:cNvSpPr>
            <a:spLocks noChangeArrowheads="1"/>
          </p:cNvSpPr>
          <p:nvPr/>
        </p:nvSpPr>
        <p:spPr bwMode="auto">
          <a:xfrm>
            <a:off x="5638800" y="47863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97" name="AutoShape 105"/>
          <p:cNvSpPr>
            <a:spLocks noChangeArrowheads="1"/>
          </p:cNvSpPr>
          <p:nvPr/>
        </p:nvSpPr>
        <p:spPr bwMode="auto">
          <a:xfrm>
            <a:off x="1790700" y="46196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498" name="Line 106"/>
          <p:cNvSpPr>
            <a:spLocks noChangeShapeType="1"/>
          </p:cNvSpPr>
          <p:nvPr/>
        </p:nvSpPr>
        <p:spPr bwMode="auto">
          <a:xfrm>
            <a:off x="2438400" y="580072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9" name="Line 107"/>
          <p:cNvSpPr>
            <a:spLocks noChangeShapeType="1"/>
          </p:cNvSpPr>
          <p:nvPr/>
        </p:nvSpPr>
        <p:spPr bwMode="auto">
          <a:xfrm flipH="1">
            <a:off x="1371600" y="6029325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0" name="Line 108"/>
          <p:cNvSpPr>
            <a:spLocks noChangeShapeType="1"/>
          </p:cNvSpPr>
          <p:nvPr/>
        </p:nvSpPr>
        <p:spPr bwMode="auto">
          <a:xfrm flipV="1">
            <a:off x="2438400" y="351472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1" name="Line 109"/>
          <p:cNvSpPr>
            <a:spLocks noChangeShapeType="1"/>
          </p:cNvSpPr>
          <p:nvPr/>
        </p:nvSpPr>
        <p:spPr bwMode="auto">
          <a:xfrm flipH="1">
            <a:off x="1371600" y="3514725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2" name="Text Box 110"/>
          <p:cNvSpPr txBox="1">
            <a:spLocks noChangeArrowheads="1"/>
          </p:cNvSpPr>
          <p:nvPr/>
        </p:nvSpPr>
        <p:spPr bwMode="auto">
          <a:xfrm>
            <a:off x="2397125" y="37020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2</a:t>
            </a:r>
          </a:p>
        </p:txBody>
      </p:sp>
      <p:sp>
        <p:nvSpPr>
          <p:cNvPr id="62503" name="Text Box 111"/>
          <p:cNvSpPr txBox="1">
            <a:spLocks noChangeArrowheads="1"/>
          </p:cNvSpPr>
          <p:nvPr/>
        </p:nvSpPr>
        <p:spPr bwMode="auto">
          <a:xfrm>
            <a:off x="2438400" y="5491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sp>
        <p:nvSpPr>
          <p:cNvPr id="62504" name="Text Box 112"/>
          <p:cNvSpPr txBox="1">
            <a:spLocks noChangeArrowheads="1"/>
          </p:cNvSpPr>
          <p:nvPr/>
        </p:nvSpPr>
        <p:spPr bwMode="auto">
          <a:xfrm>
            <a:off x="2114550" y="44672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D</a:t>
            </a:r>
          </a:p>
        </p:txBody>
      </p:sp>
      <p:sp>
        <p:nvSpPr>
          <p:cNvPr id="62505" name="Text Box 113"/>
          <p:cNvSpPr txBox="1">
            <a:spLocks noChangeArrowheads="1"/>
          </p:cNvSpPr>
          <p:nvPr/>
        </p:nvSpPr>
        <p:spPr bwMode="auto">
          <a:xfrm>
            <a:off x="2590800" y="44672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Q</a:t>
            </a:r>
          </a:p>
        </p:txBody>
      </p:sp>
      <p:sp>
        <p:nvSpPr>
          <p:cNvPr id="62506" name="Text Box 114"/>
          <p:cNvSpPr txBox="1">
            <a:spLocks noChangeArrowheads="1"/>
          </p:cNvSpPr>
          <p:nvPr/>
        </p:nvSpPr>
        <p:spPr bwMode="auto">
          <a:xfrm>
            <a:off x="2057400" y="481012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CK</a:t>
            </a:r>
          </a:p>
        </p:txBody>
      </p:sp>
      <p:sp>
        <p:nvSpPr>
          <p:cNvPr id="62507" name="Text Box 115"/>
          <p:cNvSpPr txBox="1">
            <a:spLocks noChangeArrowheads="1"/>
          </p:cNvSpPr>
          <p:nvPr/>
        </p:nvSpPr>
        <p:spPr bwMode="auto">
          <a:xfrm>
            <a:off x="2590800" y="481012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/Q</a:t>
            </a:r>
          </a:p>
        </p:txBody>
      </p:sp>
      <p:sp>
        <p:nvSpPr>
          <p:cNvPr id="62508" name="Text Box 116"/>
          <p:cNvSpPr txBox="1">
            <a:spLocks noChangeArrowheads="1"/>
          </p:cNvSpPr>
          <p:nvPr/>
        </p:nvSpPr>
        <p:spPr bwMode="auto">
          <a:xfrm>
            <a:off x="762000" y="60293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读引脚</a:t>
            </a:r>
          </a:p>
        </p:txBody>
      </p:sp>
      <p:sp>
        <p:nvSpPr>
          <p:cNvPr id="62509" name="Text Box 117"/>
          <p:cNvSpPr txBox="1">
            <a:spLocks noChangeArrowheads="1"/>
          </p:cNvSpPr>
          <p:nvPr/>
        </p:nvSpPr>
        <p:spPr bwMode="auto">
          <a:xfrm>
            <a:off x="1143000" y="31337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读锁存器</a:t>
            </a:r>
          </a:p>
        </p:txBody>
      </p:sp>
      <p:sp>
        <p:nvSpPr>
          <p:cNvPr id="62510" name="Text Box 118"/>
          <p:cNvSpPr txBox="1">
            <a:spLocks noChangeArrowheads="1"/>
          </p:cNvSpPr>
          <p:nvPr/>
        </p:nvSpPr>
        <p:spPr bwMode="auto">
          <a:xfrm>
            <a:off x="304800" y="481012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写锁存器</a:t>
            </a:r>
          </a:p>
        </p:txBody>
      </p:sp>
      <p:sp>
        <p:nvSpPr>
          <p:cNvPr id="62511" name="Text Box 119"/>
          <p:cNvSpPr txBox="1">
            <a:spLocks noChangeArrowheads="1"/>
          </p:cNvSpPr>
          <p:nvPr/>
        </p:nvSpPr>
        <p:spPr bwMode="auto">
          <a:xfrm>
            <a:off x="292100" y="440372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内部总线</a:t>
            </a:r>
          </a:p>
        </p:txBody>
      </p:sp>
      <p:sp>
        <p:nvSpPr>
          <p:cNvPr id="62512" name="AutoShape 120"/>
          <p:cNvSpPr>
            <a:spLocks noChangeArrowheads="1"/>
          </p:cNvSpPr>
          <p:nvPr/>
        </p:nvSpPr>
        <p:spPr bwMode="auto">
          <a:xfrm>
            <a:off x="6365875" y="41830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13" name="Text Box 121"/>
          <p:cNvSpPr txBox="1">
            <a:spLocks noChangeArrowheads="1"/>
          </p:cNvSpPr>
          <p:nvPr/>
        </p:nvSpPr>
        <p:spPr bwMode="auto">
          <a:xfrm>
            <a:off x="3352800" y="2905125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地址高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位</a:t>
            </a:r>
          </a:p>
        </p:txBody>
      </p:sp>
      <p:sp>
        <p:nvSpPr>
          <p:cNvPr id="62514" name="Text Box 122"/>
          <p:cNvSpPr txBox="1">
            <a:spLocks noChangeArrowheads="1"/>
          </p:cNvSpPr>
          <p:nvPr/>
        </p:nvSpPr>
        <p:spPr bwMode="auto">
          <a:xfrm>
            <a:off x="4495800" y="28844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控制</a:t>
            </a:r>
          </a:p>
        </p:txBody>
      </p:sp>
      <p:sp>
        <p:nvSpPr>
          <p:cNvPr id="62515" name="Text Box 123"/>
          <p:cNvSpPr txBox="1">
            <a:spLocks noChangeArrowheads="1"/>
          </p:cNvSpPr>
          <p:nvPr/>
        </p:nvSpPr>
        <p:spPr bwMode="auto">
          <a:xfrm>
            <a:off x="6858000" y="4392613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引脚  </a:t>
            </a: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P2.X</a:t>
            </a:r>
          </a:p>
        </p:txBody>
      </p:sp>
      <p:sp>
        <p:nvSpPr>
          <p:cNvPr id="62516" name="Line 124"/>
          <p:cNvSpPr>
            <a:spLocks noChangeShapeType="1"/>
          </p:cNvSpPr>
          <p:nvPr/>
        </p:nvSpPr>
        <p:spPr bwMode="auto">
          <a:xfrm>
            <a:off x="5715000" y="48101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7" name="Text Box 125"/>
          <p:cNvSpPr txBox="1">
            <a:spLocks noChangeArrowheads="1"/>
          </p:cNvSpPr>
          <p:nvPr/>
        </p:nvSpPr>
        <p:spPr bwMode="auto">
          <a:xfrm>
            <a:off x="6400800" y="4560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518" name="Line 126"/>
          <p:cNvSpPr>
            <a:spLocks noChangeShapeType="1"/>
          </p:cNvSpPr>
          <p:nvPr/>
        </p:nvSpPr>
        <p:spPr bwMode="auto">
          <a:xfrm>
            <a:off x="2895600" y="458152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9" name="Rectangle 127"/>
          <p:cNvSpPr>
            <a:spLocks noChangeArrowheads="1"/>
          </p:cNvSpPr>
          <p:nvPr/>
        </p:nvSpPr>
        <p:spPr bwMode="auto">
          <a:xfrm>
            <a:off x="3733800" y="4429125"/>
            <a:ext cx="685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20" name="Rectangle 128"/>
          <p:cNvSpPr>
            <a:spLocks noChangeArrowheads="1"/>
          </p:cNvSpPr>
          <p:nvPr/>
        </p:nvSpPr>
        <p:spPr bwMode="auto">
          <a:xfrm>
            <a:off x="5340350" y="4546600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21" name="Line 129"/>
          <p:cNvSpPr>
            <a:spLocks noChangeShapeType="1"/>
          </p:cNvSpPr>
          <p:nvPr/>
        </p:nvSpPr>
        <p:spPr bwMode="auto">
          <a:xfrm>
            <a:off x="4114800" y="49625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2" name="Line 130"/>
          <p:cNvSpPr>
            <a:spLocks noChangeShapeType="1"/>
          </p:cNvSpPr>
          <p:nvPr/>
        </p:nvSpPr>
        <p:spPr bwMode="auto">
          <a:xfrm>
            <a:off x="4114800" y="534352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3" name="Line 131"/>
          <p:cNvSpPr>
            <a:spLocks noChangeShapeType="1"/>
          </p:cNvSpPr>
          <p:nvPr/>
        </p:nvSpPr>
        <p:spPr bwMode="auto">
          <a:xfrm flipV="1">
            <a:off x="5029200" y="48101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4" name="Line 132"/>
          <p:cNvSpPr>
            <a:spLocks noChangeShapeType="1"/>
          </p:cNvSpPr>
          <p:nvPr/>
        </p:nvSpPr>
        <p:spPr bwMode="auto">
          <a:xfrm>
            <a:off x="5029200" y="48101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5" name="Line 133"/>
          <p:cNvSpPr>
            <a:spLocks noChangeShapeType="1"/>
          </p:cNvSpPr>
          <p:nvPr/>
        </p:nvSpPr>
        <p:spPr bwMode="auto">
          <a:xfrm flipH="1" flipV="1">
            <a:off x="3886200" y="4657725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6" name="AutoShape 134"/>
          <p:cNvSpPr>
            <a:spLocks noChangeArrowheads="1"/>
          </p:cNvSpPr>
          <p:nvPr/>
        </p:nvSpPr>
        <p:spPr bwMode="auto">
          <a:xfrm>
            <a:off x="3844925" y="45640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27" name="AutoShape 135"/>
          <p:cNvSpPr>
            <a:spLocks noChangeArrowheads="1"/>
          </p:cNvSpPr>
          <p:nvPr/>
        </p:nvSpPr>
        <p:spPr bwMode="auto">
          <a:xfrm>
            <a:off x="4225925" y="45640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28" name="Line 136"/>
          <p:cNvSpPr>
            <a:spLocks noChangeShapeType="1"/>
          </p:cNvSpPr>
          <p:nvPr/>
        </p:nvSpPr>
        <p:spPr bwMode="auto">
          <a:xfrm>
            <a:off x="3962400" y="48101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9" name="Line 137"/>
          <p:cNvSpPr>
            <a:spLocks noChangeShapeType="1"/>
          </p:cNvSpPr>
          <p:nvPr/>
        </p:nvSpPr>
        <p:spPr bwMode="auto">
          <a:xfrm>
            <a:off x="4419600" y="481012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0" name="Line 138"/>
          <p:cNvSpPr>
            <a:spLocks noChangeShapeType="1"/>
          </p:cNvSpPr>
          <p:nvPr/>
        </p:nvSpPr>
        <p:spPr bwMode="auto">
          <a:xfrm flipV="1">
            <a:off x="4724400" y="3209925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1" name="Text Box 139"/>
          <p:cNvSpPr txBox="1">
            <a:spLocks noChangeArrowheads="1"/>
          </p:cNvSpPr>
          <p:nvPr/>
        </p:nvSpPr>
        <p:spPr bwMode="auto">
          <a:xfrm>
            <a:off x="5334000" y="46577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3</a:t>
            </a:r>
          </a:p>
        </p:txBody>
      </p:sp>
      <p:sp>
        <p:nvSpPr>
          <p:cNvPr id="62532" name="Rectangle 140"/>
          <p:cNvSpPr>
            <a:spLocks noChangeArrowheads="1"/>
          </p:cNvSpPr>
          <p:nvPr/>
        </p:nvSpPr>
        <p:spPr bwMode="auto">
          <a:xfrm>
            <a:off x="6324600" y="3362325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33" name="Text Box 141"/>
          <p:cNvSpPr txBox="1">
            <a:spLocks noChangeArrowheads="1"/>
          </p:cNvSpPr>
          <p:nvPr/>
        </p:nvSpPr>
        <p:spPr bwMode="auto">
          <a:xfrm>
            <a:off x="6499225" y="3362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534" name="Text Box 142"/>
          <p:cNvSpPr txBox="1">
            <a:spLocks noChangeArrowheads="1"/>
          </p:cNvSpPr>
          <p:nvPr/>
        </p:nvSpPr>
        <p:spPr bwMode="auto">
          <a:xfrm>
            <a:off x="6477000" y="3286125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内部上拉电阻</a:t>
            </a:r>
          </a:p>
        </p:txBody>
      </p:sp>
      <p:sp>
        <p:nvSpPr>
          <p:cNvPr id="62535" name="AutoShape 143"/>
          <p:cNvSpPr>
            <a:spLocks noChangeArrowheads="1"/>
          </p:cNvSpPr>
          <p:nvPr/>
        </p:nvSpPr>
        <p:spPr bwMode="auto">
          <a:xfrm>
            <a:off x="3159125" y="45577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2536" name="Text Box 144"/>
          <p:cNvSpPr txBox="1">
            <a:spLocks noChangeArrowheads="1"/>
          </p:cNvSpPr>
          <p:nvPr/>
        </p:nvSpPr>
        <p:spPr bwMode="auto">
          <a:xfrm>
            <a:off x="6350000" y="2828925"/>
            <a:ext cx="53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Vcc</a:t>
            </a:r>
          </a:p>
        </p:txBody>
      </p:sp>
      <p:sp>
        <p:nvSpPr>
          <p:cNvPr id="62537" name="Rectangle 145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2582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9D929C9-31A0-42DF-8887-EF682C46A2FE}" type="slidenum">
              <a:rPr lang="en-US" altLang="zh-CN">
                <a:latin typeface="Tahoma" pitchFamily="34" charset="0"/>
                <a:ea typeface="宋体" charset="-122"/>
              </a:rPr>
              <a:pPr/>
              <a:t>57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>
          <a:xfrm>
            <a:off x="1008063" y="3413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1641" y="1700808"/>
            <a:ext cx="7696200" cy="5207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en-US" altLang="zh-CN" sz="2400" smtClean="0"/>
              <a:t>P2.0—P2.7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</a:t>
            </a:r>
            <a:r>
              <a:rPr lang="zh-CN" altLang="en-US" sz="2400" u="sng" smtClean="0"/>
              <a:t>准双向</a:t>
            </a:r>
            <a:r>
              <a:rPr lang="en-US" altLang="zh-CN" sz="2400" u="sng" smtClean="0"/>
              <a:t>I/O</a:t>
            </a:r>
            <a:r>
              <a:rPr lang="zh-CN" altLang="en-US" sz="2400" u="sng" smtClean="0"/>
              <a:t>口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【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】</a:t>
            </a:r>
            <a:r>
              <a:rPr lang="zh-CN" altLang="en-US" sz="2400" smtClean="0"/>
              <a:t>。</a:t>
            </a:r>
          </a:p>
        </p:txBody>
      </p:sp>
      <p:sp>
        <p:nvSpPr>
          <p:cNvPr id="63493" name="AutoShape 6"/>
          <p:cNvSpPr>
            <a:spLocks noChangeArrowheads="1"/>
          </p:cNvSpPr>
          <p:nvPr/>
        </p:nvSpPr>
        <p:spPr bwMode="auto">
          <a:xfrm rot="-5400000">
            <a:off x="2133600" y="325278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494" name="AutoShape 7"/>
          <p:cNvSpPr>
            <a:spLocks noChangeArrowheads="1"/>
          </p:cNvSpPr>
          <p:nvPr/>
        </p:nvSpPr>
        <p:spPr bwMode="auto">
          <a:xfrm rot="-5400000">
            <a:off x="2133600" y="500538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2133600" y="414813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496" name="AutoShape 9"/>
          <p:cNvSpPr>
            <a:spLocks noChangeArrowheads="1"/>
          </p:cNvSpPr>
          <p:nvPr/>
        </p:nvSpPr>
        <p:spPr bwMode="auto">
          <a:xfrm>
            <a:off x="7010400" y="370998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>
            <a:off x="2743200" y="3557588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3200400" y="3557588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Line 12"/>
          <p:cNvSpPr>
            <a:spLocks noChangeShapeType="1"/>
          </p:cNvSpPr>
          <p:nvPr/>
        </p:nvSpPr>
        <p:spPr bwMode="auto">
          <a:xfrm flipH="1">
            <a:off x="1371600" y="43195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 flipH="1">
            <a:off x="1371600" y="46243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 flipH="1">
            <a:off x="1828800" y="35575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>
            <a:off x="1828800" y="355758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Line 16"/>
          <p:cNvSpPr>
            <a:spLocks noChangeShapeType="1"/>
          </p:cNvSpPr>
          <p:nvPr/>
        </p:nvSpPr>
        <p:spPr bwMode="auto">
          <a:xfrm>
            <a:off x="1828800" y="53101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4" name="Line 17"/>
          <p:cNvSpPr>
            <a:spLocks noChangeShapeType="1"/>
          </p:cNvSpPr>
          <p:nvPr/>
        </p:nvSpPr>
        <p:spPr bwMode="auto">
          <a:xfrm>
            <a:off x="4267200" y="2871788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5" name="Line 18"/>
          <p:cNvSpPr>
            <a:spLocks noChangeShapeType="1"/>
          </p:cNvSpPr>
          <p:nvPr/>
        </p:nvSpPr>
        <p:spPr bwMode="auto">
          <a:xfrm flipV="1">
            <a:off x="6400800" y="271938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Line 19"/>
          <p:cNvSpPr>
            <a:spLocks noChangeShapeType="1"/>
          </p:cNvSpPr>
          <p:nvPr/>
        </p:nvSpPr>
        <p:spPr bwMode="auto">
          <a:xfrm>
            <a:off x="6400800" y="340518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Line 20"/>
          <p:cNvSpPr>
            <a:spLocks noChangeShapeType="1"/>
          </p:cNvSpPr>
          <p:nvPr/>
        </p:nvSpPr>
        <p:spPr bwMode="auto">
          <a:xfrm>
            <a:off x="6019800" y="431958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Line 21"/>
          <p:cNvSpPr>
            <a:spLocks noChangeShapeType="1"/>
          </p:cNvSpPr>
          <p:nvPr/>
        </p:nvSpPr>
        <p:spPr bwMode="auto">
          <a:xfrm>
            <a:off x="6172200" y="42433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9" name="Line 22"/>
          <p:cNvSpPr>
            <a:spLocks noChangeShapeType="1"/>
          </p:cNvSpPr>
          <p:nvPr/>
        </p:nvSpPr>
        <p:spPr bwMode="auto">
          <a:xfrm>
            <a:off x="6172200" y="43195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0" name="Line 23"/>
          <p:cNvSpPr>
            <a:spLocks noChangeShapeType="1"/>
          </p:cNvSpPr>
          <p:nvPr/>
        </p:nvSpPr>
        <p:spPr bwMode="auto">
          <a:xfrm flipV="1">
            <a:off x="6400800" y="401478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1" name="Line 24"/>
          <p:cNvSpPr>
            <a:spLocks noChangeShapeType="1"/>
          </p:cNvSpPr>
          <p:nvPr/>
        </p:nvSpPr>
        <p:spPr bwMode="auto">
          <a:xfrm>
            <a:off x="6172200" y="45481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6400800" y="45481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3" name="Line 26"/>
          <p:cNvSpPr>
            <a:spLocks noChangeShapeType="1"/>
          </p:cNvSpPr>
          <p:nvPr/>
        </p:nvSpPr>
        <p:spPr bwMode="auto">
          <a:xfrm>
            <a:off x="6400800" y="386238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4" name="Line 27"/>
          <p:cNvSpPr>
            <a:spLocks noChangeShapeType="1"/>
          </p:cNvSpPr>
          <p:nvPr/>
        </p:nvSpPr>
        <p:spPr bwMode="auto">
          <a:xfrm>
            <a:off x="6210300" y="492918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5" name="Line 28"/>
          <p:cNvSpPr>
            <a:spLocks noChangeShapeType="1"/>
          </p:cNvSpPr>
          <p:nvPr/>
        </p:nvSpPr>
        <p:spPr bwMode="auto">
          <a:xfrm>
            <a:off x="6248400" y="50053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6" name="Line 29"/>
          <p:cNvSpPr>
            <a:spLocks noChangeShapeType="1"/>
          </p:cNvSpPr>
          <p:nvPr/>
        </p:nvSpPr>
        <p:spPr bwMode="auto">
          <a:xfrm>
            <a:off x="6362700" y="508158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7" name="Line 30"/>
          <p:cNvSpPr>
            <a:spLocks noChangeShapeType="1"/>
          </p:cNvSpPr>
          <p:nvPr/>
        </p:nvSpPr>
        <p:spPr bwMode="auto">
          <a:xfrm>
            <a:off x="6781800" y="386238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8" name="Line 31"/>
          <p:cNvSpPr>
            <a:spLocks noChangeShapeType="1"/>
          </p:cNvSpPr>
          <p:nvPr/>
        </p:nvSpPr>
        <p:spPr bwMode="auto">
          <a:xfrm flipH="1">
            <a:off x="2743200" y="529113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9" name="AutoShape 32"/>
          <p:cNvSpPr>
            <a:spLocks noChangeArrowheads="1"/>
          </p:cNvSpPr>
          <p:nvPr/>
        </p:nvSpPr>
        <p:spPr bwMode="auto">
          <a:xfrm>
            <a:off x="6743700" y="38433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20" name="AutoShape 33"/>
          <p:cNvSpPr>
            <a:spLocks noChangeArrowheads="1"/>
          </p:cNvSpPr>
          <p:nvPr/>
        </p:nvSpPr>
        <p:spPr bwMode="auto">
          <a:xfrm>
            <a:off x="5638800" y="44481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21" name="AutoShape 34"/>
          <p:cNvSpPr>
            <a:spLocks noChangeArrowheads="1"/>
          </p:cNvSpPr>
          <p:nvPr/>
        </p:nvSpPr>
        <p:spPr bwMode="auto">
          <a:xfrm>
            <a:off x="1790700" y="42814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22" name="Line 35"/>
          <p:cNvSpPr>
            <a:spLocks noChangeShapeType="1"/>
          </p:cNvSpPr>
          <p:nvPr/>
        </p:nvSpPr>
        <p:spPr bwMode="auto">
          <a:xfrm>
            <a:off x="2438400" y="54625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3" name="Line 36"/>
          <p:cNvSpPr>
            <a:spLocks noChangeShapeType="1"/>
          </p:cNvSpPr>
          <p:nvPr/>
        </p:nvSpPr>
        <p:spPr bwMode="auto">
          <a:xfrm flipH="1">
            <a:off x="1371600" y="56911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4" name="Line 37"/>
          <p:cNvSpPr>
            <a:spLocks noChangeShapeType="1"/>
          </p:cNvSpPr>
          <p:nvPr/>
        </p:nvSpPr>
        <p:spPr bwMode="auto">
          <a:xfrm flipV="1">
            <a:off x="2438400" y="317658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5" name="Line 38"/>
          <p:cNvSpPr>
            <a:spLocks noChangeShapeType="1"/>
          </p:cNvSpPr>
          <p:nvPr/>
        </p:nvSpPr>
        <p:spPr bwMode="auto">
          <a:xfrm flipH="1">
            <a:off x="1371600" y="31765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6" name="Text Box 39"/>
          <p:cNvSpPr txBox="1">
            <a:spLocks noChangeArrowheads="1"/>
          </p:cNvSpPr>
          <p:nvPr/>
        </p:nvSpPr>
        <p:spPr bwMode="auto">
          <a:xfrm>
            <a:off x="2397125" y="33639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438400" y="51530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3528" name="Text Box 41"/>
          <p:cNvSpPr txBox="1">
            <a:spLocks noChangeArrowheads="1"/>
          </p:cNvSpPr>
          <p:nvPr/>
        </p:nvSpPr>
        <p:spPr bwMode="auto">
          <a:xfrm>
            <a:off x="2114550" y="41290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3529" name="Text Box 42"/>
          <p:cNvSpPr txBox="1">
            <a:spLocks noChangeArrowheads="1"/>
          </p:cNvSpPr>
          <p:nvPr/>
        </p:nvSpPr>
        <p:spPr bwMode="auto">
          <a:xfrm>
            <a:off x="2590800" y="41290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3530" name="Text Box 43"/>
          <p:cNvSpPr txBox="1">
            <a:spLocks noChangeArrowheads="1"/>
          </p:cNvSpPr>
          <p:nvPr/>
        </p:nvSpPr>
        <p:spPr bwMode="auto">
          <a:xfrm>
            <a:off x="2057400" y="447198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3531" name="Text Box 44"/>
          <p:cNvSpPr txBox="1">
            <a:spLocks noChangeArrowheads="1"/>
          </p:cNvSpPr>
          <p:nvPr/>
        </p:nvSpPr>
        <p:spPr bwMode="auto">
          <a:xfrm>
            <a:off x="2590800" y="447198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3532" name="Text Box 45"/>
          <p:cNvSpPr txBox="1">
            <a:spLocks noChangeArrowheads="1"/>
          </p:cNvSpPr>
          <p:nvPr/>
        </p:nvSpPr>
        <p:spPr bwMode="auto">
          <a:xfrm>
            <a:off x="762000" y="56911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3533" name="Text Box 46"/>
          <p:cNvSpPr txBox="1">
            <a:spLocks noChangeArrowheads="1"/>
          </p:cNvSpPr>
          <p:nvPr/>
        </p:nvSpPr>
        <p:spPr bwMode="auto">
          <a:xfrm>
            <a:off x="723900" y="2795588"/>
            <a:ext cx="1638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3534" name="Text Box 47"/>
          <p:cNvSpPr txBox="1">
            <a:spLocks noChangeArrowheads="1"/>
          </p:cNvSpPr>
          <p:nvPr/>
        </p:nvSpPr>
        <p:spPr bwMode="auto">
          <a:xfrm>
            <a:off x="279400" y="44719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3535" name="Text Box 48"/>
          <p:cNvSpPr txBox="1">
            <a:spLocks noChangeArrowheads="1"/>
          </p:cNvSpPr>
          <p:nvPr/>
        </p:nvSpPr>
        <p:spPr bwMode="auto">
          <a:xfrm>
            <a:off x="292100" y="4103688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3536" name="AutoShape 49"/>
          <p:cNvSpPr>
            <a:spLocks noChangeArrowheads="1"/>
          </p:cNvSpPr>
          <p:nvPr/>
        </p:nvSpPr>
        <p:spPr bwMode="auto">
          <a:xfrm>
            <a:off x="6365875" y="38449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37" name="Text Box 50"/>
          <p:cNvSpPr txBox="1">
            <a:spLocks noChangeArrowheads="1"/>
          </p:cNvSpPr>
          <p:nvPr/>
        </p:nvSpPr>
        <p:spPr bwMode="auto">
          <a:xfrm>
            <a:off x="3352800" y="25669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地址高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63538" name="Text Box 51"/>
          <p:cNvSpPr txBox="1">
            <a:spLocks noChangeArrowheads="1"/>
          </p:cNvSpPr>
          <p:nvPr/>
        </p:nvSpPr>
        <p:spPr bwMode="auto">
          <a:xfrm>
            <a:off x="4495800" y="2544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</a:p>
        </p:txBody>
      </p:sp>
      <p:sp>
        <p:nvSpPr>
          <p:cNvPr id="63539" name="Text Box 52"/>
          <p:cNvSpPr txBox="1">
            <a:spLocks noChangeArrowheads="1"/>
          </p:cNvSpPr>
          <p:nvPr/>
        </p:nvSpPr>
        <p:spPr bwMode="auto">
          <a:xfrm>
            <a:off x="6934200" y="41052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P2.X</a:t>
            </a:r>
          </a:p>
        </p:txBody>
      </p:sp>
      <p:sp>
        <p:nvSpPr>
          <p:cNvPr id="63540" name="Line 53"/>
          <p:cNvSpPr>
            <a:spLocks noChangeShapeType="1"/>
          </p:cNvSpPr>
          <p:nvPr/>
        </p:nvSpPr>
        <p:spPr bwMode="auto">
          <a:xfrm>
            <a:off x="5715000" y="44719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3505200" y="5472113"/>
            <a:ext cx="506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时，此脚作通用输出口：  输出</a:t>
            </a:r>
            <a:r>
              <a:rPr kumimoji="1" lang="en-US" altLang="zh-CN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6629400" y="34051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1454150" y="402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5721350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3545" name="Text Box 58"/>
          <p:cNvSpPr txBox="1">
            <a:spLocks noChangeArrowheads="1"/>
          </p:cNvSpPr>
          <p:nvPr/>
        </p:nvSpPr>
        <p:spPr bwMode="auto">
          <a:xfrm>
            <a:off x="6400800" y="4222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6347" name="Text Box 59"/>
          <p:cNvSpPr txBox="1">
            <a:spLocks noChangeArrowheads="1"/>
          </p:cNvSpPr>
          <p:nvPr/>
        </p:nvSpPr>
        <p:spPr bwMode="auto">
          <a:xfrm>
            <a:off x="6372225" y="4103688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63547" name="Line 60"/>
          <p:cNvSpPr>
            <a:spLocks noChangeShapeType="1"/>
          </p:cNvSpPr>
          <p:nvPr/>
        </p:nvSpPr>
        <p:spPr bwMode="auto">
          <a:xfrm>
            <a:off x="2895600" y="42433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8" name="Rectangle 61"/>
          <p:cNvSpPr>
            <a:spLocks noChangeArrowheads="1"/>
          </p:cNvSpPr>
          <p:nvPr/>
        </p:nvSpPr>
        <p:spPr bwMode="auto">
          <a:xfrm>
            <a:off x="3733800" y="4090988"/>
            <a:ext cx="685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49" name="Rectangle 62"/>
          <p:cNvSpPr>
            <a:spLocks noChangeArrowheads="1"/>
          </p:cNvSpPr>
          <p:nvPr/>
        </p:nvSpPr>
        <p:spPr bwMode="auto">
          <a:xfrm>
            <a:off x="5340350" y="4208463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50" name="Line 63"/>
          <p:cNvSpPr>
            <a:spLocks noChangeShapeType="1"/>
          </p:cNvSpPr>
          <p:nvPr/>
        </p:nvSpPr>
        <p:spPr bwMode="auto">
          <a:xfrm>
            <a:off x="4114800" y="46243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1" name="Line 64"/>
          <p:cNvSpPr>
            <a:spLocks noChangeShapeType="1"/>
          </p:cNvSpPr>
          <p:nvPr/>
        </p:nvSpPr>
        <p:spPr bwMode="auto">
          <a:xfrm>
            <a:off x="4114800" y="5005388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2" name="Line 65"/>
          <p:cNvSpPr>
            <a:spLocks noChangeShapeType="1"/>
          </p:cNvSpPr>
          <p:nvPr/>
        </p:nvSpPr>
        <p:spPr bwMode="auto">
          <a:xfrm flipV="1">
            <a:off x="5029200" y="44719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3" name="Line 66"/>
          <p:cNvSpPr>
            <a:spLocks noChangeShapeType="1"/>
          </p:cNvSpPr>
          <p:nvPr/>
        </p:nvSpPr>
        <p:spPr bwMode="auto">
          <a:xfrm>
            <a:off x="5029200" y="44719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4" name="Line 67"/>
          <p:cNvSpPr>
            <a:spLocks noChangeShapeType="1"/>
          </p:cNvSpPr>
          <p:nvPr/>
        </p:nvSpPr>
        <p:spPr bwMode="auto">
          <a:xfrm flipH="1" flipV="1">
            <a:off x="3886200" y="4319588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5" name="AutoShape 68"/>
          <p:cNvSpPr>
            <a:spLocks noChangeArrowheads="1"/>
          </p:cNvSpPr>
          <p:nvPr/>
        </p:nvSpPr>
        <p:spPr bwMode="auto">
          <a:xfrm>
            <a:off x="3844925" y="42259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56" name="AutoShape 69"/>
          <p:cNvSpPr>
            <a:spLocks noChangeArrowheads="1"/>
          </p:cNvSpPr>
          <p:nvPr/>
        </p:nvSpPr>
        <p:spPr bwMode="auto">
          <a:xfrm>
            <a:off x="4225925" y="42259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57" name="Line 70"/>
          <p:cNvSpPr>
            <a:spLocks noChangeShapeType="1"/>
          </p:cNvSpPr>
          <p:nvPr/>
        </p:nvSpPr>
        <p:spPr bwMode="auto">
          <a:xfrm>
            <a:off x="3962400" y="44719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8" name="Line 71"/>
          <p:cNvSpPr>
            <a:spLocks noChangeShapeType="1"/>
          </p:cNvSpPr>
          <p:nvPr/>
        </p:nvSpPr>
        <p:spPr bwMode="auto">
          <a:xfrm>
            <a:off x="4419600" y="447198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9" name="Line 72"/>
          <p:cNvSpPr>
            <a:spLocks noChangeShapeType="1"/>
          </p:cNvSpPr>
          <p:nvPr/>
        </p:nvSpPr>
        <p:spPr bwMode="auto">
          <a:xfrm flipV="1">
            <a:off x="4724400" y="2871788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60" name="Text Box 73"/>
          <p:cNvSpPr txBox="1">
            <a:spLocks noChangeArrowheads="1"/>
          </p:cNvSpPr>
          <p:nvPr/>
        </p:nvSpPr>
        <p:spPr bwMode="auto">
          <a:xfrm>
            <a:off x="5334000" y="43195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3561" name="Rectangle 74"/>
          <p:cNvSpPr>
            <a:spLocks noChangeArrowheads="1"/>
          </p:cNvSpPr>
          <p:nvPr/>
        </p:nvSpPr>
        <p:spPr bwMode="auto">
          <a:xfrm>
            <a:off x="6324600" y="3024188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3562" name="Text Box 75"/>
          <p:cNvSpPr txBox="1">
            <a:spLocks noChangeArrowheads="1"/>
          </p:cNvSpPr>
          <p:nvPr/>
        </p:nvSpPr>
        <p:spPr bwMode="auto">
          <a:xfrm>
            <a:off x="6499225" y="3024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563" name="Text Box 76"/>
          <p:cNvSpPr txBox="1">
            <a:spLocks noChangeArrowheads="1"/>
          </p:cNvSpPr>
          <p:nvPr/>
        </p:nvSpPr>
        <p:spPr bwMode="auto">
          <a:xfrm>
            <a:off x="6477000" y="29479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3564" name="AutoShape 77"/>
          <p:cNvSpPr>
            <a:spLocks noChangeArrowheads="1"/>
          </p:cNvSpPr>
          <p:nvPr/>
        </p:nvSpPr>
        <p:spPr bwMode="auto">
          <a:xfrm>
            <a:off x="3159125" y="42195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96366" name="Text Box 78"/>
          <p:cNvSpPr txBox="1">
            <a:spLocks noChangeArrowheads="1"/>
          </p:cNvSpPr>
          <p:nvPr/>
        </p:nvSpPr>
        <p:spPr bwMode="auto">
          <a:xfrm>
            <a:off x="2901950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6367" name="Text Box 79"/>
          <p:cNvSpPr txBox="1">
            <a:spLocks noChangeArrowheads="1"/>
          </p:cNvSpPr>
          <p:nvPr/>
        </p:nvSpPr>
        <p:spPr bwMode="auto">
          <a:xfrm>
            <a:off x="5035550" y="418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3567" name="Text Box 80"/>
          <p:cNvSpPr txBox="1">
            <a:spLocks noChangeArrowheads="1"/>
          </p:cNvSpPr>
          <p:nvPr/>
        </p:nvSpPr>
        <p:spPr bwMode="auto">
          <a:xfrm>
            <a:off x="6350000" y="24907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396369" name="Text Box 81"/>
          <p:cNvSpPr txBox="1">
            <a:spLocks noChangeArrowheads="1"/>
          </p:cNvSpPr>
          <p:nvPr/>
        </p:nvSpPr>
        <p:spPr bwMode="auto">
          <a:xfrm>
            <a:off x="7126288" y="36433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3569" name="Text Box 82"/>
          <p:cNvSpPr txBox="1">
            <a:spLocks noChangeArrowheads="1"/>
          </p:cNvSpPr>
          <p:nvPr/>
        </p:nvSpPr>
        <p:spPr bwMode="auto">
          <a:xfrm>
            <a:off x="5029200" y="25669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endParaRPr kumimoji="1" lang="en-US" altLang="zh-CN" sz="2400" b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570" name="Rectangle 83"/>
          <p:cNvSpPr>
            <a:spLocks noChangeArrowheads="1"/>
          </p:cNvSpPr>
          <p:nvPr/>
        </p:nvSpPr>
        <p:spPr bwMode="auto">
          <a:xfrm>
            <a:off x="923925" y="1117600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2.1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30830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2" grpId="0" autoUpdateAnimBg="0"/>
      <p:bldP spid="396343" grpId="0" autoUpdateAnimBg="0"/>
      <p:bldP spid="396344" grpId="0" autoUpdateAnimBg="0"/>
      <p:bldP spid="396345" grpId="0" autoUpdateAnimBg="0"/>
      <p:bldP spid="396347" grpId="0" autoUpdateAnimBg="0"/>
      <p:bldP spid="396366" grpId="0" autoUpdateAnimBg="0"/>
      <p:bldP spid="396367" grpId="0" autoUpdateAnimBg="0"/>
      <p:bldP spid="39636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41E1676B-863F-4387-B374-067EDFA22830}" type="slidenum">
              <a:rPr lang="en-US" altLang="zh-CN">
                <a:latin typeface="Tahoma" pitchFamily="34" charset="0"/>
                <a:ea typeface="宋体" charset="-122"/>
              </a:rPr>
              <a:pPr/>
              <a:t>58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 rot="-5400000">
            <a:off x="2133600" y="3203575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 rot="-5400000">
            <a:off x="2133600" y="4956175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133600" y="409892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7010400" y="3660775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743200" y="35083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3200400" y="3508375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>
            <a:off x="1371600" y="427037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1371600" y="457517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>
            <a:off x="1828800" y="35083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1828800" y="3508375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828800" y="52609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4267200" y="2822575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V="1">
            <a:off x="6400800" y="267017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6400800" y="3355975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6019800" y="427037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6172200" y="4194175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6172200" y="4270375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V="1">
            <a:off x="6400800" y="396557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6172200" y="4498975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6400800" y="44989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6400800" y="381317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6210300" y="4879975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6248400" y="49561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6362700" y="5032375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6781800" y="3813175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>
            <a:off x="2743200" y="5241925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2" name="AutoShape 30"/>
          <p:cNvSpPr>
            <a:spLocks noChangeArrowheads="1"/>
          </p:cNvSpPr>
          <p:nvPr/>
        </p:nvSpPr>
        <p:spPr bwMode="auto">
          <a:xfrm>
            <a:off x="6743700" y="37941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43" name="AutoShape 31"/>
          <p:cNvSpPr>
            <a:spLocks noChangeArrowheads="1"/>
          </p:cNvSpPr>
          <p:nvPr/>
        </p:nvSpPr>
        <p:spPr bwMode="auto">
          <a:xfrm>
            <a:off x="5638800" y="43989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auto">
          <a:xfrm>
            <a:off x="1790700" y="42322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2438400" y="54133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1371600" y="5641975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 flipV="1">
            <a:off x="2438400" y="31273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 flipH="1">
            <a:off x="1371600" y="3127375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397125" y="33147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2438400" y="51038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2114550" y="40798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2590800" y="40798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2057400" y="442277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590800" y="442277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762000" y="56419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143000" y="2746375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330200" y="4422775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304800" y="4029075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4559" name="AutoShape 47"/>
          <p:cNvSpPr>
            <a:spLocks noChangeArrowheads="1"/>
          </p:cNvSpPr>
          <p:nvPr/>
        </p:nvSpPr>
        <p:spPr bwMode="auto">
          <a:xfrm>
            <a:off x="6365875" y="37957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352800" y="2517775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地址高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4495800" y="24955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6934200" y="40560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P2.X</a:t>
            </a:r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>
            <a:off x="5715000" y="44227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72" name="Text Box 52"/>
          <p:cNvSpPr txBox="1">
            <a:spLocks noChangeArrowheads="1"/>
          </p:cNvSpPr>
          <p:nvPr/>
        </p:nvSpPr>
        <p:spPr bwMode="auto">
          <a:xfrm>
            <a:off x="3475038" y="5568950"/>
            <a:ext cx="506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时，先写</a:t>
            </a: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，此脚作通用输入口</a:t>
            </a:r>
          </a:p>
        </p:txBody>
      </p:sp>
      <p:sp>
        <p:nvSpPr>
          <p:cNvPr id="363574" name="Text Box 54"/>
          <p:cNvSpPr txBox="1">
            <a:spLocks noChangeArrowheads="1"/>
          </p:cNvSpPr>
          <p:nvPr/>
        </p:nvSpPr>
        <p:spPr bwMode="auto">
          <a:xfrm>
            <a:off x="1454150" y="3979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3575" name="Text Box 55"/>
          <p:cNvSpPr txBox="1">
            <a:spLocks noChangeArrowheads="1"/>
          </p:cNvSpPr>
          <p:nvPr/>
        </p:nvSpPr>
        <p:spPr bwMode="auto">
          <a:xfrm>
            <a:off x="57213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4567" name="Text Box 56"/>
          <p:cNvSpPr txBox="1">
            <a:spLocks noChangeArrowheads="1"/>
          </p:cNvSpPr>
          <p:nvPr/>
        </p:nvSpPr>
        <p:spPr bwMode="auto">
          <a:xfrm>
            <a:off x="6400800" y="417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3577" name="Text Box 57"/>
          <p:cNvSpPr txBox="1">
            <a:spLocks noChangeArrowheads="1"/>
          </p:cNvSpPr>
          <p:nvPr/>
        </p:nvSpPr>
        <p:spPr bwMode="auto">
          <a:xfrm>
            <a:off x="6372225" y="4054475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64569" name="Line 58"/>
          <p:cNvSpPr>
            <a:spLocks noChangeShapeType="1"/>
          </p:cNvSpPr>
          <p:nvPr/>
        </p:nvSpPr>
        <p:spPr bwMode="auto">
          <a:xfrm>
            <a:off x="2895600" y="419417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0" name="Rectangle 59"/>
          <p:cNvSpPr>
            <a:spLocks noChangeArrowheads="1"/>
          </p:cNvSpPr>
          <p:nvPr/>
        </p:nvSpPr>
        <p:spPr bwMode="auto">
          <a:xfrm>
            <a:off x="3733800" y="4041775"/>
            <a:ext cx="685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71" name="Rectangle 60"/>
          <p:cNvSpPr>
            <a:spLocks noChangeArrowheads="1"/>
          </p:cNvSpPr>
          <p:nvPr/>
        </p:nvSpPr>
        <p:spPr bwMode="auto">
          <a:xfrm>
            <a:off x="5340350" y="4159250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72" name="Line 61"/>
          <p:cNvSpPr>
            <a:spLocks noChangeShapeType="1"/>
          </p:cNvSpPr>
          <p:nvPr/>
        </p:nvSpPr>
        <p:spPr bwMode="auto">
          <a:xfrm>
            <a:off x="4114800" y="45751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3" name="Line 62"/>
          <p:cNvSpPr>
            <a:spLocks noChangeShapeType="1"/>
          </p:cNvSpPr>
          <p:nvPr/>
        </p:nvSpPr>
        <p:spPr bwMode="auto">
          <a:xfrm>
            <a:off x="4114800" y="495617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4" name="Line 63"/>
          <p:cNvSpPr>
            <a:spLocks noChangeShapeType="1"/>
          </p:cNvSpPr>
          <p:nvPr/>
        </p:nvSpPr>
        <p:spPr bwMode="auto">
          <a:xfrm flipV="1">
            <a:off x="5029200" y="44227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5" name="Line 64"/>
          <p:cNvSpPr>
            <a:spLocks noChangeShapeType="1"/>
          </p:cNvSpPr>
          <p:nvPr/>
        </p:nvSpPr>
        <p:spPr bwMode="auto">
          <a:xfrm>
            <a:off x="5029200" y="44227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6" name="Line 65"/>
          <p:cNvSpPr>
            <a:spLocks noChangeShapeType="1"/>
          </p:cNvSpPr>
          <p:nvPr/>
        </p:nvSpPr>
        <p:spPr bwMode="auto">
          <a:xfrm flipH="1" flipV="1">
            <a:off x="3886200" y="4270375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7" name="AutoShape 66"/>
          <p:cNvSpPr>
            <a:spLocks noChangeArrowheads="1"/>
          </p:cNvSpPr>
          <p:nvPr/>
        </p:nvSpPr>
        <p:spPr bwMode="auto">
          <a:xfrm>
            <a:off x="3844925" y="41767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78" name="AutoShape 67"/>
          <p:cNvSpPr>
            <a:spLocks noChangeArrowheads="1"/>
          </p:cNvSpPr>
          <p:nvPr/>
        </p:nvSpPr>
        <p:spPr bwMode="auto">
          <a:xfrm>
            <a:off x="4225925" y="41767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79" name="Line 68"/>
          <p:cNvSpPr>
            <a:spLocks noChangeShapeType="1"/>
          </p:cNvSpPr>
          <p:nvPr/>
        </p:nvSpPr>
        <p:spPr bwMode="auto">
          <a:xfrm>
            <a:off x="3962400" y="44227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0" name="Line 69"/>
          <p:cNvSpPr>
            <a:spLocks noChangeShapeType="1"/>
          </p:cNvSpPr>
          <p:nvPr/>
        </p:nvSpPr>
        <p:spPr bwMode="auto">
          <a:xfrm>
            <a:off x="4419600" y="44227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1" name="Line 70"/>
          <p:cNvSpPr>
            <a:spLocks noChangeShapeType="1"/>
          </p:cNvSpPr>
          <p:nvPr/>
        </p:nvSpPr>
        <p:spPr bwMode="auto">
          <a:xfrm flipV="1">
            <a:off x="4724400" y="2822575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2" name="Text Box 71"/>
          <p:cNvSpPr txBox="1">
            <a:spLocks noChangeArrowheads="1"/>
          </p:cNvSpPr>
          <p:nvPr/>
        </p:nvSpPr>
        <p:spPr bwMode="auto">
          <a:xfrm>
            <a:off x="5334000" y="4270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4583" name="Rectangle 72"/>
          <p:cNvSpPr>
            <a:spLocks noChangeArrowheads="1"/>
          </p:cNvSpPr>
          <p:nvPr/>
        </p:nvSpPr>
        <p:spPr bwMode="auto">
          <a:xfrm>
            <a:off x="6324600" y="2974975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4584" name="Text Box 73"/>
          <p:cNvSpPr txBox="1">
            <a:spLocks noChangeArrowheads="1"/>
          </p:cNvSpPr>
          <p:nvPr/>
        </p:nvSpPr>
        <p:spPr bwMode="auto">
          <a:xfrm>
            <a:off x="6499225" y="2974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585" name="Text Box 74"/>
          <p:cNvSpPr txBox="1">
            <a:spLocks noChangeArrowheads="1"/>
          </p:cNvSpPr>
          <p:nvPr/>
        </p:nvSpPr>
        <p:spPr bwMode="auto">
          <a:xfrm>
            <a:off x="6477000" y="2898775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4586" name="AutoShape 75"/>
          <p:cNvSpPr>
            <a:spLocks noChangeArrowheads="1"/>
          </p:cNvSpPr>
          <p:nvPr/>
        </p:nvSpPr>
        <p:spPr bwMode="auto">
          <a:xfrm>
            <a:off x="3159125" y="41703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63596" name="Text Box 76"/>
          <p:cNvSpPr txBox="1">
            <a:spLocks noChangeArrowheads="1"/>
          </p:cNvSpPr>
          <p:nvPr/>
        </p:nvSpPr>
        <p:spPr bwMode="auto">
          <a:xfrm>
            <a:off x="29019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3597" name="Text Box 77"/>
          <p:cNvSpPr txBox="1">
            <a:spLocks noChangeArrowheads="1"/>
          </p:cNvSpPr>
          <p:nvPr/>
        </p:nvSpPr>
        <p:spPr bwMode="auto">
          <a:xfrm>
            <a:off x="50355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4589" name="Text Box 78"/>
          <p:cNvSpPr txBox="1">
            <a:spLocks noChangeArrowheads="1"/>
          </p:cNvSpPr>
          <p:nvPr/>
        </p:nvSpPr>
        <p:spPr bwMode="auto">
          <a:xfrm>
            <a:off x="6350000" y="24415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4590" name="Text Box 80"/>
          <p:cNvSpPr txBox="1">
            <a:spLocks noChangeArrowheads="1"/>
          </p:cNvSpPr>
          <p:nvPr/>
        </p:nvSpPr>
        <p:spPr bwMode="auto">
          <a:xfrm>
            <a:off x="5029200" y="25177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endParaRPr kumimoji="1" lang="en-US" altLang="zh-CN" sz="2400" b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591" name="Rectangle 81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sp>
        <p:nvSpPr>
          <p:cNvPr id="64592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846138" y="1700808"/>
            <a:ext cx="7696200" cy="5207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P2.0—P2.7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zh-CN" altLang="en-US" sz="2400" u="sng" dirty="0" smtClean="0"/>
              <a:t>准双向</a:t>
            </a:r>
            <a:r>
              <a:rPr lang="en-US" altLang="zh-CN" sz="2400" u="sng" dirty="0" smtClean="0"/>
              <a:t>I/O</a:t>
            </a:r>
            <a:r>
              <a:rPr lang="zh-CN" altLang="en-US" sz="2400" u="sng" dirty="0" smtClean="0"/>
              <a:t>口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。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105150" y="4586288"/>
            <a:ext cx="3962400" cy="812800"/>
            <a:chOff x="2112" y="3401"/>
            <a:chExt cx="2496" cy="512"/>
          </a:xfrm>
        </p:grpSpPr>
        <p:sp>
          <p:nvSpPr>
            <p:cNvPr id="64594" name="Line 85"/>
            <p:cNvSpPr>
              <a:spLocks noChangeShapeType="1"/>
            </p:cNvSpPr>
            <p:nvPr/>
          </p:nvSpPr>
          <p:spPr bwMode="auto">
            <a:xfrm>
              <a:off x="4608" y="3401"/>
              <a:ext cx="0" cy="5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5" name="Line 86"/>
            <p:cNvSpPr>
              <a:spLocks noChangeShapeType="1"/>
            </p:cNvSpPr>
            <p:nvPr/>
          </p:nvSpPr>
          <p:spPr bwMode="auto">
            <a:xfrm flipH="1">
              <a:off x="2112" y="3904"/>
              <a:ext cx="24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7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72" grpId="0" autoUpdateAnimBg="0"/>
      <p:bldP spid="363574" grpId="0" autoUpdateAnimBg="0"/>
      <p:bldP spid="363575" grpId="0" autoUpdateAnimBg="0"/>
      <p:bldP spid="363577" grpId="0" autoUpdateAnimBg="0"/>
      <p:bldP spid="363596" grpId="0" autoUpdateAnimBg="0"/>
      <p:bldP spid="36359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362E851-95DF-4823-82C8-3DD83C9D2B90}" type="slidenum">
              <a:rPr lang="en-US" altLang="zh-CN">
                <a:latin typeface="Tahoma" pitchFamily="34" charset="0"/>
                <a:ea typeface="宋体" charset="-122"/>
              </a:rPr>
              <a:pPr/>
              <a:t>59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3540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 rot="-5400000">
            <a:off x="2133600" y="31369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 rot="-5400000">
            <a:off x="2133600" y="48895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133600" y="403225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7010400" y="359410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2743200" y="34417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200400" y="34417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1371600" y="42037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 flipH="1">
            <a:off x="1371600" y="45085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1828800" y="34417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828800" y="344170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828800" y="51943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4267200" y="27559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6400800" y="26035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400800" y="32893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6019800" y="42037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6172200" y="41275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6172200" y="42037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V="1">
            <a:off x="6400800" y="38989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6172200" y="44323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6400800" y="44323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6400800" y="37465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6210300" y="48133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6248400" y="48895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6362700" y="49657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6781800" y="37465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flipH="1">
            <a:off x="2743200" y="517525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AutoShape 30"/>
          <p:cNvSpPr>
            <a:spLocks noChangeArrowheads="1"/>
          </p:cNvSpPr>
          <p:nvPr/>
        </p:nvSpPr>
        <p:spPr bwMode="auto">
          <a:xfrm>
            <a:off x="6743700" y="37274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67" name="AutoShape 31"/>
          <p:cNvSpPr>
            <a:spLocks noChangeArrowheads="1"/>
          </p:cNvSpPr>
          <p:nvPr/>
        </p:nvSpPr>
        <p:spPr bwMode="auto">
          <a:xfrm>
            <a:off x="5638800" y="43322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1790700" y="41656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2438400" y="53467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>
            <a:off x="1371600" y="55753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 flipV="1">
            <a:off x="2438400" y="30607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H="1">
            <a:off x="1371600" y="30607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2397125" y="32480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438400" y="50371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2114550" y="4013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2590800" y="4013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2057400" y="43561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2590800" y="43561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762000" y="55753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914400" y="26797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381000" y="43561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355600" y="38989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5583" name="AutoShape 47"/>
          <p:cNvSpPr>
            <a:spLocks noChangeArrowheads="1"/>
          </p:cNvSpPr>
          <p:nvPr/>
        </p:nvSpPr>
        <p:spPr bwMode="auto">
          <a:xfrm>
            <a:off x="6365875" y="37290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3352800" y="24511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地址高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4495800" y="2447925"/>
            <a:ext cx="884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5586" name="Text Box 50"/>
          <p:cNvSpPr txBox="1">
            <a:spLocks noChangeArrowheads="1"/>
          </p:cNvSpPr>
          <p:nvPr/>
        </p:nvSpPr>
        <p:spPr bwMode="auto">
          <a:xfrm>
            <a:off x="6781800" y="39893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P2.X</a:t>
            </a:r>
          </a:p>
        </p:txBody>
      </p:sp>
      <p:sp>
        <p:nvSpPr>
          <p:cNvPr id="65587" name="Line 51"/>
          <p:cNvSpPr>
            <a:spLocks noChangeShapeType="1"/>
          </p:cNvSpPr>
          <p:nvPr/>
        </p:nvSpPr>
        <p:spPr bwMode="auto">
          <a:xfrm>
            <a:off x="5715000" y="43561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6591300" y="3314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5715000" y="4051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6400800" y="4106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4599" name="Text Box 55"/>
          <p:cNvSpPr txBox="1">
            <a:spLocks noChangeArrowheads="1"/>
          </p:cNvSpPr>
          <p:nvPr/>
        </p:nvSpPr>
        <p:spPr bwMode="auto">
          <a:xfrm>
            <a:off x="6372225" y="3987800"/>
            <a:ext cx="485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导通</a:t>
            </a:r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2895600" y="41275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3" name="Rectangle 57"/>
          <p:cNvSpPr>
            <a:spLocks noChangeArrowheads="1"/>
          </p:cNvSpPr>
          <p:nvPr/>
        </p:nvSpPr>
        <p:spPr bwMode="auto">
          <a:xfrm>
            <a:off x="3733800" y="3975100"/>
            <a:ext cx="685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5340350" y="4092575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4114800" y="45085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>
            <a:off x="4114800" y="48895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V="1">
            <a:off x="5029200" y="43561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>
            <a:off x="5029200" y="43561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V="1">
            <a:off x="4114800" y="4203700"/>
            <a:ext cx="76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0" name="AutoShape 64"/>
          <p:cNvSpPr>
            <a:spLocks noChangeArrowheads="1"/>
          </p:cNvSpPr>
          <p:nvPr/>
        </p:nvSpPr>
        <p:spPr bwMode="auto">
          <a:xfrm>
            <a:off x="3844925" y="41100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601" name="AutoShape 65"/>
          <p:cNvSpPr>
            <a:spLocks noChangeArrowheads="1"/>
          </p:cNvSpPr>
          <p:nvPr/>
        </p:nvSpPr>
        <p:spPr bwMode="auto">
          <a:xfrm>
            <a:off x="4225925" y="41100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602" name="Line 66"/>
          <p:cNvSpPr>
            <a:spLocks noChangeShapeType="1"/>
          </p:cNvSpPr>
          <p:nvPr/>
        </p:nvSpPr>
        <p:spPr bwMode="auto">
          <a:xfrm>
            <a:off x="4191000" y="43561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3" name="Line 67"/>
          <p:cNvSpPr>
            <a:spLocks noChangeShapeType="1"/>
          </p:cNvSpPr>
          <p:nvPr/>
        </p:nvSpPr>
        <p:spPr bwMode="auto">
          <a:xfrm>
            <a:off x="4419600" y="43561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4" name="Line 68"/>
          <p:cNvSpPr>
            <a:spLocks noChangeShapeType="1"/>
          </p:cNvSpPr>
          <p:nvPr/>
        </p:nvSpPr>
        <p:spPr bwMode="auto">
          <a:xfrm flipV="1">
            <a:off x="4724400" y="27559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5334000" y="42037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6324600" y="2908300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5607" name="Text Box 71"/>
          <p:cNvSpPr txBox="1">
            <a:spLocks noChangeArrowheads="1"/>
          </p:cNvSpPr>
          <p:nvPr/>
        </p:nvSpPr>
        <p:spPr bwMode="auto">
          <a:xfrm>
            <a:off x="6499225" y="29083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608" name="Text Box 72"/>
          <p:cNvSpPr txBox="1">
            <a:spLocks noChangeArrowheads="1"/>
          </p:cNvSpPr>
          <p:nvPr/>
        </p:nvSpPr>
        <p:spPr bwMode="auto">
          <a:xfrm>
            <a:off x="6477000" y="28321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5609" name="AutoShape 73"/>
          <p:cNvSpPr>
            <a:spLocks noChangeArrowheads="1"/>
          </p:cNvSpPr>
          <p:nvPr/>
        </p:nvSpPr>
        <p:spPr bwMode="auto">
          <a:xfrm>
            <a:off x="3159125" y="41036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64618" name="Text Box 74"/>
          <p:cNvSpPr txBox="1">
            <a:spLocks noChangeArrowheads="1"/>
          </p:cNvSpPr>
          <p:nvPr/>
        </p:nvSpPr>
        <p:spPr bwMode="auto">
          <a:xfrm>
            <a:off x="5029200" y="4051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3784600" y="31369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364620" name="Text Box 76"/>
          <p:cNvSpPr txBox="1">
            <a:spLocks noChangeArrowheads="1"/>
          </p:cNvSpPr>
          <p:nvPr/>
        </p:nvSpPr>
        <p:spPr bwMode="auto">
          <a:xfrm>
            <a:off x="7162800" y="35274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364621" name="Text Box 77"/>
          <p:cNvSpPr txBox="1">
            <a:spLocks noChangeArrowheads="1"/>
          </p:cNvSpPr>
          <p:nvPr/>
        </p:nvSpPr>
        <p:spPr bwMode="auto">
          <a:xfrm>
            <a:off x="2971800" y="5513388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控制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 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时，此脚作高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位地址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A8—A15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输出口：当输出 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 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65614" name="Rectangle 78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sp>
        <p:nvSpPr>
          <p:cNvPr id="65615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855663" y="1558925"/>
            <a:ext cx="7696200" cy="5207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P2.0—P2.7</a:t>
            </a:r>
            <a:r>
              <a:rPr lang="zh-CN" altLang="en-US" sz="2400" dirty="0" smtClean="0"/>
              <a:t>作为高八位地址总线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输出地址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65616" name="Text Box 81"/>
          <p:cNvSpPr txBox="1">
            <a:spLocks noChangeArrowheads="1"/>
          </p:cNvSpPr>
          <p:nvPr/>
        </p:nvSpPr>
        <p:spPr bwMode="auto">
          <a:xfrm>
            <a:off x="6229350" y="22209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149549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96" grpId="0" autoUpdateAnimBg="0"/>
      <p:bldP spid="364597" grpId="0" autoUpdateAnimBg="0"/>
      <p:bldP spid="364599" grpId="0" autoUpdateAnimBg="0"/>
      <p:bldP spid="364618" grpId="0" autoUpdateAnimBg="0"/>
      <p:bldP spid="364619" grpId="0" autoUpdateAnimBg="0"/>
      <p:bldP spid="364620" grpId="0" autoUpdateAnimBg="0"/>
      <p:bldP spid="364621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F8B47C8-8DCC-4F60-83CF-CFAD98D492E3}" type="slidenum">
              <a:rPr lang="en-US" altLang="zh-CN">
                <a:latin typeface="Tahoma" pitchFamily="34" charset="0"/>
                <a:ea typeface="宋体" charset="-122"/>
              </a:rPr>
              <a:pPr/>
              <a:t>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14475"/>
            <a:ext cx="6070600" cy="1406525"/>
          </a:xfrm>
        </p:spPr>
        <p:txBody>
          <a:bodyPr>
            <a:normAutofit lnSpcReduction="10000"/>
          </a:bodyPr>
          <a:lstStyle/>
          <a:p>
            <a:pPr marL="190500" lvl="1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1600" algn="l"/>
              </a:tabLst>
            </a:pP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电源线</a:t>
            </a:r>
            <a:r>
              <a:rPr lang="zh-CN" altLang="en-US" smtClean="0">
                <a:latin typeface="Times New Roman" pitchFamily="18" charset="0"/>
              </a:rPr>
              <a:t>    ＋</a:t>
            </a:r>
            <a:r>
              <a:rPr lang="en-US" altLang="zh-CN" smtClean="0">
                <a:latin typeface="Times New Roman" pitchFamily="18" charset="0"/>
              </a:rPr>
              <a:t>5V</a:t>
            </a:r>
            <a:r>
              <a:rPr lang="zh-CN" altLang="en-US" smtClean="0">
                <a:latin typeface="Times New Roman" pitchFamily="18" charset="0"/>
              </a:rPr>
              <a:t>供电</a:t>
            </a:r>
          </a:p>
          <a:p>
            <a:pPr marL="190500" lvl="1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1600" algn="l"/>
              </a:tabLst>
            </a:pPr>
            <a:r>
              <a:rPr lang="zh-CN" altLang="en-US" smtClean="0">
                <a:latin typeface="Times New Roman" pitchFamily="18" charset="0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VCC 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40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</a:rPr>
              <a:t>——</a:t>
            </a:r>
            <a:r>
              <a:rPr lang="zh-CN" altLang="en-US" smtClean="0">
                <a:latin typeface="Times New Roman" pitchFamily="18" charset="0"/>
              </a:rPr>
              <a:t>＋</a:t>
            </a:r>
            <a:r>
              <a:rPr lang="en-US" altLang="zh-CN" smtClean="0">
                <a:latin typeface="Times New Roman" pitchFamily="18" charset="0"/>
              </a:rPr>
              <a:t>5V</a:t>
            </a:r>
          </a:p>
          <a:p>
            <a:pPr marL="190500" lvl="1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01600" algn="l"/>
              </a:tabLst>
            </a:pPr>
            <a:r>
              <a:rPr lang="en-US" altLang="zh-CN" smtClean="0">
                <a:latin typeface="Times New Roman" pitchFamily="18" charset="0"/>
              </a:rPr>
              <a:t>         GND 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20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</a:rPr>
              <a:t>——  </a:t>
            </a:r>
            <a:r>
              <a:rPr lang="zh-CN" altLang="en-US" smtClean="0">
                <a:latin typeface="Times New Roman" pitchFamily="18" charset="0"/>
              </a:rPr>
              <a:t>地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003300" y="4445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2.1.2  MCS-51</a:t>
            </a:r>
            <a:r>
              <a:rPr kumimoji="1" lang="zh-CN" altLang="en-US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单片机的引脚与功能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6503988" y="1435100"/>
            <a:ext cx="2640012" cy="4600575"/>
            <a:chOff x="872" y="1152"/>
            <a:chExt cx="1663" cy="2898"/>
          </a:xfrm>
        </p:grpSpPr>
        <p:sp>
          <p:nvSpPr>
            <p:cNvPr id="30736" name="Text Box 9"/>
            <p:cNvSpPr txBox="1">
              <a:spLocks noChangeArrowheads="1"/>
            </p:cNvSpPr>
            <p:nvPr/>
          </p:nvSpPr>
          <p:spPr bwMode="auto">
            <a:xfrm>
              <a:off x="1184" y="3800"/>
              <a:ext cx="8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0">
                  <a:latin typeface="Times New Roman" pitchFamily="18" charset="0"/>
                  <a:ea typeface="华文隶书" pitchFamily="2" charset="-122"/>
                </a:rPr>
                <a:t>引脚分配</a:t>
              </a:r>
            </a:p>
          </p:txBody>
        </p:sp>
        <p:pic>
          <p:nvPicPr>
            <p:cNvPr id="30737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" y="1152"/>
              <a:ext cx="1663" cy="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1511300"/>
            <a:ext cx="1981200" cy="4140200"/>
            <a:chOff x="4272" y="952"/>
            <a:chExt cx="1248" cy="2608"/>
          </a:xfrm>
        </p:grpSpPr>
        <p:sp>
          <p:nvSpPr>
            <p:cNvPr id="30734" name="Rectangle 11"/>
            <p:cNvSpPr>
              <a:spLocks noChangeArrowheads="1"/>
            </p:cNvSpPr>
            <p:nvPr/>
          </p:nvSpPr>
          <p:spPr bwMode="auto">
            <a:xfrm>
              <a:off x="5120" y="952"/>
              <a:ext cx="400" cy="16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4272" y="3400"/>
              <a:ext cx="448" cy="16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</p:grp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013700" y="1803400"/>
            <a:ext cx="977900" cy="1612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chemeClr val="hlink"/>
                </a:solidFill>
                <a:ea typeface="宋体" charset="-122"/>
              </a:rPr>
              <a:t>P0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6572250" y="4972050"/>
            <a:ext cx="977900" cy="3810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68300" y="2998788"/>
            <a:ext cx="60706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1905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晶体振荡器信号输入输出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XTAL2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18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晶体振荡器信号输出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XTAL1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19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晶体振荡器信号输入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393700" y="4370388"/>
            <a:ext cx="6070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1905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输入</a:t>
            </a:r>
            <a:r>
              <a:rPr lang="en-US" altLang="zh-CN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zh-CN" altLang="en-US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输出线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P0.0~P0.7      P0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口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P1.0~P1.7      P1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口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P2.0~P2.7      P2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口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P3.0~P3.7      P3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口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6515100" y="1574800"/>
            <a:ext cx="977900" cy="1612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chemeClr val="hlink"/>
                </a:solidFill>
                <a:ea typeface="宋体" charset="-122"/>
              </a:rPr>
              <a:t>P1</a:t>
            </a: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8166100" y="3975100"/>
            <a:ext cx="977900" cy="1612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chemeClr val="hlink"/>
                </a:solidFill>
                <a:ea typeface="宋体" charset="-122"/>
              </a:rPr>
              <a:t>P2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6464300" y="3327400"/>
            <a:ext cx="977900" cy="1612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chemeClr val="hlink"/>
                </a:solidFill>
                <a:ea typeface="宋体" charset="-122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79431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7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7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7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7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7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7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7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7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7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7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7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7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7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66" grpId="0" animBg="1"/>
      <p:bldP spid="74768" grpId="0" animBg="1"/>
      <p:bldP spid="74769" grpId="0" build="p"/>
      <p:bldP spid="74770" grpId="0" build="p"/>
      <p:bldP spid="74773" grpId="0" animBg="1"/>
      <p:bldP spid="74774" grpId="0" animBg="1"/>
      <p:bldP spid="7477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EE79056-1786-4C8A-A46C-706088CCAB58}" type="slidenum">
              <a:rPr lang="en-US" altLang="zh-CN">
                <a:latin typeface="Tahoma" pitchFamily="34" charset="0"/>
                <a:ea typeface="宋体" charset="-122"/>
              </a:rPr>
              <a:pPr/>
              <a:t>60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08138"/>
            <a:ext cx="7726362" cy="1704975"/>
          </a:xfrm>
        </p:spPr>
        <p:txBody>
          <a:bodyPr/>
          <a:lstStyle/>
          <a:p>
            <a:pPr eaLnBrk="1" hangingPunct="1">
              <a:buSzPct val="65000"/>
              <a:buFont typeface="Wingdings" pitchFamily="2" charset="2"/>
              <a:buNone/>
            </a:pPr>
            <a:r>
              <a:rPr lang="en-US" altLang="zh-CN" sz="2400" dirty="0" smtClean="0"/>
              <a:t>   2.3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P3.0—P3.7: </a:t>
            </a:r>
            <a:r>
              <a:rPr lang="zh-CN" altLang="en-US" sz="2400" dirty="0" smtClean="0"/>
              <a:t>双功能口（内置了上拉电阻）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  	       </a:t>
            </a:r>
            <a:r>
              <a:rPr lang="zh-CN" altLang="en-US" sz="2400" u="sng" dirty="0" smtClean="0"/>
              <a:t>具有特定的第二功能</a:t>
            </a:r>
            <a:r>
              <a:rPr lang="zh-CN" altLang="en-US" sz="2400" dirty="0" smtClean="0"/>
              <a:t>。在不使用它的第二功能时它就是普通的</a:t>
            </a:r>
            <a:r>
              <a:rPr lang="zh-CN" altLang="en-US" sz="2400" u="sng" dirty="0" smtClean="0"/>
              <a:t>通用准双向</a:t>
            </a:r>
            <a:r>
              <a:rPr lang="en-US" altLang="zh-CN" sz="2400" u="sng" dirty="0" smtClean="0"/>
              <a:t>I/O</a:t>
            </a:r>
            <a:r>
              <a:rPr lang="zh-CN" altLang="en-US" sz="2400" u="sng" dirty="0" smtClean="0"/>
              <a:t>口</a:t>
            </a:r>
            <a:r>
              <a:rPr lang="zh-CN" altLang="en-US" sz="2400" dirty="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 rot="-5400000">
            <a:off x="2197100" y="380206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 rot="-5400000">
            <a:off x="2197100" y="555466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2197100" y="4697413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7073900" y="4259263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2806700" y="41068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 flipH="1">
            <a:off x="1435100" y="486886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 flipH="1">
            <a:off x="1435100" y="517366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 flipH="1">
            <a:off x="1892300" y="410686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1892300" y="4106863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892300" y="585946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3797300" y="4106863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V="1">
            <a:off x="6464300" y="326866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>
            <a:off x="6464300" y="39544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8" name="Line 17"/>
          <p:cNvSpPr>
            <a:spLocks noChangeShapeType="1"/>
          </p:cNvSpPr>
          <p:nvPr/>
        </p:nvSpPr>
        <p:spPr bwMode="auto">
          <a:xfrm>
            <a:off x="6083300" y="4868863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9" name="Line 18"/>
          <p:cNvSpPr>
            <a:spLocks noChangeShapeType="1"/>
          </p:cNvSpPr>
          <p:nvPr/>
        </p:nvSpPr>
        <p:spPr bwMode="auto">
          <a:xfrm>
            <a:off x="6235700" y="479266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0" name="Line 19"/>
          <p:cNvSpPr>
            <a:spLocks noChangeShapeType="1"/>
          </p:cNvSpPr>
          <p:nvPr/>
        </p:nvSpPr>
        <p:spPr bwMode="auto">
          <a:xfrm>
            <a:off x="6235700" y="486886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1" name="Line 20"/>
          <p:cNvSpPr>
            <a:spLocks noChangeShapeType="1"/>
          </p:cNvSpPr>
          <p:nvPr/>
        </p:nvSpPr>
        <p:spPr bwMode="auto">
          <a:xfrm flipV="1">
            <a:off x="6464300" y="456406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2" name="Line 21"/>
          <p:cNvSpPr>
            <a:spLocks noChangeShapeType="1"/>
          </p:cNvSpPr>
          <p:nvPr/>
        </p:nvSpPr>
        <p:spPr bwMode="auto">
          <a:xfrm>
            <a:off x="6235700" y="509746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3" name="Line 22"/>
          <p:cNvSpPr>
            <a:spLocks noChangeShapeType="1"/>
          </p:cNvSpPr>
          <p:nvPr/>
        </p:nvSpPr>
        <p:spPr bwMode="auto">
          <a:xfrm>
            <a:off x="6464300" y="509746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4" name="Line 23"/>
          <p:cNvSpPr>
            <a:spLocks noChangeShapeType="1"/>
          </p:cNvSpPr>
          <p:nvPr/>
        </p:nvSpPr>
        <p:spPr bwMode="auto">
          <a:xfrm>
            <a:off x="6464300" y="441166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273800" y="54784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335713" y="555466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426200" y="5630863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845300" y="4411663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9" name="Line 28"/>
          <p:cNvSpPr>
            <a:spLocks noChangeShapeType="1"/>
          </p:cNvSpPr>
          <p:nvPr/>
        </p:nvSpPr>
        <p:spPr bwMode="auto">
          <a:xfrm flipH="1">
            <a:off x="2806700" y="5840413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0" name="AutoShape 29"/>
          <p:cNvSpPr>
            <a:spLocks noChangeArrowheads="1"/>
          </p:cNvSpPr>
          <p:nvPr/>
        </p:nvSpPr>
        <p:spPr bwMode="auto">
          <a:xfrm>
            <a:off x="6807200" y="43926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91" name="AutoShape 30"/>
          <p:cNvSpPr>
            <a:spLocks noChangeArrowheads="1"/>
          </p:cNvSpPr>
          <p:nvPr/>
        </p:nvSpPr>
        <p:spPr bwMode="auto">
          <a:xfrm>
            <a:off x="5702300" y="49974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92" name="AutoShape 31"/>
          <p:cNvSpPr>
            <a:spLocks noChangeArrowheads="1"/>
          </p:cNvSpPr>
          <p:nvPr/>
        </p:nvSpPr>
        <p:spPr bwMode="auto">
          <a:xfrm>
            <a:off x="1854200" y="48307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593" name="Line 32"/>
          <p:cNvSpPr>
            <a:spLocks noChangeShapeType="1"/>
          </p:cNvSpPr>
          <p:nvPr/>
        </p:nvSpPr>
        <p:spPr bwMode="auto">
          <a:xfrm>
            <a:off x="2501900" y="60118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4" name="Line 33"/>
          <p:cNvSpPr>
            <a:spLocks noChangeShapeType="1"/>
          </p:cNvSpPr>
          <p:nvPr/>
        </p:nvSpPr>
        <p:spPr bwMode="auto">
          <a:xfrm flipH="1">
            <a:off x="1435100" y="624046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5" name="Line 34"/>
          <p:cNvSpPr>
            <a:spLocks noChangeShapeType="1"/>
          </p:cNvSpPr>
          <p:nvPr/>
        </p:nvSpPr>
        <p:spPr bwMode="auto">
          <a:xfrm flipV="1">
            <a:off x="2501900" y="37258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6" name="Line 35"/>
          <p:cNvSpPr>
            <a:spLocks noChangeShapeType="1"/>
          </p:cNvSpPr>
          <p:nvPr/>
        </p:nvSpPr>
        <p:spPr bwMode="auto">
          <a:xfrm flipH="1">
            <a:off x="1435100" y="372586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7" name="Text Box 36"/>
          <p:cNvSpPr txBox="1">
            <a:spLocks noChangeArrowheads="1"/>
          </p:cNvSpPr>
          <p:nvPr/>
        </p:nvSpPr>
        <p:spPr bwMode="auto">
          <a:xfrm>
            <a:off x="2460625" y="39131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6598" name="Text Box 37"/>
          <p:cNvSpPr txBox="1">
            <a:spLocks noChangeArrowheads="1"/>
          </p:cNvSpPr>
          <p:nvPr/>
        </p:nvSpPr>
        <p:spPr bwMode="auto">
          <a:xfrm>
            <a:off x="2501900" y="57023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6599" name="Text Box 38"/>
          <p:cNvSpPr txBox="1">
            <a:spLocks noChangeArrowheads="1"/>
          </p:cNvSpPr>
          <p:nvPr/>
        </p:nvSpPr>
        <p:spPr bwMode="auto">
          <a:xfrm>
            <a:off x="2178050" y="467836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6600" name="Text Box 39"/>
          <p:cNvSpPr txBox="1">
            <a:spLocks noChangeArrowheads="1"/>
          </p:cNvSpPr>
          <p:nvPr/>
        </p:nvSpPr>
        <p:spPr bwMode="auto">
          <a:xfrm>
            <a:off x="2654300" y="467836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6601" name="Text Box 40"/>
          <p:cNvSpPr txBox="1">
            <a:spLocks noChangeArrowheads="1"/>
          </p:cNvSpPr>
          <p:nvPr/>
        </p:nvSpPr>
        <p:spPr bwMode="auto">
          <a:xfrm>
            <a:off x="2120900" y="502126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6602" name="Text Box 41"/>
          <p:cNvSpPr txBox="1">
            <a:spLocks noChangeArrowheads="1"/>
          </p:cNvSpPr>
          <p:nvPr/>
        </p:nvSpPr>
        <p:spPr bwMode="auto">
          <a:xfrm>
            <a:off x="2654300" y="502126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6603" name="Text Box 42"/>
          <p:cNvSpPr txBox="1">
            <a:spLocks noChangeArrowheads="1"/>
          </p:cNvSpPr>
          <p:nvPr/>
        </p:nvSpPr>
        <p:spPr bwMode="auto">
          <a:xfrm>
            <a:off x="825500" y="62404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</a:p>
        </p:txBody>
      </p:sp>
      <p:sp>
        <p:nvSpPr>
          <p:cNvPr id="66604" name="Text Box 43"/>
          <p:cNvSpPr txBox="1">
            <a:spLocks noChangeArrowheads="1"/>
          </p:cNvSpPr>
          <p:nvPr/>
        </p:nvSpPr>
        <p:spPr bwMode="auto">
          <a:xfrm>
            <a:off x="1206500" y="33448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</a:p>
        </p:txBody>
      </p:sp>
      <p:sp>
        <p:nvSpPr>
          <p:cNvPr id="66605" name="Text Box 44"/>
          <p:cNvSpPr txBox="1">
            <a:spLocks noChangeArrowheads="1"/>
          </p:cNvSpPr>
          <p:nvPr/>
        </p:nvSpPr>
        <p:spPr bwMode="auto">
          <a:xfrm>
            <a:off x="419100" y="5021263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6606" name="Text Box 45"/>
          <p:cNvSpPr txBox="1">
            <a:spLocks noChangeArrowheads="1"/>
          </p:cNvSpPr>
          <p:nvPr/>
        </p:nvSpPr>
        <p:spPr bwMode="auto">
          <a:xfrm>
            <a:off x="381000" y="4576763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6607" name="AutoShape 46"/>
          <p:cNvSpPr>
            <a:spLocks noChangeArrowheads="1"/>
          </p:cNvSpPr>
          <p:nvPr/>
        </p:nvSpPr>
        <p:spPr bwMode="auto">
          <a:xfrm>
            <a:off x="6429375" y="43942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08" name="Text Box 47"/>
          <p:cNvSpPr txBox="1">
            <a:spLocks noChangeArrowheads="1"/>
          </p:cNvSpPr>
          <p:nvPr/>
        </p:nvSpPr>
        <p:spPr bwMode="auto">
          <a:xfrm>
            <a:off x="4178300" y="30400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第二功能输出</a:t>
            </a:r>
          </a:p>
        </p:txBody>
      </p:sp>
      <p:sp>
        <p:nvSpPr>
          <p:cNvPr id="66609" name="Text Box 48"/>
          <p:cNvSpPr txBox="1">
            <a:spLocks noChangeArrowheads="1"/>
          </p:cNvSpPr>
          <p:nvPr/>
        </p:nvSpPr>
        <p:spPr bwMode="auto">
          <a:xfrm>
            <a:off x="7150100" y="465455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 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P3.X</a:t>
            </a:r>
          </a:p>
        </p:txBody>
      </p:sp>
      <p:sp>
        <p:nvSpPr>
          <p:cNvPr id="66610" name="Line 49"/>
          <p:cNvSpPr>
            <a:spLocks noChangeShapeType="1"/>
          </p:cNvSpPr>
          <p:nvPr/>
        </p:nvSpPr>
        <p:spPr bwMode="auto">
          <a:xfrm>
            <a:off x="5778500" y="502126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1" name="Text Box 50"/>
          <p:cNvSpPr txBox="1">
            <a:spLocks noChangeArrowheads="1"/>
          </p:cNvSpPr>
          <p:nvPr/>
        </p:nvSpPr>
        <p:spPr bwMode="auto">
          <a:xfrm>
            <a:off x="6464300" y="4772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612" name="Line 51"/>
          <p:cNvSpPr>
            <a:spLocks noChangeShapeType="1"/>
          </p:cNvSpPr>
          <p:nvPr/>
        </p:nvSpPr>
        <p:spPr bwMode="auto">
          <a:xfrm>
            <a:off x="2959100" y="4792663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3" name="Rectangle 52"/>
          <p:cNvSpPr>
            <a:spLocks noChangeArrowheads="1"/>
          </p:cNvSpPr>
          <p:nvPr/>
        </p:nvSpPr>
        <p:spPr bwMode="auto">
          <a:xfrm>
            <a:off x="5403850" y="4757738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14" name="Line 53"/>
          <p:cNvSpPr>
            <a:spLocks noChangeShapeType="1"/>
          </p:cNvSpPr>
          <p:nvPr/>
        </p:nvSpPr>
        <p:spPr bwMode="auto">
          <a:xfrm>
            <a:off x="5092700" y="486886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5" name="Line 54"/>
          <p:cNvSpPr>
            <a:spLocks noChangeShapeType="1"/>
          </p:cNvSpPr>
          <p:nvPr/>
        </p:nvSpPr>
        <p:spPr bwMode="auto">
          <a:xfrm flipV="1">
            <a:off x="5092700" y="3421063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6" name="Text Box 55"/>
          <p:cNvSpPr txBox="1">
            <a:spLocks noChangeArrowheads="1"/>
          </p:cNvSpPr>
          <p:nvPr/>
        </p:nvSpPr>
        <p:spPr bwMode="auto">
          <a:xfrm>
            <a:off x="5397500" y="48688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6617" name="Rectangle 56"/>
          <p:cNvSpPr>
            <a:spLocks noChangeArrowheads="1"/>
          </p:cNvSpPr>
          <p:nvPr/>
        </p:nvSpPr>
        <p:spPr bwMode="auto">
          <a:xfrm>
            <a:off x="6388100" y="3573463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18" name="Text Box 57"/>
          <p:cNvSpPr txBox="1">
            <a:spLocks noChangeArrowheads="1"/>
          </p:cNvSpPr>
          <p:nvPr/>
        </p:nvSpPr>
        <p:spPr bwMode="auto">
          <a:xfrm>
            <a:off x="6562725" y="3573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619" name="Text Box 58"/>
          <p:cNvSpPr txBox="1">
            <a:spLocks noChangeArrowheads="1"/>
          </p:cNvSpPr>
          <p:nvPr/>
        </p:nvSpPr>
        <p:spPr bwMode="auto">
          <a:xfrm>
            <a:off x="6540500" y="34972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6620" name="AutoShape 59"/>
          <p:cNvSpPr>
            <a:spLocks noChangeArrowheads="1"/>
          </p:cNvSpPr>
          <p:nvPr/>
        </p:nvSpPr>
        <p:spPr bwMode="auto">
          <a:xfrm>
            <a:off x="3756025" y="47688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21" name="Text Box 60"/>
          <p:cNvSpPr txBox="1">
            <a:spLocks noChangeArrowheads="1"/>
          </p:cNvSpPr>
          <p:nvPr/>
        </p:nvSpPr>
        <p:spPr bwMode="auto">
          <a:xfrm>
            <a:off x="6413500" y="30400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6622" name="Line 61"/>
          <p:cNvSpPr>
            <a:spLocks noChangeShapeType="1"/>
          </p:cNvSpPr>
          <p:nvPr/>
        </p:nvSpPr>
        <p:spPr bwMode="auto">
          <a:xfrm flipH="1">
            <a:off x="3797300" y="509746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3" name="AutoShape 62"/>
          <p:cNvSpPr>
            <a:spLocks noChangeArrowheads="1"/>
          </p:cNvSpPr>
          <p:nvPr/>
        </p:nvSpPr>
        <p:spPr bwMode="auto">
          <a:xfrm rot="-5400000">
            <a:off x="4406900" y="555466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24" name="Line 63"/>
          <p:cNvSpPr>
            <a:spLocks noChangeShapeType="1"/>
          </p:cNvSpPr>
          <p:nvPr/>
        </p:nvSpPr>
        <p:spPr bwMode="auto">
          <a:xfrm>
            <a:off x="3644900" y="5859463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5" name="Text Box 64"/>
          <p:cNvSpPr txBox="1">
            <a:spLocks noChangeArrowheads="1"/>
          </p:cNvSpPr>
          <p:nvPr/>
        </p:nvSpPr>
        <p:spPr bwMode="auto">
          <a:xfrm>
            <a:off x="2846388" y="62404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第二功能输入</a:t>
            </a:r>
          </a:p>
        </p:txBody>
      </p:sp>
      <p:sp>
        <p:nvSpPr>
          <p:cNvPr id="66626" name="AutoShape 65"/>
          <p:cNvSpPr>
            <a:spLocks noChangeArrowheads="1"/>
          </p:cNvSpPr>
          <p:nvPr/>
        </p:nvSpPr>
        <p:spPr bwMode="auto">
          <a:xfrm>
            <a:off x="3603625" y="58007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6627" name="Text Box 66"/>
          <p:cNvSpPr txBox="1">
            <a:spLocks noChangeArrowheads="1"/>
          </p:cNvSpPr>
          <p:nvPr/>
        </p:nvSpPr>
        <p:spPr bwMode="auto">
          <a:xfrm>
            <a:off x="4670425" y="56832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66628" name="Rectangle 67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7463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B51529C-C819-4AF7-A7B4-7D924D47C3E7}" type="slidenum">
              <a:rPr lang="en-US" altLang="zh-CN">
                <a:latin typeface="Tahoma" pitchFamily="34" charset="0"/>
                <a:ea typeface="宋体" charset="-122"/>
              </a:rPr>
              <a:pPr/>
              <a:t>61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3794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563688"/>
            <a:ext cx="7696200" cy="485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en-US" altLang="zh-CN" sz="2400" smtClean="0"/>
              <a:t>P3.0—P3.7</a:t>
            </a:r>
            <a:r>
              <a:rPr lang="zh-CN" altLang="en-US" sz="2400" smtClean="0"/>
              <a:t>作为</a:t>
            </a:r>
            <a:r>
              <a:rPr lang="zh-CN" altLang="en-US" sz="2400" u="sng" smtClean="0"/>
              <a:t>第二功能</a:t>
            </a:r>
            <a:r>
              <a:rPr lang="en-US" altLang="zh-CN" sz="2400" u="sng" smtClean="0"/>
              <a:t>【</a:t>
            </a:r>
            <a:r>
              <a:rPr lang="zh-CN" altLang="en-US" sz="2400" u="sng" smtClean="0"/>
              <a:t>输出</a:t>
            </a:r>
            <a:r>
              <a:rPr lang="en-US" altLang="zh-CN" sz="2400" u="sng" smtClean="0"/>
              <a:t>RD/RW/TXD】</a:t>
            </a:r>
            <a:r>
              <a:rPr lang="zh-CN" altLang="en-US" sz="2400" smtClean="0"/>
              <a:t>。</a:t>
            </a:r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 rot="-5400000">
            <a:off x="2133600" y="31496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 rot="-5400000">
            <a:off x="2133600" y="4902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2133600" y="404495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592" name="AutoShape 7"/>
          <p:cNvSpPr>
            <a:spLocks noChangeArrowheads="1"/>
          </p:cNvSpPr>
          <p:nvPr/>
        </p:nvSpPr>
        <p:spPr bwMode="auto">
          <a:xfrm>
            <a:off x="7010400" y="360680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2743200" y="3454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1371600" y="4216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H="1">
            <a:off x="1371600" y="45212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 flipH="1">
            <a:off x="1828800" y="3454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7" name="Line 12"/>
          <p:cNvSpPr>
            <a:spLocks noChangeShapeType="1"/>
          </p:cNvSpPr>
          <p:nvPr/>
        </p:nvSpPr>
        <p:spPr bwMode="auto">
          <a:xfrm>
            <a:off x="1828800" y="345440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8" name="Line 13"/>
          <p:cNvSpPr>
            <a:spLocks noChangeShapeType="1"/>
          </p:cNvSpPr>
          <p:nvPr/>
        </p:nvSpPr>
        <p:spPr bwMode="auto">
          <a:xfrm>
            <a:off x="1828800" y="5207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9" name="Line 14"/>
          <p:cNvSpPr>
            <a:spLocks noChangeShapeType="1"/>
          </p:cNvSpPr>
          <p:nvPr/>
        </p:nvSpPr>
        <p:spPr bwMode="auto">
          <a:xfrm>
            <a:off x="3733800" y="3454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0" name="Line 15"/>
          <p:cNvSpPr>
            <a:spLocks noChangeShapeType="1"/>
          </p:cNvSpPr>
          <p:nvPr/>
        </p:nvSpPr>
        <p:spPr bwMode="auto">
          <a:xfrm flipV="1">
            <a:off x="6400800" y="261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1" name="Line 16"/>
          <p:cNvSpPr>
            <a:spLocks noChangeShapeType="1"/>
          </p:cNvSpPr>
          <p:nvPr/>
        </p:nvSpPr>
        <p:spPr bwMode="auto">
          <a:xfrm>
            <a:off x="6400800" y="3302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2" name="Line 17"/>
          <p:cNvSpPr>
            <a:spLocks noChangeShapeType="1"/>
          </p:cNvSpPr>
          <p:nvPr/>
        </p:nvSpPr>
        <p:spPr bwMode="auto">
          <a:xfrm>
            <a:off x="6019800" y="4216400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3" name="Line 18"/>
          <p:cNvSpPr>
            <a:spLocks noChangeShapeType="1"/>
          </p:cNvSpPr>
          <p:nvPr/>
        </p:nvSpPr>
        <p:spPr bwMode="auto">
          <a:xfrm>
            <a:off x="6172200" y="41402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4" name="Line 19"/>
          <p:cNvSpPr>
            <a:spLocks noChangeShapeType="1"/>
          </p:cNvSpPr>
          <p:nvPr/>
        </p:nvSpPr>
        <p:spPr bwMode="auto">
          <a:xfrm>
            <a:off x="6172200" y="42164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5" name="Line 20"/>
          <p:cNvSpPr>
            <a:spLocks noChangeShapeType="1"/>
          </p:cNvSpPr>
          <p:nvPr/>
        </p:nvSpPr>
        <p:spPr bwMode="auto">
          <a:xfrm flipV="1">
            <a:off x="6400800" y="391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21"/>
          <p:cNvSpPr>
            <a:spLocks noChangeShapeType="1"/>
          </p:cNvSpPr>
          <p:nvPr/>
        </p:nvSpPr>
        <p:spPr bwMode="auto">
          <a:xfrm>
            <a:off x="6172200" y="4445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7" name="Line 22"/>
          <p:cNvSpPr>
            <a:spLocks noChangeShapeType="1"/>
          </p:cNvSpPr>
          <p:nvPr/>
        </p:nvSpPr>
        <p:spPr bwMode="auto">
          <a:xfrm>
            <a:off x="6400800" y="444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8" name="Line 23"/>
          <p:cNvSpPr>
            <a:spLocks noChangeShapeType="1"/>
          </p:cNvSpPr>
          <p:nvPr/>
        </p:nvSpPr>
        <p:spPr bwMode="auto">
          <a:xfrm>
            <a:off x="6400800" y="37592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9" name="Line 24"/>
          <p:cNvSpPr>
            <a:spLocks noChangeShapeType="1"/>
          </p:cNvSpPr>
          <p:nvPr/>
        </p:nvSpPr>
        <p:spPr bwMode="auto">
          <a:xfrm>
            <a:off x="6210300" y="4826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0" name="Line 25"/>
          <p:cNvSpPr>
            <a:spLocks noChangeShapeType="1"/>
          </p:cNvSpPr>
          <p:nvPr/>
        </p:nvSpPr>
        <p:spPr bwMode="auto">
          <a:xfrm>
            <a:off x="6283325" y="4902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1" name="Line 26"/>
          <p:cNvSpPr>
            <a:spLocks noChangeShapeType="1"/>
          </p:cNvSpPr>
          <p:nvPr/>
        </p:nvSpPr>
        <p:spPr bwMode="auto">
          <a:xfrm>
            <a:off x="6362700" y="49784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2" name="Line 27"/>
          <p:cNvSpPr>
            <a:spLocks noChangeShapeType="1"/>
          </p:cNvSpPr>
          <p:nvPr/>
        </p:nvSpPr>
        <p:spPr bwMode="auto">
          <a:xfrm>
            <a:off x="6781800" y="37592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3" name="Line 28"/>
          <p:cNvSpPr>
            <a:spLocks noChangeShapeType="1"/>
          </p:cNvSpPr>
          <p:nvPr/>
        </p:nvSpPr>
        <p:spPr bwMode="auto">
          <a:xfrm flipH="1">
            <a:off x="2743200" y="518795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4" name="AutoShape 29"/>
          <p:cNvSpPr>
            <a:spLocks noChangeArrowheads="1"/>
          </p:cNvSpPr>
          <p:nvPr/>
        </p:nvSpPr>
        <p:spPr bwMode="auto">
          <a:xfrm>
            <a:off x="6743700" y="37401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15" name="AutoShape 30"/>
          <p:cNvSpPr>
            <a:spLocks noChangeArrowheads="1"/>
          </p:cNvSpPr>
          <p:nvPr/>
        </p:nvSpPr>
        <p:spPr bwMode="auto">
          <a:xfrm>
            <a:off x="5638800" y="43449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16" name="AutoShape 31"/>
          <p:cNvSpPr>
            <a:spLocks noChangeArrowheads="1"/>
          </p:cNvSpPr>
          <p:nvPr/>
        </p:nvSpPr>
        <p:spPr bwMode="auto">
          <a:xfrm>
            <a:off x="1790700" y="41783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17" name="Line 32"/>
          <p:cNvSpPr>
            <a:spLocks noChangeShapeType="1"/>
          </p:cNvSpPr>
          <p:nvPr/>
        </p:nvSpPr>
        <p:spPr bwMode="auto">
          <a:xfrm>
            <a:off x="2438400" y="5359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8" name="Line 33"/>
          <p:cNvSpPr>
            <a:spLocks noChangeShapeType="1"/>
          </p:cNvSpPr>
          <p:nvPr/>
        </p:nvSpPr>
        <p:spPr bwMode="auto">
          <a:xfrm flipH="1">
            <a:off x="1371600" y="5588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9" name="Line 34"/>
          <p:cNvSpPr>
            <a:spLocks noChangeShapeType="1"/>
          </p:cNvSpPr>
          <p:nvPr/>
        </p:nvSpPr>
        <p:spPr bwMode="auto">
          <a:xfrm flipV="1">
            <a:off x="2438400" y="307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0" name="Line 35"/>
          <p:cNvSpPr>
            <a:spLocks noChangeShapeType="1"/>
          </p:cNvSpPr>
          <p:nvPr/>
        </p:nvSpPr>
        <p:spPr bwMode="auto">
          <a:xfrm flipH="1">
            <a:off x="1371600" y="30734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1" name="Text Box 36"/>
          <p:cNvSpPr txBox="1">
            <a:spLocks noChangeArrowheads="1"/>
          </p:cNvSpPr>
          <p:nvPr/>
        </p:nvSpPr>
        <p:spPr bwMode="auto">
          <a:xfrm>
            <a:off x="2397125" y="32607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7622" name="Text Box 37"/>
          <p:cNvSpPr txBox="1">
            <a:spLocks noChangeArrowheads="1"/>
          </p:cNvSpPr>
          <p:nvPr/>
        </p:nvSpPr>
        <p:spPr bwMode="auto">
          <a:xfrm>
            <a:off x="2438400" y="50498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7623" name="Text Box 38"/>
          <p:cNvSpPr txBox="1">
            <a:spLocks noChangeArrowheads="1"/>
          </p:cNvSpPr>
          <p:nvPr/>
        </p:nvSpPr>
        <p:spPr bwMode="auto">
          <a:xfrm>
            <a:off x="2114550" y="4025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7624" name="Text Box 39"/>
          <p:cNvSpPr txBox="1">
            <a:spLocks noChangeArrowheads="1"/>
          </p:cNvSpPr>
          <p:nvPr/>
        </p:nvSpPr>
        <p:spPr bwMode="auto">
          <a:xfrm>
            <a:off x="2590800" y="4025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7625" name="Text Box 40"/>
          <p:cNvSpPr txBox="1">
            <a:spLocks noChangeArrowheads="1"/>
          </p:cNvSpPr>
          <p:nvPr/>
        </p:nvSpPr>
        <p:spPr bwMode="auto">
          <a:xfrm>
            <a:off x="2057400" y="4368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7626" name="Text Box 41"/>
          <p:cNvSpPr txBox="1">
            <a:spLocks noChangeArrowheads="1"/>
          </p:cNvSpPr>
          <p:nvPr/>
        </p:nvSpPr>
        <p:spPr bwMode="auto">
          <a:xfrm>
            <a:off x="2590800" y="4368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7627" name="Text Box 42"/>
          <p:cNvSpPr txBox="1">
            <a:spLocks noChangeArrowheads="1"/>
          </p:cNvSpPr>
          <p:nvPr/>
        </p:nvSpPr>
        <p:spPr bwMode="auto">
          <a:xfrm>
            <a:off x="762000" y="5588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</a:p>
        </p:txBody>
      </p:sp>
      <p:sp>
        <p:nvSpPr>
          <p:cNvPr id="67628" name="Text Box 43"/>
          <p:cNvSpPr txBox="1">
            <a:spLocks noChangeArrowheads="1"/>
          </p:cNvSpPr>
          <p:nvPr/>
        </p:nvSpPr>
        <p:spPr bwMode="auto">
          <a:xfrm>
            <a:off x="520700" y="2692400"/>
            <a:ext cx="184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7629" name="Text Box 44"/>
          <p:cNvSpPr txBox="1">
            <a:spLocks noChangeArrowheads="1"/>
          </p:cNvSpPr>
          <p:nvPr/>
        </p:nvSpPr>
        <p:spPr bwMode="auto">
          <a:xfrm>
            <a:off x="342900" y="436880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7630" name="Text Box 45"/>
          <p:cNvSpPr txBox="1">
            <a:spLocks noChangeArrowheads="1"/>
          </p:cNvSpPr>
          <p:nvPr/>
        </p:nvSpPr>
        <p:spPr bwMode="auto">
          <a:xfrm>
            <a:off x="304800" y="401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7631" name="AutoShape 46"/>
          <p:cNvSpPr>
            <a:spLocks noChangeArrowheads="1"/>
          </p:cNvSpPr>
          <p:nvPr/>
        </p:nvSpPr>
        <p:spPr bwMode="auto">
          <a:xfrm>
            <a:off x="6365875" y="37417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4267200" y="2033588"/>
            <a:ext cx="1755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第二功能输出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WR</a:t>
            </a:r>
            <a:r>
              <a:rPr kumimoji="1" lang="zh-CN" altLang="en-US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RD</a:t>
            </a:r>
            <a:r>
              <a:rPr kumimoji="1" lang="zh-CN" altLang="en-US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TxD</a:t>
            </a:r>
            <a:r>
              <a:rPr kumimoji="1" lang="zh-CN" altLang="en-US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633" name="Text Box 48"/>
          <p:cNvSpPr txBox="1">
            <a:spLocks noChangeArrowheads="1"/>
          </p:cNvSpPr>
          <p:nvPr/>
        </p:nvSpPr>
        <p:spPr bwMode="auto">
          <a:xfrm>
            <a:off x="7086600" y="4002088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 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P3.X</a:t>
            </a:r>
          </a:p>
        </p:txBody>
      </p:sp>
      <p:sp>
        <p:nvSpPr>
          <p:cNvPr id="67634" name="Line 49"/>
          <p:cNvSpPr>
            <a:spLocks noChangeShapeType="1"/>
          </p:cNvSpPr>
          <p:nvPr/>
        </p:nvSpPr>
        <p:spPr bwMode="auto">
          <a:xfrm>
            <a:off x="5715000" y="43688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5" name="Text Box 50"/>
          <p:cNvSpPr txBox="1">
            <a:spLocks noChangeArrowheads="1"/>
          </p:cNvSpPr>
          <p:nvPr/>
        </p:nvSpPr>
        <p:spPr bwMode="auto">
          <a:xfrm>
            <a:off x="6400800" y="4119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636" name="Line 51"/>
          <p:cNvSpPr>
            <a:spLocks noChangeShapeType="1"/>
          </p:cNvSpPr>
          <p:nvPr/>
        </p:nvSpPr>
        <p:spPr bwMode="auto">
          <a:xfrm>
            <a:off x="2895600" y="41402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7" name="Rectangle 52"/>
          <p:cNvSpPr>
            <a:spLocks noChangeArrowheads="1"/>
          </p:cNvSpPr>
          <p:nvPr/>
        </p:nvSpPr>
        <p:spPr bwMode="auto">
          <a:xfrm>
            <a:off x="5340350" y="4105275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38" name="Line 53"/>
          <p:cNvSpPr>
            <a:spLocks noChangeShapeType="1"/>
          </p:cNvSpPr>
          <p:nvPr/>
        </p:nvSpPr>
        <p:spPr bwMode="auto">
          <a:xfrm>
            <a:off x="5029200" y="4216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9" name="Line 54"/>
          <p:cNvSpPr>
            <a:spLocks noChangeShapeType="1"/>
          </p:cNvSpPr>
          <p:nvPr/>
        </p:nvSpPr>
        <p:spPr bwMode="auto">
          <a:xfrm flipV="1">
            <a:off x="5029200" y="27686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40" name="Text Box 55"/>
          <p:cNvSpPr txBox="1">
            <a:spLocks noChangeArrowheads="1"/>
          </p:cNvSpPr>
          <p:nvPr/>
        </p:nvSpPr>
        <p:spPr bwMode="auto">
          <a:xfrm>
            <a:off x="5334000" y="4216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7641" name="Rectangle 56"/>
          <p:cNvSpPr>
            <a:spLocks noChangeArrowheads="1"/>
          </p:cNvSpPr>
          <p:nvPr/>
        </p:nvSpPr>
        <p:spPr bwMode="auto">
          <a:xfrm>
            <a:off x="6324600" y="2921000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42" name="Text Box 57"/>
          <p:cNvSpPr txBox="1">
            <a:spLocks noChangeArrowheads="1"/>
          </p:cNvSpPr>
          <p:nvPr/>
        </p:nvSpPr>
        <p:spPr bwMode="auto">
          <a:xfrm>
            <a:off x="6499225" y="2921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643" name="Text Box 58"/>
          <p:cNvSpPr txBox="1">
            <a:spLocks noChangeArrowheads="1"/>
          </p:cNvSpPr>
          <p:nvPr/>
        </p:nvSpPr>
        <p:spPr bwMode="auto">
          <a:xfrm>
            <a:off x="6477000" y="28448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7644" name="AutoShape 59"/>
          <p:cNvSpPr>
            <a:spLocks noChangeArrowheads="1"/>
          </p:cNvSpPr>
          <p:nvPr/>
        </p:nvSpPr>
        <p:spPr bwMode="auto">
          <a:xfrm>
            <a:off x="3692525" y="41163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45" name="Text Box 60"/>
          <p:cNvSpPr txBox="1">
            <a:spLocks noChangeArrowheads="1"/>
          </p:cNvSpPr>
          <p:nvPr/>
        </p:nvSpPr>
        <p:spPr bwMode="auto">
          <a:xfrm>
            <a:off x="6210300" y="22860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7646" name="Line 61"/>
          <p:cNvSpPr>
            <a:spLocks noChangeShapeType="1"/>
          </p:cNvSpPr>
          <p:nvPr/>
        </p:nvSpPr>
        <p:spPr bwMode="auto">
          <a:xfrm flipH="1">
            <a:off x="3733800" y="44450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47" name="AutoShape 62"/>
          <p:cNvSpPr>
            <a:spLocks noChangeArrowheads="1"/>
          </p:cNvSpPr>
          <p:nvPr/>
        </p:nvSpPr>
        <p:spPr bwMode="auto">
          <a:xfrm rot="-5400000">
            <a:off x="4343400" y="4902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48" name="Line 63"/>
          <p:cNvSpPr>
            <a:spLocks noChangeShapeType="1"/>
          </p:cNvSpPr>
          <p:nvPr/>
        </p:nvSpPr>
        <p:spPr bwMode="auto">
          <a:xfrm>
            <a:off x="3581400" y="5207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49" name="AutoShape 64"/>
          <p:cNvSpPr>
            <a:spLocks noChangeArrowheads="1"/>
          </p:cNvSpPr>
          <p:nvPr/>
        </p:nvSpPr>
        <p:spPr bwMode="auto">
          <a:xfrm>
            <a:off x="3540125" y="51482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7650" name="Text Box 65"/>
          <p:cNvSpPr txBox="1">
            <a:spLocks noChangeArrowheads="1"/>
          </p:cNvSpPr>
          <p:nvPr/>
        </p:nvSpPr>
        <p:spPr bwMode="auto">
          <a:xfrm>
            <a:off x="4606925" y="50307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66658" name="Text Box 66"/>
          <p:cNvSpPr txBox="1">
            <a:spLocks noChangeArrowheads="1"/>
          </p:cNvSpPr>
          <p:nvPr/>
        </p:nvSpPr>
        <p:spPr bwMode="auto">
          <a:xfrm>
            <a:off x="4102100" y="5651500"/>
            <a:ext cx="3392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第二功能输出时，内部自动 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D=1</a:t>
            </a:r>
          </a:p>
        </p:txBody>
      </p:sp>
      <p:sp>
        <p:nvSpPr>
          <p:cNvPr id="366659" name="Text Box 67"/>
          <p:cNvSpPr txBox="1">
            <a:spLocks noChangeArrowheads="1"/>
          </p:cNvSpPr>
          <p:nvPr/>
        </p:nvSpPr>
        <p:spPr bwMode="auto">
          <a:xfrm>
            <a:off x="1447800" y="3849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6660" name="Text Box 68"/>
          <p:cNvSpPr txBox="1">
            <a:spLocks noChangeArrowheads="1"/>
          </p:cNvSpPr>
          <p:nvPr/>
        </p:nvSpPr>
        <p:spPr bwMode="auto">
          <a:xfrm>
            <a:off x="2978150" y="383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6661" name="Text Box 69"/>
          <p:cNvSpPr txBox="1">
            <a:spLocks noChangeArrowheads="1"/>
          </p:cNvSpPr>
          <p:nvPr/>
        </p:nvSpPr>
        <p:spPr bwMode="auto">
          <a:xfrm>
            <a:off x="5035550" y="445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6662" name="Text Box 70"/>
          <p:cNvSpPr txBox="1">
            <a:spLocks noChangeArrowheads="1"/>
          </p:cNvSpPr>
          <p:nvPr/>
        </p:nvSpPr>
        <p:spPr bwMode="auto">
          <a:xfrm>
            <a:off x="5029200" y="36830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反相器</a:t>
            </a:r>
          </a:p>
        </p:txBody>
      </p:sp>
      <p:sp>
        <p:nvSpPr>
          <p:cNvPr id="366663" name="Line 71"/>
          <p:cNvSpPr>
            <a:spLocks noChangeShapeType="1"/>
          </p:cNvSpPr>
          <p:nvPr/>
        </p:nvSpPr>
        <p:spPr bwMode="auto">
          <a:xfrm>
            <a:off x="5243513" y="2914650"/>
            <a:ext cx="14287" cy="69215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64" name="Line 72"/>
          <p:cNvSpPr>
            <a:spLocks noChangeShapeType="1"/>
          </p:cNvSpPr>
          <p:nvPr/>
        </p:nvSpPr>
        <p:spPr bwMode="auto">
          <a:xfrm>
            <a:off x="5257800" y="3606800"/>
            <a:ext cx="17526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58" name="Rectangle 73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1422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39" grpId="0" autoUpdateAnimBg="0"/>
      <p:bldP spid="366658" grpId="0" build="p" autoUpdateAnimBg="0" advAuto="0"/>
      <p:bldP spid="366659" grpId="0" autoUpdateAnimBg="0"/>
      <p:bldP spid="366660" grpId="0" autoUpdateAnimBg="0"/>
      <p:bldP spid="366661" grpId="0" autoUpdateAnimBg="0"/>
      <p:bldP spid="366662" grpId="0" autoUpdateAnimBg="0"/>
      <p:bldP spid="366663" grpId="0" animBg="1"/>
      <p:bldP spid="36666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E9DA6DF-1B04-4F20-B438-71A3482A6587}" type="slidenum">
              <a:rPr lang="en-US" altLang="zh-CN">
                <a:latin typeface="Tahoma" pitchFamily="34" charset="0"/>
                <a:ea typeface="宋体" charset="-122"/>
              </a:rPr>
              <a:pPr/>
              <a:t>62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3540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 rot="-5400000">
            <a:off x="2489200" y="29670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 rot="-5400000">
            <a:off x="24892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489200" y="386238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7366000" y="342423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098800" y="3271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1727200" y="40338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1727200" y="43386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2184400" y="3271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184400" y="327183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2184400" y="50244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089400" y="327183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V="1">
            <a:off x="6756400" y="24336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6756400" y="311943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6375400" y="403383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6527800" y="39576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6527800" y="40338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V="1">
            <a:off x="6756400" y="37290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6527800" y="42624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756400" y="42624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6756400" y="357663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6565900" y="46434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6638925" y="47196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718300" y="479583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7137400" y="35766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H="1">
            <a:off x="3098800" y="500538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7" name="AutoShape 29"/>
          <p:cNvSpPr>
            <a:spLocks noChangeArrowheads="1"/>
          </p:cNvSpPr>
          <p:nvPr/>
        </p:nvSpPr>
        <p:spPr bwMode="auto">
          <a:xfrm>
            <a:off x="7099300" y="35575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>
            <a:off x="5994400" y="41624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39" name="AutoShape 31"/>
          <p:cNvSpPr>
            <a:spLocks noChangeArrowheads="1"/>
          </p:cNvSpPr>
          <p:nvPr/>
        </p:nvSpPr>
        <p:spPr bwMode="auto">
          <a:xfrm>
            <a:off x="2146300" y="39957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2794000" y="5176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H="1">
            <a:off x="1727200" y="54054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V="1">
            <a:off x="2794000" y="2890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H="1">
            <a:off x="1727200" y="28908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2752725" y="3078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2794000" y="48672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247015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294640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24130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29464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1117600" y="54054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1016000" y="2509838"/>
            <a:ext cx="170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660400" y="4186238"/>
            <a:ext cx="1231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7700" y="374173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8654" name="AutoShape 46"/>
          <p:cNvSpPr>
            <a:spLocks noChangeArrowheads="1"/>
          </p:cNvSpPr>
          <p:nvPr/>
        </p:nvSpPr>
        <p:spPr bwMode="auto">
          <a:xfrm>
            <a:off x="6721475" y="35591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464050" y="2055813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第二个能输出此端自动＝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7251700" y="423703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P3.X</a:t>
            </a:r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>
            <a:off x="6070600" y="41862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6756400" y="3937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>
            <a:off x="3251200" y="39576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5695950" y="3922713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5384800" y="4033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5384800" y="25860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5689600" y="40338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8664" name="Rectangle 56"/>
          <p:cNvSpPr>
            <a:spLocks noChangeArrowheads="1"/>
          </p:cNvSpPr>
          <p:nvPr/>
        </p:nvSpPr>
        <p:spPr bwMode="auto">
          <a:xfrm>
            <a:off x="6680200" y="2738438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6854825" y="2738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6832600" y="26622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8667" name="AutoShape 59"/>
          <p:cNvSpPr>
            <a:spLocks noChangeArrowheads="1"/>
          </p:cNvSpPr>
          <p:nvPr/>
        </p:nvSpPr>
        <p:spPr bwMode="auto">
          <a:xfrm>
            <a:off x="4048125" y="39338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6540500" y="20653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 flipH="1">
            <a:off x="4089400" y="4262438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70" name="AutoShape 62"/>
          <p:cNvSpPr>
            <a:spLocks noChangeArrowheads="1"/>
          </p:cNvSpPr>
          <p:nvPr/>
        </p:nvSpPr>
        <p:spPr bwMode="auto">
          <a:xfrm rot="-5400000">
            <a:off x="46990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>
            <a:off x="3937000" y="50244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80" name="Text Box 64"/>
          <p:cNvSpPr txBox="1">
            <a:spLocks noChangeArrowheads="1"/>
          </p:cNvSpPr>
          <p:nvPr/>
        </p:nvSpPr>
        <p:spPr bwMode="auto">
          <a:xfrm>
            <a:off x="2667000" y="5583238"/>
            <a:ext cx="288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第二功能输入（</a:t>
            </a:r>
            <a:r>
              <a:rPr kumimoji="1" lang="en-US" altLang="zh-CN" sz="16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RxD/T0/T1/INT0/INT1</a:t>
            </a:r>
            <a:r>
              <a:rPr kumimoji="1" lang="zh-CN" altLang="en-US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73" name="AutoShape 65"/>
          <p:cNvSpPr>
            <a:spLocks noChangeArrowheads="1"/>
          </p:cNvSpPr>
          <p:nvPr/>
        </p:nvSpPr>
        <p:spPr bwMode="auto">
          <a:xfrm>
            <a:off x="3895725" y="49657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4962525" y="48482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67683" name="Text Box 67"/>
          <p:cNvSpPr txBox="1">
            <a:spLocks noChangeArrowheads="1"/>
          </p:cNvSpPr>
          <p:nvPr/>
        </p:nvSpPr>
        <p:spPr bwMode="auto">
          <a:xfrm>
            <a:off x="5613400" y="5405438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第二功能输入时，信号经缓冲器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直接进入内总线</a:t>
            </a:r>
          </a:p>
        </p:txBody>
      </p:sp>
      <p:sp>
        <p:nvSpPr>
          <p:cNvPr id="367684" name="Line 68"/>
          <p:cNvSpPr>
            <a:spLocks noChangeShapeType="1"/>
          </p:cNvSpPr>
          <p:nvPr/>
        </p:nvSpPr>
        <p:spPr bwMode="auto">
          <a:xfrm>
            <a:off x="4241800" y="5176838"/>
            <a:ext cx="0" cy="2286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67685" name="AutoShape 69"/>
          <p:cNvCxnSpPr>
            <a:cxnSpLocks noChangeShapeType="1"/>
          </p:cNvCxnSpPr>
          <p:nvPr/>
        </p:nvCxnSpPr>
        <p:spPr bwMode="auto">
          <a:xfrm rot="10800000" flipV="1">
            <a:off x="4470400" y="3957638"/>
            <a:ext cx="3505200" cy="1219200"/>
          </a:xfrm>
          <a:prstGeom prst="bentConnector3">
            <a:avLst>
              <a:gd name="adj1" fmla="val 18931"/>
            </a:avLst>
          </a:prstGeom>
          <a:noFill/>
          <a:ln w="317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7686" name="Line 70"/>
          <p:cNvSpPr>
            <a:spLocks noChangeShapeType="1"/>
          </p:cNvSpPr>
          <p:nvPr/>
        </p:nvSpPr>
        <p:spPr bwMode="auto">
          <a:xfrm flipH="1">
            <a:off x="4241800" y="5176838"/>
            <a:ext cx="2286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9" name="Text Box 71"/>
          <p:cNvSpPr txBox="1">
            <a:spLocks noChangeArrowheads="1"/>
          </p:cNvSpPr>
          <p:nvPr/>
        </p:nvSpPr>
        <p:spPr bwMode="auto">
          <a:xfrm>
            <a:off x="1803400" y="3652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5080000" y="4186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5080000" y="3729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8682" name="Text Box 74"/>
          <p:cNvSpPr txBox="1">
            <a:spLocks noChangeArrowheads="1"/>
          </p:cNvSpPr>
          <p:nvPr/>
        </p:nvSpPr>
        <p:spPr bwMode="auto">
          <a:xfrm>
            <a:off x="5994400" y="3805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6718300" y="38052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68684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836613" y="1563688"/>
            <a:ext cx="7696200" cy="4857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</a:t>
            </a:r>
            <a:r>
              <a:rPr lang="en-US" altLang="zh-CN" sz="2400" smtClean="0"/>
              <a:t>P3.0—P3.7</a:t>
            </a:r>
            <a:r>
              <a:rPr lang="zh-CN" altLang="en-US" sz="2400" smtClean="0"/>
              <a:t>作为</a:t>
            </a:r>
            <a:r>
              <a:rPr lang="zh-CN" altLang="en-US" sz="2400" u="sng" smtClean="0"/>
              <a:t>第二功能</a:t>
            </a:r>
            <a:r>
              <a:rPr lang="en-US" altLang="zh-CN" sz="2400" u="sng" smtClean="0"/>
              <a:t>【</a:t>
            </a:r>
            <a:r>
              <a:rPr lang="zh-CN" altLang="en-US" sz="2400" u="sng" smtClean="0"/>
              <a:t>输入</a:t>
            </a:r>
            <a:r>
              <a:rPr lang="en-US" altLang="zh-CN" sz="2400" u="sng" smtClean="0"/>
              <a:t>RXD/T0/INT0】</a:t>
            </a:r>
            <a:r>
              <a:rPr lang="zh-CN" altLang="en-US" sz="2400" smtClean="0"/>
              <a:t>。</a:t>
            </a:r>
          </a:p>
        </p:txBody>
      </p:sp>
      <p:sp>
        <p:nvSpPr>
          <p:cNvPr id="68685" name="Rectangle 78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6028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3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80" grpId="0" autoUpdateAnimBg="0"/>
      <p:bldP spid="367683" grpId="0" autoUpdateAnimBg="0"/>
      <p:bldP spid="367684" grpId="0" animBg="1"/>
      <p:bldP spid="36768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FFE3A7B-A91B-4DE6-8B52-03AA8A7BAC5F}" type="slidenum">
              <a:rPr lang="en-US" altLang="zh-CN">
                <a:latin typeface="Tahoma" pitchFamily="34" charset="0"/>
                <a:ea typeface="宋体" charset="-122"/>
              </a:rPr>
              <a:pPr/>
              <a:t>63</a:t>
            </a:fld>
            <a:endParaRPr lang="en-US" altLang="zh-CN" dirty="0">
              <a:latin typeface="Tahoma" pitchFamily="34" charset="0"/>
              <a:ea typeface="宋体" charset="-122"/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>
          <a:xfrm>
            <a:off x="830263" y="3540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696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6613" y="1563688"/>
            <a:ext cx="7696200" cy="48577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P3.0—P3.7</a:t>
            </a:r>
            <a:r>
              <a:rPr lang="zh-CN" altLang="en-US" smtClean="0"/>
              <a:t>作为通用</a:t>
            </a:r>
            <a:r>
              <a:rPr lang="en-US" altLang="zh-CN" smtClean="0"/>
              <a:t>I/O</a:t>
            </a:r>
            <a:r>
              <a:rPr lang="zh-CN" altLang="en-US" smtClean="0"/>
              <a:t>口</a:t>
            </a:r>
            <a:r>
              <a:rPr lang="en-US" altLang="zh-CN" smtClean="0"/>
              <a:t>【</a:t>
            </a:r>
            <a:r>
              <a:rPr lang="zh-CN" altLang="en-US" smtClean="0"/>
              <a:t>输入</a:t>
            </a:r>
            <a:r>
              <a:rPr lang="en-US" altLang="zh-CN" smtClean="0"/>
              <a:t>】</a:t>
            </a:r>
            <a:r>
              <a:rPr lang="zh-CN" altLang="en-US" smtClean="0"/>
              <a:t>。</a:t>
            </a: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sp>
        <p:nvSpPr>
          <p:cNvPr id="69638" name="AutoShape 7"/>
          <p:cNvSpPr>
            <a:spLocks noChangeArrowheads="1"/>
          </p:cNvSpPr>
          <p:nvPr/>
        </p:nvSpPr>
        <p:spPr bwMode="auto">
          <a:xfrm rot="-5400000">
            <a:off x="2489200" y="29670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39" name="AutoShape 8"/>
          <p:cNvSpPr>
            <a:spLocks noChangeArrowheads="1"/>
          </p:cNvSpPr>
          <p:nvPr/>
        </p:nvSpPr>
        <p:spPr bwMode="auto">
          <a:xfrm rot="-5400000">
            <a:off x="24892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2489200" y="386238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41" name="AutoShape 10"/>
          <p:cNvSpPr>
            <a:spLocks noChangeArrowheads="1"/>
          </p:cNvSpPr>
          <p:nvPr/>
        </p:nvSpPr>
        <p:spPr bwMode="auto">
          <a:xfrm>
            <a:off x="7366000" y="342423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>
            <a:off x="3098800" y="3271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1727200" y="40338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 flipH="1">
            <a:off x="1727200" y="43386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5" name="Line 14"/>
          <p:cNvSpPr>
            <a:spLocks noChangeShapeType="1"/>
          </p:cNvSpPr>
          <p:nvPr/>
        </p:nvSpPr>
        <p:spPr bwMode="auto">
          <a:xfrm flipH="1">
            <a:off x="2184400" y="3271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6" name="Line 15"/>
          <p:cNvSpPr>
            <a:spLocks noChangeShapeType="1"/>
          </p:cNvSpPr>
          <p:nvPr/>
        </p:nvSpPr>
        <p:spPr bwMode="auto">
          <a:xfrm>
            <a:off x="2184400" y="327183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7" name="Line 16"/>
          <p:cNvSpPr>
            <a:spLocks noChangeShapeType="1"/>
          </p:cNvSpPr>
          <p:nvPr/>
        </p:nvSpPr>
        <p:spPr bwMode="auto">
          <a:xfrm>
            <a:off x="2184400" y="50244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8" name="Line 17"/>
          <p:cNvSpPr>
            <a:spLocks noChangeShapeType="1"/>
          </p:cNvSpPr>
          <p:nvPr/>
        </p:nvSpPr>
        <p:spPr bwMode="auto">
          <a:xfrm>
            <a:off x="4089400" y="327183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9" name="Line 18"/>
          <p:cNvSpPr>
            <a:spLocks noChangeShapeType="1"/>
          </p:cNvSpPr>
          <p:nvPr/>
        </p:nvSpPr>
        <p:spPr bwMode="auto">
          <a:xfrm flipV="1">
            <a:off x="6756400" y="24336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0" name="Line 19"/>
          <p:cNvSpPr>
            <a:spLocks noChangeShapeType="1"/>
          </p:cNvSpPr>
          <p:nvPr/>
        </p:nvSpPr>
        <p:spPr bwMode="auto">
          <a:xfrm>
            <a:off x="6756400" y="311943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1" name="Line 20"/>
          <p:cNvSpPr>
            <a:spLocks noChangeShapeType="1"/>
          </p:cNvSpPr>
          <p:nvPr/>
        </p:nvSpPr>
        <p:spPr bwMode="auto">
          <a:xfrm>
            <a:off x="6375400" y="403383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2" name="Line 21"/>
          <p:cNvSpPr>
            <a:spLocks noChangeShapeType="1"/>
          </p:cNvSpPr>
          <p:nvPr/>
        </p:nvSpPr>
        <p:spPr bwMode="auto">
          <a:xfrm>
            <a:off x="6527800" y="39576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3" name="Line 22"/>
          <p:cNvSpPr>
            <a:spLocks noChangeShapeType="1"/>
          </p:cNvSpPr>
          <p:nvPr/>
        </p:nvSpPr>
        <p:spPr bwMode="auto">
          <a:xfrm>
            <a:off x="6527800" y="40338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4" name="Line 23"/>
          <p:cNvSpPr>
            <a:spLocks noChangeShapeType="1"/>
          </p:cNvSpPr>
          <p:nvPr/>
        </p:nvSpPr>
        <p:spPr bwMode="auto">
          <a:xfrm flipV="1">
            <a:off x="6756400" y="37290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5" name="Line 24"/>
          <p:cNvSpPr>
            <a:spLocks noChangeShapeType="1"/>
          </p:cNvSpPr>
          <p:nvPr/>
        </p:nvSpPr>
        <p:spPr bwMode="auto">
          <a:xfrm>
            <a:off x="6527800" y="42624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6" name="Line 25"/>
          <p:cNvSpPr>
            <a:spLocks noChangeShapeType="1"/>
          </p:cNvSpPr>
          <p:nvPr/>
        </p:nvSpPr>
        <p:spPr bwMode="auto">
          <a:xfrm>
            <a:off x="6756400" y="42624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7" name="Line 26"/>
          <p:cNvSpPr>
            <a:spLocks noChangeShapeType="1"/>
          </p:cNvSpPr>
          <p:nvPr/>
        </p:nvSpPr>
        <p:spPr bwMode="auto">
          <a:xfrm>
            <a:off x="6756400" y="357663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8" name="Line 27"/>
          <p:cNvSpPr>
            <a:spLocks noChangeShapeType="1"/>
          </p:cNvSpPr>
          <p:nvPr/>
        </p:nvSpPr>
        <p:spPr bwMode="auto">
          <a:xfrm>
            <a:off x="6565900" y="46434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59" name="Line 28"/>
          <p:cNvSpPr>
            <a:spLocks noChangeShapeType="1"/>
          </p:cNvSpPr>
          <p:nvPr/>
        </p:nvSpPr>
        <p:spPr bwMode="auto">
          <a:xfrm>
            <a:off x="6638925" y="47196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0" name="Line 29"/>
          <p:cNvSpPr>
            <a:spLocks noChangeShapeType="1"/>
          </p:cNvSpPr>
          <p:nvPr/>
        </p:nvSpPr>
        <p:spPr bwMode="auto">
          <a:xfrm>
            <a:off x="6718300" y="479583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1" name="Line 30"/>
          <p:cNvSpPr>
            <a:spLocks noChangeShapeType="1"/>
          </p:cNvSpPr>
          <p:nvPr/>
        </p:nvSpPr>
        <p:spPr bwMode="auto">
          <a:xfrm>
            <a:off x="7137400" y="35766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2" name="Line 31"/>
          <p:cNvSpPr>
            <a:spLocks noChangeShapeType="1"/>
          </p:cNvSpPr>
          <p:nvPr/>
        </p:nvSpPr>
        <p:spPr bwMode="auto">
          <a:xfrm flipH="1">
            <a:off x="3098800" y="500538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3" name="AutoShape 32"/>
          <p:cNvSpPr>
            <a:spLocks noChangeArrowheads="1"/>
          </p:cNvSpPr>
          <p:nvPr/>
        </p:nvSpPr>
        <p:spPr bwMode="auto">
          <a:xfrm>
            <a:off x="7099300" y="35575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64" name="AutoShape 33"/>
          <p:cNvSpPr>
            <a:spLocks noChangeArrowheads="1"/>
          </p:cNvSpPr>
          <p:nvPr/>
        </p:nvSpPr>
        <p:spPr bwMode="auto">
          <a:xfrm>
            <a:off x="5994400" y="41624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65" name="AutoShape 34"/>
          <p:cNvSpPr>
            <a:spLocks noChangeArrowheads="1"/>
          </p:cNvSpPr>
          <p:nvPr/>
        </p:nvSpPr>
        <p:spPr bwMode="auto">
          <a:xfrm>
            <a:off x="2146300" y="39957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66" name="Line 35"/>
          <p:cNvSpPr>
            <a:spLocks noChangeShapeType="1"/>
          </p:cNvSpPr>
          <p:nvPr/>
        </p:nvSpPr>
        <p:spPr bwMode="auto">
          <a:xfrm>
            <a:off x="2794000" y="5176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7" name="Line 36"/>
          <p:cNvSpPr>
            <a:spLocks noChangeShapeType="1"/>
          </p:cNvSpPr>
          <p:nvPr/>
        </p:nvSpPr>
        <p:spPr bwMode="auto">
          <a:xfrm flipH="1">
            <a:off x="1727200" y="54054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8" name="Line 37"/>
          <p:cNvSpPr>
            <a:spLocks noChangeShapeType="1"/>
          </p:cNvSpPr>
          <p:nvPr/>
        </p:nvSpPr>
        <p:spPr bwMode="auto">
          <a:xfrm flipV="1">
            <a:off x="2794000" y="2890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69" name="Line 38"/>
          <p:cNvSpPr>
            <a:spLocks noChangeShapeType="1"/>
          </p:cNvSpPr>
          <p:nvPr/>
        </p:nvSpPr>
        <p:spPr bwMode="auto">
          <a:xfrm flipH="1">
            <a:off x="1727200" y="28908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2752725" y="3078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2794000" y="48672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247015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294640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24130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69675" name="Text Box 44"/>
          <p:cNvSpPr txBox="1">
            <a:spLocks noChangeArrowheads="1"/>
          </p:cNvSpPr>
          <p:nvPr/>
        </p:nvSpPr>
        <p:spPr bwMode="auto">
          <a:xfrm>
            <a:off x="29464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69676" name="Text Box 45"/>
          <p:cNvSpPr txBox="1">
            <a:spLocks noChangeArrowheads="1"/>
          </p:cNvSpPr>
          <p:nvPr/>
        </p:nvSpPr>
        <p:spPr bwMode="auto">
          <a:xfrm>
            <a:off x="1117600" y="54054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69677" name="Text Box 46"/>
          <p:cNvSpPr txBox="1">
            <a:spLocks noChangeArrowheads="1"/>
          </p:cNvSpPr>
          <p:nvPr/>
        </p:nvSpPr>
        <p:spPr bwMode="auto">
          <a:xfrm>
            <a:off x="863600" y="250983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69678" name="Text Box 47"/>
          <p:cNvSpPr txBox="1">
            <a:spLocks noChangeArrowheads="1"/>
          </p:cNvSpPr>
          <p:nvPr/>
        </p:nvSpPr>
        <p:spPr bwMode="auto">
          <a:xfrm>
            <a:off x="635000" y="418623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69679" name="Text Box 48"/>
          <p:cNvSpPr txBox="1">
            <a:spLocks noChangeArrowheads="1"/>
          </p:cNvSpPr>
          <p:nvPr/>
        </p:nvSpPr>
        <p:spPr bwMode="auto">
          <a:xfrm>
            <a:off x="622300" y="3817938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69680" name="AutoShape 49"/>
          <p:cNvSpPr>
            <a:spLocks noChangeArrowheads="1"/>
          </p:cNvSpPr>
          <p:nvPr/>
        </p:nvSpPr>
        <p:spPr bwMode="auto">
          <a:xfrm>
            <a:off x="6721475" y="35591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81" name="Text Box 51"/>
          <p:cNvSpPr txBox="1">
            <a:spLocks noChangeArrowheads="1"/>
          </p:cNvSpPr>
          <p:nvPr/>
        </p:nvSpPr>
        <p:spPr bwMode="auto">
          <a:xfrm>
            <a:off x="7251700" y="423703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P3.X</a:t>
            </a:r>
          </a:p>
        </p:txBody>
      </p:sp>
      <p:sp>
        <p:nvSpPr>
          <p:cNvPr id="69682" name="Line 52"/>
          <p:cNvSpPr>
            <a:spLocks noChangeShapeType="1"/>
          </p:cNvSpPr>
          <p:nvPr/>
        </p:nvSpPr>
        <p:spPr bwMode="auto">
          <a:xfrm>
            <a:off x="6070600" y="41862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3" name="Text Box 53"/>
          <p:cNvSpPr txBox="1">
            <a:spLocks noChangeArrowheads="1"/>
          </p:cNvSpPr>
          <p:nvPr/>
        </p:nvSpPr>
        <p:spPr bwMode="auto">
          <a:xfrm>
            <a:off x="6756400" y="3937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9684" name="Line 54"/>
          <p:cNvSpPr>
            <a:spLocks noChangeShapeType="1"/>
          </p:cNvSpPr>
          <p:nvPr/>
        </p:nvSpPr>
        <p:spPr bwMode="auto">
          <a:xfrm>
            <a:off x="3251200" y="39576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5" name="Rectangle 55"/>
          <p:cNvSpPr>
            <a:spLocks noChangeArrowheads="1"/>
          </p:cNvSpPr>
          <p:nvPr/>
        </p:nvSpPr>
        <p:spPr bwMode="auto">
          <a:xfrm>
            <a:off x="5695950" y="3922713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86" name="Line 56"/>
          <p:cNvSpPr>
            <a:spLocks noChangeShapeType="1"/>
          </p:cNvSpPr>
          <p:nvPr/>
        </p:nvSpPr>
        <p:spPr bwMode="auto">
          <a:xfrm>
            <a:off x="5384800" y="4033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7" name="Line 57"/>
          <p:cNvSpPr>
            <a:spLocks noChangeShapeType="1"/>
          </p:cNvSpPr>
          <p:nvPr/>
        </p:nvSpPr>
        <p:spPr bwMode="auto">
          <a:xfrm flipV="1">
            <a:off x="5384800" y="25860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8" name="Text Box 58"/>
          <p:cNvSpPr txBox="1">
            <a:spLocks noChangeArrowheads="1"/>
          </p:cNvSpPr>
          <p:nvPr/>
        </p:nvSpPr>
        <p:spPr bwMode="auto">
          <a:xfrm>
            <a:off x="5689600" y="40338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9689" name="Rectangle 59"/>
          <p:cNvSpPr>
            <a:spLocks noChangeArrowheads="1"/>
          </p:cNvSpPr>
          <p:nvPr/>
        </p:nvSpPr>
        <p:spPr bwMode="auto">
          <a:xfrm>
            <a:off x="6680200" y="2738438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90" name="Text Box 60"/>
          <p:cNvSpPr txBox="1">
            <a:spLocks noChangeArrowheads="1"/>
          </p:cNvSpPr>
          <p:nvPr/>
        </p:nvSpPr>
        <p:spPr bwMode="auto">
          <a:xfrm>
            <a:off x="6854825" y="2738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9691" name="Text Box 61"/>
          <p:cNvSpPr txBox="1">
            <a:spLocks noChangeArrowheads="1"/>
          </p:cNvSpPr>
          <p:nvPr/>
        </p:nvSpPr>
        <p:spPr bwMode="auto">
          <a:xfrm>
            <a:off x="6832600" y="26622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69692" name="AutoShape 62"/>
          <p:cNvSpPr>
            <a:spLocks noChangeArrowheads="1"/>
          </p:cNvSpPr>
          <p:nvPr/>
        </p:nvSpPr>
        <p:spPr bwMode="auto">
          <a:xfrm>
            <a:off x="4048125" y="39338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93" name="Text Box 63"/>
          <p:cNvSpPr txBox="1">
            <a:spLocks noChangeArrowheads="1"/>
          </p:cNvSpPr>
          <p:nvPr/>
        </p:nvSpPr>
        <p:spPr bwMode="auto">
          <a:xfrm>
            <a:off x="6540500" y="20653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69694" name="Line 64"/>
          <p:cNvSpPr>
            <a:spLocks noChangeShapeType="1"/>
          </p:cNvSpPr>
          <p:nvPr/>
        </p:nvSpPr>
        <p:spPr bwMode="auto">
          <a:xfrm flipH="1">
            <a:off x="4089400" y="4262438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5" name="AutoShape 65"/>
          <p:cNvSpPr>
            <a:spLocks noChangeArrowheads="1"/>
          </p:cNvSpPr>
          <p:nvPr/>
        </p:nvSpPr>
        <p:spPr bwMode="auto">
          <a:xfrm rot="-5400000">
            <a:off x="46990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96" name="Line 66"/>
          <p:cNvSpPr>
            <a:spLocks noChangeShapeType="1"/>
          </p:cNvSpPr>
          <p:nvPr/>
        </p:nvSpPr>
        <p:spPr bwMode="auto">
          <a:xfrm>
            <a:off x="3937000" y="50244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79" name="Text Box 67"/>
          <p:cNvSpPr txBox="1">
            <a:spLocks noChangeArrowheads="1"/>
          </p:cNvSpPr>
          <p:nvPr/>
        </p:nvSpPr>
        <p:spPr bwMode="auto">
          <a:xfrm>
            <a:off x="2667000" y="5583238"/>
            <a:ext cx="288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第二功能输入</a:t>
            </a:r>
          </a:p>
        </p:txBody>
      </p:sp>
      <p:sp>
        <p:nvSpPr>
          <p:cNvPr id="69698" name="AutoShape 68"/>
          <p:cNvSpPr>
            <a:spLocks noChangeArrowheads="1"/>
          </p:cNvSpPr>
          <p:nvPr/>
        </p:nvSpPr>
        <p:spPr bwMode="auto">
          <a:xfrm>
            <a:off x="3895725" y="49657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69699" name="Text Box 69"/>
          <p:cNvSpPr txBox="1">
            <a:spLocks noChangeArrowheads="1"/>
          </p:cNvSpPr>
          <p:nvPr/>
        </p:nvSpPr>
        <p:spPr bwMode="auto">
          <a:xfrm>
            <a:off x="4962525" y="48482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5367338" y="55499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先写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，再读引脚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 flipV="1">
            <a:off x="2030413" y="4889500"/>
            <a:ext cx="0" cy="2286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97384" name="AutoShape 72"/>
          <p:cNvCxnSpPr>
            <a:cxnSpLocks noChangeShapeType="1"/>
          </p:cNvCxnSpPr>
          <p:nvPr/>
        </p:nvCxnSpPr>
        <p:spPr bwMode="auto">
          <a:xfrm rot="10800000" flipV="1">
            <a:off x="4470400" y="3957638"/>
            <a:ext cx="3505200" cy="1219200"/>
          </a:xfrm>
          <a:prstGeom prst="bentConnector3">
            <a:avLst>
              <a:gd name="adj1" fmla="val 18931"/>
            </a:avLst>
          </a:prstGeom>
          <a:noFill/>
          <a:ln w="317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7385" name="Line 73"/>
          <p:cNvSpPr>
            <a:spLocks noChangeShapeType="1"/>
          </p:cNvSpPr>
          <p:nvPr/>
        </p:nvSpPr>
        <p:spPr bwMode="auto">
          <a:xfrm flipH="1" flipV="1">
            <a:off x="2024063" y="5119688"/>
            <a:ext cx="2446337" cy="5715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04" name="Text Box 74"/>
          <p:cNvSpPr txBox="1">
            <a:spLocks noChangeArrowheads="1"/>
          </p:cNvSpPr>
          <p:nvPr/>
        </p:nvSpPr>
        <p:spPr bwMode="auto">
          <a:xfrm>
            <a:off x="1803400" y="3652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705" name="Text Box 75"/>
          <p:cNvSpPr txBox="1">
            <a:spLocks noChangeArrowheads="1"/>
          </p:cNvSpPr>
          <p:nvPr/>
        </p:nvSpPr>
        <p:spPr bwMode="auto">
          <a:xfrm>
            <a:off x="5080000" y="4186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706" name="Text Box 76"/>
          <p:cNvSpPr txBox="1">
            <a:spLocks noChangeArrowheads="1"/>
          </p:cNvSpPr>
          <p:nvPr/>
        </p:nvSpPr>
        <p:spPr bwMode="auto">
          <a:xfrm>
            <a:off x="5080000" y="3729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9707" name="Text Box 77"/>
          <p:cNvSpPr txBox="1">
            <a:spLocks noChangeArrowheads="1"/>
          </p:cNvSpPr>
          <p:nvPr/>
        </p:nvSpPr>
        <p:spPr bwMode="auto">
          <a:xfrm>
            <a:off x="5994400" y="3805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9708" name="Text Box 78"/>
          <p:cNvSpPr txBox="1">
            <a:spLocks noChangeArrowheads="1"/>
          </p:cNvSpPr>
          <p:nvPr/>
        </p:nvSpPr>
        <p:spPr bwMode="auto">
          <a:xfrm>
            <a:off x="6718300" y="38052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69709" name="Text Box 79"/>
          <p:cNvSpPr txBox="1">
            <a:spLocks noChangeArrowheads="1"/>
          </p:cNvSpPr>
          <p:nvPr/>
        </p:nvSpPr>
        <p:spPr bwMode="auto">
          <a:xfrm>
            <a:off x="4492625" y="2100263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第二个能输出此端自动＝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2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9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39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9" grpId="0" autoUpdateAnimBg="0"/>
      <p:bldP spid="397382" grpId="0" autoUpdateAnimBg="0"/>
      <p:bldP spid="397383" grpId="0" animBg="1"/>
      <p:bldP spid="39738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5449BE9-B790-4EE0-B264-D9ABFC46505D}" type="slidenum">
              <a:rPr lang="en-US" altLang="zh-CN">
                <a:latin typeface="Tahoma" pitchFamily="34" charset="0"/>
                <a:ea typeface="宋体" charset="-122"/>
              </a:rPr>
              <a:pPr/>
              <a:t>64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>
          <a:xfrm>
            <a:off x="830263" y="354013"/>
            <a:ext cx="7605712" cy="765175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6613" y="1563688"/>
            <a:ext cx="7696200" cy="4857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</a:t>
            </a:r>
            <a:r>
              <a:rPr lang="en-US" altLang="zh-CN" sz="2400" smtClean="0"/>
              <a:t>P3.0—P3.7</a:t>
            </a:r>
            <a:r>
              <a:rPr lang="zh-CN" altLang="en-US" sz="2400" smtClean="0"/>
              <a:t>作为通用</a:t>
            </a:r>
            <a:r>
              <a:rPr lang="en-US" altLang="zh-CN" sz="2400" smtClean="0"/>
              <a:t>I/O</a:t>
            </a:r>
            <a:r>
              <a:rPr lang="zh-CN" altLang="en-US" sz="2400" smtClean="0"/>
              <a:t>口</a:t>
            </a:r>
            <a:r>
              <a:rPr lang="en-US" altLang="zh-CN" sz="2400" smtClean="0"/>
              <a:t>【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】</a:t>
            </a:r>
            <a:r>
              <a:rPr lang="zh-CN" altLang="en-US" sz="2400" smtClean="0"/>
              <a:t>。</a:t>
            </a: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sp>
        <p:nvSpPr>
          <p:cNvPr id="70662" name="AutoShape 7"/>
          <p:cNvSpPr>
            <a:spLocks noChangeArrowheads="1"/>
          </p:cNvSpPr>
          <p:nvPr/>
        </p:nvSpPr>
        <p:spPr bwMode="auto">
          <a:xfrm rot="-5400000">
            <a:off x="2489200" y="29670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63" name="AutoShape 8"/>
          <p:cNvSpPr>
            <a:spLocks noChangeArrowheads="1"/>
          </p:cNvSpPr>
          <p:nvPr/>
        </p:nvSpPr>
        <p:spPr bwMode="auto">
          <a:xfrm rot="-5400000">
            <a:off x="24892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2489200" y="3862388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65" name="AutoShape 10"/>
          <p:cNvSpPr>
            <a:spLocks noChangeArrowheads="1"/>
          </p:cNvSpPr>
          <p:nvPr/>
        </p:nvSpPr>
        <p:spPr bwMode="auto">
          <a:xfrm>
            <a:off x="7366000" y="3424238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70666" name="Line 11"/>
          <p:cNvSpPr>
            <a:spLocks noChangeShapeType="1"/>
          </p:cNvSpPr>
          <p:nvPr/>
        </p:nvSpPr>
        <p:spPr bwMode="auto">
          <a:xfrm>
            <a:off x="3098800" y="327183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 flipH="1">
            <a:off x="1727200" y="40338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 flipH="1">
            <a:off x="1727200" y="43386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2184400" y="3271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2184400" y="3271838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1" name="Line 16"/>
          <p:cNvSpPr>
            <a:spLocks noChangeShapeType="1"/>
          </p:cNvSpPr>
          <p:nvPr/>
        </p:nvSpPr>
        <p:spPr bwMode="auto">
          <a:xfrm>
            <a:off x="2184400" y="50244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2" name="Line 17"/>
          <p:cNvSpPr>
            <a:spLocks noChangeShapeType="1"/>
          </p:cNvSpPr>
          <p:nvPr/>
        </p:nvSpPr>
        <p:spPr bwMode="auto">
          <a:xfrm>
            <a:off x="4089400" y="327183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3" name="Line 18"/>
          <p:cNvSpPr>
            <a:spLocks noChangeShapeType="1"/>
          </p:cNvSpPr>
          <p:nvPr/>
        </p:nvSpPr>
        <p:spPr bwMode="auto">
          <a:xfrm flipV="1">
            <a:off x="6756400" y="24336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4" name="Line 19"/>
          <p:cNvSpPr>
            <a:spLocks noChangeShapeType="1"/>
          </p:cNvSpPr>
          <p:nvPr/>
        </p:nvSpPr>
        <p:spPr bwMode="auto">
          <a:xfrm>
            <a:off x="6756400" y="311943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6375400" y="403383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6" name="Line 21"/>
          <p:cNvSpPr>
            <a:spLocks noChangeShapeType="1"/>
          </p:cNvSpPr>
          <p:nvPr/>
        </p:nvSpPr>
        <p:spPr bwMode="auto">
          <a:xfrm>
            <a:off x="6527800" y="39576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7" name="Line 22"/>
          <p:cNvSpPr>
            <a:spLocks noChangeShapeType="1"/>
          </p:cNvSpPr>
          <p:nvPr/>
        </p:nvSpPr>
        <p:spPr bwMode="auto">
          <a:xfrm>
            <a:off x="6527800" y="40338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8" name="Line 23"/>
          <p:cNvSpPr>
            <a:spLocks noChangeShapeType="1"/>
          </p:cNvSpPr>
          <p:nvPr/>
        </p:nvSpPr>
        <p:spPr bwMode="auto">
          <a:xfrm flipV="1">
            <a:off x="6756400" y="37290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9" name="Line 24"/>
          <p:cNvSpPr>
            <a:spLocks noChangeShapeType="1"/>
          </p:cNvSpPr>
          <p:nvPr/>
        </p:nvSpPr>
        <p:spPr bwMode="auto">
          <a:xfrm>
            <a:off x="6527800" y="42624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0" name="Line 25"/>
          <p:cNvSpPr>
            <a:spLocks noChangeShapeType="1"/>
          </p:cNvSpPr>
          <p:nvPr/>
        </p:nvSpPr>
        <p:spPr bwMode="auto">
          <a:xfrm>
            <a:off x="6756400" y="42624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1" name="Line 26"/>
          <p:cNvSpPr>
            <a:spLocks noChangeShapeType="1"/>
          </p:cNvSpPr>
          <p:nvPr/>
        </p:nvSpPr>
        <p:spPr bwMode="auto">
          <a:xfrm>
            <a:off x="6756400" y="357663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2" name="Line 27"/>
          <p:cNvSpPr>
            <a:spLocks noChangeShapeType="1"/>
          </p:cNvSpPr>
          <p:nvPr/>
        </p:nvSpPr>
        <p:spPr bwMode="auto">
          <a:xfrm>
            <a:off x="6565900" y="464343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3" name="Line 28"/>
          <p:cNvSpPr>
            <a:spLocks noChangeShapeType="1"/>
          </p:cNvSpPr>
          <p:nvPr/>
        </p:nvSpPr>
        <p:spPr bwMode="auto">
          <a:xfrm>
            <a:off x="6638925" y="47196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4" name="Line 29"/>
          <p:cNvSpPr>
            <a:spLocks noChangeShapeType="1"/>
          </p:cNvSpPr>
          <p:nvPr/>
        </p:nvSpPr>
        <p:spPr bwMode="auto">
          <a:xfrm>
            <a:off x="6718300" y="4795838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5" name="Line 30"/>
          <p:cNvSpPr>
            <a:spLocks noChangeShapeType="1"/>
          </p:cNvSpPr>
          <p:nvPr/>
        </p:nvSpPr>
        <p:spPr bwMode="auto">
          <a:xfrm>
            <a:off x="7137400" y="35766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6" name="Line 31"/>
          <p:cNvSpPr>
            <a:spLocks noChangeShapeType="1"/>
          </p:cNvSpPr>
          <p:nvPr/>
        </p:nvSpPr>
        <p:spPr bwMode="auto">
          <a:xfrm flipH="1">
            <a:off x="3098800" y="5005388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7" name="AutoShape 32"/>
          <p:cNvSpPr>
            <a:spLocks noChangeArrowheads="1"/>
          </p:cNvSpPr>
          <p:nvPr/>
        </p:nvSpPr>
        <p:spPr bwMode="auto">
          <a:xfrm>
            <a:off x="7099300" y="35575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88" name="AutoShape 33"/>
          <p:cNvSpPr>
            <a:spLocks noChangeArrowheads="1"/>
          </p:cNvSpPr>
          <p:nvPr/>
        </p:nvSpPr>
        <p:spPr bwMode="auto">
          <a:xfrm>
            <a:off x="5994400" y="41624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89" name="AutoShape 34"/>
          <p:cNvSpPr>
            <a:spLocks noChangeArrowheads="1"/>
          </p:cNvSpPr>
          <p:nvPr/>
        </p:nvSpPr>
        <p:spPr bwMode="auto">
          <a:xfrm>
            <a:off x="2146300" y="39957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690" name="Line 35"/>
          <p:cNvSpPr>
            <a:spLocks noChangeShapeType="1"/>
          </p:cNvSpPr>
          <p:nvPr/>
        </p:nvSpPr>
        <p:spPr bwMode="auto">
          <a:xfrm>
            <a:off x="2794000" y="5176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1" name="Line 36"/>
          <p:cNvSpPr>
            <a:spLocks noChangeShapeType="1"/>
          </p:cNvSpPr>
          <p:nvPr/>
        </p:nvSpPr>
        <p:spPr bwMode="auto">
          <a:xfrm flipH="1">
            <a:off x="1727200" y="54054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2" name="Line 37"/>
          <p:cNvSpPr>
            <a:spLocks noChangeShapeType="1"/>
          </p:cNvSpPr>
          <p:nvPr/>
        </p:nvSpPr>
        <p:spPr bwMode="auto">
          <a:xfrm flipV="1">
            <a:off x="2794000" y="289083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3" name="Line 38"/>
          <p:cNvSpPr>
            <a:spLocks noChangeShapeType="1"/>
          </p:cNvSpPr>
          <p:nvPr/>
        </p:nvSpPr>
        <p:spPr bwMode="auto">
          <a:xfrm flipH="1">
            <a:off x="1727200" y="289083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4" name="Text Box 39"/>
          <p:cNvSpPr txBox="1">
            <a:spLocks noChangeArrowheads="1"/>
          </p:cNvSpPr>
          <p:nvPr/>
        </p:nvSpPr>
        <p:spPr bwMode="auto">
          <a:xfrm>
            <a:off x="2752725" y="3078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0695" name="Text Box 40"/>
          <p:cNvSpPr txBox="1">
            <a:spLocks noChangeArrowheads="1"/>
          </p:cNvSpPr>
          <p:nvPr/>
        </p:nvSpPr>
        <p:spPr bwMode="auto">
          <a:xfrm>
            <a:off x="2794000" y="48672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696" name="Text Box 41"/>
          <p:cNvSpPr txBox="1">
            <a:spLocks noChangeArrowheads="1"/>
          </p:cNvSpPr>
          <p:nvPr/>
        </p:nvSpPr>
        <p:spPr bwMode="auto">
          <a:xfrm>
            <a:off x="247015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0697" name="Text Box 42"/>
          <p:cNvSpPr txBox="1">
            <a:spLocks noChangeArrowheads="1"/>
          </p:cNvSpPr>
          <p:nvPr/>
        </p:nvSpPr>
        <p:spPr bwMode="auto">
          <a:xfrm>
            <a:off x="2946400" y="38433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0698" name="Text Box 43"/>
          <p:cNvSpPr txBox="1">
            <a:spLocks noChangeArrowheads="1"/>
          </p:cNvSpPr>
          <p:nvPr/>
        </p:nvSpPr>
        <p:spPr bwMode="auto">
          <a:xfrm>
            <a:off x="24130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70699" name="Text Box 44"/>
          <p:cNvSpPr txBox="1">
            <a:spLocks noChangeArrowheads="1"/>
          </p:cNvSpPr>
          <p:nvPr/>
        </p:nvSpPr>
        <p:spPr bwMode="auto">
          <a:xfrm>
            <a:off x="2946400" y="4186238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70700" name="Text Box 45"/>
          <p:cNvSpPr txBox="1">
            <a:spLocks noChangeArrowheads="1"/>
          </p:cNvSpPr>
          <p:nvPr/>
        </p:nvSpPr>
        <p:spPr bwMode="auto">
          <a:xfrm>
            <a:off x="1117600" y="54054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 0</a:t>
            </a:r>
          </a:p>
        </p:txBody>
      </p:sp>
      <p:sp>
        <p:nvSpPr>
          <p:cNvPr id="70701" name="Text Box 46"/>
          <p:cNvSpPr txBox="1">
            <a:spLocks noChangeArrowheads="1"/>
          </p:cNvSpPr>
          <p:nvPr/>
        </p:nvSpPr>
        <p:spPr bwMode="auto">
          <a:xfrm>
            <a:off x="1155700" y="2509838"/>
            <a:ext cx="156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0702" name="Text Box 47"/>
          <p:cNvSpPr txBox="1">
            <a:spLocks noChangeArrowheads="1"/>
          </p:cNvSpPr>
          <p:nvPr/>
        </p:nvSpPr>
        <p:spPr bwMode="auto">
          <a:xfrm>
            <a:off x="584200" y="418623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70703" name="Text Box 48"/>
          <p:cNvSpPr txBox="1">
            <a:spLocks noChangeArrowheads="1"/>
          </p:cNvSpPr>
          <p:nvPr/>
        </p:nvSpPr>
        <p:spPr bwMode="auto">
          <a:xfrm>
            <a:off x="533400" y="3716338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70704" name="AutoShape 49"/>
          <p:cNvSpPr>
            <a:spLocks noChangeArrowheads="1"/>
          </p:cNvSpPr>
          <p:nvPr/>
        </p:nvSpPr>
        <p:spPr bwMode="auto">
          <a:xfrm>
            <a:off x="6721475" y="355917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05" name="Text Box 51"/>
          <p:cNvSpPr txBox="1">
            <a:spLocks noChangeArrowheads="1"/>
          </p:cNvSpPr>
          <p:nvPr/>
        </p:nvSpPr>
        <p:spPr bwMode="auto">
          <a:xfrm>
            <a:off x="7513638" y="36861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P3.X</a:t>
            </a:r>
          </a:p>
        </p:txBody>
      </p:sp>
      <p:sp>
        <p:nvSpPr>
          <p:cNvPr id="70706" name="Line 52"/>
          <p:cNvSpPr>
            <a:spLocks noChangeShapeType="1"/>
          </p:cNvSpPr>
          <p:nvPr/>
        </p:nvSpPr>
        <p:spPr bwMode="auto">
          <a:xfrm>
            <a:off x="6070600" y="41862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7" name="Text Box 53"/>
          <p:cNvSpPr txBox="1">
            <a:spLocks noChangeArrowheads="1"/>
          </p:cNvSpPr>
          <p:nvPr/>
        </p:nvSpPr>
        <p:spPr bwMode="auto">
          <a:xfrm>
            <a:off x="6756400" y="3937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0708" name="Line 54"/>
          <p:cNvSpPr>
            <a:spLocks noChangeShapeType="1"/>
          </p:cNvSpPr>
          <p:nvPr/>
        </p:nvSpPr>
        <p:spPr bwMode="auto">
          <a:xfrm>
            <a:off x="3251200" y="39576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9" name="Rectangle 55"/>
          <p:cNvSpPr>
            <a:spLocks noChangeArrowheads="1"/>
          </p:cNvSpPr>
          <p:nvPr/>
        </p:nvSpPr>
        <p:spPr bwMode="auto">
          <a:xfrm>
            <a:off x="5695950" y="3922713"/>
            <a:ext cx="3048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10" name="Line 56"/>
          <p:cNvSpPr>
            <a:spLocks noChangeShapeType="1"/>
          </p:cNvSpPr>
          <p:nvPr/>
        </p:nvSpPr>
        <p:spPr bwMode="auto">
          <a:xfrm>
            <a:off x="5384800" y="40338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1" name="Line 57"/>
          <p:cNvSpPr>
            <a:spLocks noChangeShapeType="1"/>
          </p:cNvSpPr>
          <p:nvPr/>
        </p:nvSpPr>
        <p:spPr bwMode="auto">
          <a:xfrm flipV="1">
            <a:off x="5384800" y="2586038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2" name="Text Box 58"/>
          <p:cNvSpPr txBox="1">
            <a:spLocks noChangeArrowheads="1"/>
          </p:cNvSpPr>
          <p:nvPr/>
        </p:nvSpPr>
        <p:spPr bwMode="auto">
          <a:xfrm>
            <a:off x="5689600" y="40338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70713" name="Rectangle 59"/>
          <p:cNvSpPr>
            <a:spLocks noChangeArrowheads="1"/>
          </p:cNvSpPr>
          <p:nvPr/>
        </p:nvSpPr>
        <p:spPr bwMode="auto">
          <a:xfrm>
            <a:off x="6680200" y="2738438"/>
            <a:ext cx="152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14" name="Text Box 60"/>
          <p:cNvSpPr txBox="1">
            <a:spLocks noChangeArrowheads="1"/>
          </p:cNvSpPr>
          <p:nvPr/>
        </p:nvSpPr>
        <p:spPr bwMode="auto">
          <a:xfrm>
            <a:off x="6854825" y="2738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0715" name="Text Box 61"/>
          <p:cNvSpPr txBox="1">
            <a:spLocks noChangeArrowheads="1"/>
          </p:cNvSpPr>
          <p:nvPr/>
        </p:nvSpPr>
        <p:spPr bwMode="auto">
          <a:xfrm>
            <a:off x="6832600" y="26622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70716" name="AutoShape 62"/>
          <p:cNvSpPr>
            <a:spLocks noChangeArrowheads="1"/>
          </p:cNvSpPr>
          <p:nvPr/>
        </p:nvSpPr>
        <p:spPr bwMode="auto">
          <a:xfrm>
            <a:off x="4048125" y="3933825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17" name="Text Box 63"/>
          <p:cNvSpPr txBox="1">
            <a:spLocks noChangeArrowheads="1"/>
          </p:cNvSpPr>
          <p:nvPr/>
        </p:nvSpPr>
        <p:spPr bwMode="auto">
          <a:xfrm>
            <a:off x="6540500" y="20653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70718" name="Line 64"/>
          <p:cNvSpPr>
            <a:spLocks noChangeShapeType="1"/>
          </p:cNvSpPr>
          <p:nvPr/>
        </p:nvSpPr>
        <p:spPr bwMode="auto">
          <a:xfrm flipH="1">
            <a:off x="4089400" y="4262438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19" name="AutoShape 65"/>
          <p:cNvSpPr>
            <a:spLocks noChangeArrowheads="1"/>
          </p:cNvSpPr>
          <p:nvPr/>
        </p:nvSpPr>
        <p:spPr bwMode="auto">
          <a:xfrm rot="-5400000">
            <a:off x="4699000" y="4719638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20" name="Line 66"/>
          <p:cNvSpPr>
            <a:spLocks noChangeShapeType="1"/>
          </p:cNvSpPr>
          <p:nvPr/>
        </p:nvSpPr>
        <p:spPr bwMode="auto">
          <a:xfrm>
            <a:off x="3937000" y="50244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21" name="Text Box 67"/>
          <p:cNvSpPr txBox="1">
            <a:spLocks noChangeArrowheads="1"/>
          </p:cNvSpPr>
          <p:nvPr/>
        </p:nvSpPr>
        <p:spPr bwMode="auto">
          <a:xfrm>
            <a:off x="2667000" y="5583238"/>
            <a:ext cx="288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第二功能输入</a:t>
            </a:r>
          </a:p>
        </p:txBody>
      </p:sp>
      <p:sp>
        <p:nvSpPr>
          <p:cNvPr id="70722" name="AutoShape 68"/>
          <p:cNvSpPr>
            <a:spLocks noChangeArrowheads="1"/>
          </p:cNvSpPr>
          <p:nvPr/>
        </p:nvSpPr>
        <p:spPr bwMode="auto">
          <a:xfrm>
            <a:off x="3895725" y="49657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0723" name="Text Box 69"/>
          <p:cNvSpPr txBox="1">
            <a:spLocks noChangeArrowheads="1"/>
          </p:cNvSpPr>
          <p:nvPr/>
        </p:nvSpPr>
        <p:spPr bwMode="auto">
          <a:xfrm>
            <a:off x="4962525" y="48482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70724" name="Text Box 70"/>
          <p:cNvSpPr txBox="1">
            <a:spLocks noChangeArrowheads="1"/>
          </p:cNvSpPr>
          <p:nvPr/>
        </p:nvSpPr>
        <p:spPr bwMode="auto">
          <a:xfrm>
            <a:off x="5367338" y="55499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的操作</a:t>
            </a:r>
          </a:p>
        </p:txBody>
      </p:sp>
      <p:sp>
        <p:nvSpPr>
          <p:cNvPr id="398410" name="Text Box 74"/>
          <p:cNvSpPr txBox="1">
            <a:spLocks noChangeArrowheads="1"/>
          </p:cNvSpPr>
          <p:nvPr/>
        </p:nvSpPr>
        <p:spPr bwMode="auto">
          <a:xfrm>
            <a:off x="1803400" y="3652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5080000" y="4186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8412" name="Text Box 76"/>
          <p:cNvSpPr txBox="1">
            <a:spLocks noChangeArrowheads="1"/>
          </p:cNvSpPr>
          <p:nvPr/>
        </p:nvSpPr>
        <p:spPr bwMode="auto">
          <a:xfrm>
            <a:off x="5080000" y="3729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8413" name="Text Box 77"/>
          <p:cNvSpPr txBox="1">
            <a:spLocks noChangeArrowheads="1"/>
          </p:cNvSpPr>
          <p:nvPr/>
        </p:nvSpPr>
        <p:spPr bwMode="auto">
          <a:xfrm>
            <a:off x="5994400" y="38052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8414" name="Text Box 78"/>
          <p:cNvSpPr txBox="1">
            <a:spLocks noChangeArrowheads="1"/>
          </p:cNvSpPr>
          <p:nvPr/>
        </p:nvSpPr>
        <p:spPr bwMode="auto">
          <a:xfrm>
            <a:off x="6718300" y="38052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398415" name="Text Box 79"/>
          <p:cNvSpPr txBox="1">
            <a:spLocks noChangeArrowheads="1"/>
          </p:cNvSpPr>
          <p:nvPr/>
        </p:nvSpPr>
        <p:spPr bwMode="auto">
          <a:xfrm>
            <a:off x="6892925" y="31607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0731" name="Text Box 81"/>
          <p:cNvSpPr txBox="1">
            <a:spLocks noChangeArrowheads="1"/>
          </p:cNvSpPr>
          <p:nvPr/>
        </p:nvSpPr>
        <p:spPr bwMode="auto">
          <a:xfrm>
            <a:off x="4581525" y="2084388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第二个能输出此端自动＝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7280275" y="30749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输出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86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10" grpId="0"/>
      <p:bldP spid="398411" grpId="0"/>
      <p:bldP spid="398412" grpId="0"/>
      <p:bldP spid="398413" grpId="0"/>
      <p:bldP spid="398414" grpId="0"/>
      <p:bldP spid="3984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02667DC-1093-4E90-BC20-560F34DE88FF}" type="slidenum">
              <a:rPr lang="en-US" altLang="zh-CN">
                <a:latin typeface="Tahoma" pitchFamily="34" charset="0"/>
                <a:ea typeface="宋体" charset="-122"/>
              </a:rPr>
              <a:pPr/>
              <a:t>65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3667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24013"/>
            <a:ext cx="7696200" cy="455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lang="en-US" altLang="zh-CN" sz="2400" dirty="0" smtClean="0"/>
              <a:t> 2.4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P1.0—P1.7: </a:t>
            </a:r>
            <a:r>
              <a:rPr lang="zh-CN" altLang="en-US" sz="2400" dirty="0" smtClean="0"/>
              <a:t>准双向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口</a:t>
            </a:r>
            <a:r>
              <a:rPr lang="zh-CN" altLang="en-US" sz="2400" dirty="0" smtClean="0">
                <a:solidFill>
                  <a:srgbClr val="FFFFFF"/>
                </a:solidFill>
              </a:rPr>
              <a:t>（</a:t>
            </a:r>
            <a:r>
              <a:rPr lang="zh-CN" altLang="en-US" sz="2400" dirty="0" smtClean="0"/>
              <a:t>内置了上拉电阻）</a:t>
            </a:r>
            <a:endParaRPr lang="en-US" altLang="zh-CN" sz="2400" dirty="0" smtClean="0"/>
          </a:p>
        </p:txBody>
      </p:sp>
      <p:sp>
        <p:nvSpPr>
          <p:cNvPr id="71685" name="AutoShape 4"/>
          <p:cNvSpPr>
            <a:spLocks noChangeArrowheads="1"/>
          </p:cNvSpPr>
          <p:nvPr/>
        </p:nvSpPr>
        <p:spPr bwMode="auto">
          <a:xfrm rot="-5400000">
            <a:off x="2743200" y="31115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686" name="AutoShape 5"/>
          <p:cNvSpPr>
            <a:spLocks noChangeArrowheads="1"/>
          </p:cNvSpPr>
          <p:nvPr/>
        </p:nvSpPr>
        <p:spPr bwMode="auto">
          <a:xfrm rot="-5400000">
            <a:off x="2743200" y="48641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2743200" y="400685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688" name="AutoShape 7"/>
          <p:cNvSpPr>
            <a:spLocks noChangeArrowheads="1"/>
          </p:cNvSpPr>
          <p:nvPr/>
        </p:nvSpPr>
        <p:spPr bwMode="auto">
          <a:xfrm>
            <a:off x="6934200" y="356870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689" name="Line 8"/>
          <p:cNvSpPr>
            <a:spLocks noChangeShapeType="1"/>
          </p:cNvSpPr>
          <p:nvPr/>
        </p:nvSpPr>
        <p:spPr bwMode="auto">
          <a:xfrm>
            <a:off x="3352800" y="34163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0" name="Line 9"/>
          <p:cNvSpPr>
            <a:spLocks noChangeShapeType="1"/>
          </p:cNvSpPr>
          <p:nvPr/>
        </p:nvSpPr>
        <p:spPr bwMode="auto">
          <a:xfrm>
            <a:off x="3810000" y="34163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1" name="Line 10"/>
          <p:cNvSpPr>
            <a:spLocks noChangeShapeType="1"/>
          </p:cNvSpPr>
          <p:nvPr/>
        </p:nvSpPr>
        <p:spPr bwMode="auto">
          <a:xfrm flipH="1">
            <a:off x="3505200" y="41783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2" name="Line 11"/>
          <p:cNvSpPr>
            <a:spLocks noChangeShapeType="1"/>
          </p:cNvSpPr>
          <p:nvPr/>
        </p:nvSpPr>
        <p:spPr bwMode="auto">
          <a:xfrm flipH="1">
            <a:off x="1981200" y="41783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3" name="Line 12"/>
          <p:cNvSpPr>
            <a:spLocks noChangeShapeType="1"/>
          </p:cNvSpPr>
          <p:nvPr/>
        </p:nvSpPr>
        <p:spPr bwMode="auto">
          <a:xfrm flipH="1">
            <a:off x="1981200" y="44831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4" name="Line 13"/>
          <p:cNvSpPr>
            <a:spLocks noChangeShapeType="1"/>
          </p:cNvSpPr>
          <p:nvPr/>
        </p:nvSpPr>
        <p:spPr bwMode="auto">
          <a:xfrm flipH="1">
            <a:off x="2438400" y="34163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5" name="Line 14"/>
          <p:cNvSpPr>
            <a:spLocks noChangeShapeType="1"/>
          </p:cNvSpPr>
          <p:nvPr/>
        </p:nvSpPr>
        <p:spPr bwMode="auto">
          <a:xfrm>
            <a:off x="2438400" y="341630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6" name="Line 15"/>
          <p:cNvSpPr>
            <a:spLocks noChangeShapeType="1"/>
          </p:cNvSpPr>
          <p:nvPr/>
        </p:nvSpPr>
        <p:spPr bwMode="auto">
          <a:xfrm>
            <a:off x="2438400" y="51689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7" name="Line 16"/>
          <p:cNvSpPr>
            <a:spLocks noChangeShapeType="1"/>
          </p:cNvSpPr>
          <p:nvPr/>
        </p:nvSpPr>
        <p:spPr bwMode="auto">
          <a:xfrm>
            <a:off x="3505200" y="44831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8" name="Line 17"/>
          <p:cNvSpPr>
            <a:spLocks noChangeShapeType="1"/>
          </p:cNvSpPr>
          <p:nvPr/>
        </p:nvSpPr>
        <p:spPr bwMode="auto">
          <a:xfrm flipV="1">
            <a:off x="6324600" y="25781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9" name="Line 18"/>
          <p:cNvSpPr>
            <a:spLocks noChangeShapeType="1"/>
          </p:cNvSpPr>
          <p:nvPr/>
        </p:nvSpPr>
        <p:spPr bwMode="auto">
          <a:xfrm>
            <a:off x="6324600" y="33401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0" name="Line 19"/>
          <p:cNvSpPr>
            <a:spLocks noChangeShapeType="1"/>
          </p:cNvSpPr>
          <p:nvPr/>
        </p:nvSpPr>
        <p:spPr bwMode="auto">
          <a:xfrm>
            <a:off x="5943600" y="414337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1" name="Line 20"/>
          <p:cNvSpPr>
            <a:spLocks noChangeShapeType="1"/>
          </p:cNvSpPr>
          <p:nvPr/>
        </p:nvSpPr>
        <p:spPr bwMode="auto">
          <a:xfrm>
            <a:off x="6096000" y="408463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2" name="Line 21"/>
          <p:cNvSpPr>
            <a:spLocks noChangeShapeType="1"/>
          </p:cNvSpPr>
          <p:nvPr/>
        </p:nvSpPr>
        <p:spPr bwMode="auto">
          <a:xfrm>
            <a:off x="6096000" y="41783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 flipV="1">
            <a:off x="6324600" y="38735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6096000" y="44069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6324600" y="44069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>
            <a:off x="6324600" y="37211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6134100" y="47879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6207125" y="484663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6286500" y="49403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0" name="Line 29"/>
          <p:cNvSpPr>
            <a:spLocks noChangeShapeType="1"/>
          </p:cNvSpPr>
          <p:nvPr/>
        </p:nvSpPr>
        <p:spPr bwMode="auto">
          <a:xfrm>
            <a:off x="6705600" y="37211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1" name="Line 30"/>
          <p:cNvSpPr>
            <a:spLocks noChangeShapeType="1"/>
          </p:cNvSpPr>
          <p:nvPr/>
        </p:nvSpPr>
        <p:spPr bwMode="auto">
          <a:xfrm flipH="1">
            <a:off x="3352800" y="51689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2" name="AutoShape 31"/>
          <p:cNvSpPr>
            <a:spLocks noChangeArrowheads="1"/>
          </p:cNvSpPr>
          <p:nvPr/>
        </p:nvSpPr>
        <p:spPr bwMode="auto">
          <a:xfrm>
            <a:off x="6667500" y="37020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713" name="AutoShape 32"/>
          <p:cNvSpPr>
            <a:spLocks noChangeArrowheads="1"/>
          </p:cNvSpPr>
          <p:nvPr/>
        </p:nvSpPr>
        <p:spPr bwMode="auto">
          <a:xfrm>
            <a:off x="2400300" y="41402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714" name="Line 33"/>
          <p:cNvSpPr>
            <a:spLocks noChangeShapeType="1"/>
          </p:cNvSpPr>
          <p:nvPr/>
        </p:nvSpPr>
        <p:spPr bwMode="auto">
          <a:xfrm>
            <a:off x="3048000" y="53213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5" name="Line 34"/>
          <p:cNvSpPr>
            <a:spLocks noChangeShapeType="1"/>
          </p:cNvSpPr>
          <p:nvPr/>
        </p:nvSpPr>
        <p:spPr bwMode="auto">
          <a:xfrm flipH="1">
            <a:off x="1981200" y="55499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6" name="Line 35"/>
          <p:cNvSpPr>
            <a:spLocks noChangeShapeType="1"/>
          </p:cNvSpPr>
          <p:nvPr/>
        </p:nvSpPr>
        <p:spPr bwMode="auto">
          <a:xfrm flipV="1">
            <a:off x="3048000" y="30353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7" name="Line 36"/>
          <p:cNvSpPr>
            <a:spLocks noChangeShapeType="1"/>
          </p:cNvSpPr>
          <p:nvPr/>
        </p:nvSpPr>
        <p:spPr bwMode="auto">
          <a:xfrm flipH="1">
            <a:off x="1981200" y="30353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18" name="Text Box 37"/>
          <p:cNvSpPr txBox="1">
            <a:spLocks noChangeArrowheads="1"/>
          </p:cNvSpPr>
          <p:nvPr/>
        </p:nvSpPr>
        <p:spPr bwMode="auto">
          <a:xfrm>
            <a:off x="3006725" y="32226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1719" name="Text Box 38"/>
          <p:cNvSpPr txBox="1">
            <a:spLocks noChangeArrowheads="1"/>
          </p:cNvSpPr>
          <p:nvPr/>
        </p:nvSpPr>
        <p:spPr bwMode="auto">
          <a:xfrm>
            <a:off x="3013075" y="49942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1720" name="Text Box 39"/>
          <p:cNvSpPr txBox="1">
            <a:spLocks noChangeArrowheads="1"/>
          </p:cNvSpPr>
          <p:nvPr/>
        </p:nvSpPr>
        <p:spPr bwMode="auto">
          <a:xfrm>
            <a:off x="2724150" y="3987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1721" name="Text Box 40"/>
          <p:cNvSpPr txBox="1">
            <a:spLocks noChangeArrowheads="1"/>
          </p:cNvSpPr>
          <p:nvPr/>
        </p:nvSpPr>
        <p:spPr bwMode="auto">
          <a:xfrm>
            <a:off x="3200400" y="3987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1722" name="Text Box 41"/>
          <p:cNvSpPr txBox="1">
            <a:spLocks noChangeArrowheads="1"/>
          </p:cNvSpPr>
          <p:nvPr/>
        </p:nvSpPr>
        <p:spPr bwMode="auto">
          <a:xfrm>
            <a:off x="2667000" y="43307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71723" name="Text Box 42"/>
          <p:cNvSpPr txBox="1">
            <a:spLocks noChangeArrowheads="1"/>
          </p:cNvSpPr>
          <p:nvPr/>
        </p:nvSpPr>
        <p:spPr bwMode="auto">
          <a:xfrm>
            <a:off x="3200400" y="43307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71724" name="Text Box 43"/>
          <p:cNvSpPr txBox="1">
            <a:spLocks noChangeArrowheads="1"/>
          </p:cNvSpPr>
          <p:nvPr/>
        </p:nvSpPr>
        <p:spPr bwMode="auto">
          <a:xfrm>
            <a:off x="1752600" y="5549900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1725" name="Text Box 44"/>
          <p:cNvSpPr txBox="1">
            <a:spLocks noChangeArrowheads="1"/>
          </p:cNvSpPr>
          <p:nvPr/>
        </p:nvSpPr>
        <p:spPr bwMode="auto">
          <a:xfrm>
            <a:off x="1536700" y="2667000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1726" name="Text Box 45"/>
          <p:cNvSpPr txBox="1">
            <a:spLocks noChangeArrowheads="1"/>
          </p:cNvSpPr>
          <p:nvPr/>
        </p:nvSpPr>
        <p:spPr bwMode="auto">
          <a:xfrm>
            <a:off x="914400" y="43307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71727" name="Text Box 46"/>
          <p:cNvSpPr txBox="1">
            <a:spLocks noChangeArrowheads="1"/>
          </p:cNvSpPr>
          <p:nvPr/>
        </p:nvSpPr>
        <p:spPr bwMode="auto">
          <a:xfrm>
            <a:off x="927100" y="393700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71728" name="AutoShape 47"/>
          <p:cNvSpPr>
            <a:spLocks noChangeArrowheads="1"/>
          </p:cNvSpPr>
          <p:nvPr/>
        </p:nvSpPr>
        <p:spPr bwMode="auto">
          <a:xfrm>
            <a:off x="6289675" y="370363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729" name="Text Box 48"/>
          <p:cNvSpPr txBox="1">
            <a:spLocks noChangeArrowheads="1"/>
          </p:cNvSpPr>
          <p:nvPr/>
        </p:nvSpPr>
        <p:spPr bwMode="auto">
          <a:xfrm>
            <a:off x="6064250" y="22733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71730" name="Text Box 49"/>
          <p:cNvSpPr txBox="1">
            <a:spLocks noChangeArrowheads="1"/>
          </p:cNvSpPr>
          <p:nvPr/>
        </p:nvSpPr>
        <p:spPr bwMode="auto">
          <a:xfrm>
            <a:off x="6705600" y="39497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P1.X</a:t>
            </a:r>
          </a:p>
        </p:txBody>
      </p:sp>
      <p:sp>
        <p:nvSpPr>
          <p:cNvPr id="71731" name="Rectangle 50"/>
          <p:cNvSpPr>
            <a:spLocks noChangeArrowheads="1"/>
          </p:cNvSpPr>
          <p:nvPr/>
        </p:nvSpPr>
        <p:spPr bwMode="auto">
          <a:xfrm>
            <a:off x="6248400" y="2882900"/>
            <a:ext cx="1524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1732" name="Line 51"/>
          <p:cNvSpPr>
            <a:spLocks noChangeShapeType="1"/>
          </p:cNvSpPr>
          <p:nvPr/>
        </p:nvSpPr>
        <p:spPr bwMode="auto">
          <a:xfrm flipV="1">
            <a:off x="4800600" y="42545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Text Box 52"/>
          <p:cNvSpPr txBox="1">
            <a:spLocks noChangeArrowheads="1"/>
          </p:cNvSpPr>
          <p:nvPr/>
        </p:nvSpPr>
        <p:spPr bwMode="auto">
          <a:xfrm>
            <a:off x="6400800" y="280670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4800600" y="42545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5" name="Rectangle 54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1704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6465DB4-27C3-4B16-9A59-7DE1AEEF7E8F}" type="slidenum">
              <a:rPr lang="en-US" altLang="zh-CN">
                <a:latin typeface="Tahoma" pitchFamily="34" charset="0"/>
                <a:ea typeface="宋体" charset="-122"/>
              </a:rPr>
              <a:pPr/>
              <a:t>66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697038"/>
            <a:ext cx="7696200" cy="528637"/>
          </a:xfrm>
        </p:spPr>
        <p:txBody>
          <a:bodyPr/>
          <a:lstStyle/>
          <a:p>
            <a:pPr eaLnBrk="1" hangingPunct="1">
              <a:buSzPct val="65000"/>
              <a:buFont typeface="Wingdings" pitchFamily="2" charset="2"/>
              <a:buNone/>
            </a:pPr>
            <a:r>
              <a:rPr lang="en-US" altLang="zh-CN" sz="2400" dirty="0" smtClean="0"/>
              <a:t> 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1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）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P1.0—P1.7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作为输出口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【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输出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1】</a:t>
            </a:r>
          </a:p>
        </p:txBody>
      </p:sp>
      <p:sp>
        <p:nvSpPr>
          <p:cNvPr id="72709" name="AutoShape 4"/>
          <p:cNvSpPr>
            <a:spLocks noChangeArrowheads="1"/>
          </p:cNvSpPr>
          <p:nvPr/>
        </p:nvSpPr>
        <p:spPr bwMode="auto">
          <a:xfrm rot="-5400000">
            <a:off x="2692400" y="31480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10" name="AutoShape 5"/>
          <p:cNvSpPr>
            <a:spLocks noChangeArrowheads="1"/>
          </p:cNvSpPr>
          <p:nvPr/>
        </p:nvSpPr>
        <p:spPr bwMode="auto">
          <a:xfrm rot="-5400000">
            <a:off x="2692400" y="4900613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692400" y="4043363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12" name="AutoShape 7"/>
          <p:cNvSpPr>
            <a:spLocks noChangeArrowheads="1"/>
          </p:cNvSpPr>
          <p:nvPr/>
        </p:nvSpPr>
        <p:spPr bwMode="auto">
          <a:xfrm>
            <a:off x="6883400" y="3605213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3302000" y="345281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3759200" y="345281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 flipH="1">
            <a:off x="3454400" y="42148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 flipH="1">
            <a:off x="1930400" y="42148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H="1">
            <a:off x="1930400" y="4519613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2387600" y="34528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>
            <a:off x="2387600" y="3452813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>
            <a:off x="2387600" y="520541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3454400" y="4519613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V="1">
            <a:off x="6273800" y="26146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6273800" y="3376613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>
            <a:off x="5892800" y="4179888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>
            <a:off x="6045200" y="412115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>
            <a:off x="6045200" y="42148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7" name="Line 22"/>
          <p:cNvSpPr>
            <a:spLocks noChangeShapeType="1"/>
          </p:cNvSpPr>
          <p:nvPr/>
        </p:nvSpPr>
        <p:spPr bwMode="auto">
          <a:xfrm flipV="1">
            <a:off x="6273800" y="39100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8" name="Line 23"/>
          <p:cNvSpPr>
            <a:spLocks noChangeShapeType="1"/>
          </p:cNvSpPr>
          <p:nvPr/>
        </p:nvSpPr>
        <p:spPr bwMode="auto">
          <a:xfrm>
            <a:off x="6045200" y="4443413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9" name="Line 24"/>
          <p:cNvSpPr>
            <a:spLocks noChangeShapeType="1"/>
          </p:cNvSpPr>
          <p:nvPr/>
        </p:nvSpPr>
        <p:spPr bwMode="auto">
          <a:xfrm>
            <a:off x="6273800" y="4443413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0" name="Line 25"/>
          <p:cNvSpPr>
            <a:spLocks noChangeShapeType="1"/>
          </p:cNvSpPr>
          <p:nvPr/>
        </p:nvSpPr>
        <p:spPr bwMode="auto">
          <a:xfrm>
            <a:off x="6273800" y="375761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1" name="Line 26"/>
          <p:cNvSpPr>
            <a:spLocks noChangeShapeType="1"/>
          </p:cNvSpPr>
          <p:nvPr/>
        </p:nvSpPr>
        <p:spPr bwMode="auto">
          <a:xfrm>
            <a:off x="6083300" y="48244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7"/>
          <p:cNvSpPr>
            <a:spLocks noChangeShapeType="1"/>
          </p:cNvSpPr>
          <p:nvPr/>
        </p:nvSpPr>
        <p:spPr bwMode="auto">
          <a:xfrm>
            <a:off x="6156325" y="48831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Line 28"/>
          <p:cNvSpPr>
            <a:spLocks noChangeShapeType="1"/>
          </p:cNvSpPr>
          <p:nvPr/>
        </p:nvSpPr>
        <p:spPr bwMode="auto">
          <a:xfrm>
            <a:off x="6235700" y="4976813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4" name="Line 29"/>
          <p:cNvSpPr>
            <a:spLocks noChangeShapeType="1"/>
          </p:cNvSpPr>
          <p:nvPr/>
        </p:nvSpPr>
        <p:spPr bwMode="auto">
          <a:xfrm>
            <a:off x="6654800" y="3757613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5" name="Line 30"/>
          <p:cNvSpPr>
            <a:spLocks noChangeShapeType="1"/>
          </p:cNvSpPr>
          <p:nvPr/>
        </p:nvSpPr>
        <p:spPr bwMode="auto">
          <a:xfrm flipH="1">
            <a:off x="3302000" y="5205413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6" name="AutoShape 31"/>
          <p:cNvSpPr>
            <a:spLocks noChangeArrowheads="1"/>
          </p:cNvSpPr>
          <p:nvPr/>
        </p:nvSpPr>
        <p:spPr bwMode="auto">
          <a:xfrm>
            <a:off x="6616700" y="373856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37" name="AutoShape 32"/>
          <p:cNvSpPr>
            <a:spLocks noChangeArrowheads="1"/>
          </p:cNvSpPr>
          <p:nvPr/>
        </p:nvSpPr>
        <p:spPr bwMode="auto">
          <a:xfrm>
            <a:off x="2349500" y="4176713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38" name="Line 33"/>
          <p:cNvSpPr>
            <a:spLocks noChangeShapeType="1"/>
          </p:cNvSpPr>
          <p:nvPr/>
        </p:nvSpPr>
        <p:spPr bwMode="auto">
          <a:xfrm>
            <a:off x="2997200" y="53578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9" name="Line 34"/>
          <p:cNvSpPr>
            <a:spLocks noChangeShapeType="1"/>
          </p:cNvSpPr>
          <p:nvPr/>
        </p:nvSpPr>
        <p:spPr bwMode="auto">
          <a:xfrm flipH="1">
            <a:off x="1930400" y="55864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Line 35"/>
          <p:cNvSpPr>
            <a:spLocks noChangeShapeType="1"/>
          </p:cNvSpPr>
          <p:nvPr/>
        </p:nvSpPr>
        <p:spPr bwMode="auto">
          <a:xfrm flipV="1">
            <a:off x="2997200" y="30718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1" name="Line 36"/>
          <p:cNvSpPr>
            <a:spLocks noChangeShapeType="1"/>
          </p:cNvSpPr>
          <p:nvPr/>
        </p:nvSpPr>
        <p:spPr bwMode="auto">
          <a:xfrm flipH="1">
            <a:off x="1930400" y="3071813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2" name="Text Box 37"/>
          <p:cNvSpPr txBox="1">
            <a:spLocks noChangeArrowheads="1"/>
          </p:cNvSpPr>
          <p:nvPr/>
        </p:nvSpPr>
        <p:spPr bwMode="auto">
          <a:xfrm>
            <a:off x="2955925" y="32591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2743" name="Text Box 38"/>
          <p:cNvSpPr txBox="1">
            <a:spLocks noChangeArrowheads="1"/>
          </p:cNvSpPr>
          <p:nvPr/>
        </p:nvSpPr>
        <p:spPr bwMode="auto">
          <a:xfrm>
            <a:off x="2962275" y="50307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2744" name="Text Box 39"/>
          <p:cNvSpPr txBox="1">
            <a:spLocks noChangeArrowheads="1"/>
          </p:cNvSpPr>
          <p:nvPr/>
        </p:nvSpPr>
        <p:spPr bwMode="auto">
          <a:xfrm>
            <a:off x="2673350" y="40243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2745" name="Text Box 40"/>
          <p:cNvSpPr txBox="1">
            <a:spLocks noChangeArrowheads="1"/>
          </p:cNvSpPr>
          <p:nvPr/>
        </p:nvSpPr>
        <p:spPr bwMode="auto">
          <a:xfrm>
            <a:off x="3149600" y="40243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2746" name="Text Box 41"/>
          <p:cNvSpPr txBox="1">
            <a:spLocks noChangeArrowheads="1"/>
          </p:cNvSpPr>
          <p:nvPr/>
        </p:nvSpPr>
        <p:spPr bwMode="auto">
          <a:xfrm>
            <a:off x="2616200" y="43672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72747" name="Text Box 42"/>
          <p:cNvSpPr txBox="1">
            <a:spLocks noChangeArrowheads="1"/>
          </p:cNvSpPr>
          <p:nvPr/>
        </p:nvSpPr>
        <p:spPr bwMode="auto">
          <a:xfrm>
            <a:off x="3149600" y="4367213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72748" name="Text Box 43"/>
          <p:cNvSpPr txBox="1">
            <a:spLocks noChangeArrowheads="1"/>
          </p:cNvSpPr>
          <p:nvPr/>
        </p:nvSpPr>
        <p:spPr bwMode="auto">
          <a:xfrm>
            <a:off x="1701800" y="56626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2749" name="Text Box 44"/>
          <p:cNvSpPr txBox="1">
            <a:spLocks noChangeArrowheads="1"/>
          </p:cNvSpPr>
          <p:nvPr/>
        </p:nvSpPr>
        <p:spPr bwMode="auto">
          <a:xfrm>
            <a:off x="1701800" y="2690813"/>
            <a:ext cx="142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2750" name="Text Box 45"/>
          <p:cNvSpPr txBox="1">
            <a:spLocks noChangeArrowheads="1"/>
          </p:cNvSpPr>
          <p:nvPr/>
        </p:nvSpPr>
        <p:spPr bwMode="auto">
          <a:xfrm>
            <a:off x="800100" y="4395788"/>
            <a:ext cx="1338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72751" name="Text Box 46"/>
          <p:cNvSpPr txBox="1">
            <a:spLocks noChangeArrowheads="1"/>
          </p:cNvSpPr>
          <p:nvPr/>
        </p:nvSpPr>
        <p:spPr bwMode="auto">
          <a:xfrm>
            <a:off x="800100" y="4041775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72752" name="AutoShape 47"/>
          <p:cNvSpPr>
            <a:spLocks noChangeArrowheads="1"/>
          </p:cNvSpPr>
          <p:nvPr/>
        </p:nvSpPr>
        <p:spPr bwMode="auto">
          <a:xfrm>
            <a:off x="6238875" y="37401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53" name="Text Box 48"/>
          <p:cNvSpPr txBox="1">
            <a:spLocks noChangeArrowheads="1"/>
          </p:cNvSpPr>
          <p:nvPr/>
        </p:nvSpPr>
        <p:spPr bwMode="auto">
          <a:xfrm>
            <a:off x="6242050" y="23860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72754" name="Text Box 49"/>
          <p:cNvSpPr txBox="1">
            <a:spLocks noChangeArrowheads="1"/>
          </p:cNvSpPr>
          <p:nvPr/>
        </p:nvSpPr>
        <p:spPr bwMode="auto">
          <a:xfrm>
            <a:off x="6654800" y="39862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P1.X</a:t>
            </a:r>
          </a:p>
        </p:txBody>
      </p:sp>
      <p:sp>
        <p:nvSpPr>
          <p:cNvPr id="72755" name="Rectangle 50"/>
          <p:cNvSpPr>
            <a:spLocks noChangeArrowheads="1"/>
          </p:cNvSpPr>
          <p:nvPr/>
        </p:nvSpPr>
        <p:spPr bwMode="auto">
          <a:xfrm>
            <a:off x="6197600" y="2919413"/>
            <a:ext cx="1524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2756" name="Line 51"/>
          <p:cNvSpPr>
            <a:spLocks noChangeShapeType="1"/>
          </p:cNvSpPr>
          <p:nvPr/>
        </p:nvSpPr>
        <p:spPr bwMode="auto">
          <a:xfrm flipV="1">
            <a:off x="4749800" y="429101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7" name="Text Box 52"/>
          <p:cNvSpPr txBox="1">
            <a:spLocks noChangeArrowheads="1"/>
          </p:cNvSpPr>
          <p:nvPr/>
        </p:nvSpPr>
        <p:spPr bwMode="auto">
          <a:xfrm>
            <a:off x="6350000" y="28432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72758" name="Line 53"/>
          <p:cNvSpPr>
            <a:spLocks noChangeShapeType="1"/>
          </p:cNvSpPr>
          <p:nvPr/>
        </p:nvSpPr>
        <p:spPr bwMode="auto">
          <a:xfrm>
            <a:off x="4749800" y="4291013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18" name="Text Box 54"/>
          <p:cNvSpPr txBox="1">
            <a:spLocks noChangeArrowheads="1"/>
          </p:cNvSpPr>
          <p:nvPr/>
        </p:nvSpPr>
        <p:spPr bwMode="auto">
          <a:xfrm>
            <a:off x="3597275" y="2514600"/>
            <a:ext cx="174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输出数据 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 1 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69719" name="Text Box 55"/>
          <p:cNvSpPr txBox="1">
            <a:spLocks noChangeArrowheads="1"/>
          </p:cNvSpPr>
          <p:nvPr/>
        </p:nvSpPr>
        <p:spPr bwMode="auto">
          <a:xfrm>
            <a:off x="2006600" y="3910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9720" name="Text Box 56"/>
          <p:cNvSpPr txBox="1">
            <a:spLocks noChangeArrowheads="1"/>
          </p:cNvSpPr>
          <p:nvPr/>
        </p:nvSpPr>
        <p:spPr bwMode="auto">
          <a:xfrm>
            <a:off x="3765550" y="4000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9721" name="Text Box 57"/>
          <p:cNvSpPr txBox="1">
            <a:spLocks noChangeArrowheads="1"/>
          </p:cNvSpPr>
          <p:nvPr/>
        </p:nvSpPr>
        <p:spPr bwMode="auto">
          <a:xfrm>
            <a:off x="3765550" y="4519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69722" name="Text Box 58"/>
          <p:cNvSpPr txBox="1">
            <a:spLocks noChangeArrowheads="1"/>
          </p:cNvSpPr>
          <p:nvPr/>
        </p:nvSpPr>
        <p:spPr bwMode="auto">
          <a:xfrm>
            <a:off x="6227763" y="3995738"/>
            <a:ext cx="37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截止</a:t>
            </a:r>
          </a:p>
        </p:txBody>
      </p:sp>
      <p:sp>
        <p:nvSpPr>
          <p:cNvPr id="369723" name="Text Box 59"/>
          <p:cNvSpPr txBox="1">
            <a:spLocks noChangeArrowheads="1"/>
          </p:cNvSpPr>
          <p:nvPr/>
        </p:nvSpPr>
        <p:spPr bwMode="auto">
          <a:xfrm>
            <a:off x="7037388" y="353853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</p:txBody>
      </p:sp>
      <p:sp>
        <p:nvSpPr>
          <p:cNvPr id="72765" name="Rectangle 60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3076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18" grpId="0" autoUpdateAnimBg="0"/>
      <p:bldP spid="369719" grpId="0" autoUpdateAnimBg="0"/>
      <p:bldP spid="369720" grpId="0" autoUpdateAnimBg="0"/>
      <p:bldP spid="369721" grpId="0" autoUpdateAnimBg="0"/>
      <p:bldP spid="369722" grpId="0" autoUpdateAnimBg="0"/>
      <p:bldP spid="36972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29B8E3A-3BA6-4D71-B8BF-36BEC11A27E1}" type="slidenum">
              <a:rPr lang="en-US" altLang="zh-CN">
                <a:latin typeface="Tahoma" pitchFamily="34" charset="0"/>
                <a:ea typeface="宋体" charset="-122"/>
              </a:rPr>
              <a:pPr/>
              <a:t>67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3667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-5400000">
            <a:off x="2705100" y="30924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 rot="-5400000">
            <a:off x="2705100" y="48450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705100" y="39878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6896100" y="354965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3314700" y="339725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3771900" y="339725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3467100" y="41592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H="1">
            <a:off x="1943100" y="41592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1943100" y="44640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2400300" y="33972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2400300" y="339725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400300" y="51498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3467100" y="446405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V="1">
            <a:off x="6286500" y="25590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6286500" y="332105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5905500" y="412432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057900" y="40655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6057900" y="41592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6286500" y="38544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6057900" y="43878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6286500" y="438785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6286500" y="370205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096000" y="476885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6169025" y="48275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6248400" y="492125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6667500" y="370205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 flipH="1">
            <a:off x="3314700" y="514985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9" name="AutoShape 31"/>
          <p:cNvSpPr>
            <a:spLocks noChangeArrowheads="1"/>
          </p:cNvSpPr>
          <p:nvPr/>
        </p:nvSpPr>
        <p:spPr bwMode="auto">
          <a:xfrm>
            <a:off x="6629400" y="36830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60" name="AutoShape 32"/>
          <p:cNvSpPr>
            <a:spLocks noChangeArrowheads="1"/>
          </p:cNvSpPr>
          <p:nvPr/>
        </p:nvSpPr>
        <p:spPr bwMode="auto">
          <a:xfrm>
            <a:off x="2362200" y="41211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3009900" y="53022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1943100" y="55308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3009900" y="30162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 flipH="1">
            <a:off x="1943100" y="30162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2968625" y="32035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2974975" y="49752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686050" y="39687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3162300" y="39687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2628900" y="43116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3162300" y="43116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1714500" y="5530850"/>
            <a:ext cx="1247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3772" name="Text Box 44"/>
          <p:cNvSpPr txBox="1">
            <a:spLocks noChangeArrowheads="1"/>
          </p:cNvSpPr>
          <p:nvPr/>
        </p:nvSpPr>
        <p:spPr bwMode="auto">
          <a:xfrm>
            <a:off x="1714500" y="2635250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3773" name="Text Box 45"/>
          <p:cNvSpPr txBox="1">
            <a:spLocks noChangeArrowheads="1"/>
          </p:cNvSpPr>
          <p:nvPr/>
        </p:nvSpPr>
        <p:spPr bwMode="auto">
          <a:xfrm>
            <a:off x="693738" y="4244975"/>
            <a:ext cx="1323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写锁存器</a:t>
            </a:r>
          </a:p>
        </p:txBody>
      </p:sp>
      <p:sp>
        <p:nvSpPr>
          <p:cNvPr id="73774" name="Text Box 46"/>
          <p:cNvSpPr txBox="1">
            <a:spLocks noChangeArrowheads="1"/>
          </p:cNvSpPr>
          <p:nvPr/>
        </p:nvSpPr>
        <p:spPr bwMode="auto">
          <a:xfrm>
            <a:off x="677863" y="3906838"/>
            <a:ext cx="1266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73775" name="AutoShape 47"/>
          <p:cNvSpPr>
            <a:spLocks noChangeArrowheads="1"/>
          </p:cNvSpPr>
          <p:nvPr/>
        </p:nvSpPr>
        <p:spPr bwMode="auto">
          <a:xfrm>
            <a:off x="6251575" y="36845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6051550" y="21891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6667500" y="39306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P1.X</a:t>
            </a:r>
          </a:p>
        </p:txBody>
      </p:sp>
      <p:sp>
        <p:nvSpPr>
          <p:cNvPr id="73778" name="Rectangle 50"/>
          <p:cNvSpPr>
            <a:spLocks noChangeArrowheads="1"/>
          </p:cNvSpPr>
          <p:nvPr/>
        </p:nvSpPr>
        <p:spPr bwMode="auto">
          <a:xfrm>
            <a:off x="6210300" y="2863850"/>
            <a:ext cx="1524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4762500" y="42354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0" name="Text Box 52"/>
          <p:cNvSpPr txBox="1">
            <a:spLocks noChangeArrowheads="1"/>
          </p:cNvSpPr>
          <p:nvPr/>
        </p:nvSpPr>
        <p:spPr bwMode="auto">
          <a:xfrm>
            <a:off x="6362700" y="278765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内部上拉电阻</a:t>
            </a:r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4762500" y="423545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42" name="Text Box 54"/>
          <p:cNvSpPr txBox="1">
            <a:spLocks noChangeArrowheads="1"/>
          </p:cNvSpPr>
          <p:nvPr/>
        </p:nvSpPr>
        <p:spPr bwMode="auto">
          <a:xfrm>
            <a:off x="3644900" y="2306638"/>
            <a:ext cx="1741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输出数据 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70743" name="Text Box 55"/>
          <p:cNvSpPr txBox="1">
            <a:spLocks noChangeArrowheads="1"/>
          </p:cNvSpPr>
          <p:nvPr/>
        </p:nvSpPr>
        <p:spPr bwMode="auto">
          <a:xfrm>
            <a:off x="2019300" y="3854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70744" name="Text Box 56"/>
          <p:cNvSpPr txBox="1">
            <a:spLocks noChangeArrowheads="1"/>
          </p:cNvSpPr>
          <p:nvPr/>
        </p:nvSpPr>
        <p:spPr bwMode="auto">
          <a:xfrm>
            <a:off x="3778250" y="394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70745" name="Text Box 57"/>
          <p:cNvSpPr txBox="1">
            <a:spLocks noChangeArrowheads="1"/>
          </p:cNvSpPr>
          <p:nvPr/>
        </p:nvSpPr>
        <p:spPr bwMode="auto">
          <a:xfrm>
            <a:off x="3778250" y="4464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3786" name="Text Box 58"/>
          <p:cNvSpPr txBox="1">
            <a:spLocks noChangeArrowheads="1"/>
          </p:cNvSpPr>
          <p:nvPr/>
        </p:nvSpPr>
        <p:spPr bwMode="auto">
          <a:xfrm>
            <a:off x="6292850" y="4062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0747" name="Text Box 59"/>
          <p:cNvSpPr txBox="1">
            <a:spLocks noChangeArrowheads="1"/>
          </p:cNvSpPr>
          <p:nvPr/>
        </p:nvSpPr>
        <p:spPr bwMode="auto">
          <a:xfrm>
            <a:off x="7050088" y="347503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370748" name="Text Box 60"/>
          <p:cNvSpPr txBox="1">
            <a:spLocks noChangeArrowheads="1"/>
          </p:cNvSpPr>
          <p:nvPr/>
        </p:nvSpPr>
        <p:spPr bwMode="auto">
          <a:xfrm>
            <a:off x="6234113" y="3930650"/>
            <a:ext cx="30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导通</a:t>
            </a:r>
          </a:p>
        </p:txBody>
      </p:sp>
      <p:sp>
        <p:nvSpPr>
          <p:cNvPr id="73789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793750" y="1697038"/>
            <a:ext cx="7696200" cy="528637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SzPct val="65000"/>
              <a:buFont typeface="Wingdings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（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2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）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P1.0—P1.7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作为输出口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【</a:t>
            </a:r>
            <a:r>
              <a:rPr lang="zh-CN" altLang="en-US" sz="2600" b="1" dirty="0" smtClean="0">
                <a:solidFill>
                  <a:schemeClr val="hlink"/>
                </a:solidFill>
              </a:rPr>
              <a:t>输出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0】</a:t>
            </a:r>
          </a:p>
        </p:txBody>
      </p:sp>
      <p:sp>
        <p:nvSpPr>
          <p:cNvPr id="73790" name="Line 63"/>
          <p:cNvSpPr>
            <a:spLocks noChangeShapeType="1"/>
          </p:cNvSpPr>
          <p:nvPr/>
        </p:nvSpPr>
        <p:spPr bwMode="auto">
          <a:xfrm flipV="1">
            <a:off x="6273800" y="26146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91" name="Rectangle 66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38555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42" grpId="0" autoUpdateAnimBg="0"/>
      <p:bldP spid="370743" grpId="0" autoUpdateAnimBg="0"/>
      <p:bldP spid="370744" grpId="0" autoUpdateAnimBg="0"/>
      <p:bldP spid="370745" grpId="0" autoUpdateAnimBg="0"/>
      <p:bldP spid="370747" grpId="0" autoUpdateAnimBg="0"/>
      <p:bldP spid="37074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D2733C9-33F8-4678-9ACD-C3CDC0ABA9DB}" type="slidenum">
              <a:rPr lang="en-US" altLang="zh-CN">
                <a:latin typeface="Tahoma" pitchFamily="34" charset="0"/>
                <a:ea typeface="宋体" charset="-122"/>
              </a:rPr>
              <a:pPr/>
              <a:t>68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2.3 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</a:t>
            </a:r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I/O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口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 rot="-5400000">
            <a:off x="2565400" y="31432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>
            <a:off x="2565400" y="48958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565400" y="40386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6756400" y="360045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175000" y="344805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632200" y="344805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3327400" y="42100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1803400" y="42100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1803400" y="45148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2260600" y="34480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2260600" y="344805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260600" y="52006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3327400" y="451485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6146800" y="26098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6146800" y="337185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5765800" y="417512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918200" y="41163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918200" y="42100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V="1">
            <a:off x="6146800" y="39052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918200" y="44386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6146800" y="443865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6146800" y="375285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5956300" y="481965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029325" y="48783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6108700" y="497205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6527800" y="375285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3175000" y="520065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6489700" y="37338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84" name="AutoShape 32"/>
          <p:cNvSpPr>
            <a:spLocks noChangeArrowheads="1"/>
          </p:cNvSpPr>
          <p:nvPr/>
        </p:nvSpPr>
        <p:spPr bwMode="auto">
          <a:xfrm>
            <a:off x="2222500" y="41719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2870200" y="53530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H="1">
            <a:off x="1803400" y="55816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 flipV="1">
            <a:off x="2870200" y="30670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1803400" y="30670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2828925" y="3254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2835275" y="50260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2546350" y="40195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3022600" y="40195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2489200" y="43624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CK</a:t>
            </a:r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3022600" y="43624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/Q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1574800" y="55816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</a:p>
        </p:txBody>
      </p:sp>
      <p:sp>
        <p:nvSpPr>
          <p:cNvPr id="74796" name="Text Box 44"/>
          <p:cNvSpPr txBox="1">
            <a:spLocks noChangeArrowheads="1"/>
          </p:cNvSpPr>
          <p:nvPr/>
        </p:nvSpPr>
        <p:spPr bwMode="auto">
          <a:xfrm>
            <a:off x="1574800" y="268605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读锁存器</a:t>
            </a: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=0</a:t>
            </a:r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642938" y="4362450"/>
            <a:ext cx="1236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写锁存器</a:t>
            </a:r>
          </a:p>
        </p:txBody>
      </p: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711200" y="3995738"/>
            <a:ext cx="1382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内部总线</a:t>
            </a:r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6111875" y="37353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800" name="Text Box 48"/>
          <p:cNvSpPr txBox="1">
            <a:spLocks noChangeArrowheads="1"/>
          </p:cNvSpPr>
          <p:nvPr/>
        </p:nvSpPr>
        <p:spPr bwMode="auto">
          <a:xfrm>
            <a:off x="5924550" y="235585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Vcc</a:t>
            </a:r>
          </a:p>
        </p:txBody>
      </p: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6527800" y="39814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P1.X</a:t>
            </a:r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6070600" y="2914650"/>
            <a:ext cx="1524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 flipV="1">
            <a:off x="4622800" y="42862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04" name="Text Box 52"/>
          <p:cNvSpPr txBox="1">
            <a:spLocks noChangeArrowheads="1"/>
          </p:cNvSpPr>
          <p:nvPr/>
        </p:nvSpPr>
        <p:spPr bwMode="auto">
          <a:xfrm>
            <a:off x="6223000" y="283845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内部上拉电阻</a:t>
            </a:r>
          </a:p>
        </p:txBody>
      </p:sp>
      <p:sp>
        <p:nvSpPr>
          <p:cNvPr id="74805" name="Line 53"/>
          <p:cNvSpPr>
            <a:spLocks noChangeShapeType="1"/>
          </p:cNvSpPr>
          <p:nvPr/>
        </p:nvSpPr>
        <p:spPr bwMode="auto">
          <a:xfrm>
            <a:off x="4622800" y="428625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66" name="Text Box 54"/>
          <p:cNvSpPr txBox="1">
            <a:spLocks noChangeArrowheads="1"/>
          </p:cNvSpPr>
          <p:nvPr/>
        </p:nvSpPr>
        <p:spPr bwMode="auto">
          <a:xfrm>
            <a:off x="2565400" y="2301875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输入数据时，要先对其写“</a:t>
            </a:r>
            <a:r>
              <a:rPr kumimoji="1" lang="en-US" altLang="zh-CN" b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1”</a:t>
            </a:r>
          </a:p>
        </p:txBody>
      </p: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1879600" y="3905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71768" name="Text Box 56"/>
          <p:cNvSpPr txBox="1">
            <a:spLocks noChangeArrowheads="1"/>
          </p:cNvSpPr>
          <p:nvPr/>
        </p:nvSpPr>
        <p:spPr bwMode="auto">
          <a:xfrm>
            <a:off x="3638550" y="399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3638550" y="4514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71770" name="Text Box 58"/>
          <p:cNvSpPr txBox="1">
            <a:spLocks noChangeArrowheads="1"/>
          </p:cNvSpPr>
          <p:nvPr/>
        </p:nvSpPr>
        <p:spPr bwMode="auto">
          <a:xfrm>
            <a:off x="6153150" y="41132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1771" name="Text Box 59"/>
          <p:cNvSpPr txBox="1">
            <a:spLocks noChangeArrowheads="1"/>
          </p:cNvSpPr>
          <p:nvPr/>
        </p:nvSpPr>
        <p:spPr bwMode="auto">
          <a:xfrm>
            <a:off x="6094413" y="3981450"/>
            <a:ext cx="433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截止</a:t>
            </a:r>
          </a:p>
        </p:txBody>
      </p:sp>
      <p:cxnSp>
        <p:nvCxnSpPr>
          <p:cNvPr id="371772" name="AutoShape 60"/>
          <p:cNvCxnSpPr>
            <a:cxnSpLocks noChangeShapeType="1"/>
          </p:cNvCxnSpPr>
          <p:nvPr/>
        </p:nvCxnSpPr>
        <p:spPr bwMode="auto">
          <a:xfrm rot="10800000" flipV="1">
            <a:off x="3632200" y="4514850"/>
            <a:ext cx="3810000" cy="914400"/>
          </a:xfrm>
          <a:prstGeom prst="bentConnector3">
            <a:avLst>
              <a:gd name="adj1" fmla="val 17333"/>
            </a:avLst>
          </a:prstGeom>
          <a:noFill/>
          <a:ln w="317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1773" name="Line 61"/>
          <p:cNvSpPr>
            <a:spLocks noChangeShapeType="1"/>
          </p:cNvSpPr>
          <p:nvPr/>
        </p:nvSpPr>
        <p:spPr bwMode="auto">
          <a:xfrm flipH="1">
            <a:off x="3403600" y="5429250"/>
            <a:ext cx="228600" cy="0"/>
          </a:xfrm>
          <a:prstGeom prst="line">
            <a:avLst/>
          </a:prstGeom>
          <a:noFill/>
          <a:ln w="31750" cap="sq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814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793750" y="1697038"/>
            <a:ext cx="7696200" cy="528637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SzPct val="65000"/>
              <a:buFont typeface="Wingdings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b="1" dirty="0" smtClean="0">
                <a:solidFill>
                  <a:schemeClr val="hlink"/>
                </a:solidFill>
              </a:rPr>
              <a:t>3</a:t>
            </a:r>
            <a:r>
              <a:rPr lang="zh-CN" altLang="en-US" b="1" dirty="0" smtClean="0">
                <a:solidFill>
                  <a:schemeClr val="hlink"/>
                </a:solidFill>
              </a:rPr>
              <a:t>）</a:t>
            </a:r>
            <a:r>
              <a:rPr lang="en-US" altLang="zh-CN" b="1" dirty="0" smtClean="0">
                <a:solidFill>
                  <a:schemeClr val="hlink"/>
                </a:solidFill>
              </a:rPr>
              <a:t>P1.0—P1.7</a:t>
            </a:r>
            <a:r>
              <a:rPr lang="zh-CN" altLang="en-US" b="1" dirty="0" smtClean="0">
                <a:solidFill>
                  <a:schemeClr val="hlink"/>
                </a:solidFill>
              </a:rPr>
              <a:t>作为输入口</a:t>
            </a:r>
          </a:p>
        </p:txBody>
      </p:sp>
      <p:sp>
        <p:nvSpPr>
          <p:cNvPr id="74815" name="Rectangle 64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16957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55" grpId="0" autoUpdateAnimBg="0"/>
      <p:bldP spid="371766" grpId="0" autoUpdateAnimBg="0"/>
      <p:bldP spid="371767" grpId="0" autoUpdateAnimBg="0"/>
      <p:bldP spid="371768" grpId="0" autoUpdateAnimBg="0"/>
      <p:bldP spid="371769" grpId="0" autoUpdateAnimBg="0"/>
      <p:bldP spid="371770" grpId="0" autoUpdateAnimBg="0"/>
      <p:bldP spid="371771" grpId="0" autoUpdateAnimBg="0"/>
      <p:bldP spid="37177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85A8090-50FF-4251-A08A-D0E2D685AB56}" type="slidenum">
              <a:rPr lang="en-US" altLang="zh-CN">
                <a:latin typeface="Tahoma" pitchFamily="34" charset="0"/>
                <a:ea typeface="宋体" charset="-122"/>
              </a:rPr>
              <a:pPr/>
              <a:t>69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5779" name="Rectangle 34"/>
          <p:cNvSpPr>
            <a:spLocks noChangeArrowheads="1"/>
          </p:cNvSpPr>
          <p:nvPr/>
        </p:nvSpPr>
        <p:spPr bwMode="auto">
          <a:xfrm>
            <a:off x="554038" y="444500"/>
            <a:ext cx="5886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kumimoji="1"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kumimoji="1"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kumimoji="1"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75780" name="AutoShape 36"/>
          <p:cNvSpPr>
            <a:spLocks noChangeArrowheads="1"/>
          </p:cNvSpPr>
          <p:nvPr/>
        </p:nvSpPr>
        <p:spPr bwMode="auto">
          <a:xfrm rot="-5400000">
            <a:off x="2565400" y="31432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781" name="AutoShape 37"/>
          <p:cNvSpPr>
            <a:spLocks noChangeArrowheads="1"/>
          </p:cNvSpPr>
          <p:nvPr/>
        </p:nvSpPr>
        <p:spPr bwMode="auto">
          <a:xfrm rot="-5400000">
            <a:off x="2565400" y="489585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782" name="Rectangle 38"/>
          <p:cNvSpPr>
            <a:spLocks noChangeArrowheads="1"/>
          </p:cNvSpPr>
          <p:nvPr/>
        </p:nvSpPr>
        <p:spPr bwMode="auto">
          <a:xfrm>
            <a:off x="2565400" y="40386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783" name="AutoShape 39"/>
          <p:cNvSpPr>
            <a:spLocks noChangeArrowheads="1"/>
          </p:cNvSpPr>
          <p:nvPr/>
        </p:nvSpPr>
        <p:spPr bwMode="auto">
          <a:xfrm>
            <a:off x="6756400" y="360045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784" name="Line 40"/>
          <p:cNvSpPr>
            <a:spLocks noChangeShapeType="1"/>
          </p:cNvSpPr>
          <p:nvPr/>
        </p:nvSpPr>
        <p:spPr bwMode="auto">
          <a:xfrm>
            <a:off x="3175000" y="344805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5" name="Line 41"/>
          <p:cNvSpPr>
            <a:spLocks noChangeShapeType="1"/>
          </p:cNvSpPr>
          <p:nvPr/>
        </p:nvSpPr>
        <p:spPr bwMode="auto">
          <a:xfrm>
            <a:off x="3632200" y="344805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6" name="Line 42"/>
          <p:cNvSpPr>
            <a:spLocks noChangeShapeType="1"/>
          </p:cNvSpPr>
          <p:nvPr/>
        </p:nvSpPr>
        <p:spPr bwMode="auto">
          <a:xfrm flipH="1">
            <a:off x="3327400" y="42100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7" name="Line 43"/>
          <p:cNvSpPr>
            <a:spLocks noChangeShapeType="1"/>
          </p:cNvSpPr>
          <p:nvPr/>
        </p:nvSpPr>
        <p:spPr bwMode="auto">
          <a:xfrm flipH="1">
            <a:off x="1803400" y="42100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8" name="Line 44"/>
          <p:cNvSpPr>
            <a:spLocks noChangeShapeType="1"/>
          </p:cNvSpPr>
          <p:nvPr/>
        </p:nvSpPr>
        <p:spPr bwMode="auto">
          <a:xfrm flipH="1">
            <a:off x="1803400" y="451485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9" name="Line 45"/>
          <p:cNvSpPr>
            <a:spLocks noChangeShapeType="1"/>
          </p:cNvSpPr>
          <p:nvPr/>
        </p:nvSpPr>
        <p:spPr bwMode="auto">
          <a:xfrm flipH="1">
            <a:off x="2260600" y="34480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0" name="Line 46"/>
          <p:cNvSpPr>
            <a:spLocks noChangeShapeType="1"/>
          </p:cNvSpPr>
          <p:nvPr/>
        </p:nvSpPr>
        <p:spPr bwMode="auto">
          <a:xfrm>
            <a:off x="2260600" y="3448050"/>
            <a:ext cx="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1" name="Line 47"/>
          <p:cNvSpPr>
            <a:spLocks noChangeShapeType="1"/>
          </p:cNvSpPr>
          <p:nvPr/>
        </p:nvSpPr>
        <p:spPr bwMode="auto">
          <a:xfrm>
            <a:off x="2260600" y="520065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2" name="Line 48"/>
          <p:cNvSpPr>
            <a:spLocks noChangeShapeType="1"/>
          </p:cNvSpPr>
          <p:nvPr/>
        </p:nvSpPr>
        <p:spPr bwMode="auto">
          <a:xfrm>
            <a:off x="3327400" y="451485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3" name="Line 49"/>
          <p:cNvSpPr>
            <a:spLocks noChangeShapeType="1"/>
          </p:cNvSpPr>
          <p:nvPr/>
        </p:nvSpPr>
        <p:spPr bwMode="auto">
          <a:xfrm flipV="1">
            <a:off x="6146800" y="26098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4" name="Line 50"/>
          <p:cNvSpPr>
            <a:spLocks noChangeShapeType="1"/>
          </p:cNvSpPr>
          <p:nvPr/>
        </p:nvSpPr>
        <p:spPr bwMode="auto">
          <a:xfrm>
            <a:off x="6146800" y="337185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5" name="Line 51"/>
          <p:cNvSpPr>
            <a:spLocks noChangeShapeType="1"/>
          </p:cNvSpPr>
          <p:nvPr/>
        </p:nvSpPr>
        <p:spPr bwMode="auto">
          <a:xfrm>
            <a:off x="5765800" y="4175125"/>
            <a:ext cx="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6" name="Line 52"/>
          <p:cNvSpPr>
            <a:spLocks noChangeShapeType="1"/>
          </p:cNvSpPr>
          <p:nvPr/>
        </p:nvSpPr>
        <p:spPr bwMode="auto">
          <a:xfrm>
            <a:off x="5918200" y="4116388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7" name="Line 53"/>
          <p:cNvSpPr>
            <a:spLocks noChangeShapeType="1"/>
          </p:cNvSpPr>
          <p:nvPr/>
        </p:nvSpPr>
        <p:spPr bwMode="auto">
          <a:xfrm>
            <a:off x="5918200" y="42100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8" name="Line 54"/>
          <p:cNvSpPr>
            <a:spLocks noChangeShapeType="1"/>
          </p:cNvSpPr>
          <p:nvPr/>
        </p:nvSpPr>
        <p:spPr bwMode="auto">
          <a:xfrm flipV="1">
            <a:off x="6146800" y="39052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9" name="Line 55"/>
          <p:cNvSpPr>
            <a:spLocks noChangeShapeType="1"/>
          </p:cNvSpPr>
          <p:nvPr/>
        </p:nvSpPr>
        <p:spPr bwMode="auto">
          <a:xfrm>
            <a:off x="5918200" y="44386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0" name="Line 56"/>
          <p:cNvSpPr>
            <a:spLocks noChangeShapeType="1"/>
          </p:cNvSpPr>
          <p:nvPr/>
        </p:nvSpPr>
        <p:spPr bwMode="auto">
          <a:xfrm>
            <a:off x="6146800" y="443865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1" name="Line 57"/>
          <p:cNvSpPr>
            <a:spLocks noChangeShapeType="1"/>
          </p:cNvSpPr>
          <p:nvPr/>
        </p:nvSpPr>
        <p:spPr bwMode="auto">
          <a:xfrm>
            <a:off x="6146800" y="375285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2" name="Line 58"/>
          <p:cNvSpPr>
            <a:spLocks noChangeShapeType="1"/>
          </p:cNvSpPr>
          <p:nvPr/>
        </p:nvSpPr>
        <p:spPr bwMode="auto">
          <a:xfrm>
            <a:off x="5956300" y="481965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3" name="Line 59"/>
          <p:cNvSpPr>
            <a:spLocks noChangeShapeType="1"/>
          </p:cNvSpPr>
          <p:nvPr/>
        </p:nvSpPr>
        <p:spPr bwMode="auto">
          <a:xfrm>
            <a:off x="6029325" y="487838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4" name="Line 60"/>
          <p:cNvSpPr>
            <a:spLocks noChangeShapeType="1"/>
          </p:cNvSpPr>
          <p:nvPr/>
        </p:nvSpPr>
        <p:spPr bwMode="auto">
          <a:xfrm>
            <a:off x="6108700" y="497205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5" name="Line 61"/>
          <p:cNvSpPr>
            <a:spLocks noChangeShapeType="1"/>
          </p:cNvSpPr>
          <p:nvPr/>
        </p:nvSpPr>
        <p:spPr bwMode="auto">
          <a:xfrm>
            <a:off x="6527800" y="375285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6" name="Line 62"/>
          <p:cNvSpPr>
            <a:spLocks noChangeShapeType="1"/>
          </p:cNvSpPr>
          <p:nvPr/>
        </p:nvSpPr>
        <p:spPr bwMode="auto">
          <a:xfrm flipH="1">
            <a:off x="3175000" y="520065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7" name="AutoShape 63"/>
          <p:cNvSpPr>
            <a:spLocks noChangeArrowheads="1"/>
          </p:cNvSpPr>
          <p:nvPr/>
        </p:nvSpPr>
        <p:spPr bwMode="auto">
          <a:xfrm>
            <a:off x="6489700" y="373380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808" name="AutoShape 64"/>
          <p:cNvSpPr>
            <a:spLocks noChangeArrowheads="1"/>
          </p:cNvSpPr>
          <p:nvPr/>
        </p:nvSpPr>
        <p:spPr bwMode="auto">
          <a:xfrm>
            <a:off x="2222500" y="4171950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809" name="Line 65"/>
          <p:cNvSpPr>
            <a:spLocks noChangeShapeType="1"/>
          </p:cNvSpPr>
          <p:nvPr/>
        </p:nvSpPr>
        <p:spPr bwMode="auto">
          <a:xfrm>
            <a:off x="2870200" y="53530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10" name="Line 66"/>
          <p:cNvSpPr>
            <a:spLocks noChangeShapeType="1"/>
          </p:cNvSpPr>
          <p:nvPr/>
        </p:nvSpPr>
        <p:spPr bwMode="auto">
          <a:xfrm flipH="1">
            <a:off x="1803400" y="55816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11" name="Line 67"/>
          <p:cNvSpPr>
            <a:spLocks noChangeShapeType="1"/>
          </p:cNvSpPr>
          <p:nvPr/>
        </p:nvSpPr>
        <p:spPr bwMode="auto">
          <a:xfrm flipV="1">
            <a:off x="2870200" y="30670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12" name="Line 68"/>
          <p:cNvSpPr>
            <a:spLocks noChangeShapeType="1"/>
          </p:cNvSpPr>
          <p:nvPr/>
        </p:nvSpPr>
        <p:spPr bwMode="auto">
          <a:xfrm flipH="1">
            <a:off x="1803400" y="306705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13" name="Text Box 69"/>
          <p:cNvSpPr txBox="1">
            <a:spLocks noChangeArrowheads="1"/>
          </p:cNvSpPr>
          <p:nvPr/>
        </p:nvSpPr>
        <p:spPr bwMode="auto">
          <a:xfrm>
            <a:off x="2828925" y="3254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75814" name="Text Box 70"/>
          <p:cNvSpPr txBox="1">
            <a:spLocks noChangeArrowheads="1"/>
          </p:cNvSpPr>
          <p:nvPr/>
        </p:nvSpPr>
        <p:spPr bwMode="auto">
          <a:xfrm>
            <a:off x="2835275" y="50260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5815" name="Text Box 71"/>
          <p:cNvSpPr txBox="1">
            <a:spLocks noChangeArrowheads="1"/>
          </p:cNvSpPr>
          <p:nvPr/>
        </p:nvSpPr>
        <p:spPr bwMode="auto">
          <a:xfrm>
            <a:off x="2546350" y="40195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75816" name="Text Box 72"/>
          <p:cNvSpPr txBox="1">
            <a:spLocks noChangeArrowheads="1"/>
          </p:cNvSpPr>
          <p:nvPr/>
        </p:nvSpPr>
        <p:spPr bwMode="auto">
          <a:xfrm>
            <a:off x="3022600" y="40195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75817" name="Text Box 73"/>
          <p:cNvSpPr txBox="1">
            <a:spLocks noChangeArrowheads="1"/>
          </p:cNvSpPr>
          <p:nvPr/>
        </p:nvSpPr>
        <p:spPr bwMode="auto">
          <a:xfrm>
            <a:off x="2489200" y="43624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CK</a:t>
            </a:r>
          </a:p>
        </p:txBody>
      </p:sp>
      <p:sp>
        <p:nvSpPr>
          <p:cNvPr id="75818" name="Text Box 74"/>
          <p:cNvSpPr txBox="1">
            <a:spLocks noChangeArrowheads="1"/>
          </p:cNvSpPr>
          <p:nvPr/>
        </p:nvSpPr>
        <p:spPr bwMode="auto">
          <a:xfrm>
            <a:off x="3022600" y="43624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/Q</a:t>
            </a:r>
          </a:p>
        </p:txBody>
      </p:sp>
      <p:sp>
        <p:nvSpPr>
          <p:cNvPr id="75819" name="Text Box 75"/>
          <p:cNvSpPr txBox="1">
            <a:spLocks noChangeArrowheads="1"/>
          </p:cNvSpPr>
          <p:nvPr/>
        </p:nvSpPr>
        <p:spPr bwMode="auto">
          <a:xfrm>
            <a:off x="1574800" y="55816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读引脚 </a:t>
            </a: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=0</a:t>
            </a:r>
          </a:p>
        </p:txBody>
      </p:sp>
      <p:sp>
        <p:nvSpPr>
          <p:cNvPr id="75820" name="Text Box 76"/>
          <p:cNvSpPr txBox="1">
            <a:spLocks noChangeArrowheads="1"/>
          </p:cNvSpPr>
          <p:nvPr/>
        </p:nvSpPr>
        <p:spPr bwMode="auto">
          <a:xfrm>
            <a:off x="1574800" y="268605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读锁存器</a:t>
            </a:r>
          </a:p>
        </p:txBody>
      </p:sp>
      <p:sp>
        <p:nvSpPr>
          <p:cNvPr id="75821" name="Text Box 77"/>
          <p:cNvSpPr txBox="1">
            <a:spLocks noChangeArrowheads="1"/>
          </p:cNvSpPr>
          <p:nvPr/>
        </p:nvSpPr>
        <p:spPr bwMode="auto">
          <a:xfrm>
            <a:off x="642938" y="4362450"/>
            <a:ext cx="1236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写锁存器</a:t>
            </a:r>
          </a:p>
        </p:txBody>
      </p:sp>
      <p:sp>
        <p:nvSpPr>
          <p:cNvPr id="75822" name="Text Box 78"/>
          <p:cNvSpPr txBox="1">
            <a:spLocks noChangeArrowheads="1"/>
          </p:cNvSpPr>
          <p:nvPr/>
        </p:nvSpPr>
        <p:spPr bwMode="auto">
          <a:xfrm>
            <a:off x="711200" y="3995738"/>
            <a:ext cx="1382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内部总线</a:t>
            </a:r>
          </a:p>
        </p:txBody>
      </p:sp>
      <p:sp>
        <p:nvSpPr>
          <p:cNvPr id="75823" name="AutoShape 79"/>
          <p:cNvSpPr>
            <a:spLocks noChangeArrowheads="1"/>
          </p:cNvSpPr>
          <p:nvPr/>
        </p:nvSpPr>
        <p:spPr bwMode="auto">
          <a:xfrm>
            <a:off x="6111875" y="3735388"/>
            <a:ext cx="76200" cy="76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824" name="Text Box 80"/>
          <p:cNvSpPr txBox="1">
            <a:spLocks noChangeArrowheads="1"/>
          </p:cNvSpPr>
          <p:nvPr/>
        </p:nvSpPr>
        <p:spPr bwMode="auto">
          <a:xfrm>
            <a:off x="5924550" y="22542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Vcc</a:t>
            </a:r>
          </a:p>
        </p:txBody>
      </p:sp>
      <p:sp>
        <p:nvSpPr>
          <p:cNvPr id="75825" name="Text Box 81"/>
          <p:cNvSpPr txBox="1">
            <a:spLocks noChangeArrowheads="1"/>
          </p:cNvSpPr>
          <p:nvPr/>
        </p:nvSpPr>
        <p:spPr bwMode="auto">
          <a:xfrm>
            <a:off x="6527800" y="39814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引脚</a:t>
            </a:r>
            <a:r>
              <a:rPr kumimoji="1" lang="en-US" altLang="zh-CN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P1.X</a:t>
            </a:r>
          </a:p>
        </p:txBody>
      </p:sp>
      <p:sp>
        <p:nvSpPr>
          <p:cNvPr id="75826" name="Rectangle 82"/>
          <p:cNvSpPr>
            <a:spLocks noChangeArrowheads="1"/>
          </p:cNvSpPr>
          <p:nvPr/>
        </p:nvSpPr>
        <p:spPr bwMode="auto">
          <a:xfrm>
            <a:off x="6070600" y="2914650"/>
            <a:ext cx="1524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827" name="Line 83"/>
          <p:cNvSpPr>
            <a:spLocks noChangeShapeType="1"/>
          </p:cNvSpPr>
          <p:nvPr/>
        </p:nvSpPr>
        <p:spPr bwMode="auto">
          <a:xfrm flipV="1">
            <a:off x="4622800" y="42862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8" name="Text Box 84"/>
          <p:cNvSpPr txBox="1">
            <a:spLocks noChangeArrowheads="1"/>
          </p:cNvSpPr>
          <p:nvPr/>
        </p:nvSpPr>
        <p:spPr bwMode="auto">
          <a:xfrm>
            <a:off x="6223000" y="283845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内部上拉电阻</a:t>
            </a:r>
          </a:p>
        </p:txBody>
      </p:sp>
      <p:sp>
        <p:nvSpPr>
          <p:cNvPr id="75829" name="Line 85"/>
          <p:cNvSpPr>
            <a:spLocks noChangeShapeType="1"/>
          </p:cNvSpPr>
          <p:nvPr/>
        </p:nvSpPr>
        <p:spPr bwMode="auto">
          <a:xfrm>
            <a:off x="4622800" y="428625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0" name="Text Box 90"/>
          <p:cNvSpPr txBox="1">
            <a:spLocks noChangeArrowheads="1"/>
          </p:cNvSpPr>
          <p:nvPr/>
        </p:nvSpPr>
        <p:spPr bwMode="auto">
          <a:xfrm>
            <a:off x="6153150" y="41132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b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5831" name="Rectangle 94"/>
          <p:cNvSpPr>
            <a:spLocks noChangeArrowheads="1"/>
          </p:cNvSpPr>
          <p:nvPr/>
        </p:nvSpPr>
        <p:spPr bwMode="auto">
          <a:xfrm>
            <a:off x="793750" y="1697038"/>
            <a:ext cx="76962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6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6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2.5</a:t>
            </a:r>
            <a:r>
              <a:rPr lang="zh-CN" altLang="en-US" sz="26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600" b="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读单片机</a:t>
            </a:r>
            <a:r>
              <a:rPr lang="en-US" altLang="zh-CN" sz="2600" b="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I/O</a:t>
            </a:r>
            <a:r>
              <a:rPr lang="zh-CN" altLang="en-US" sz="2600" b="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口寄存器</a:t>
            </a:r>
            <a:r>
              <a:rPr lang="zh-CN" altLang="en-US" sz="26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（以</a:t>
            </a:r>
            <a:r>
              <a:rPr lang="en-US" altLang="zh-CN" sz="26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P1</a:t>
            </a:r>
            <a:r>
              <a:rPr lang="zh-CN" altLang="en-US" sz="26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口为例）</a:t>
            </a:r>
          </a:p>
        </p:txBody>
      </p:sp>
      <p:sp>
        <p:nvSpPr>
          <p:cNvPr id="75832" name="Rectangle 95"/>
          <p:cNvSpPr>
            <a:spLocks noChangeArrowheads="1"/>
          </p:cNvSpPr>
          <p:nvPr/>
        </p:nvSpPr>
        <p:spPr bwMode="auto">
          <a:xfrm>
            <a:off x="923925" y="1117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的工作原理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141538" y="3305175"/>
            <a:ext cx="1658937" cy="909638"/>
            <a:chOff x="4489" y="3026"/>
            <a:chExt cx="805" cy="677"/>
          </a:xfrm>
        </p:grpSpPr>
        <p:sp>
          <p:nvSpPr>
            <p:cNvPr id="75835" name="Line 96"/>
            <p:cNvSpPr>
              <a:spLocks noChangeShapeType="1"/>
            </p:cNvSpPr>
            <p:nvPr/>
          </p:nvSpPr>
          <p:spPr bwMode="auto">
            <a:xfrm flipV="1">
              <a:off x="5294" y="3035"/>
              <a:ext cx="0" cy="6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6" name="Line 97"/>
            <p:cNvSpPr>
              <a:spLocks noChangeShapeType="1"/>
            </p:cNvSpPr>
            <p:nvPr/>
          </p:nvSpPr>
          <p:spPr bwMode="auto">
            <a:xfrm flipH="1">
              <a:off x="4489" y="3026"/>
              <a:ext cx="7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7" name="Line 98"/>
            <p:cNvSpPr>
              <a:spLocks noChangeShapeType="1"/>
            </p:cNvSpPr>
            <p:nvPr/>
          </p:nvSpPr>
          <p:spPr bwMode="auto">
            <a:xfrm flipH="1">
              <a:off x="4491" y="3029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860" name="Rectangle 100"/>
          <p:cNvSpPr>
            <a:spLocks noChangeArrowheads="1"/>
          </p:cNvSpPr>
          <p:nvPr/>
        </p:nvSpPr>
        <p:spPr bwMode="auto">
          <a:xfrm>
            <a:off x="2520950" y="2725738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b="0">
                <a:solidFill>
                  <a:schemeClr val="hlink"/>
                </a:solidFill>
                <a:latin typeface="Times New Roman" pitchFamily="18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40419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9A1AB4A-22DA-452A-AA20-4DC50D247A12}" type="slidenum">
              <a:rPr lang="en-US" altLang="zh-CN">
                <a:latin typeface="Tahoma" pitchFamily="34" charset="0"/>
                <a:ea typeface="宋体" charset="-122"/>
              </a:rPr>
              <a:pPr/>
              <a:t>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89063"/>
            <a:ext cx="6299200" cy="2609850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）控制信号线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sz="2300" smtClean="0">
                <a:latin typeface="Times New Roman" pitchFamily="18" charset="0"/>
              </a:rPr>
              <a:t> 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ALE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30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）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地址锁存控制信号 （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Address Latch Enable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）， </a:t>
            </a:r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ALE</a:t>
            </a:r>
            <a:r>
              <a:rPr lang="zh-CN" altLang="en-US" smtClean="0">
                <a:solidFill>
                  <a:schemeClr val="hlink"/>
                </a:solidFill>
                <a:latin typeface="Times New Roman" pitchFamily="18" charset="0"/>
              </a:rPr>
              <a:t>用于将地址总线的低八位锁存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。该信号频率为晶振频率 的</a:t>
            </a:r>
            <a:r>
              <a:rPr lang="en-US" altLang="zh-CN" smtClean="0">
                <a:solidFill>
                  <a:schemeClr val="tx2"/>
                </a:solidFill>
                <a:latin typeface="Times New Roman" pitchFamily="18" charset="0"/>
              </a:rPr>
              <a:t>1/6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</a:rPr>
              <a:t>，可作为外部定时或时钟使用。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812800" y="4699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2.1.2  MCS-51</a:t>
            </a:r>
            <a:r>
              <a:rPr kumimoji="1" lang="zh-CN" altLang="en-US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单片机的引脚与功能</a:t>
            </a: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6503988" y="1435100"/>
            <a:ext cx="2640012" cy="4600575"/>
            <a:chOff x="872" y="1152"/>
            <a:chExt cx="1663" cy="2898"/>
          </a:xfrm>
        </p:grpSpPr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184" y="3800"/>
              <a:ext cx="8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0">
                  <a:latin typeface="Times New Roman" pitchFamily="18" charset="0"/>
                  <a:ea typeface="华文隶书" pitchFamily="2" charset="-122"/>
                </a:rPr>
                <a:t>引脚分配</a:t>
              </a:r>
            </a:p>
          </p:txBody>
        </p:sp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" y="1152"/>
              <a:ext cx="1663" cy="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8051800" y="3575050"/>
            <a:ext cx="1092200" cy="2286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7969250" y="3765550"/>
            <a:ext cx="1174750" cy="2032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0" y="4140200"/>
            <a:ext cx="6299200" cy="2006600"/>
            <a:chOff x="0" y="2608"/>
            <a:chExt cx="3968" cy="1264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445" y="2614"/>
            <a:ext cx="48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公式" r:id="rId4" imgW="482400" imgH="241200" progId="Equation.3">
                    <p:embed/>
                  </p:oleObj>
                </mc:Choice>
                <mc:Fallback>
                  <p:oleObj name="公式" r:id="rId4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2614"/>
                          <a:ext cx="48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" name="Rectangle 15"/>
            <p:cNvSpPr>
              <a:spLocks noChangeArrowheads="1"/>
            </p:cNvSpPr>
            <p:nvPr/>
          </p:nvSpPr>
          <p:spPr bwMode="auto">
            <a:xfrm>
              <a:off x="0" y="2608"/>
              <a:ext cx="3968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en-US" altLang="zh-CN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	      </a:t>
              </a: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（</a:t>
              </a:r>
              <a:r>
                <a:rPr lang="en-US" altLang="zh-CN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29</a:t>
              </a: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）</a:t>
              </a:r>
              <a:r>
                <a:rPr lang="en-US" altLang="zh-CN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——</a:t>
              </a: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外部程序存储器读选通信号（ </a:t>
              </a:r>
              <a:r>
                <a:rPr lang="en-US" altLang="zh-CN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Program Store Enable</a:t>
              </a: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）</a:t>
              </a:r>
            </a:p>
            <a:p>
              <a:pPr lvl="1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	</a:t>
              </a:r>
              <a:r>
                <a:rPr lang="zh-CN" altLang="en-US" sz="2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该信号为低电平时，</a:t>
              </a:r>
              <a:r>
                <a:rPr lang="en-US" altLang="zh-CN" sz="2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CPU</a:t>
              </a:r>
              <a:r>
                <a:rPr lang="zh-CN" altLang="en-US" sz="2600" b="0">
                  <a:solidFill>
                    <a:schemeClr val="hlink"/>
                  </a:solidFill>
                  <a:latin typeface="Times New Roman" pitchFamily="18" charset="0"/>
                  <a:ea typeface="黑体" pitchFamily="2" charset="-122"/>
                </a:rPr>
                <a:t>从外部程序存储器单元读取指令</a:t>
              </a:r>
              <a:r>
                <a:rPr lang="zh-CN" altLang="en-US" sz="26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4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75789" grpId="0" animBg="1"/>
      <p:bldP spid="7579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FA4E4FD-81B8-4FE7-8E89-226069104C68}" type="slidenum">
              <a:rPr lang="en-US" altLang="zh-CN">
                <a:latin typeface="Tahoma" pitchFamily="34" charset="0"/>
                <a:ea typeface="宋体" charset="-122"/>
              </a:rPr>
              <a:pPr/>
              <a:t>70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1766888"/>
            <a:ext cx="8001000" cy="4075112"/>
          </a:xfrm>
        </p:spPr>
        <p:txBody>
          <a:bodyPr/>
          <a:lstStyle/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）驱动能力：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    </a:t>
            </a:r>
            <a:r>
              <a:rPr lang="en-US" altLang="zh-CN" sz="2400" smtClean="0"/>
              <a:t>P0</a:t>
            </a:r>
            <a:r>
              <a:rPr lang="zh-CN" altLang="en-US" sz="2400" smtClean="0"/>
              <a:t>：双向，</a:t>
            </a:r>
            <a:r>
              <a:rPr lang="en-US" altLang="zh-CN" sz="2400" smtClean="0"/>
              <a:t>8</a:t>
            </a:r>
            <a:r>
              <a:rPr lang="zh-CN" altLang="en-US" sz="2400" smtClean="0"/>
              <a:t>个</a:t>
            </a:r>
            <a:r>
              <a:rPr lang="en-US" altLang="zh-CN" sz="2400" smtClean="0"/>
              <a:t>TTL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   P1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P2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P3</a:t>
            </a:r>
            <a:r>
              <a:rPr lang="zh-CN" altLang="en-US" sz="2400" smtClean="0"/>
              <a:t>：准双向，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TTL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）作为输入口使用，必须先写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，再读引脚状态。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	 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）由于</a:t>
            </a:r>
            <a:r>
              <a:rPr lang="en-US" altLang="zh-CN" sz="2400" smtClean="0"/>
              <a:t>P0</a:t>
            </a:r>
            <a:r>
              <a:rPr lang="zh-CN" altLang="en-US" sz="2400" smtClean="0"/>
              <a:t>口为</a:t>
            </a:r>
            <a:r>
              <a:rPr lang="zh-CN" altLang="en-US" sz="2400" smtClean="0">
                <a:latin typeface="黑体" pitchFamily="2" charset="-122"/>
              </a:rPr>
              <a:t>内置场效应管上拉，作为输出口时，上拉的场效应截止，输出引脚与电源</a:t>
            </a:r>
            <a:r>
              <a:rPr lang="en-US" altLang="zh-CN" sz="2400" smtClean="0">
                <a:latin typeface="黑体" pitchFamily="2" charset="-122"/>
              </a:rPr>
              <a:t>Vcc</a:t>
            </a:r>
            <a:r>
              <a:rPr lang="zh-CN" altLang="en-US" sz="2400" smtClean="0">
                <a:latin typeface="黑体" pitchFamily="2" charset="-122"/>
              </a:rPr>
              <a:t>之间呈现开路状态，因此，为了保证输出口能够输出标准的高低电平，其输出引脚应上拉电阻。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1092200" y="4191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kumimoji="1"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2.3  MCS-51</a:t>
            </a:r>
            <a:r>
              <a:rPr kumimoji="1"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单片机的</a:t>
            </a:r>
            <a:r>
              <a:rPr kumimoji="1" lang="en-US" altLang="zh-CN" sz="3200" b="0" dirty="0">
                <a:solidFill>
                  <a:schemeClr val="tx2"/>
                </a:solidFill>
                <a:latin typeface="华文新魏" pitchFamily="2" charset="-122"/>
              </a:rPr>
              <a:t>I/O</a:t>
            </a:r>
            <a:r>
              <a:rPr kumimoji="1" lang="zh-CN" altLang="en-US" sz="3200" b="0" dirty="0">
                <a:solidFill>
                  <a:schemeClr val="tx2"/>
                </a:solidFill>
                <a:latin typeface="华文新魏" pitchFamily="2" charset="-122"/>
              </a:rPr>
              <a:t>口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923925" y="1117600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0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）单片机</a:t>
            </a:r>
            <a:r>
              <a:rPr lang="en-US" altLang="zh-CN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400" b="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484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1B8632CD-33AC-4A2D-90CD-1E8ACAE44FFA}" type="slidenum">
              <a:rPr lang="en-US" altLang="zh-CN">
                <a:latin typeface="Tahoma" pitchFamily="34" charset="0"/>
                <a:ea typeface="宋体" charset="-122"/>
              </a:rPr>
              <a:pPr/>
              <a:t>71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15913"/>
            <a:ext cx="7605712" cy="765175"/>
          </a:xfrm>
        </p:spPr>
        <p:txBody>
          <a:bodyPr/>
          <a:lstStyle/>
          <a:p>
            <a:pPr algn="l" eaLnBrk="1" hangingPunct="1"/>
            <a:r>
              <a:rPr kumimoji="1" lang="en-US" altLang="zh-CN" sz="3200" dirty="0" smtClean="0">
                <a:latin typeface="华文新魏" pitchFamily="2" charset="-122"/>
                <a:ea typeface="华文新魏" pitchFamily="2" charset="-122"/>
              </a:rPr>
              <a:t>2.4 MCS-51</a:t>
            </a: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单片机的时钟电路与时序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042988"/>
            <a:ext cx="7696200" cy="258445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tabLst>
                <a:tab pos="261938" algn="l"/>
              </a:tabLst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2.4.1 MCS-51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单片机的时钟电路</a:t>
            </a:r>
          </a:p>
          <a:p>
            <a:pPr marL="179388" lvl="1" indent="277813" eaLnBrk="1" hangingPunct="1">
              <a:buFont typeface="Wingdings" pitchFamily="2" charset="2"/>
              <a:buNone/>
              <a:tabLst>
                <a:tab pos="261938" algn="l"/>
              </a:tabLst>
            </a:pP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     时钟电路用来产生</a:t>
            </a:r>
            <a:r>
              <a:rPr lang="en-US" altLang="zh-CN" sz="2400" dirty="0" smtClean="0">
                <a:solidFill>
                  <a:srgbClr val="0033CC"/>
                </a:solidFill>
                <a:latin typeface="Times New Roman" pitchFamily="18" charset="0"/>
              </a:rPr>
              <a:t>CPU</a:t>
            </a: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工作所需的时钟控制信号。时钟的频率直接影响单片机的速度，时钟电路的质量直接影响单片机系统的稳定性。</a:t>
            </a:r>
          </a:p>
          <a:p>
            <a:pPr marL="179388" lvl="1" indent="277813" eaLnBrk="1" hangingPunct="1">
              <a:buFont typeface="Wingdings" pitchFamily="2" charset="2"/>
              <a:buNone/>
              <a:tabLst>
                <a:tab pos="261938" algn="l"/>
              </a:tabLst>
            </a:pPr>
            <a:r>
              <a:rPr lang="zh-CN" altLang="en-US" sz="2400" dirty="0" smtClean="0">
                <a:solidFill>
                  <a:srgbClr val="0033CC"/>
                </a:solidFill>
                <a:latin typeface="Times New Roman" pitchFamily="18" charset="0"/>
              </a:rPr>
              <a:t>    时钟电路的设计形式：内部方式和外部方式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61938" algn="l"/>
              </a:tabLst>
            </a:pPr>
            <a:endParaRPr lang="en-US" altLang="zh-CN" dirty="0" smtClean="0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733425" y="3225800"/>
            <a:ext cx="46355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3810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1" lang="en-US" altLang="zh-CN" sz="2400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zh-CN" altLang="en-US" sz="2400" b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内部方式：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原理：借助于单片机内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部电路（反相放大器）外接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晶体振荡器和微调电容构成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自激振荡器，提供时钟信号。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OSC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1.2M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～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12MHz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      C1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C2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5~30pF     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038725" y="3408363"/>
            <a:ext cx="3578225" cy="2827337"/>
            <a:chOff x="3174" y="2147"/>
            <a:chExt cx="2254" cy="1781"/>
          </a:xfrm>
        </p:grpSpPr>
        <p:sp>
          <p:nvSpPr>
            <p:cNvPr id="77831" name="Rectangle 6"/>
            <p:cNvSpPr>
              <a:spLocks noChangeArrowheads="1"/>
            </p:cNvSpPr>
            <p:nvPr/>
          </p:nvSpPr>
          <p:spPr bwMode="auto">
            <a:xfrm flipH="1" flipV="1">
              <a:off x="3447" y="3605"/>
              <a:ext cx="192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110134" tIns="55066" rIns="110134" bIns="5506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>
                  <a:latin typeface="Times New Roman" pitchFamily="18" charset="0"/>
                  <a:ea typeface="仿宋_GB2312" pitchFamily="49" charset="-122"/>
                </a:rPr>
                <a:t>内部方式</a:t>
              </a:r>
            </a:p>
          </p:txBody>
        </p:sp>
        <p:grpSp>
          <p:nvGrpSpPr>
            <p:cNvPr id="77832" name="Group 7"/>
            <p:cNvGrpSpPr>
              <a:grpSpLocks/>
            </p:cNvGrpSpPr>
            <p:nvPr/>
          </p:nvGrpSpPr>
          <p:grpSpPr bwMode="auto">
            <a:xfrm>
              <a:off x="3174" y="2147"/>
              <a:ext cx="2254" cy="1634"/>
              <a:chOff x="617" y="1579"/>
              <a:chExt cx="2254" cy="1634"/>
            </a:xfrm>
          </p:grpSpPr>
          <p:sp>
            <p:nvSpPr>
              <p:cNvPr id="77833" name="Line 8"/>
              <p:cNvSpPr>
                <a:spLocks noChangeShapeType="1"/>
              </p:cNvSpPr>
              <p:nvPr/>
            </p:nvSpPr>
            <p:spPr bwMode="auto">
              <a:xfrm rot="16200000" flipH="1">
                <a:off x="2742" y="2940"/>
                <a:ext cx="0" cy="25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ot="10800000" wrap="none" lIns="110134" tIns="55066" rIns="110134" bIns="55066" anchor="ctr"/>
              <a:lstStyle/>
              <a:p>
                <a:endParaRPr lang="zh-CN" altLang="en-US"/>
              </a:p>
            </p:txBody>
          </p:sp>
          <p:grpSp>
            <p:nvGrpSpPr>
              <p:cNvPr id="77834" name="Group 9"/>
              <p:cNvGrpSpPr>
                <a:grpSpLocks/>
              </p:cNvGrpSpPr>
              <p:nvPr/>
            </p:nvGrpSpPr>
            <p:grpSpPr bwMode="auto">
              <a:xfrm>
                <a:off x="617" y="1579"/>
                <a:ext cx="2135" cy="1634"/>
                <a:chOff x="617" y="1579"/>
                <a:chExt cx="2135" cy="1634"/>
              </a:xfrm>
            </p:grpSpPr>
            <p:sp>
              <p:nvSpPr>
                <p:cNvPr id="77835" name="Rectangle 10"/>
                <p:cNvSpPr>
                  <a:spLocks noChangeArrowheads="1"/>
                </p:cNvSpPr>
                <p:nvPr/>
              </p:nvSpPr>
              <p:spPr bwMode="auto">
                <a:xfrm flipH="1">
                  <a:off x="874" y="1863"/>
                  <a:ext cx="721" cy="10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endParaRPr lang="zh-CN" altLang="en-US" b="0"/>
                </a:p>
              </p:txBody>
            </p:sp>
            <p:sp>
              <p:nvSpPr>
                <p:cNvPr id="77836" name="Line 11"/>
                <p:cNvSpPr>
                  <a:spLocks noChangeShapeType="1"/>
                </p:cNvSpPr>
                <p:nvPr/>
              </p:nvSpPr>
              <p:spPr bwMode="auto">
                <a:xfrm>
                  <a:off x="1604" y="2037"/>
                  <a:ext cx="722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2"/>
                <p:cNvSpPr>
                  <a:spLocks noChangeShapeType="1"/>
                </p:cNvSpPr>
                <p:nvPr/>
              </p:nvSpPr>
              <p:spPr bwMode="auto">
                <a:xfrm>
                  <a:off x="1595" y="2770"/>
                  <a:ext cx="7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7838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184" y="2021"/>
                  <a:ext cx="321" cy="65"/>
                  <a:chOff x="2559" y="2187"/>
                  <a:chExt cx="321" cy="65"/>
                </a:xfrm>
              </p:grpSpPr>
              <p:sp>
                <p:nvSpPr>
                  <p:cNvPr id="77857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9" y="2187"/>
                    <a:ext cx="3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rot="10800000" wrap="none" lIns="110134" tIns="55066" rIns="110134" bIns="55066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5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9" y="2252"/>
                    <a:ext cx="3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rot="10800000" wrap="none" lIns="110134" tIns="55066" rIns="110134" bIns="55066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839" name="Line 16"/>
                <p:cNvSpPr>
                  <a:spLocks noChangeShapeType="1"/>
                </p:cNvSpPr>
                <p:nvPr/>
              </p:nvSpPr>
              <p:spPr bwMode="auto">
                <a:xfrm rot="5435808" flipH="1">
                  <a:off x="2237" y="2538"/>
                  <a:ext cx="1019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77840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2710" y="3213"/>
                  <a:ext cx="0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784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916" y="2058"/>
                  <a:ext cx="0" cy="19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916" y="2512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Rectangle 20"/>
                <p:cNvSpPr>
                  <a:spLocks noChangeArrowheads="1"/>
                </p:cNvSpPr>
                <p:nvPr/>
              </p:nvSpPr>
              <p:spPr bwMode="auto">
                <a:xfrm flipH="1">
                  <a:off x="1756" y="2329"/>
                  <a:ext cx="334" cy="10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endParaRPr lang="zh-CN" altLang="en-US" b="0"/>
                </a:p>
              </p:txBody>
            </p:sp>
            <p:sp>
              <p:nvSpPr>
                <p:cNvPr id="77844" name="Line 2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1917" y="2091"/>
                  <a:ext cx="0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1917" y="2351"/>
                  <a:ext cx="0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 wrap="none" lIns="110134" tIns="55066" rIns="110134" bIns="55066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Rectangle 23"/>
                <p:cNvSpPr>
                  <a:spLocks noChangeArrowheads="1"/>
                </p:cNvSpPr>
                <p:nvPr/>
              </p:nvSpPr>
              <p:spPr bwMode="auto">
                <a:xfrm flipH="1" flipV="1">
                  <a:off x="877" y="2550"/>
                  <a:ext cx="803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1600" b="0">
                      <a:latin typeface="Times New Roman" pitchFamily="18" charset="0"/>
                      <a:ea typeface="宋体" charset="-122"/>
                    </a:rPr>
                    <a:t>XTAL2</a:t>
                  </a:r>
                </a:p>
              </p:txBody>
            </p:sp>
            <p:sp>
              <p:nvSpPr>
                <p:cNvPr id="77847" name="Rectangle 24"/>
                <p:cNvSpPr>
                  <a:spLocks noChangeArrowheads="1"/>
                </p:cNvSpPr>
                <p:nvPr/>
              </p:nvSpPr>
              <p:spPr bwMode="auto">
                <a:xfrm flipH="1" flipV="1">
                  <a:off x="875" y="1977"/>
                  <a:ext cx="803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1600" b="0">
                      <a:latin typeface="Times New Roman" pitchFamily="18" charset="0"/>
                      <a:ea typeface="宋体" charset="-122"/>
                    </a:rPr>
                    <a:t>XTAL1</a:t>
                  </a:r>
                </a:p>
              </p:txBody>
            </p:sp>
            <p:sp>
              <p:nvSpPr>
                <p:cNvPr id="77848" name="Rectangle 25"/>
                <p:cNvSpPr>
                  <a:spLocks noChangeArrowheads="1"/>
                </p:cNvSpPr>
                <p:nvPr/>
              </p:nvSpPr>
              <p:spPr bwMode="auto">
                <a:xfrm flipH="1" flipV="1">
                  <a:off x="617" y="1579"/>
                  <a:ext cx="964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000" b="0">
                      <a:latin typeface="Times New Roman" pitchFamily="18" charset="0"/>
                      <a:ea typeface="宋体" charset="-122"/>
                    </a:rPr>
                    <a:t>8051</a:t>
                  </a:r>
                </a:p>
              </p:txBody>
            </p:sp>
            <p:grpSp>
              <p:nvGrpSpPr>
                <p:cNvPr id="77849" name="Group 26"/>
                <p:cNvGrpSpPr>
                  <a:grpSpLocks/>
                </p:cNvGrpSpPr>
                <p:nvPr/>
              </p:nvGrpSpPr>
              <p:grpSpPr bwMode="auto">
                <a:xfrm rot="-5400000">
                  <a:off x="2188" y="2739"/>
                  <a:ext cx="321" cy="65"/>
                  <a:chOff x="2559" y="2187"/>
                  <a:chExt cx="321" cy="65"/>
                </a:xfrm>
              </p:grpSpPr>
              <p:sp>
                <p:nvSpPr>
                  <p:cNvPr id="77855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9" y="2187"/>
                    <a:ext cx="3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rot="10800000" wrap="none" lIns="110134" tIns="55066" rIns="110134" bIns="55066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56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9" y="2252"/>
                    <a:ext cx="3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rot="10800000" wrap="none" lIns="110134" tIns="55066" rIns="110134" bIns="55066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850" name="Line 29"/>
                <p:cNvSpPr>
                  <a:spLocks noChangeShapeType="1"/>
                </p:cNvSpPr>
                <p:nvPr/>
              </p:nvSpPr>
              <p:spPr bwMode="auto">
                <a:xfrm>
                  <a:off x="2386" y="2039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7851" name="Line 30"/>
                <p:cNvSpPr>
                  <a:spLocks noChangeShapeType="1"/>
                </p:cNvSpPr>
                <p:nvPr/>
              </p:nvSpPr>
              <p:spPr bwMode="auto">
                <a:xfrm>
                  <a:off x="2382" y="2766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7852" name="Rectangle 31"/>
                <p:cNvSpPr>
                  <a:spLocks noChangeArrowheads="1"/>
                </p:cNvSpPr>
                <p:nvPr/>
              </p:nvSpPr>
              <p:spPr bwMode="auto">
                <a:xfrm flipH="1" flipV="1">
                  <a:off x="2085" y="1695"/>
                  <a:ext cx="407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1600" b="0">
                      <a:latin typeface="Times New Roman" pitchFamily="18" charset="0"/>
                      <a:ea typeface="宋体" charset="-122"/>
                    </a:rPr>
                    <a:t>C1</a:t>
                  </a:r>
                </a:p>
              </p:txBody>
            </p:sp>
            <p:sp>
              <p:nvSpPr>
                <p:cNvPr id="77853" name="Rectangle 32"/>
                <p:cNvSpPr>
                  <a:spLocks noChangeArrowheads="1"/>
                </p:cNvSpPr>
                <p:nvPr/>
              </p:nvSpPr>
              <p:spPr bwMode="auto">
                <a:xfrm flipH="1" flipV="1">
                  <a:off x="2154" y="2898"/>
                  <a:ext cx="407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1600" b="0">
                      <a:latin typeface="Times New Roman" pitchFamily="18" charset="0"/>
                      <a:ea typeface="宋体" charset="-122"/>
                    </a:rPr>
                    <a:t>C2</a:t>
                  </a:r>
                </a:p>
              </p:txBody>
            </p:sp>
            <p:sp>
              <p:nvSpPr>
                <p:cNvPr id="77854" name="Rectangle 33"/>
                <p:cNvSpPr>
                  <a:spLocks noChangeArrowheads="1"/>
                </p:cNvSpPr>
                <p:nvPr/>
              </p:nvSpPr>
              <p:spPr bwMode="auto">
                <a:xfrm flipH="1" flipV="1">
                  <a:off x="2077" y="2281"/>
                  <a:ext cx="407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wrap="none" lIns="110134" tIns="55066" rIns="110134" bIns="55066" anchor="ctr"/>
                <a:lstStyle>
                  <a:lvl1pPr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1pPr>
                  <a:lvl2pPr marL="742950" indent="-28575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2pPr>
                  <a:lvl3pPr marL="11430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3pPr>
                  <a:lvl4pPr marL="16002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4pPr>
                  <a:lvl5pPr marL="2057400" indent="-228600" defTabSz="957263"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5pPr>
                  <a:lvl6pPr marL="25146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6pPr>
                  <a:lvl7pPr marL="29718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7pPr>
                  <a:lvl8pPr marL="34290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8pPr>
                  <a:lvl9pPr marL="3886200" indent="-228600"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华文新魏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1600" b="0">
                      <a:latin typeface="Times New Roman" pitchFamily="18" charset="0"/>
                      <a:ea typeface="宋体" charset="-122"/>
                    </a:rPr>
                    <a:t>OSC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49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4A4AC7E-8336-4A38-8F15-FF3B8FA3D015}" type="slidenum">
              <a:rPr lang="en-US" altLang="zh-CN">
                <a:latin typeface="Tahoma" pitchFamily="34" charset="0"/>
                <a:ea typeface="宋体" charset="-122"/>
              </a:rPr>
              <a:pPr/>
              <a:t>72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290513"/>
            <a:ext cx="7793037" cy="830262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2.4.1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单片机的时钟电路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5613" y="1603375"/>
            <a:ext cx="3968750" cy="2976563"/>
            <a:chOff x="3064" y="1412"/>
            <a:chExt cx="2500" cy="1875"/>
          </a:xfrm>
        </p:grpSpPr>
        <p:sp>
          <p:nvSpPr>
            <p:cNvPr id="78854" name="Line 5"/>
            <p:cNvSpPr>
              <a:spLocks noChangeShapeType="1"/>
            </p:cNvSpPr>
            <p:nvPr/>
          </p:nvSpPr>
          <p:spPr bwMode="auto">
            <a:xfrm>
              <a:off x="4214" y="2177"/>
              <a:ext cx="6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5" name="Rectangle 6"/>
            <p:cNvSpPr>
              <a:spLocks noChangeArrowheads="1"/>
            </p:cNvSpPr>
            <p:nvPr/>
          </p:nvSpPr>
          <p:spPr bwMode="auto">
            <a:xfrm>
              <a:off x="4864" y="1974"/>
              <a:ext cx="700" cy="9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78856" name="Rectangle 7"/>
            <p:cNvSpPr>
              <a:spLocks noChangeArrowheads="1"/>
            </p:cNvSpPr>
            <p:nvPr/>
          </p:nvSpPr>
          <p:spPr bwMode="auto">
            <a:xfrm flipV="1">
              <a:off x="4914" y="2531"/>
              <a:ext cx="50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宋体" charset="-122"/>
                </a:rPr>
                <a:t>XTAL1</a:t>
              </a:r>
            </a:p>
          </p:txBody>
        </p:sp>
        <p:sp>
          <p:nvSpPr>
            <p:cNvPr id="78857" name="Rectangle 8"/>
            <p:cNvSpPr>
              <a:spLocks noChangeArrowheads="1"/>
            </p:cNvSpPr>
            <p:nvPr/>
          </p:nvSpPr>
          <p:spPr bwMode="auto">
            <a:xfrm flipV="1">
              <a:off x="4914" y="2075"/>
              <a:ext cx="50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宋体" charset="-122"/>
                </a:rPr>
                <a:t>XTAL2</a:t>
              </a:r>
            </a:p>
          </p:txBody>
        </p:sp>
        <p:sp>
          <p:nvSpPr>
            <p:cNvPr id="78858" name="Rectangle 9"/>
            <p:cNvSpPr>
              <a:spLocks noChangeArrowheads="1"/>
            </p:cNvSpPr>
            <p:nvPr/>
          </p:nvSpPr>
          <p:spPr bwMode="auto">
            <a:xfrm>
              <a:off x="3064" y="2025"/>
              <a:ext cx="65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 b="0">
                  <a:latin typeface="Times New Roman" pitchFamily="18" charset="0"/>
                  <a:ea typeface="黑体" pitchFamily="2" charset="-122"/>
                </a:rPr>
                <a:t>外部</a:t>
              </a:r>
            </a:p>
            <a:p>
              <a:pPr algn="ctr"/>
              <a:r>
                <a:rPr kumimoji="1" lang="zh-CN" altLang="en-US" sz="2000" b="0">
                  <a:latin typeface="Times New Roman" pitchFamily="18" charset="0"/>
                  <a:ea typeface="黑体" pitchFamily="2" charset="-122"/>
                </a:rPr>
                <a:t>振荡源</a:t>
              </a:r>
            </a:p>
          </p:txBody>
        </p:sp>
        <p:sp>
          <p:nvSpPr>
            <p:cNvPr id="78859" name="Line 10"/>
            <p:cNvSpPr>
              <a:spLocks noChangeShapeType="1"/>
            </p:cNvSpPr>
            <p:nvPr/>
          </p:nvSpPr>
          <p:spPr bwMode="auto">
            <a:xfrm>
              <a:off x="3660" y="2169"/>
              <a:ext cx="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0" name="AutoShape 11"/>
            <p:cNvSpPr>
              <a:spLocks noChangeArrowheads="1"/>
            </p:cNvSpPr>
            <p:nvPr/>
          </p:nvSpPr>
          <p:spPr bwMode="auto">
            <a:xfrm rot="-5526840">
              <a:off x="3962" y="2077"/>
              <a:ext cx="203" cy="19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78861" name="AutoShape 12"/>
            <p:cNvSpPr>
              <a:spLocks noChangeArrowheads="1"/>
            </p:cNvSpPr>
            <p:nvPr/>
          </p:nvSpPr>
          <p:spPr bwMode="auto">
            <a:xfrm>
              <a:off x="4164" y="2127"/>
              <a:ext cx="78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marL="342900" indent="-3429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lvl="1" algn="ctr"/>
              <a:endParaRPr kumimoji="1" lang="zh-CN" altLang="zh-CN" sz="1600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62" name="Rectangle 13"/>
            <p:cNvSpPr>
              <a:spLocks noChangeArrowheads="1"/>
            </p:cNvSpPr>
            <p:nvPr/>
          </p:nvSpPr>
          <p:spPr bwMode="auto">
            <a:xfrm>
              <a:off x="4538" y="1822"/>
              <a:ext cx="76" cy="2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78863" name="Line 14"/>
            <p:cNvSpPr>
              <a:spLocks noChangeShapeType="1"/>
            </p:cNvSpPr>
            <p:nvPr/>
          </p:nvSpPr>
          <p:spPr bwMode="auto">
            <a:xfrm rot="21484489" flipV="1">
              <a:off x="4558" y="2633"/>
              <a:ext cx="6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Line 15"/>
            <p:cNvSpPr>
              <a:spLocks noChangeShapeType="1"/>
            </p:cNvSpPr>
            <p:nvPr/>
          </p:nvSpPr>
          <p:spPr bwMode="auto">
            <a:xfrm rot="5400000">
              <a:off x="4564" y="2685"/>
              <a:ext cx="0" cy="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Line 16"/>
            <p:cNvSpPr>
              <a:spLocks noChangeShapeType="1"/>
            </p:cNvSpPr>
            <p:nvPr/>
          </p:nvSpPr>
          <p:spPr bwMode="auto">
            <a:xfrm rot="16200000" flipV="1">
              <a:off x="4714" y="2483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7"/>
            <p:cNvSpPr>
              <a:spLocks noChangeShapeType="1"/>
            </p:cNvSpPr>
            <p:nvPr/>
          </p:nvSpPr>
          <p:spPr bwMode="auto">
            <a:xfrm>
              <a:off x="4564" y="2075"/>
              <a:ext cx="0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8"/>
            <p:cNvSpPr>
              <a:spLocks noChangeShapeType="1"/>
            </p:cNvSpPr>
            <p:nvPr/>
          </p:nvSpPr>
          <p:spPr bwMode="auto">
            <a:xfrm>
              <a:off x="4564" y="1619"/>
              <a:ext cx="0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Rectangle 19"/>
            <p:cNvSpPr>
              <a:spLocks noChangeArrowheads="1"/>
            </p:cNvSpPr>
            <p:nvPr/>
          </p:nvSpPr>
          <p:spPr bwMode="auto">
            <a:xfrm>
              <a:off x="3868" y="3033"/>
              <a:ext cx="120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>
                  <a:latin typeface="Times New Roman" pitchFamily="18" charset="0"/>
                  <a:ea typeface="仿宋_GB2312" pitchFamily="49" charset="-122"/>
                </a:rPr>
                <a:t>外部方式</a:t>
              </a:r>
            </a:p>
          </p:txBody>
        </p:sp>
        <p:sp>
          <p:nvSpPr>
            <p:cNvPr id="78869" name="Rectangle 20"/>
            <p:cNvSpPr>
              <a:spLocks noChangeArrowheads="1"/>
            </p:cNvSpPr>
            <p:nvPr/>
          </p:nvSpPr>
          <p:spPr bwMode="auto">
            <a:xfrm>
              <a:off x="4910" y="1736"/>
              <a:ext cx="6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宋体" charset="-122"/>
                </a:rPr>
                <a:t>8051</a:t>
              </a:r>
            </a:p>
          </p:txBody>
        </p:sp>
        <p:sp>
          <p:nvSpPr>
            <p:cNvPr id="78870" name="Rectangle 21"/>
            <p:cNvSpPr>
              <a:spLocks noChangeArrowheads="1"/>
            </p:cNvSpPr>
            <p:nvPr/>
          </p:nvSpPr>
          <p:spPr bwMode="auto">
            <a:xfrm>
              <a:off x="4346" y="1412"/>
              <a:ext cx="6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宋体" charset="-122"/>
                </a:rPr>
                <a:t>VCC</a:t>
              </a:r>
            </a:p>
          </p:txBody>
        </p:sp>
        <p:sp>
          <p:nvSpPr>
            <p:cNvPr id="78871" name="Rectangle 22"/>
            <p:cNvSpPr>
              <a:spLocks noChangeArrowheads="1"/>
            </p:cNvSpPr>
            <p:nvPr/>
          </p:nvSpPr>
          <p:spPr bwMode="auto">
            <a:xfrm>
              <a:off x="4154" y="1832"/>
              <a:ext cx="6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宋体" charset="-122"/>
                </a:rPr>
                <a:t>R</a:t>
              </a:r>
            </a:p>
          </p:txBody>
        </p:sp>
      </p:grpSp>
      <p:sp>
        <p:nvSpPr>
          <p:cNvPr id="264215" name="Text Box 23"/>
          <p:cNvSpPr>
            <a:spLocks noGrp="1" noChangeArrowheads="1"/>
          </p:cNvSpPr>
          <p:nvPr>
            <p:ph type="body" idx="1"/>
          </p:nvPr>
        </p:nvSpPr>
        <p:spPr>
          <a:xfrm>
            <a:off x="927100" y="1577975"/>
            <a:ext cx="3302000" cy="3451225"/>
          </a:xfrm>
          <a:noFill/>
        </p:spPr>
        <p:txBody>
          <a:bodyPr/>
          <a:lstStyle/>
          <a:p>
            <a:pPr marL="358775" lvl="2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）外部方式</a:t>
            </a:r>
          </a:p>
          <a:p>
            <a:pPr marL="179388" lvl="1" indent="0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直接使用外部振荡脉冲信号。（</a:t>
            </a:r>
            <a:r>
              <a:rPr lang="zh-CN" altLang="en-US" sz="24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常用于多</a:t>
            </a:r>
            <a:r>
              <a:rPr lang="en-US" altLang="zh-CN" sz="24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CPU</a:t>
            </a:r>
            <a:r>
              <a:rPr lang="zh-CN" altLang="en-US" sz="24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系统，以保持各个</a:t>
            </a:r>
            <a:r>
              <a:rPr lang="en-US" altLang="zh-CN" sz="24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CPU</a:t>
            </a:r>
            <a:r>
              <a:rPr lang="zh-CN" altLang="en-US" sz="2400" dirty="0" smtClean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同步工作</a:t>
            </a:r>
            <a:r>
              <a:rPr lang="zh-CN" altLang="en-US" sz="2400" dirty="0" smtClean="0">
                <a:latin typeface="Times New Roman" pitchFamily="18" charset="0"/>
              </a:rPr>
              <a:t>）外部振荡脉冲信号为满足一定的幅宽的方波，频率不大于</a:t>
            </a:r>
            <a:r>
              <a:rPr lang="en-US" altLang="zh-CN" sz="2400" dirty="0" smtClean="0">
                <a:latin typeface="Times New Roman" pitchFamily="18" charset="0"/>
              </a:rPr>
              <a:t>12MHz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15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64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BF9FAC7-FF7B-4FBE-ADB6-13580F0BB6AB}" type="slidenum">
              <a:rPr lang="en-US" altLang="zh-CN">
                <a:latin typeface="Tahoma" pitchFamily="34" charset="0"/>
                <a:ea typeface="宋体" charset="-122"/>
              </a:rPr>
              <a:pPr/>
              <a:t>73</a:t>
            </a:fld>
            <a:endParaRPr lang="en-US" altLang="zh-CN" dirty="0">
              <a:latin typeface="Tahoma" pitchFamily="34" charset="0"/>
              <a:ea typeface="宋体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6613" y="1042988"/>
            <a:ext cx="7493000" cy="26225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在计算机中，一条指令可分解为若干个基本的微操作，这些微操作所对应的脉冲信号在时间上有严格的先后次序，即为计算机的时序。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）机器周期与指令周期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与时序有关的周期：时钟周期、机器周期、指令周期。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振荡</a:t>
            </a:r>
            <a:r>
              <a:rPr lang="zh-CN" altLang="en-US" sz="2400" u="sng" dirty="0" smtClean="0"/>
              <a:t>周期</a:t>
            </a:r>
            <a:r>
              <a:rPr lang="en-US" altLang="zh-CN" sz="2400" u="sng" dirty="0" smtClean="0"/>
              <a:t>(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>
                <a:sym typeface="Symbol" pitchFamily="18" charset="2"/>
              </a:rPr>
              <a:t>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r>
              <a:rPr lang="zh-CN" altLang="en-US" sz="2400" dirty="0" smtClean="0"/>
              <a:t>为晶体振荡器（晶振）的振荡周期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003300" y="4572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just"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2.4.2 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单片机的时序</a:t>
            </a: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527425" y="3927475"/>
          <a:ext cx="1498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927475"/>
                        <a:ext cx="1498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44500" y="4408488"/>
            <a:ext cx="82550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   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机器周期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b="0" i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400" b="0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) : CPU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完成一个基本操作所用的时间。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MCS-51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单片机的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个机器周期包含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12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个振荡周期</a:t>
            </a:r>
            <a:endParaRPr lang="zh-CN" altLang="en-US" sz="2400" b="0">
              <a:solidFill>
                <a:schemeClr val="folHlink"/>
              </a:solidFill>
              <a:latin typeface="Times New Roman" pitchFamily="18" charset="0"/>
              <a:ea typeface="黑体" pitchFamily="2" charset="-122"/>
              <a:sym typeface="Symbol" pitchFamily="18" charset="2"/>
            </a:endParaRPr>
          </a:p>
        </p:txBody>
      </p:sp>
      <p:graphicFrame>
        <p:nvGraphicFramePr>
          <p:cNvPr id="870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1713" y="5199063"/>
          <a:ext cx="15033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774360" imgH="228600" progId="Equation.3">
                  <p:embed/>
                </p:oleObj>
              </mc:Choice>
              <mc:Fallback>
                <p:oleObj name="Equation" r:id="rId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5199063"/>
                        <a:ext cx="15033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308100" y="5675313"/>
            <a:ext cx="718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指令周期（</a:t>
            </a:r>
            <a:r>
              <a:rPr lang="en-US" altLang="zh-CN" sz="2400" b="0" i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400" b="0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）：执行一条指令所用的时间；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          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MCS-51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400" b="0" i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400" b="0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= 1</a:t>
            </a:r>
            <a:r>
              <a:rPr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～ 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4 </a:t>
            </a:r>
            <a:r>
              <a:rPr lang="en-US" altLang="zh-CN" sz="2400" b="0" i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400" b="0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193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87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87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47" grpId="0" build="p" autoUpdateAnimBg="0"/>
      <p:bldP spid="8705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8D0D4E4-DD46-4904-B1BB-CD4564D67224}" type="slidenum">
              <a:rPr lang="en-US" altLang="zh-CN">
                <a:latin typeface="Tahoma" pitchFamily="34" charset="0"/>
                <a:ea typeface="宋体" charset="-122"/>
              </a:rPr>
              <a:pPr/>
              <a:t>74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404813"/>
            <a:ext cx="7793037" cy="6254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2.4.2  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单片机的时序</a:t>
            </a: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0" y="2408238"/>
          <a:ext cx="796925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位图图像" r:id="rId3" imgW="4904762" imgH="1209524" progId="Paint.Picture">
                  <p:embed/>
                </p:oleObj>
              </mc:Choice>
              <mc:Fallback>
                <p:oleObj name="位图图像" r:id="rId3" imgW="4904762" imgH="1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08238"/>
                        <a:ext cx="7969250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2651125" y="1190625"/>
            <a:ext cx="380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sz="2000" b="0">
                <a:solidFill>
                  <a:schemeClr val="hlink"/>
                </a:solidFill>
                <a:latin typeface="Times New Roman" pitchFamily="18" charset="0"/>
              </a:rPr>
              <a:t>MCS-51</a:t>
            </a:r>
            <a:r>
              <a:rPr lang="zh-CN" altLang="en-US" sz="2000" b="0">
                <a:solidFill>
                  <a:schemeClr val="hlink"/>
                </a:solidFill>
                <a:latin typeface="Times New Roman" pitchFamily="18" charset="0"/>
              </a:rPr>
              <a:t>单片机的机器周期</a:t>
            </a:r>
            <a:r>
              <a:rPr lang="en-US" altLang="zh-CN" sz="2000" b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altLang="zh-CN" sz="2000" b="0" i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sz="2000" b="0" baseline="-25000">
                <a:solidFill>
                  <a:schemeClr val="hlink"/>
                </a:solidFill>
                <a:latin typeface="Times New Roman" pitchFamily="18" charset="0"/>
              </a:rPr>
              <a:t>M</a:t>
            </a:r>
            <a:r>
              <a:rPr lang="en-US" altLang="zh-CN" sz="2000" b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67273" name="AutoShape 9"/>
          <p:cNvSpPr>
            <a:spLocks noChangeArrowheads="1"/>
          </p:cNvSpPr>
          <p:nvPr/>
        </p:nvSpPr>
        <p:spPr bwMode="auto">
          <a:xfrm>
            <a:off x="1536700" y="1943100"/>
            <a:ext cx="1168400" cy="317500"/>
          </a:xfrm>
          <a:prstGeom prst="wedgeRoundRectCallout">
            <a:avLst>
              <a:gd name="adj1" fmla="val -46602"/>
              <a:gd name="adj2" fmla="val 119000"/>
              <a:gd name="adj3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2000" b="0">
                <a:solidFill>
                  <a:schemeClr val="bg1"/>
                </a:solidFill>
                <a:ea typeface="黑体" pitchFamily="2" charset="-122"/>
              </a:rPr>
              <a:t>状态</a:t>
            </a:r>
          </a:p>
        </p:txBody>
      </p:sp>
      <p:sp>
        <p:nvSpPr>
          <p:cNvPr id="267274" name="AutoShape 10"/>
          <p:cNvSpPr>
            <a:spLocks noChangeArrowheads="1"/>
          </p:cNvSpPr>
          <p:nvPr/>
        </p:nvSpPr>
        <p:spPr bwMode="auto">
          <a:xfrm>
            <a:off x="266700" y="3746500"/>
            <a:ext cx="1168400" cy="317500"/>
          </a:xfrm>
          <a:prstGeom prst="wedgeRoundRectCallout">
            <a:avLst>
              <a:gd name="adj1" fmla="val 50134"/>
              <a:gd name="adj2" fmla="val -193000"/>
              <a:gd name="adj3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chemeClr val="bg1"/>
                </a:solidFill>
                <a:ea typeface="黑体" pitchFamily="2" charset="-122"/>
              </a:rPr>
              <a:t>P1</a:t>
            </a:r>
            <a:r>
              <a:rPr lang="zh-CN" altLang="en-US" sz="2000" b="0">
                <a:solidFill>
                  <a:schemeClr val="bg1"/>
                </a:solidFill>
                <a:ea typeface="黑体" pitchFamily="2" charset="-122"/>
              </a:rPr>
              <a:t>相</a:t>
            </a:r>
          </a:p>
        </p:txBody>
      </p:sp>
      <p:sp>
        <p:nvSpPr>
          <p:cNvPr id="267275" name="AutoShape 11"/>
          <p:cNvSpPr>
            <a:spLocks noChangeArrowheads="1"/>
          </p:cNvSpPr>
          <p:nvPr/>
        </p:nvSpPr>
        <p:spPr bwMode="auto">
          <a:xfrm flipH="1">
            <a:off x="1841500" y="3733800"/>
            <a:ext cx="1168400" cy="317500"/>
          </a:xfrm>
          <a:prstGeom prst="wedgeRoundRectCallout">
            <a:avLst>
              <a:gd name="adj1" fmla="val 68611"/>
              <a:gd name="adj2" fmla="val -209000"/>
              <a:gd name="adj3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en-US" altLang="zh-CN" sz="2000" b="0">
                <a:solidFill>
                  <a:schemeClr val="bg1"/>
                </a:solidFill>
                <a:ea typeface="黑体" pitchFamily="2" charset="-122"/>
              </a:rPr>
              <a:t>P2</a:t>
            </a:r>
            <a:r>
              <a:rPr lang="zh-CN" altLang="en-US" sz="2000" b="0">
                <a:solidFill>
                  <a:schemeClr val="bg1"/>
                </a:solidFill>
                <a:ea typeface="黑体" pitchFamily="2" charset="-122"/>
              </a:rPr>
              <a:t>相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82700" y="1485900"/>
            <a:ext cx="2984500" cy="990600"/>
            <a:chOff x="808" y="2792"/>
            <a:chExt cx="1880" cy="624"/>
          </a:xfrm>
        </p:grpSpPr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808" y="2792"/>
              <a:ext cx="0" cy="6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>
              <a:off x="2688" y="2792"/>
              <a:ext cx="0" cy="6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816" y="3128"/>
              <a:ext cx="186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5"/>
            <p:cNvSpPr>
              <a:spLocks noChangeArrowheads="1"/>
            </p:cNvSpPr>
            <p:nvPr/>
          </p:nvSpPr>
          <p:spPr bwMode="auto">
            <a:xfrm>
              <a:off x="1574" y="2899"/>
              <a:ext cx="2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hlink"/>
                  </a:solidFill>
                  <a:latin typeface="Times New Roman" pitchFamily="18" charset="0"/>
                </a:rPr>
                <a:t>T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67200" y="1485900"/>
            <a:ext cx="2984500" cy="990600"/>
            <a:chOff x="808" y="2792"/>
            <a:chExt cx="1880" cy="624"/>
          </a:xfrm>
        </p:grpSpPr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>
              <a:off x="808" y="2792"/>
              <a:ext cx="0" cy="6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9"/>
            <p:cNvSpPr>
              <a:spLocks noChangeShapeType="1"/>
            </p:cNvSpPr>
            <p:nvPr/>
          </p:nvSpPr>
          <p:spPr bwMode="auto">
            <a:xfrm>
              <a:off x="2688" y="2792"/>
              <a:ext cx="0" cy="62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816" y="3128"/>
              <a:ext cx="186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21"/>
            <p:cNvSpPr>
              <a:spLocks noChangeArrowheads="1"/>
            </p:cNvSpPr>
            <p:nvPr/>
          </p:nvSpPr>
          <p:spPr bwMode="auto">
            <a:xfrm>
              <a:off x="1574" y="2899"/>
              <a:ext cx="2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hlink"/>
                  </a:solidFill>
                  <a:latin typeface="Times New Roman" pitchFamily="18" charset="0"/>
                </a:rPr>
                <a:t>T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9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3" grpId="0" animBg="1"/>
      <p:bldP spid="267274" grpId="0" animBg="1"/>
      <p:bldP spid="26727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AE2B040-20AC-4FB7-8AFF-90CE69F69EB6}" type="slidenum">
              <a:rPr lang="en-US" altLang="zh-CN">
                <a:latin typeface="Tahoma" pitchFamily="34" charset="0"/>
                <a:ea typeface="宋体" charset="-122"/>
              </a:rPr>
              <a:pPr/>
              <a:t>75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90513"/>
            <a:ext cx="7793037" cy="92392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2.4.2  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单片机的时序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87463"/>
            <a:ext cx="7772400" cy="5286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 典型指令的时序</a:t>
            </a:r>
          </a:p>
        </p:txBody>
      </p:sp>
      <p:grpSp>
        <p:nvGrpSpPr>
          <p:cNvPr id="21510" name="Group 34"/>
          <p:cNvGrpSpPr>
            <a:grpSpLocks/>
          </p:cNvGrpSpPr>
          <p:nvPr/>
        </p:nvGrpSpPr>
        <p:grpSpPr bwMode="auto">
          <a:xfrm>
            <a:off x="7294563" y="3363913"/>
            <a:ext cx="1303337" cy="1747837"/>
            <a:chOff x="4699" y="2407"/>
            <a:chExt cx="821" cy="1101"/>
          </a:xfrm>
        </p:grpSpPr>
        <p:sp>
          <p:nvSpPr>
            <p:cNvPr id="21521" name="Rectangle 10"/>
            <p:cNvSpPr>
              <a:spLocks noChangeArrowheads="1"/>
            </p:cNvSpPr>
            <p:nvPr/>
          </p:nvSpPr>
          <p:spPr bwMode="auto">
            <a:xfrm>
              <a:off x="5109" y="2605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04</a:t>
              </a:r>
            </a:p>
          </p:txBody>
        </p:sp>
        <p:sp>
          <p:nvSpPr>
            <p:cNvPr id="21522" name="Rectangle 11"/>
            <p:cNvSpPr>
              <a:spLocks noChangeArrowheads="1"/>
            </p:cNvSpPr>
            <p:nvPr/>
          </p:nvSpPr>
          <p:spPr bwMode="auto">
            <a:xfrm>
              <a:off x="5109" y="2718"/>
              <a:ext cx="41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3" name="Rectangle 12"/>
            <p:cNvSpPr>
              <a:spLocks noChangeArrowheads="1"/>
            </p:cNvSpPr>
            <p:nvPr/>
          </p:nvSpPr>
          <p:spPr bwMode="auto">
            <a:xfrm>
              <a:off x="5109" y="2830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4" name="Rectangle 13"/>
            <p:cNvSpPr>
              <a:spLocks noChangeArrowheads="1"/>
            </p:cNvSpPr>
            <p:nvPr/>
          </p:nvSpPr>
          <p:spPr bwMode="auto">
            <a:xfrm>
              <a:off x="5109" y="2943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5" name="Rectangle 14"/>
            <p:cNvSpPr>
              <a:spLocks noChangeArrowheads="1"/>
            </p:cNvSpPr>
            <p:nvPr/>
          </p:nvSpPr>
          <p:spPr bwMode="auto">
            <a:xfrm>
              <a:off x="5109" y="3056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6" name="Rectangle 15"/>
            <p:cNvSpPr>
              <a:spLocks noChangeArrowheads="1"/>
            </p:cNvSpPr>
            <p:nvPr/>
          </p:nvSpPr>
          <p:spPr bwMode="auto">
            <a:xfrm>
              <a:off x="5109" y="3169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7" name="Rectangle 16"/>
            <p:cNvSpPr>
              <a:spLocks noChangeArrowheads="1"/>
            </p:cNvSpPr>
            <p:nvPr/>
          </p:nvSpPr>
          <p:spPr bwMode="auto">
            <a:xfrm>
              <a:off x="5109" y="3282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8" name="Rectangle 17"/>
            <p:cNvSpPr>
              <a:spLocks noChangeArrowheads="1"/>
            </p:cNvSpPr>
            <p:nvPr/>
          </p:nvSpPr>
          <p:spPr bwMode="auto">
            <a:xfrm>
              <a:off x="5109" y="3395"/>
              <a:ext cx="411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1529" name="Rectangle 18" descr="羊皮纸"/>
            <p:cNvSpPr>
              <a:spLocks noChangeArrowheads="1"/>
            </p:cNvSpPr>
            <p:nvPr/>
          </p:nvSpPr>
          <p:spPr bwMode="auto">
            <a:xfrm>
              <a:off x="4735" y="2407"/>
              <a:ext cx="6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程序存储器</a:t>
              </a:r>
            </a:p>
          </p:txBody>
        </p:sp>
        <p:sp>
          <p:nvSpPr>
            <p:cNvPr id="21530" name="Rectangle 19"/>
            <p:cNvSpPr>
              <a:spLocks noChangeArrowheads="1"/>
            </p:cNvSpPr>
            <p:nvPr/>
          </p:nvSpPr>
          <p:spPr bwMode="auto">
            <a:xfrm>
              <a:off x="4699" y="2605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2000H</a:t>
              </a:r>
            </a:p>
          </p:txBody>
        </p:sp>
        <p:sp>
          <p:nvSpPr>
            <p:cNvPr id="21531" name="Rectangle 20"/>
            <p:cNvSpPr>
              <a:spLocks noChangeArrowheads="1"/>
            </p:cNvSpPr>
            <p:nvPr/>
          </p:nvSpPr>
          <p:spPr bwMode="auto">
            <a:xfrm>
              <a:off x="4699" y="2830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2002H</a:t>
              </a:r>
            </a:p>
          </p:txBody>
        </p:sp>
        <p:sp>
          <p:nvSpPr>
            <p:cNvPr id="21532" name="Rectangle 21"/>
            <p:cNvSpPr>
              <a:spLocks noChangeArrowheads="1"/>
            </p:cNvSpPr>
            <p:nvPr/>
          </p:nvSpPr>
          <p:spPr bwMode="auto">
            <a:xfrm>
              <a:off x="4699" y="2943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2003H</a:t>
              </a:r>
            </a:p>
          </p:txBody>
        </p:sp>
        <p:sp>
          <p:nvSpPr>
            <p:cNvPr id="21533" name="Rectangle 22"/>
            <p:cNvSpPr>
              <a:spLocks noChangeArrowheads="1"/>
            </p:cNvSpPr>
            <p:nvPr/>
          </p:nvSpPr>
          <p:spPr bwMode="auto">
            <a:xfrm>
              <a:off x="4699" y="3056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2004H</a:t>
              </a:r>
            </a:p>
          </p:txBody>
        </p:sp>
        <p:sp>
          <p:nvSpPr>
            <p:cNvPr id="21534" name="Rectangle 23"/>
            <p:cNvSpPr>
              <a:spLocks noChangeArrowheads="1"/>
            </p:cNvSpPr>
            <p:nvPr/>
          </p:nvSpPr>
          <p:spPr bwMode="auto">
            <a:xfrm>
              <a:off x="4699" y="3169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2005H</a:t>
              </a:r>
            </a:p>
          </p:txBody>
        </p:sp>
        <p:sp>
          <p:nvSpPr>
            <p:cNvPr id="21535" name="Rectangle 24"/>
            <p:cNvSpPr>
              <a:spLocks noChangeArrowheads="1"/>
            </p:cNvSpPr>
            <p:nvPr/>
          </p:nvSpPr>
          <p:spPr bwMode="auto">
            <a:xfrm>
              <a:off x="4699" y="3282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2006H</a:t>
              </a:r>
            </a:p>
          </p:txBody>
        </p:sp>
        <p:sp>
          <p:nvSpPr>
            <p:cNvPr id="21536" name="Rectangle 25"/>
            <p:cNvSpPr>
              <a:spLocks noChangeArrowheads="1"/>
            </p:cNvSpPr>
            <p:nvPr/>
          </p:nvSpPr>
          <p:spPr bwMode="auto">
            <a:xfrm>
              <a:off x="4699" y="3395"/>
              <a:ext cx="4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2007H</a:t>
              </a:r>
            </a:p>
          </p:txBody>
        </p:sp>
        <p:sp>
          <p:nvSpPr>
            <p:cNvPr id="21537" name="Rectangle 26"/>
            <p:cNvSpPr>
              <a:spLocks noChangeArrowheads="1"/>
            </p:cNvSpPr>
            <p:nvPr/>
          </p:nvSpPr>
          <p:spPr bwMode="auto">
            <a:xfrm>
              <a:off x="4699" y="2718"/>
              <a:ext cx="41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2001H</a:t>
              </a:r>
            </a:p>
          </p:txBody>
        </p:sp>
      </p:grpSp>
      <p:sp>
        <p:nvSpPr>
          <p:cNvPr id="21511" name="AutoShape 28"/>
          <p:cNvSpPr>
            <a:spLocks noChangeArrowheads="1"/>
          </p:cNvSpPr>
          <p:nvPr/>
        </p:nvSpPr>
        <p:spPr bwMode="auto">
          <a:xfrm>
            <a:off x="7781925" y="2560638"/>
            <a:ext cx="1158875" cy="546100"/>
          </a:xfrm>
          <a:prstGeom prst="wedgeRoundRectCallout">
            <a:avLst>
              <a:gd name="adj1" fmla="val 2741"/>
              <a:gd name="adj2" fmla="val 162208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INC  A</a:t>
            </a:r>
          </a:p>
          <a:p>
            <a:pPr algn="ctr"/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的机器码</a:t>
            </a:r>
          </a:p>
        </p:txBody>
      </p:sp>
      <p:grpSp>
        <p:nvGrpSpPr>
          <p:cNvPr id="21512" name="Group 32"/>
          <p:cNvGrpSpPr>
            <a:grpSpLocks/>
          </p:cNvGrpSpPr>
          <p:nvPr/>
        </p:nvGrpSpPr>
        <p:grpSpPr bwMode="auto">
          <a:xfrm>
            <a:off x="369888" y="2709863"/>
            <a:ext cx="6837362" cy="3011487"/>
            <a:chOff x="123" y="1787"/>
            <a:chExt cx="4307" cy="1897"/>
          </a:xfrm>
        </p:grpSpPr>
        <p:graphicFrame>
          <p:nvGraphicFramePr>
            <p:cNvPr id="21506" name="Object 5"/>
            <p:cNvGraphicFramePr>
              <a:graphicFrameLocks noChangeAspect="1"/>
            </p:cNvGraphicFramePr>
            <p:nvPr/>
          </p:nvGraphicFramePr>
          <p:xfrm>
            <a:off x="123" y="2128"/>
            <a:ext cx="4307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位图图像" r:id="rId3" imgW="4904762" imgH="1209524" progId="Paint.Picture">
                    <p:embed/>
                  </p:oleObj>
                </mc:Choice>
                <mc:Fallback>
                  <p:oleObj name="位图图像" r:id="rId3" imgW="4904762" imgH="12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" y="2128"/>
                          <a:ext cx="4307" cy="9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543" y="1787"/>
              <a:ext cx="646" cy="226"/>
            </a:xfrm>
            <a:prstGeom prst="wedgeRoundRectCallout">
              <a:avLst>
                <a:gd name="adj1" fmla="val 51546"/>
                <a:gd name="adj2" fmla="val 174778"/>
                <a:gd name="adj3" fmla="val 16667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P1</a:t>
              </a:r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相</a:t>
              </a:r>
            </a:p>
          </p:txBody>
        </p:sp>
        <p:sp>
          <p:nvSpPr>
            <p:cNvPr id="21515" name="AutoShape 7"/>
            <p:cNvSpPr>
              <a:spLocks noChangeArrowheads="1"/>
            </p:cNvSpPr>
            <p:nvPr/>
          </p:nvSpPr>
          <p:spPr bwMode="auto">
            <a:xfrm>
              <a:off x="1333" y="1815"/>
              <a:ext cx="502" cy="170"/>
            </a:xfrm>
            <a:prstGeom prst="wedgeRoundRectCallout">
              <a:avLst>
                <a:gd name="adj1" fmla="val -49602"/>
                <a:gd name="adj2" fmla="val 211764"/>
                <a:gd name="adj3" fmla="val 16667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P2</a:t>
              </a:r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相</a:t>
              </a:r>
            </a:p>
          </p:txBody>
        </p:sp>
        <p:sp>
          <p:nvSpPr>
            <p:cNvPr id="21516" name="AutoShape 8"/>
            <p:cNvSpPr>
              <a:spLocks noChangeArrowheads="1"/>
            </p:cNvSpPr>
            <p:nvPr/>
          </p:nvSpPr>
          <p:spPr bwMode="auto">
            <a:xfrm>
              <a:off x="655" y="3220"/>
              <a:ext cx="897" cy="254"/>
            </a:xfrm>
            <a:prstGeom prst="wedgeRoundRectCallout">
              <a:avLst>
                <a:gd name="adj1" fmla="val 10981"/>
                <a:gd name="adj2" fmla="val -153148"/>
                <a:gd name="adj3" fmla="val 16667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读机器码</a:t>
              </a:r>
            </a:p>
          </p:txBody>
        </p:sp>
        <p:sp>
          <p:nvSpPr>
            <p:cNvPr id="21517" name="AutoShape 9"/>
            <p:cNvSpPr>
              <a:spLocks noChangeArrowheads="1"/>
            </p:cNvSpPr>
            <p:nvPr/>
          </p:nvSpPr>
          <p:spPr bwMode="auto">
            <a:xfrm>
              <a:off x="1689" y="3192"/>
              <a:ext cx="1723" cy="254"/>
            </a:xfrm>
            <a:prstGeom prst="wedgeRoundRectCallout">
              <a:avLst>
                <a:gd name="adj1" fmla="val -33921"/>
                <a:gd name="adj2" fmla="val -145671"/>
                <a:gd name="adj3" fmla="val 16667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读下一个机器码</a:t>
              </a:r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,</a:t>
              </a:r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丢弃</a:t>
              </a:r>
            </a:p>
          </p:txBody>
        </p:sp>
        <p:sp>
          <p:nvSpPr>
            <p:cNvPr id="21518" name="Rectangle 27"/>
            <p:cNvSpPr>
              <a:spLocks noChangeArrowheads="1"/>
            </p:cNvSpPr>
            <p:nvPr/>
          </p:nvSpPr>
          <p:spPr bwMode="auto">
            <a:xfrm>
              <a:off x="2214" y="3534"/>
              <a:ext cx="133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CPU</a:t>
              </a:r>
              <a:r>
                <a:rPr kumimoji="1" lang="zh-CN" altLang="en-US" sz="2000" b="0">
                  <a:latin typeface="Times New Roman" pitchFamily="18" charset="0"/>
                  <a:ea typeface="黑体" pitchFamily="2" charset="-122"/>
                </a:rPr>
                <a:t>执行指令   </a:t>
              </a:r>
              <a:r>
                <a:rPr kumimoji="1" lang="en-US" altLang="zh-CN" sz="2000" b="0">
                  <a:latin typeface="Times New Roman" pitchFamily="18" charset="0"/>
                  <a:ea typeface="黑体" pitchFamily="2" charset="-122"/>
                </a:rPr>
                <a:t>I NC    A</a:t>
              </a:r>
            </a:p>
          </p:txBody>
        </p:sp>
        <p:sp>
          <p:nvSpPr>
            <p:cNvPr id="21519" name="Text Box 29"/>
            <p:cNvSpPr txBox="1">
              <a:spLocks noChangeArrowheads="1"/>
            </p:cNvSpPr>
            <p:nvPr/>
          </p:nvSpPr>
          <p:spPr bwMode="auto">
            <a:xfrm>
              <a:off x="1481" y="2566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(PC)</a:t>
              </a:r>
              <a:r>
                <a:rPr kumimoji="1" lang="zh-CN" altLang="en-US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加</a:t>
              </a:r>
              <a:r>
                <a:rPr kumimoji="1" lang="en-US" altLang="zh-CN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1520" name="Text Box 30"/>
            <p:cNvSpPr txBox="1">
              <a:spLocks noChangeArrowheads="1"/>
            </p:cNvSpPr>
            <p:nvPr/>
          </p:nvSpPr>
          <p:spPr bwMode="auto">
            <a:xfrm>
              <a:off x="2208" y="2566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(PC)</a:t>
              </a:r>
              <a:r>
                <a:rPr kumimoji="1" lang="zh-CN" altLang="en-US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不加</a:t>
              </a:r>
              <a:r>
                <a:rPr kumimoji="1" lang="en-US" altLang="zh-CN" sz="1400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  <p:sp>
        <p:nvSpPr>
          <p:cNvPr id="21513" name="Rectangle 33"/>
          <p:cNvSpPr>
            <a:spLocks noChangeArrowheads="1"/>
          </p:cNvSpPr>
          <p:nvPr/>
        </p:nvSpPr>
        <p:spPr bwMode="auto">
          <a:xfrm>
            <a:off x="1323975" y="189865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）单字节单周期指令</a:t>
            </a:r>
          </a:p>
        </p:txBody>
      </p:sp>
    </p:spTree>
    <p:extLst>
      <p:ext uri="{BB962C8B-B14F-4D97-AF65-F5344CB8AC3E}">
        <p14:creationId xmlns:p14="http://schemas.microsoft.com/office/powerpoint/2010/main" val="2280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3493DB1-FA89-4545-90F0-9937F5FABE54}" type="slidenum">
              <a:rPr lang="en-US" altLang="zh-CN">
                <a:latin typeface="Tahoma" pitchFamily="34" charset="0"/>
                <a:ea typeface="宋体" charset="-122"/>
              </a:rPr>
              <a:pPr/>
              <a:t>76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793875"/>
            <a:ext cx="7772400" cy="5556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）双字节单周期指令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28700" y="4699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2.4.2 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单片机的时序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787400" y="2460625"/>
          <a:ext cx="6096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位图图像" r:id="rId3" imgW="4904762" imgH="1209524" progId="Paint.Picture">
                  <p:embed/>
                </p:oleObj>
              </mc:Choice>
              <mc:Fallback>
                <p:oleObj name="位图图像" r:id="rId3" imgW="4904762" imgH="1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460625"/>
                        <a:ext cx="60960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33"/>
          <p:cNvGrpSpPr>
            <a:grpSpLocks/>
          </p:cNvGrpSpPr>
          <p:nvPr/>
        </p:nvGrpSpPr>
        <p:grpSpPr bwMode="auto">
          <a:xfrm>
            <a:off x="6937375" y="2441575"/>
            <a:ext cx="1849438" cy="2193925"/>
            <a:chOff x="3914" y="2650"/>
            <a:chExt cx="1165" cy="1382"/>
          </a:xfrm>
        </p:grpSpPr>
        <p:sp>
          <p:nvSpPr>
            <p:cNvPr id="22543" name="Rectangle 9"/>
            <p:cNvSpPr>
              <a:spLocks noChangeArrowheads="1"/>
            </p:cNvSpPr>
            <p:nvPr/>
          </p:nvSpPr>
          <p:spPr bwMode="auto">
            <a:xfrm>
              <a:off x="4478" y="2898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24</a:t>
              </a:r>
            </a:p>
          </p:txBody>
        </p:sp>
        <p:sp>
          <p:nvSpPr>
            <p:cNvPr id="22544" name="Rectangle 10"/>
            <p:cNvSpPr>
              <a:spLocks noChangeArrowheads="1"/>
            </p:cNvSpPr>
            <p:nvPr/>
          </p:nvSpPr>
          <p:spPr bwMode="auto">
            <a:xfrm>
              <a:off x="4478" y="3040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50</a:t>
              </a:r>
            </a:p>
          </p:txBody>
        </p:sp>
        <p:sp>
          <p:nvSpPr>
            <p:cNvPr id="22545" name="Rectangle 11"/>
            <p:cNvSpPr>
              <a:spLocks noChangeArrowheads="1"/>
            </p:cNvSpPr>
            <p:nvPr/>
          </p:nvSpPr>
          <p:spPr bwMode="auto">
            <a:xfrm>
              <a:off x="4478" y="3182"/>
              <a:ext cx="563" cy="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46" name="Rectangle 12"/>
            <p:cNvSpPr>
              <a:spLocks noChangeArrowheads="1"/>
            </p:cNvSpPr>
            <p:nvPr/>
          </p:nvSpPr>
          <p:spPr bwMode="auto">
            <a:xfrm>
              <a:off x="4478" y="3323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47" name="Rectangle 13"/>
            <p:cNvSpPr>
              <a:spLocks noChangeArrowheads="1"/>
            </p:cNvSpPr>
            <p:nvPr/>
          </p:nvSpPr>
          <p:spPr bwMode="auto">
            <a:xfrm>
              <a:off x="4478" y="3465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48" name="Rectangle 14"/>
            <p:cNvSpPr>
              <a:spLocks noChangeArrowheads="1"/>
            </p:cNvSpPr>
            <p:nvPr/>
          </p:nvSpPr>
          <p:spPr bwMode="auto">
            <a:xfrm>
              <a:off x="4478" y="3607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49" name="Rectangle 15"/>
            <p:cNvSpPr>
              <a:spLocks noChangeArrowheads="1"/>
            </p:cNvSpPr>
            <p:nvPr/>
          </p:nvSpPr>
          <p:spPr bwMode="auto">
            <a:xfrm>
              <a:off x="4478" y="3749"/>
              <a:ext cx="563" cy="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50" name="Rectangle 16"/>
            <p:cNvSpPr>
              <a:spLocks noChangeArrowheads="1"/>
            </p:cNvSpPr>
            <p:nvPr/>
          </p:nvSpPr>
          <p:spPr bwMode="auto">
            <a:xfrm>
              <a:off x="4478" y="3890"/>
              <a:ext cx="563" cy="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XX</a:t>
              </a:r>
            </a:p>
          </p:txBody>
        </p:sp>
        <p:sp>
          <p:nvSpPr>
            <p:cNvPr id="22551" name="Rectangle 17" descr="羊皮纸"/>
            <p:cNvSpPr>
              <a:spLocks noChangeArrowheads="1"/>
            </p:cNvSpPr>
            <p:nvPr/>
          </p:nvSpPr>
          <p:spPr bwMode="auto">
            <a:xfrm>
              <a:off x="4177" y="2650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程序存储器</a:t>
              </a:r>
            </a:p>
          </p:txBody>
        </p:sp>
        <p:sp>
          <p:nvSpPr>
            <p:cNvPr id="22552" name="Rectangle 18"/>
            <p:cNvSpPr>
              <a:spLocks noChangeArrowheads="1"/>
            </p:cNvSpPr>
            <p:nvPr/>
          </p:nvSpPr>
          <p:spPr bwMode="auto">
            <a:xfrm>
              <a:off x="3914" y="2898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2000H</a:t>
              </a:r>
            </a:p>
          </p:txBody>
        </p:sp>
        <p:sp>
          <p:nvSpPr>
            <p:cNvPr id="22553" name="Rectangle 19"/>
            <p:cNvSpPr>
              <a:spLocks noChangeArrowheads="1"/>
            </p:cNvSpPr>
            <p:nvPr/>
          </p:nvSpPr>
          <p:spPr bwMode="auto">
            <a:xfrm>
              <a:off x="3914" y="3182"/>
              <a:ext cx="5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2002H</a:t>
              </a:r>
            </a:p>
          </p:txBody>
        </p:sp>
        <p:sp>
          <p:nvSpPr>
            <p:cNvPr id="22554" name="Rectangle 20"/>
            <p:cNvSpPr>
              <a:spLocks noChangeArrowheads="1"/>
            </p:cNvSpPr>
            <p:nvPr/>
          </p:nvSpPr>
          <p:spPr bwMode="auto">
            <a:xfrm>
              <a:off x="3914" y="3323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2003H</a:t>
              </a:r>
            </a:p>
          </p:txBody>
        </p:sp>
        <p:sp>
          <p:nvSpPr>
            <p:cNvPr id="22555" name="Rectangle 21"/>
            <p:cNvSpPr>
              <a:spLocks noChangeArrowheads="1"/>
            </p:cNvSpPr>
            <p:nvPr/>
          </p:nvSpPr>
          <p:spPr bwMode="auto">
            <a:xfrm>
              <a:off x="3914" y="3465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2004H</a:t>
              </a:r>
            </a:p>
          </p:txBody>
        </p:sp>
        <p:sp>
          <p:nvSpPr>
            <p:cNvPr id="22556" name="Rectangle 22"/>
            <p:cNvSpPr>
              <a:spLocks noChangeArrowheads="1"/>
            </p:cNvSpPr>
            <p:nvPr/>
          </p:nvSpPr>
          <p:spPr bwMode="auto">
            <a:xfrm>
              <a:off x="3914" y="3607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2005H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3914" y="3749"/>
              <a:ext cx="5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2006H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3914" y="3890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2007H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3914" y="3040"/>
              <a:ext cx="564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1600" b="0">
                  <a:latin typeface="Times New Roman" pitchFamily="18" charset="0"/>
                  <a:ea typeface="黑体" pitchFamily="2" charset="-122"/>
                </a:rPr>
                <a:t>2001H</a:t>
              </a:r>
            </a:p>
          </p:txBody>
        </p:sp>
      </p:grpSp>
      <p:sp>
        <p:nvSpPr>
          <p:cNvPr id="90139" name="AutoShape 27"/>
          <p:cNvSpPr>
            <a:spLocks noChangeArrowheads="1"/>
          </p:cNvSpPr>
          <p:nvPr/>
        </p:nvSpPr>
        <p:spPr bwMode="auto">
          <a:xfrm>
            <a:off x="1492250" y="4460875"/>
            <a:ext cx="1323975" cy="506413"/>
          </a:xfrm>
          <a:prstGeom prst="wedgeRoundRectCallout">
            <a:avLst>
              <a:gd name="adj1" fmla="val -4315"/>
              <a:gd name="adj2" fmla="val -94829"/>
              <a:gd name="adj3" fmla="val 16667"/>
            </a:avLst>
          </a:prstGeom>
          <a:noFill/>
          <a:ln w="12700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读机器码 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24</a:t>
            </a:r>
          </a:p>
        </p:txBody>
      </p: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2990850" y="4448175"/>
            <a:ext cx="1697038" cy="506413"/>
          </a:xfrm>
          <a:prstGeom prst="wedgeRoundRectCallout">
            <a:avLst>
              <a:gd name="adj1" fmla="val -41676"/>
              <a:gd name="adj2" fmla="val -89810"/>
              <a:gd name="adj3" fmla="val 16667"/>
            </a:avLst>
          </a:prstGeom>
          <a:noFill/>
          <a:ln w="12700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读机器码  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50</a:t>
            </a:r>
          </a:p>
        </p:txBody>
      </p:sp>
      <p:sp>
        <p:nvSpPr>
          <p:cNvPr id="22537" name="Rectangle 29"/>
          <p:cNvSpPr>
            <a:spLocks noChangeArrowheads="1"/>
          </p:cNvSpPr>
          <p:nvPr/>
        </p:nvSpPr>
        <p:spPr bwMode="auto">
          <a:xfrm>
            <a:off x="3414713" y="5746750"/>
            <a:ext cx="31861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000" b="0">
                <a:latin typeface="Times New Roman" pitchFamily="18" charset="0"/>
                <a:ea typeface="黑体" pitchFamily="2" charset="-122"/>
              </a:rPr>
              <a:t>CPU</a:t>
            </a:r>
            <a:r>
              <a:rPr kumimoji="1" lang="zh-CN" altLang="en-US" sz="2000" b="0">
                <a:latin typeface="Times New Roman" pitchFamily="18" charset="0"/>
                <a:ea typeface="黑体" pitchFamily="2" charset="-122"/>
              </a:rPr>
              <a:t>执行指令 </a:t>
            </a:r>
            <a:r>
              <a:rPr kumimoji="1" lang="en-US" altLang="zh-CN" sz="2000" b="0">
                <a:latin typeface="Times New Roman" pitchFamily="18" charset="0"/>
                <a:ea typeface="黑体" pitchFamily="2" charset="-122"/>
              </a:rPr>
              <a:t>ADD   A,  #50H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1835150" y="2917825"/>
            <a:ext cx="1087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2846388" y="2905125"/>
            <a:ext cx="1087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4108450" y="2884488"/>
            <a:ext cx="1087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2541" name="Rectangle 34"/>
          <p:cNvSpPr>
            <a:spLocks noChangeArrowheads="1"/>
          </p:cNvSpPr>
          <p:nvPr/>
        </p:nvSpPr>
        <p:spPr bwMode="auto">
          <a:xfrm>
            <a:off x="698500" y="1287463"/>
            <a:ext cx="7772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 </a:t>
            </a:r>
            <a:r>
              <a:rPr lang="zh-CN" altLang="en-US" sz="24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典型指令的时序</a:t>
            </a:r>
          </a:p>
        </p:txBody>
      </p:sp>
      <p:sp>
        <p:nvSpPr>
          <p:cNvPr id="90147" name="AutoShape 35"/>
          <p:cNvSpPr>
            <a:spLocks noChangeArrowheads="1"/>
          </p:cNvSpPr>
          <p:nvPr/>
        </p:nvSpPr>
        <p:spPr bwMode="auto">
          <a:xfrm>
            <a:off x="4895850" y="4892675"/>
            <a:ext cx="2154238" cy="404813"/>
          </a:xfrm>
          <a:prstGeom prst="wedgeRoundRectCallout">
            <a:avLst>
              <a:gd name="adj1" fmla="val -81171"/>
              <a:gd name="adj2" fmla="val -225296"/>
              <a:gd name="adj3" fmla="val 16667"/>
            </a:avLst>
          </a:prstGeom>
          <a:noFill/>
          <a:ln w="12700">
            <a:solidFill>
              <a:srgbClr val="FF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读下一个指令的机器码</a:t>
            </a:r>
          </a:p>
        </p:txBody>
      </p:sp>
    </p:spTree>
    <p:extLst>
      <p:ext uri="{BB962C8B-B14F-4D97-AF65-F5344CB8AC3E}">
        <p14:creationId xmlns:p14="http://schemas.microsoft.com/office/powerpoint/2010/main" val="23374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0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9" grpId="0" animBg="1"/>
      <p:bldP spid="90140" grpId="0" animBg="1"/>
      <p:bldP spid="90142" grpId="0"/>
      <p:bldP spid="90143" grpId="0"/>
      <p:bldP spid="90144" grpId="0"/>
      <p:bldP spid="9014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6F3FC7C-3D66-47FD-A2DA-052E85C359C7}" type="slidenum">
              <a:rPr lang="en-US" altLang="zh-CN">
                <a:latin typeface="Tahoma" pitchFamily="34" charset="0"/>
                <a:ea typeface="宋体" charset="-122"/>
              </a:rPr>
              <a:pPr/>
              <a:t>77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820863"/>
            <a:ext cx="7772400" cy="554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）单字节双周期指令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016000" y="495300"/>
            <a:ext cx="7772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tx2"/>
                </a:solidFill>
                <a:latin typeface="华文新魏" pitchFamily="2" charset="-122"/>
              </a:rPr>
              <a:t>2.4.2   MCS-51</a:t>
            </a:r>
            <a:r>
              <a:rPr lang="zh-CN" altLang="en-US" sz="3200" b="0">
                <a:solidFill>
                  <a:schemeClr val="tx2"/>
                </a:solidFill>
                <a:latin typeface="华文新魏" pitchFamily="2" charset="-122"/>
              </a:rPr>
              <a:t>单片机的时序</a:t>
            </a:r>
          </a:p>
        </p:txBody>
      </p:sp>
      <p:grpSp>
        <p:nvGrpSpPr>
          <p:cNvPr id="23558" name="Group 38"/>
          <p:cNvGrpSpPr>
            <a:grpSpLocks/>
          </p:cNvGrpSpPr>
          <p:nvPr/>
        </p:nvGrpSpPr>
        <p:grpSpPr bwMode="auto">
          <a:xfrm>
            <a:off x="6916738" y="2517775"/>
            <a:ext cx="1863725" cy="2181225"/>
            <a:chOff x="3941" y="2946"/>
            <a:chExt cx="1174" cy="1374"/>
          </a:xfrm>
        </p:grpSpPr>
        <p:sp>
          <p:nvSpPr>
            <p:cNvPr id="23569" name="Rectangle 17" descr="羊皮纸"/>
            <p:cNvSpPr>
              <a:spLocks noChangeArrowheads="1"/>
            </p:cNvSpPr>
            <p:nvPr/>
          </p:nvSpPr>
          <p:spPr bwMode="auto">
            <a:xfrm>
              <a:off x="4206" y="2946"/>
              <a:ext cx="9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1600" b="0">
                  <a:latin typeface="Times New Roman" pitchFamily="18" charset="0"/>
                  <a:ea typeface="黑体" pitchFamily="2" charset="-122"/>
                </a:rPr>
                <a:t>程序存储器</a:t>
              </a:r>
            </a:p>
          </p:txBody>
        </p:sp>
        <p:grpSp>
          <p:nvGrpSpPr>
            <p:cNvPr id="23570" name="Group 37"/>
            <p:cNvGrpSpPr>
              <a:grpSpLocks/>
            </p:cNvGrpSpPr>
            <p:nvPr/>
          </p:nvGrpSpPr>
          <p:grpSpPr bwMode="auto">
            <a:xfrm>
              <a:off x="3941" y="3193"/>
              <a:ext cx="1136" cy="1127"/>
              <a:chOff x="3941" y="3193"/>
              <a:chExt cx="1136" cy="1127"/>
            </a:xfrm>
          </p:grpSpPr>
          <p:sp>
            <p:nvSpPr>
              <p:cNvPr id="23571" name="Rectangle 9"/>
              <p:cNvSpPr>
                <a:spLocks noChangeArrowheads="1"/>
              </p:cNvSpPr>
              <p:nvPr/>
            </p:nvSpPr>
            <p:spPr bwMode="auto">
              <a:xfrm>
                <a:off x="4509" y="3193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A3</a:t>
                </a:r>
              </a:p>
            </p:txBody>
          </p:sp>
          <p:sp>
            <p:nvSpPr>
              <p:cNvPr id="23572" name="Rectangle 10"/>
              <p:cNvSpPr>
                <a:spLocks noChangeArrowheads="1"/>
              </p:cNvSpPr>
              <p:nvPr/>
            </p:nvSpPr>
            <p:spPr bwMode="auto">
              <a:xfrm>
                <a:off x="4509" y="3334"/>
                <a:ext cx="568" cy="1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3" name="Rectangle 11"/>
              <p:cNvSpPr>
                <a:spLocks noChangeArrowheads="1"/>
              </p:cNvSpPr>
              <p:nvPr/>
            </p:nvSpPr>
            <p:spPr bwMode="auto">
              <a:xfrm>
                <a:off x="4509" y="3474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4" name="Rectangle 12"/>
              <p:cNvSpPr>
                <a:spLocks noChangeArrowheads="1"/>
              </p:cNvSpPr>
              <p:nvPr/>
            </p:nvSpPr>
            <p:spPr bwMode="auto">
              <a:xfrm>
                <a:off x="4509" y="3615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5" name="Rectangle 13"/>
              <p:cNvSpPr>
                <a:spLocks noChangeArrowheads="1"/>
              </p:cNvSpPr>
              <p:nvPr/>
            </p:nvSpPr>
            <p:spPr bwMode="auto">
              <a:xfrm>
                <a:off x="4509" y="3756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6" name="Rectangle 14"/>
              <p:cNvSpPr>
                <a:spLocks noChangeArrowheads="1"/>
              </p:cNvSpPr>
              <p:nvPr/>
            </p:nvSpPr>
            <p:spPr bwMode="auto">
              <a:xfrm>
                <a:off x="4509" y="3897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7" name="Rectangle 15"/>
              <p:cNvSpPr>
                <a:spLocks noChangeArrowheads="1"/>
              </p:cNvSpPr>
              <p:nvPr/>
            </p:nvSpPr>
            <p:spPr bwMode="auto">
              <a:xfrm>
                <a:off x="4509" y="4038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8" name="Rectangle 16"/>
              <p:cNvSpPr>
                <a:spLocks noChangeArrowheads="1"/>
              </p:cNvSpPr>
              <p:nvPr/>
            </p:nvSpPr>
            <p:spPr bwMode="auto">
              <a:xfrm>
                <a:off x="4509" y="4179"/>
                <a:ext cx="568" cy="1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XX</a:t>
                </a:r>
              </a:p>
            </p:txBody>
          </p:sp>
          <p:sp>
            <p:nvSpPr>
              <p:cNvPr id="23579" name="Rectangle 18"/>
              <p:cNvSpPr>
                <a:spLocks noChangeArrowheads="1"/>
              </p:cNvSpPr>
              <p:nvPr/>
            </p:nvSpPr>
            <p:spPr bwMode="auto">
              <a:xfrm>
                <a:off x="3941" y="3193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2000H</a:t>
                </a:r>
              </a:p>
            </p:txBody>
          </p:sp>
          <p:sp>
            <p:nvSpPr>
              <p:cNvPr id="23580" name="Rectangle 19"/>
              <p:cNvSpPr>
                <a:spLocks noChangeArrowheads="1"/>
              </p:cNvSpPr>
              <p:nvPr/>
            </p:nvSpPr>
            <p:spPr bwMode="auto">
              <a:xfrm>
                <a:off x="3941" y="3474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2002H</a:t>
                </a:r>
              </a:p>
            </p:txBody>
          </p:sp>
          <p:sp>
            <p:nvSpPr>
              <p:cNvPr id="23581" name="Rectangle 20"/>
              <p:cNvSpPr>
                <a:spLocks noChangeArrowheads="1"/>
              </p:cNvSpPr>
              <p:nvPr/>
            </p:nvSpPr>
            <p:spPr bwMode="auto">
              <a:xfrm>
                <a:off x="3941" y="3615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2003H</a:t>
                </a:r>
              </a:p>
            </p:txBody>
          </p:sp>
          <p:sp>
            <p:nvSpPr>
              <p:cNvPr id="23582" name="Rectangle 21"/>
              <p:cNvSpPr>
                <a:spLocks noChangeArrowheads="1"/>
              </p:cNvSpPr>
              <p:nvPr/>
            </p:nvSpPr>
            <p:spPr bwMode="auto">
              <a:xfrm>
                <a:off x="3941" y="3756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2004H</a:t>
                </a:r>
              </a:p>
            </p:txBody>
          </p:sp>
          <p:sp>
            <p:nvSpPr>
              <p:cNvPr id="23583" name="Rectangle 22"/>
              <p:cNvSpPr>
                <a:spLocks noChangeArrowheads="1"/>
              </p:cNvSpPr>
              <p:nvPr/>
            </p:nvSpPr>
            <p:spPr bwMode="auto">
              <a:xfrm>
                <a:off x="3941" y="3897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2005H</a:t>
                </a:r>
              </a:p>
            </p:txBody>
          </p:sp>
          <p:sp>
            <p:nvSpPr>
              <p:cNvPr id="23584" name="Rectangle 23"/>
              <p:cNvSpPr>
                <a:spLocks noChangeArrowheads="1"/>
              </p:cNvSpPr>
              <p:nvPr/>
            </p:nvSpPr>
            <p:spPr bwMode="auto">
              <a:xfrm>
                <a:off x="3941" y="4038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2006H</a:t>
                </a:r>
              </a:p>
            </p:txBody>
          </p:sp>
          <p:sp>
            <p:nvSpPr>
              <p:cNvPr id="23585" name="Rectangle 24"/>
              <p:cNvSpPr>
                <a:spLocks noChangeArrowheads="1"/>
              </p:cNvSpPr>
              <p:nvPr/>
            </p:nvSpPr>
            <p:spPr bwMode="auto">
              <a:xfrm>
                <a:off x="3941" y="4179"/>
                <a:ext cx="56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2007H</a:t>
                </a:r>
              </a:p>
            </p:txBody>
          </p:sp>
          <p:sp>
            <p:nvSpPr>
              <p:cNvPr id="23586" name="Rectangle 25"/>
              <p:cNvSpPr>
                <a:spLocks noChangeArrowheads="1"/>
              </p:cNvSpPr>
              <p:nvPr/>
            </p:nvSpPr>
            <p:spPr bwMode="auto">
              <a:xfrm>
                <a:off x="3941" y="3334"/>
                <a:ext cx="56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 algn="ctr"/>
                <a:r>
                  <a:rPr kumimoji="1" lang="en-US" altLang="zh-CN" sz="1600" b="0">
                    <a:latin typeface="Times New Roman" pitchFamily="18" charset="0"/>
                    <a:ea typeface="黑体" pitchFamily="2" charset="-122"/>
                  </a:rPr>
                  <a:t>2001H</a:t>
                </a:r>
              </a:p>
            </p:txBody>
          </p:sp>
        </p:grpSp>
      </p:grpSp>
      <p:sp>
        <p:nvSpPr>
          <p:cNvPr id="23559" name="Rectangle 30"/>
          <p:cNvSpPr>
            <a:spLocks noChangeArrowheads="1"/>
          </p:cNvSpPr>
          <p:nvPr/>
        </p:nvSpPr>
        <p:spPr bwMode="auto">
          <a:xfrm>
            <a:off x="3487738" y="5622925"/>
            <a:ext cx="2689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000" b="0">
                <a:latin typeface="Times New Roman" pitchFamily="18" charset="0"/>
                <a:ea typeface="黑体" pitchFamily="2" charset="-122"/>
              </a:rPr>
              <a:t>CPU</a:t>
            </a:r>
            <a:r>
              <a:rPr kumimoji="1" lang="zh-CN" altLang="en-US" sz="2000" b="0">
                <a:latin typeface="Times New Roman" pitchFamily="18" charset="0"/>
                <a:ea typeface="黑体" pitchFamily="2" charset="-122"/>
              </a:rPr>
              <a:t>执行指令</a:t>
            </a:r>
            <a:r>
              <a:rPr kumimoji="1" lang="en-US" altLang="zh-CN" sz="2000" b="0">
                <a:latin typeface="Times New Roman" pitchFamily="18" charset="0"/>
                <a:ea typeface="黑体" pitchFamily="2" charset="-122"/>
              </a:rPr>
              <a:t>INC  DPTR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66725" y="2813050"/>
          <a:ext cx="613251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BMP 图象" r:id="rId3" imgW="4971842" imgH="1276026" progId="Paint.Picture">
                  <p:embed/>
                </p:oleObj>
              </mc:Choice>
              <mc:Fallback>
                <p:oleObj name="BMP 图象" r:id="rId3" imgW="4971842" imgH="127602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813050"/>
                        <a:ext cx="6132513" cy="1993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AutoShape 26"/>
          <p:cNvSpPr>
            <a:spLocks noChangeArrowheads="1"/>
          </p:cNvSpPr>
          <p:nvPr/>
        </p:nvSpPr>
        <p:spPr bwMode="auto">
          <a:xfrm>
            <a:off x="1304925" y="3910013"/>
            <a:ext cx="1101725" cy="249237"/>
          </a:xfrm>
          <a:prstGeom prst="wedgeRoundRectCallout">
            <a:avLst>
              <a:gd name="adj1" fmla="val -1190"/>
              <a:gd name="adj2" fmla="val 97917"/>
              <a:gd name="adj3" fmla="val 166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读操作码 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A3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2513013" y="3910013"/>
            <a:ext cx="1938337" cy="249237"/>
          </a:xfrm>
          <a:prstGeom prst="wedgeRoundRectCallout">
            <a:avLst>
              <a:gd name="adj1" fmla="val -30574"/>
              <a:gd name="adj2" fmla="val 97083"/>
              <a:gd name="adj3" fmla="val 166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读下一个操作码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丢弃</a:t>
            </a:r>
          </a:p>
        </p:txBody>
      </p:sp>
      <p:sp>
        <p:nvSpPr>
          <p:cNvPr id="23562" name="AutoShape 28"/>
          <p:cNvSpPr>
            <a:spLocks noChangeArrowheads="1"/>
          </p:cNvSpPr>
          <p:nvPr/>
        </p:nvSpPr>
        <p:spPr bwMode="auto">
          <a:xfrm>
            <a:off x="1292225" y="4806950"/>
            <a:ext cx="2058988" cy="398463"/>
          </a:xfrm>
          <a:prstGeom prst="wedgeRoundRectCallout">
            <a:avLst>
              <a:gd name="adj1" fmla="val 84389"/>
              <a:gd name="adj2" fmla="val -114144"/>
              <a:gd name="adj3" fmla="val 166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读下一个操作码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丢弃</a:t>
            </a:r>
          </a:p>
        </p:txBody>
      </p:sp>
      <p:sp>
        <p:nvSpPr>
          <p:cNvPr id="23563" name="AutoShape 29"/>
          <p:cNvSpPr>
            <a:spLocks noChangeArrowheads="1"/>
          </p:cNvSpPr>
          <p:nvPr/>
        </p:nvSpPr>
        <p:spPr bwMode="auto">
          <a:xfrm>
            <a:off x="3506788" y="4856163"/>
            <a:ext cx="1970087" cy="349250"/>
          </a:xfrm>
          <a:prstGeom prst="wedgeRoundRectCallout">
            <a:avLst>
              <a:gd name="adj1" fmla="val 39204"/>
              <a:gd name="adj2" fmla="val -137727"/>
              <a:gd name="adj3" fmla="val 166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读下一个操作码</a:t>
            </a:r>
            <a:r>
              <a:rPr kumimoji="1" lang="en-US" altLang="zh-CN" sz="1600" b="0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1600" b="0">
                <a:latin typeface="Times New Roman" pitchFamily="18" charset="0"/>
                <a:ea typeface="黑体" pitchFamily="2" charset="-122"/>
              </a:rPr>
              <a:t>丢弃</a:t>
            </a:r>
          </a:p>
        </p:txBody>
      </p:sp>
      <p:sp>
        <p:nvSpPr>
          <p:cNvPr id="23564" name="Text Box 31"/>
          <p:cNvSpPr txBox="1">
            <a:spLocks noChangeArrowheads="1"/>
          </p:cNvSpPr>
          <p:nvPr/>
        </p:nvSpPr>
        <p:spPr bwMode="auto">
          <a:xfrm>
            <a:off x="1403350" y="3308350"/>
            <a:ext cx="947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3565" name="Text Box 32"/>
          <p:cNvSpPr txBox="1">
            <a:spLocks noChangeArrowheads="1"/>
          </p:cNvSpPr>
          <p:nvPr/>
        </p:nvSpPr>
        <p:spPr bwMode="auto">
          <a:xfrm>
            <a:off x="2535238" y="332105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不加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3566" name="Text Box 33"/>
          <p:cNvSpPr txBox="1">
            <a:spLocks noChangeArrowheads="1"/>
          </p:cNvSpPr>
          <p:nvPr/>
        </p:nvSpPr>
        <p:spPr bwMode="auto">
          <a:xfrm>
            <a:off x="3559175" y="3319463"/>
            <a:ext cx="1239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不加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3567" name="Text Box 34"/>
          <p:cNvSpPr txBox="1">
            <a:spLocks noChangeArrowheads="1"/>
          </p:cNvSpPr>
          <p:nvPr/>
        </p:nvSpPr>
        <p:spPr bwMode="auto">
          <a:xfrm>
            <a:off x="4716463" y="3336925"/>
            <a:ext cx="1176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(PC)</a:t>
            </a:r>
            <a:r>
              <a:rPr kumimoji="1" lang="zh-CN" altLang="en-US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不加</a:t>
            </a:r>
            <a:r>
              <a:rPr kumimoji="1" lang="en-US" altLang="zh-CN" sz="140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23568" name="Rectangle 36"/>
          <p:cNvSpPr>
            <a:spLocks noChangeArrowheads="1"/>
          </p:cNvSpPr>
          <p:nvPr/>
        </p:nvSpPr>
        <p:spPr bwMode="auto">
          <a:xfrm>
            <a:off x="698500" y="1287463"/>
            <a:ext cx="7772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 </a:t>
            </a:r>
            <a:r>
              <a:rPr lang="zh-CN" altLang="en-US" sz="24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典型指令的时序</a:t>
            </a:r>
          </a:p>
        </p:txBody>
      </p:sp>
    </p:spTree>
    <p:extLst>
      <p:ext uri="{BB962C8B-B14F-4D97-AF65-F5344CB8AC3E}">
        <p14:creationId xmlns:p14="http://schemas.microsoft.com/office/powerpoint/2010/main" val="1307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C282800-0528-4E4C-9515-05FA1F7D7278}" type="slidenum">
              <a:rPr lang="en-US" altLang="zh-CN">
                <a:latin typeface="Tahoma" pitchFamily="34" charset="0"/>
                <a:ea typeface="宋体" charset="-122"/>
              </a:rPr>
              <a:pPr/>
              <a:t>78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2.4.2  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单片机的时序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92288"/>
            <a:ext cx="7696200" cy="62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）单片机访问外部数据存储器指令的时序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387600"/>
            <a:ext cx="6580188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0" y="376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7099300" y="2609850"/>
          <a:ext cx="15113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Visio" r:id="rId4" imgW="857160" imgH="883440" progId="Visio.Drawing.11">
                  <p:embed/>
                </p:oleObj>
              </mc:Choice>
              <mc:Fallback>
                <p:oleObj name="Visio" r:id="rId4" imgW="857160" imgH="8834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609850"/>
                        <a:ext cx="1511300" cy="156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704975" y="6089650"/>
            <a:ext cx="542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0">
                <a:latin typeface="Times New Roman" pitchFamily="18" charset="0"/>
                <a:ea typeface="黑体" pitchFamily="2" charset="-122"/>
              </a:rPr>
              <a:t>CPU</a:t>
            </a:r>
            <a:r>
              <a:rPr kumimoji="1" lang="zh-CN" altLang="en-US" sz="2000" b="0">
                <a:latin typeface="Times New Roman" pitchFamily="18" charset="0"/>
                <a:ea typeface="黑体" pitchFamily="2" charset="-122"/>
              </a:rPr>
              <a:t>执行访问外部数据存储器指令的时序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98500" y="1287463"/>
            <a:ext cx="7772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） </a:t>
            </a:r>
            <a:r>
              <a:rPr lang="zh-CN" altLang="en-US" sz="2400" b="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典型指令的时序</a:t>
            </a:r>
          </a:p>
        </p:txBody>
      </p:sp>
    </p:spTree>
    <p:extLst>
      <p:ext uri="{BB962C8B-B14F-4D97-AF65-F5344CB8AC3E}">
        <p14:creationId xmlns:p14="http://schemas.microsoft.com/office/powerpoint/2010/main" val="36259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EC6F385-44C1-4252-9ACC-F5F3281B8540}" type="slidenum">
              <a:rPr lang="en-US" altLang="zh-CN">
                <a:latin typeface="Tahoma" pitchFamily="34" charset="0"/>
                <a:ea typeface="宋体" charset="-122"/>
              </a:rPr>
              <a:pPr/>
              <a:t>79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159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2.5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单片机的复位电路</a:t>
            </a:r>
            <a:r>
              <a:rPr lang="zh-CN" altLang="en-US" dirty="0" smtClean="0"/>
              <a:t> 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322388"/>
            <a:ext cx="7696200" cy="5651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2.5.1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单片机复位及复位状态</a:t>
            </a:r>
            <a:r>
              <a:rPr lang="zh-CN" altLang="en-US" smtClean="0"/>
              <a:t>    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811213" y="1911350"/>
            <a:ext cx="76962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   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复位是单片机的一个重要的工作状态。在单片机开始工作时需要上电复位、在运行过程中发生了故障或意外情况需要强制复位等。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  </a:t>
            </a:r>
            <a:r>
              <a:rPr lang="zh-CN" altLang="en-US" sz="26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复位目的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是使单片机或系统中的其它部件处于某种确定的初始状态。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900113" y="4057650"/>
            <a:ext cx="76962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		MCS-51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单片机复位的条件：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     在振荡器运行的情况下，在</a:t>
            </a: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RESET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引脚上保持</a:t>
            </a:r>
            <a:r>
              <a:rPr lang="en-US" altLang="zh-CN" sz="26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6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个以上机器周期（</a:t>
            </a:r>
            <a:r>
              <a:rPr lang="en-US" altLang="zh-CN" sz="26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24</a:t>
            </a:r>
            <a:r>
              <a:rPr lang="zh-CN" altLang="en-US" sz="26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个振荡周期）的高电平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，就可以使单片机可靠地复位。</a:t>
            </a:r>
          </a:p>
        </p:txBody>
      </p:sp>
    </p:spTree>
    <p:extLst>
      <p:ext uri="{BB962C8B-B14F-4D97-AF65-F5344CB8AC3E}">
        <p14:creationId xmlns:p14="http://schemas.microsoft.com/office/powerpoint/2010/main" val="20857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78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build="p"/>
      <p:bldP spid="37888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8B478F1-CD6E-4A55-994F-079757756334}" type="slidenum">
              <a:rPr lang="en-US" altLang="zh-CN">
                <a:latin typeface="Tahoma" pitchFamily="34" charset="0"/>
                <a:ea typeface="宋体" charset="-122"/>
              </a:rPr>
              <a:pPr/>
              <a:t>8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2030413"/>
            <a:ext cx="5827712" cy="935037"/>
          </a:xfrm>
        </p:spPr>
        <p:txBody>
          <a:bodyPr/>
          <a:lstStyle/>
          <a:p>
            <a:pPr lvl="1" eaLnBrk="1" hangingPunct="1"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altLang="zh-CN" sz="2000" dirty="0" smtClean="0"/>
              <a:t>        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31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内外程序存储器选择控制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 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External Access Enable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）。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471613" y="2039938"/>
          <a:ext cx="4540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3" imgW="253800" imgH="203040" progId="Equation.3">
                  <p:embed/>
                </p:oleObj>
              </mc:Choice>
              <mc:Fallback>
                <p:oleObj name="Equation" r:id="rId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039938"/>
                        <a:ext cx="4540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876300" y="4572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2.1.2  MCS-51</a:t>
            </a:r>
            <a:r>
              <a:rPr kumimoji="1" lang="zh-CN" altLang="en-US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单片机的引脚与功能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60438" y="1355725"/>
            <a:ext cx="3651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/>
            <a:r>
              <a:rPr kumimoji="1" lang="zh-CN" altLang="en-US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zh-CN" altLang="en-US" sz="26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）控制信号线（续）</a:t>
            </a:r>
          </a:p>
        </p:txBody>
      </p:sp>
      <p:grpSp>
        <p:nvGrpSpPr>
          <p:cNvPr id="4105" name="Group 10"/>
          <p:cNvGrpSpPr>
            <a:grpSpLocks/>
          </p:cNvGrpSpPr>
          <p:nvPr/>
        </p:nvGrpSpPr>
        <p:grpSpPr bwMode="auto">
          <a:xfrm>
            <a:off x="6503988" y="1435100"/>
            <a:ext cx="2640012" cy="4600575"/>
            <a:chOff x="872" y="1152"/>
            <a:chExt cx="1663" cy="2898"/>
          </a:xfrm>
        </p:grpSpPr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1184" y="3800"/>
              <a:ext cx="8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0">
                  <a:latin typeface="Times New Roman" pitchFamily="18" charset="0"/>
                  <a:ea typeface="华文隶书" pitchFamily="2" charset="-122"/>
                </a:rPr>
                <a:t>引脚分配</a:t>
              </a:r>
            </a:p>
          </p:txBody>
        </p:sp>
        <p:pic>
          <p:nvPicPr>
            <p:cNvPr id="411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" y="1152"/>
              <a:ext cx="1663" cy="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631825" y="5006975"/>
            <a:ext cx="582771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 RESET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9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—— 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复位信号。 </a:t>
            </a:r>
            <a:r>
              <a:rPr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RESET</a:t>
            </a:r>
            <a:r>
              <a:rPr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持续</a:t>
            </a:r>
            <a:r>
              <a:rPr lang="en-US" altLang="zh-CN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 b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个机器周期以上的高电平，单片机复位。</a:t>
            </a:r>
          </a:p>
        </p:txBody>
      </p:sp>
      <p:sp>
        <p:nvSpPr>
          <p:cNvPr id="257047" name="Rectangle 23"/>
          <p:cNvSpPr>
            <a:spLocks noChangeArrowheads="1"/>
          </p:cNvSpPr>
          <p:nvPr/>
        </p:nvSpPr>
        <p:spPr bwMode="auto">
          <a:xfrm>
            <a:off x="7969250" y="3387725"/>
            <a:ext cx="1174750" cy="2032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6443663" y="3181350"/>
            <a:ext cx="1174750" cy="203200"/>
          </a:xfrm>
          <a:prstGeom prst="rect">
            <a:avLst/>
          </a:prstGeom>
          <a:noFill/>
          <a:ln w="25400" cap="rnd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 b="0"/>
          </a:p>
        </p:txBody>
      </p: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354013" y="2836863"/>
            <a:ext cx="5827712" cy="828675"/>
            <a:chOff x="223" y="1787"/>
            <a:chExt cx="3671" cy="522"/>
          </a:xfrm>
        </p:grpSpPr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829" y="1823"/>
            <a:ext cx="26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2" name="Equation" r:id="rId6" imgW="253800" imgH="203040" progId="Equation.3">
                    <p:embed/>
                  </p:oleObj>
                </mc:Choice>
                <mc:Fallback>
                  <p:oleObj name="Equation" r:id="rId6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1823"/>
                          <a:ext cx="26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Rectangle 3"/>
            <p:cNvSpPr>
              <a:spLocks noChangeArrowheads="1"/>
            </p:cNvSpPr>
            <p:nvPr/>
          </p:nvSpPr>
          <p:spPr bwMode="auto">
            <a:xfrm>
              <a:off x="223" y="1787"/>
              <a:ext cx="367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sz="260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0" dirty="0">
                  <a:solidFill>
                    <a:schemeClr val="tx2"/>
                  </a:solidFill>
                  <a:latin typeface="Times New Roman" pitchFamily="18" charset="0"/>
                </a:rPr>
                <a:t>           ＝</a:t>
              </a:r>
              <a:r>
                <a:rPr lang="en-US" altLang="zh-CN" sz="2400" b="0" dirty="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zh-CN" altLang="en-US" sz="2400" b="0" dirty="0">
                  <a:solidFill>
                    <a:schemeClr val="tx2"/>
                  </a:solidFill>
                  <a:latin typeface="Times New Roman" pitchFamily="18" charset="0"/>
                </a:rPr>
                <a:t>，</a:t>
              </a:r>
              <a:r>
                <a:rPr lang="en-US" altLang="zh-CN" sz="2400" b="0" dirty="0">
                  <a:solidFill>
                    <a:schemeClr val="tx2"/>
                  </a:solidFill>
                  <a:latin typeface="Times New Roman" pitchFamily="18" charset="0"/>
                </a:rPr>
                <a:t>CPU</a:t>
              </a:r>
              <a:r>
                <a:rPr lang="zh-CN" altLang="en-US" sz="2400" b="0" dirty="0">
                  <a:solidFill>
                    <a:schemeClr val="tx2"/>
                  </a:solidFill>
                  <a:latin typeface="Times New Roman" pitchFamily="18" charset="0"/>
                </a:rPr>
                <a:t>对程序存储器的操作仅限于单片机外部程序存储器。</a:t>
              </a: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501650" y="3727450"/>
            <a:ext cx="5827713" cy="1201738"/>
            <a:chOff x="316" y="2348"/>
            <a:chExt cx="3671" cy="757"/>
          </a:xfrm>
        </p:grpSpPr>
        <p:sp>
          <p:nvSpPr>
            <p:cNvPr id="4113" name="Rectangle 3"/>
            <p:cNvSpPr>
              <a:spLocks noChangeArrowheads="1"/>
            </p:cNvSpPr>
            <p:nvPr/>
          </p:nvSpPr>
          <p:spPr bwMode="auto">
            <a:xfrm>
              <a:off x="316" y="2348"/>
              <a:ext cx="3671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•"/>
                <a:defRPr sz="260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600">
                  <a:solidFill>
                    <a:schemeClr val="folHlink"/>
                  </a:solidFill>
                  <a:latin typeface="Tahoma" pitchFamily="34" charset="0"/>
                  <a:ea typeface="黑体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0"/>
                <a:t>         </a:t>
              </a:r>
              <a:r>
                <a:rPr lang="zh-CN" altLang="en-US" sz="2400" b="0">
                  <a:solidFill>
                    <a:schemeClr val="tx2"/>
                  </a:solidFill>
                  <a:latin typeface="Times New Roman" pitchFamily="18" charset="0"/>
                </a:rPr>
                <a:t> ＝</a:t>
              </a:r>
              <a:r>
                <a:rPr lang="en-US" altLang="zh-CN" sz="2400" b="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zh-CN" altLang="en-US" sz="2400" b="0">
                  <a:solidFill>
                    <a:schemeClr val="tx2"/>
                  </a:solidFill>
                  <a:latin typeface="Times New Roman" pitchFamily="18" charset="0"/>
                </a:rPr>
                <a:t>， </a:t>
              </a:r>
              <a:r>
                <a:rPr lang="en-US" altLang="zh-CN" sz="2400" b="0">
                  <a:solidFill>
                    <a:schemeClr val="tx2"/>
                  </a:solidFill>
                  <a:latin typeface="Times New Roman" pitchFamily="18" charset="0"/>
                </a:rPr>
                <a:t>CPU</a:t>
              </a:r>
              <a:r>
                <a:rPr lang="zh-CN" altLang="en-US" sz="2400" b="0">
                  <a:solidFill>
                    <a:schemeClr val="tx2"/>
                  </a:solidFill>
                  <a:latin typeface="Times New Roman" pitchFamily="18" charset="0"/>
                </a:rPr>
                <a:t>对程序存储器的操作从单片机内部程序存储器开始，并可延伸到单片机的外部程序存储器。</a:t>
              </a:r>
            </a:p>
          </p:txBody>
        </p:sp>
        <p:graphicFrame>
          <p:nvGraphicFramePr>
            <p:cNvPr id="4116" name="Object 4"/>
            <p:cNvGraphicFramePr>
              <a:graphicFrameLocks noChangeAspect="1"/>
            </p:cNvGraphicFramePr>
            <p:nvPr/>
          </p:nvGraphicFramePr>
          <p:xfrm>
            <a:off x="837" y="2368"/>
            <a:ext cx="28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" name="Equation" r:id="rId8" imgW="253800" imgH="203040" progId="Equation.3">
                    <p:embed/>
                  </p:oleObj>
                </mc:Choice>
                <mc:Fallback>
                  <p:oleObj name="Equation" r:id="rId8" imgW="253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368"/>
                          <a:ext cx="28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266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7" grpId="0"/>
      <p:bldP spid="257047" grpId="0" animBg="1"/>
      <p:bldP spid="25704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B7BE769-D245-428F-91E7-0FE1885A5649}" type="slidenum">
              <a:rPr lang="en-US" altLang="zh-CN">
                <a:latin typeface="Tahoma" pitchFamily="34" charset="0"/>
                <a:ea typeface="宋体" charset="-122"/>
              </a:rPr>
              <a:pPr/>
              <a:t>80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413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2.5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单片机的复位电路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0650" y="938213"/>
            <a:ext cx="4876800" cy="37465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隶书" pitchFamily="49" charset="-122"/>
              </a:rPr>
              <a:t>特殊功能寄存器及其复位时的内容</a:t>
            </a:r>
          </a:p>
        </p:txBody>
      </p:sp>
      <p:graphicFrame>
        <p:nvGraphicFramePr>
          <p:cNvPr id="81004" name="Group 108"/>
          <p:cNvGraphicFramePr>
            <a:graphicFrameLocks noGrp="1"/>
          </p:cNvGraphicFramePr>
          <p:nvPr>
            <p:ph sz="half" idx="2"/>
          </p:nvPr>
        </p:nvGraphicFramePr>
        <p:xfrm>
          <a:off x="0" y="1511300"/>
          <a:ext cx="9144000" cy="5472748"/>
        </p:xfrm>
        <a:graphic>
          <a:graphicData uri="http://schemas.openxmlformats.org/drawingml/2006/table">
            <a:tbl>
              <a:tblPr/>
              <a:tblGrid>
                <a:gridCol w="1046163"/>
                <a:gridCol w="944562"/>
                <a:gridCol w="2574925"/>
                <a:gridCol w="944563"/>
                <a:gridCol w="1455737"/>
                <a:gridCol w="217805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寄存器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单元执行程序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TH1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DPTR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TL1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，定时器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计数器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的初值为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ACC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TCON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关闭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TMOD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为定时模式方式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、非门控方式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07H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堆栈从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08H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单元开始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XXX00000B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全部中断为低优先级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PSW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当前工作寄存器区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BANK0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IE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0XX00000B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禁止所有中断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P0~P3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FFH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引脚输出全为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，可直接作为输入口使用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SBUF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不确定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随机数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TH0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SCON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方式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、禁止接收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TL0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，定时器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计数器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T0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的初值为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PCON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0XXXXXXXB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200">
                          <a:solidFill>
                            <a:schemeClr val="folHlink"/>
                          </a:solidFill>
                          <a:latin typeface="Tahoma" pitchFamily="34" charset="0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清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0/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黑体" pitchFamily="2" charset="-122"/>
                          <a:cs typeface="Times New Roman" pitchFamily="18" charset="0"/>
                        </a:rPr>
                        <a:t>通信波特率不加倍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85" name="Rectangle 89"/>
          <p:cNvSpPr>
            <a:spLocks noChangeArrowheads="1"/>
          </p:cNvSpPr>
          <p:nvPr/>
        </p:nvSpPr>
        <p:spPr bwMode="auto">
          <a:xfrm>
            <a:off x="220663" y="1666875"/>
            <a:ext cx="4340225" cy="3449638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7200" b="0">
                <a:solidFill>
                  <a:schemeClr val="hlink"/>
                </a:solidFill>
              </a:rPr>
              <a:t>CPU</a:t>
            </a:r>
          </a:p>
        </p:txBody>
      </p:sp>
      <p:sp>
        <p:nvSpPr>
          <p:cNvPr id="80986" name="Rectangle 90"/>
          <p:cNvSpPr>
            <a:spLocks noChangeArrowheads="1"/>
          </p:cNvSpPr>
          <p:nvPr/>
        </p:nvSpPr>
        <p:spPr bwMode="auto">
          <a:xfrm>
            <a:off x="520700" y="4016375"/>
            <a:ext cx="3808413" cy="417513"/>
          </a:xfrm>
          <a:prstGeom prst="rect">
            <a:avLst/>
          </a:prstGeom>
          <a:solidFill>
            <a:schemeClr val="accent1">
              <a:alpha val="12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87" name="Rectangle 91"/>
          <p:cNvSpPr>
            <a:spLocks noChangeArrowheads="1"/>
          </p:cNvSpPr>
          <p:nvPr/>
        </p:nvSpPr>
        <p:spPr bwMode="auto">
          <a:xfrm>
            <a:off x="161925" y="5127625"/>
            <a:ext cx="4352925" cy="674688"/>
          </a:xfrm>
          <a:prstGeom prst="rect">
            <a:avLst/>
          </a:prstGeom>
          <a:noFill/>
          <a:ln w="571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4400" b="0">
                <a:solidFill>
                  <a:srgbClr val="009900"/>
                </a:solidFill>
              </a:rPr>
              <a:t>I/0</a:t>
            </a:r>
          </a:p>
        </p:txBody>
      </p:sp>
      <p:sp>
        <p:nvSpPr>
          <p:cNvPr id="80988" name="Rectangle 92"/>
          <p:cNvSpPr>
            <a:spLocks noChangeArrowheads="1"/>
          </p:cNvSpPr>
          <p:nvPr/>
        </p:nvSpPr>
        <p:spPr bwMode="auto">
          <a:xfrm>
            <a:off x="169863" y="5886450"/>
            <a:ext cx="4352925" cy="765175"/>
          </a:xfrm>
          <a:prstGeom prst="rect">
            <a:avLst/>
          </a:prstGeom>
          <a:noFill/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计数器</a:t>
            </a:r>
          </a:p>
        </p:txBody>
      </p:sp>
      <p:sp>
        <p:nvSpPr>
          <p:cNvPr id="80989" name="Rectangle 93"/>
          <p:cNvSpPr>
            <a:spLocks noChangeArrowheads="1"/>
          </p:cNvSpPr>
          <p:nvPr/>
        </p:nvSpPr>
        <p:spPr bwMode="auto">
          <a:xfrm>
            <a:off x="4576763" y="1728788"/>
            <a:ext cx="4248150" cy="2200275"/>
          </a:xfrm>
          <a:prstGeom prst="rect">
            <a:avLst/>
          </a:prstGeom>
          <a:noFill/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计数器</a:t>
            </a:r>
          </a:p>
        </p:txBody>
      </p:sp>
      <p:sp>
        <p:nvSpPr>
          <p:cNvPr id="80990" name="Rectangle 94"/>
          <p:cNvSpPr>
            <a:spLocks noChangeArrowheads="1"/>
          </p:cNvSpPr>
          <p:nvPr/>
        </p:nvSpPr>
        <p:spPr bwMode="auto">
          <a:xfrm>
            <a:off x="4652963" y="4005263"/>
            <a:ext cx="4248150" cy="1030287"/>
          </a:xfrm>
          <a:prstGeom prst="rect">
            <a:avLst/>
          </a:prstGeom>
          <a:noFill/>
          <a:ln w="5715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中断系统</a:t>
            </a:r>
          </a:p>
        </p:txBody>
      </p:sp>
      <p:sp>
        <p:nvSpPr>
          <p:cNvPr id="80991" name="Rectangle 95"/>
          <p:cNvSpPr>
            <a:spLocks noChangeArrowheads="1"/>
          </p:cNvSpPr>
          <p:nvPr/>
        </p:nvSpPr>
        <p:spPr bwMode="auto">
          <a:xfrm>
            <a:off x="4603750" y="5146675"/>
            <a:ext cx="4248150" cy="1481138"/>
          </a:xfrm>
          <a:prstGeom prst="rect">
            <a:avLst/>
          </a:prstGeom>
          <a:noFill/>
          <a:ln w="571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串行口</a:t>
            </a:r>
          </a:p>
        </p:txBody>
      </p:sp>
    </p:spTree>
    <p:extLst>
      <p:ext uri="{BB962C8B-B14F-4D97-AF65-F5344CB8AC3E}">
        <p14:creationId xmlns:p14="http://schemas.microsoft.com/office/powerpoint/2010/main" val="627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85" grpId="0" animBg="1"/>
      <p:bldP spid="80986" grpId="0" animBg="1"/>
      <p:bldP spid="80987" grpId="0" animBg="1"/>
      <p:bldP spid="80988" grpId="0" animBg="1"/>
      <p:bldP spid="80989" grpId="0" animBg="1"/>
      <p:bldP spid="80990" grpId="0" animBg="1"/>
      <p:bldP spid="8099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A8269E1-A1CD-4EBE-81D4-730150420BC4}" type="slidenum">
              <a:rPr lang="en-US" altLang="zh-CN">
                <a:latin typeface="Tahoma" pitchFamily="34" charset="0"/>
                <a:ea typeface="宋体" charset="-122"/>
              </a:rPr>
              <a:pPr/>
              <a:t>81</a:t>
            </a:fld>
            <a:endParaRPr lang="en-US" altLang="zh-CN" dirty="0">
              <a:latin typeface="Tahoma" pitchFamily="34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3159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2.5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单片机的复位电路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817688"/>
            <a:ext cx="7696200" cy="4311650"/>
          </a:xfrm>
        </p:spPr>
        <p:txBody>
          <a:bodyPr/>
          <a:lstStyle/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）复位对片内</a:t>
            </a:r>
            <a:r>
              <a:rPr lang="en-US" altLang="zh-CN" sz="2400" dirty="0" smtClean="0">
                <a:latin typeface="Times New Roman" pitchFamily="18" charset="0"/>
              </a:rPr>
              <a:t>RAM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00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7FH</a:t>
            </a:r>
            <a:r>
              <a:rPr lang="zh-CN" altLang="en-US" sz="2400" dirty="0" smtClean="0">
                <a:latin typeface="Times New Roman" pitchFamily="18" charset="0"/>
              </a:rPr>
              <a:t>）的影响</a:t>
            </a:r>
            <a:r>
              <a:rPr lang="en-US" altLang="zh-CN" sz="2400" dirty="0" smtClean="0">
                <a:latin typeface="Times New Roman" pitchFamily="18" charset="0"/>
              </a:rPr>
              <a:t>:    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           在单片机工作过程中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charset="0"/>
              </a:rPr>
              <a:t>CPU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复位时，不会影响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charset="0"/>
              </a:rPr>
              <a:t>MCS-51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片内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charset="0"/>
              </a:rPr>
              <a:t>RAM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（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charset="0"/>
              </a:rPr>
              <a:t>00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～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charset="0"/>
              </a:rPr>
              <a:t>7FH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charset="0"/>
              </a:rPr>
              <a:t>）的状态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	        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存储在位寻址区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20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～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2FH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的标志位状态不变</a:t>
            </a:r>
            <a:r>
              <a:rPr lang="zh-CN" altLang="en-US" sz="2400" dirty="0" smtClean="0">
                <a:latin typeface="Times New Roman" pitchFamily="18" charset="0"/>
              </a:rPr>
              <a:t>，但是，</a:t>
            </a:r>
            <a:r>
              <a:rPr lang="en-US" altLang="zh-CN" sz="2400" dirty="0" smtClean="0">
                <a:latin typeface="Times New Roman" pitchFamily="18" charset="0"/>
              </a:rPr>
              <a:t>R0~R7</a:t>
            </a:r>
            <a:r>
              <a:rPr lang="zh-CN" altLang="en-US" sz="2400" dirty="0" smtClean="0">
                <a:latin typeface="Times New Roman" pitchFamily="18" charset="0"/>
              </a:rPr>
              <a:t>的内容不一定是复位以前的</a:t>
            </a:r>
            <a:r>
              <a:rPr lang="en-US" altLang="zh-CN" sz="2400" dirty="0" smtClean="0">
                <a:latin typeface="Times New Roman" pitchFamily="18" charset="0"/>
              </a:rPr>
              <a:t>R0~R7</a:t>
            </a:r>
            <a:r>
              <a:rPr lang="zh-CN" altLang="en-US" sz="2400" dirty="0" smtClean="0">
                <a:latin typeface="Times New Roman" pitchFamily="18" charset="0"/>
              </a:rPr>
              <a:t>，因为</a:t>
            </a:r>
            <a:r>
              <a:rPr lang="en-US" altLang="zh-CN" sz="2400" dirty="0" smtClean="0">
                <a:latin typeface="Times New Roman" pitchFamily="18" charset="0"/>
              </a:rPr>
              <a:t>PSW</a:t>
            </a:r>
            <a:r>
              <a:rPr lang="zh-CN" altLang="en-US" sz="2400" dirty="0" smtClean="0">
                <a:latin typeface="Times New Roman" pitchFamily="18" charset="0"/>
              </a:rPr>
              <a:t>被清</a:t>
            </a:r>
            <a:r>
              <a:rPr lang="en-US" altLang="zh-CN" sz="24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了，此时</a:t>
            </a:r>
            <a:r>
              <a:rPr lang="en-US" altLang="zh-CN" sz="2400" dirty="0" smtClean="0">
                <a:latin typeface="Times New Roman" pitchFamily="18" charset="0"/>
              </a:rPr>
              <a:t>R0~R7</a:t>
            </a:r>
            <a:r>
              <a:rPr lang="zh-CN" altLang="en-US" sz="2400" dirty="0" smtClean="0">
                <a:latin typeface="Times New Roman" pitchFamily="18" charset="0"/>
              </a:rPr>
              <a:t>代表的是</a:t>
            </a:r>
            <a:r>
              <a:rPr lang="en-US" altLang="zh-CN" sz="2400" dirty="0" smtClean="0">
                <a:latin typeface="Times New Roman" pitchFamily="18" charset="0"/>
              </a:rPr>
              <a:t>00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07</a:t>
            </a:r>
            <a:r>
              <a:rPr lang="zh-CN" altLang="en-US" sz="2400" dirty="0" smtClean="0">
                <a:latin typeface="Times New Roman" pitchFamily="18" charset="0"/>
              </a:rPr>
              <a:t>的内容。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 复位对</a:t>
            </a:r>
            <a:r>
              <a:rPr lang="en-US" altLang="zh-CN" sz="2400" dirty="0" smtClean="0">
                <a:latin typeface="Times New Roman" pitchFamily="18" charset="0"/>
              </a:rPr>
              <a:t>SFR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FFH</a:t>
            </a:r>
            <a:r>
              <a:rPr lang="zh-CN" altLang="en-US" sz="2400" dirty="0" smtClean="0">
                <a:latin typeface="Times New Roman" pitchFamily="18" charset="0"/>
              </a:rPr>
              <a:t>）的影响</a:t>
            </a:r>
            <a:r>
              <a:rPr lang="en-US" altLang="zh-CN" sz="2400" dirty="0" smtClean="0">
                <a:latin typeface="Times New Roman" pitchFamily="18" charset="0"/>
              </a:rPr>
              <a:t>: 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单片机工作过程中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CPU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复位时，大多数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SFR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被清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，程序设计时必须注意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。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431925" y="1231900"/>
            <a:ext cx="628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2400" u="sng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单片机工作过程复位</a:t>
            </a:r>
            <a:r>
              <a:rPr lang="zh-CN" altLang="en-US" sz="240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对片内</a:t>
            </a:r>
            <a:r>
              <a:rPr lang="en-US" altLang="zh-CN" sz="240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zh-CN" altLang="en-US" sz="240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SFR</a:t>
            </a:r>
            <a:r>
              <a:rPr lang="zh-CN" altLang="en-US" sz="240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的影响</a:t>
            </a:r>
            <a:r>
              <a:rPr lang="zh-CN" altLang="en-US" sz="2400" b="0" u="sng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647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F0FE3E59-CE3C-423B-8A2E-B8092AB881E8}" type="slidenum">
              <a:rPr lang="en-US" altLang="zh-CN">
                <a:latin typeface="Tahoma" pitchFamily="34" charset="0"/>
                <a:ea typeface="宋体" charset="-122"/>
              </a:rPr>
              <a:pPr/>
              <a:t>82</a:t>
            </a:fld>
            <a:endParaRPr lang="en-US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328613"/>
            <a:ext cx="7605712" cy="7651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2.5 MCS-51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单片机的复位电路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614488"/>
            <a:ext cx="7759700" cy="23812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       MCS</a:t>
            </a:r>
            <a:r>
              <a:rPr lang="zh-CN" altLang="en-US" sz="2400" smtClean="0"/>
              <a:t>－</a:t>
            </a:r>
            <a:r>
              <a:rPr lang="en-US" altLang="zh-CN" sz="2400" smtClean="0"/>
              <a:t>51</a:t>
            </a:r>
            <a:r>
              <a:rPr lang="zh-CN" altLang="en-US" sz="2400" smtClean="0"/>
              <a:t>系列单片机的复位是由外部的复位电路实现的。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在实际应用中，单片机通常采用</a:t>
            </a:r>
            <a:r>
              <a:rPr lang="en-US" altLang="zh-CN" sz="2400" smtClean="0"/>
              <a:t>2</a:t>
            </a:r>
            <a:r>
              <a:rPr lang="zh-CN" altLang="en-US" sz="2400" smtClean="0"/>
              <a:t>种形式的复位电路：上电自动复位电路和按钮开关复位电路。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设计要求：在</a:t>
            </a:r>
            <a:r>
              <a:rPr lang="en-US" altLang="zh-CN" sz="2400" smtClean="0"/>
              <a:t>RESET</a:t>
            </a:r>
            <a:r>
              <a:rPr lang="zh-CN" altLang="en-US" sz="2400" smtClean="0"/>
              <a:t>（</a:t>
            </a:r>
            <a:r>
              <a:rPr lang="en-US" altLang="zh-CN" sz="2400" smtClean="0"/>
              <a:t>RST</a:t>
            </a:r>
            <a:r>
              <a:rPr lang="zh-CN" altLang="en-US" sz="2400" smtClean="0"/>
              <a:t>）端维持</a:t>
            </a:r>
            <a:r>
              <a:rPr lang="en-US" altLang="zh-CN" sz="2400" b="1" smtClean="0">
                <a:solidFill>
                  <a:schemeClr val="hlink"/>
                </a:solidFill>
              </a:rPr>
              <a:t>1</a:t>
            </a:r>
            <a:r>
              <a:rPr lang="zh-CN" altLang="en-US" sz="2400" b="1" smtClean="0">
                <a:solidFill>
                  <a:schemeClr val="hlink"/>
                </a:solidFill>
              </a:rPr>
              <a:t>～</a:t>
            </a:r>
            <a:r>
              <a:rPr lang="en-US" altLang="zh-CN" sz="2400" b="1" smtClean="0">
                <a:solidFill>
                  <a:schemeClr val="hlink"/>
                </a:solidFill>
              </a:rPr>
              <a:t>10ms</a:t>
            </a:r>
            <a:r>
              <a:rPr lang="zh-CN" altLang="en-US" sz="2400" smtClean="0"/>
              <a:t>的高电平。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836613" y="1131888"/>
            <a:ext cx="7696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600" b="0">
                <a:solidFill>
                  <a:schemeClr val="folHlink"/>
                </a:solidFill>
                <a:latin typeface="华文新魏" pitchFamily="2" charset="-122"/>
              </a:rPr>
              <a:t>2.5.1</a:t>
            </a:r>
            <a:r>
              <a:rPr lang="zh-CN" altLang="en-US" sz="2600" b="0">
                <a:solidFill>
                  <a:schemeClr val="folHlink"/>
                </a:solidFill>
                <a:latin typeface="华文新魏" pitchFamily="2" charset="-122"/>
              </a:rPr>
              <a:t>单片机复位及复位状态</a:t>
            </a:r>
            <a:r>
              <a:rPr lang="zh-CN" altLang="en-US" sz="2600" b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 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7213" y="3754438"/>
            <a:ext cx="3454400" cy="2889250"/>
            <a:chOff x="351" y="2365"/>
            <a:chExt cx="2176" cy="1820"/>
          </a:xfrm>
        </p:grpSpPr>
        <p:sp>
          <p:nvSpPr>
            <p:cNvPr id="25611" name="Rectangle 12"/>
            <p:cNvSpPr>
              <a:spLocks noChangeArrowheads="1"/>
            </p:cNvSpPr>
            <p:nvPr/>
          </p:nvSpPr>
          <p:spPr bwMode="auto">
            <a:xfrm>
              <a:off x="1368" y="4028"/>
              <a:ext cx="854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>
                  <a:solidFill>
                    <a:schemeClr val="hlink"/>
                  </a:solidFill>
                  <a:ea typeface="隶书" pitchFamily="49" charset="-122"/>
                </a:rPr>
                <a:t>上电自动复位电路</a:t>
              </a:r>
              <a:r>
                <a:rPr kumimoji="1" lang="zh-CN" altLang="en-US" b="0">
                  <a:ea typeface="宋体" charset="-122"/>
                </a:rPr>
                <a:t> </a:t>
              </a:r>
            </a:p>
          </p:txBody>
        </p:sp>
        <p:graphicFrame>
          <p:nvGraphicFramePr>
            <p:cNvPr id="25603" name="Object 14"/>
            <p:cNvGraphicFramePr>
              <a:graphicFrameLocks noChangeAspect="1"/>
            </p:cNvGraphicFramePr>
            <p:nvPr/>
          </p:nvGraphicFramePr>
          <p:xfrm>
            <a:off x="351" y="2365"/>
            <a:ext cx="2176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6" name="BMP 图象" r:id="rId3" imgW="2438520" imgH="2104918" progId="Paint.Picture">
                    <p:embed/>
                  </p:oleObj>
                </mc:Choice>
                <mc:Fallback>
                  <p:oleObj name="BMP 图象" r:id="rId3" imgW="2438520" imgH="21049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" y="2365"/>
                          <a:ext cx="2176" cy="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178300" y="3756025"/>
            <a:ext cx="4686300" cy="2949575"/>
            <a:chOff x="2632" y="2366"/>
            <a:chExt cx="2952" cy="1858"/>
          </a:xfrm>
        </p:grpSpPr>
        <p:graphicFrame>
          <p:nvGraphicFramePr>
            <p:cNvPr id="25602" name="Object 15"/>
            <p:cNvGraphicFramePr>
              <a:graphicFrameLocks noChangeAspect="1"/>
            </p:cNvGraphicFramePr>
            <p:nvPr/>
          </p:nvGraphicFramePr>
          <p:xfrm>
            <a:off x="2632" y="2366"/>
            <a:ext cx="2952" cy="1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7" name="BMP 图象" r:id="rId5" imgW="4295619" imgH="3171892" progId="Paint.Picture">
                    <p:embed/>
                  </p:oleObj>
                </mc:Choice>
                <mc:Fallback>
                  <p:oleObj name="BMP 图象" r:id="rId5" imgW="4295619" imgH="317189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2366"/>
                          <a:ext cx="2952" cy="1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Rectangle 13"/>
            <p:cNvSpPr>
              <a:spLocks noChangeArrowheads="1"/>
            </p:cNvSpPr>
            <p:nvPr/>
          </p:nvSpPr>
          <p:spPr bwMode="auto">
            <a:xfrm>
              <a:off x="3468" y="4069"/>
              <a:ext cx="1388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000">
                  <a:solidFill>
                    <a:schemeClr val="hlink"/>
                  </a:solidFill>
                  <a:ea typeface="隶书" pitchFamily="49" charset="-122"/>
                </a:rPr>
                <a:t>按钮开关及上电自动复位电路</a:t>
              </a:r>
              <a:r>
                <a:rPr kumimoji="1" lang="zh-CN" altLang="en-US" b="0">
                  <a:ea typeface="宋体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1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607425" cy="4873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</a:rPr>
              <a:t>）部分引脚的第二功能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复用，同一个引脚被双重定义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14400" y="457200"/>
            <a:ext cx="77724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2.1.2  MCS-51</a:t>
            </a:r>
            <a:r>
              <a:rPr kumimoji="1" lang="zh-CN" altLang="en-US" sz="32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单片机的引脚与功能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655888" y="4699000"/>
            <a:ext cx="5803900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T1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定时器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外部计数信号输入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655888" y="4252913"/>
            <a:ext cx="5803900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T0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定时器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外部计数信号输入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655888" y="3808413"/>
            <a:ext cx="5803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INT1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外部中断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，输入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655888" y="3362325"/>
            <a:ext cx="5803900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INT0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外部中断</a:t>
            </a:r>
            <a:r>
              <a:rPr kumimoji="1" lang="en-US" altLang="zh-CN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kumimoji="1" lang="zh-CN" altLang="en-US" sz="2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，输入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655888" y="5145088"/>
            <a:ext cx="5803900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WR    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外部数据存储器写选通信号，输出</a:t>
            </a:r>
          </a:p>
        </p:txBody>
      </p:sp>
      <p:grpSp>
        <p:nvGrpSpPr>
          <p:cNvPr id="31774" name="Group 30"/>
          <p:cNvGrpSpPr>
            <a:grpSpLocks/>
          </p:cNvGrpSpPr>
          <p:nvPr/>
        </p:nvGrpSpPr>
        <p:grpSpPr bwMode="auto">
          <a:xfrm>
            <a:off x="790575" y="2022475"/>
            <a:ext cx="7667625" cy="892175"/>
            <a:chOff x="353" y="1224"/>
            <a:chExt cx="4830" cy="562"/>
          </a:xfrm>
        </p:grpSpPr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527" y="1224"/>
              <a:ext cx="3656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400" b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第二功能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527" y="1505"/>
              <a:ext cx="3656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kumimoji="1" lang="en-US" altLang="zh-CN" sz="24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RXD</a:t>
              </a:r>
              <a:r>
                <a:rPr kumimoji="1" lang="en-US" altLang="zh-CN" sz="2400" b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1" lang="zh-CN" altLang="en-US" sz="2400" b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串行输入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353" y="1224"/>
              <a:ext cx="1174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zh-CN" altLang="en-US" sz="2400" b="0" dirty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端口引脚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53" y="1505"/>
              <a:ext cx="1174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4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P3.0</a:t>
              </a:r>
            </a:p>
          </p:txBody>
        </p:sp>
      </p:grp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92163" y="3362325"/>
            <a:ext cx="18637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P3.2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792163" y="3808413"/>
            <a:ext cx="1863725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P3.3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92163" y="4252913"/>
            <a:ext cx="1863725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P3.4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792163" y="4699000"/>
            <a:ext cx="18637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P3.5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792163" y="5145088"/>
            <a:ext cx="1863725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P3.6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92163" y="5591175"/>
            <a:ext cx="18637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P3.7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655888" y="5591175"/>
            <a:ext cx="5803900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93" tIns="47896" rIns="95793" bIns="47896" anchor="ctr"/>
          <a:lstStyle>
            <a:lvl1pPr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kumimoji="1" lang="en-US" altLang="zh-CN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RD     </a:t>
            </a:r>
            <a:r>
              <a:rPr kumimoji="1" lang="zh-CN" altLang="en-US" sz="2400" b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外部数据存储器读选通信号，输出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727325" y="5216525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2727325" y="5662613"/>
            <a:ext cx="3222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798763" y="3883025"/>
            <a:ext cx="4683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792163" y="2916238"/>
            <a:ext cx="7667625" cy="519112"/>
            <a:chOff x="353" y="1786"/>
            <a:chExt cx="4830" cy="327"/>
          </a:xfrm>
        </p:grpSpPr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527" y="1786"/>
              <a:ext cx="3656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r>
                <a:rPr kumimoji="1" lang="en-US" altLang="zh-CN" sz="24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TXD</a:t>
              </a:r>
              <a:r>
                <a:rPr kumimoji="1" lang="en-US" altLang="zh-CN" sz="2400" b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1" lang="zh-CN" altLang="en-US" sz="2400" b="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串行输出</a:t>
              </a:r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53" y="1786"/>
              <a:ext cx="1174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93" tIns="47896" rIns="95793" bIns="47896" anchor="ctr"/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1pPr>
              <a:lvl2pPr marL="742950" indent="-28575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2pPr>
              <a:lvl3pPr marL="11430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3pPr>
              <a:lvl4pPr marL="16002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4pPr>
              <a:lvl5pPr marL="2057400" indent="-228600" defTabSz="957263"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新魏" pitchFamily="2" charset="-122"/>
                </a:defRPr>
              </a:lvl9pPr>
            </a:lstStyle>
            <a:p>
              <a:pPr algn="ctr"/>
              <a:r>
                <a:rPr kumimoji="1" lang="en-US" altLang="zh-CN" sz="2400" b="0">
                  <a:solidFill>
                    <a:schemeClr val="tx2"/>
                  </a:solidFill>
                  <a:latin typeface="Times New Roman" pitchFamily="18" charset="0"/>
                  <a:ea typeface="黑体" pitchFamily="2" charset="-122"/>
                </a:rPr>
                <a:t>P3.1</a:t>
              </a:r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581" y="21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  <p:bldP spid="31755" grpId="0" animBg="1"/>
      <p:bldP spid="31757" grpId="0" animBg="1"/>
      <p:bldP spid="31758" grpId="0" animBg="1"/>
      <p:bldP spid="31761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4828</Words>
  <Application>Microsoft Office PowerPoint</Application>
  <PresentationFormat>全屏显示(4:3)</PresentationFormat>
  <Paragraphs>1630</Paragraphs>
  <Slides>85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85</vt:i4>
      </vt:variant>
    </vt:vector>
  </HeadingPairs>
  <TitlesOfParts>
    <vt:vector size="92" baseType="lpstr">
      <vt:lpstr>Office 主题​​</vt:lpstr>
      <vt:lpstr>公式</vt:lpstr>
      <vt:lpstr>Equation</vt:lpstr>
      <vt:lpstr>VISIO</vt:lpstr>
      <vt:lpstr>Visio</vt:lpstr>
      <vt:lpstr>位图图像</vt:lpstr>
      <vt:lpstr>BMP 图象</vt:lpstr>
      <vt:lpstr> 2 MCS-51单片机的结构 </vt:lpstr>
      <vt:lpstr>2.1.1 MCS-51的基本组成</vt:lpstr>
      <vt:lpstr>PowerPoint 演示文稿</vt:lpstr>
      <vt:lpstr>2.1.2  MCS-51单片机引脚及功能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2.1.3  MCS-51单片机的内部结构</vt:lpstr>
      <vt:lpstr>2.1.3  MCS-51单片机的内部结构</vt:lpstr>
      <vt:lpstr>PowerPoint 演示文稿</vt:lpstr>
      <vt:lpstr> 2.1.3  MCS-51单片机的内部结构</vt:lpstr>
      <vt:lpstr>PowerPoint 演示文稿</vt:lpstr>
      <vt:lpstr>2.2 MCS－51单片机的存储器</vt:lpstr>
      <vt:lpstr>2.2.1 程序存储器</vt:lpstr>
      <vt:lpstr>2.2.1 程序存储器</vt:lpstr>
      <vt:lpstr>PowerPoint 演示文稿</vt:lpstr>
      <vt:lpstr>PowerPoint 演示文稿</vt:lpstr>
      <vt:lpstr>2.2.1 程序存储器</vt:lpstr>
      <vt:lpstr>PowerPoint 演示文稿</vt:lpstr>
      <vt:lpstr>PowerPoint 演示文稿</vt:lpstr>
      <vt:lpstr>2.2.2  片内数据存储器</vt:lpstr>
      <vt:lpstr>2.2.2  片内数据存储器</vt:lpstr>
      <vt:lpstr>2.2.2  片内数据存储器</vt:lpstr>
      <vt:lpstr>2.2.2  片内数据存储器</vt:lpstr>
      <vt:lpstr>2.2.2  片内数据存储器</vt:lpstr>
      <vt:lpstr>2.2.2  片内数据存储器</vt:lpstr>
      <vt:lpstr>2.2.2  片内数据存储器</vt:lpstr>
      <vt:lpstr>PowerPoint 演示文稿</vt:lpstr>
      <vt:lpstr>PowerPoint 演示文稿</vt:lpstr>
      <vt:lpstr>2.2.3 特殊功能寄存器（SFR）</vt:lpstr>
      <vt:lpstr>2.2.3 特殊功能寄存器</vt:lpstr>
      <vt:lpstr>2.2.3 特殊功能寄存器</vt:lpstr>
      <vt:lpstr>2.2.3   特殊功能寄存器</vt:lpstr>
      <vt:lpstr>2.2.3 特殊功能寄存器</vt:lpstr>
      <vt:lpstr>2.2.4 MCS-51单片机的位寻址空间</vt:lpstr>
      <vt:lpstr>2.2.5 外部数据存储器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2.3  MCS-51单片机的I/O口</vt:lpstr>
      <vt:lpstr>PowerPoint 演示文稿</vt:lpstr>
      <vt:lpstr>PowerPoint 演示文稿</vt:lpstr>
      <vt:lpstr>2.4 MCS-51单片机的时钟电路与时序</vt:lpstr>
      <vt:lpstr>2.4.1 MCS-51单片机的时钟电路</vt:lpstr>
      <vt:lpstr>PowerPoint 演示文稿</vt:lpstr>
      <vt:lpstr>2.4.2   MCS-51单片机的时序</vt:lpstr>
      <vt:lpstr>2.4.2   MCS-51单片机的时序</vt:lpstr>
      <vt:lpstr>PowerPoint 演示文稿</vt:lpstr>
      <vt:lpstr>PowerPoint 演示文稿</vt:lpstr>
      <vt:lpstr>2.4.2   MCS-51单片机的时序</vt:lpstr>
      <vt:lpstr>2.5 MCS-51单片机的复位电路 </vt:lpstr>
      <vt:lpstr>2.5 MCS-51单片机的复位电路</vt:lpstr>
      <vt:lpstr>2.5 MCS-51单片机的复位电路</vt:lpstr>
      <vt:lpstr>2.5 MCS-51单片机的复位电路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sr</dc:creator>
  <cp:lastModifiedBy>sr</cp:lastModifiedBy>
  <cp:revision>107</cp:revision>
  <dcterms:created xsi:type="dcterms:W3CDTF">2019-08-07T07:51:53Z</dcterms:created>
  <dcterms:modified xsi:type="dcterms:W3CDTF">2021-03-01T13:38:41Z</dcterms:modified>
</cp:coreProperties>
</file>