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2" r:id="rId4"/>
    <p:sldId id="269" r:id="rId5"/>
    <p:sldId id="263" r:id="rId6"/>
    <p:sldId id="270" r:id="rId7"/>
    <p:sldId id="264" r:id="rId8"/>
    <p:sldId id="271" r:id="rId9"/>
    <p:sldId id="265" r:id="rId10"/>
    <p:sldId id="272" r:id="rId11"/>
    <p:sldId id="273" r:id="rId12"/>
    <p:sldId id="266" r:id="rId13"/>
    <p:sldId id="267" r:id="rId14"/>
    <p:sldId id="274" r:id="rId15"/>
    <p:sldId id="275" r:id="rId16"/>
    <p:sldId id="268" r:id="rId17"/>
    <p:sldId id="285" r:id="rId18"/>
    <p:sldId id="260" r:id="rId19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2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lo@25-acht.de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B4"/>
    <a:srgbClr val="F7403A"/>
    <a:srgbClr val="54585A"/>
    <a:srgbClr val="9EA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0" autoAdjust="0"/>
    <p:restoredTop sz="96704" autoAdjust="0"/>
  </p:normalViewPr>
  <p:slideViewPr>
    <p:cSldViewPr>
      <p:cViewPr>
        <p:scale>
          <a:sx n="75" d="100"/>
          <a:sy n="75" d="100"/>
        </p:scale>
        <p:origin x="43" y="931"/>
      </p:cViewPr>
      <p:guideLst>
        <p:guide orient="horz" pos="890"/>
        <p:guide pos="2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41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67228-CEE8-FA4C-98E0-1D9D42B86A68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5EB9-0A80-EC43-827E-4652F5FC2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9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8FDFD-FADA-6D47-9EE3-BEF826880E24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3CD4A-3051-9B48-90F3-01164F86C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22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2" y="3567570"/>
            <a:ext cx="8489819" cy="540060"/>
          </a:xfrm>
        </p:spPr>
        <p:txBody>
          <a:bodyPr anchor="ctr" anchorCtr="0"/>
          <a:lstStyle>
            <a:lvl1pPr marL="0" indent="0">
              <a:lnSpc>
                <a:spcPct val="80000"/>
              </a:lnSpc>
              <a:buFontTx/>
              <a:buNone/>
              <a:defRPr sz="1800" b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 18pt., max. 2-zeilig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143634"/>
            <a:ext cx="8489820" cy="24538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&amp; VERSAL 12PT.</a:t>
            </a:r>
          </a:p>
        </p:txBody>
      </p:sp>
      <p:sp>
        <p:nvSpPr>
          <p:cNvPr id="33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7150" y="5976117"/>
            <a:ext cx="3838637" cy="466987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2" y="2667470"/>
            <a:ext cx="8489819" cy="900100"/>
          </a:xfrm>
        </p:spPr>
        <p:txBody>
          <a:bodyPr/>
          <a:lstStyle>
            <a:lvl1pPr>
              <a:defRPr sz="2600" b="1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26pt., </a:t>
            </a:r>
            <a:br>
              <a:rPr lang="en-GB" noProof="0" dirty="0"/>
            </a:br>
            <a:r>
              <a:rPr lang="en-GB" noProof="0" dirty="0"/>
              <a:t>max 2-zeilig</a:t>
            </a: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35" t="7179"/>
          <a:stretch/>
        </p:blipFill>
        <p:spPr>
          <a:xfrm>
            <a:off x="10672867" y="492369"/>
            <a:ext cx="1525144" cy="6365631"/>
          </a:xfrm>
          <a:prstGeom prst="rect">
            <a:avLst/>
          </a:prstGeom>
        </p:spPr>
      </p:pic>
      <p:pic>
        <p:nvPicPr>
          <p:cNvPr id="9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63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6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Blau+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-27385"/>
            <a:ext cx="12194133" cy="1098000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0" y="6524626"/>
            <a:ext cx="12192000" cy="360759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0" name="Textplatzhalter 1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418814" y="3429000"/>
            <a:ext cx="3838637" cy="840936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lnSpc>
                <a:spcPct val="150000"/>
              </a:lnSpc>
              <a:buNone/>
              <a:defRPr sz="1200" b="1" i="0" baseline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Bildmotiv</a:t>
            </a:r>
            <a:r>
              <a:rPr lang="en-GB" noProof="0" dirty="0"/>
              <a:t> (28,58 x 15,15cm) </a:t>
            </a:r>
            <a:r>
              <a:rPr lang="en-GB" noProof="0" dirty="0" err="1"/>
              <a:t>Bitte</a:t>
            </a:r>
            <a:r>
              <a:rPr lang="en-GB" noProof="0" dirty="0"/>
              <a:t> </a:t>
            </a:r>
            <a:r>
              <a:rPr lang="en-GB" noProof="0" dirty="0" err="1"/>
              <a:t>manuel</a:t>
            </a:r>
            <a:r>
              <a:rPr lang="en-GB" noProof="0" dirty="0"/>
              <a:t> </a:t>
            </a:r>
            <a:r>
              <a:rPr lang="en-GB" noProof="0" dirty="0" err="1"/>
              <a:t>innerhalb</a:t>
            </a:r>
            <a:r>
              <a:rPr lang="en-GB" noProof="0" dirty="0"/>
              <a:t> der </a:t>
            </a:r>
            <a:r>
              <a:rPr lang="en-GB" noProof="0" dirty="0" err="1"/>
              <a:t>Führungs-linien</a:t>
            </a:r>
            <a:r>
              <a:rPr lang="en-GB" noProof="0" dirty="0"/>
              <a:t> </a:t>
            </a:r>
            <a:r>
              <a:rPr lang="en-GB" noProof="0" dirty="0" err="1"/>
              <a:t>einpflegen</a:t>
            </a:r>
            <a:r>
              <a:rPr lang="en-GB" noProof="0" dirty="0"/>
              <a:t> und in den </a:t>
            </a:r>
            <a:r>
              <a:rPr lang="en-GB" noProof="0" dirty="0" err="1"/>
              <a:t>Hintergrund</a:t>
            </a:r>
            <a:r>
              <a:rPr lang="en-GB" noProof="0" dirty="0"/>
              <a:t> </a:t>
            </a:r>
            <a:r>
              <a:rPr lang="en-GB" noProof="0" dirty="0" err="1"/>
              <a:t>anordnen</a:t>
            </a:r>
            <a:r>
              <a:rPr lang="en-GB" noProof="0" dirty="0"/>
              <a:t>.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0" y="3433705"/>
            <a:ext cx="5199900" cy="751378"/>
          </a:xfrm>
          <a:solidFill>
            <a:srgbClr val="0064B4"/>
          </a:solidFill>
          <a:ln>
            <a:noFill/>
          </a:ln>
        </p:spPr>
        <p:txBody>
          <a:bodyPr lIns="342000" tIns="72000" rIns="72000" anchor="ctr" anchorCtr="0"/>
          <a:lstStyle>
            <a:lvl1pPr marL="0" indent="0">
              <a:lnSpc>
                <a:spcPct val="80000"/>
              </a:lnSpc>
              <a:buFontTx/>
              <a:buNone/>
              <a:tabLst>
                <a:tab pos="217488" algn="l"/>
              </a:tabLst>
              <a:defRPr sz="20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</a:t>
            </a:r>
          </a:p>
          <a:p>
            <a:pPr lvl="0"/>
            <a:r>
              <a:rPr lang="en-GB" noProof="0" dirty="0"/>
              <a:t>20pt., max 2-zeilig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85083"/>
            <a:ext cx="5199903" cy="624374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txBody>
          <a:bodyPr wrap="square" lIns="342000" tIns="72000" rIns="72000" bIns="144000">
            <a:spAutoFit/>
          </a:bodyPr>
          <a:lstStyle>
            <a:lvl1pPr marL="0" indent="0">
              <a:buNone/>
              <a:tabLst>
                <a:tab pos="217488" algn="l"/>
              </a:tabLst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</a:t>
            </a:r>
          </a:p>
          <a:p>
            <a:pPr lvl="0"/>
            <a:r>
              <a:rPr lang="en-GB" noProof="0" dirty="0"/>
              <a:t>&amp; VERSAL 12PT.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312876"/>
            <a:ext cx="5199900" cy="1152128"/>
          </a:xfrm>
          <a:solidFill>
            <a:srgbClr val="0064B4"/>
          </a:solidFill>
          <a:ln>
            <a:noFill/>
          </a:ln>
        </p:spPr>
        <p:txBody>
          <a:bodyPr lIns="342000" tIns="144000" rIns="72000" bIns="54000"/>
          <a:lstStyle>
            <a:lvl1pPr marL="0" indent="0">
              <a:tabLst>
                <a:tab pos="261938" algn="l"/>
              </a:tabLst>
              <a:defRPr sz="22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</a:t>
            </a:r>
            <a:br>
              <a:rPr lang="en-GB" noProof="0" dirty="0"/>
            </a:br>
            <a:r>
              <a:rPr lang="en-GB" noProof="0" dirty="0"/>
              <a:t>22pt., maximal</a:t>
            </a:r>
            <a:br>
              <a:rPr lang="en-GB" noProof="0" dirty="0"/>
            </a:br>
            <a:r>
              <a:rPr lang="en-GB" noProof="0" dirty="0"/>
              <a:t>3-zeilig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5360" y="6057293"/>
            <a:ext cx="3838637" cy="41658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pic>
        <p:nvPicPr>
          <p:cNvPr id="18" name="Bild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73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6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9949" y="440669"/>
            <a:ext cx="9322002" cy="701675"/>
          </a:xfrm>
        </p:spPr>
        <p:txBody>
          <a:bodyPr anchor="ctr" anchorCtr="0"/>
          <a:lstStyle>
            <a:lvl1pPr>
              <a:defRPr sz="20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20pt.  </a:t>
            </a: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263" y="8740"/>
            <a:ext cx="2453749" cy="900000"/>
          </a:xfrm>
          <a:prstGeom prst="rect">
            <a:avLst/>
          </a:prstGeom>
        </p:spPr>
      </p:pic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1" y="1412875"/>
            <a:ext cx="1139237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88660" y="6690742"/>
            <a:ext cx="6643511" cy="139590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Source: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nötig</a:t>
            </a:r>
            <a:r>
              <a:rPr lang="en-GB" noProof="0" dirty="0"/>
              <a:t> </a:t>
            </a:r>
            <a:r>
              <a:rPr lang="en-GB" noProof="0" dirty="0" err="1"/>
              <a:t>Quellenangabe</a:t>
            </a:r>
            <a:r>
              <a:rPr lang="en-GB" noProof="0" dirty="0"/>
              <a:t>, Verdana 6pt.</a:t>
            </a:r>
          </a:p>
        </p:txBody>
      </p:sp>
      <p:pic>
        <p:nvPicPr>
          <p:cNvPr id="7" name="Bild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87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9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sfolie-2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9949" y="440669"/>
            <a:ext cx="9322002" cy="701675"/>
          </a:xfrm>
        </p:spPr>
        <p:txBody>
          <a:bodyPr anchor="ctr" anchorCtr="0"/>
          <a:lstStyle>
            <a:lvl1pPr>
              <a:defRPr sz="20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20pt.  </a:t>
            </a: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263" y="8740"/>
            <a:ext cx="2453749" cy="900000"/>
          </a:xfrm>
          <a:prstGeom prst="rect">
            <a:avLst/>
          </a:prstGeom>
        </p:spPr>
      </p:pic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1" y="1412875"/>
            <a:ext cx="541852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88660" y="6690742"/>
            <a:ext cx="6643511" cy="139590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Source: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nötig</a:t>
            </a:r>
            <a:r>
              <a:rPr lang="en-GB" noProof="0" dirty="0"/>
              <a:t> </a:t>
            </a:r>
            <a:r>
              <a:rPr lang="en-GB" noProof="0" dirty="0" err="1"/>
              <a:t>Quellenangabe</a:t>
            </a:r>
            <a:r>
              <a:rPr lang="en-GB" noProof="0" dirty="0"/>
              <a:t>, Verdana 6pt.</a:t>
            </a:r>
          </a:p>
        </p:txBody>
      </p:sp>
      <p:pic>
        <p:nvPicPr>
          <p:cNvPr id="7" name="Bild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8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95448" y="1412776"/>
            <a:ext cx="541852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380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apiteltrenner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 r="12738"/>
          <a:stretch/>
        </p:blipFill>
        <p:spPr>
          <a:xfrm>
            <a:off x="2500923" y="0"/>
            <a:ext cx="7877907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3374" y="2060848"/>
            <a:ext cx="4821869" cy="396044"/>
          </a:xfrm>
        </p:spPr>
        <p:txBody>
          <a:bodyPr anchor="ctr" anchorCtr="0"/>
          <a:lstStyle>
            <a:lvl1pPr>
              <a:defRPr sz="1400" b="1" i="0" baseline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GB" noProof="0" dirty="0"/>
              <a:t>VERDANA BOLD &amp; VERSAL, 14PT.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2456892"/>
            <a:ext cx="11392371" cy="39962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1" i="0" baseline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40pt., </a:t>
            </a:r>
          </a:p>
          <a:p>
            <a:pPr lvl="0"/>
            <a:r>
              <a:rPr lang="en-GB" noProof="0" dirty="0" err="1"/>
              <a:t>gerne</a:t>
            </a:r>
            <a:r>
              <a:rPr lang="en-GB" noProof="0" dirty="0"/>
              <a:t> </a:t>
            </a:r>
            <a:r>
              <a:rPr lang="en-GB" noProof="0" dirty="0" err="1"/>
              <a:t>mehrzeilig</a:t>
            </a:r>
            <a:r>
              <a:rPr lang="en-GB" noProof="0" dirty="0"/>
              <a:t>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9339174" y="6525344"/>
            <a:ext cx="2602809" cy="332656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422" y="0"/>
            <a:ext cx="2069969" cy="901974"/>
          </a:xfrm>
          <a:prstGeom prst="rect">
            <a:avLst/>
          </a:prstGeom>
        </p:spPr>
      </p:pic>
      <p:sp>
        <p:nvSpPr>
          <p:cNvPr id="13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4046675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chlussfolie_Blau-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420703" y="6345904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  <a:endParaRPr lang="de-DE" sz="1400" b="1" baseline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2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2" y="468914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2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97717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2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24" name="Gruppierung 5"/>
          <p:cNvGrpSpPr/>
          <p:nvPr userDrawn="1"/>
        </p:nvGrpSpPr>
        <p:grpSpPr>
          <a:xfrm>
            <a:off x="314849" y="3897053"/>
            <a:ext cx="8597464" cy="592323"/>
            <a:chOff x="265654" y="4240833"/>
            <a:chExt cx="7254110" cy="592323"/>
          </a:xfrm>
        </p:grpSpPr>
        <p:sp>
          <p:nvSpPr>
            <p:cNvPr id="25" name="Textfeld 24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135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chlussfolie_Blau-ThankYou-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420703" y="4761148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  <a:endParaRPr lang="de-DE" sz="1400" b="1" baseline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2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2" y="414908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2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43711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2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24" name="Gruppierung 5"/>
          <p:cNvGrpSpPr/>
          <p:nvPr userDrawn="1"/>
        </p:nvGrpSpPr>
        <p:grpSpPr>
          <a:xfrm>
            <a:off x="314849" y="3501009"/>
            <a:ext cx="8597464" cy="592323"/>
            <a:chOff x="265654" y="4240833"/>
            <a:chExt cx="7254110" cy="592323"/>
          </a:xfrm>
        </p:grpSpPr>
        <p:sp>
          <p:nvSpPr>
            <p:cNvPr id="25" name="Textfeld 24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sp>
        <p:nvSpPr>
          <p:cNvPr id="27" name="Textfeld 26"/>
          <p:cNvSpPr txBox="1"/>
          <p:nvPr userDrawn="1"/>
        </p:nvSpPr>
        <p:spPr>
          <a:xfrm>
            <a:off x="420703" y="5518053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baseline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Supported</a:t>
            </a:r>
            <a:r>
              <a:rPr lang="de-DE" sz="1400" b="1" baseline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1400" b="1" baseline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by</a:t>
            </a:r>
            <a:r>
              <a:rPr lang="de-DE" sz="1400" b="1" baseline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</a:t>
            </a:r>
          </a:p>
        </p:txBody>
      </p:sp>
      <p:sp>
        <p:nvSpPr>
          <p:cNvPr id="28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5852762"/>
            <a:ext cx="2560000" cy="636579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Logo </a:t>
            </a:r>
          </a:p>
          <a:p>
            <a:r>
              <a:rPr lang="de-DE" dirty="0"/>
              <a:t>einladen.</a:t>
            </a:r>
          </a:p>
        </p:txBody>
      </p:sp>
    </p:spTree>
    <p:extLst>
      <p:ext uri="{BB962C8B-B14F-4D97-AF65-F5344CB8AC3E}">
        <p14:creationId xmlns:p14="http://schemas.microsoft.com/office/powerpoint/2010/main" val="4012656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0" y="3433705"/>
            <a:ext cx="5199900" cy="751378"/>
          </a:xfrm>
          <a:solidFill>
            <a:schemeClr val="bg1"/>
          </a:solidFill>
          <a:ln>
            <a:noFill/>
          </a:ln>
        </p:spPr>
        <p:txBody>
          <a:bodyPr lIns="342000" tIns="72000" rIns="72000" anchor="ctr" anchorCtr="0"/>
          <a:lstStyle>
            <a:lvl1pPr marL="0" indent="0">
              <a:lnSpc>
                <a:spcPct val="80000"/>
              </a:lnSpc>
              <a:buFontTx/>
              <a:buNone/>
              <a:tabLst>
                <a:tab pos="217488" algn="l"/>
              </a:tabLst>
              <a:defRPr sz="2000" b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</a:t>
            </a:r>
          </a:p>
          <a:p>
            <a:pPr lvl="0"/>
            <a:r>
              <a:rPr lang="en-GB" noProof="0" dirty="0"/>
              <a:t>20pt., max 2-zeilig</a:t>
            </a:r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85083"/>
            <a:ext cx="5199903" cy="674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42000" tIns="72000" rIns="72000" bIns="144000">
            <a:spAutoFit/>
          </a:bodyPr>
          <a:lstStyle>
            <a:lvl1pPr marL="0" indent="0">
              <a:buNone/>
              <a:tabLst>
                <a:tab pos="217488" algn="l"/>
              </a:tabLst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</a:t>
            </a:r>
          </a:p>
          <a:p>
            <a:pPr lvl="0"/>
            <a:r>
              <a:rPr lang="en-GB" noProof="0" dirty="0"/>
              <a:t>&amp; VERSAL 12PT.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312876"/>
            <a:ext cx="5199900" cy="1152128"/>
          </a:xfrm>
          <a:solidFill>
            <a:schemeClr val="bg1"/>
          </a:solidFill>
          <a:ln>
            <a:noFill/>
          </a:ln>
        </p:spPr>
        <p:txBody>
          <a:bodyPr lIns="342000" tIns="144000" rIns="72000" bIns="54000"/>
          <a:lstStyle>
            <a:lvl1pPr marL="0" indent="0">
              <a:tabLst>
                <a:tab pos="261938" algn="l"/>
              </a:tabLst>
              <a:defRPr sz="2200" b="1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</a:t>
            </a:r>
            <a:br>
              <a:rPr lang="en-GB" noProof="0" dirty="0"/>
            </a:br>
            <a:r>
              <a:rPr lang="en-GB" noProof="0" dirty="0"/>
              <a:t>22pt., maximal</a:t>
            </a:r>
            <a:br>
              <a:rPr lang="en-GB" noProof="0" dirty="0"/>
            </a:br>
            <a:r>
              <a:rPr lang="en-GB" noProof="0" dirty="0"/>
              <a:t>3-zeilig</a:t>
            </a:r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5360" y="6057293"/>
            <a:ext cx="3838637" cy="466987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7418814" y="3429000"/>
            <a:ext cx="3838637" cy="840936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lnSpc>
                <a:spcPct val="150000"/>
              </a:lnSpc>
              <a:buNone/>
              <a:defRPr sz="1200" b="1" i="0" baseline="0">
                <a:solidFill>
                  <a:srgbClr val="F7403A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Bildmotiv</a:t>
            </a:r>
            <a:r>
              <a:rPr lang="en-GB" noProof="0" dirty="0"/>
              <a:t> (33,87 x 15,3cm) </a:t>
            </a:r>
            <a:r>
              <a:rPr lang="en-GB" noProof="0" dirty="0" err="1"/>
              <a:t>Bitte</a:t>
            </a:r>
            <a:r>
              <a:rPr lang="en-GB" noProof="0" dirty="0"/>
              <a:t> </a:t>
            </a:r>
            <a:r>
              <a:rPr lang="en-GB" noProof="0" dirty="0" err="1"/>
              <a:t>manuel</a:t>
            </a:r>
            <a:r>
              <a:rPr lang="en-GB" noProof="0" dirty="0"/>
              <a:t> </a:t>
            </a:r>
            <a:r>
              <a:rPr lang="en-GB" noProof="0" dirty="0" err="1"/>
              <a:t>innerhalb</a:t>
            </a:r>
            <a:r>
              <a:rPr lang="en-GB" noProof="0" dirty="0"/>
              <a:t> der </a:t>
            </a:r>
            <a:r>
              <a:rPr lang="en-GB" noProof="0" dirty="0" err="1"/>
              <a:t>Führungslinien</a:t>
            </a:r>
            <a:r>
              <a:rPr lang="en-GB" noProof="0" dirty="0"/>
              <a:t> </a:t>
            </a:r>
            <a:r>
              <a:rPr lang="en-GB" noProof="0" dirty="0" err="1"/>
              <a:t>einpflegen</a:t>
            </a:r>
            <a:r>
              <a:rPr lang="en-GB" noProof="0" dirty="0"/>
              <a:t> und in den </a:t>
            </a:r>
            <a:r>
              <a:rPr lang="en-GB" noProof="0" dirty="0" err="1"/>
              <a:t>Hintergrund</a:t>
            </a:r>
            <a:r>
              <a:rPr lang="en-GB" noProof="0" dirty="0"/>
              <a:t> </a:t>
            </a:r>
            <a:r>
              <a:rPr lang="en-GB" noProof="0" dirty="0" err="1"/>
              <a:t>anordnen</a:t>
            </a:r>
            <a:r>
              <a:rPr lang="en-GB" noProof="0" dirty="0"/>
              <a:t>.</a:t>
            </a:r>
          </a:p>
        </p:txBody>
      </p:sp>
      <p:pic>
        <p:nvPicPr>
          <p:cNvPr id="11" name="Bild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65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6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9949" y="440669"/>
            <a:ext cx="9322002" cy="701675"/>
          </a:xfrm>
        </p:spPr>
        <p:txBody>
          <a:bodyPr anchor="ctr" anchorCtr="0"/>
          <a:lstStyle>
            <a:lvl1pPr>
              <a:defRPr sz="20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20pt.  </a:t>
            </a: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1" y="1412875"/>
            <a:ext cx="1139237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88660" y="6684010"/>
            <a:ext cx="6643511" cy="146323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600" b="0" i="0" baseline="0">
                <a:solidFill>
                  <a:srgbClr val="54585A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Source: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nötig</a:t>
            </a:r>
            <a:r>
              <a:rPr lang="en-GB" noProof="0" dirty="0"/>
              <a:t> </a:t>
            </a:r>
            <a:r>
              <a:rPr lang="en-GB" noProof="0" dirty="0" err="1"/>
              <a:t>Quellenangabe</a:t>
            </a:r>
            <a:r>
              <a:rPr lang="en-GB" noProof="0" dirty="0"/>
              <a:t>, Verdana 6pt.</a:t>
            </a:r>
          </a:p>
        </p:txBody>
      </p:sp>
    </p:spTree>
    <p:extLst>
      <p:ext uri="{BB962C8B-B14F-4D97-AF65-F5344CB8AC3E}">
        <p14:creationId xmlns:p14="http://schemas.microsoft.com/office/powerpoint/2010/main" val="146448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sfolie-2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9949" y="440669"/>
            <a:ext cx="9322002" cy="701675"/>
          </a:xfrm>
        </p:spPr>
        <p:txBody>
          <a:bodyPr anchor="ctr" anchorCtr="0"/>
          <a:lstStyle>
            <a:lvl1pPr>
              <a:defRPr sz="20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20pt.  </a:t>
            </a: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371" y="0"/>
            <a:ext cx="2069969" cy="901974"/>
          </a:xfrm>
          <a:prstGeom prst="rect">
            <a:avLst/>
          </a:prstGeom>
        </p:spPr>
      </p:pic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1" y="1412875"/>
            <a:ext cx="541852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88660" y="6684010"/>
            <a:ext cx="6643511" cy="146323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600" b="0" i="0" baseline="0">
                <a:solidFill>
                  <a:srgbClr val="54585A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Source: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nötig</a:t>
            </a:r>
            <a:r>
              <a:rPr lang="en-GB" noProof="0" dirty="0"/>
              <a:t> </a:t>
            </a:r>
            <a:r>
              <a:rPr lang="en-GB" noProof="0" dirty="0" err="1"/>
              <a:t>Quellenangabe</a:t>
            </a:r>
            <a:r>
              <a:rPr lang="en-GB" noProof="0" dirty="0"/>
              <a:t>, Verdana 6pt.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95448" y="1412776"/>
            <a:ext cx="541852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864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9949" y="440669"/>
            <a:ext cx="9322002" cy="701675"/>
          </a:xfrm>
        </p:spPr>
        <p:txBody>
          <a:bodyPr anchor="ctr" anchorCtr="0"/>
          <a:lstStyle>
            <a:lvl1pPr>
              <a:defRPr sz="20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20pt.  </a:t>
            </a: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87" y="0"/>
            <a:ext cx="2069969" cy="901974"/>
          </a:xfrm>
          <a:prstGeom prst="rect">
            <a:avLst/>
          </a:prstGeom>
        </p:spPr>
      </p:pic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1" y="1412875"/>
            <a:ext cx="1139237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88660" y="6684010"/>
            <a:ext cx="6643511" cy="146323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600" b="0" i="0" baseline="0">
                <a:solidFill>
                  <a:srgbClr val="54585A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Source: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nötig</a:t>
            </a:r>
            <a:r>
              <a:rPr lang="en-GB" noProof="0" dirty="0"/>
              <a:t> </a:t>
            </a:r>
            <a:r>
              <a:rPr lang="en-GB" noProof="0" dirty="0" err="1"/>
              <a:t>Quellenangabe</a:t>
            </a:r>
            <a:r>
              <a:rPr lang="en-GB" noProof="0" dirty="0"/>
              <a:t>, Verdana 6pt.</a:t>
            </a:r>
          </a:p>
        </p:txBody>
      </p:sp>
    </p:spTree>
    <p:extLst>
      <p:ext uri="{BB962C8B-B14F-4D97-AF65-F5344CB8AC3E}">
        <p14:creationId xmlns:p14="http://schemas.microsoft.com/office/powerpoint/2010/main" val="348220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apiteltrenner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3374" y="2060848"/>
            <a:ext cx="5717969" cy="396044"/>
          </a:xfrm>
        </p:spPr>
        <p:txBody>
          <a:bodyPr anchor="ctr" anchorCtr="0"/>
          <a:lstStyle>
            <a:lvl1pPr>
              <a:defRPr sz="1400" b="1" i="0" baseline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GB" noProof="0" dirty="0"/>
              <a:t>KAPITEL, VERDANA BOLD &amp; VERSAL, 14PT. 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2456892"/>
            <a:ext cx="11392371" cy="3996296"/>
          </a:xfrm>
        </p:spPr>
        <p:txBody>
          <a:bodyPr/>
          <a:lstStyle>
            <a:lvl1pPr>
              <a:lnSpc>
                <a:spcPct val="100000"/>
              </a:lnSpc>
              <a:defRPr sz="4000" b="1" i="0" baseline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40pt., </a:t>
            </a:r>
          </a:p>
          <a:p>
            <a:pPr lvl="0"/>
            <a:r>
              <a:rPr lang="en-GB" noProof="0" dirty="0" err="1"/>
              <a:t>gerne</a:t>
            </a:r>
            <a:r>
              <a:rPr lang="en-GB" noProof="0" dirty="0"/>
              <a:t> </a:t>
            </a:r>
            <a:r>
              <a:rPr lang="en-GB" noProof="0" dirty="0" err="1"/>
              <a:t>mehrzeilig</a:t>
            </a:r>
            <a:r>
              <a:rPr lang="en-GB" noProof="0" dirty="0"/>
              <a:t>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6864085" y="6525344"/>
            <a:ext cx="4949737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0" r="17270"/>
          <a:stretch/>
        </p:blipFill>
        <p:spPr>
          <a:xfrm>
            <a:off x="2167467" y="0"/>
            <a:ext cx="7690338" cy="6858000"/>
          </a:xfrm>
          <a:prstGeom prst="rect">
            <a:avLst/>
          </a:prstGeom>
        </p:spPr>
      </p:pic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87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6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3"/>
          <a:stretch/>
        </p:blipFill>
        <p:spPr>
          <a:xfrm>
            <a:off x="6648621" y="0"/>
            <a:ext cx="5549390" cy="6858000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420703" y="6345904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  <a:endParaRPr lang="de-DE" sz="1400" b="1" baseline="0" dirty="0">
              <a:solidFill>
                <a:srgbClr val="0064B4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2" y="468914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977172"/>
            <a:ext cx="8489820" cy="311432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2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14849" y="3897053"/>
            <a:ext cx="8597464" cy="592323"/>
            <a:chOff x="265654" y="4240833"/>
            <a:chExt cx="7254110" cy="592323"/>
          </a:xfrm>
        </p:grpSpPr>
        <p:sp>
          <p:nvSpPr>
            <p:cNvPr id="4" name="Textfeld 3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baseline="0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5" name="Rechteck 4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aseline="0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3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mit Fördermittelge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3"/>
          <a:stretch/>
        </p:blipFill>
        <p:spPr>
          <a:xfrm>
            <a:off x="6648621" y="0"/>
            <a:ext cx="5549390" cy="6858000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420703" y="4761148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  <a:endParaRPr lang="de-DE" sz="1400" b="1" baseline="0" dirty="0">
              <a:solidFill>
                <a:srgbClr val="0064B4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2" y="414908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437112"/>
            <a:ext cx="8489820" cy="311432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2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14849" y="3501009"/>
            <a:ext cx="8597464" cy="592323"/>
            <a:chOff x="265654" y="4240833"/>
            <a:chExt cx="7254110" cy="592323"/>
          </a:xfrm>
        </p:grpSpPr>
        <p:sp>
          <p:nvSpPr>
            <p:cNvPr id="4" name="Textfeld 3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baseline="0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5" name="Rechteck 4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aseline="0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sp>
        <p:nvSpPr>
          <p:cNvPr id="12" name="Textfeld 11"/>
          <p:cNvSpPr txBox="1"/>
          <p:nvPr userDrawn="1"/>
        </p:nvSpPr>
        <p:spPr>
          <a:xfrm>
            <a:off x="420703" y="5518053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baseline="0" dirty="0" err="1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Supported</a:t>
            </a:r>
            <a:r>
              <a:rPr lang="de-DE" sz="1400" b="1" baseline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1400" b="1" baseline="0" dirty="0" err="1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by</a:t>
            </a:r>
            <a:r>
              <a:rPr lang="de-DE" sz="1400" b="1" baseline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:</a:t>
            </a:r>
          </a:p>
        </p:txBody>
      </p:sp>
      <p:sp>
        <p:nvSpPr>
          <p:cNvPr id="15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5852762"/>
            <a:ext cx="2560000" cy="636579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Logo </a:t>
            </a:r>
          </a:p>
          <a:p>
            <a:r>
              <a:rPr lang="de-DE" dirty="0"/>
              <a:t>einladen.</a:t>
            </a:r>
          </a:p>
        </p:txBody>
      </p:sp>
      <p:pic>
        <p:nvPicPr>
          <p:cNvPr id="19" name="Bild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43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lau"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1" t="8075"/>
          <a:stretch/>
        </p:blipFill>
        <p:spPr>
          <a:xfrm>
            <a:off x="10403370" y="545123"/>
            <a:ext cx="1794641" cy="6304257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2" y="3567570"/>
            <a:ext cx="8489819" cy="540060"/>
          </a:xfrm>
        </p:spPr>
        <p:txBody>
          <a:bodyPr anchor="ctr" anchorCtr="0"/>
          <a:lstStyle>
            <a:lvl1pPr marL="0" indent="0">
              <a:lnSpc>
                <a:spcPct val="80000"/>
              </a:lnSpc>
              <a:buFontTx/>
              <a:buNone/>
              <a:defRPr sz="18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 18pt., max. 2-zeilig</a:t>
            </a:r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143635"/>
            <a:ext cx="8489820" cy="231923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&amp; VERSAL 12PT.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7150" y="6026515"/>
            <a:ext cx="3838637" cy="416589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2" y="2667470"/>
            <a:ext cx="8489819" cy="900100"/>
          </a:xfrm>
        </p:spPr>
        <p:txBody>
          <a:bodyPr/>
          <a:lstStyle>
            <a:lvl1pPr>
              <a:defRPr sz="26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26pt., max 2-zeilig</a:t>
            </a:r>
          </a:p>
        </p:txBody>
      </p:sp>
      <p:pic>
        <p:nvPicPr>
          <p:cNvPr id="11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55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pos="26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nplatzhalter 4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425289" y="6660278"/>
            <a:ext cx="336786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de-DE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har char="•"/>
              <a:defRPr sz="7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fld id="{57C40571-2FB7-499F-BD7E-B68E3F75426D}" type="slidenum">
              <a:rPr lang="de-DE" sz="800" b="1" i="0" smtClean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pPr>
                <a:buFontTx/>
                <a:buNone/>
                <a:defRPr/>
              </a:pPr>
              <a:t>‹Nr.›</a:t>
            </a:fld>
            <a:endParaRPr lang="de-DE" sz="800" b="1" i="0" dirty="0">
              <a:solidFill>
                <a:srgbClr val="0064B4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401705" y="206376"/>
            <a:ext cx="1041211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334" y="1052514"/>
            <a:ext cx="1138968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Ebene</a:t>
            </a:r>
            <a:r>
              <a:rPr lang="en-GB" noProof="0" dirty="0"/>
              <a:t> 0</a:t>
            </a:r>
          </a:p>
          <a:p>
            <a:pPr lvl="1"/>
            <a:r>
              <a:rPr lang="en-GB" noProof="0" dirty="0" err="1"/>
              <a:t>Ebene</a:t>
            </a:r>
            <a:r>
              <a:rPr lang="en-GB" noProof="0" dirty="0"/>
              <a:t> 1</a:t>
            </a:r>
          </a:p>
          <a:p>
            <a:pPr lvl="2"/>
            <a:r>
              <a:rPr lang="en-GB" noProof="0" dirty="0" err="1"/>
              <a:t>Ebene</a:t>
            </a:r>
            <a:r>
              <a:rPr lang="en-GB" noProof="0" dirty="0"/>
              <a:t> 2</a:t>
            </a:r>
          </a:p>
          <a:p>
            <a:pPr lvl="3"/>
            <a:r>
              <a:rPr lang="en-GB" noProof="0" dirty="0" err="1"/>
              <a:t>Ebene</a:t>
            </a:r>
            <a:r>
              <a:rPr lang="en-GB" noProof="0" dirty="0"/>
              <a:t> 3</a:t>
            </a:r>
          </a:p>
          <a:p>
            <a:pPr lvl="4"/>
            <a:r>
              <a:rPr lang="en-GB" noProof="0" dirty="0" err="1"/>
              <a:t>Ebene</a:t>
            </a:r>
            <a:r>
              <a:rPr lang="en-GB" noProof="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90759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03" r:id="rId2"/>
    <p:sldLayoutId id="2147483681" r:id="rId3"/>
    <p:sldLayoutId id="2147483709" r:id="rId4"/>
    <p:sldLayoutId id="2147483700" r:id="rId5"/>
    <p:sldLayoutId id="2147483706" r:id="rId6"/>
    <p:sldLayoutId id="2147483688" r:id="rId7"/>
    <p:sldLayoutId id="2147483689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ct val="20000"/>
        </a:spcBef>
        <a:buClr>
          <a:srgbClr val="0064B4"/>
        </a:buClr>
        <a:buFont typeface="Symbol" charset="2"/>
        <a:buNone/>
        <a:defRPr sz="1800" b="1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1pPr>
      <a:lvl2pPr marL="177800" indent="-177800" algn="l" defTabSz="914400" rtl="0" eaLnBrk="1" latinLnBrk="0" hangingPunct="1">
        <a:lnSpc>
          <a:spcPct val="120000"/>
        </a:lnSpc>
        <a:spcBef>
          <a:spcPct val="20000"/>
        </a:spcBef>
        <a:buClrTx/>
        <a:buSzPct val="80000"/>
        <a:buFont typeface="Symbol" charset="2"/>
        <a:buChar char="-"/>
        <a:tabLst/>
        <a:defRPr sz="1800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2pPr>
      <a:lvl3pPr marL="444500" indent="-177800" algn="l" defTabSz="914400" rtl="0" eaLnBrk="1" latinLnBrk="0" hangingPunct="1">
        <a:lnSpc>
          <a:spcPct val="120000"/>
        </a:lnSpc>
        <a:spcBef>
          <a:spcPct val="20000"/>
        </a:spcBef>
        <a:buClrTx/>
        <a:buFont typeface="Symbol" charset="2"/>
        <a:buChar char="-"/>
        <a:defRPr sz="1800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3pPr>
      <a:lvl4pPr marL="723900" indent="-180975" algn="l" defTabSz="914400" rtl="0" eaLnBrk="1" latinLnBrk="0" hangingPunct="1">
        <a:lnSpc>
          <a:spcPct val="120000"/>
        </a:lnSpc>
        <a:spcBef>
          <a:spcPct val="20000"/>
        </a:spcBef>
        <a:buClrTx/>
        <a:buFont typeface="Symbol" charset="2"/>
        <a:buChar char="-"/>
        <a:defRPr sz="1800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4pPr>
      <a:lvl5pPr marL="990600" indent="-180975" algn="l" defTabSz="914400" rtl="0" eaLnBrk="1" latinLnBrk="0" hangingPunct="1">
        <a:lnSpc>
          <a:spcPct val="120000"/>
        </a:lnSpc>
        <a:spcBef>
          <a:spcPct val="20000"/>
        </a:spcBef>
        <a:buClrTx/>
        <a:buFont typeface="Symbol" charset="2"/>
        <a:buChar char="-"/>
        <a:tabLst>
          <a:tab pos="990600" algn="l"/>
        </a:tabLst>
        <a:defRPr sz="1800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4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425289" y="6660278"/>
            <a:ext cx="336786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de-DE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har char="•"/>
              <a:defRPr sz="7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fld id="{57C40571-2FB7-499F-BD7E-B68E3F75426D}" type="slidenum">
              <a:rPr lang="de-DE" sz="800" b="1" i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pPr>
                <a:buFontTx/>
                <a:buNone/>
                <a:defRPr/>
              </a:pPr>
              <a:t>‹Nr.›</a:t>
            </a:fld>
            <a:endParaRPr lang="de-DE" sz="800" b="1" i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401705" y="206376"/>
            <a:ext cx="1041211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334" y="1052514"/>
            <a:ext cx="1138968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Ebene</a:t>
            </a:r>
            <a:r>
              <a:rPr lang="en-GB" noProof="0" dirty="0"/>
              <a:t> 0</a:t>
            </a:r>
          </a:p>
          <a:p>
            <a:pPr lvl="1"/>
            <a:r>
              <a:rPr lang="en-GB" noProof="0" dirty="0" err="1"/>
              <a:t>Ebene</a:t>
            </a:r>
            <a:r>
              <a:rPr lang="en-GB" noProof="0" dirty="0"/>
              <a:t> 1</a:t>
            </a:r>
          </a:p>
          <a:p>
            <a:pPr lvl="2"/>
            <a:r>
              <a:rPr lang="en-GB" noProof="0" dirty="0" err="1"/>
              <a:t>Ebene</a:t>
            </a:r>
            <a:r>
              <a:rPr lang="en-GB" noProof="0" dirty="0"/>
              <a:t> 2</a:t>
            </a:r>
          </a:p>
          <a:p>
            <a:pPr lvl="3"/>
            <a:r>
              <a:rPr lang="en-GB" noProof="0" dirty="0" err="1"/>
              <a:t>Ebene</a:t>
            </a:r>
            <a:r>
              <a:rPr lang="en-GB" noProof="0" dirty="0"/>
              <a:t> 3</a:t>
            </a:r>
          </a:p>
          <a:p>
            <a:pPr lvl="4"/>
            <a:r>
              <a:rPr lang="en-GB" noProof="0" dirty="0" err="1"/>
              <a:t>Ebene</a:t>
            </a:r>
            <a:r>
              <a:rPr lang="en-GB" noProof="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6847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04" r:id="rId2"/>
    <p:sldLayoutId id="2147483707" r:id="rId3"/>
    <p:sldLayoutId id="2147483708" r:id="rId4"/>
    <p:sldLayoutId id="2147483705" r:id="rId5"/>
    <p:sldLayoutId id="2147483693" r:id="rId6"/>
    <p:sldLayoutId id="2147483701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bg1"/>
        </a:buClr>
        <a:buFontTx/>
        <a:buNone/>
        <a:defRPr sz="18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  <a:lvl2pPr marL="177800" indent="-177800" algn="l" defTabSz="914400" rtl="0" eaLnBrk="1" latinLnBrk="0" hangingPunct="1">
        <a:spcBef>
          <a:spcPct val="20000"/>
        </a:spcBef>
        <a:buClrTx/>
        <a:buSzPct val="80000"/>
        <a:buFont typeface="Symbol" charset="2"/>
        <a:buChar char="-"/>
        <a:tabLst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2pPr>
      <a:lvl3pPr marL="444500" indent="-177800" algn="l" defTabSz="914400" rtl="0" eaLnBrk="1" latinLnBrk="0" hangingPunct="1">
        <a:spcBef>
          <a:spcPct val="20000"/>
        </a:spcBef>
        <a:buClrTx/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3pPr>
      <a:lvl4pPr marL="723900" indent="-180975" algn="l" defTabSz="914400" rtl="0" eaLnBrk="1" latinLnBrk="0" hangingPunct="1">
        <a:spcBef>
          <a:spcPct val="20000"/>
        </a:spcBef>
        <a:buClrTx/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4pPr>
      <a:lvl5pPr marL="990600" indent="-180975" algn="l" defTabSz="914400" rtl="0" eaLnBrk="1" latinLnBrk="0" hangingPunct="1">
        <a:spcBef>
          <a:spcPct val="20000"/>
        </a:spcBef>
        <a:buClrTx/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noProof="0" dirty="0"/>
              <a:t>From basics to </a:t>
            </a:r>
            <a:r>
              <a:rPr lang="en-US" dirty="0"/>
              <a:t>w</a:t>
            </a:r>
            <a:r>
              <a:rPr lang="en-US" noProof="0" dirty="0" err="1"/>
              <a:t>orking</a:t>
            </a:r>
            <a:r>
              <a:rPr lang="en-US" noProof="0" dirty="0"/>
              <a:t> simulation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Florian Dennewitz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337150" y="5989582"/>
            <a:ext cx="3838637" cy="453522"/>
          </a:xfrm>
        </p:spPr>
        <p:txBody>
          <a:bodyPr/>
          <a:lstStyle/>
          <a:p>
            <a:r>
              <a:rPr lang="en-US" noProof="0" dirty="0"/>
              <a:t>Fuel Cell Conference </a:t>
            </a:r>
          </a:p>
          <a:p>
            <a:r>
              <a:rPr lang="en-US" dirty="0"/>
              <a:t>Chemnitz, </a:t>
            </a:r>
            <a:r>
              <a:rPr lang="en-US" noProof="0" dirty="0"/>
              <a:t>12-13</a:t>
            </a:r>
            <a:r>
              <a:rPr lang="en-US" baseline="30000" noProof="0" dirty="0"/>
              <a:t>th</a:t>
            </a:r>
            <a:r>
              <a:rPr lang="en-US" noProof="0" dirty="0"/>
              <a:t> November, 2024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Black Box Modelling for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24025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DC548-27AB-478C-B349-2370AA90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Modelling Approach - Components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967DDA-28D4-4C3E-8BC3-D8C4FD6EA6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2" y="6499938"/>
            <a:ext cx="7555612" cy="386389"/>
          </a:xfrm>
        </p:spPr>
        <p:txBody>
          <a:bodyPr/>
          <a:lstStyle/>
          <a:p>
            <a:r>
              <a:rPr lang="de-DE" dirty="0"/>
              <a:t>[3] </a:t>
            </a:r>
            <a:r>
              <a:rPr lang="de-DE" dirty="0" err="1"/>
              <a:t>Gößling</a:t>
            </a:r>
            <a:r>
              <a:rPr lang="de-DE" dirty="0"/>
              <a:t>, S.: 2-D + 1-D ortsaufgelöste Modellierung von PEM-Brennstoffzellen, Fakultät für Ingenieurwissenschaften, Abteilung </a:t>
            </a:r>
            <a:r>
              <a:rPr lang="de-DE" dirty="0" err="1"/>
              <a:t>Maschienenbau</a:t>
            </a:r>
            <a:r>
              <a:rPr lang="de-DE" dirty="0"/>
              <a:t> und Verfahrenstechnik, Universität Duisburg</a:t>
            </a:r>
          </a:p>
          <a:p>
            <a:r>
              <a:rPr lang="de-DE" dirty="0"/>
              <a:t>Essen, Duisburg, 2019.</a:t>
            </a:r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2E126901-FC83-4FCA-9EA2-7C540B35AD8D}"/>
              </a:ext>
            </a:extLst>
          </p:cNvPr>
          <p:cNvGrpSpPr/>
          <p:nvPr/>
        </p:nvGrpSpPr>
        <p:grpSpPr>
          <a:xfrm>
            <a:off x="-22814162" y="2046205"/>
            <a:ext cx="1596483" cy="576064"/>
            <a:chOff x="6803773" y="5303840"/>
            <a:chExt cx="1596483" cy="576064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97C1F3E5-D490-4FE2-9D17-686CD545BFAE}"/>
                </a:ext>
              </a:extLst>
            </p:cNvPr>
            <p:cNvGrpSpPr/>
            <p:nvPr/>
          </p:nvGrpSpPr>
          <p:grpSpPr>
            <a:xfrm>
              <a:off x="7320136" y="5303840"/>
              <a:ext cx="576064" cy="576064"/>
              <a:chOff x="9624392" y="4977172"/>
              <a:chExt cx="576064" cy="576064"/>
            </a:xfrm>
          </p:grpSpPr>
          <p:sp>
            <p:nvSpPr>
              <p:cNvPr id="97" name="Flussdiagramm: Verbinder 96">
                <a:extLst>
                  <a:ext uri="{FF2B5EF4-FFF2-40B4-BE49-F238E27FC236}">
                    <a16:creationId xmlns:a16="http://schemas.microsoft.com/office/drawing/2014/main" id="{79B8D665-A78E-4FBB-B212-97F0F8D6A5AE}"/>
                  </a:ext>
                </a:extLst>
              </p:cNvPr>
              <p:cNvSpPr/>
              <p:nvPr/>
            </p:nvSpPr>
            <p:spPr>
              <a:xfrm>
                <a:off x="9624392" y="4977172"/>
                <a:ext cx="576064" cy="57606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44322ED3-8CB3-4226-A120-043B09B48E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84093" y="5056901"/>
                <a:ext cx="432000" cy="95571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Gerader Verbinder 98">
                <a:extLst>
                  <a:ext uri="{FF2B5EF4-FFF2-40B4-BE49-F238E27FC236}">
                    <a16:creationId xmlns:a16="http://schemas.microsoft.com/office/drawing/2014/main" id="{216D4AE7-B742-4129-B56D-43078B205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4093" y="5295561"/>
                <a:ext cx="432000" cy="167665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5" name="Minuszeichen 94">
              <a:extLst>
                <a:ext uri="{FF2B5EF4-FFF2-40B4-BE49-F238E27FC236}">
                  <a16:creationId xmlns:a16="http://schemas.microsoft.com/office/drawing/2014/main" id="{375596EC-7C70-473B-B73B-4C369D85D23A}"/>
                </a:ext>
              </a:extLst>
            </p:cNvPr>
            <p:cNvSpPr/>
            <p:nvPr/>
          </p:nvSpPr>
          <p:spPr>
            <a:xfrm>
              <a:off x="7824192" y="5519864"/>
              <a:ext cx="576064" cy="144016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inuszeichen 95">
              <a:extLst>
                <a:ext uri="{FF2B5EF4-FFF2-40B4-BE49-F238E27FC236}">
                  <a16:creationId xmlns:a16="http://schemas.microsoft.com/office/drawing/2014/main" id="{1E82CB36-707D-49E2-B00F-2498119562B7}"/>
                </a:ext>
              </a:extLst>
            </p:cNvPr>
            <p:cNvSpPr/>
            <p:nvPr/>
          </p:nvSpPr>
          <p:spPr>
            <a:xfrm>
              <a:off x="6803773" y="5518121"/>
              <a:ext cx="576064" cy="144016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42FBD346-2573-4513-9740-FC0F32D47F17}"/>
              </a:ext>
            </a:extLst>
          </p:cNvPr>
          <p:cNvGrpSpPr/>
          <p:nvPr/>
        </p:nvGrpSpPr>
        <p:grpSpPr>
          <a:xfrm>
            <a:off x="-22995232" y="972965"/>
            <a:ext cx="33855738" cy="5621893"/>
            <a:chOff x="479376" y="972965"/>
            <a:chExt cx="33855738" cy="5621893"/>
          </a:xfrm>
        </p:grpSpPr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EED75ECA-DCA6-4D42-AEDB-BB7822C72079}"/>
                </a:ext>
              </a:extLst>
            </p:cNvPr>
            <p:cNvGrpSpPr/>
            <p:nvPr/>
          </p:nvGrpSpPr>
          <p:grpSpPr>
            <a:xfrm>
              <a:off x="479376" y="972965"/>
              <a:ext cx="33855738" cy="5621893"/>
              <a:chOff x="479376" y="972965"/>
              <a:chExt cx="33855738" cy="5621893"/>
            </a:xfrm>
          </p:grpSpPr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4D2337FF-43E3-40E7-ADAF-84F1EA2FFA85}"/>
                  </a:ext>
                </a:extLst>
              </p:cNvPr>
              <p:cNvSpPr/>
              <p:nvPr/>
            </p:nvSpPr>
            <p:spPr>
              <a:xfrm>
                <a:off x="6955348" y="3296017"/>
                <a:ext cx="41825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200" dirty="0">
                    <a:latin typeface="+mj-lt"/>
                    <a:ea typeface="Batang" panose="02030600000101010101" pitchFamily="18" charset="-127"/>
                  </a:rPr>
                  <a:t>Fig. 2: Modelling approach rotating disk, Modell II</a:t>
                </a:r>
                <a:endParaRPr lang="en-US" sz="1200" dirty="0">
                  <a:latin typeface="+mj-lt"/>
                </a:endParaRPr>
              </a:p>
            </p:txBody>
          </p:sp>
          <p:grpSp>
            <p:nvGrpSpPr>
              <p:cNvPr id="104" name="Gruppieren 103">
                <a:extLst>
                  <a:ext uri="{FF2B5EF4-FFF2-40B4-BE49-F238E27FC236}">
                    <a16:creationId xmlns:a16="http://schemas.microsoft.com/office/drawing/2014/main" id="{912A2140-1C74-4B5B-A7AC-10FED6B44365}"/>
                  </a:ext>
                </a:extLst>
              </p:cNvPr>
              <p:cNvGrpSpPr/>
              <p:nvPr/>
            </p:nvGrpSpPr>
            <p:grpSpPr>
              <a:xfrm>
                <a:off x="479376" y="972965"/>
                <a:ext cx="33855738" cy="5621893"/>
                <a:chOff x="623392" y="987202"/>
                <a:chExt cx="33855738" cy="5621893"/>
              </a:xfrm>
            </p:grpSpPr>
            <p:grpSp>
              <p:nvGrpSpPr>
                <p:cNvPr id="105" name="Gruppieren 104">
                  <a:extLst>
                    <a:ext uri="{FF2B5EF4-FFF2-40B4-BE49-F238E27FC236}">
                      <a16:creationId xmlns:a16="http://schemas.microsoft.com/office/drawing/2014/main" id="{9C734E1C-E143-48F9-9CFA-E8BD2D85C69A}"/>
                    </a:ext>
                  </a:extLst>
                </p:cNvPr>
                <p:cNvGrpSpPr/>
                <p:nvPr/>
              </p:nvGrpSpPr>
              <p:grpSpPr>
                <a:xfrm>
                  <a:off x="623392" y="987202"/>
                  <a:ext cx="11462234" cy="5584018"/>
                  <a:chOff x="623392" y="987202"/>
                  <a:chExt cx="11462234" cy="5584018"/>
                </a:xfrm>
              </p:grpSpPr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35D28505-75BC-4EC6-A704-3D8E0A9539FC}"/>
                      </a:ext>
                    </a:extLst>
                  </p:cNvPr>
                  <p:cNvSpPr/>
                  <p:nvPr/>
                </p:nvSpPr>
                <p:spPr>
                  <a:xfrm>
                    <a:off x="623392" y="987202"/>
                    <a:ext cx="10369152" cy="50395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Compressor Model</a:t>
                    </a:r>
                    <a:endParaRPr lang="en-US" dirty="0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F66DB155-6EDB-4F41-9437-1C87597227E1}"/>
                      </a:ext>
                    </a:extLst>
                  </p:cNvPr>
                  <p:cNvSpPr/>
                  <p:nvPr/>
                </p:nvSpPr>
                <p:spPr>
                  <a:xfrm>
                    <a:off x="2639616" y="1852009"/>
                    <a:ext cx="3780420" cy="1404206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dirty="0"/>
                      <a:t>Compressor mass flow calculation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de-DE" dirty="0"/>
                      <a:t>Fitting </a:t>
                    </a:r>
                    <a:r>
                      <a:rPr lang="en-US" dirty="0"/>
                      <a:t>compressor characteristics</a:t>
                    </a:r>
                  </a:p>
                </p:txBody>
              </p:sp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1F25A3DD-71E5-433F-8637-DD752823DA37}"/>
                      </a:ext>
                    </a:extLst>
                  </p:cNvPr>
                  <p:cNvSpPr/>
                  <p:nvPr/>
                </p:nvSpPr>
                <p:spPr>
                  <a:xfrm>
                    <a:off x="695400" y="3645063"/>
                    <a:ext cx="3816424" cy="50395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Model 1</a:t>
                    </a:r>
                    <a:endParaRPr lang="en-US" dirty="0"/>
                  </a:p>
                </p:txBody>
              </p:sp>
              <p:sp>
                <p:nvSpPr>
                  <p:cNvPr id="121" name="Rechteck 120">
                    <a:extLst>
                      <a:ext uri="{FF2B5EF4-FFF2-40B4-BE49-F238E27FC236}">
                        <a16:creationId xmlns:a16="http://schemas.microsoft.com/office/drawing/2014/main" id="{EF7EE05C-ECEC-42FF-A72B-C3D841FEEE78}"/>
                      </a:ext>
                    </a:extLst>
                  </p:cNvPr>
                  <p:cNvSpPr/>
                  <p:nvPr/>
                </p:nvSpPr>
                <p:spPr>
                  <a:xfrm>
                    <a:off x="7222572" y="3645063"/>
                    <a:ext cx="3816424" cy="50395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Model 2</a:t>
                    </a:r>
                    <a:endParaRPr lang="en-US" dirty="0"/>
                  </a:p>
                </p:txBody>
              </p:sp>
              <p:pic>
                <p:nvPicPr>
                  <p:cNvPr id="122" name="Grafik 121">
                    <a:extLst>
                      <a:ext uri="{FF2B5EF4-FFF2-40B4-BE49-F238E27FC236}">
                        <a16:creationId xmlns:a16="http://schemas.microsoft.com/office/drawing/2014/main" id="{07395D1F-0AB1-45A8-BA13-82BF400CD686}"/>
                      </a:ext>
                    </a:extLst>
                  </p:cNvPr>
                  <p:cNvPicPr/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22602"/>
                  <a:stretch/>
                </p:blipFill>
                <p:spPr bwMode="auto">
                  <a:xfrm>
                    <a:off x="6672064" y="1601967"/>
                    <a:ext cx="4917440" cy="17475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23" name="Grafik 122">
                    <a:extLst>
                      <a:ext uri="{FF2B5EF4-FFF2-40B4-BE49-F238E27FC236}">
                        <a16:creationId xmlns:a16="http://schemas.microsoft.com/office/drawing/2014/main" id="{6E71048F-3567-4DFA-97C4-11346DBBB7BF}"/>
                      </a:ext>
                    </a:extLst>
                  </p:cNvPr>
                  <p:cNvPicPr/>
                  <p:nvPr/>
                </p:nvPicPr>
                <p:blipFill rotWithShape="1">
                  <a:blip r:embed="rId3"/>
                  <a:srcRect l="2548" t="7664" r="7029"/>
                  <a:stretch/>
                </p:blipFill>
                <p:spPr bwMode="auto">
                  <a:xfrm>
                    <a:off x="3719736" y="4272568"/>
                    <a:ext cx="2556284" cy="19577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24" name="Grafik 123">
                    <a:extLst>
                      <a:ext uri="{FF2B5EF4-FFF2-40B4-BE49-F238E27FC236}">
                        <a16:creationId xmlns:a16="http://schemas.microsoft.com/office/drawing/2014/main" id="{C1E405A0-5D3F-4386-81F3-C3F05F6D90FA}"/>
                      </a:ext>
                    </a:extLst>
                  </p:cNvPr>
                  <p:cNvPicPr/>
                  <p:nvPr/>
                </p:nvPicPr>
                <p:blipFill rotWithShape="1">
                  <a:blip r:embed="rId4"/>
                  <a:srcRect l="4471" t="7637" r="8888"/>
                  <a:stretch/>
                </p:blipFill>
                <p:spPr bwMode="auto">
                  <a:xfrm>
                    <a:off x="9480376" y="4272568"/>
                    <a:ext cx="2448272" cy="19577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25" name="Rechteck 124">
                    <a:extLst>
                      <a:ext uri="{FF2B5EF4-FFF2-40B4-BE49-F238E27FC236}">
                        <a16:creationId xmlns:a16="http://schemas.microsoft.com/office/drawing/2014/main" id="{C178451C-3D1B-4778-9279-8DB421AA277C}"/>
                      </a:ext>
                    </a:extLst>
                  </p:cNvPr>
                  <p:cNvSpPr/>
                  <p:nvPr/>
                </p:nvSpPr>
                <p:spPr>
                  <a:xfrm>
                    <a:off x="695400" y="4272568"/>
                    <a:ext cx="2952328" cy="166280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dirty="0"/>
                      <a:t>Based on pressure ratio, compressor speed</a:t>
                    </a:r>
                  </a:p>
                </p:txBody>
              </p:sp>
              <p:sp>
                <p:nvSpPr>
                  <p:cNvPr id="126" name="Rechteck 125">
                    <a:extLst>
                      <a:ext uri="{FF2B5EF4-FFF2-40B4-BE49-F238E27FC236}">
                        <a16:creationId xmlns:a16="http://schemas.microsoft.com/office/drawing/2014/main" id="{D9D74994-D3DA-4D87-83E8-9BCF860EB3D6}"/>
                      </a:ext>
                    </a:extLst>
                  </p:cNvPr>
                  <p:cNvSpPr/>
                  <p:nvPr/>
                </p:nvSpPr>
                <p:spPr>
                  <a:xfrm>
                    <a:off x="7222572" y="4343621"/>
                    <a:ext cx="2235174" cy="166280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dirty="0"/>
                      <a:t>Based on mass flow, compressor speed</a:t>
                    </a:r>
                  </a:p>
                </p:txBody>
              </p:sp>
              <p:sp>
                <p:nvSpPr>
                  <p:cNvPr id="127" name="Rechteck 126">
                    <a:extLst>
                      <a:ext uri="{FF2B5EF4-FFF2-40B4-BE49-F238E27FC236}">
                        <a16:creationId xmlns:a16="http://schemas.microsoft.com/office/drawing/2014/main" id="{DB8BC3C3-DFFB-4FEF-9C93-1472A1D07AE1}"/>
                      </a:ext>
                    </a:extLst>
                  </p:cNvPr>
                  <p:cNvSpPr/>
                  <p:nvPr/>
                </p:nvSpPr>
                <p:spPr>
                  <a:xfrm>
                    <a:off x="3719736" y="6248055"/>
                    <a:ext cx="3486852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sz="1000" dirty="0">
                        <a:latin typeface="+mj-lt"/>
                        <a:ea typeface="Batang" panose="02030600000101010101" pitchFamily="18" charset="-127"/>
                      </a:rPr>
                      <a:t>Fig. 3: </a:t>
                    </a:r>
                    <a:r>
                      <a:rPr lang="en-GB" sz="1000" dirty="0"/>
                      <a:t>compressor characteristic diagram</a:t>
                    </a:r>
                    <a:r>
                      <a:rPr lang="en-GB" sz="1000" dirty="0">
                        <a:latin typeface="+mj-lt"/>
                        <a:ea typeface="Batang" panose="02030600000101010101" pitchFamily="18" charset="-127"/>
                      </a:rPr>
                      <a:t>, Modell I</a:t>
                    </a:r>
                    <a:endParaRPr lang="en-US" sz="1000" dirty="0">
                      <a:latin typeface="+mj-lt"/>
                    </a:endParaRPr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7C0CD06E-B4A9-4642-91C3-F735F6EFAB51}"/>
                      </a:ext>
                    </a:extLst>
                  </p:cNvPr>
                  <p:cNvSpPr/>
                  <p:nvPr/>
                </p:nvSpPr>
                <p:spPr>
                  <a:xfrm>
                    <a:off x="9480376" y="6171110"/>
                    <a:ext cx="2605250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sz="1000" dirty="0">
                        <a:latin typeface="+mj-lt"/>
                        <a:ea typeface="Batang" panose="02030600000101010101" pitchFamily="18" charset="-127"/>
                      </a:rPr>
                      <a:t>Fig. 4: </a:t>
                    </a:r>
                    <a:r>
                      <a:rPr lang="en-GB" sz="1000" dirty="0"/>
                      <a:t>compressor characteristic diagram</a:t>
                    </a:r>
                    <a:r>
                      <a:rPr lang="en-GB" sz="1000" dirty="0">
                        <a:latin typeface="+mj-lt"/>
                        <a:ea typeface="Batang" panose="02030600000101010101" pitchFamily="18" charset="-127"/>
                      </a:rPr>
                      <a:t>, Modell II</a:t>
                    </a:r>
                    <a:endParaRPr lang="en-US" sz="1000" dirty="0">
                      <a:latin typeface="+mj-lt"/>
                    </a:endParaRPr>
                  </a:p>
                </p:txBody>
              </p:sp>
            </p:grpSp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FA11246C-4078-4121-A8FA-4787DFBD4885}"/>
                    </a:ext>
                  </a:extLst>
                </p:cNvPr>
                <p:cNvSpPr/>
                <p:nvPr/>
              </p:nvSpPr>
              <p:spPr>
                <a:xfrm>
                  <a:off x="24098000" y="987202"/>
                  <a:ext cx="10369152" cy="50395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Fuel Cell Model</a:t>
                  </a:r>
                  <a:endParaRPr lang="en-US" dirty="0"/>
                </a:p>
              </p:txBody>
            </p:sp>
            <p:grpSp>
              <p:nvGrpSpPr>
                <p:cNvPr id="107" name="Gruppieren 106">
                  <a:extLst>
                    <a:ext uri="{FF2B5EF4-FFF2-40B4-BE49-F238E27FC236}">
                      <a16:creationId xmlns:a16="http://schemas.microsoft.com/office/drawing/2014/main" id="{980D8E41-1B4C-4A94-98B7-F71A79B3D2BD}"/>
                    </a:ext>
                  </a:extLst>
                </p:cNvPr>
                <p:cNvGrpSpPr/>
                <p:nvPr/>
              </p:nvGrpSpPr>
              <p:grpSpPr>
                <a:xfrm>
                  <a:off x="12428867" y="1688877"/>
                  <a:ext cx="22050263" cy="4920218"/>
                  <a:chOff x="588385" y="1677134"/>
                  <a:chExt cx="22050263" cy="4920218"/>
                </a:xfrm>
              </p:grpSpPr>
              <p:grpSp>
                <p:nvGrpSpPr>
                  <p:cNvPr id="108" name="Gruppieren 107">
                    <a:extLst>
                      <a:ext uri="{FF2B5EF4-FFF2-40B4-BE49-F238E27FC236}">
                        <a16:creationId xmlns:a16="http://schemas.microsoft.com/office/drawing/2014/main" id="{723AA0D1-03C1-4EA4-AD17-9C41A876712D}"/>
                      </a:ext>
                    </a:extLst>
                  </p:cNvPr>
                  <p:cNvGrpSpPr/>
                  <p:nvPr/>
                </p:nvGrpSpPr>
                <p:grpSpPr>
                  <a:xfrm>
                    <a:off x="588385" y="1677134"/>
                    <a:ext cx="10476167" cy="4920218"/>
                    <a:chOff x="588385" y="1677134"/>
                    <a:chExt cx="10476167" cy="4920218"/>
                  </a:xfrm>
                </p:grpSpPr>
                <p:pic>
                  <p:nvPicPr>
                    <p:cNvPr id="113" name="Grafik 112">
                      <a:extLst>
                        <a:ext uri="{FF2B5EF4-FFF2-40B4-BE49-F238E27FC236}">
                          <a16:creationId xmlns:a16="http://schemas.microsoft.com/office/drawing/2014/main" id="{BC858A68-4B30-4C8F-A9D8-A6CBE546B0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385" y="2208025"/>
                      <a:ext cx="1109032" cy="110903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4" name="Rechteck 113">
                      <a:extLst>
                        <a:ext uri="{FF2B5EF4-FFF2-40B4-BE49-F238E27FC236}">
                          <a16:creationId xmlns:a16="http://schemas.microsoft.com/office/drawing/2014/main" id="{11E53433-483F-42BB-89A7-908AA09BCB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2848" y="1677134"/>
                      <a:ext cx="9169696" cy="50395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2-D + 1D spatially resolved Fuel Cell </a:t>
                      </a:r>
                      <a:endParaRPr lang="en-US" dirty="0"/>
                    </a:p>
                  </p:txBody>
                </p:sp>
                <p:sp>
                  <p:nvSpPr>
                    <p:cNvPr id="115" name="Rechteck 114">
                      <a:extLst>
                        <a:ext uri="{FF2B5EF4-FFF2-40B4-BE49-F238E27FC236}">
                          <a16:creationId xmlns:a16="http://schemas.microsoft.com/office/drawing/2014/main" id="{6826392E-0BE6-49C4-87D9-BDB8CAB047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9310" y="2276872"/>
                      <a:ext cx="9153233" cy="432048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marL="268288" indent="-268288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Model of Stacks divided </a:t>
                      </a:r>
                    </a:p>
                    <a:p>
                      <a:pPr defTabSz="360363">
                        <a:tabLst>
                          <a:tab pos="268288" algn="l"/>
                        </a:tabLst>
                      </a:pPr>
                      <a:r>
                        <a:rPr lang="en-US" dirty="0"/>
                        <a:t>	into several cells</a:t>
                      </a:r>
                    </a:p>
                    <a:p>
                      <a:pPr marL="285750" indent="-285750" defTabSz="360363">
                        <a:buFont typeface="Arial" panose="020B0604020202020204" pitchFamily="34" charset="0"/>
                        <a:buChar char="•"/>
                        <a:tabLst>
                          <a:tab pos="268288" algn="l"/>
                        </a:tabLst>
                      </a:pPr>
                      <a:r>
                        <a:rPr lang="de-DE" dirty="0"/>
                        <a:t>M</a:t>
                      </a:r>
                      <a:r>
                        <a:rPr lang="en-US" dirty="0" err="1"/>
                        <a:t>odeling</a:t>
                      </a:r>
                      <a:r>
                        <a:rPr lang="en-US" dirty="0"/>
                        <a:t> of different Fuel</a:t>
                      </a:r>
                    </a:p>
                    <a:p>
                      <a:pPr defTabSz="360363">
                        <a:tabLst>
                          <a:tab pos="268288" algn="l"/>
                        </a:tabLst>
                      </a:pPr>
                      <a:r>
                        <a:rPr lang="de-DE" dirty="0"/>
                        <a:t>	</a:t>
                      </a:r>
                      <a:r>
                        <a:rPr lang="en-US" dirty="0"/>
                        <a:t>Cell components </a:t>
                      </a:r>
                    </a:p>
                    <a:p>
                      <a:pPr defTabSz="360363">
                        <a:tabLst>
                          <a:tab pos="268288" algn="l"/>
                        </a:tabLst>
                      </a:pPr>
                      <a:r>
                        <a:rPr lang="en-US" dirty="0"/>
                        <a:t>	(Membrane, </a:t>
                      </a:r>
                      <a:r>
                        <a:rPr lang="de-DE" dirty="0"/>
                        <a:t>Channel etc.)</a:t>
                      </a:r>
                      <a:endParaRPr lang="en-US" dirty="0"/>
                    </a:p>
                  </p:txBody>
                </p:sp>
                <p:pic>
                  <p:nvPicPr>
                    <p:cNvPr id="116" name="Grafik 115">
                      <a:extLst>
                        <a:ext uri="{FF2B5EF4-FFF2-40B4-BE49-F238E27FC236}">
                          <a16:creationId xmlns:a16="http://schemas.microsoft.com/office/drawing/2014/main" id="{32C1DE28-9080-4E97-B5CA-213EF86ADEB4}"/>
                        </a:ext>
                      </a:extLst>
                    </p:cNvPr>
                    <p:cNvPicPr/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303912" y="2322085"/>
                      <a:ext cx="5760640" cy="3865631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117" name="Rechteck 116">
                      <a:extLst>
                        <a:ext uri="{FF2B5EF4-FFF2-40B4-BE49-F238E27FC236}">
                          <a16:creationId xmlns:a16="http://schemas.microsoft.com/office/drawing/2014/main" id="{715D3D49-7CB3-470B-8B20-110F8FEE1A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0096" y="6256176"/>
                      <a:ext cx="2605250" cy="24622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GB" sz="1000" dirty="0">
                          <a:latin typeface="+mj-lt"/>
                          <a:ea typeface="Batang" panose="02030600000101010101" pitchFamily="18" charset="-127"/>
                        </a:rPr>
                        <a:t>Fig. 5: </a:t>
                      </a:r>
                      <a:r>
                        <a:rPr lang="en-US" sz="1000" dirty="0"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Sketch of the stack model</a:t>
                      </a:r>
                      <a:endParaRPr lang="en-US" sz="1000" dirty="0"/>
                    </a:p>
                  </p:txBody>
                </p:sp>
              </p:grpSp>
              <p:grpSp>
                <p:nvGrpSpPr>
                  <p:cNvPr id="109" name="Gruppieren 108">
                    <a:extLst>
                      <a:ext uri="{FF2B5EF4-FFF2-40B4-BE49-F238E27FC236}">
                        <a16:creationId xmlns:a16="http://schemas.microsoft.com/office/drawing/2014/main" id="{FB1CBC3C-5C68-46FB-BF83-2E7B55D57A97}"/>
                      </a:ext>
                    </a:extLst>
                  </p:cNvPr>
                  <p:cNvGrpSpPr/>
                  <p:nvPr/>
                </p:nvGrpSpPr>
                <p:grpSpPr>
                  <a:xfrm>
                    <a:off x="12234489" y="1677134"/>
                    <a:ext cx="10404159" cy="2641368"/>
                    <a:chOff x="588385" y="1677134"/>
                    <a:chExt cx="10404159" cy="2641368"/>
                  </a:xfrm>
                </p:grpSpPr>
                <p:pic>
                  <p:nvPicPr>
                    <p:cNvPr id="110" name="Grafik 109">
                      <a:extLst>
                        <a:ext uri="{FF2B5EF4-FFF2-40B4-BE49-F238E27FC236}">
                          <a16:creationId xmlns:a16="http://schemas.microsoft.com/office/drawing/2014/main" id="{56B9C3CE-C010-4910-8EE6-D5082165EE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385" y="2208025"/>
                      <a:ext cx="1109032" cy="110903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1" name="Rechteck 110">
                      <a:extLst>
                        <a:ext uri="{FF2B5EF4-FFF2-40B4-BE49-F238E27FC236}">
                          <a16:creationId xmlns:a16="http://schemas.microsoft.com/office/drawing/2014/main" id="{AE9A6CEA-BE35-4764-BDD9-E3C33CA9A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2848" y="1677134"/>
                      <a:ext cx="9169696" cy="50395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Reduced Order Fuel Cell</a:t>
                      </a:r>
                      <a:endParaRPr lang="en-US" dirty="0"/>
                    </a:p>
                  </p:txBody>
                </p:sp>
                <p:sp>
                  <p:nvSpPr>
                    <p:cNvPr id="112" name="Rechteck 111">
                      <a:extLst>
                        <a:ext uri="{FF2B5EF4-FFF2-40B4-BE49-F238E27FC236}">
                          <a16:creationId xmlns:a16="http://schemas.microsoft.com/office/drawing/2014/main" id="{89A20DE3-0FC4-43A4-ABFF-50ECB6F0F8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9310" y="2276872"/>
                      <a:ext cx="9153233" cy="204163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marL="268288" indent="-268288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Reducing the 2-D + 1D spatially resolved fuel cell model to the voltage model</a:t>
                      </a:r>
                    </a:p>
                    <a:p>
                      <a:pPr marL="268288" indent="-268288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Reduction neglects the following sub models:</a:t>
                      </a:r>
                    </a:p>
                    <a:p>
                      <a:pPr marL="725488" lvl="1" indent="-268288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Segmentation</a:t>
                      </a:r>
                    </a:p>
                    <a:p>
                      <a:pPr marL="725488" lvl="1" indent="-268288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Water management</a:t>
                      </a:r>
                    </a:p>
                    <a:p>
                      <a:pPr marL="725488" lvl="1" indent="-268288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Dynamic membrane</a:t>
                      </a:r>
                    </a:p>
                    <a:p>
                      <a:pPr marL="268288" indent="-268288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68288" indent="-268288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p:txBody>
                </p:sp>
              </p:grpSp>
            </p:grpSp>
          </p:grpSp>
        </p:grpSp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F2ED7004-3A17-4D14-9BAF-57E128708D70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571875" y="2665153"/>
              <a:ext cx="820269" cy="507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045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70424-3118-4CE6-8D62-2565A7A6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Web Based Simulation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9EA40C-60D0-4416-B684-8FB70006B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5F7E9EC-3DDF-4374-B566-EE83533A8E65}"/>
              </a:ext>
            </a:extLst>
          </p:cNvPr>
          <p:cNvSpPr/>
          <p:nvPr/>
        </p:nvSpPr>
        <p:spPr>
          <a:xfrm>
            <a:off x="423000" y="972000"/>
            <a:ext cx="10369152" cy="503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 Based Simulation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187DE6-AA2E-4807-A975-535531D58767}"/>
              </a:ext>
            </a:extLst>
          </p:cNvPr>
          <p:cNvSpPr/>
          <p:nvPr/>
        </p:nvSpPr>
        <p:spPr>
          <a:xfrm>
            <a:off x="423000" y="1628800"/>
            <a:ext cx="5976664" cy="503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7748C2F-95FF-4FE7-A92C-6C5C633907AA}"/>
              </a:ext>
            </a:extLst>
          </p:cNvPr>
          <p:cNvSpPr/>
          <p:nvPr/>
        </p:nvSpPr>
        <p:spPr>
          <a:xfrm>
            <a:off x="6687696" y="1628800"/>
            <a:ext cx="4104456" cy="503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Frontend</a:t>
            </a:r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1B99423-3BE5-461F-B003-649D469C9BD0}"/>
              </a:ext>
            </a:extLst>
          </p:cNvPr>
          <p:cNvSpPr/>
          <p:nvPr/>
        </p:nvSpPr>
        <p:spPr>
          <a:xfrm>
            <a:off x="6687697" y="2403288"/>
            <a:ext cx="4104456" cy="18353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of graphical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Controlling</a:t>
            </a:r>
            <a:r>
              <a:rPr lang="en-US" dirty="0"/>
              <a:t>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Setting system power setpoints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Showing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de-DE" dirty="0"/>
              <a:t>*Disclaimer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1BE06F3-8CC8-492E-A374-5F81B76F0C26}"/>
              </a:ext>
            </a:extLst>
          </p:cNvPr>
          <p:cNvSpPr/>
          <p:nvPr/>
        </p:nvSpPr>
        <p:spPr>
          <a:xfrm>
            <a:off x="422608" y="2409840"/>
            <a:ext cx="5961707" cy="3347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endParaRPr lang="en-US" dirty="0"/>
          </a:p>
          <a:p>
            <a:pPr marL="268288" indent="-268288">
              <a:buFont typeface="Arial" panose="020B0604020202020204" pitchFamily="34" charset="0"/>
              <a:buChar char="•"/>
            </a:pPr>
            <a:endParaRPr lang="en-US" dirty="0"/>
          </a:p>
          <a:p>
            <a:pPr marL="268288" indent="-26828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7E50FF0-4E07-4E06-8533-8AC9722DCF89}"/>
              </a:ext>
            </a:extLst>
          </p:cNvPr>
          <p:cNvSpPr/>
          <p:nvPr/>
        </p:nvSpPr>
        <p:spPr>
          <a:xfrm>
            <a:off x="437957" y="2403286"/>
            <a:ext cx="5961707" cy="3347469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dirty="0"/>
              <a:t>Integration of the fuel cell cathode system</a:t>
            </a:r>
          </a:p>
          <a:p>
            <a:pPr marL="725488" lvl="1" indent="-268288">
              <a:buFont typeface="Arial" panose="020B0604020202020204" pitchFamily="34" charset="0"/>
              <a:buChar char="•"/>
            </a:pPr>
            <a:r>
              <a:rPr lang="en-US" dirty="0"/>
              <a:t>Based on the LPS (Reservoirs and flows)</a:t>
            </a:r>
          </a:p>
          <a:p>
            <a:pPr marL="725488" lvl="1" indent="-268288">
              <a:buFont typeface="Arial" panose="020B0604020202020204" pitchFamily="34" charset="0"/>
              <a:buChar char="•"/>
            </a:pPr>
            <a:r>
              <a:rPr lang="en-US" dirty="0"/>
              <a:t>Compressor Model I and Model II</a:t>
            </a:r>
          </a:p>
          <a:p>
            <a:pPr marL="725488" lvl="1" indent="-268288">
              <a:buFont typeface="Arial" panose="020B0604020202020204" pitchFamily="34" charset="0"/>
              <a:buChar char="•"/>
            </a:pPr>
            <a:r>
              <a:rPr lang="en-US" dirty="0"/>
              <a:t>Reduced order fuel cell model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dirty="0"/>
              <a:t>Running system simulation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dirty="0"/>
              <a:t>Integration of data management</a:t>
            </a:r>
          </a:p>
          <a:p>
            <a:pPr marL="725488" lvl="1" indent="-268288">
              <a:buFont typeface="Arial" panose="020B0604020202020204" pitchFamily="34" charset="0"/>
              <a:buChar char="•"/>
            </a:pPr>
            <a:r>
              <a:rPr lang="en-US" dirty="0"/>
              <a:t>Sending simulation data to the frontend</a:t>
            </a:r>
          </a:p>
          <a:p>
            <a:pPr marL="725488" lvl="1" indent="-268288">
              <a:buFont typeface="Arial" panose="020B0604020202020204" pitchFamily="34" charset="0"/>
              <a:buChar char="•"/>
            </a:pPr>
            <a:r>
              <a:rPr lang="en-US" dirty="0"/>
              <a:t>Saving data</a:t>
            </a:r>
          </a:p>
          <a:p>
            <a:pPr marL="725488" lvl="1" indent="-268288">
              <a:buFont typeface="Arial" panose="020B0604020202020204" pitchFamily="34" charset="0"/>
              <a:buChar char="•"/>
            </a:pPr>
            <a:endParaRPr lang="en-US" dirty="0"/>
          </a:p>
          <a:p>
            <a:pPr marL="268288" indent="-268288">
              <a:buFont typeface="Arial" panose="020B0604020202020204" pitchFamily="34" charset="0"/>
              <a:buChar char="•"/>
            </a:pPr>
            <a:endParaRPr lang="en-US" dirty="0"/>
          </a:p>
          <a:p>
            <a:pPr marL="268288" indent="-26828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E712DC5-5F9B-4920-A448-7F84F60F1A27}"/>
              </a:ext>
            </a:extLst>
          </p:cNvPr>
          <p:cNvSpPr/>
          <p:nvPr/>
        </p:nvSpPr>
        <p:spPr>
          <a:xfrm>
            <a:off x="6709648" y="4923568"/>
            <a:ext cx="4104456" cy="720079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dirty="0"/>
              <a:t>Part of the opensource code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dirty="0"/>
              <a:t>Available</a:t>
            </a:r>
            <a:r>
              <a:rPr lang="de-DE" dirty="0"/>
              <a:t> on GitHub</a:t>
            </a:r>
            <a:endParaRPr lang="en-US" dirty="0"/>
          </a:p>
          <a:p>
            <a:pPr marL="725488" lvl="1" indent="-268288">
              <a:buFont typeface="Arial" panose="020B0604020202020204" pitchFamily="34" charset="0"/>
              <a:buChar char="•"/>
            </a:pPr>
            <a:endParaRPr lang="en-US" dirty="0"/>
          </a:p>
          <a:p>
            <a:pPr marL="268288" indent="-268288">
              <a:buFont typeface="Arial" panose="020B0604020202020204" pitchFamily="34" charset="0"/>
              <a:buChar char="•"/>
            </a:pPr>
            <a:endParaRPr lang="en-US" dirty="0"/>
          </a:p>
          <a:p>
            <a:pPr marL="268288" indent="-268288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4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72B63-1068-4634-BC93-A95D44B3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D111CA-FF0A-4815-9BF9-79C624341B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978EC5A-B7F0-48BF-9CF6-FDEB7E3A12DA}"/>
              </a:ext>
            </a:extLst>
          </p:cNvPr>
          <p:cNvGrpSpPr/>
          <p:nvPr/>
        </p:nvGrpSpPr>
        <p:grpSpPr>
          <a:xfrm>
            <a:off x="1127448" y="972000"/>
            <a:ext cx="32965724" cy="5387020"/>
            <a:chOff x="1127448" y="1412875"/>
            <a:chExt cx="32965724" cy="5387020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0871790-2268-40A6-B3BF-D0DD9A192169}"/>
                </a:ext>
              </a:extLst>
            </p:cNvPr>
            <p:cNvGrpSpPr/>
            <p:nvPr/>
          </p:nvGrpSpPr>
          <p:grpSpPr>
            <a:xfrm>
              <a:off x="1127448" y="1412875"/>
              <a:ext cx="32965724" cy="5387020"/>
              <a:chOff x="1127448" y="1412875"/>
              <a:chExt cx="32965724" cy="5387020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3F7196E5-228B-41E7-846C-DAFC5F286249}"/>
                  </a:ext>
                </a:extLst>
              </p:cNvPr>
              <p:cNvGrpSpPr/>
              <p:nvPr/>
            </p:nvGrpSpPr>
            <p:grpSpPr>
              <a:xfrm>
                <a:off x="1127448" y="1412875"/>
                <a:ext cx="32965724" cy="5263910"/>
                <a:chOff x="1127448" y="1412875"/>
                <a:chExt cx="32965724" cy="5263910"/>
              </a:xfrm>
            </p:grpSpPr>
            <p:grpSp>
              <p:nvGrpSpPr>
                <p:cNvPr id="16" name="Gruppieren 15">
                  <a:extLst>
                    <a:ext uri="{FF2B5EF4-FFF2-40B4-BE49-F238E27FC236}">
                      <a16:creationId xmlns:a16="http://schemas.microsoft.com/office/drawing/2014/main" id="{1D223FEA-5699-4DAC-B456-1A032B51CA44}"/>
                    </a:ext>
                  </a:extLst>
                </p:cNvPr>
                <p:cNvGrpSpPr/>
                <p:nvPr/>
              </p:nvGrpSpPr>
              <p:grpSpPr>
                <a:xfrm>
                  <a:off x="1127448" y="1412875"/>
                  <a:ext cx="32965724" cy="5117033"/>
                  <a:chOff x="825054" y="1389658"/>
                  <a:chExt cx="32965724" cy="5117033"/>
                </a:xfrm>
              </p:grpSpPr>
              <p:pic>
                <p:nvPicPr>
                  <p:cNvPr id="6" name="Grafik 5">
                    <a:extLst>
                      <a:ext uri="{FF2B5EF4-FFF2-40B4-BE49-F238E27FC236}">
                        <a16:creationId xmlns:a16="http://schemas.microsoft.com/office/drawing/2014/main" id="{88D46E72-6334-43BB-8D9F-3E345225B4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t="2376" b="4882"/>
                  <a:stretch/>
                </p:blipFill>
                <p:spPr>
                  <a:xfrm>
                    <a:off x="825054" y="2029959"/>
                    <a:ext cx="10038456" cy="4387372"/>
                  </a:xfrm>
                  <a:prstGeom prst="rect">
                    <a:avLst/>
                  </a:prstGeom>
                </p:spPr>
              </p:pic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0EC0EF60-7888-4A5C-BDD0-E0BBAB4412D0}"/>
                      </a:ext>
                    </a:extLst>
                  </p:cNvPr>
                  <p:cNvSpPr/>
                  <p:nvPr/>
                </p:nvSpPr>
                <p:spPr>
                  <a:xfrm>
                    <a:off x="825054" y="1412875"/>
                    <a:ext cx="10038456" cy="50395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Web Interface</a:t>
                    </a:r>
                    <a:endParaRPr lang="en-US" dirty="0"/>
                  </a:p>
                </p:txBody>
              </p:sp>
              <p:sp>
                <p:nvSpPr>
                  <p:cNvPr id="9" name="Rechteck 8">
                    <a:extLst>
                      <a:ext uri="{FF2B5EF4-FFF2-40B4-BE49-F238E27FC236}">
                        <a16:creationId xmlns:a16="http://schemas.microsoft.com/office/drawing/2014/main" id="{A4C0149E-22A9-4E9D-B93E-02F0643249E7}"/>
                      </a:ext>
                    </a:extLst>
                  </p:cNvPr>
                  <p:cNvSpPr/>
                  <p:nvPr/>
                </p:nvSpPr>
                <p:spPr>
                  <a:xfrm>
                    <a:off x="12288688" y="1412875"/>
                    <a:ext cx="10038456" cy="50395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Results of Simulation</a:t>
                    </a:r>
                    <a:endParaRPr lang="en-US" dirty="0"/>
                  </a:p>
                </p:txBody>
              </p:sp>
              <p:pic>
                <p:nvPicPr>
                  <p:cNvPr id="10" name="Grafik 9">
                    <a:extLst>
                      <a:ext uri="{FF2B5EF4-FFF2-40B4-BE49-F238E27FC236}">
                        <a16:creationId xmlns:a16="http://schemas.microsoft.com/office/drawing/2014/main" id="{3BB3171F-B4D5-4434-A14D-A3C600268BD2}"/>
                      </a:ext>
                    </a:extLst>
                  </p:cNvPr>
                  <p:cNvPicPr/>
                  <p:nvPr/>
                </p:nvPicPr>
                <p:blipFill rotWithShape="1">
                  <a:blip r:embed="rId3"/>
                  <a:srcRect l="6324" r="8683"/>
                  <a:stretch/>
                </p:blipFill>
                <p:spPr bwMode="auto">
                  <a:xfrm>
                    <a:off x="12375368" y="2011306"/>
                    <a:ext cx="9865096" cy="4495385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13" name="Rechteck 12">
                    <a:extLst>
                      <a:ext uri="{FF2B5EF4-FFF2-40B4-BE49-F238E27FC236}">
                        <a16:creationId xmlns:a16="http://schemas.microsoft.com/office/drawing/2014/main" id="{D88AE400-F15F-4EC0-ABAB-B60EB57322ED}"/>
                      </a:ext>
                    </a:extLst>
                  </p:cNvPr>
                  <p:cNvSpPr/>
                  <p:nvPr/>
                </p:nvSpPr>
                <p:spPr>
                  <a:xfrm>
                    <a:off x="23752322" y="1389658"/>
                    <a:ext cx="10038456" cy="50395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Results of Simulation</a:t>
                    </a:r>
                    <a:endParaRPr lang="en-US" dirty="0"/>
                  </a:p>
                </p:txBody>
              </p:sp>
              <p:pic>
                <p:nvPicPr>
                  <p:cNvPr id="15" name="Grafik 14">
                    <a:extLst>
                      <a:ext uri="{FF2B5EF4-FFF2-40B4-BE49-F238E27FC236}">
                        <a16:creationId xmlns:a16="http://schemas.microsoft.com/office/drawing/2014/main" id="{B82BA1FB-9945-4BB2-A404-0EA70009375B}"/>
                      </a:ext>
                    </a:extLst>
                  </p:cNvPr>
                  <p:cNvPicPr/>
                  <p:nvPr/>
                </p:nvPicPr>
                <p:blipFill rotWithShape="1">
                  <a:blip r:embed="rId4"/>
                  <a:srcRect l="7527" r="5460"/>
                  <a:stretch/>
                </p:blipFill>
                <p:spPr bwMode="auto">
                  <a:xfrm>
                    <a:off x="24019022" y="2029959"/>
                    <a:ext cx="9505056" cy="4387372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</p:grp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57D7F7A7-E04C-489D-8E15-B308AB723415}"/>
                    </a:ext>
                  </a:extLst>
                </p:cNvPr>
                <p:cNvSpPr/>
                <p:nvPr/>
              </p:nvSpPr>
              <p:spPr>
                <a:xfrm>
                  <a:off x="5303912" y="6430564"/>
                  <a:ext cx="260525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1000" dirty="0">
                      <a:latin typeface="+mj-lt"/>
                      <a:ea typeface="Batang" panose="02030600000101010101" pitchFamily="18" charset="-127"/>
                    </a:rPr>
                    <a:t>Fig. 6: Web interface </a:t>
                  </a:r>
                  <a:endParaRPr lang="en-US" sz="1000" dirty="0"/>
                </a:p>
              </p:txBody>
            </p:sp>
          </p:grp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87737AB2-5E82-4A14-B649-E04E581B3042}"/>
                  </a:ext>
                </a:extLst>
              </p:cNvPr>
              <p:cNvSpPr/>
              <p:nvPr/>
            </p:nvSpPr>
            <p:spPr>
              <a:xfrm>
                <a:off x="16609168" y="6553674"/>
                <a:ext cx="266451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000" dirty="0">
                    <a:latin typeface="+mj-lt"/>
                    <a:ea typeface="Batang" panose="02030600000101010101" pitchFamily="18" charset="-127"/>
                  </a:rPr>
                  <a:t>Fig. 7: Real-Time-Factor of Simulation</a:t>
                </a:r>
                <a:endParaRPr lang="en-US" sz="1000" dirty="0">
                  <a:latin typeface="+mj-lt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35AE1F4-A9AD-4431-905F-2780137038F0}"/>
                </a:ext>
              </a:extLst>
            </p:cNvPr>
            <p:cNvSpPr/>
            <p:nvPr/>
          </p:nvSpPr>
          <p:spPr>
            <a:xfrm>
              <a:off x="27381756" y="6430563"/>
              <a:ext cx="338437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000" dirty="0">
                  <a:latin typeface="+mj-lt"/>
                  <a:ea typeface="Batang" panose="02030600000101010101" pitchFamily="18" charset="-127"/>
                </a:rPr>
                <a:t>Fig. 8: Results of simulating cathode gas path 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15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72B63-1068-4634-BC93-A95D44B3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D111CA-FF0A-4815-9BF9-79C624341B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2B3BC0E-D790-45B3-885A-C60A9C687434}"/>
              </a:ext>
            </a:extLst>
          </p:cNvPr>
          <p:cNvGrpSpPr/>
          <p:nvPr/>
        </p:nvGrpSpPr>
        <p:grpSpPr>
          <a:xfrm>
            <a:off x="-10386862" y="972000"/>
            <a:ext cx="32965724" cy="5387020"/>
            <a:chOff x="1127448" y="1412875"/>
            <a:chExt cx="32965724" cy="5387020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3B197B24-B4E1-4C87-9B7B-143FB1835FC7}"/>
                </a:ext>
              </a:extLst>
            </p:cNvPr>
            <p:cNvGrpSpPr/>
            <p:nvPr/>
          </p:nvGrpSpPr>
          <p:grpSpPr>
            <a:xfrm>
              <a:off x="1127448" y="1412875"/>
              <a:ext cx="32965724" cy="5387020"/>
              <a:chOff x="1127448" y="1412875"/>
              <a:chExt cx="32965724" cy="5387020"/>
            </a:xfrm>
          </p:grpSpPr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247E9A21-249D-4884-A6A0-A5477071C150}"/>
                  </a:ext>
                </a:extLst>
              </p:cNvPr>
              <p:cNvGrpSpPr/>
              <p:nvPr/>
            </p:nvGrpSpPr>
            <p:grpSpPr>
              <a:xfrm>
                <a:off x="1127448" y="1412875"/>
                <a:ext cx="32965724" cy="5263910"/>
                <a:chOff x="1127448" y="1412875"/>
                <a:chExt cx="32965724" cy="5263910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A5F5C536-9914-4F7E-A86F-5E04B8CC8391}"/>
                    </a:ext>
                  </a:extLst>
                </p:cNvPr>
                <p:cNvGrpSpPr/>
                <p:nvPr/>
              </p:nvGrpSpPr>
              <p:grpSpPr>
                <a:xfrm>
                  <a:off x="1127448" y="1412875"/>
                  <a:ext cx="32965724" cy="5117033"/>
                  <a:chOff x="825054" y="1389658"/>
                  <a:chExt cx="32965724" cy="5117033"/>
                </a:xfrm>
              </p:grpSpPr>
              <p:pic>
                <p:nvPicPr>
                  <p:cNvPr id="23" name="Grafik 22">
                    <a:extLst>
                      <a:ext uri="{FF2B5EF4-FFF2-40B4-BE49-F238E27FC236}">
                        <a16:creationId xmlns:a16="http://schemas.microsoft.com/office/drawing/2014/main" id="{8F4F1618-571B-4E0F-AD0F-8226992FD6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t="2376" b="4882"/>
                  <a:stretch/>
                </p:blipFill>
                <p:spPr>
                  <a:xfrm>
                    <a:off x="825054" y="2029959"/>
                    <a:ext cx="10038456" cy="4387372"/>
                  </a:xfrm>
                  <a:prstGeom prst="rect">
                    <a:avLst/>
                  </a:prstGeom>
                </p:spPr>
              </p:pic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9D97A634-5C13-498A-87E8-D90A1D31EF57}"/>
                      </a:ext>
                    </a:extLst>
                  </p:cNvPr>
                  <p:cNvSpPr/>
                  <p:nvPr/>
                </p:nvSpPr>
                <p:spPr>
                  <a:xfrm>
                    <a:off x="825054" y="1412875"/>
                    <a:ext cx="10038456" cy="50395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Web Interface</a:t>
                    </a:r>
                    <a:endParaRPr lang="en-US" dirty="0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1085F9A4-4184-436A-9B82-4EDC07CD1A9B}"/>
                      </a:ext>
                    </a:extLst>
                  </p:cNvPr>
                  <p:cNvSpPr/>
                  <p:nvPr/>
                </p:nvSpPr>
                <p:spPr>
                  <a:xfrm>
                    <a:off x="12288688" y="1412875"/>
                    <a:ext cx="10038456" cy="50395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Results of Simulation</a:t>
                    </a:r>
                    <a:endParaRPr lang="en-US" dirty="0"/>
                  </a:p>
                </p:txBody>
              </p:sp>
              <p:pic>
                <p:nvPicPr>
                  <p:cNvPr id="26" name="Grafik 25">
                    <a:extLst>
                      <a:ext uri="{FF2B5EF4-FFF2-40B4-BE49-F238E27FC236}">
                        <a16:creationId xmlns:a16="http://schemas.microsoft.com/office/drawing/2014/main" id="{213BC97C-EA18-45E1-9CFD-B9120CC2D290}"/>
                      </a:ext>
                    </a:extLst>
                  </p:cNvPr>
                  <p:cNvPicPr/>
                  <p:nvPr/>
                </p:nvPicPr>
                <p:blipFill rotWithShape="1">
                  <a:blip r:embed="rId3"/>
                  <a:srcRect l="6324" r="8683"/>
                  <a:stretch/>
                </p:blipFill>
                <p:spPr bwMode="auto">
                  <a:xfrm>
                    <a:off x="12375368" y="2011306"/>
                    <a:ext cx="9865096" cy="4495385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1E70487B-00BE-461A-BDC8-49137BF180BD}"/>
                      </a:ext>
                    </a:extLst>
                  </p:cNvPr>
                  <p:cNvSpPr/>
                  <p:nvPr/>
                </p:nvSpPr>
                <p:spPr>
                  <a:xfrm>
                    <a:off x="23752322" y="1389658"/>
                    <a:ext cx="10038456" cy="50395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Results of Simulation</a:t>
                    </a:r>
                    <a:endParaRPr lang="en-US" dirty="0"/>
                  </a:p>
                </p:txBody>
              </p:sp>
              <p:pic>
                <p:nvPicPr>
                  <p:cNvPr id="28" name="Grafik 27">
                    <a:extLst>
                      <a:ext uri="{FF2B5EF4-FFF2-40B4-BE49-F238E27FC236}">
                        <a16:creationId xmlns:a16="http://schemas.microsoft.com/office/drawing/2014/main" id="{A304EB77-FCAE-4E89-8E96-926A80831B80}"/>
                      </a:ext>
                    </a:extLst>
                  </p:cNvPr>
                  <p:cNvPicPr/>
                  <p:nvPr/>
                </p:nvPicPr>
                <p:blipFill rotWithShape="1">
                  <a:blip r:embed="rId4"/>
                  <a:srcRect l="7527" r="5460"/>
                  <a:stretch/>
                </p:blipFill>
                <p:spPr bwMode="auto">
                  <a:xfrm>
                    <a:off x="24019022" y="2029959"/>
                    <a:ext cx="9505056" cy="4387372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</p:grpSp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45A1B175-A254-42A2-AD6C-058751868DF2}"/>
                    </a:ext>
                  </a:extLst>
                </p:cNvPr>
                <p:cNvSpPr/>
                <p:nvPr/>
              </p:nvSpPr>
              <p:spPr>
                <a:xfrm>
                  <a:off x="5303912" y="6430564"/>
                  <a:ext cx="260525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1000" dirty="0">
                      <a:latin typeface="+mj-lt"/>
                      <a:ea typeface="Batang" panose="02030600000101010101" pitchFamily="18" charset="-127"/>
                    </a:rPr>
                    <a:t>Fig. 6: Web interface </a:t>
                  </a:r>
                  <a:endParaRPr lang="en-US" sz="1000" dirty="0"/>
                </a:p>
              </p:txBody>
            </p:sp>
          </p:grp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91C97A86-BEA6-47CA-B981-3BE16315E2A8}"/>
                  </a:ext>
                </a:extLst>
              </p:cNvPr>
              <p:cNvSpPr/>
              <p:nvPr/>
            </p:nvSpPr>
            <p:spPr>
              <a:xfrm>
                <a:off x="16609168" y="6553674"/>
                <a:ext cx="266451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000" dirty="0">
                    <a:latin typeface="+mj-lt"/>
                    <a:ea typeface="Batang" panose="02030600000101010101" pitchFamily="18" charset="-127"/>
                  </a:rPr>
                  <a:t>Fig. 7: Real-Time-Factor of Simulation</a:t>
                </a:r>
                <a:endParaRPr lang="en-US" sz="1000" dirty="0">
                  <a:latin typeface="+mj-lt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D97A0FE6-FF29-47B0-8E66-570ACB79C05E}"/>
                </a:ext>
              </a:extLst>
            </p:cNvPr>
            <p:cNvSpPr/>
            <p:nvPr/>
          </p:nvSpPr>
          <p:spPr>
            <a:xfrm>
              <a:off x="27381756" y="6430563"/>
              <a:ext cx="338437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000" dirty="0">
                  <a:latin typeface="+mj-lt"/>
                  <a:ea typeface="Batang" panose="02030600000101010101" pitchFamily="18" charset="-127"/>
                </a:rPr>
                <a:t>Fig. 8: Results of simulating cathode gas path 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207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72B63-1068-4634-BC93-A95D44B3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D111CA-FF0A-4815-9BF9-79C624341B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753E033-26DC-4D59-A6DC-DD4DA5846CA2}"/>
              </a:ext>
            </a:extLst>
          </p:cNvPr>
          <p:cNvGrpSpPr/>
          <p:nvPr/>
        </p:nvGrpSpPr>
        <p:grpSpPr>
          <a:xfrm>
            <a:off x="-21843104" y="972000"/>
            <a:ext cx="32965724" cy="5387020"/>
            <a:chOff x="1127448" y="1412875"/>
            <a:chExt cx="32965724" cy="5387020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BB13CF0-7F78-4229-961E-A0BF5622331B}"/>
                </a:ext>
              </a:extLst>
            </p:cNvPr>
            <p:cNvGrpSpPr/>
            <p:nvPr/>
          </p:nvGrpSpPr>
          <p:grpSpPr>
            <a:xfrm>
              <a:off x="1127448" y="1412875"/>
              <a:ext cx="32965724" cy="5387020"/>
              <a:chOff x="1127448" y="1412875"/>
              <a:chExt cx="32965724" cy="5387020"/>
            </a:xfrm>
          </p:grpSpPr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04D6F9E7-8743-4012-A9CC-B92F1CABDE74}"/>
                  </a:ext>
                </a:extLst>
              </p:cNvPr>
              <p:cNvGrpSpPr/>
              <p:nvPr/>
            </p:nvGrpSpPr>
            <p:grpSpPr>
              <a:xfrm>
                <a:off x="1127448" y="1412875"/>
                <a:ext cx="32965724" cy="5263910"/>
                <a:chOff x="1127448" y="1412875"/>
                <a:chExt cx="32965724" cy="5263910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DD6A63BD-14C5-43EF-B985-079F190ECE55}"/>
                    </a:ext>
                  </a:extLst>
                </p:cNvPr>
                <p:cNvGrpSpPr/>
                <p:nvPr/>
              </p:nvGrpSpPr>
              <p:grpSpPr>
                <a:xfrm>
                  <a:off x="1127448" y="1412875"/>
                  <a:ext cx="32965724" cy="5117033"/>
                  <a:chOff x="825054" y="1389658"/>
                  <a:chExt cx="32965724" cy="5117033"/>
                </a:xfrm>
              </p:grpSpPr>
              <p:pic>
                <p:nvPicPr>
                  <p:cNvPr id="23" name="Grafik 22">
                    <a:extLst>
                      <a:ext uri="{FF2B5EF4-FFF2-40B4-BE49-F238E27FC236}">
                        <a16:creationId xmlns:a16="http://schemas.microsoft.com/office/drawing/2014/main" id="{28EFF4C8-54D7-4901-B9AC-FD5D5B9915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t="2376" b="4882"/>
                  <a:stretch/>
                </p:blipFill>
                <p:spPr>
                  <a:xfrm>
                    <a:off x="825054" y="2029959"/>
                    <a:ext cx="10038456" cy="4387372"/>
                  </a:xfrm>
                  <a:prstGeom prst="rect">
                    <a:avLst/>
                  </a:prstGeom>
                </p:spPr>
              </p:pic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844332E4-81BC-46F0-BCE6-022DF3C2056F}"/>
                      </a:ext>
                    </a:extLst>
                  </p:cNvPr>
                  <p:cNvSpPr/>
                  <p:nvPr/>
                </p:nvSpPr>
                <p:spPr>
                  <a:xfrm>
                    <a:off x="825054" y="1412875"/>
                    <a:ext cx="10038456" cy="50395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Web Interface</a:t>
                    </a:r>
                    <a:endParaRPr lang="en-US" dirty="0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5ACD91EC-B584-4127-9E0F-B077C453DE84}"/>
                      </a:ext>
                    </a:extLst>
                  </p:cNvPr>
                  <p:cNvSpPr/>
                  <p:nvPr/>
                </p:nvSpPr>
                <p:spPr>
                  <a:xfrm>
                    <a:off x="12288688" y="1412875"/>
                    <a:ext cx="10038456" cy="50395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Results of Simulation</a:t>
                    </a:r>
                    <a:endParaRPr lang="en-US" dirty="0"/>
                  </a:p>
                </p:txBody>
              </p:sp>
              <p:pic>
                <p:nvPicPr>
                  <p:cNvPr id="26" name="Grafik 25">
                    <a:extLst>
                      <a:ext uri="{FF2B5EF4-FFF2-40B4-BE49-F238E27FC236}">
                        <a16:creationId xmlns:a16="http://schemas.microsoft.com/office/drawing/2014/main" id="{362C9CCA-0B1C-4B5D-BDBC-C2245BA9B705}"/>
                      </a:ext>
                    </a:extLst>
                  </p:cNvPr>
                  <p:cNvPicPr/>
                  <p:nvPr/>
                </p:nvPicPr>
                <p:blipFill rotWithShape="1">
                  <a:blip r:embed="rId3"/>
                  <a:srcRect l="6324" r="8683"/>
                  <a:stretch/>
                </p:blipFill>
                <p:spPr bwMode="auto">
                  <a:xfrm>
                    <a:off x="12375368" y="2011306"/>
                    <a:ext cx="9865096" cy="4495385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05DC8CCA-D736-4097-AF6C-45A0F3C320B1}"/>
                      </a:ext>
                    </a:extLst>
                  </p:cNvPr>
                  <p:cNvSpPr/>
                  <p:nvPr/>
                </p:nvSpPr>
                <p:spPr>
                  <a:xfrm>
                    <a:off x="23752322" y="1389658"/>
                    <a:ext cx="10038456" cy="50395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Results of Simulation</a:t>
                    </a:r>
                    <a:endParaRPr lang="en-US" dirty="0"/>
                  </a:p>
                </p:txBody>
              </p:sp>
              <p:pic>
                <p:nvPicPr>
                  <p:cNvPr id="28" name="Grafik 27">
                    <a:extLst>
                      <a:ext uri="{FF2B5EF4-FFF2-40B4-BE49-F238E27FC236}">
                        <a16:creationId xmlns:a16="http://schemas.microsoft.com/office/drawing/2014/main" id="{A0A45205-EBB9-4E50-9E3F-B09DEFB98A55}"/>
                      </a:ext>
                    </a:extLst>
                  </p:cNvPr>
                  <p:cNvPicPr/>
                  <p:nvPr/>
                </p:nvPicPr>
                <p:blipFill rotWithShape="1">
                  <a:blip r:embed="rId4"/>
                  <a:srcRect l="7527" r="5460"/>
                  <a:stretch/>
                </p:blipFill>
                <p:spPr bwMode="auto">
                  <a:xfrm>
                    <a:off x="24019022" y="2029959"/>
                    <a:ext cx="9505056" cy="4387372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</p:grpSp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2BB31289-FF87-4E41-B72E-9DD2F84016AC}"/>
                    </a:ext>
                  </a:extLst>
                </p:cNvPr>
                <p:cNvSpPr/>
                <p:nvPr/>
              </p:nvSpPr>
              <p:spPr>
                <a:xfrm>
                  <a:off x="5303912" y="6430564"/>
                  <a:ext cx="260525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1000" dirty="0">
                      <a:latin typeface="+mj-lt"/>
                      <a:ea typeface="Batang" panose="02030600000101010101" pitchFamily="18" charset="-127"/>
                    </a:rPr>
                    <a:t>Fig. 6: Web interface </a:t>
                  </a:r>
                  <a:endParaRPr lang="en-US" sz="1000" dirty="0"/>
                </a:p>
              </p:txBody>
            </p:sp>
          </p:grp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09E3EE4A-37E0-4E07-801F-A60EFDA976C1}"/>
                  </a:ext>
                </a:extLst>
              </p:cNvPr>
              <p:cNvSpPr/>
              <p:nvPr/>
            </p:nvSpPr>
            <p:spPr>
              <a:xfrm>
                <a:off x="16609168" y="6553674"/>
                <a:ext cx="266451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000" dirty="0">
                    <a:latin typeface="+mj-lt"/>
                    <a:ea typeface="Batang" panose="02030600000101010101" pitchFamily="18" charset="-127"/>
                  </a:rPr>
                  <a:t>Fig. 7: Real-Time-Factor of Simulation</a:t>
                </a:r>
                <a:endParaRPr lang="en-US" sz="1000" dirty="0">
                  <a:latin typeface="+mj-lt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17C6A1F-0112-4F0C-89B5-A576E54E8A41}"/>
                </a:ext>
              </a:extLst>
            </p:cNvPr>
            <p:cNvSpPr/>
            <p:nvPr/>
          </p:nvSpPr>
          <p:spPr>
            <a:xfrm>
              <a:off x="27381756" y="6430563"/>
              <a:ext cx="338437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000" dirty="0">
                  <a:latin typeface="+mj-lt"/>
                  <a:ea typeface="Batang" panose="02030600000101010101" pitchFamily="18" charset="-127"/>
                </a:rPr>
                <a:t>Fig. 8: Results of simulating cathode gas path 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510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5F340-F06E-426A-B380-EF62F59D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Conclusion/ Further Development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BA5DB6-4C44-413E-AD81-762FC0261C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DAF8961-1149-4314-8AC2-2B91C95409A5}"/>
              </a:ext>
            </a:extLst>
          </p:cNvPr>
          <p:cNvGrpSpPr/>
          <p:nvPr/>
        </p:nvGrpSpPr>
        <p:grpSpPr>
          <a:xfrm>
            <a:off x="1127448" y="972000"/>
            <a:ext cx="10372848" cy="4067549"/>
            <a:chOff x="1127448" y="1484784"/>
            <a:chExt cx="10372848" cy="406754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DFC192-2110-488A-B19F-0ABC001BDDAC}"/>
                </a:ext>
              </a:extLst>
            </p:cNvPr>
            <p:cNvSpPr/>
            <p:nvPr/>
          </p:nvSpPr>
          <p:spPr>
            <a:xfrm>
              <a:off x="1127448" y="1484784"/>
              <a:ext cx="5976664" cy="5039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Conclusion</a:t>
              </a:r>
              <a:endParaRPr lang="en-US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06D5BDD-0299-46FA-BA45-322879DD2F75}"/>
                </a:ext>
              </a:extLst>
            </p:cNvPr>
            <p:cNvSpPr/>
            <p:nvPr/>
          </p:nvSpPr>
          <p:spPr>
            <a:xfrm>
              <a:off x="7392144" y="1484784"/>
              <a:ext cx="4104456" cy="5039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Further Development</a:t>
              </a:r>
              <a:endParaRPr lang="en-US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598FC86-AA41-4692-8EDD-1E83D0DB50C3}"/>
                </a:ext>
              </a:extLst>
            </p:cNvPr>
            <p:cNvSpPr/>
            <p:nvPr/>
          </p:nvSpPr>
          <p:spPr>
            <a:xfrm>
              <a:off x="7395840" y="2204866"/>
              <a:ext cx="4104456" cy="331236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Verification</a:t>
              </a:r>
              <a:r>
                <a:rPr lang="de-DE" dirty="0"/>
                <a:t> </a:t>
              </a:r>
              <a:r>
                <a:rPr lang="en-US" dirty="0"/>
                <a:t>of</a:t>
              </a:r>
              <a:r>
                <a:rPr lang="de-DE" dirty="0"/>
                <a:t> </a:t>
              </a:r>
              <a:r>
                <a:rPr lang="en-US" dirty="0"/>
                <a:t>simulation</a:t>
              </a:r>
              <a:r>
                <a:rPr lang="de-DE" dirty="0"/>
                <a:t> </a:t>
              </a:r>
              <a:r>
                <a:rPr lang="en-US" dirty="0"/>
                <a:t>system</a:t>
              </a:r>
              <a:r>
                <a:rPr lang="de-DE" dirty="0"/>
                <a:t> </a:t>
              </a:r>
              <a:r>
                <a:rPr lang="en-US" dirty="0"/>
                <a:t>by</a:t>
              </a:r>
              <a:r>
                <a:rPr lang="de-DE" dirty="0"/>
                <a:t> </a:t>
              </a:r>
              <a:r>
                <a:rPr lang="en-US" dirty="0"/>
                <a:t>validating</a:t>
              </a:r>
              <a:r>
                <a:rPr lang="de-DE" dirty="0"/>
                <a:t> </a:t>
              </a:r>
              <a:r>
                <a:rPr lang="en-US" dirty="0"/>
                <a:t>data</a:t>
              </a:r>
              <a:r>
                <a:rPr lang="de-DE" dirty="0"/>
                <a:t> on Tests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Integration of new components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Valves, </a:t>
              </a:r>
              <a:r>
                <a:rPr lang="en-US" dirty="0" err="1"/>
                <a:t>electrolyzer</a:t>
              </a:r>
              <a:endParaRPr lang="en-US" dirty="0"/>
            </a:p>
            <a:p>
              <a:pPr lvl="1"/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Building </a:t>
              </a:r>
              <a:r>
                <a:rPr lang="en-US" dirty="0"/>
                <a:t>up community of developer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918DB1D-1E20-4FA5-9AE4-9838779B391B}"/>
                </a:ext>
              </a:extLst>
            </p:cNvPr>
            <p:cNvSpPr/>
            <p:nvPr/>
          </p:nvSpPr>
          <p:spPr>
            <a:xfrm>
              <a:off x="1146100" y="2204864"/>
              <a:ext cx="5961707" cy="3347469"/>
            </a:xfrm>
            <a:prstGeom prst="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68288" indent="-268288">
                <a:buFont typeface="Arial" panose="020B0604020202020204" pitchFamily="34" charset="0"/>
                <a:buChar char="•"/>
              </a:pPr>
              <a:r>
                <a:rPr lang="en-US" dirty="0"/>
                <a:t>Developed python based simulation tool</a:t>
              </a:r>
            </a:p>
            <a:p>
              <a:pPr marL="725488" lvl="1" indent="-268288">
                <a:buFont typeface="Arial" panose="020B0604020202020204" pitchFamily="34" charset="0"/>
                <a:buChar char="•"/>
              </a:pPr>
              <a:r>
                <a:rPr lang="de-DE" dirty="0"/>
                <a:t>Average </a:t>
              </a:r>
              <a:r>
                <a:rPr lang="en-US" dirty="0"/>
                <a:t>cathode simulation in real-time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/>
                <a:t>Integration </a:t>
              </a:r>
              <a:r>
                <a:rPr lang="en-US" dirty="0"/>
                <a:t>of controller for FC-system needs optimization for python application</a:t>
              </a:r>
            </a:p>
            <a:p>
              <a:endParaRPr lang="en-US" dirty="0"/>
            </a:p>
            <a:p>
              <a:pPr marL="268288" indent="-268288">
                <a:buFont typeface="Arial" panose="020B0604020202020204" pitchFamily="34" charset="0"/>
                <a:buChar char="•"/>
              </a:pPr>
              <a:r>
                <a:rPr lang="en-US" dirty="0"/>
                <a:t>Overcoming high cost for simulation tools due to opensource access</a:t>
              </a:r>
            </a:p>
            <a:p>
              <a:pPr marL="268288" indent="-268288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68288" indent="-268288">
                <a:buFont typeface="Arial" panose="020B0604020202020204" pitchFamily="34" charset="0"/>
                <a:buChar char="•"/>
              </a:pPr>
              <a:r>
                <a:rPr lang="en-US" dirty="0"/>
                <a:t>Overcoming interoperability issues by open access to source code</a:t>
              </a:r>
            </a:p>
            <a:p>
              <a:pPr marL="725488" lvl="1" indent="-268288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68288" indent="-268288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68288" indent="-268288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999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24232-3D8A-46BA-802F-688D3F5D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ZBT Kontakt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3B5C3A-819E-4F70-BBFC-233B31DBA4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1624" y="1450019"/>
            <a:ext cx="5256584" cy="5004455"/>
          </a:xfrm>
        </p:spPr>
        <p:txBody>
          <a:bodyPr/>
          <a:lstStyle/>
          <a:p>
            <a:r>
              <a:rPr lang="de-DE" dirty="0"/>
              <a:t>Florian Dennewitz, M.Sc.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chemeClr val="tx1"/>
                </a:solidFill>
                <a:latin typeface="Arial Unicode MS"/>
              </a:rPr>
              <a:t>Research Associate ZBT (October 2023)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chemeClr val="tx1"/>
                </a:solidFill>
                <a:latin typeface="Arial Unicode MS"/>
              </a:rPr>
              <a:t>Co-Founder, Energy System Solutions (April 2023)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chemeClr val="tx1"/>
                </a:solidFill>
                <a:latin typeface="Arial Unicode MS"/>
              </a:rPr>
              <a:t>PhD student (UDE, ZBT) </a:t>
            </a:r>
          </a:p>
          <a:p>
            <a:pPr marL="4635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chemeClr val="tx1"/>
                </a:solidFill>
                <a:latin typeface="Arial Unicode MS"/>
              </a:rPr>
              <a:t>Topic: Simulation of degradation effects in fuel cells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chemeClr val="tx1"/>
                </a:solidFill>
                <a:latin typeface="Arial Unicode MS"/>
              </a:rPr>
              <a:t>M.Sc. Renewable Energies (TH Cologne)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chemeClr val="tx1"/>
                </a:solidFill>
                <a:latin typeface="Arial Unicode MS"/>
              </a:rPr>
              <a:t>B.Sc. Energy and Environmental Technology (HRW)</a:t>
            </a:r>
            <a:r>
              <a:rPr lang="en-US" altLang="en-US" sz="800" b="0" dirty="0">
                <a:solidFill>
                  <a:schemeClr val="tx1"/>
                </a:solidFill>
              </a:rPr>
              <a:t> </a:t>
            </a:r>
            <a:endParaRPr lang="en-US" altLang="en-US" sz="36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59BF70-D4DA-484C-A80F-A8B8E5FE00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0E81A4F-0777-483F-A6A6-1E23C8DB6C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44" t="15414" r="23354" b="45488"/>
          <a:stretch/>
        </p:blipFill>
        <p:spPr>
          <a:xfrm>
            <a:off x="725208" y="1435122"/>
            <a:ext cx="1440000" cy="2160000"/>
          </a:xfrm>
          <a:prstGeom prst="rect">
            <a:avLst/>
          </a:prstGeom>
        </p:spPr>
      </p:pic>
      <p:pic>
        <p:nvPicPr>
          <p:cNvPr id="14" name="Grafik 13" descr="E-Mail">
            <a:extLst>
              <a:ext uri="{FF2B5EF4-FFF2-40B4-BE49-F238E27FC236}">
                <a16:creationId xmlns:a16="http://schemas.microsoft.com/office/drawing/2014/main" id="{8A727336-8D49-4C12-92DE-407C91D98F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372" y="3953752"/>
            <a:ext cx="279288" cy="27928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B9E091D-E787-4245-9D01-6D143863E7C0}"/>
              </a:ext>
            </a:extLst>
          </p:cNvPr>
          <p:cNvSpPr txBox="1"/>
          <p:nvPr/>
        </p:nvSpPr>
        <p:spPr>
          <a:xfrm>
            <a:off x="1001344" y="3695116"/>
            <a:ext cx="1160713" cy="123111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800" dirty="0">
                <a:solidFill>
                  <a:srgbClr val="0064B4"/>
                </a:solidFill>
              </a:rPr>
              <a:t>+49 203 7598 – 3320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7C9AD6C-3672-4B22-8323-96D1939F4C49}"/>
              </a:ext>
            </a:extLst>
          </p:cNvPr>
          <p:cNvSpPr txBox="1"/>
          <p:nvPr/>
        </p:nvSpPr>
        <p:spPr>
          <a:xfrm>
            <a:off x="1001344" y="4031840"/>
            <a:ext cx="1160713" cy="123111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800" dirty="0">
                <a:solidFill>
                  <a:srgbClr val="0064B4"/>
                </a:solidFill>
              </a:rPr>
              <a:t>f.dennewitz@zbt.de</a:t>
            </a:r>
          </a:p>
        </p:txBody>
      </p:sp>
      <p:pic>
        <p:nvPicPr>
          <p:cNvPr id="17" name="Grafik 16" descr="Telefon">
            <a:extLst>
              <a:ext uri="{FF2B5EF4-FFF2-40B4-BE49-F238E27FC236}">
                <a16:creationId xmlns:a16="http://schemas.microsoft.com/office/drawing/2014/main" id="{531C1048-3409-4C83-8832-F9B677E664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372" y="3618983"/>
            <a:ext cx="279287" cy="279287"/>
          </a:xfrm>
          <a:prstGeom prst="rect">
            <a:avLst/>
          </a:prstGeom>
        </p:spPr>
      </p:pic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E3015F9A-2CC4-402F-9820-F7B88675026E}"/>
              </a:ext>
            </a:extLst>
          </p:cNvPr>
          <p:cNvSpPr txBox="1">
            <a:spLocks/>
          </p:cNvSpPr>
          <p:nvPr/>
        </p:nvSpPr>
        <p:spPr bwMode="auto">
          <a:xfrm>
            <a:off x="8112224" y="1412875"/>
            <a:ext cx="3456384" cy="31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0064B4"/>
              </a:buClr>
              <a:buFont typeface="Symbol" charset="2"/>
              <a:buNone/>
              <a:defRPr sz="1600" b="1" i="0" kern="120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SzPct val="80000"/>
              <a:buFont typeface="Symbol" charset="2"/>
              <a:buChar char="-"/>
              <a:tabLst/>
              <a:defRPr sz="1600" b="0" i="0" kern="120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444500" indent="-1778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Symbol" charset="2"/>
              <a:buChar char="-"/>
              <a:defRPr sz="1600" b="0" i="0" kern="120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723900" indent="-18097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Symbol" charset="2"/>
              <a:buChar char="-"/>
              <a:defRPr sz="1600" b="0" i="0" kern="120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990600" indent="-18097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Symbol" charset="2"/>
              <a:buChar char="-"/>
              <a:tabLst>
                <a:tab pos="990600" algn="l"/>
              </a:tabLst>
              <a:defRPr sz="1600" b="0" i="0" kern="120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Link </a:t>
            </a:r>
            <a:r>
              <a:rPr lang="de-DE" dirty="0" err="1"/>
              <a:t>to</a:t>
            </a:r>
            <a:r>
              <a:rPr lang="de-DE" dirty="0"/>
              <a:t> Webtool: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3C8CA2C3-80C8-4407-95B2-F7FB51487C91}"/>
              </a:ext>
            </a:extLst>
          </p:cNvPr>
          <p:cNvSpPr txBox="1">
            <a:spLocks/>
          </p:cNvSpPr>
          <p:nvPr/>
        </p:nvSpPr>
        <p:spPr bwMode="auto">
          <a:xfrm>
            <a:off x="8129066" y="3540096"/>
            <a:ext cx="3456384" cy="31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0064B4"/>
              </a:buClr>
              <a:buFont typeface="Symbol" charset="2"/>
              <a:buNone/>
              <a:defRPr sz="1600" b="1" i="0" kern="120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SzPct val="80000"/>
              <a:buFont typeface="Symbol" charset="2"/>
              <a:buChar char="-"/>
              <a:tabLst/>
              <a:defRPr sz="1600" b="0" i="0" kern="120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444500" indent="-1778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Symbol" charset="2"/>
              <a:buChar char="-"/>
              <a:defRPr sz="1600" b="0" i="0" kern="120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723900" indent="-18097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Symbol" charset="2"/>
              <a:buChar char="-"/>
              <a:defRPr sz="1600" b="0" i="0" kern="120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990600" indent="-18097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Symbol" charset="2"/>
              <a:buChar char="-"/>
              <a:tabLst>
                <a:tab pos="990600" algn="l"/>
              </a:tabLst>
              <a:defRPr sz="1600" b="0" i="0" kern="120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Link </a:t>
            </a:r>
            <a:r>
              <a:rPr lang="de-DE" dirty="0" err="1"/>
              <a:t>to</a:t>
            </a:r>
            <a:r>
              <a:rPr lang="de-DE" dirty="0"/>
              <a:t> GitHub-Project: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7DA60F6-0BFC-4EFE-891A-7C1F12AFD9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12624" y="3850135"/>
            <a:ext cx="1800000" cy="180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6F2D2C6-BA29-4788-8DFC-6F4165150A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12424" y="1728476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16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noProof="0" dirty="0"/>
              <a:t>Florian Dennewitz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35360" y="4437112"/>
            <a:ext cx="8489820" cy="293478"/>
          </a:xfrm>
        </p:spPr>
        <p:txBody>
          <a:bodyPr/>
          <a:lstStyle/>
          <a:p>
            <a:r>
              <a:rPr lang="en-US" dirty="0"/>
              <a:t>+49 203 7598 – 3320</a:t>
            </a:r>
            <a:r>
              <a:rPr lang="en-US" noProof="0" dirty="0"/>
              <a:t>/ f.dennewitz@zbt.de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Thank you for your attention!</a:t>
            </a:r>
          </a:p>
        </p:txBody>
      </p:sp>
      <p:pic>
        <p:nvPicPr>
          <p:cNvPr id="4" name="Bildplatzhalter 3">
            <a:extLst>
              <a:ext uri="{FF2B5EF4-FFF2-40B4-BE49-F238E27FC236}">
                <a16:creationId xmlns:a16="http://schemas.microsoft.com/office/drawing/2014/main" id="{A8CE419F-38D5-4F31-B42E-D7FBA374A5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" t="240" r="-303309" b="-5798"/>
          <a:stretch/>
        </p:blipFill>
        <p:spPr>
          <a:xfrm>
            <a:off x="1919536" y="4854975"/>
            <a:ext cx="8556674" cy="2127734"/>
          </a:xfr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4F92427-6A6E-422C-823D-116E580BBA31}"/>
              </a:ext>
            </a:extLst>
          </p:cNvPr>
          <p:cNvGrpSpPr/>
          <p:nvPr/>
        </p:nvGrpSpPr>
        <p:grpSpPr>
          <a:xfrm>
            <a:off x="4295800" y="5209714"/>
            <a:ext cx="4955135" cy="1418256"/>
            <a:chOff x="2207568" y="5156096"/>
            <a:chExt cx="4955135" cy="141825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108A6D11-88AC-4F37-8A1B-2DBEB764998E}"/>
                </a:ext>
              </a:extLst>
            </p:cNvPr>
            <p:cNvGrpSpPr/>
            <p:nvPr/>
          </p:nvGrpSpPr>
          <p:grpSpPr>
            <a:xfrm>
              <a:off x="2207568" y="5156096"/>
              <a:ext cx="4955135" cy="1418256"/>
              <a:chOff x="1759124" y="5143633"/>
              <a:chExt cx="4955135" cy="1418256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87948C8-AEA1-48C9-A64B-769D229C0217}"/>
                  </a:ext>
                </a:extLst>
              </p:cNvPr>
              <p:cNvSpPr/>
              <p:nvPr/>
            </p:nvSpPr>
            <p:spPr>
              <a:xfrm>
                <a:off x="1759124" y="5143633"/>
                <a:ext cx="4955135" cy="14182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7" name="Picture 2" descr="W:\Infopool\Bibliothek\Fotosammlung-ZBT\Logos\JRF\170315_JRF_Logo_Member_Of_colored.jpg">
                <a:extLst>
                  <a:ext uri="{FF2B5EF4-FFF2-40B4-BE49-F238E27FC236}">
                    <a16:creationId xmlns:a16="http://schemas.microsoft.com/office/drawing/2014/main" id="{D8A576A1-B702-47F8-ADEC-488933D945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680" y="5143633"/>
                <a:ext cx="1506579" cy="1418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128265C6-CE9C-40D3-A485-0B09ABC74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3017" y="5885040"/>
                <a:ext cx="2770443" cy="568296"/>
              </a:xfrm>
              <a:prstGeom prst="rect">
                <a:avLst/>
              </a:prstGeom>
            </p:spPr>
          </p:pic>
        </p:grp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60B048AE-BA45-4964-9E4F-CB5098E39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8044" y="5274846"/>
              <a:ext cx="2893136" cy="568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740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394200E-2E79-42EB-9AC4-62029E6BAAC7}"/>
              </a:ext>
            </a:extLst>
          </p:cNvPr>
          <p:cNvSpPr/>
          <p:nvPr/>
        </p:nvSpPr>
        <p:spPr>
          <a:xfrm>
            <a:off x="451272" y="1484784"/>
            <a:ext cx="9461152" cy="503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413F7A-3975-464B-99DA-4D1941DFF4A0}"/>
              </a:ext>
            </a:extLst>
          </p:cNvPr>
          <p:cNvSpPr/>
          <p:nvPr/>
        </p:nvSpPr>
        <p:spPr>
          <a:xfrm>
            <a:off x="451272" y="2276873"/>
            <a:ext cx="3340472" cy="503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Modeling Methods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FE6772-C816-4CF3-963D-8F1C48998B96}"/>
              </a:ext>
            </a:extLst>
          </p:cNvPr>
          <p:cNvSpPr/>
          <p:nvPr/>
        </p:nvSpPr>
        <p:spPr>
          <a:xfrm>
            <a:off x="3935760" y="2276872"/>
            <a:ext cx="5976664" cy="503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Modeling Approach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2F1458-FD39-469B-BBDA-6F3B429AE08E}"/>
              </a:ext>
            </a:extLst>
          </p:cNvPr>
          <p:cNvSpPr/>
          <p:nvPr/>
        </p:nvSpPr>
        <p:spPr>
          <a:xfrm>
            <a:off x="3935760" y="2987454"/>
            <a:ext cx="2952328" cy="50395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Basics</a:t>
            </a:r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15283A2-2211-4712-9DCE-402D5635F0FC}"/>
              </a:ext>
            </a:extLst>
          </p:cNvPr>
          <p:cNvSpPr/>
          <p:nvPr/>
        </p:nvSpPr>
        <p:spPr>
          <a:xfrm>
            <a:off x="6960096" y="2987453"/>
            <a:ext cx="2952328" cy="50395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Components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CFF38D0-B618-44E1-9959-74DE10FE357D}"/>
              </a:ext>
            </a:extLst>
          </p:cNvPr>
          <p:cNvSpPr/>
          <p:nvPr/>
        </p:nvSpPr>
        <p:spPr>
          <a:xfrm>
            <a:off x="451272" y="3794934"/>
            <a:ext cx="9461152" cy="503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 Based Simulation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943353-614B-48C3-B4BB-951161E97689}"/>
              </a:ext>
            </a:extLst>
          </p:cNvPr>
          <p:cNvSpPr/>
          <p:nvPr/>
        </p:nvSpPr>
        <p:spPr>
          <a:xfrm>
            <a:off x="451272" y="4505514"/>
            <a:ext cx="9461152" cy="503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B34998C-C649-47C8-A14B-12560F8AE96C}"/>
              </a:ext>
            </a:extLst>
          </p:cNvPr>
          <p:cNvSpPr/>
          <p:nvPr/>
        </p:nvSpPr>
        <p:spPr>
          <a:xfrm>
            <a:off x="451272" y="5221278"/>
            <a:ext cx="9461152" cy="503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 / Further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0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775520" y="1412875"/>
            <a:ext cx="10038302" cy="5040412"/>
          </a:xfrm>
        </p:spPr>
        <p:txBody>
          <a:bodyPr/>
          <a:lstStyle/>
          <a:p>
            <a:r>
              <a:rPr lang="en-US" dirty="0"/>
              <a:t>High Operating Costs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Many simulation software solutions come with substantial licensing fees and maintenance costs, impacting budgets.</a:t>
            </a:r>
          </a:p>
          <a:p>
            <a:pPr marL="0" lvl="1" indent="0">
              <a:buNone/>
            </a:pPr>
            <a:endParaRPr lang="de-DE" dirty="0"/>
          </a:p>
          <a:p>
            <a:pPr marL="0" lvl="1" indent="0">
              <a:buNone/>
            </a:pPr>
            <a:endParaRPr lang="en-US" dirty="0"/>
          </a:p>
          <a:p>
            <a:r>
              <a:rPr lang="en-US" dirty="0"/>
              <a:t>Interoperability Issues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Integrating different software tools can be complex, leading to inefficiencies and data silos.</a:t>
            </a:r>
          </a:p>
          <a:p>
            <a:pPr marL="0" lvl="1" indent="0">
              <a:buNone/>
            </a:pPr>
            <a:endParaRPr lang="de-DE" dirty="0"/>
          </a:p>
          <a:p>
            <a:pPr marL="0" lvl="1" indent="0">
              <a:buNone/>
            </a:pPr>
            <a:endParaRPr lang="en-US" dirty="0"/>
          </a:p>
          <a:p>
            <a:r>
              <a:rPr lang="en-US" dirty="0"/>
              <a:t>Real-Time Simulation in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Developing real-time simulations using python presents unique challenges, including performance optimization and system resource management.</a:t>
            </a:r>
          </a:p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Python-Logo: „https://www.python.org/“</a:t>
            </a:r>
          </a:p>
        </p:txBody>
      </p:sp>
      <p:pic>
        <p:nvPicPr>
          <p:cNvPr id="10" name="Grafik 9" descr="Dollar">
            <a:extLst>
              <a:ext uri="{FF2B5EF4-FFF2-40B4-BE49-F238E27FC236}">
                <a16:creationId xmlns:a16="http://schemas.microsoft.com/office/drawing/2014/main" id="{C150C576-00D2-414D-B71C-C79D2FEC8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408" y="1412875"/>
            <a:ext cx="914400" cy="914400"/>
          </a:xfrm>
          <a:prstGeom prst="rect">
            <a:avLst/>
          </a:prstGeom>
        </p:spPr>
      </p:pic>
      <p:pic>
        <p:nvPicPr>
          <p:cNvPr id="12" name="Grafik 11" descr="Zahnräder">
            <a:extLst>
              <a:ext uri="{FF2B5EF4-FFF2-40B4-BE49-F238E27FC236}">
                <a16:creationId xmlns:a16="http://schemas.microsoft.com/office/drawing/2014/main" id="{55D047AF-706E-4948-81E8-750CC2B8A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408" y="3024017"/>
            <a:ext cx="914400" cy="9144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EA1D1DF-70F5-468C-8B0B-2739F3C8EC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57"/>
          <a:stretch/>
        </p:blipFill>
        <p:spPr>
          <a:xfrm>
            <a:off x="785186" y="4457809"/>
            <a:ext cx="878022" cy="1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4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Modelling Methods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988660" y="6573210"/>
            <a:ext cx="6643511" cy="257123"/>
          </a:xfrm>
        </p:spPr>
        <p:txBody>
          <a:bodyPr/>
          <a:lstStyle/>
          <a:p>
            <a:r>
              <a:rPr lang="de-DE" dirty="0"/>
              <a:t>[1] </a:t>
            </a:r>
            <a:r>
              <a:rPr lang="de-DE" dirty="0" err="1"/>
              <a:t>Guzzella</a:t>
            </a:r>
            <a:r>
              <a:rPr lang="de-DE" dirty="0"/>
              <a:t>, Lino and </a:t>
            </a:r>
            <a:r>
              <a:rPr lang="de-DE" dirty="0" err="1"/>
              <a:t>Onder</a:t>
            </a:r>
            <a:r>
              <a:rPr lang="de-DE" dirty="0"/>
              <a:t>, Christopher (2009): „</a:t>
            </a:r>
            <a:r>
              <a:rPr lang="en-US" dirty="0"/>
              <a:t>Introduction to Modeling and Control of Internal Combustion Engine Systems”, Berlin/Heidelberg Springer, 2ed 2010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22C280-7FB7-4F28-B2DF-41F5C861C354}"/>
              </a:ext>
            </a:extLst>
          </p:cNvPr>
          <p:cNvSpPr/>
          <p:nvPr/>
        </p:nvSpPr>
        <p:spPr>
          <a:xfrm>
            <a:off x="911424" y="972000"/>
            <a:ext cx="4248472" cy="503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Controlled Oriented Models (COM)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6346CB3-6802-4374-BA9C-E9E1FD7DBBAE}"/>
              </a:ext>
            </a:extLst>
          </p:cNvPr>
          <p:cNvSpPr/>
          <p:nvPr/>
        </p:nvSpPr>
        <p:spPr>
          <a:xfrm>
            <a:off x="6348030" y="972000"/>
            <a:ext cx="4248000" cy="503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Mean Value Modelling (MVM)</a:t>
            </a:r>
            <a:endParaRPr lang="en-US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3CF4888-B10C-4661-B195-4EBA3DA94E07}"/>
              </a:ext>
            </a:extLst>
          </p:cNvPr>
          <p:cNvSpPr/>
          <p:nvPr/>
        </p:nvSpPr>
        <p:spPr>
          <a:xfrm>
            <a:off x="911424" y="1556792"/>
            <a:ext cx="4248472" cy="10081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Definition: Models that represent the input and output behavior of systems.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EE55977-31C3-411E-A643-994AB9720613}"/>
              </a:ext>
            </a:extLst>
          </p:cNvPr>
          <p:cNvSpPr/>
          <p:nvPr/>
        </p:nvSpPr>
        <p:spPr>
          <a:xfrm>
            <a:off x="6347558" y="1556792"/>
            <a:ext cx="4248472" cy="10081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lvl="0"/>
            <a:r>
              <a:rPr lang="en-US" dirty="0">
                <a:solidFill>
                  <a:srgbClr val="0064B4">
                    <a:hueOff val="0"/>
                    <a:satOff val="0"/>
                    <a:lumOff val="0"/>
                    <a:alphaOff val="0"/>
                  </a:srgbClr>
                </a:solidFill>
              </a:rPr>
              <a:t>Definition: A modeling approach where time (t) is treated as the dependent variable.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D2D657C-0E02-4801-919C-55123B533418}"/>
              </a:ext>
            </a:extLst>
          </p:cNvPr>
          <p:cNvSpPr/>
          <p:nvPr/>
        </p:nvSpPr>
        <p:spPr>
          <a:xfrm>
            <a:off x="911424" y="2636912"/>
            <a:ext cx="4248472" cy="2808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lvl="0"/>
            <a:r>
              <a:rPr lang="en-US" dirty="0"/>
              <a:t>Characteristics: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Incorporate all relevant transient processes.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Typically described by systems of nonlinear differential equations.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1F04257-C34C-48C2-B908-8FF0FA181ABA}"/>
              </a:ext>
            </a:extLst>
          </p:cNvPr>
          <p:cNvSpPr/>
          <p:nvPr/>
        </p:nvSpPr>
        <p:spPr>
          <a:xfrm>
            <a:off x="6347558" y="2636912"/>
            <a:ext cx="4248472" cy="2808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lvl="0"/>
            <a:r>
              <a:rPr lang="en-US" dirty="0">
                <a:solidFill>
                  <a:srgbClr val="0064B4">
                    <a:hueOff val="0"/>
                    <a:satOff val="0"/>
                    <a:lumOff val="0"/>
                    <a:alphaOff val="0"/>
                  </a:srgbClr>
                </a:solidFill>
              </a:rPr>
              <a:t>Characteristics: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4B4">
                    <a:hueOff val="0"/>
                    <a:satOff val="0"/>
                    <a:lumOff val="0"/>
                    <a:alphaOff val="0"/>
                  </a:srgbClr>
                </a:solidFill>
              </a:rPr>
              <a:t>Focuses on average behavior, neglecting discrete cycles of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4B4">
                    <a:hueOff val="0"/>
                    <a:satOff val="0"/>
                    <a:lumOff val="0"/>
                    <a:alphaOff val="0"/>
                  </a:srgbClr>
                </a:solidFill>
              </a:rPr>
              <a:t>Simplifies analysis by smoothing out fluctuations over time</a:t>
            </a:r>
          </a:p>
        </p:txBody>
      </p:sp>
    </p:spTree>
    <p:extLst>
      <p:ext uri="{BB962C8B-B14F-4D97-AF65-F5344CB8AC3E}">
        <p14:creationId xmlns:p14="http://schemas.microsoft.com/office/powerpoint/2010/main" val="33519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 - Basics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988660" y="6573210"/>
            <a:ext cx="6643511" cy="257123"/>
          </a:xfrm>
        </p:spPr>
        <p:txBody>
          <a:bodyPr/>
          <a:lstStyle/>
          <a:p>
            <a:r>
              <a:rPr lang="de-DE" dirty="0"/>
              <a:t>[1] </a:t>
            </a:r>
            <a:r>
              <a:rPr lang="de-DE" dirty="0" err="1"/>
              <a:t>Guzzella</a:t>
            </a:r>
            <a:r>
              <a:rPr lang="de-DE" dirty="0"/>
              <a:t>, Lino and </a:t>
            </a:r>
            <a:r>
              <a:rPr lang="de-DE" dirty="0" err="1"/>
              <a:t>Onder</a:t>
            </a:r>
            <a:r>
              <a:rPr lang="de-DE" dirty="0"/>
              <a:t>, Christopher (2009): „</a:t>
            </a:r>
            <a:r>
              <a:rPr lang="en-US" dirty="0"/>
              <a:t>Introduction to Modeling and Control of Internal Combustion Engine Systems”, Berlin/Heidelberg Springer, 2ed 2010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6BF0C79-10A1-490B-AAB6-DB9AC6EA6232}"/>
              </a:ext>
            </a:extLst>
          </p:cNvPr>
          <p:cNvSpPr/>
          <p:nvPr/>
        </p:nvSpPr>
        <p:spPr>
          <a:xfrm>
            <a:off x="839416" y="2276872"/>
            <a:ext cx="4248472" cy="503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Controlled Oriented Models (COM)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A3D303-66EB-4027-AA90-BDFBDEEC82E3}"/>
              </a:ext>
            </a:extLst>
          </p:cNvPr>
          <p:cNvSpPr/>
          <p:nvPr/>
        </p:nvSpPr>
        <p:spPr>
          <a:xfrm>
            <a:off x="834924" y="4647043"/>
            <a:ext cx="4248000" cy="503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Mean Value Modelling (MVM)</a:t>
            </a:r>
            <a:endParaRPr lang="en-US" dirty="0"/>
          </a:p>
        </p:txBody>
      </p:sp>
      <p:sp>
        <p:nvSpPr>
          <p:cNvPr id="2" name="Additionszeichen 1">
            <a:extLst>
              <a:ext uri="{FF2B5EF4-FFF2-40B4-BE49-F238E27FC236}">
                <a16:creationId xmlns:a16="http://schemas.microsoft.com/office/drawing/2014/main" id="{039FAE53-A92F-4065-B2F2-F21893F0BCB6}"/>
              </a:ext>
            </a:extLst>
          </p:cNvPr>
          <p:cNvSpPr/>
          <p:nvPr/>
        </p:nvSpPr>
        <p:spPr>
          <a:xfrm>
            <a:off x="2742900" y="3439246"/>
            <a:ext cx="432048" cy="43204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6821721-1A8C-4398-B861-1BCD119E0B91}"/>
              </a:ext>
            </a:extLst>
          </p:cNvPr>
          <p:cNvSpPr/>
          <p:nvPr/>
        </p:nvSpPr>
        <p:spPr>
          <a:xfrm>
            <a:off x="5483934" y="3439294"/>
            <a:ext cx="432048" cy="43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D9B0F9-1C8B-4228-835A-A763DE481794}"/>
              </a:ext>
            </a:extLst>
          </p:cNvPr>
          <p:cNvSpPr/>
          <p:nvPr/>
        </p:nvSpPr>
        <p:spPr>
          <a:xfrm>
            <a:off x="6600528" y="3085398"/>
            <a:ext cx="4248000" cy="503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Lumped Parameter System (LPS)</a:t>
            </a:r>
            <a:endParaRPr lang="en-US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114CFA3-3A5E-4800-B553-323D732FA0AF}"/>
              </a:ext>
            </a:extLst>
          </p:cNvPr>
          <p:cNvSpPr/>
          <p:nvPr/>
        </p:nvSpPr>
        <p:spPr>
          <a:xfrm>
            <a:off x="6600056" y="3717032"/>
            <a:ext cx="4248472" cy="10081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lvl="0"/>
            <a:r>
              <a:rPr lang="en-US" dirty="0">
                <a:solidFill>
                  <a:srgbClr val="0064B4">
                    <a:hueOff val="0"/>
                    <a:satOff val="0"/>
                    <a:lumOff val="0"/>
                    <a:alphaOff val="0"/>
                  </a:srgbClr>
                </a:solidFill>
              </a:rPr>
              <a:t>Definition: Modeling of state variables by flows and reservoirs </a:t>
            </a:r>
          </a:p>
        </p:txBody>
      </p:sp>
    </p:spTree>
    <p:extLst>
      <p:ext uri="{BB962C8B-B14F-4D97-AF65-F5344CB8AC3E}">
        <p14:creationId xmlns:p14="http://schemas.microsoft.com/office/powerpoint/2010/main" val="700223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EC06D-6E68-43E0-A0A9-696FA0F8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Modelling Approach - Basics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E37DCE-4F5D-40AA-BE63-CF8E4006A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8660" y="6333145"/>
            <a:ext cx="7267580" cy="497188"/>
          </a:xfrm>
        </p:spPr>
        <p:txBody>
          <a:bodyPr/>
          <a:lstStyle/>
          <a:p>
            <a:r>
              <a:rPr lang="de-DE" dirty="0"/>
              <a:t>[2] Zahn, S.: Arbeitsspielaufgelöste Modellbildung und Hardware-in-</a:t>
            </a:r>
            <a:r>
              <a:rPr lang="de-DE" dirty="0" err="1"/>
              <a:t>the</a:t>
            </a:r>
            <a:r>
              <a:rPr lang="de-DE" dirty="0"/>
              <a:t>-Loop-Simulation von Pkw-Dieselmotoren mit Abgasturboaufladung, Fachbereich Elektrotechnik und </a:t>
            </a:r>
            <a:r>
              <a:rPr lang="de-DE" dirty="0" err="1"/>
              <a:t>Informationstechnik,Technische</a:t>
            </a:r>
            <a:r>
              <a:rPr lang="de-DE" dirty="0"/>
              <a:t> Universität Darmstadt, Darmstadt, 2012.</a:t>
            </a:r>
          </a:p>
          <a:p>
            <a:r>
              <a:rPr lang="de-DE" dirty="0"/>
              <a:t>[3] </a:t>
            </a:r>
            <a:r>
              <a:rPr lang="de-DE" dirty="0" err="1"/>
              <a:t>Gößling</a:t>
            </a:r>
            <a:r>
              <a:rPr lang="de-DE" dirty="0"/>
              <a:t>, S.: 2-D + 1-D ortsaufgelöste Modellierung von PEM-Brennstoffzellen, Fakultät für Ingenieurwissenschaften, Abteilung </a:t>
            </a:r>
            <a:r>
              <a:rPr lang="de-DE" dirty="0" err="1"/>
              <a:t>Maschienenbau</a:t>
            </a:r>
            <a:r>
              <a:rPr lang="de-DE" dirty="0"/>
              <a:t> und Verfahrenstechnik, Universität Duisburg Essen, Duisburg, 2019.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7D2D01F-EF0F-4B3C-9ABC-36AD4532E62F}"/>
              </a:ext>
            </a:extLst>
          </p:cNvPr>
          <p:cNvSpPr/>
          <p:nvPr/>
        </p:nvSpPr>
        <p:spPr>
          <a:xfrm>
            <a:off x="551384" y="972000"/>
            <a:ext cx="10945216" cy="503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Lumped Parameter System (LPS)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815ED89-0DD4-43C3-8D1B-180B1356B797}"/>
              </a:ext>
            </a:extLst>
          </p:cNvPr>
          <p:cNvSpPr/>
          <p:nvPr/>
        </p:nvSpPr>
        <p:spPr>
          <a:xfrm>
            <a:off x="551384" y="1628800"/>
            <a:ext cx="2664296" cy="526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</a:t>
            </a:r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5310060-E14B-4EC7-B072-5311510AF719}"/>
              </a:ext>
            </a:extLst>
          </p:cNvPr>
          <p:cNvSpPr/>
          <p:nvPr/>
        </p:nvSpPr>
        <p:spPr>
          <a:xfrm>
            <a:off x="3935760" y="1632496"/>
            <a:ext cx="7560840" cy="526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Reservoir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4A582A-E205-40BF-8B8E-FFFC915591B9}"/>
              </a:ext>
            </a:extLst>
          </p:cNvPr>
          <p:cNvSpPr/>
          <p:nvPr/>
        </p:nvSpPr>
        <p:spPr>
          <a:xfrm>
            <a:off x="551384" y="2276872"/>
            <a:ext cx="2664296" cy="33880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1st Approach:</a:t>
            </a:r>
          </a:p>
          <a:p>
            <a:r>
              <a:rPr lang="de-DE" dirty="0"/>
              <a:t>A</a:t>
            </a:r>
            <a:r>
              <a:rPr lang="en-US" dirty="0" err="1"/>
              <a:t>ssuming</a:t>
            </a:r>
            <a:r>
              <a:rPr lang="en-US" dirty="0"/>
              <a:t> incompressible fluid due to constant pipe cross sections and low pressure drops [2]</a:t>
            </a:r>
          </a:p>
          <a:p>
            <a:endParaRPr lang="en-US" dirty="0"/>
          </a:p>
          <a:p>
            <a:r>
              <a:rPr lang="de-DE" dirty="0"/>
              <a:t>New Approach:</a:t>
            </a:r>
          </a:p>
          <a:p>
            <a:r>
              <a:rPr lang="de-DE" dirty="0"/>
              <a:t>A</a:t>
            </a:r>
            <a:r>
              <a:rPr lang="en-US" dirty="0" err="1"/>
              <a:t>lready</a:t>
            </a:r>
            <a:r>
              <a:rPr lang="en-US" dirty="0"/>
              <a:t> changed due to integration of Gas composition [3]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9876C95-E64E-4992-A807-8797C0921270}"/>
              </a:ext>
            </a:extLst>
          </p:cNvPr>
          <p:cNvSpPr/>
          <p:nvPr/>
        </p:nvSpPr>
        <p:spPr>
          <a:xfrm>
            <a:off x="3935760" y="2295550"/>
            <a:ext cx="7560840" cy="33880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In combination of mass flows and energy flows the state variables in the reservoir can be modeled</a:t>
            </a:r>
          </a:p>
        </p:txBody>
      </p:sp>
      <p:pic>
        <p:nvPicPr>
          <p:cNvPr id="12" name="Grafik 2">
            <a:extLst>
              <a:ext uri="{FF2B5EF4-FFF2-40B4-BE49-F238E27FC236}">
                <a16:creationId xmlns:a16="http://schemas.microsoft.com/office/drawing/2014/main" id="{CEAF6E3B-5155-4BF9-8385-614F2ED8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652" y="3073560"/>
            <a:ext cx="5761038" cy="176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B1941FC8-A171-444D-BA3C-CEFA7E5665E0}"/>
              </a:ext>
            </a:extLst>
          </p:cNvPr>
          <p:cNvSpPr/>
          <p:nvPr/>
        </p:nvSpPr>
        <p:spPr>
          <a:xfrm>
            <a:off x="4848941" y="4782130"/>
            <a:ext cx="55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Fig. 1: Inputs, outputs and states of reservoir.</a:t>
            </a:r>
          </a:p>
        </p:txBody>
      </p:sp>
    </p:spTree>
    <p:extLst>
      <p:ext uri="{BB962C8B-B14F-4D97-AF65-F5344CB8AC3E}">
        <p14:creationId xmlns:p14="http://schemas.microsoft.com/office/powerpoint/2010/main" val="2307239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>
            <a:extLst>
              <a:ext uri="{FF2B5EF4-FFF2-40B4-BE49-F238E27FC236}">
                <a16:creationId xmlns:a16="http://schemas.microsoft.com/office/drawing/2014/main" id="{303430A1-AF11-4B54-8E51-918A0959DAC6}"/>
              </a:ext>
            </a:extLst>
          </p:cNvPr>
          <p:cNvSpPr/>
          <p:nvPr/>
        </p:nvSpPr>
        <p:spPr>
          <a:xfrm>
            <a:off x="6080899" y="5122077"/>
            <a:ext cx="805944" cy="962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Reservoir</a:t>
            </a:r>
            <a:endParaRPr lang="en-US" sz="10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EC06D-6E68-43E0-A0A9-696FA0F8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Modelling Approach - Basics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E37DCE-4F5D-40AA-BE63-CF8E4006A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8660" y="6684010"/>
            <a:ext cx="6643511" cy="14632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C6A1C75-77BF-436C-8007-9AB2417A68C3}"/>
              </a:ext>
            </a:extLst>
          </p:cNvPr>
          <p:cNvSpPr/>
          <p:nvPr/>
        </p:nvSpPr>
        <p:spPr>
          <a:xfrm>
            <a:off x="3395247" y="1297057"/>
            <a:ext cx="6192688" cy="5256584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7D2D01F-EF0F-4B3C-9ABC-36AD4532E62F}"/>
              </a:ext>
            </a:extLst>
          </p:cNvPr>
          <p:cNvSpPr/>
          <p:nvPr/>
        </p:nvSpPr>
        <p:spPr>
          <a:xfrm>
            <a:off x="6083645" y="5136358"/>
            <a:ext cx="792088" cy="936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Reservoir</a:t>
            </a:r>
            <a:endParaRPr lang="en-US" sz="1000" dirty="0"/>
          </a:p>
        </p:txBody>
      </p:sp>
      <p:sp>
        <p:nvSpPr>
          <p:cNvPr id="3" name="Pfeil: nach links 2">
            <a:extLst>
              <a:ext uri="{FF2B5EF4-FFF2-40B4-BE49-F238E27FC236}">
                <a16:creationId xmlns:a16="http://schemas.microsoft.com/office/drawing/2014/main" id="{E82CF36D-38E2-47BE-B2B1-58F3D1F95AC6}"/>
              </a:ext>
            </a:extLst>
          </p:cNvPr>
          <p:cNvSpPr/>
          <p:nvPr/>
        </p:nvSpPr>
        <p:spPr>
          <a:xfrm>
            <a:off x="4943872" y="5392107"/>
            <a:ext cx="1139773" cy="39604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Flow</a:t>
            </a:r>
            <a:endParaRPr lang="en-US" sz="1000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F1FAE58-52E8-4AC4-B1DA-36A8678F5A55}"/>
              </a:ext>
            </a:extLst>
          </p:cNvPr>
          <p:cNvGrpSpPr/>
          <p:nvPr/>
        </p:nvGrpSpPr>
        <p:grpSpPr>
          <a:xfrm>
            <a:off x="6803773" y="5303840"/>
            <a:ext cx="1596483" cy="576064"/>
            <a:chOff x="6803773" y="5303840"/>
            <a:chExt cx="1596483" cy="576064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3B7D21AA-04B2-4D92-B07A-F726213C51B4}"/>
                </a:ext>
              </a:extLst>
            </p:cNvPr>
            <p:cNvGrpSpPr/>
            <p:nvPr/>
          </p:nvGrpSpPr>
          <p:grpSpPr>
            <a:xfrm>
              <a:off x="7320136" y="5303840"/>
              <a:ext cx="576064" cy="576064"/>
              <a:chOff x="9624392" y="4977172"/>
              <a:chExt cx="576064" cy="576064"/>
            </a:xfrm>
          </p:grpSpPr>
          <p:sp>
            <p:nvSpPr>
              <p:cNvPr id="5" name="Flussdiagramm: Verbinder 4">
                <a:extLst>
                  <a:ext uri="{FF2B5EF4-FFF2-40B4-BE49-F238E27FC236}">
                    <a16:creationId xmlns:a16="http://schemas.microsoft.com/office/drawing/2014/main" id="{B07D9B11-277E-47DF-B230-2494866D1B1F}"/>
                  </a:ext>
                </a:extLst>
              </p:cNvPr>
              <p:cNvSpPr/>
              <p:nvPr/>
            </p:nvSpPr>
            <p:spPr>
              <a:xfrm>
                <a:off x="9624392" y="4977172"/>
                <a:ext cx="576064" cy="57606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602B1C8D-3729-4D10-9FEA-4ECF22F1DD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84093" y="5056901"/>
                <a:ext cx="432000" cy="95571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E2C7BA9-8A9E-4745-B490-746012C82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4093" y="5295561"/>
                <a:ext cx="432000" cy="167665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9" name="Minuszeichen 28">
              <a:extLst>
                <a:ext uri="{FF2B5EF4-FFF2-40B4-BE49-F238E27FC236}">
                  <a16:creationId xmlns:a16="http://schemas.microsoft.com/office/drawing/2014/main" id="{65E5115D-C989-402A-AABD-4A45C573C183}"/>
                </a:ext>
              </a:extLst>
            </p:cNvPr>
            <p:cNvSpPr/>
            <p:nvPr/>
          </p:nvSpPr>
          <p:spPr>
            <a:xfrm>
              <a:off x="7824192" y="5519864"/>
              <a:ext cx="576064" cy="144016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inuszeichen 29">
              <a:extLst>
                <a:ext uri="{FF2B5EF4-FFF2-40B4-BE49-F238E27FC236}">
                  <a16:creationId xmlns:a16="http://schemas.microsoft.com/office/drawing/2014/main" id="{25A30F30-C3E9-4ED8-828A-9D8F73C5DF79}"/>
                </a:ext>
              </a:extLst>
            </p:cNvPr>
            <p:cNvSpPr/>
            <p:nvPr/>
          </p:nvSpPr>
          <p:spPr>
            <a:xfrm>
              <a:off x="6803773" y="5518121"/>
              <a:ext cx="576064" cy="144016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1F68EBC4-1CEF-4DC9-9CE8-DA59EED87312}"/>
              </a:ext>
            </a:extLst>
          </p:cNvPr>
          <p:cNvSpPr/>
          <p:nvPr/>
        </p:nvSpPr>
        <p:spPr>
          <a:xfrm>
            <a:off x="8357016" y="5136358"/>
            <a:ext cx="792088" cy="936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3" name="Pfeil: nach links 32">
            <a:extLst>
              <a:ext uri="{FF2B5EF4-FFF2-40B4-BE49-F238E27FC236}">
                <a16:creationId xmlns:a16="http://schemas.microsoft.com/office/drawing/2014/main" id="{DC215B9F-E1BB-4B3F-A9E8-28BDF7DEFA7B}"/>
              </a:ext>
            </a:extLst>
          </p:cNvPr>
          <p:cNvSpPr/>
          <p:nvPr/>
        </p:nvSpPr>
        <p:spPr>
          <a:xfrm rot="5400000">
            <a:off x="6044558" y="4450520"/>
            <a:ext cx="894971" cy="39604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96E85C5-010B-4E90-AC7C-396EFEB7C04C}"/>
              </a:ext>
            </a:extLst>
          </p:cNvPr>
          <p:cNvSpPr/>
          <p:nvPr/>
        </p:nvSpPr>
        <p:spPr>
          <a:xfrm>
            <a:off x="6094755" y="3251016"/>
            <a:ext cx="792088" cy="936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ussdiagramm: Zusammenstellen 34">
            <a:extLst>
              <a:ext uri="{FF2B5EF4-FFF2-40B4-BE49-F238E27FC236}">
                <a16:creationId xmlns:a16="http://schemas.microsoft.com/office/drawing/2014/main" id="{C5DD56E6-5041-4DDC-8036-21E3D794592D}"/>
              </a:ext>
            </a:extLst>
          </p:cNvPr>
          <p:cNvSpPr/>
          <p:nvPr/>
        </p:nvSpPr>
        <p:spPr>
          <a:xfrm rot="5400000">
            <a:off x="7320136" y="3404428"/>
            <a:ext cx="432048" cy="432048"/>
          </a:xfrm>
          <a:prstGeom prst="flowChartCol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Minuszeichen 35">
            <a:extLst>
              <a:ext uri="{FF2B5EF4-FFF2-40B4-BE49-F238E27FC236}">
                <a16:creationId xmlns:a16="http://schemas.microsoft.com/office/drawing/2014/main" id="{0AAA36D7-56D8-490C-AD9D-BFA795C2A3D0}"/>
              </a:ext>
            </a:extLst>
          </p:cNvPr>
          <p:cNvSpPr/>
          <p:nvPr/>
        </p:nvSpPr>
        <p:spPr>
          <a:xfrm>
            <a:off x="6815247" y="3548444"/>
            <a:ext cx="576064" cy="144016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inuszeichen 36">
            <a:extLst>
              <a:ext uri="{FF2B5EF4-FFF2-40B4-BE49-F238E27FC236}">
                <a16:creationId xmlns:a16="http://schemas.microsoft.com/office/drawing/2014/main" id="{25AC7D5D-A9D6-4BD8-8952-F6B50D994381}"/>
              </a:ext>
            </a:extLst>
          </p:cNvPr>
          <p:cNvSpPr/>
          <p:nvPr/>
        </p:nvSpPr>
        <p:spPr>
          <a:xfrm>
            <a:off x="7680176" y="3548444"/>
            <a:ext cx="576064" cy="144016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9E76D6A-86AC-4CEF-B2F0-1D07FCF4F153}"/>
              </a:ext>
            </a:extLst>
          </p:cNvPr>
          <p:cNvSpPr/>
          <p:nvPr/>
        </p:nvSpPr>
        <p:spPr>
          <a:xfrm>
            <a:off x="2207568" y="3224408"/>
            <a:ext cx="2736304" cy="936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FuelCell</a:t>
            </a:r>
            <a:endParaRPr lang="en-US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747C982-2C28-46E7-AB35-0D3ED54F77C8}"/>
              </a:ext>
            </a:extLst>
          </p:cNvPr>
          <p:cNvSpPr/>
          <p:nvPr/>
        </p:nvSpPr>
        <p:spPr>
          <a:xfrm>
            <a:off x="4151784" y="5122077"/>
            <a:ext cx="792088" cy="936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Minuszeichen 42">
            <a:extLst>
              <a:ext uri="{FF2B5EF4-FFF2-40B4-BE49-F238E27FC236}">
                <a16:creationId xmlns:a16="http://schemas.microsoft.com/office/drawing/2014/main" id="{E52FD433-7BD3-4BE4-B105-887F46AF066A}"/>
              </a:ext>
            </a:extLst>
          </p:cNvPr>
          <p:cNvSpPr/>
          <p:nvPr/>
        </p:nvSpPr>
        <p:spPr>
          <a:xfrm rot="5400000">
            <a:off x="3906890" y="4512905"/>
            <a:ext cx="1224134" cy="271275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inuszeichen 43">
            <a:extLst>
              <a:ext uri="{FF2B5EF4-FFF2-40B4-BE49-F238E27FC236}">
                <a16:creationId xmlns:a16="http://schemas.microsoft.com/office/drawing/2014/main" id="{B4C0D521-960E-43E2-9E21-E0324EA8AD12}"/>
              </a:ext>
            </a:extLst>
          </p:cNvPr>
          <p:cNvSpPr/>
          <p:nvPr/>
        </p:nvSpPr>
        <p:spPr>
          <a:xfrm rot="5400000">
            <a:off x="3891378" y="2617189"/>
            <a:ext cx="1224134" cy="271275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9C05E7E-F660-4205-94B0-E73CBDC1101D}"/>
              </a:ext>
            </a:extLst>
          </p:cNvPr>
          <p:cNvSpPr/>
          <p:nvPr/>
        </p:nvSpPr>
        <p:spPr>
          <a:xfrm>
            <a:off x="4107401" y="1345141"/>
            <a:ext cx="792088" cy="936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ussdiagramm: Zusammenstellen 45">
            <a:extLst>
              <a:ext uri="{FF2B5EF4-FFF2-40B4-BE49-F238E27FC236}">
                <a16:creationId xmlns:a16="http://schemas.microsoft.com/office/drawing/2014/main" id="{A80AA99D-86DD-451F-8B60-10B9A35A315E}"/>
              </a:ext>
            </a:extLst>
          </p:cNvPr>
          <p:cNvSpPr/>
          <p:nvPr/>
        </p:nvSpPr>
        <p:spPr>
          <a:xfrm rot="5400000">
            <a:off x="5327915" y="1487515"/>
            <a:ext cx="432048" cy="432048"/>
          </a:xfrm>
          <a:prstGeom prst="flowChartCol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Minuszeichen 46">
            <a:extLst>
              <a:ext uri="{FF2B5EF4-FFF2-40B4-BE49-F238E27FC236}">
                <a16:creationId xmlns:a16="http://schemas.microsoft.com/office/drawing/2014/main" id="{488529A6-CB77-4F6A-9CA6-BB807F7547FC}"/>
              </a:ext>
            </a:extLst>
          </p:cNvPr>
          <p:cNvSpPr/>
          <p:nvPr/>
        </p:nvSpPr>
        <p:spPr>
          <a:xfrm>
            <a:off x="4823026" y="1631531"/>
            <a:ext cx="576064" cy="144016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inuszeichen 47">
            <a:extLst>
              <a:ext uri="{FF2B5EF4-FFF2-40B4-BE49-F238E27FC236}">
                <a16:creationId xmlns:a16="http://schemas.microsoft.com/office/drawing/2014/main" id="{4158E062-4D81-4357-93A2-A7E4E52EC33E}"/>
              </a:ext>
            </a:extLst>
          </p:cNvPr>
          <p:cNvSpPr/>
          <p:nvPr/>
        </p:nvSpPr>
        <p:spPr>
          <a:xfrm>
            <a:off x="5687955" y="1631531"/>
            <a:ext cx="576064" cy="144016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97C807F-654F-482C-9DE6-3BD74BEE9D4F}"/>
              </a:ext>
            </a:extLst>
          </p:cNvPr>
          <p:cNvSpPr txBox="1"/>
          <p:nvPr/>
        </p:nvSpPr>
        <p:spPr>
          <a:xfrm>
            <a:off x="7427695" y="1355270"/>
            <a:ext cx="216024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Cathode Gas Path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E11B894-23A0-4CB8-B759-A72669CD66CB}"/>
              </a:ext>
            </a:extLst>
          </p:cNvPr>
          <p:cNvSpPr/>
          <p:nvPr/>
        </p:nvSpPr>
        <p:spPr>
          <a:xfrm>
            <a:off x="6888088" y="5131142"/>
            <a:ext cx="1441405" cy="96215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70DF720-9BC3-44D7-B02B-0CC0B7BE1F9B}"/>
              </a:ext>
            </a:extLst>
          </p:cNvPr>
          <p:cNvSpPr txBox="1"/>
          <p:nvPr/>
        </p:nvSpPr>
        <p:spPr>
          <a:xfrm>
            <a:off x="7003512" y="4681319"/>
            <a:ext cx="216024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Compressor Model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C93596C-6C00-48A7-A5D2-78D5CA7E568C}"/>
              </a:ext>
            </a:extLst>
          </p:cNvPr>
          <p:cNvSpPr/>
          <p:nvPr/>
        </p:nvSpPr>
        <p:spPr>
          <a:xfrm>
            <a:off x="4956228" y="5122077"/>
            <a:ext cx="1930615" cy="96215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1859866-525F-4937-9E1C-C69209B62839}"/>
              </a:ext>
            </a:extLst>
          </p:cNvPr>
          <p:cNvSpPr txBox="1"/>
          <p:nvPr/>
        </p:nvSpPr>
        <p:spPr>
          <a:xfrm>
            <a:off x="5310090" y="5104366"/>
            <a:ext cx="432048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LPS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D1D116C-BF35-4E82-8651-993A3AAC68DA}"/>
              </a:ext>
            </a:extLst>
          </p:cNvPr>
          <p:cNvSpPr/>
          <p:nvPr/>
        </p:nvSpPr>
        <p:spPr>
          <a:xfrm>
            <a:off x="2191155" y="2298745"/>
            <a:ext cx="2748660" cy="2817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0F9A50A-5C0E-4D52-AF8F-A44C29D71549}"/>
              </a:ext>
            </a:extLst>
          </p:cNvPr>
          <p:cNvSpPr txBox="1"/>
          <p:nvPr/>
        </p:nvSpPr>
        <p:spPr>
          <a:xfrm>
            <a:off x="767408" y="2010701"/>
            <a:ext cx="216024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FuelCell</a:t>
            </a:r>
            <a:r>
              <a:rPr lang="en-US" dirty="0">
                <a:solidFill>
                  <a:schemeClr val="accent1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871003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/>
      <p:bldP spid="56" grpId="0" animBg="1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DC548-27AB-478C-B349-2370AA90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Modelling Approach - Components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967DDA-28D4-4C3E-8BC3-D8C4FD6EA6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8660" y="6425478"/>
            <a:ext cx="6643511" cy="404855"/>
          </a:xfrm>
        </p:spPr>
        <p:txBody>
          <a:bodyPr/>
          <a:lstStyle/>
          <a:p>
            <a:r>
              <a:rPr lang="de-DE" dirty="0"/>
              <a:t>[2] Zahn, S.: Arbeitsspielaufgelöste Modellbildung und Hardware-in-</a:t>
            </a:r>
            <a:r>
              <a:rPr lang="de-DE" dirty="0" err="1"/>
              <a:t>the</a:t>
            </a:r>
            <a:r>
              <a:rPr lang="de-DE" dirty="0"/>
              <a:t>-Loop-Simulation von Pkw-</a:t>
            </a:r>
          </a:p>
          <a:p>
            <a:r>
              <a:rPr lang="de-DE" dirty="0"/>
              <a:t>Dieselmotoren mit Abgasturboaufladung, Fachbereich Elektrotechnik und Informationstechnik,</a:t>
            </a:r>
          </a:p>
          <a:p>
            <a:r>
              <a:rPr lang="de-DE" dirty="0"/>
              <a:t>Technische Universität Darmstadt, Darmstadt, 2012.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DB4DA5B0-9226-4090-B2B8-0CE74CF5DE82}"/>
              </a:ext>
            </a:extLst>
          </p:cNvPr>
          <p:cNvGrpSpPr/>
          <p:nvPr/>
        </p:nvGrpSpPr>
        <p:grpSpPr>
          <a:xfrm>
            <a:off x="660446" y="2046205"/>
            <a:ext cx="1596483" cy="576064"/>
            <a:chOff x="6803773" y="5303840"/>
            <a:chExt cx="1596483" cy="576064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6CA97CD8-CA56-4C02-AC5B-FDDC13208998}"/>
                </a:ext>
              </a:extLst>
            </p:cNvPr>
            <p:cNvGrpSpPr/>
            <p:nvPr/>
          </p:nvGrpSpPr>
          <p:grpSpPr>
            <a:xfrm>
              <a:off x="7320136" y="5303840"/>
              <a:ext cx="576064" cy="576064"/>
              <a:chOff x="9624392" y="4977172"/>
              <a:chExt cx="576064" cy="576064"/>
            </a:xfrm>
          </p:grpSpPr>
          <p:sp>
            <p:nvSpPr>
              <p:cNvPr id="42" name="Flussdiagramm: Verbinder 41">
                <a:extLst>
                  <a:ext uri="{FF2B5EF4-FFF2-40B4-BE49-F238E27FC236}">
                    <a16:creationId xmlns:a16="http://schemas.microsoft.com/office/drawing/2014/main" id="{EA328588-5335-49D0-8A7A-38E6ADAE4D31}"/>
                  </a:ext>
                </a:extLst>
              </p:cNvPr>
              <p:cNvSpPr/>
              <p:nvPr/>
            </p:nvSpPr>
            <p:spPr>
              <a:xfrm>
                <a:off x="9624392" y="4977172"/>
                <a:ext cx="576064" cy="57606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C218718C-CBD5-4884-8C1C-BCB10F88E4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84093" y="5056901"/>
                <a:ext cx="432000" cy="95571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7AF1BB76-2852-443B-A13B-57C1E6EE5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4093" y="5295561"/>
                <a:ext cx="432000" cy="167665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40" name="Minuszeichen 39">
              <a:extLst>
                <a:ext uri="{FF2B5EF4-FFF2-40B4-BE49-F238E27FC236}">
                  <a16:creationId xmlns:a16="http://schemas.microsoft.com/office/drawing/2014/main" id="{4770889F-E94B-4817-9C8D-34A298DC2647}"/>
                </a:ext>
              </a:extLst>
            </p:cNvPr>
            <p:cNvSpPr/>
            <p:nvPr/>
          </p:nvSpPr>
          <p:spPr>
            <a:xfrm>
              <a:off x="7824192" y="5519864"/>
              <a:ext cx="576064" cy="144016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inuszeichen 40">
              <a:extLst>
                <a:ext uri="{FF2B5EF4-FFF2-40B4-BE49-F238E27FC236}">
                  <a16:creationId xmlns:a16="http://schemas.microsoft.com/office/drawing/2014/main" id="{5AAB3D74-28FD-4F85-8822-62B8119942AA}"/>
                </a:ext>
              </a:extLst>
            </p:cNvPr>
            <p:cNvSpPr/>
            <p:nvPr/>
          </p:nvSpPr>
          <p:spPr>
            <a:xfrm>
              <a:off x="6803773" y="5518121"/>
              <a:ext cx="576064" cy="144016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9795908-8AFD-4B58-BB23-3D39FA307513}"/>
              </a:ext>
            </a:extLst>
          </p:cNvPr>
          <p:cNvGrpSpPr/>
          <p:nvPr/>
        </p:nvGrpSpPr>
        <p:grpSpPr>
          <a:xfrm>
            <a:off x="479376" y="972965"/>
            <a:ext cx="33855738" cy="5621893"/>
            <a:chOff x="479376" y="972965"/>
            <a:chExt cx="33855738" cy="5621893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040FD7E-93F2-4F57-801F-A6DD9E9483A3}"/>
                </a:ext>
              </a:extLst>
            </p:cNvPr>
            <p:cNvGrpSpPr/>
            <p:nvPr/>
          </p:nvGrpSpPr>
          <p:grpSpPr>
            <a:xfrm>
              <a:off x="479376" y="972965"/>
              <a:ext cx="33855738" cy="5621893"/>
              <a:chOff x="479376" y="972965"/>
              <a:chExt cx="33855738" cy="5621893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14F80815-0737-4D3E-BE49-F9B17576B153}"/>
                  </a:ext>
                </a:extLst>
              </p:cNvPr>
              <p:cNvSpPr/>
              <p:nvPr/>
            </p:nvSpPr>
            <p:spPr>
              <a:xfrm>
                <a:off x="6955348" y="3296017"/>
                <a:ext cx="41825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200" dirty="0">
                    <a:latin typeface="+mj-lt"/>
                    <a:ea typeface="Batang" panose="02030600000101010101" pitchFamily="18" charset="-127"/>
                  </a:rPr>
                  <a:t>Fig. 2: Modelling approach rotating disk, Modell II</a:t>
                </a:r>
                <a:endParaRPr lang="en-US" sz="1200" dirty="0">
                  <a:latin typeface="+mj-lt"/>
                </a:endParaRPr>
              </a:p>
            </p:txBody>
          </p:sp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97497732-E915-4FA8-BF7B-A8152B887D58}"/>
                  </a:ext>
                </a:extLst>
              </p:cNvPr>
              <p:cNvGrpSpPr/>
              <p:nvPr/>
            </p:nvGrpSpPr>
            <p:grpSpPr>
              <a:xfrm>
                <a:off x="479376" y="972965"/>
                <a:ext cx="33855738" cy="5621893"/>
                <a:chOff x="623392" y="987202"/>
                <a:chExt cx="33855738" cy="5621893"/>
              </a:xfrm>
            </p:grpSpPr>
            <p:grpSp>
              <p:nvGrpSpPr>
                <p:cNvPr id="18" name="Gruppieren 17">
                  <a:extLst>
                    <a:ext uri="{FF2B5EF4-FFF2-40B4-BE49-F238E27FC236}">
                      <a16:creationId xmlns:a16="http://schemas.microsoft.com/office/drawing/2014/main" id="{8F59D7FE-8983-413F-812E-8F50265FB6FC}"/>
                    </a:ext>
                  </a:extLst>
                </p:cNvPr>
                <p:cNvGrpSpPr/>
                <p:nvPr/>
              </p:nvGrpSpPr>
              <p:grpSpPr>
                <a:xfrm>
                  <a:off x="623392" y="987202"/>
                  <a:ext cx="11462234" cy="5584018"/>
                  <a:chOff x="623392" y="987202"/>
                  <a:chExt cx="11462234" cy="5584018"/>
                </a:xfrm>
              </p:grpSpPr>
              <p:sp>
                <p:nvSpPr>
                  <p:cNvPr id="11" name="Rechteck 10">
                    <a:extLst>
                      <a:ext uri="{FF2B5EF4-FFF2-40B4-BE49-F238E27FC236}">
                        <a16:creationId xmlns:a16="http://schemas.microsoft.com/office/drawing/2014/main" id="{3AEFEC9E-5280-43B2-AF32-42D5490CA541}"/>
                      </a:ext>
                    </a:extLst>
                  </p:cNvPr>
                  <p:cNvSpPr/>
                  <p:nvPr/>
                </p:nvSpPr>
                <p:spPr>
                  <a:xfrm>
                    <a:off x="623392" y="987202"/>
                    <a:ext cx="10369152" cy="50395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Compressor Model</a:t>
                    </a:r>
                    <a:endParaRPr lang="en-US" dirty="0"/>
                  </a:p>
                </p:txBody>
              </p:sp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BDCD544F-A1DB-4E46-8BAC-4220C1FE9EE1}"/>
                      </a:ext>
                    </a:extLst>
                  </p:cNvPr>
                  <p:cNvSpPr/>
                  <p:nvPr/>
                </p:nvSpPr>
                <p:spPr>
                  <a:xfrm>
                    <a:off x="2639616" y="1852009"/>
                    <a:ext cx="3780420" cy="1404206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dirty="0"/>
                      <a:t>Compressor mass flow calculation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de-DE" dirty="0"/>
                      <a:t>Fitting </a:t>
                    </a:r>
                    <a:r>
                      <a:rPr lang="en-US" dirty="0"/>
                      <a:t>compressor characteristics</a:t>
                    </a:r>
                  </a:p>
                </p:txBody>
              </p:sp>
              <p:sp>
                <p:nvSpPr>
                  <p:cNvPr id="13" name="Rechteck 12">
                    <a:extLst>
                      <a:ext uri="{FF2B5EF4-FFF2-40B4-BE49-F238E27FC236}">
                        <a16:creationId xmlns:a16="http://schemas.microsoft.com/office/drawing/2014/main" id="{87471A93-2627-44CB-9CC8-3F9BDAC3634C}"/>
                      </a:ext>
                    </a:extLst>
                  </p:cNvPr>
                  <p:cNvSpPr/>
                  <p:nvPr/>
                </p:nvSpPr>
                <p:spPr>
                  <a:xfrm>
                    <a:off x="695400" y="3645063"/>
                    <a:ext cx="3816424" cy="50395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Model 1</a:t>
                    </a:r>
                    <a:endParaRPr lang="en-US" dirty="0"/>
                  </a:p>
                </p:txBody>
              </p:sp>
              <p:sp>
                <p:nvSpPr>
                  <p:cNvPr id="14" name="Rechteck 13">
                    <a:extLst>
                      <a:ext uri="{FF2B5EF4-FFF2-40B4-BE49-F238E27FC236}">
                        <a16:creationId xmlns:a16="http://schemas.microsoft.com/office/drawing/2014/main" id="{2CB10B6B-A3B5-484E-ACD5-09179570ED16}"/>
                      </a:ext>
                    </a:extLst>
                  </p:cNvPr>
                  <p:cNvSpPr/>
                  <p:nvPr/>
                </p:nvSpPr>
                <p:spPr>
                  <a:xfrm>
                    <a:off x="7222572" y="3645063"/>
                    <a:ext cx="3816424" cy="50395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Model 2</a:t>
                    </a:r>
                    <a:endParaRPr lang="en-US" dirty="0"/>
                  </a:p>
                </p:txBody>
              </p:sp>
              <p:pic>
                <p:nvPicPr>
                  <p:cNvPr id="15" name="Grafik 14">
                    <a:extLst>
                      <a:ext uri="{FF2B5EF4-FFF2-40B4-BE49-F238E27FC236}">
                        <a16:creationId xmlns:a16="http://schemas.microsoft.com/office/drawing/2014/main" id="{39840C5F-1427-421E-AAD3-987437101BA1}"/>
                      </a:ext>
                    </a:extLst>
                  </p:cNvPr>
                  <p:cNvPicPr/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22602"/>
                  <a:stretch/>
                </p:blipFill>
                <p:spPr bwMode="auto">
                  <a:xfrm>
                    <a:off x="6672064" y="1601967"/>
                    <a:ext cx="4917440" cy="17475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7" name="Grafik 16">
                    <a:extLst>
                      <a:ext uri="{FF2B5EF4-FFF2-40B4-BE49-F238E27FC236}">
                        <a16:creationId xmlns:a16="http://schemas.microsoft.com/office/drawing/2014/main" id="{C78BEC44-3259-4FE5-84B3-AF76EE0AC720}"/>
                      </a:ext>
                    </a:extLst>
                  </p:cNvPr>
                  <p:cNvPicPr/>
                  <p:nvPr/>
                </p:nvPicPr>
                <p:blipFill rotWithShape="1">
                  <a:blip r:embed="rId3"/>
                  <a:srcRect l="2548" t="7664" r="7029"/>
                  <a:stretch/>
                </p:blipFill>
                <p:spPr bwMode="auto">
                  <a:xfrm>
                    <a:off x="3719736" y="4272568"/>
                    <a:ext cx="2556284" cy="19577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9" name="Grafik 18">
                    <a:extLst>
                      <a:ext uri="{FF2B5EF4-FFF2-40B4-BE49-F238E27FC236}">
                        <a16:creationId xmlns:a16="http://schemas.microsoft.com/office/drawing/2014/main" id="{678D53D5-6155-4A7F-8E80-337059BDC019}"/>
                      </a:ext>
                    </a:extLst>
                  </p:cNvPr>
                  <p:cNvPicPr/>
                  <p:nvPr/>
                </p:nvPicPr>
                <p:blipFill rotWithShape="1">
                  <a:blip r:embed="rId4"/>
                  <a:srcRect l="4471" t="7637" r="8888"/>
                  <a:stretch/>
                </p:blipFill>
                <p:spPr bwMode="auto">
                  <a:xfrm>
                    <a:off x="9480376" y="4272568"/>
                    <a:ext cx="2448272" cy="19577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0" name="Rechteck 19">
                    <a:extLst>
                      <a:ext uri="{FF2B5EF4-FFF2-40B4-BE49-F238E27FC236}">
                        <a16:creationId xmlns:a16="http://schemas.microsoft.com/office/drawing/2014/main" id="{219B4968-6BAE-49AC-ACB1-4A9963ACC80E}"/>
                      </a:ext>
                    </a:extLst>
                  </p:cNvPr>
                  <p:cNvSpPr/>
                  <p:nvPr/>
                </p:nvSpPr>
                <p:spPr>
                  <a:xfrm>
                    <a:off x="695400" y="4272568"/>
                    <a:ext cx="2952328" cy="166280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dirty="0"/>
                      <a:t>Based on pressure ratio, compressor speed</a:t>
                    </a:r>
                  </a:p>
                </p:txBody>
              </p:sp>
              <p:sp>
                <p:nvSpPr>
                  <p:cNvPr id="21" name="Rechteck 20">
                    <a:extLst>
                      <a:ext uri="{FF2B5EF4-FFF2-40B4-BE49-F238E27FC236}">
                        <a16:creationId xmlns:a16="http://schemas.microsoft.com/office/drawing/2014/main" id="{5AEF6EFC-517A-4065-995C-376FE9567764}"/>
                      </a:ext>
                    </a:extLst>
                  </p:cNvPr>
                  <p:cNvSpPr/>
                  <p:nvPr/>
                </p:nvSpPr>
                <p:spPr>
                  <a:xfrm>
                    <a:off x="7222572" y="4343621"/>
                    <a:ext cx="2235174" cy="166280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dirty="0"/>
                      <a:t>Based on mass flow, compressor speed</a:t>
                    </a:r>
                  </a:p>
                </p:txBody>
              </p:sp>
              <p:sp>
                <p:nvSpPr>
                  <p:cNvPr id="22" name="Rechteck 21">
                    <a:extLst>
                      <a:ext uri="{FF2B5EF4-FFF2-40B4-BE49-F238E27FC236}">
                        <a16:creationId xmlns:a16="http://schemas.microsoft.com/office/drawing/2014/main" id="{44A4D11F-A7C9-4957-B938-77AEB6DA43AC}"/>
                      </a:ext>
                    </a:extLst>
                  </p:cNvPr>
                  <p:cNvSpPr/>
                  <p:nvPr/>
                </p:nvSpPr>
                <p:spPr>
                  <a:xfrm>
                    <a:off x="3719736" y="6248055"/>
                    <a:ext cx="3486852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sz="1000" dirty="0">
                        <a:latin typeface="+mj-lt"/>
                        <a:ea typeface="Batang" panose="02030600000101010101" pitchFamily="18" charset="-127"/>
                      </a:rPr>
                      <a:t>Fig. 3: </a:t>
                    </a:r>
                    <a:r>
                      <a:rPr lang="en-GB" sz="1000" dirty="0"/>
                      <a:t>compressor characteristic diagram</a:t>
                    </a:r>
                    <a:r>
                      <a:rPr lang="en-GB" sz="1000" dirty="0">
                        <a:latin typeface="+mj-lt"/>
                        <a:ea typeface="Batang" panose="02030600000101010101" pitchFamily="18" charset="-127"/>
                      </a:rPr>
                      <a:t>, Modell I</a:t>
                    </a:r>
                    <a:endParaRPr lang="en-US" sz="1000" dirty="0">
                      <a:latin typeface="+mj-lt"/>
                    </a:endParaRPr>
                  </a:p>
                </p:txBody>
              </p:sp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84746726-B292-4D1C-A4C8-178540966C96}"/>
                      </a:ext>
                    </a:extLst>
                  </p:cNvPr>
                  <p:cNvSpPr/>
                  <p:nvPr/>
                </p:nvSpPr>
                <p:spPr>
                  <a:xfrm>
                    <a:off x="9480376" y="6171110"/>
                    <a:ext cx="2605250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sz="1000" dirty="0">
                        <a:latin typeface="+mj-lt"/>
                        <a:ea typeface="Batang" panose="02030600000101010101" pitchFamily="18" charset="-127"/>
                      </a:rPr>
                      <a:t>Fig. 4: </a:t>
                    </a:r>
                    <a:r>
                      <a:rPr lang="en-GB" sz="1000" dirty="0"/>
                      <a:t>compressor characteristic diagram</a:t>
                    </a:r>
                    <a:r>
                      <a:rPr lang="en-GB" sz="1000" dirty="0">
                        <a:latin typeface="+mj-lt"/>
                        <a:ea typeface="Batang" panose="02030600000101010101" pitchFamily="18" charset="-127"/>
                      </a:rPr>
                      <a:t>, Modell II</a:t>
                    </a:r>
                    <a:endParaRPr lang="en-US" sz="1000" dirty="0">
                      <a:latin typeface="+mj-lt"/>
                    </a:endParaRPr>
                  </a:p>
                </p:txBody>
              </p:sp>
            </p:grp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D5060BAB-99A3-461F-B7B7-C2F87F1C2BB1}"/>
                    </a:ext>
                  </a:extLst>
                </p:cNvPr>
                <p:cNvSpPr/>
                <p:nvPr/>
              </p:nvSpPr>
              <p:spPr>
                <a:xfrm>
                  <a:off x="12439875" y="987202"/>
                  <a:ext cx="10369152" cy="50395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Fuel Cell Model</a:t>
                  </a:r>
                  <a:endParaRPr lang="en-US" dirty="0"/>
                </a:p>
              </p:txBody>
            </p:sp>
            <p:grpSp>
              <p:nvGrpSpPr>
                <p:cNvPr id="25" name="Gruppieren 24">
                  <a:extLst>
                    <a:ext uri="{FF2B5EF4-FFF2-40B4-BE49-F238E27FC236}">
                      <a16:creationId xmlns:a16="http://schemas.microsoft.com/office/drawing/2014/main" id="{D2E5F217-A0A5-4008-8B55-1C8259708828}"/>
                    </a:ext>
                  </a:extLst>
                </p:cNvPr>
                <p:cNvGrpSpPr/>
                <p:nvPr/>
              </p:nvGrpSpPr>
              <p:grpSpPr>
                <a:xfrm>
                  <a:off x="12428867" y="1688877"/>
                  <a:ext cx="22050263" cy="4920218"/>
                  <a:chOff x="588385" y="1677134"/>
                  <a:chExt cx="22050263" cy="4920218"/>
                </a:xfrm>
              </p:grpSpPr>
              <p:grpSp>
                <p:nvGrpSpPr>
                  <p:cNvPr id="26" name="Gruppieren 25">
                    <a:extLst>
                      <a:ext uri="{FF2B5EF4-FFF2-40B4-BE49-F238E27FC236}">
                        <a16:creationId xmlns:a16="http://schemas.microsoft.com/office/drawing/2014/main" id="{44C4B44E-76C1-43C8-AD06-AF39AA7A69DE}"/>
                      </a:ext>
                    </a:extLst>
                  </p:cNvPr>
                  <p:cNvGrpSpPr/>
                  <p:nvPr/>
                </p:nvGrpSpPr>
                <p:grpSpPr>
                  <a:xfrm>
                    <a:off x="588385" y="1677134"/>
                    <a:ext cx="10476167" cy="4920218"/>
                    <a:chOff x="588385" y="1677134"/>
                    <a:chExt cx="10476167" cy="4920218"/>
                  </a:xfrm>
                </p:grpSpPr>
                <p:pic>
                  <p:nvPicPr>
                    <p:cNvPr id="31" name="Grafik 30">
                      <a:extLst>
                        <a:ext uri="{FF2B5EF4-FFF2-40B4-BE49-F238E27FC236}">
                          <a16:creationId xmlns:a16="http://schemas.microsoft.com/office/drawing/2014/main" id="{35D3FD70-187C-4322-894C-299F9EE71D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385" y="2208025"/>
                      <a:ext cx="1109032" cy="110903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2" name="Rechteck 31">
                      <a:extLst>
                        <a:ext uri="{FF2B5EF4-FFF2-40B4-BE49-F238E27FC236}">
                          <a16:creationId xmlns:a16="http://schemas.microsoft.com/office/drawing/2014/main" id="{DEA3DE37-A1CC-49E8-9E2D-09EB90E9F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2848" y="1677134"/>
                      <a:ext cx="9169696" cy="50395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2-D + 1D spatially resolved Fuel Cell </a:t>
                      </a:r>
                      <a:endParaRPr lang="en-US" dirty="0"/>
                    </a:p>
                  </p:txBody>
                </p:sp>
                <p:sp>
                  <p:nvSpPr>
                    <p:cNvPr id="33" name="Rechteck 32">
                      <a:extLst>
                        <a:ext uri="{FF2B5EF4-FFF2-40B4-BE49-F238E27FC236}">
                          <a16:creationId xmlns:a16="http://schemas.microsoft.com/office/drawing/2014/main" id="{092E6E05-50F9-4590-944B-F12CC23B5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9310" y="2276872"/>
                      <a:ext cx="9153233" cy="432048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marL="268288" indent="-268288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Model of Stacks divided </a:t>
                      </a:r>
                    </a:p>
                    <a:p>
                      <a:pPr defTabSz="360363">
                        <a:tabLst>
                          <a:tab pos="268288" algn="l"/>
                        </a:tabLst>
                      </a:pPr>
                      <a:r>
                        <a:rPr lang="en-US" dirty="0"/>
                        <a:t>	into several cells</a:t>
                      </a:r>
                    </a:p>
                    <a:p>
                      <a:pPr marL="285750" indent="-285750" defTabSz="360363">
                        <a:buFont typeface="Arial" panose="020B0604020202020204" pitchFamily="34" charset="0"/>
                        <a:buChar char="•"/>
                        <a:tabLst>
                          <a:tab pos="268288" algn="l"/>
                        </a:tabLst>
                      </a:pPr>
                      <a:r>
                        <a:rPr lang="de-DE" dirty="0"/>
                        <a:t>M</a:t>
                      </a:r>
                      <a:r>
                        <a:rPr lang="en-US" dirty="0" err="1"/>
                        <a:t>odeling</a:t>
                      </a:r>
                      <a:r>
                        <a:rPr lang="en-US" dirty="0"/>
                        <a:t> of different Fuel</a:t>
                      </a:r>
                    </a:p>
                    <a:p>
                      <a:pPr defTabSz="360363">
                        <a:tabLst>
                          <a:tab pos="268288" algn="l"/>
                        </a:tabLst>
                      </a:pPr>
                      <a:r>
                        <a:rPr lang="de-DE" dirty="0"/>
                        <a:t>	</a:t>
                      </a:r>
                      <a:r>
                        <a:rPr lang="en-US" dirty="0"/>
                        <a:t>Cell components </a:t>
                      </a:r>
                    </a:p>
                    <a:p>
                      <a:pPr defTabSz="360363">
                        <a:tabLst>
                          <a:tab pos="268288" algn="l"/>
                        </a:tabLst>
                      </a:pPr>
                      <a:r>
                        <a:rPr lang="en-US" dirty="0"/>
                        <a:t>	(Membrane, </a:t>
                      </a:r>
                      <a:r>
                        <a:rPr lang="de-DE" dirty="0"/>
                        <a:t>Channel etc.)</a:t>
                      </a:r>
                      <a:endParaRPr lang="en-US" dirty="0"/>
                    </a:p>
                  </p:txBody>
                </p:sp>
                <p:pic>
                  <p:nvPicPr>
                    <p:cNvPr id="34" name="Grafik 33">
                      <a:extLst>
                        <a:ext uri="{FF2B5EF4-FFF2-40B4-BE49-F238E27FC236}">
                          <a16:creationId xmlns:a16="http://schemas.microsoft.com/office/drawing/2014/main" id="{114B48A4-91EF-4EC6-BEAC-6466E9EE14C4}"/>
                        </a:ext>
                      </a:extLst>
                    </p:cNvPr>
                    <p:cNvPicPr/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303912" y="2322085"/>
                      <a:ext cx="5760640" cy="3865631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35" name="Rechteck 34">
                      <a:extLst>
                        <a:ext uri="{FF2B5EF4-FFF2-40B4-BE49-F238E27FC236}">
                          <a16:creationId xmlns:a16="http://schemas.microsoft.com/office/drawing/2014/main" id="{8D9B0B7B-11F9-43D1-9100-C33E18F60D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0096" y="6256176"/>
                      <a:ext cx="2605250" cy="24622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GB" sz="1000" dirty="0">
                          <a:latin typeface="+mj-lt"/>
                          <a:ea typeface="Batang" panose="02030600000101010101" pitchFamily="18" charset="-127"/>
                        </a:rPr>
                        <a:t>Fig. 5: </a:t>
                      </a:r>
                      <a:r>
                        <a:rPr lang="en-US" sz="1000" dirty="0"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Sketch of the stack model</a:t>
                      </a:r>
                      <a:endParaRPr lang="en-US" sz="1000" dirty="0"/>
                    </a:p>
                  </p:txBody>
                </p:sp>
              </p:grpSp>
              <p:grpSp>
                <p:nvGrpSpPr>
                  <p:cNvPr id="27" name="Gruppieren 26">
                    <a:extLst>
                      <a:ext uri="{FF2B5EF4-FFF2-40B4-BE49-F238E27FC236}">
                        <a16:creationId xmlns:a16="http://schemas.microsoft.com/office/drawing/2014/main" id="{2F17F11E-57B5-4C40-8E7C-157C5517F545}"/>
                      </a:ext>
                    </a:extLst>
                  </p:cNvPr>
                  <p:cNvGrpSpPr/>
                  <p:nvPr/>
                </p:nvGrpSpPr>
                <p:grpSpPr>
                  <a:xfrm>
                    <a:off x="12234489" y="1677134"/>
                    <a:ext cx="10404159" cy="2641368"/>
                    <a:chOff x="588385" y="1677134"/>
                    <a:chExt cx="10404159" cy="2641368"/>
                  </a:xfrm>
                </p:grpSpPr>
                <p:pic>
                  <p:nvPicPr>
                    <p:cNvPr id="28" name="Grafik 27">
                      <a:extLst>
                        <a:ext uri="{FF2B5EF4-FFF2-40B4-BE49-F238E27FC236}">
                          <a16:creationId xmlns:a16="http://schemas.microsoft.com/office/drawing/2014/main" id="{8E253B58-13AC-4462-8D43-55E7C66F079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385" y="2208025"/>
                      <a:ext cx="1109032" cy="110903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9" name="Rechteck 28">
                      <a:extLst>
                        <a:ext uri="{FF2B5EF4-FFF2-40B4-BE49-F238E27FC236}">
                          <a16:creationId xmlns:a16="http://schemas.microsoft.com/office/drawing/2014/main" id="{6BB4941B-70EE-4D1A-B088-F04767160D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2848" y="1677134"/>
                      <a:ext cx="9169696" cy="50395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Reduced Order Fuel Cell</a:t>
                      </a:r>
                      <a:endParaRPr lang="en-US" dirty="0"/>
                    </a:p>
                  </p:txBody>
                </p:sp>
                <p:sp>
                  <p:nvSpPr>
                    <p:cNvPr id="30" name="Rechteck 29">
                      <a:extLst>
                        <a:ext uri="{FF2B5EF4-FFF2-40B4-BE49-F238E27FC236}">
                          <a16:creationId xmlns:a16="http://schemas.microsoft.com/office/drawing/2014/main" id="{5F78BDF3-36C8-46DE-B770-56672DDE2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9310" y="2276872"/>
                      <a:ext cx="9153233" cy="204163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marL="268288" indent="-268288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Reducing the 2-D + 1D spatially resolved fuel cell model to the voltage model</a:t>
                      </a:r>
                    </a:p>
                    <a:p>
                      <a:pPr marL="268288" indent="-268288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Reduction neglects the following sub models:</a:t>
                      </a:r>
                    </a:p>
                    <a:p>
                      <a:pPr marL="725488" lvl="1" indent="-268288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Segmentation</a:t>
                      </a:r>
                    </a:p>
                    <a:p>
                      <a:pPr marL="725488" lvl="1" indent="-268288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Water management</a:t>
                      </a:r>
                    </a:p>
                    <a:p>
                      <a:pPr marL="725488" lvl="1" indent="-268288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Dynamic membrane</a:t>
                      </a:r>
                    </a:p>
                    <a:p>
                      <a:pPr marL="268288" indent="-268288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68288" indent="-268288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p:txBody>
                </p:sp>
              </p:grpSp>
            </p:grpSp>
          </p:grpSp>
        </p:grp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5340E67C-D6FC-49E5-AA5E-438CDB4C567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571875" y="2665153"/>
              <a:ext cx="820269" cy="507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7276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DC548-27AB-478C-B349-2370AA90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Modelling Approach - Components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967DDA-28D4-4C3E-8BC3-D8C4FD6EA6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2" y="6499938"/>
            <a:ext cx="7555612" cy="386389"/>
          </a:xfrm>
        </p:spPr>
        <p:txBody>
          <a:bodyPr/>
          <a:lstStyle/>
          <a:p>
            <a:r>
              <a:rPr lang="de-DE" dirty="0"/>
              <a:t>[3] </a:t>
            </a:r>
            <a:r>
              <a:rPr lang="de-DE" dirty="0" err="1"/>
              <a:t>Gößling</a:t>
            </a:r>
            <a:r>
              <a:rPr lang="de-DE" dirty="0"/>
              <a:t>, S.: 2-D + 1-D ortsaufgelöste Modellierung von PEM-Brennstoffzellen, Fakultät für Ingenieurwissenschaften, Abteilung </a:t>
            </a:r>
            <a:r>
              <a:rPr lang="de-DE" dirty="0" err="1"/>
              <a:t>Maschienenbau</a:t>
            </a:r>
            <a:r>
              <a:rPr lang="de-DE" dirty="0"/>
              <a:t> und Verfahrenstechnik, Universität Duisburg</a:t>
            </a:r>
          </a:p>
          <a:p>
            <a:r>
              <a:rPr lang="de-DE" dirty="0"/>
              <a:t>Essen, Duisburg, 2019.</a:t>
            </a:r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089A1C1F-B5A7-48AC-9F83-97B7931EF0E9}"/>
              </a:ext>
            </a:extLst>
          </p:cNvPr>
          <p:cNvGrpSpPr/>
          <p:nvPr/>
        </p:nvGrpSpPr>
        <p:grpSpPr>
          <a:xfrm>
            <a:off x="-11220874" y="2046205"/>
            <a:ext cx="1596483" cy="576064"/>
            <a:chOff x="6803773" y="5303840"/>
            <a:chExt cx="1596483" cy="576064"/>
          </a:xfrm>
        </p:grpSpPr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D471E6FB-FE31-4218-B89C-DD783606D4F5}"/>
                </a:ext>
              </a:extLst>
            </p:cNvPr>
            <p:cNvGrpSpPr/>
            <p:nvPr/>
          </p:nvGrpSpPr>
          <p:grpSpPr>
            <a:xfrm>
              <a:off x="7320136" y="5303840"/>
              <a:ext cx="576064" cy="576064"/>
              <a:chOff x="9624392" y="4977172"/>
              <a:chExt cx="576064" cy="576064"/>
            </a:xfrm>
          </p:grpSpPr>
          <p:sp>
            <p:nvSpPr>
              <p:cNvPr id="108" name="Flussdiagramm: Verbinder 107">
                <a:extLst>
                  <a:ext uri="{FF2B5EF4-FFF2-40B4-BE49-F238E27FC236}">
                    <a16:creationId xmlns:a16="http://schemas.microsoft.com/office/drawing/2014/main" id="{C246C60E-8A55-4FD2-BE26-252E16340FE1}"/>
                  </a:ext>
                </a:extLst>
              </p:cNvPr>
              <p:cNvSpPr/>
              <p:nvPr/>
            </p:nvSpPr>
            <p:spPr>
              <a:xfrm>
                <a:off x="9624392" y="4977172"/>
                <a:ext cx="576064" cy="57606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FE4D6A84-E8CD-4FE1-80FC-74117BE2FB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84093" y="5056901"/>
                <a:ext cx="432000" cy="95571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" name="Gerader Verbinder 109">
                <a:extLst>
                  <a:ext uri="{FF2B5EF4-FFF2-40B4-BE49-F238E27FC236}">
                    <a16:creationId xmlns:a16="http://schemas.microsoft.com/office/drawing/2014/main" id="{8A900EFD-20B5-4B10-9428-9BEB64473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4093" y="5295561"/>
                <a:ext cx="432000" cy="167665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6" name="Minuszeichen 105">
              <a:extLst>
                <a:ext uri="{FF2B5EF4-FFF2-40B4-BE49-F238E27FC236}">
                  <a16:creationId xmlns:a16="http://schemas.microsoft.com/office/drawing/2014/main" id="{67C68580-AA76-4691-9E81-57A3F8983A27}"/>
                </a:ext>
              </a:extLst>
            </p:cNvPr>
            <p:cNvSpPr/>
            <p:nvPr/>
          </p:nvSpPr>
          <p:spPr>
            <a:xfrm>
              <a:off x="7824192" y="5519864"/>
              <a:ext cx="576064" cy="144016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Minuszeichen 106">
              <a:extLst>
                <a:ext uri="{FF2B5EF4-FFF2-40B4-BE49-F238E27FC236}">
                  <a16:creationId xmlns:a16="http://schemas.microsoft.com/office/drawing/2014/main" id="{E5FE7E9C-E650-491A-9103-BA6B5C57B4D9}"/>
                </a:ext>
              </a:extLst>
            </p:cNvPr>
            <p:cNvSpPr/>
            <p:nvPr/>
          </p:nvSpPr>
          <p:spPr>
            <a:xfrm>
              <a:off x="6803773" y="5518121"/>
              <a:ext cx="576064" cy="144016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140A3C58-3856-44C6-95FF-B4335EB4149F}"/>
              </a:ext>
            </a:extLst>
          </p:cNvPr>
          <p:cNvGrpSpPr/>
          <p:nvPr/>
        </p:nvGrpSpPr>
        <p:grpSpPr>
          <a:xfrm>
            <a:off x="-11401944" y="972965"/>
            <a:ext cx="33855738" cy="5621893"/>
            <a:chOff x="479376" y="972965"/>
            <a:chExt cx="33855738" cy="5621893"/>
          </a:xfrm>
        </p:grpSpPr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ACC72D5F-110F-4A20-BFC3-491B353489CB}"/>
                </a:ext>
              </a:extLst>
            </p:cNvPr>
            <p:cNvGrpSpPr/>
            <p:nvPr/>
          </p:nvGrpSpPr>
          <p:grpSpPr>
            <a:xfrm>
              <a:off x="479376" y="972965"/>
              <a:ext cx="33855738" cy="5621893"/>
              <a:chOff x="479376" y="972965"/>
              <a:chExt cx="33855738" cy="5621893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187774F9-C955-434E-A9E0-F32DE28751B6}"/>
                  </a:ext>
                </a:extLst>
              </p:cNvPr>
              <p:cNvSpPr/>
              <p:nvPr/>
            </p:nvSpPr>
            <p:spPr>
              <a:xfrm>
                <a:off x="6955348" y="3296017"/>
                <a:ext cx="41825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200" dirty="0">
                    <a:latin typeface="+mj-lt"/>
                    <a:ea typeface="Batang" panose="02030600000101010101" pitchFamily="18" charset="-127"/>
                  </a:rPr>
                  <a:t>Fig. 2: Modelling approach rotating disk, Modell II</a:t>
                </a:r>
                <a:endParaRPr lang="en-US" sz="1200" dirty="0">
                  <a:latin typeface="+mj-lt"/>
                </a:endParaRPr>
              </a:p>
            </p:txBody>
          </p:sp>
          <p:grpSp>
            <p:nvGrpSpPr>
              <p:cNvPr id="115" name="Gruppieren 114">
                <a:extLst>
                  <a:ext uri="{FF2B5EF4-FFF2-40B4-BE49-F238E27FC236}">
                    <a16:creationId xmlns:a16="http://schemas.microsoft.com/office/drawing/2014/main" id="{147ECADB-FAD6-4C5A-B8EC-026D876680EF}"/>
                  </a:ext>
                </a:extLst>
              </p:cNvPr>
              <p:cNvGrpSpPr/>
              <p:nvPr/>
            </p:nvGrpSpPr>
            <p:grpSpPr>
              <a:xfrm>
                <a:off x="479376" y="972965"/>
                <a:ext cx="33855738" cy="5621893"/>
                <a:chOff x="623392" y="987202"/>
                <a:chExt cx="33855738" cy="5621893"/>
              </a:xfrm>
            </p:grpSpPr>
            <p:grpSp>
              <p:nvGrpSpPr>
                <p:cNvPr id="116" name="Gruppieren 115">
                  <a:extLst>
                    <a:ext uri="{FF2B5EF4-FFF2-40B4-BE49-F238E27FC236}">
                      <a16:creationId xmlns:a16="http://schemas.microsoft.com/office/drawing/2014/main" id="{E2DA4E4B-6188-48DF-ACE7-B8FEF8CB4392}"/>
                    </a:ext>
                  </a:extLst>
                </p:cNvPr>
                <p:cNvGrpSpPr/>
                <p:nvPr/>
              </p:nvGrpSpPr>
              <p:grpSpPr>
                <a:xfrm>
                  <a:off x="623392" y="987202"/>
                  <a:ext cx="11462234" cy="5584018"/>
                  <a:chOff x="623392" y="987202"/>
                  <a:chExt cx="11462234" cy="5584018"/>
                </a:xfrm>
              </p:grpSpPr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F75DC02D-0A48-4E53-BD80-D235A82AAD86}"/>
                      </a:ext>
                    </a:extLst>
                  </p:cNvPr>
                  <p:cNvSpPr/>
                  <p:nvPr/>
                </p:nvSpPr>
                <p:spPr>
                  <a:xfrm>
                    <a:off x="623392" y="987202"/>
                    <a:ext cx="10369152" cy="50395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Compressor Model</a:t>
                    </a:r>
                    <a:endParaRPr lang="en-US" dirty="0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A13ED3A1-FEB7-4325-B00D-E5A65F5DFB3C}"/>
                      </a:ext>
                    </a:extLst>
                  </p:cNvPr>
                  <p:cNvSpPr/>
                  <p:nvPr/>
                </p:nvSpPr>
                <p:spPr>
                  <a:xfrm>
                    <a:off x="2639616" y="1852009"/>
                    <a:ext cx="3780420" cy="1404206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dirty="0"/>
                      <a:t>Compressor mass flow calculation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de-DE" dirty="0"/>
                      <a:t>Fitting </a:t>
                    </a:r>
                    <a:r>
                      <a:rPr lang="en-US" dirty="0"/>
                      <a:t>compressor characteristics</a:t>
                    </a:r>
                  </a:p>
                </p:txBody>
              </p:sp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D951E24F-3532-4E3D-AC73-B49912C70F5A}"/>
                      </a:ext>
                    </a:extLst>
                  </p:cNvPr>
                  <p:cNvSpPr/>
                  <p:nvPr/>
                </p:nvSpPr>
                <p:spPr>
                  <a:xfrm>
                    <a:off x="695400" y="3645063"/>
                    <a:ext cx="3816424" cy="50395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Model 1</a:t>
                    </a:r>
                    <a:endParaRPr lang="en-US" dirty="0"/>
                  </a:p>
                </p:txBody>
              </p:sp>
              <p:sp>
                <p:nvSpPr>
                  <p:cNvPr id="132" name="Rechteck 131">
                    <a:extLst>
                      <a:ext uri="{FF2B5EF4-FFF2-40B4-BE49-F238E27FC236}">
                        <a16:creationId xmlns:a16="http://schemas.microsoft.com/office/drawing/2014/main" id="{5BCE87E7-5687-4721-A96F-4841AA88ECA8}"/>
                      </a:ext>
                    </a:extLst>
                  </p:cNvPr>
                  <p:cNvSpPr/>
                  <p:nvPr/>
                </p:nvSpPr>
                <p:spPr>
                  <a:xfrm>
                    <a:off x="7222572" y="3645063"/>
                    <a:ext cx="3816424" cy="50395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Model 2</a:t>
                    </a:r>
                    <a:endParaRPr lang="en-US" dirty="0"/>
                  </a:p>
                </p:txBody>
              </p:sp>
              <p:pic>
                <p:nvPicPr>
                  <p:cNvPr id="133" name="Grafik 132">
                    <a:extLst>
                      <a:ext uri="{FF2B5EF4-FFF2-40B4-BE49-F238E27FC236}">
                        <a16:creationId xmlns:a16="http://schemas.microsoft.com/office/drawing/2014/main" id="{27EEB294-090C-4015-AC72-E10F477BD56A}"/>
                      </a:ext>
                    </a:extLst>
                  </p:cNvPr>
                  <p:cNvPicPr/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22602"/>
                  <a:stretch/>
                </p:blipFill>
                <p:spPr bwMode="auto">
                  <a:xfrm>
                    <a:off x="6672064" y="1601967"/>
                    <a:ext cx="4917440" cy="17475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34" name="Grafik 133">
                    <a:extLst>
                      <a:ext uri="{FF2B5EF4-FFF2-40B4-BE49-F238E27FC236}">
                        <a16:creationId xmlns:a16="http://schemas.microsoft.com/office/drawing/2014/main" id="{B1714A43-3B98-42C8-8DC5-3F5D13F57D9C}"/>
                      </a:ext>
                    </a:extLst>
                  </p:cNvPr>
                  <p:cNvPicPr/>
                  <p:nvPr/>
                </p:nvPicPr>
                <p:blipFill rotWithShape="1">
                  <a:blip r:embed="rId3"/>
                  <a:srcRect l="2548" t="7664" r="7029"/>
                  <a:stretch/>
                </p:blipFill>
                <p:spPr bwMode="auto">
                  <a:xfrm>
                    <a:off x="3719736" y="4272568"/>
                    <a:ext cx="2556284" cy="19577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35" name="Grafik 134">
                    <a:extLst>
                      <a:ext uri="{FF2B5EF4-FFF2-40B4-BE49-F238E27FC236}">
                        <a16:creationId xmlns:a16="http://schemas.microsoft.com/office/drawing/2014/main" id="{8234BD40-3666-4356-83E1-2A133BBA1FED}"/>
                      </a:ext>
                    </a:extLst>
                  </p:cNvPr>
                  <p:cNvPicPr/>
                  <p:nvPr/>
                </p:nvPicPr>
                <p:blipFill rotWithShape="1">
                  <a:blip r:embed="rId4"/>
                  <a:srcRect l="4471" t="7637" r="8888"/>
                  <a:stretch/>
                </p:blipFill>
                <p:spPr bwMode="auto">
                  <a:xfrm>
                    <a:off x="9480376" y="4272568"/>
                    <a:ext cx="2448272" cy="19577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6" name="Rechteck 135">
                    <a:extLst>
                      <a:ext uri="{FF2B5EF4-FFF2-40B4-BE49-F238E27FC236}">
                        <a16:creationId xmlns:a16="http://schemas.microsoft.com/office/drawing/2014/main" id="{19949C33-C540-44BD-AE16-11F03934F5D3}"/>
                      </a:ext>
                    </a:extLst>
                  </p:cNvPr>
                  <p:cNvSpPr/>
                  <p:nvPr/>
                </p:nvSpPr>
                <p:spPr>
                  <a:xfrm>
                    <a:off x="695400" y="4272568"/>
                    <a:ext cx="2952328" cy="166280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dirty="0"/>
                      <a:t>Based on pressure ratio, compressor speed</a:t>
                    </a:r>
                  </a:p>
                </p:txBody>
              </p:sp>
              <p:sp>
                <p:nvSpPr>
                  <p:cNvPr id="137" name="Rechteck 136">
                    <a:extLst>
                      <a:ext uri="{FF2B5EF4-FFF2-40B4-BE49-F238E27FC236}">
                        <a16:creationId xmlns:a16="http://schemas.microsoft.com/office/drawing/2014/main" id="{76D2020D-A0B5-460E-BD9F-E75A51CB9506}"/>
                      </a:ext>
                    </a:extLst>
                  </p:cNvPr>
                  <p:cNvSpPr/>
                  <p:nvPr/>
                </p:nvSpPr>
                <p:spPr>
                  <a:xfrm>
                    <a:off x="7222572" y="4343621"/>
                    <a:ext cx="2235174" cy="166280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dirty="0"/>
                      <a:t>Based on mass flow, compressor speed</a:t>
                    </a:r>
                  </a:p>
                </p:txBody>
              </p:sp>
              <p:sp>
                <p:nvSpPr>
                  <p:cNvPr id="138" name="Rechteck 137">
                    <a:extLst>
                      <a:ext uri="{FF2B5EF4-FFF2-40B4-BE49-F238E27FC236}">
                        <a16:creationId xmlns:a16="http://schemas.microsoft.com/office/drawing/2014/main" id="{A1EA629B-AAC9-49BA-BC0C-855E455626CA}"/>
                      </a:ext>
                    </a:extLst>
                  </p:cNvPr>
                  <p:cNvSpPr/>
                  <p:nvPr/>
                </p:nvSpPr>
                <p:spPr>
                  <a:xfrm>
                    <a:off x="3719736" y="6248055"/>
                    <a:ext cx="3486852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sz="1000" dirty="0">
                        <a:latin typeface="+mj-lt"/>
                        <a:ea typeface="Batang" panose="02030600000101010101" pitchFamily="18" charset="-127"/>
                      </a:rPr>
                      <a:t>Fig. 3: </a:t>
                    </a:r>
                    <a:r>
                      <a:rPr lang="en-GB" sz="1000" dirty="0"/>
                      <a:t>compressor characteristic diagram</a:t>
                    </a:r>
                    <a:r>
                      <a:rPr lang="en-GB" sz="1000" dirty="0">
                        <a:latin typeface="+mj-lt"/>
                        <a:ea typeface="Batang" panose="02030600000101010101" pitchFamily="18" charset="-127"/>
                      </a:rPr>
                      <a:t>, Modell I</a:t>
                    </a:r>
                    <a:endParaRPr lang="en-US" sz="1000" dirty="0">
                      <a:latin typeface="+mj-lt"/>
                    </a:endParaRPr>
                  </a:p>
                </p:txBody>
              </p:sp>
              <p:sp>
                <p:nvSpPr>
                  <p:cNvPr id="139" name="Rechteck 138">
                    <a:extLst>
                      <a:ext uri="{FF2B5EF4-FFF2-40B4-BE49-F238E27FC236}">
                        <a16:creationId xmlns:a16="http://schemas.microsoft.com/office/drawing/2014/main" id="{EAD16861-56F0-4371-B558-E38EDE4FE6F2}"/>
                      </a:ext>
                    </a:extLst>
                  </p:cNvPr>
                  <p:cNvSpPr/>
                  <p:nvPr/>
                </p:nvSpPr>
                <p:spPr>
                  <a:xfrm>
                    <a:off x="9480376" y="6171110"/>
                    <a:ext cx="2605250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sz="1000" dirty="0">
                        <a:latin typeface="+mj-lt"/>
                        <a:ea typeface="Batang" panose="02030600000101010101" pitchFamily="18" charset="-127"/>
                      </a:rPr>
                      <a:t>Fig. 4: </a:t>
                    </a:r>
                    <a:r>
                      <a:rPr lang="en-GB" sz="1000" dirty="0"/>
                      <a:t>compressor characteristic diagram</a:t>
                    </a:r>
                    <a:r>
                      <a:rPr lang="en-GB" sz="1000" dirty="0">
                        <a:latin typeface="+mj-lt"/>
                        <a:ea typeface="Batang" panose="02030600000101010101" pitchFamily="18" charset="-127"/>
                      </a:rPr>
                      <a:t>, Modell II</a:t>
                    </a:r>
                    <a:endParaRPr lang="en-US" sz="1000" dirty="0">
                      <a:latin typeface="+mj-lt"/>
                    </a:endParaRPr>
                  </a:p>
                </p:txBody>
              </p:sp>
            </p:grpSp>
            <p:sp>
              <p:nvSpPr>
                <p:cNvPr id="117" name="Rechteck 116">
                  <a:extLst>
                    <a:ext uri="{FF2B5EF4-FFF2-40B4-BE49-F238E27FC236}">
                      <a16:creationId xmlns:a16="http://schemas.microsoft.com/office/drawing/2014/main" id="{68552942-14D5-461E-BB79-A04DCB391DCD}"/>
                    </a:ext>
                  </a:extLst>
                </p:cNvPr>
                <p:cNvSpPr/>
                <p:nvPr/>
              </p:nvSpPr>
              <p:spPr>
                <a:xfrm>
                  <a:off x="12439875" y="987202"/>
                  <a:ext cx="10369152" cy="50395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Fuel Cell Model</a:t>
                  </a:r>
                  <a:endParaRPr lang="en-US" dirty="0"/>
                </a:p>
              </p:txBody>
            </p:sp>
            <p:grpSp>
              <p:nvGrpSpPr>
                <p:cNvPr id="118" name="Gruppieren 117">
                  <a:extLst>
                    <a:ext uri="{FF2B5EF4-FFF2-40B4-BE49-F238E27FC236}">
                      <a16:creationId xmlns:a16="http://schemas.microsoft.com/office/drawing/2014/main" id="{DF75CD60-95CE-4BC8-AA92-2D4BD0C6E532}"/>
                    </a:ext>
                  </a:extLst>
                </p:cNvPr>
                <p:cNvGrpSpPr/>
                <p:nvPr/>
              </p:nvGrpSpPr>
              <p:grpSpPr>
                <a:xfrm>
                  <a:off x="12428867" y="1688877"/>
                  <a:ext cx="22050263" cy="4920218"/>
                  <a:chOff x="588385" y="1677134"/>
                  <a:chExt cx="22050263" cy="4920218"/>
                </a:xfrm>
              </p:grpSpPr>
              <p:grpSp>
                <p:nvGrpSpPr>
                  <p:cNvPr id="119" name="Gruppieren 118">
                    <a:extLst>
                      <a:ext uri="{FF2B5EF4-FFF2-40B4-BE49-F238E27FC236}">
                        <a16:creationId xmlns:a16="http://schemas.microsoft.com/office/drawing/2014/main" id="{73A52B21-FCFD-4D83-A63F-837F163C5E68}"/>
                      </a:ext>
                    </a:extLst>
                  </p:cNvPr>
                  <p:cNvGrpSpPr/>
                  <p:nvPr/>
                </p:nvGrpSpPr>
                <p:grpSpPr>
                  <a:xfrm>
                    <a:off x="588385" y="1677134"/>
                    <a:ext cx="10476167" cy="4920218"/>
                    <a:chOff x="588385" y="1677134"/>
                    <a:chExt cx="10476167" cy="4920218"/>
                  </a:xfrm>
                </p:grpSpPr>
                <p:pic>
                  <p:nvPicPr>
                    <p:cNvPr id="124" name="Grafik 123">
                      <a:extLst>
                        <a:ext uri="{FF2B5EF4-FFF2-40B4-BE49-F238E27FC236}">
                          <a16:creationId xmlns:a16="http://schemas.microsoft.com/office/drawing/2014/main" id="{074B152C-0B2B-43B3-88B6-CD2798C27C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385" y="2208025"/>
                      <a:ext cx="1109032" cy="110903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25" name="Rechteck 124">
                      <a:extLst>
                        <a:ext uri="{FF2B5EF4-FFF2-40B4-BE49-F238E27FC236}">
                          <a16:creationId xmlns:a16="http://schemas.microsoft.com/office/drawing/2014/main" id="{3C5EF9EF-BFBB-4A56-84C8-F6C3A04470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2848" y="1677134"/>
                      <a:ext cx="9169696" cy="50395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2-D + 1D spatially resolved Fuel Cell </a:t>
                      </a:r>
                      <a:endParaRPr lang="en-US" dirty="0"/>
                    </a:p>
                  </p:txBody>
                </p:sp>
                <p:sp>
                  <p:nvSpPr>
                    <p:cNvPr id="126" name="Rechteck 125">
                      <a:extLst>
                        <a:ext uri="{FF2B5EF4-FFF2-40B4-BE49-F238E27FC236}">
                          <a16:creationId xmlns:a16="http://schemas.microsoft.com/office/drawing/2014/main" id="{C0CB2AEE-8A3C-47A9-87F7-CE74A45F3B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9310" y="2276872"/>
                      <a:ext cx="9153233" cy="432048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marL="268288" indent="-268288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Model of Stacks divided </a:t>
                      </a:r>
                    </a:p>
                    <a:p>
                      <a:pPr defTabSz="360363">
                        <a:tabLst>
                          <a:tab pos="268288" algn="l"/>
                        </a:tabLst>
                      </a:pPr>
                      <a:r>
                        <a:rPr lang="en-US" dirty="0"/>
                        <a:t>	into several cells</a:t>
                      </a:r>
                    </a:p>
                    <a:p>
                      <a:pPr marL="285750" indent="-285750" defTabSz="360363">
                        <a:buFont typeface="Arial" panose="020B0604020202020204" pitchFamily="34" charset="0"/>
                        <a:buChar char="•"/>
                        <a:tabLst>
                          <a:tab pos="268288" algn="l"/>
                        </a:tabLst>
                      </a:pPr>
                      <a:r>
                        <a:rPr lang="de-DE" dirty="0"/>
                        <a:t>M</a:t>
                      </a:r>
                      <a:r>
                        <a:rPr lang="en-US" dirty="0" err="1"/>
                        <a:t>odeling</a:t>
                      </a:r>
                      <a:r>
                        <a:rPr lang="en-US" dirty="0"/>
                        <a:t> of different Fuel</a:t>
                      </a:r>
                    </a:p>
                    <a:p>
                      <a:pPr defTabSz="360363">
                        <a:tabLst>
                          <a:tab pos="268288" algn="l"/>
                        </a:tabLst>
                      </a:pPr>
                      <a:r>
                        <a:rPr lang="de-DE" dirty="0"/>
                        <a:t>	</a:t>
                      </a:r>
                      <a:r>
                        <a:rPr lang="en-US" dirty="0"/>
                        <a:t>Cell components </a:t>
                      </a:r>
                    </a:p>
                    <a:p>
                      <a:pPr defTabSz="360363">
                        <a:tabLst>
                          <a:tab pos="268288" algn="l"/>
                        </a:tabLst>
                      </a:pPr>
                      <a:r>
                        <a:rPr lang="en-US" dirty="0"/>
                        <a:t>	(Membrane, </a:t>
                      </a:r>
                      <a:r>
                        <a:rPr lang="de-DE" dirty="0"/>
                        <a:t>Channel etc.)</a:t>
                      </a:r>
                      <a:endParaRPr lang="en-US" dirty="0"/>
                    </a:p>
                  </p:txBody>
                </p:sp>
                <p:pic>
                  <p:nvPicPr>
                    <p:cNvPr id="127" name="Grafik 126">
                      <a:extLst>
                        <a:ext uri="{FF2B5EF4-FFF2-40B4-BE49-F238E27FC236}">
                          <a16:creationId xmlns:a16="http://schemas.microsoft.com/office/drawing/2014/main" id="{FD78A3B9-DC08-495D-97CB-ABC192622756}"/>
                        </a:ext>
                      </a:extLst>
                    </p:cNvPr>
                    <p:cNvPicPr/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303912" y="2322085"/>
                      <a:ext cx="5760640" cy="3865631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128" name="Rechteck 127">
                      <a:extLst>
                        <a:ext uri="{FF2B5EF4-FFF2-40B4-BE49-F238E27FC236}">
                          <a16:creationId xmlns:a16="http://schemas.microsoft.com/office/drawing/2014/main" id="{FC46F4A5-671B-4FE8-B249-AA09C3E33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0096" y="6256176"/>
                      <a:ext cx="2605250" cy="24622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GB" sz="1000" dirty="0">
                          <a:latin typeface="+mj-lt"/>
                          <a:ea typeface="Batang" panose="02030600000101010101" pitchFamily="18" charset="-127"/>
                        </a:rPr>
                        <a:t>Fig. 5: </a:t>
                      </a:r>
                      <a:r>
                        <a:rPr lang="en-US" sz="1000" dirty="0"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Sketch of the stack model</a:t>
                      </a:r>
                      <a:endParaRPr lang="en-US" sz="1000" dirty="0"/>
                    </a:p>
                  </p:txBody>
                </p:sp>
              </p:grpSp>
              <p:grpSp>
                <p:nvGrpSpPr>
                  <p:cNvPr id="120" name="Gruppieren 119">
                    <a:extLst>
                      <a:ext uri="{FF2B5EF4-FFF2-40B4-BE49-F238E27FC236}">
                        <a16:creationId xmlns:a16="http://schemas.microsoft.com/office/drawing/2014/main" id="{F0087CE7-6AD6-4E40-AA06-FA48311EAA0F}"/>
                      </a:ext>
                    </a:extLst>
                  </p:cNvPr>
                  <p:cNvGrpSpPr/>
                  <p:nvPr/>
                </p:nvGrpSpPr>
                <p:grpSpPr>
                  <a:xfrm>
                    <a:off x="12234489" y="1677134"/>
                    <a:ext cx="10404159" cy="2641368"/>
                    <a:chOff x="588385" y="1677134"/>
                    <a:chExt cx="10404159" cy="2641368"/>
                  </a:xfrm>
                </p:grpSpPr>
                <p:pic>
                  <p:nvPicPr>
                    <p:cNvPr id="121" name="Grafik 120">
                      <a:extLst>
                        <a:ext uri="{FF2B5EF4-FFF2-40B4-BE49-F238E27FC236}">
                          <a16:creationId xmlns:a16="http://schemas.microsoft.com/office/drawing/2014/main" id="{0EAE9D45-011B-4D27-B543-E5220096B2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385" y="2208025"/>
                      <a:ext cx="1109032" cy="110903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22" name="Rechteck 121">
                      <a:extLst>
                        <a:ext uri="{FF2B5EF4-FFF2-40B4-BE49-F238E27FC236}">
                          <a16:creationId xmlns:a16="http://schemas.microsoft.com/office/drawing/2014/main" id="{C64EA6B1-315D-40A0-A681-6FFD1BABF9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2848" y="1677134"/>
                      <a:ext cx="9169696" cy="50395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Reduced Order Fuel Cell</a:t>
                      </a:r>
                      <a:endParaRPr lang="en-US" dirty="0"/>
                    </a:p>
                  </p:txBody>
                </p:sp>
                <p:sp>
                  <p:nvSpPr>
                    <p:cNvPr id="123" name="Rechteck 122">
                      <a:extLst>
                        <a:ext uri="{FF2B5EF4-FFF2-40B4-BE49-F238E27FC236}">
                          <a16:creationId xmlns:a16="http://schemas.microsoft.com/office/drawing/2014/main" id="{EDFFFB5E-8FE9-4739-9471-5BC8C03F6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9310" y="2276872"/>
                      <a:ext cx="9153233" cy="2041630"/>
                    </a:xfrm>
                    <a:prstGeom prst="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pPr marL="268288" indent="-268288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Reducing the 2-D + 1D spatially resolved fuel cell model to the voltage model</a:t>
                      </a:r>
                    </a:p>
                    <a:p>
                      <a:pPr marL="268288" indent="-268288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Reduction neglects the following sub models:</a:t>
                      </a:r>
                    </a:p>
                    <a:p>
                      <a:pPr marL="725488" lvl="1" indent="-268288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Segmentation</a:t>
                      </a:r>
                    </a:p>
                    <a:p>
                      <a:pPr marL="725488" lvl="1" indent="-268288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Water management</a:t>
                      </a:r>
                    </a:p>
                    <a:p>
                      <a:pPr marL="725488" lvl="1" indent="-268288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Dynamic membrane</a:t>
                      </a:r>
                    </a:p>
                    <a:p>
                      <a:pPr marL="268288" indent="-268288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68288" indent="-268288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p:txBody>
                </p:sp>
              </p:grpSp>
            </p:grpSp>
          </p:grpSp>
        </p:grpSp>
        <p:pic>
          <p:nvPicPr>
            <p:cNvPr id="113" name="Grafik 112">
              <a:extLst>
                <a:ext uri="{FF2B5EF4-FFF2-40B4-BE49-F238E27FC236}">
                  <a16:creationId xmlns:a16="http://schemas.microsoft.com/office/drawing/2014/main" id="{38E0C13A-EFE1-4342-B8FD-52EDD41698F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571875" y="2665153"/>
              <a:ext cx="820269" cy="507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3545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AdMNCE0kOa5oIAN3Od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AdMNCE0kOa5oIAN3Od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heme/theme1.xml><?xml version="1.0" encoding="utf-8"?>
<a:theme xmlns:a="http://schemas.openxmlformats.org/drawingml/2006/main" name="Präsentationsvorlage_ZBT">
  <a:themeElements>
    <a:clrScheme name="ZBT Standardfarben neues CD">
      <a:dk1>
        <a:srgbClr val="0064B4"/>
      </a:dk1>
      <a:lt1>
        <a:srgbClr val="FFFFFF"/>
      </a:lt1>
      <a:dk2>
        <a:srgbClr val="54585A"/>
      </a:dk2>
      <a:lt2>
        <a:srgbClr val="9EA2A2"/>
      </a:lt2>
      <a:accent1>
        <a:srgbClr val="F7403A"/>
      </a:accent1>
      <a:accent2>
        <a:srgbClr val="92D050"/>
      </a:accent2>
      <a:accent3>
        <a:srgbClr val="FFC000"/>
      </a:accent3>
      <a:accent4>
        <a:srgbClr val="00B05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ZBT Standardschrifta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anchor="b">
        <a:spAutoFit/>
      </a:bodyPr>
      <a:lstStyle>
        <a:defPPr>
          <a:defRPr dirty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A5A5270F-9A27-4E2C-B38E-E1196B17D8E3}" vid="{76B422BB-947A-438F-9184-30CEE050DAD4}"/>
    </a:ext>
  </a:extLst>
</a:theme>
</file>

<file path=ppt/theme/theme2.xml><?xml version="1.0" encoding="utf-8"?>
<a:theme xmlns:a="http://schemas.openxmlformats.org/drawingml/2006/main" name="PPT_Blau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 anchor="t" anchorCtr="0">
        <a:spAutoFit/>
      </a:bodyPr>
      <a:lstStyle>
        <a:defPPr marL="0" indent="0">
          <a:buFont typeface="Arial" panose="020B0604020202020204" pitchFamily="34" charset="0"/>
          <a:buNone/>
          <a:defRPr sz="1600" dirty="0" smtClean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A5A5270F-9A27-4E2C-B38E-E1196B17D8E3}" vid="{D6EBCF39-7468-4DC5-AC40-A3974B4C2142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Präsentationsvorlage_ZBT_16-9</Template>
  <TotalTime>0</TotalTime>
  <Words>1217</Words>
  <Application>Microsoft Office PowerPoint</Application>
  <PresentationFormat>Breitbild</PresentationFormat>
  <Paragraphs>225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Batang</vt:lpstr>
      <vt:lpstr>Arial</vt:lpstr>
      <vt:lpstr>Arial Unicode MS</vt:lpstr>
      <vt:lpstr>Calibri</vt:lpstr>
      <vt:lpstr>Symbol</vt:lpstr>
      <vt:lpstr>Times New Roman</vt:lpstr>
      <vt:lpstr>Verdana</vt:lpstr>
      <vt:lpstr>Präsentationsvorlage_ZBT</vt:lpstr>
      <vt:lpstr>PPT_Blau</vt:lpstr>
      <vt:lpstr>Black Box Modelling for Web application</vt:lpstr>
      <vt:lpstr>Overview</vt:lpstr>
      <vt:lpstr>Introduction</vt:lpstr>
      <vt:lpstr>Modelling Methods</vt:lpstr>
      <vt:lpstr>Modelling Approach - Basics</vt:lpstr>
      <vt:lpstr>Modelling Approach - Basics</vt:lpstr>
      <vt:lpstr>Modelling Approach - Basics</vt:lpstr>
      <vt:lpstr>Modelling Approach - Components</vt:lpstr>
      <vt:lpstr>Modelling Approach - Components</vt:lpstr>
      <vt:lpstr>Modelling Approach - Components</vt:lpstr>
      <vt:lpstr>Web Based Simulation </vt:lpstr>
      <vt:lpstr>Results</vt:lpstr>
      <vt:lpstr>Results</vt:lpstr>
      <vt:lpstr>Results</vt:lpstr>
      <vt:lpstr>Conclusion/ Further Development</vt:lpstr>
      <vt:lpstr>ZBT Kontakt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cells, hydrogen and electrolysis</dc:title>
  <dc:creator>Florian Dennewitz</dc:creator>
  <cp:lastModifiedBy>Florian Dennewitz</cp:lastModifiedBy>
  <cp:revision>69</cp:revision>
  <cp:lastPrinted>2019-03-07T13:49:42Z</cp:lastPrinted>
  <dcterms:created xsi:type="dcterms:W3CDTF">2024-10-08T05:53:20Z</dcterms:created>
  <dcterms:modified xsi:type="dcterms:W3CDTF">2024-10-29T07:34:05Z</dcterms:modified>
</cp:coreProperties>
</file>