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18" r:id="rId3"/>
    <p:sldMasterId id="2147483734" r:id="rId4"/>
    <p:sldMasterId id="2147483847" r:id="rId5"/>
  </p:sldMasterIdLst>
  <p:notesMasterIdLst>
    <p:notesMasterId r:id="rId16"/>
  </p:notesMasterIdLst>
  <p:handoutMasterIdLst>
    <p:handoutMasterId r:id="rId17"/>
  </p:handoutMasterIdLst>
  <p:sldIdLst>
    <p:sldId id="310" r:id="rId6"/>
    <p:sldId id="12307" r:id="rId7"/>
    <p:sldId id="12308" r:id="rId8"/>
    <p:sldId id="12309" r:id="rId9"/>
    <p:sldId id="12310" r:id="rId10"/>
    <p:sldId id="12311" r:id="rId11"/>
    <p:sldId id="12312" r:id="rId12"/>
    <p:sldId id="12313" r:id="rId13"/>
    <p:sldId id="12314" r:id="rId14"/>
    <p:sldId id="12315" r:id="rId1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lo@25-acht.de" initials="h" lastIdx="0" clrIdx="0"/>
  <p:cmAuthor id="2" name="Student:in - ZBTA13" initials="S-Z" lastIdx="1" clrIdx="1">
    <p:extLst>
      <p:ext uri="{19B8F6BF-5375-455C-9EA6-DF929625EA0E}">
        <p15:presenceInfo xmlns:p15="http://schemas.microsoft.com/office/powerpoint/2012/main" userId="Student:in - ZBTA13" providerId="None"/>
      </p:ext>
    </p:extLst>
  </p:cmAuthor>
  <p:cmAuthor id="3" name="Pascal Sous" initials="PS" lastIdx="1" clrIdx="2">
    <p:extLst>
      <p:ext uri="{19B8F6BF-5375-455C-9EA6-DF929625EA0E}">
        <p15:presenceInfo xmlns:p15="http://schemas.microsoft.com/office/powerpoint/2012/main" userId="S-1-5-21-2402970544-2695273185-1583928409-1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CCECFF"/>
    <a:srgbClr val="009EDE"/>
    <a:srgbClr val="000000"/>
    <a:srgbClr val="0064B4"/>
    <a:srgbClr val="4F81BD"/>
    <a:srgbClr val="2373B3"/>
    <a:srgbClr val="7D9BBF"/>
    <a:srgbClr val="4FBD81"/>
    <a:srgbClr val="79C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7" autoAdjust="0"/>
    <p:restoredTop sz="96784" autoAdjust="0"/>
  </p:normalViewPr>
  <p:slideViewPr>
    <p:cSldViewPr>
      <p:cViewPr varScale="1">
        <p:scale>
          <a:sx n="109" d="100"/>
          <a:sy n="109" d="100"/>
        </p:scale>
        <p:origin x="312" y="108"/>
      </p:cViewPr>
      <p:guideLst>
        <p:guide orient="horz" pos="890"/>
        <p:guide pos="2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4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7228-CEE8-FA4C-98E0-1D9D42B86A68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5EB9-0A80-EC43-827E-4652F5FC2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FDFD-FADA-6D47-9EE3-BEF826880E24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CD4A-3051-9B48-90F3-01164F86C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22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5"/>
            <a:ext cx="8489820" cy="24538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3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1" y="5976119"/>
            <a:ext cx="3838637" cy="466987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</p:spPr>
        <p:txBody>
          <a:bodyPr/>
          <a:lstStyle>
            <a:lvl1pPr>
              <a:defRPr sz="2601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</a:t>
            </a:r>
            <a:br>
              <a:rPr lang="en-GB" noProof="0" dirty="0"/>
            </a:br>
            <a:r>
              <a:rPr lang="en-GB" noProof="0" dirty="0"/>
              <a:t>max 2-zeilig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5" t="7179"/>
          <a:stretch/>
        </p:blipFill>
        <p:spPr>
          <a:xfrm>
            <a:off x="10672867" y="492370"/>
            <a:ext cx="1525144" cy="6365631"/>
          </a:xfrm>
          <a:prstGeom prst="rect">
            <a:avLst/>
          </a:prstGeom>
        </p:spPr>
      </p:pic>
      <p:pic>
        <p:nvPicPr>
          <p:cNvPr id="9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63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D ohne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50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ganzseitig,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2147" y="189277"/>
            <a:ext cx="10411678" cy="70210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031" y="1127125"/>
            <a:ext cx="11304116" cy="4973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378033" y="6230076"/>
            <a:ext cx="9676484" cy="361950"/>
          </a:xfrm>
        </p:spPr>
        <p:txBody>
          <a:bodyPr anchor="b">
            <a:noAutofit/>
          </a:bodyPr>
          <a:lstStyle>
            <a:lvl1pPr>
              <a:defRPr sz="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7301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LP_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>
            <a:extLst>
              <a:ext uri="{FF2B5EF4-FFF2-40B4-BE49-F238E27FC236}">
                <a16:creationId xmlns:a16="http://schemas.microsoft.com/office/drawing/2014/main" id="{466A1972-EF23-5342-B5E1-F73FF2D41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0" b="-10"/>
          <a:stretch/>
        </p:blipFill>
        <p:spPr>
          <a:xfrm>
            <a:off x="0" y="1"/>
            <a:ext cx="12192000" cy="686425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834D51E-9A6D-B04F-A3BB-BC8C54F520E2}"/>
              </a:ext>
            </a:extLst>
          </p:cNvPr>
          <p:cNvSpPr/>
          <p:nvPr userDrawn="1"/>
        </p:nvSpPr>
        <p:spPr>
          <a:xfrm>
            <a:off x="0" y="-6252"/>
            <a:ext cx="12192000" cy="4580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 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EDAD3B-E4AC-6146-82B8-92C96B0F39F4}"/>
              </a:ext>
            </a:extLst>
          </p:cNvPr>
          <p:cNvSpPr/>
          <p:nvPr userDrawn="1"/>
        </p:nvSpPr>
        <p:spPr>
          <a:xfrm>
            <a:off x="9696451" y="1986338"/>
            <a:ext cx="1769509" cy="76713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30AE3D8-247B-214C-9F87-D3494DF328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Präsentationstitel bitte eintragen</a:t>
            </a:r>
            <a:br>
              <a:rPr lang="de-DE" dirty="0"/>
            </a:br>
            <a:endParaRPr lang="de-DE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CDC839C6-C0A3-294C-817E-AC4B734529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95" y="90919"/>
            <a:ext cx="1631084" cy="10195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395D86-14DE-DA4B-87D6-868DA0845C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ABD9F1-E80B-6142-B9E3-6A6EB6962B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468" y="4053418"/>
            <a:ext cx="7736417" cy="334676"/>
          </a:xfrm>
        </p:spPr>
        <p:txBody>
          <a:bodyPr>
            <a:normAutofit/>
          </a:bodyPr>
          <a:lstStyle>
            <a:lvl1pPr marL="0" indent="0">
              <a:buNone/>
              <a:defRPr sz="1867" b="1"/>
            </a:lvl1pPr>
            <a:lvl2pPr marL="296326" indent="0">
              <a:buNone/>
              <a:defRPr b="1"/>
            </a:lvl2pPr>
            <a:lvl3pPr marL="541853" indent="0">
              <a:buNone/>
              <a:defRPr b="1"/>
            </a:lvl3pPr>
            <a:lvl4pPr marL="891095" indent="0">
              <a:buNone/>
              <a:defRPr b="1"/>
            </a:lvl4pPr>
            <a:lvl5pPr marL="1187421" indent="0">
              <a:buNone/>
              <a:defRPr b="1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9427CC95-1221-4237-876B-4DBC7154212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5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544">
          <p15:clr>
            <a:srgbClr val="FBAE40"/>
          </p15:clr>
        </p15:guide>
        <p15:guide id="6" orient="horz" pos="1620">
          <p15:clr>
            <a:srgbClr val="FBAE40"/>
          </p15:clr>
        </p15:guide>
        <p15:guide id="8" orient="horz" pos="191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6474B04D-A959-7948-86C3-21FA3A57F6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A9FE7ECC-3F96-B449-A914-8575A09B64E2}"/>
              </a:ext>
            </a:extLst>
          </p:cNvPr>
          <p:cNvSpPr/>
          <p:nvPr userDrawn="1"/>
        </p:nvSpPr>
        <p:spPr>
          <a:xfrm>
            <a:off x="0" y="-1"/>
            <a:ext cx="12192000" cy="457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FA1304-B5F2-8C4D-9E1E-BC7704FF96EF}"/>
              </a:ext>
            </a:extLst>
          </p:cNvPr>
          <p:cNvSpPr txBox="1"/>
          <p:nvPr userDrawn="1"/>
        </p:nvSpPr>
        <p:spPr>
          <a:xfrm>
            <a:off x="2077157" y="83236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EDAD3B-E4AC-6146-82B8-92C96B0F39F4}"/>
              </a:ext>
            </a:extLst>
          </p:cNvPr>
          <p:cNvSpPr/>
          <p:nvPr userDrawn="1"/>
        </p:nvSpPr>
        <p:spPr>
          <a:xfrm>
            <a:off x="9696451" y="1986338"/>
            <a:ext cx="1769509" cy="76713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30AE3D8-247B-214C-9F87-D3494DF328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Präsentationstitel bitte eintragen</a:t>
            </a:r>
            <a:br>
              <a:rPr lang="de-DE" dirty="0"/>
            </a:b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CB01550-346F-8340-A025-8DD7487F7E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91DFA66F-CB7B-D140-84DE-6CCF62CDF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468" y="4053418"/>
            <a:ext cx="7736417" cy="334676"/>
          </a:xfrm>
        </p:spPr>
        <p:txBody>
          <a:bodyPr>
            <a:normAutofit/>
          </a:bodyPr>
          <a:lstStyle>
            <a:lvl1pPr marL="0" indent="0">
              <a:buNone/>
              <a:defRPr sz="1867" b="1"/>
            </a:lvl1pPr>
            <a:lvl2pPr marL="296326" indent="0">
              <a:buNone/>
              <a:defRPr b="1"/>
            </a:lvl2pPr>
            <a:lvl3pPr marL="541853" indent="0">
              <a:buNone/>
              <a:defRPr b="1"/>
            </a:lvl3pPr>
            <a:lvl4pPr marL="891095" indent="0">
              <a:buNone/>
              <a:defRPr b="1"/>
            </a:lvl4pPr>
            <a:lvl5pPr marL="1187421" indent="0">
              <a:buNone/>
              <a:defRPr b="1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DC839C6-C0A3-294C-817E-AC4B73452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6" name="Bildplatzhalter 5">
            <a:extLst>
              <a:ext uri="{FF2B5EF4-FFF2-40B4-BE49-F238E27FC236}">
                <a16:creationId xmlns:a16="http://schemas.microsoft.com/office/drawing/2014/main" id="{AA72D6D1-3C9E-44EA-9585-A19C7B7A859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HyDE_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5981C55-56E2-A945-A004-7CECE4B62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8FE06D6B-0749-FC41-9E95-95F3B87E8A9B}"/>
              </a:ext>
            </a:extLst>
          </p:cNvPr>
          <p:cNvSpPr/>
          <p:nvPr userDrawn="1"/>
        </p:nvSpPr>
        <p:spPr>
          <a:xfrm>
            <a:off x="0" y="0"/>
            <a:ext cx="12192000" cy="457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EDAD3B-E4AC-6146-82B8-92C96B0F39F4}"/>
              </a:ext>
            </a:extLst>
          </p:cNvPr>
          <p:cNvSpPr/>
          <p:nvPr userDrawn="1"/>
        </p:nvSpPr>
        <p:spPr>
          <a:xfrm>
            <a:off x="9696451" y="1986338"/>
            <a:ext cx="1769509" cy="76713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30AE3D8-247B-214C-9F87-D3494DF328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Präsentationstitel bitte eintragen</a:t>
            </a:r>
            <a:br>
              <a:rPr lang="de-DE" dirty="0"/>
            </a:b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BEF8686-AA27-1E4B-B6FD-D549CC636E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F79CF0BF-8B9A-F043-B405-DFE4C37ED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468" y="4053418"/>
            <a:ext cx="7736417" cy="334676"/>
          </a:xfrm>
        </p:spPr>
        <p:txBody>
          <a:bodyPr>
            <a:normAutofit/>
          </a:bodyPr>
          <a:lstStyle>
            <a:lvl1pPr marL="0" indent="0">
              <a:buNone/>
              <a:defRPr sz="1867" b="1"/>
            </a:lvl1pPr>
            <a:lvl2pPr marL="296326" indent="0">
              <a:buNone/>
              <a:defRPr b="1"/>
            </a:lvl2pPr>
            <a:lvl3pPr marL="541853" indent="0">
              <a:buNone/>
              <a:defRPr b="1"/>
            </a:lvl3pPr>
            <a:lvl4pPr marL="891095" indent="0">
              <a:buNone/>
              <a:defRPr b="1"/>
            </a:lvl4pPr>
            <a:lvl5pPr marL="1187421" indent="0">
              <a:buNone/>
              <a:defRPr b="1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756B1F29-3749-8A43-847A-037A122C5D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82416" y="335396"/>
            <a:ext cx="1183333" cy="55872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Zweitlogo einfügen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DC839C6-C0A3-294C-817E-AC4B734529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91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Mare_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A59733E-97CE-7948-8C45-EDC1D842F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74A0A745-8269-964A-993F-DC67F70D5EBD}"/>
              </a:ext>
            </a:extLst>
          </p:cNvPr>
          <p:cNvSpPr/>
          <p:nvPr userDrawn="1"/>
        </p:nvSpPr>
        <p:spPr>
          <a:xfrm>
            <a:off x="0" y="3537"/>
            <a:ext cx="12192000" cy="457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EDAD3B-E4AC-6146-82B8-92C96B0F39F4}"/>
              </a:ext>
            </a:extLst>
          </p:cNvPr>
          <p:cNvSpPr/>
          <p:nvPr userDrawn="1"/>
        </p:nvSpPr>
        <p:spPr>
          <a:xfrm>
            <a:off x="9696451" y="1986338"/>
            <a:ext cx="1769509" cy="76713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30AE3D8-247B-214C-9F87-D3494DF328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Präsentationstitel bitte eintragen</a:t>
            </a:r>
            <a:br>
              <a:rPr lang="de-DE" dirty="0"/>
            </a:b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98504EF-AD07-D14C-B717-8A83FD297D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55849CA-9EE9-044B-B1F1-3C8760C21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468" y="4053418"/>
            <a:ext cx="7736417" cy="334676"/>
          </a:xfrm>
        </p:spPr>
        <p:txBody>
          <a:bodyPr>
            <a:normAutofit/>
          </a:bodyPr>
          <a:lstStyle>
            <a:lvl1pPr marL="0" indent="0">
              <a:buNone/>
              <a:defRPr sz="1867" b="1"/>
            </a:lvl1pPr>
            <a:lvl2pPr marL="296326" indent="0">
              <a:buNone/>
              <a:defRPr b="1"/>
            </a:lvl2pPr>
            <a:lvl3pPr marL="541853" indent="0">
              <a:buNone/>
              <a:defRPr b="1"/>
            </a:lvl3pPr>
            <a:lvl4pPr marL="891095" indent="0">
              <a:buNone/>
              <a:defRPr b="1"/>
            </a:lvl4pPr>
            <a:lvl5pPr marL="1187421" indent="0">
              <a:buNone/>
              <a:defRPr b="1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56B1F29-3749-8A43-847A-037A122C5D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82416" y="335396"/>
            <a:ext cx="1183333" cy="55872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Zweitlogo einfügen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DC839C6-C0A3-294C-817E-AC4B734529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4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LP_Zwischensei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438CFD-B475-2944-947E-5BD217CD4288}"/>
              </a:ext>
            </a:extLst>
          </p:cNvPr>
          <p:cNvSpPr/>
          <p:nvPr userDrawn="1"/>
        </p:nvSpPr>
        <p:spPr>
          <a:xfrm>
            <a:off x="8516111" y="6349411"/>
            <a:ext cx="3123440" cy="50858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0"/>
              </a:spcAft>
            </a:pPr>
            <a:fld id="{50C77D1C-F0FB-DF48-A0F1-90ACD1E3FEBC}" type="slidenum">
              <a:rPr lang="de-DE" sz="1600" b="1" i="0" baseline="0" smtClean="0">
                <a:solidFill>
                  <a:srgbClr val="FFFFFF"/>
                </a:solidFill>
                <a:latin typeface="BundesSans Office Bold"/>
                <a:cs typeface="BundesSans Office Bold"/>
              </a:rPr>
              <a:pPr algn="r">
                <a:lnSpc>
                  <a:spcPct val="100000"/>
                </a:lnSpc>
                <a:spcAft>
                  <a:spcPts val="0"/>
                </a:spcAft>
              </a:pPr>
              <a:t>‹Nr.›</a:t>
            </a:fld>
            <a:endParaRPr lang="de-DE" sz="1600" b="1" i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ACCE77-4AB4-8D4D-B427-2039DBBF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C4DDFC3A-5C0A-9D40-B30F-D6E61A9F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51565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Kapitel-Titel eintragen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1594EC-2D47-674B-B280-6E66E8EF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8DD284-3D6A-3740-A5B2-FF664B88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 | Ersteller</a:t>
            </a:r>
            <a:endParaRPr lang="de-DE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FEFFD4-D374-8948-99CE-39E69B83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933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WLP_Zwischenseite">
    <p:bg>
      <p:bgPr>
        <a:solidFill>
          <a:srgbClr val="0081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438CFD-B475-2944-947E-5BD217CD4288}"/>
              </a:ext>
            </a:extLst>
          </p:cNvPr>
          <p:cNvSpPr/>
          <p:nvPr userDrawn="1"/>
        </p:nvSpPr>
        <p:spPr>
          <a:xfrm>
            <a:off x="8516111" y="6349411"/>
            <a:ext cx="3123440" cy="50858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0"/>
              </a:spcAft>
            </a:pPr>
            <a:fld id="{50C77D1C-F0FB-DF48-A0F1-90ACD1E3FEBC}" type="slidenum">
              <a:rPr lang="de-DE" sz="1600" b="1" i="0" baseline="0" smtClean="0">
                <a:solidFill>
                  <a:srgbClr val="FFFFFF"/>
                </a:solidFill>
                <a:latin typeface="BundesSans Office Bold"/>
                <a:cs typeface="BundesSans Office Bold"/>
              </a:rPr>
              <a:pPr algn="r">
                <a:lnSpc>
                  <a:spcPct val="100000"/>
                </a:lnSpc>
                <a:spcAft>
                  <a:spcPts val="0"/>
                </a:spcAft>
              </a:pPr>
              <a:t>‹Nr.›</a:t>
            </a:fld>
            <a:endParaRPr lang="de-DE" sz="1600" b="1" i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ACCE77-4AB4-8D4D-B427-2039DBBF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C4DDFC3A-5C0A-9D40-B30F-D6E61A9F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51565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Kapitel-Titel eintragen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60C41409-0770-B449-87D5-7EDAB71C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5B57C4F6-FB23-6542-8086-2481B97F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3DE50B23-B94A-614E-A972-C87621B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467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Mare_Zwischenseite">
    <p:bg>
      <p:bgPr>
        <a:solidFill>
          <a:srgbClr val="0081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0ACCE77-4AB4-8D4D-B427-2039DBBF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C4DDFC3A-5C0A-9D40-B30F-D6E61A9F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Kapitel-Titel eintragen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6BB0D-2AEC-5948-83BF-FA89B4F2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2A5F56-A5D5-A749-97C0-C55D4367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2426C5-736E-A447-B1BC-C549F022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246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HyDE_Zwischenseite">
    <p:bg>
      <p:bgPr>
        <a:solidFill>
          <a:srgbClr val="0081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438CFD-B475-2944-947E-5BD217CD4288}"/>
              </a:ext>
            </a:extLst>
          </p:cNvPr>
          <p:cNvSpPr/>
          <p:nvPr userDrawn="1"/>
        </p:nvSpPr>
        <p:spPr>
          <a:xfrm>
            <a:off x="8516111" y="6349411"/>
            <a:ext cx="3123440" cy="50858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0"/>
              </a:spcAft>
            </a:pPr>
            <a:fld id="{50C77D1C-F0FB-DF48-A0F1-90ACD1E3FEBC}" type="slidenum">
              <a:rPr lang="de-DE" sz="1600" b="1" i="0" baseline="0" smtClean="0">
                <a:solidFill>
                  <a:srgbClr val="FFFFFF"/>
                </a:solidFill>
                <a:latin typeface="BundesSans Office Bold"/>
                <a:cs typeface="BundesSans Office Bold"/>
              </a:rPr>
              <a:pPr algn="r">
                <a:lnSpc>
                  <a:spcPct val="100000"/>
                </a:lnSpc>
                <a:spcAft>
                  <a:spcPts val="0"/>
                </a:spcAft>
              </a:pPr>
              <a:t>‹Nr.›</a:t>
            </a:fld>
            <a:endParaRPr lang="de-DE" sz="1600" b="1" i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ACCE77-4AB4-8D4D-B427-2039DBBF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C4DDFC3A-5C0A-9D40-B30F-D6E61A9F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Kapitel-Titel eintragen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Datumsplatzhalter 2">
            <a:extLst>
              <a:ext uri="{FF2B5EF4-FFF2-40B4-BE49-F238E27FC236}">
                <a16:creationId xmlns:a16="http://schemas.microsoft.com/office/drawing/2014/main" id="{92E63BD7-4C07-464F-8965-3B4E23B5B6F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BD4C3A0-D3F1-7248-BA2B-D63EFB1F53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 | Ersteller</a:t>
            </a:r>
            <a:endParaRPr lang="de-DE" b="0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4241B150-8363-F24D-9A93-4639F5064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064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0">
          <p15:clr>
            <a:srgbClr val="FBAE40"/>
          </p15:clr>
        </p15:guide>
        <p15:guide id="3" orient="horz" pos="82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chemeClr val="bg1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504" algn="l"/>
              </a:tabLst>
              <a:defRPr sz="2000" b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85084"/>
            <a:ext cx="5199903" cy="67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504" algn="l"/>
              </a:tabLst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chemeClr val="bg1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57" algn="l"/>
              </a:tabLst>
              <a:defRPr sz="22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5"/>
            <a:ext cx="3838637" cy="466987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418815" y="3429001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7403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 </a:t>
            </a:r>
            <a:r>
              <a:rPr lang="en-GB" noProof="0" dirty="0" err="1"/>
              <a:t>Führungslinien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pic>
        <p:nvPicPr>
          <p:cNvPr id="11" name="Bild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5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889B121-1875-4945-8A99-21F1195AF466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88FE2-6D9E-DB4D-B432-5463A4574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176001"/>
            <a:ext cx="10430400" cy="895540"/>
          </a:xfrm>
        </p:spPr>
        <p:txBody>
          <a:bodyPr/>
          <a:lstStyle/>
          <a:p>
            <a:r>
              <a:rPr lang="de-DE" dirty="0" err="1"/>
              <a:t>Agendatitel</a:t>
            </a:r>
            <a:r>
              <a:rPr lang="de-DE" dirty="0"/>
              <a:t>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1CAC24A5-B96B-0D46-BCBA-B21D46806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324100"/>
            <a:ext cx="5492749" cy="393700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214826-8684-0543-9165-0E88DA4023A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3B52CF-65D5-A446-A595-8EF63A08C6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 | Ersteller</a:t>
            </a:r>
            <a:endParaRPr lang="de-DE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B7EE57-348F-9E4E-9CE4-D191EEBA7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0516646-E7FF-A248-AE74-8E2C502B5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0A22123-884D-CF43-B22F-6AB8927BA2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6239BB8F-C7AC-4D84-8472-AD4FF8F179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7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4" orient="horz" pos="985">
          <p15:clr>
            <a:srgbClr val="FBAE40"/>
          </p15:clr>
        </p15:guide>
        <p15:guide id="7" orient="horz" pos="109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DE22CDA-913E-364D-849A-B8FA34E91A6E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C03CA4-5B03-E945-BF72-735F24AC8CB7}"/>
              </a:ext>
            </a:extLst>
          </p:cNvPr>
          <p:cNvSpPr txBox="1"/>
          <p:nvPr userDrawn="1"/>
        </p:nvSpPr>
        <p:spPr>
          <a:xfrm>
            <a:off x="-643846" y="56576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30" name="Titel 29">
            <a:extLst>
              <a:ext uri="{FF2B5EF4-FFF2-40B4-BE49-F238E27FC236}">
                <a16:creationId xmlns:a16="http://schemas.microsoft.com/office/drawing/2014/main" id="{C1D1154F-3A22-BB49-9220-14269339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1176001"/>
            <a:ext cx="10430400" cy="89554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ACBAE68E-5452-784E-BFBC-86878442C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465" y="2324100"/>
            <a:ext cx="10430400" cy="393700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679639-D61D-8841-B510-129D09271DF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09957B-3DED-164F-99A8-D51BA65025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32E608-63B9-DC4E-99E1-38E321E1A3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C8BA283-7551-404E-A91B-C0072428D3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0C0A53D-A807-8443-A609-131FFA5C2B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BF761075-47F7-420C-A1ED-E293A928F2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4">
          <p15:clr>
            <a:srgbClr val="FBAE40"/>
          </p15:clr>
        </p15:guide>
        <p15:guide id="4" pos="5480">
          <p15:clr>
            <a:srgbClr val="FBAE40"/>
          </p15:clr>
        </p15:guide>
        <p15:guide id="6" orient="horz" pos="1098">
          <p15:clr>
            <a:srgbClr val="FBAE40"/>
          </p15:clr>
        </p15:guide>
        <p15:guide id="7" orient="horz" pos="98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2Giga_BIld_u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7CE6917-F898-984C-B74D-BC55ACE6E61C}"/>
              </a:ext>
            </a:extLst>
          </p:cNvPr>
          <p:cNvSpPr/>
          <p:nvPr userDrawn="1"/>
        </p:nvSpPr>
        <p:spPr>
          <a:xfrm>
            <a:off x="312308" y="4111306"/>
            <a:ext cx="4047984" cy="2435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D9DB46-A959-A148-916C-24324CBA0DE1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88FE2-6D9E-DB4D-B432-5463A4574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1" y="1176001"/>
            <a:ext cx="10430300" cy="89554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1CAC24A5-B96B-0D46-BCBA-B21D46806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23200"/>
            <a:ext cx="5486300" cy="393700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0C7477C-5138-4141-9623-4D6732F4113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51467" y="2324100"/>
            <a:ext cx="4636525" cy="393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de-DE" dirty="0"/>
              <a:t>Bild durch Klicken auf Symbol einfügen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AE2AF-CE3D-2B46-A7E5-55DD0DB17131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7FCDF-2E19-A24B-BCBF-7FCF1F492C2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8F0A5A-084C-4E40-B035-69A09A27709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B0B0AAC-E444-8E4F-91DB-59A3C384D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A5CD74-E8B2-E243-A2CB-9F5F96E87A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DE38A667-D504-4C87-BB9D-4B719EC120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2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orient="horz" pos="1098">
          <p15:clr>
            <a:srgbClr val="FBAE40"/>
          </p15:clr>
        </p15:guide>
        <p15:guide id="4" orient="horz" pos="9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Diagramm_u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7CE6917-F898-984C-B74D-BC55ACE6E61C}"/>
              </a:ext>
            </a:extLst>
          </p:cNvPr>
          <p:cNvSpPr/>
          <p:nvPr userDrawn="1"/>
        </p:nvSpPr>
        <p:spPr>
          <a:xfrm>
            <a:off x="312308" y="4111306"/>
            <a:ext cx="4047984" cy="2435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D9DB46-A959-A148-916C-24324CBA0DE1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88FE2-6D9E-DB4D-B432-5463A4574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1" y="1176001"/>
            <a:ext cx="10430300" cy="89554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1CAC24A5-B96B-0D46-BCBA-B21D46806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23200"/>
            <a:ext cx="5486300" cy="393700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AE2AF-CE3D-2B46-A7E5-55DD0DB17131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7FCDF-2E19-A24B-BCBF-7FCF1F492C2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8F0A5A-084C-4E40-B035-69A09A27709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B0B0AAC-E444-8E4F-91DB-59A3C384D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A5CD74-E8B2-E243-A2CB-9F5F96E87A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sp>
        <p:nvSpPr>
          <p:cNvPr id="8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1151467" y="2324100"/>
            <a:ext cx="4944533" cy="2295123"/>
          </a:xfrm>
        </p:spPr>
        <p:txBody>
          <a:bodyPr/>
          <a:lstStyle/>
          <a:p>
            <a:endParaRPr lang="de-DE"/>
          </a:p>
        </p:txBody>
      </p:sp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F8F9EF0B-7280-42BC-ABAF-6F22243E01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orient="horz" pos="1098">
          <p15:clr>
            <a:srgbClr val="FBAE40"/>
          </p15:clr>
        </p15:guide>
        <p15:guide id="4" orient="horz" pos="98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Bild_u_Bild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89D906-040F-EC43-BEEE-80C8DF1CF87D}"/>
              </a:ext>
            </a:extLst>
          </p:cNvPr>
          <p:cNvSpPr/>
          <p:nvPr userDrawn="1"/>
        </p:nvSpPr>
        <p:spPr>
          <a:xfrm>
            <a:off x="0" y="2696634"/>
            <a:ext cx="12192000" cy="3850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B3B7FE-5140-4D4D-AAE0-7F445EE87A9A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3FCFB90-C700-E94D-93B8-EACD253481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1500" y="3049904"/>
            <a:ext cx="2380800" cy="208300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Bildbeschreibung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0A4902E-68CD-3B4C-B3F4-E6541ACE2D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1467" y="1172633"/>
            <a:ext cx="7742276" cy="5088467"/>
          </a:xfrm>
          <a:solidFill>
            <a:schemeClr val="bg1">
              <a:lumMod val="95000"/>
            </a:schemeClr>
          </a:solidFill>
        </p:spPr>
        <p:txBody>
          <a:bodyPr anchor="t" anchorCtr="1"/>
          <a:lstStyle>
            <a:lvl1pPr>
              <a:buFontTx/>
              <a:buNone/>
              <a:defRPr sz="1600" baseline="0"/>
            </a:lvl1pPr>
          </a:lstStyle>
          <a:p>
            <a:r>
              <a:rPr lang="de-DE" dirty="0"/>
              <a:t>Bild durch Klicken auf Symbol einfügen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47808-D45C-994A-867F-8460A25AADA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009E72-3ADA-D04B-A670-A572D97880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E20A3-11DA-0D47-9146-A2B0BB64BA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4E4DD5-2EAF-8F4A-BF01-32BDCBCF0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BA89A9-756B-5A44-ABC9-9E639B63E3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7" name="Bildplatzhalter 5">
            <a:extLst>
              <a:ext uri="{FF2B5EF4-FFF2-40B4-BE49-F238E27FC236}">
                <a16:creationId xmlns:a16="http://schemas.microsoft.com/office/drawing/2014/main" id="{0915D007-D339-4650-BAA4-9089C3D320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6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0">
          <p15:clr>
            <a:srgbClr val="FBAE40"/>
          </p15:clr>
        </p15:guide>
        <p15:guide id="2" pos="43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89D906-040F-EC43-BEEE-80C8DF1CF87D}"/>
              </a:ext>
            </a:extLst>
          </p:cNvPr>
          <p:cNvSpPr/>
          <p:nvPr userDrawn="1"/>
        </p:nvSpPr>
        <p:spPr>
          <a:xfrm>
            <a:off x="0" y="2696634"/>
            <a:ext cx="12192000" cy="3850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B3B7FE-5140-4D4D-AAE0-7F445EE87A9A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3FCFB90-C700-E94D-93B8-EACD253481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1500" y="3049904"/>
            <a:ext cx="2380800" cy="208300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47808-D45C-994A-867F-8460A25AADA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009E72-3ADA-D04B-A670-A572D97880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8"/>
          </p:nvPr>
        </p:nvSpPr>
        <p:spPr>
          <a:xfrm>
            <a:off x="1151467" y="1172633"/>
            <a:ext cx="7742767" cy="5088467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E20A3-11DA-0D47-9146-A2B0BB64BA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4E4DD5-2EAF-8F4A-BF01-32BDCBCF0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BA89A9-756B-5A44-ABC9-9E639B63E3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7" name="Bildplatzhalter 5">
            <a:extLst>
              <a:ext uri="{FF2B5EF4-FFF2-40B4-BE49-F238E27FC236}">
                <a16:creationId xmlns:a16="http://schemas.microsoft.com/office/drawing/2014/main" id="{4290A1E4-E481-4B10-B988-0A8C9346EC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41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0">
          <p15:clr>
            <a:srgbClr val="FBAE40"/>
          </p15:clr>
        </p15:guide>
        <p15:guide id="2" pos="434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89D906-040F-EC43-BEEE-80C8DF1CF87D}"/>
              </a:ext>
            </a:extLst>
          </p:cNvPr>
          <p:cNvSpPr/>
          <p:nvPr userDrawn="1"/>
        </p:nvSpPr>
        <p:spPr>
          <a:xfrm>
            <a:off x="0" y="2696634"/>
            <a:ext cx="12192000" cy="3850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B3B7FE-5140-4D4D-AAE0-7F445EE87A9A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3FCFB90-C700-E94D-93B8-EACD253481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1500" y="3049904"/>
            <a:ext cx="2380800" cy="208300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47808-D45C-994A-867F-8460A25AADA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009E72-3ADA-D04B-A670-A572D97880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E20A3-11DA-0D47-9146-A2B0BB64BA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4E4DD5-2EAF-8F4A-BF01-32BDCBCF0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BA89A9-756B-5A44-ABC9-9E639B63E3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sp>
        <p:nvSpPr>
          <p:cNvPr id="7" name="Medienplatzhalter 6"/>
          <p:cNvSpPr>
            <a:spLocks noGrp="1"/>
          </p:cNvSpPr>
          <p:nvPr>
            <p:ph type="media" sz="quarter" idx="18"/>
          </p:nvPr>
        </p:nvSpPr>
        <p:spPr>
          <a:xfrm>
            <a:off x="1151467" y="1166284"/>
            <a:ext cx="8043333" cy="5094816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Bildplatzhalter 5">
            <a:extLst>
              <a:ext uri="{FF2B5EF4-FFF2-40B4-BE49-F238E27FC236}">
                <a16:creationId xmlns:a16="http://schemas.microsoft.com/office/drawing/2014/main" id="{2E8CA499-94DE-4BE0-897F-1DB84B9B97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5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0">
          <p15:clr>
            <a:srgbClr val="FBAE40"/>
          </p15:clr>
        </p15:guide>
        <p15:guide id="2" pos="43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89D906-040F-EC43-BEEE-80C8DF1CF87D}"/>
              </a:ext>
            </a:extLst>
          </p:cNvPr>
          <p:cNvSpPr/>
          <p:nvPr userDrawn="1"/>
        </p:nvSpPr>
        <p:spPr>
          <a:xfrm>
            <a:off x="0" y="2696634"/>
            <a:ext cx="12192000" cy="3850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B3B7FE-5140-4D4D-AAE0-7F445EE87A9A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3FCFB90-C700-E94D-93B8-EACD253481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4607" y="3049904"/>
            <a:ext cx="2077692" cy="208300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47808-D45C-994A-867F-8460A25AADA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009E72-3ADA-D04B-A670-A572D97880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E20A3-11DA-0D47-9146-A2B0BB64BA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4E4DD5-2EAF-8F4A-BF01-32BDCBCF0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BA89A9-756B-5A44-ABC9-9E639B63E3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sp>
        <p:nvSpPr>
          <p:cNvPr id="6" name="Tabellenplatzhalter 5"/>
          <p:cNvSpPr>
            <a:spLocks noGrp="1"/>
          </p:cNvSpPr>
          <p:nvPr>
            <p:ph type="tbl" sz="quarter" idx="18"/>
          </p:nvPr>
        </p:nvSpPr>
        <p:spPr>
          <a:xfrm>
            <a:off x="1151467" y="1166284"/>
            <a:ext cx="8043333" cy="5094816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Bildplatzhalter 5">
            <a:extLst>
              <a:ext uri="{FF2B5EF4-FFF2-40B4-BE49-F238E27FC236}">
                <a16:creationId xmlns:a16="http://schemas.microsoft.com/office/drawing/2014/main" id="{062B167F-C578-49C6-8D47-DA95A6ED36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5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0">
          <p15:clr>
            <a:srgbClr val="FBAE40"/>
          </p15:clr>
        </p15:guide>
        <p15:guide id="2" pos="43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25AF990-8395-BD41-B337-A48EEC45E8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t" anchorCtr="1"/>
          <a:lstStyle>
            <a:lvl1pPr>
              <a:buNone/>
              <a:defRPr sz="1600"/>
            </a:lvl1pPr>
          </a:lstStyle>
          <a:p>
            <a:r>
              <a:rPr lang="de-DE" dirty="0"/>
              <a:t>Bild durch Klicken auf Symbol einfügen</a:t>
            </a:r>
          </a:p>
        </p:txBody>
      </p:sp>
    </p:spTree>
    <p:extLst>
      <p:ext uri="{BB962C8B-B14F-4D97-AF65-F5344CB8AC3E}">
        <p14:creationId xmlns:p14="http://schemas.microsoft.com/office/powerpoint/2010/main" val="4052599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Medien_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50" y="440671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13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32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52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71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1" y="6684012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</p:spTree>
    <p:extLst>
      <p:ext uri="{BB962C8B-B14F-4D97-AF65-F5344CB8AC3E}">
        <p14:creationId xmlns:p14="http://schemas.microsoft.com/office/powerpoint/2010/main" val="1464488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Schluss_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0272115-D5A3-AE40-B64F-EF1161332D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9F6E6A4-21D2-A445-A76F-2B57B0266C1E}"/>
              </a:ext>
            </a:extLst>
          </p:cNvPr>
          <p:cNvSpPr/>
          <p:nvPr userDrawn="1"/>
        </p:nvSpPr>
        <p:spPr>
          <a:xfrm>
            <a:off x="0" y="-1"/>
            <a:ext cx="12192000" cy="457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5920079-6AF7-D244-BBD4-617C8C67F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Vielen Dank. 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1ABBE23D-11EA-574A-8834-9D90C6203E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2000" y="3675957"/>
            <a:ext cx="10430400" cy="728667"/>
          </a:xfrm>
        </p:spPr>
        <p:txBody>
          <a:bodyPr>
            <a:noAutofit/>
          </a:bodyPr>
          <a:lstStyle>
            <a:lvl1pPr>
              <a:lnSpc>
                <a:spcPts val="2133"/>
              </a:lnSpc>
              <a:buNone/>
              <a:defRPr sz="1867" b="1" i="0" baseline="0"/>
            </a:lvl1pPr>
            <a:lvl2pPr>
              <a:defRPr sz="1867" b="1" i="0" baseline="0"/>
            </a:lvl2pPr>
            <a:lvl3pPr>
              <a:defRPr sz="1867" b="1" i="0" baseline="0"/>
            </a:lvl3pPr>
            <a:lvl4pPr>
              <a:defRPr b="1" i="0" baseline="0"/>
            </a:lvl4pPr>
            <a:lvl5pPr>
              <a:defRPr b="1" i="0" baseline="0"/>
            </a:lvl5pPr>
          </a:lstStyle>
          <a:p>
            <a:pPr lvl="0"/>
            <a:r>
              <a:rPr lang="de-DE" dirty="0"/>
              <a:t>Raum für Kontakt</a:t>
            </a:r>
          </a:p>
          <a:p>
            <a:pPr lvl="0"/>
            <a:r>
              <a:rPr lang="de-DE" dirty="0"/>
              <a:t>2. Zeile</a:t>
            </a:r>
          </a:p>
          <a:p>
            <a:pPr lvl="0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1C803B-2B64-DC44-819A-D322077BD8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B75CD4A-F790-3345-B644-011A7972127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4" name="Bildplatzhalter 5">
            <a:extLst>
              <a:ext uri="{FF2B5EF4-FFF2-40B4-BE49-F238E27FC236}">
                <a16:creationId xmlns:a16="http://schemas.microsoft.com/office/drawing/2014/main" id="{8930D7AD-62BE-4437-ABB4-4F1E5A285E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5"/>
            <a:ext cx="1794641" cy="630425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7"/>
            <a:ext cx="8489820" cy="231923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1" y="6026517"/>
            <a:ext cx="3838637" cy="416589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</p:spPr>
        <p:txBody>
          <a:bodyPr/>
          <a:lstStyle>
            <a:lvl1pPr>
              <a:defRPr sz="2601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  <p:pic>
        <p:nvPicPr>
          <p:cNvPr id="11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8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55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pos="26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5"/>
            <a:ext cx="1794641" cy="630425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7"/>
            <a:ext cx="8489820" cy="231923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1" y="6026517"/>
            <a:ext cx="3838637" cy="416589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</p:spPr>
        <p:txBody>
          <a:bodyPr/>
          <a:lstStyle>
            <a:lvl1pPr>
              <a:defRPr sz="2601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  <p:pic>
        <p:nvPicPr>
          <p:cNvPr id="11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55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pos="265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8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5" y="3429001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504" algn="l"/>
              </a:tabLst>
              <a:defRPr sz="20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504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57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5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3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897055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3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27" name="Textfeld 26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baseline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28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</p:spTree>
    <p:extLst>
      <p:ext uri="{BB962C8B-B14F-4D97-AF65-F5344CB8AC3E}">
        <p14:creationId xmlns:p14="http://schemas.microsoft.com/office/powerpoint/2010/main" val="4012656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E ohne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3635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5"/>
            <a:ext cx="1794641" cy="630425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75" y="0"/>
            <a:ext cx="2485625" cy="1080707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  <a:noFill/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601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26pt., 1-zeilig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7"/>
            <a:ext cx="8489820" cy="262701"/>
          </a:xfrm>
          <a:prstGeom prst="rect">
            <a:avLst/>
          </a:prstGeom>
          <a:noFill/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14PT.</a:t>
            </a:r>
          </a:p>
        </p:txBody>
      </p:sp>
      <p:sp>
        <p:nvSpPr>
          <p:cNvPr id="3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165307"/>
            <a:ext cx="3838637" cy="416589"/>
          </a:xfrm>
          <a:prstGeom prst="rect">
            <a:avLst/>
          </a:prstGeom>
          <a:noFill/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  <a:noFill/>
        </p:spPr>
        <p:txBody>
          <a:bodyPr/>
          <a:lstStyle>
            <a:lvl1pPr>
              <a:defRPr sz="2601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</p:spTree>
    <p:extLst>
      <p:ext uri="{BB962C8B-B14F-4D97-AF65-F5344CB8AC3E}">
        <p14:creationId xmlns:p14="http://schemas.microsoft.com/office/powerpoint/2010/main" val="2732305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55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pos="26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8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31" name="Rectangle 20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/>
          <a:lstStyle>
            <a:lvl1pPr marL="0" indent="0">
              <a:lnSpc>
                <a:spcPct val="80000"/>
              </a:lnSpc>
              <a:buFontTx/>
              <a:buNone/>
              <a:tabLst>
                <a:tab pos="217504" algn="l"/>
              </a:tabLst>
              <a:defRPr sz="22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22pt., max 2-zeilig</a:t>
            </a:r>
          </a:p>
        </p:txBody>
      </p:sp>
      <p:sp>
        <p:nvSpPr>
          <p:cNvPr id="32" name="Textplatzhalter 1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504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57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33" name="Textplatzhalter 1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35360" y="6057295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5" y="3429001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75" y="0"/>
            <a:ext cx="2485625" cy="1080707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</p:spTree>
    <p:extLst>
      <p:ext uri="{BB962C8B-B14F-4D97-AF65-F5344CB8AC3E}">
        <p14:creationId xmlns:p14="http://schemas.microsoft.com/office/powerpoint/2010/main" val="1259063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2"/>
          <a:stretch/>
        </p:blipFill>
        <p:spPr>
          <a:xfrm>
            <a:off x="6856697" y="0"/>
            <a:ext cx="5341314" cy="68580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4" y="440671"/>
            <a:ext cx="10412119" cy="701675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GB" noProof="0" dirty="0"/>
              <a:t>Agenda, Verdana Bold, 24pt.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1412776"/>
            <a:ext cx="11392371" cy="504041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20pt.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247460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50" y="440671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13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32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52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71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1" y="6684012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  <p:sp>
        <p:nvSpPr>
          <p:cNvPr id="7" name="Text Placeholder 3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10773840" y="3824872"/>
            <a:ext cx="2635337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1" dirty="0">
                <a:solidFill>
                  <a:srgbClr val="F7403A"/>
                </a:solidFill>
                <a:latin typeface="Verdana" charset="0"/>
                <a:ea typeface="Verdana" charset="0"/>
                <a:cs typeface="Verdana" charset="0"/>
              </a:rPr>
              <a:t>Strictly confidential – no passing on to third parties!</a:t>
            </a:r>
          </a:p>
        </p:txBody>
      </p:sp>
    </p:spTree>
    <p:extLst>
      <p:ext uri="{BB962C8B-B14F-4D97-AF65-F5344CB8AC3E}">
        <p14:creationId xmlns:p14="http://schemas.microsoft.com/office/powerpoint/2010/main" val="3482200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2738"/>
          <a:stretch/>
        </p:blipFill>
        <p:spPr>
          <a:xfrm>
            <a:off x="2500923" y="0"/>
            <a:ext cx="787790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48218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VERDANA BOLD &amp; VERSAL, 14PT.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2456892"/>
            <a:ext cx="11392371" cy="39962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9339175" y="6525344"/>
            <a:ext cx="2602809" cy="332656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7310714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4" y="440671"/>
            <a:ext cx="10412119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1484784"/>
            <a:ext cx="11392371" cy="36004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5" y="1844824"/>
            <a:ext cx="11392371" cy="2736304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1352072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+Bild_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71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1484784"/>
            <a:ext cx="11392371" cy="36004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5" y="1844824"/>
            <a:ext cx="11392371" cy="90010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0705" y="5132955"/>
            <a:ext cx="2559999" cy="772931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endParaRPr lang="en-GB" noProof="0" dirty="0"/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2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63659" y="2890742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350510" y="5131434"/>
            <a:ext cx="2559999" cy="772931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464" y="2889221"/>
            <a:ext cx="2560000" cy="2160000"/>
          </a:xfrm>
          <a:noFill/>
        </p:spPr>
        <p:txBody>
          <a:bodyPr/>
          <a:lstStyle>
            <a:lvl1pPr marL="0" marR="0" indent="0" algn="ctr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80315" y="5121190"/>
            <a:ext cx="2559999" cy="772931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9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323269" y="2878977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210120" y="5121190"/>
            <a:ext cx="2559999" cy="772931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253074" y="2878977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23" name="Bild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2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192620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+Bild_B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71"/>
            <a:ext cx="6437371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1484784"/>
            <a:ext cx="6315367" cy="36004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5" y="1844824"/>
            <a:ext cx="6315367" cy="90010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57229" y="6004444"/>
            <a:ext cx="1706572" cy="520903"/>
          </a:xfrm>
        </p:spPr>
        <p:txBody>
          <a:bodyPr/>
          <a:lstStyle>
            <a:lvl1pPr marL="0" marR="0" indent="0" algn="r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864085" y="908720"/>
            <a:ext cx="5327915" cy="5616624"/>
          </a:xfrm>
          <a:noFill/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856121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+Bild_C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4509120"/>
            <a:ext cx="11392370" cy="36004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4869160"/>
            <a:ext cx="11392370" cy="90010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0" y="908720"/>
            <a:ext cx="12192000" cy="3528392"/>
          </a:xfrm>
          <a:noFill/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131558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" y="-27384"/>
            <a:ext cx="12207522" cy="6885384"/>
          </a:xfrm>
          <a:noFill/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6949576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29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5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chlussfolie_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0299" r="23192" b="10284"/>
          <a:stretch/>
        </p:blipFill>
        <p:spPr>
          <a:xfrm>
            <a:off x="7589502" y="872716"/>
            <a:ext cx="4510983" cy="5985284"/>
          </a:xfrm>
          <a:prstGeom prst="rect">
            <a:avLst/>
          </a:prstGeom>
        </p:spPr>
      </p:pic>
      <p:grpSp>
        <p:nvGrpSpPr>
          <p:cNvPr id="6" name="Gruppierung 5"/>
          <p:cNvGrpSpPr/>
          <p:nvPr userDrawn="1"/>
        </p:nvGrpSpPr>
        <p:grpSpPr>
          <a:xfrm>
            <a:off x="314849" y="3897055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5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476168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Förderung durch: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6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22055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örderungen_A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6" t="7112" b="32577"/>
          <a:stretch/>
        </p:blipFill>
        <p:spPr>
          <a:xfrm>
            <a:off x="9462071" y="487680"/>
            <a:ext cx="2693271" cy="6360160"/>
          </a:xfrm>
          <a:prstGeom prst="rect">
            <a:avLst/>
          </a:prstGeom>
        </p:spPr>
      </p:pic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71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Förderungen</a:t>
            </a:r>
            <a:r>
              <a:rPr lang="en-GB" noProof="0" dirty="0"/>
              <a:t>, Verdana Bold, 24pt. </a:t>
            </a:r>
          </a:p>
        </p:txBody>
      </p:sp>
      <p:sp>
        <p:nvSpPr>
          <p:cNvPr id="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6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280313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7" name="Bildplatzhalter 2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20703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8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350508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marR="0" indent="0" algn="ctr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sp>
        <p:nvSpPr>
          <p:cNvPr id="9" name="Bildplatzhalter 2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280313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0" name="Bildplatzhalt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50508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marR="0" indent="0" algn="ctr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498602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6935277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örderungen_B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6" t="7112" b="32577"/>
          <a:stretch/>
        </p:blipFill>
        <p:spPr>
          <a:xfrm>
            <a:off x="9462071" y="487680"/>
            <a:ext cx="2693271" cy="636016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626617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71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Förderungen</a:t>
            </a:r>
            <a:r>
              <a:rPr lang="en-GB" noProof="0" dirty="0"/>
              <a:t>, Verdana Bold, 24pt. 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420987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6266686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3343836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420987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266686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3343836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650728" y="6176119"/>
            <a:ext cx="3838637" cy="563937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Logos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des </a:t>
            </a:r>
            <a:r>
              <a:rPr lang="en-GB" noProof="0" dirty="0" err="1"/>
              <a:t>Kastens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.</a:t>
            </a:r>
          </a:p>
        </p:txBody>
      </p:sp>
      <p:sp>
        <p:nvSpPr>
          <p:cNvPr id="2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sp>
        <p:nvSpPr>
          <p:cNvPr id="2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5505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/>
          <a:stretch/>
        </p:blipFill>
        <p:spPr>
          <a:xfrm>
            <a:off x="6648621" y="0"/>
            <a:ext cx="5549390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897055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6651719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543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50" y="440671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64" y="8740"/>
            <a:ext cx="2453749" cy="900000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13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32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52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71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1" y="6690744"/>
            <a:ext cx="6643511" cy="139590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</p:spTree>
    <p:extLst>
      <p:ext uri="{BB962C8B-B14F-4D97-AF65-F5344CB8AC3E}">
        <p14:creationId xmlns:p14="http://schemas.microsoft.com/office/powerpoint/2010/main" val="35105901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5"/>
            <a:ext cx="1794641" cy="630425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7"/>
            <a:ext cx="8489820" cy="231923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1" y="6026517"/>
            <a:ext cx="3838637" cy="416589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</p:spPr>
        <p:txBody>
          <a:bodyPr/>
          <a:lstStyle>
            <a:lvl1pPr>
              <a:defRPr sz="2601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  <p:pic>
        <p:nvPicPr>
          <p:cNvPr id="11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3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55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pos="26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8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5" y="3429001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504" algn="l"/>
              </a:tabLst>
              <a:defRPr sz="20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504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57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5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69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2738"/>
          <a:stretch/>
        </p:blipFill>
        <p:spPr>
          <a:xfrm>
            <a:off x="2500923" y="0"/>
            <a:ext cx="787790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48218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VERDANA BOLD &amp; VERSAL, 14PT.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2456892"/>
            <a:ext cx="11392371" cy="39962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9339175" y="6525344"/>
            <a:ext cx="2602809" cy="332656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289" y="0"/>
            <a:ext cx="2069969" cy="901974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2414021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897055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40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27" name="Textfeld 26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 err="1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dirty="0" err="1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28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</p:spTree>
    <p:extLst>
      <p:ext uri="{BB962C8B-B14F-4D97-AF65-F5344CB8AC3E}">
        <p14:creationId xmlns:p14="http://schemas.microsoft.com/office/powerpoint/2010/main" val="4150781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3"/>
            <a:ext cx="1794641" cy="630425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33" y="-27264"/>
            <a:ext cx="2945121" cy="108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3567570"/>
            <a:ext cx="8489819" cy="540060"/>
          </a:xfrm>
          <a:noFill/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6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26pt., 1-zeilig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5"/>
            <a:ext cx="8489820" cy="262701"/>
          </a:xfrm>
          <a:prstGeom prst="rect">
            <a:avLst/>
          </a:prstGeom>
          <a:noFill/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14PT.</a:t>
            </a:r>
          </a:p>
        </p:txBody>
      </p:sp>
      <p:sp>
        <p:nvSpPr>
          <p:cNvPr id="3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165305"/>
            <a:ext cx="3838637" cy="416589"/>
          </a:xfrm>
          <a:prstGeom prst="rect">
            <a:avLst/>
          </a:prstGeom>
          <a:noFill/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667470"/>
            <a:ext cx="8489819" cy="900100"/>
          </a:xfrm>
          <a:noFill/>
        </p:spPr>
        <p:txBody>
          <a:bodyPr/>
          <a:lstStyle>
            <a:lvl1pPr>
              <a:defRPr sz="26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</p:spTree>
    <p:extLst>
      <p:ext uri="{BB962C8B-B14F-4D97-AF65-F5344CB8AC3E}">
        <p14:creationId xmlns:p14="http://schemas.microsoft.com/office/powerpoint/2010/main" val="2038338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4714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pos="22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6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31" name="Rectangle 20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/>
          <a:lstStyle>
            <a:lvl1pPr marL="0" indent="0">
              <a:lnSpc>
                <a:spcPct val="80000"/>
              </a:lnSpc>
              <a:buFontTx/>
              <a:buNone/>
              <a:tabLst>
                <a:tab pos="217488" algn="l"/>
              </a:tabLst>
              <a:defRPr sz="22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22pt., max 2-zeilig</a:t>
            </a:r>
          </a:p>
        </p:txBody>
      </p:sp>
      <p:sp>
        <p:nvSpPr>
          <p:cNvPr id="32" name="Textplatzhalter 1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0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488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38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33" name="Textplatzhalter 1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35360" y="6057293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4" y="3429000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33" y="-27264"/>
            <a:ext cx="2945121" cy="1080000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</p:spTree>
    <p:extLst>
      <p:ext uri="{BB962C8B-B14F-4D97-AF65-F5344CB8AC3E}">
        <p14:creationId xmlns:p14="http://schemas.microsoft.com/office/powerpoint/2010/main" val="401181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64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mit Fördermittelge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/>
          <a:stretch/>
        </p:blipFill>
        <p:spPr>
          <a:xfrm>
            <a:off x="6648621" y="0"/>
            <a:ext cx="5549390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5157772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 err="1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baseline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baseline="0" dirty="0" err="1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baseline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9" name="Bild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43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2"/>
          <a:stretch/>
        </p:blipFill>
        <p:spPr>
          <a:xfrm>
            <a:off x="6856697" y="0"/>
            <a:ext cx="5341314" cy="68580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10412119" cy="701675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GB" noProof="0" dirty="0"/>
              <a:t>Agenda, Verdana Bold, 24pt.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12776"/>
            <a:ext cx="11392371" cy="504041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20pt.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5555814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2738"/>
          <a:stretch/>
        </p:blipFill>
        <p:spPr>
          <a:xfrm>
            <a:off x="2500923" y="0"/>
            <a:ext cx="787790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48218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VERDANA BOLD &amp; VERSAL, 14PT.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2456892"/>
            <a:ext cx="11392371" cy="39962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9339174" y="6525344"/>
            <a:ext cx="2602809" cy="332656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4551017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10412119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84784"/>
            <a:ext cx="11392371" cy="3600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1844824"/>
            <a:ext cx="11392371" cy="273630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9701038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+Bild_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84784"/>
            <a:ext cx="11392371" cy="3600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1844824"/>
            <a:ext cx="11392371" cy="90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0703" y="5132953"/>
            <a:ext cx="2559999" cy="7729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endParaRPr lang="en-GB" noProof="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2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63659" y="2890742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350508" y="5131432"/>
            <a:ext cx="2559999" cy="7729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464" y="2889221"/>
            <a:ext cx="2560000" cy="2160000"/>
          </a:xfrm>
          <a:noFill/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80313" y="5121188"/>
            <a:ext cx="2559999" cy="7729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9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323269" y="2878977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210118" y="5121188"/>
            <a:ext cx="2559999" cy="7729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253074" y="2878977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23" name="Bild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2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5841977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+Bild_B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6437371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3" y="1484784"/>
            <a:ext cx="6315367" cy="3600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1844824"/>
            <a:ext cx="6315367" cy="90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57229" y="6004442"/>
            <a:ext cx="1706572" cy="52090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864085" y="908720"/>
            <a:ext cx="5327915" cy="5616624"/>
          </a:xfrm>
          <a:noFill/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23852051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+Bild_C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4509120"/>
            <a:ext cx="11392370" cy="3600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4869160"/>
            <a:ext cx="11392370" cy="90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0" y="908720"/>
            <a:ext cx="12192000" cy="3528392"/>
          </a:xfrm>
          <a:noFill/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42115813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" y="-27384"/>
            <a:ext cx="12207522" cy="6885384"/>
          </a:xfrm>
          <a:noFill/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6949575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49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chlussfolie_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0299" r="23192" b="10284"/>
          <a:stretch/>
        </p:blipFill>
        <p:spPr>
          <a:xfrm>
            <a:off x="7589501" y="872716"/>
            <a:ext cx="4510983" cy="5985284"/>
          </a:xfrm>
          <a:prstGeom prst="rect">
            <a:avLst/>
          </a:prstGeom>
        </p:spPr>
      </p:pic>
      <p:grpSp>
        <p:nvGrpSpPr>
          <p:cNvPr id="6" name="Gruppierung 5"/>
          <p:cNvGrpSpPr/>
          <p:nvPr userDrawn="1"/>
        </p:nvGrpSpPr>
        <p:grpSpPr>
          <a:xfrm>
            <a:off x="314849" y="3897053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5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495715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>
          <p15:clr>
            <a:srgbClr val="FBAE40"/>
          </p15:clr>
        </p15:guide>
        <p15:guide id="2" pos="201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132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09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Förderung durch: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2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6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486166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>
          <p15:clr>
            <a:srgbClr val="FBAE40"/>
          </p15:clr>
        </p15:guide>
        <p15:guide id="2" pos="201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132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örderungen_A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6" t="7112" b="32577"/>
          <a:stretch/>
        </p:blipFill>
        <p:spPr>
          <a:xfrm>
            <a:off x="9462070" y="487680"/>
            <a:ext cx="2693271" cy="6360160"/>
          </a:xfrm>
          <a:prstGeom prst="rect">
            <a:avLst/>
          </a:prstGeom>
        </p:spPr>
      </p:pic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Förderungen</a:t>
            </a:r>
            <a:r>
              <a:rPr lang="en-GB" noProof="0" dirty="0"/>
              <a:t>, Verdana Bold, 24pt. </a:t>
            </a:r>
          </a:p>
        </p:txBody>
      </p:sp>
      <p:sp>
        <p:nvSpPr>
          <p:cNvPr id="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6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280313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7" name="Bildplatzhalter 2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20703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8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350508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sp>
        <p:nvSpPr>
          <p:cNvPr id="9" name="Bildplatzhalter 2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280313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0" name="Bildplatzhalt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50508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498601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1769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Förderung durch: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6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194494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örderungen_B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6" t="7112" b="32577"/>
          <a:stretch/>
        </p:blipFill>
        <p:spPr>
          <a:xfrm>
            <a:off x="9462070" y="487680"/>
            <a:ext cx="2693271" cy="636016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626615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Förderungen</a:t>
            </a:r>
            <a:r>
              <a:rPr lang="en-GB" noProof="0" dirty="0"/>
              <a:t>, Verdana Bold, 24pt. 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420987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6266686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3343836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420987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266686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3343836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650728" y="6176118"/>
            <a:ext cx="3838637" cy="563937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Logos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des </a:t>
            </a:r>
            <a:r>
              <a:rPr lang="en-GB" noProof="0" dirty="0" err="1"/>
              <a:t>Kastens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.</a:t>
            </a:r>
          </a:p>
        </p:txBody>
      </p:sp>
      <p:sp>
        <p:nvSpPr>
          <p:cNvPr id="2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sp>
        <p:nvSpPr>
          <p:cNvPr id="2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91815529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13041677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332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63" y="8740"/>
            <a:ext cx="2453749" cy="900000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90743"/>
            <a:ext cx="6643511" cy="139590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</p:spTree>
    <p:extLst>
      <p:ext uri="{BB962C8B-B14F-4D97-AF65-F5344CB8AC3E}">
        <p14:creationId xmlns:p14="http://schemas.microsoft.com/office/powerpoint/2010/main" val="16676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E mit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421454" y="1052516"/>
            <a:ext cx="11392371" cy="5400675"/>
          </a:xfrm>
        </p:spPr>
        <p:txBody>
          <a:bodyPr/>
          <a:lstStyle>
            <a:lvl3pPr marL="542964" indent="-276245">
              <a:buFont typeface="Wingdings" panose="05000000000000000000" pitchFamily="2" charset="2"/>
              <a:buChar char="§"/>
              <a:defRPr/>
            </a:lvl3pPr>
            <a:lvl4pPr marL="809683" indent="-266719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E ohne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885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7" Type="http://schemas.openxmlformats.org/officeDocument/2006/relationships/tags" Target="../tags/tag1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ags" Target="../tags/tag18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tags" Target="../tags/tag19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4"/>
          <p:cNvSpPr txBox="1">
            <a:spLocks/>
          </p:cNvSpPr>
          <p:nvPr>
            <p:custDataLst>
              <p:tags r:id="rId33"/>
            </p:custDataLst>
          </p:nvPr>
        </p:nvSpPr>
        <p:spPr>
          <a:xfrm>
            <a:off x="425290" y="6660280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i="0" smtClean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i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6" y="206378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5" y="1052516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90759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3" r:id="rId2"/>
    <p:sldLayoutId id="2147483681" r:id="rId3"/>
    <p:sldLayoutId id="2147483700" r:id="rId4"/>
    <p:sldLayoutId id="2147483688" r:id="rId5"/>
    <p:sldLayoutId id="2147483689" r:id="rId6"/>
    <p:sldLayoutId id="2147483711" r:id="rId7"/>
    <p:sldLayoutId id="2147483713" r:id="rId8"/>
    <p:sldLayoutId id="2147483714" r:id="rId9"/>
    <p:sldLayoutId id="2147483716" r:id="rId10"/>
    <p:sldLayoutId id="2147483717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  <p:sldLayoutId id="2147483935" r:id="rId30"/>
    <p:sldLayoutId id="2147483936" r:id="rId31"/>
  </p:sldLayoutIdLst>
  <p:txStyles>
    <p:titleStyle>
      <a:lvl1pPr algn="l" defTabSz="914466" rtl="0" eaLnBrk="1" latinLnBrk="0" hangingPunct="1">
        <a:spcBef>
          <a:spcPct val="0"/>
        </a:spcBef>
        <a:buNone/>
        <a:defRPr sz="2000" b="1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None/>
        <a:defRPr sz="1800" b="1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1pPr>
      <a:lvl2pPr marL="177813" indent="-177813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SzPct val="80000"/>
        <a:buFont typeface="Symbol" charset="2"/>
        <a:buChar char="-"/>
        <a:tabLst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2pPr>
      <a:lvl3pPr marL="444532" indent="-177813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Char char="-"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3pPr>
      <a:lvl4pPr marL="723952" indent="-180988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Char char="-"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4pPr>
      <a:lvl5pPr marL="990671" indent="-180988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Char char="-"/>
        <a:tabLst>
          <a:tab pos="990671" algn="l"/>
        </a:tabLst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5pPr>
      <a:lvl6pPr marL="2514781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25290" y="6660280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i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i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6" y="206378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5" y="1052516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6847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04" r:id="rId2"/>
    <p:sldLayoutId id="2147483693" r:id="rId3"/>
    <p:sldLayoutId id="2147483701" r:id="rId4"/>
    <p:sldLayoutId id="2147483712" r:id="rId5"/>
  </p:sldLayoutIdLst>
  <p:txStyles>
    <p:titleStyle>
      <a:lvl1pPr algn="l" defTabSz="914466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66" rtl="0" eaLnBrk="1" latinLnBrk="0" hangingPunct="1">
        <a:spcBef>
          <a:spcPct val="20000"/>
        </a:spcBef>
        <a:buClr>
          <a:schemeClr val="bg1"/>
        </a:buClr>
        <a:buFontTx/>
        <a:buNone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177813" indent="-177813" algn="l" defTabSz="914466" rtl="0" eaLnBrk="1" latinLnBrk="0" hangingPunct="1">
        <a:spcBef>
          <a:spcPct val="20000"/>
        </a:spcBef>
        <a:buClr>
          <a:schemeClr val="bg1"/>
        </a:buClr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444532" indent="-177813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723952" indent="-180988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990671" indent="-180988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781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4"/>
          <p:cNvSpPr txBox="1">
            <a:spLocks/>
          </p:cNvSpPr>
          <p:nvPr userDrawn="1">
            <p:custDataLst>
              <p:tags r:id="rId18"/>
            </p:custDataLst>
          </p:nvPr>
        </p:nvSpPr>
        <p:spPr>
          <a:xfrm>
            <a:off x="420703" y="6660280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smtClean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dirty="0">
              <a:solidFill>
                <a:prstClr val="whit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6" y="206378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5" y="1052516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Ebene 0</a:t>
            </a:r>
          </a:p>
          <a:p>
            <a:pPr lvl="1"/>
            <a:r>
              <a:rPr lang="de-DE" noProof="0" dirty="0"/>
              <a:t>Ebene 1</a:t>
            </a:r>
          </a:p>
          <a:p>
            <a:pPr lvl="2"/>
            <a:r>
              <a:rPr lang="de-DE" noProof="0" dirty="0"/>
              <a:t>Ebene 2</a:t>
            </a:r>
          </a:p>
          <a:p>
            <a:pPr lvl="3"/>
            <a:r>
              <a:rPr lang="de-DE" noProof="0" dirty="0"/>
              <a:t>Ebene 3</a:t>
            </a:r>
          </a:p>
          <a:p>
            <a:pPr lvl="4"/>
            <a:r>
              <a:rPr lang="de-DE" noProof="0" dirty="0"/>
              <a:t>Ebene 4</a:t>
            </a:r>
          </a:p>
        </p:txBody>
      </p:sp>
      <p:sp>
        <p:nvSpPr>
          <p:cNvPr id="6" name="Text Placeholder 3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4144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40" r:id="rId16"/>
  </p:sldLayoutIdLst>
  <p:txStyles>
    <p:titleStyle>
      <a:lvl1pPr algn="l" defTabSz="914466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85771" indent="-285771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269894" indent="-269894" algn="l" defTabSz="914466" rtl="0" eaLnBrk="1" latinLnBrk="0" hangingPunct="1">
        <a:spcBef>
          <a:spcPct val="20000"/>
        </a:spcBef>
        <a:buClr>
          <a:schemeClr val="bg1"/>
        </a:buClr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542964" indent="-276245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809683" indent="-266719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1095453" indent="-285771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781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25290" y="6660280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smtClean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dirty="0">
              <a:solidFill>
                <a:prstClr val="whit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6" y="206378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5" y="1052516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4759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xStyles>
    <p:titleStyle>
      <a:lvl1pPr algn="l" defTabSz="914466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66" rtl="0" eaLnBrk="1" latinLnBrk="0" hangingPunct="1">
        <a:spcBef>
          <a:spcPct val="20000"/>
        </a:spcBef>
        <a:buClr>
          <a:schemeClr val="bg1"/>
        </a:buClr>
        <a:buFontTx/>
        <a:buNone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177813" indent="-177813" algn="l" defTabSz="914466" rtl="0" eaLnBrk="1" latinLnBrk="0" hangingPunct="1">
        <a:spcBef>
          <a:spcPct val="20000"/>
        </a:spcBef>
        <a:buClrTx/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444532" indent="-177813" algn="l" defTabSz="914466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723952" indent="-180988" algn="l" defTabSz="914466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990671" indent="-180988" algn="l" defTabSz="914466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781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4"/>
          <p:cNvSpPr txBox="1">
            <a:spLocks/>
          </p:cNvSpPr>
          <p:nvPr userDrawn="1">
            <p:custDataLst>
              <p:tags r:id="rId18"/>
            </p:custDataLst>
          </p:nvPr>
        </p:nvSpPr>
        <p:spPr>
          <a:xfrm>
            <a:off x="420703" y="6660278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smtClean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dirty="0">
              <a:solidFill>
                <a:prstClr val="whit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5" y="206376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4" y="1052514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Ebene 0</a:t>
            </a:r>
          </a:p>
          <a:p>
            <a:pPr lvl="1"/>
            <a:r>
              <a:rPr lang="de-DE" noProof="0" dirty="0"/>
              <a:t>Ebene 1</a:t>
            </a:r>
          </a:p>
          <a:p>
            <a:pPr lvl="2"/>
            <a:r>
              <a:rPr lang="de-DE" noProof="0" dirty="0"/>
              <a:t>Ebene 2</a:t>
            </a:r>
          </a:p>
          <a:p>
            <a:pPr lvl="3"/>
            <a:r>
              <a:rPr lang="de-DE" noProof="0" dirty="0"/>
              <a:t>Ebene 3</a:t>
            </a:r>
          </a:p>
          <a:p>
            <a:pPr lvl="4"/>
            <a:r>
              <a:rPr lang="de-DE" noProof="0" dirty="0"/>
              <a:t>Ebene 4</a:t>
            </a:r>
          </a:p>
        </p:txBody>
      </p:sp>
      <p:sp>
        <p:nvSpPr>
          <p:cNvPr id="6" name="Text Placeholder 3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34129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85750" indent="-285750" algn="l" defTabSz="914400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269875" indent="-269875" algn="l" defTabSz="914400" rtl="0" eaLnBrk="1" latinLnBrk="0" hangingPunct="1">
        <a:spcBef>
          <a:spcPct val="20000"/>
        </a:spcBef>
        <a:buClr>
          <a:schemeClr val="bg1"/>
        </a:buClr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542925" indent="-276225" algn="l" defTabSz="914400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1095375" indent="-285750" algn="l" defTabSz="914400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pas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63352" y="3933056"/>
            <a:ext cx="11161240" cy="1000851"/>
          </a:xfrm>
        </p:spPr>
        <p:txBody>
          <a:bodyPr/>
          <a:lstStyle/>
          <a:p>
            <a:r>
              <a:rPr lang="de-DE" sz="1600" dirty="0"/>
              <a:t>Dr. Pit Duwentäster</a:t>
            </a:r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63352" y="2642358"/>
            <a:ext cx="10513165" cy="786642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MongoDB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94FA77B-C4E0-43BB-A967-DB25F7FBB2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151" y="5939185"/>
            <a:ext cx="3838637" cy="503921"/>
          </a:xfrm>
        </p:spPr>
        <p:txBody>
          <a:bodyPr/>
          <a:lstStyle/>
          <a:p>
            <a:r>
              <a:rPr lang="en-US" dirty="0"/>
              <a:t>Duisburg</a:t>
            </a:r>
          </a:p>
          <a:p>
            <a:r>
              <a:rPr lang="en-US" dirty="0"/>
              <a:t>February 26</a:t>
            </a:r>
            <a:r>
              <a:rPr lang="en-US" baseline="30000" dirty="0"/>
              <a:t>th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46147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1265F-8619-4253-9612-3B322860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  - Exporting query results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252109-2BDD-4A50-9C31-C364C16E3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747206-4E67-47C9-BCDD-3634B3C1B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C0E81F-6739-4721-8474-CE634F61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292756"/>
            <a:ext cx="11651212" cy="50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9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780FE-BD54-460E-BBDF-D86ADD72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5646B6-DFB8-4B4A-ACC6-FF3766166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MongoDB? - Document DB vs relational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Compass – Connecting to our DB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MongoDB user and permission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Manually uploading data to the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Exporting data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B9EDFE-BFE4-45A4-A345-5C137DB0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1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C2B01-199A-42B2-ABF3-C709985F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MongoDB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F7BB68-5E34-4499-89EA-602A841EC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MongoDB is a “NoSQL” database that stores data in a flexible, JSON-like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Unlike traditional </a:t>
            </a:r>
            <a:r>
              <a:rPr lang="en-US" b="0" i="1" dirty="0"/>
              <a:t>relational</a:t>
            </a:r>
            <a:r>
              <a:rPr lang="en-US" b="0" dirty="0"/>
              <a:t> databases, it does not require tables or fixed schemas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Used for fast and scalable applications (We already have many millions of entries in our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/>
              <a:t>Why we use MongoDB:</a:t>
            </a:r>
          </a:p>
          <a:p>
            <a:endParaRPr lang="en-US" sz="1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Flexible – Easily adapt to changing data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Scalable – Handles large amounts of data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Fast – Optimized for quick data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Popular – Used by companies like Google, Facebook, Netflix and a wide community</a:t>
            </a:r>
          </a:p>
          <a:p>
            <a:pPr marL="730282" lvl="2" indent="-285750">
              <a:buFont typeface="Arial" panose="020B0604020202020204" pitchFamily="34" charset="0"/>
              <a:buChar char="•"/>
            </a:pPr>
            <a:r>
              <a:rPr lang="en-US" dirty="0"/>
              <a:t>It’s easy to find help online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Easy Integration - </a:t>
            </a:r>
            <a:r>
              <a:rPr lang="en-US" b="0" dirty="0"/>
              <a:t>Works well with virtually all modern programming languages (E.g. Python)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38AD00-33C0-4412-B742-E4E0FAF92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2FA959-0580-4AE6-BE63-E197FBF02C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4" y="0"/>
            <a:ext cx="5102504" cy="13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5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1625A-0EA5-4AAA-B731-A8E828D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MongoDB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9E054B-01C4-4A8F-8562-6D8B8EAB2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452" y="1412875"/>
            <a:ext cx="11392371" cy="5040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Our MongoDB server hosts many different</a:t>
            </a:r>
            <a:r>
              <a:rPr lang="en-US" dirty="0"/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Each database is divided into </a:t>
            </a:r>
            <a:r>
              <a:rPr lang="en-US" dirty="0"/>
              <a:t>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Collections </a:t>
            </a:r>
            <a:r>
              <a:rPr lang="en-US" b="0" dirty="0"/>
              <a:t>store the data in the form of </a:t>
            </a:r>
            <a:r>
              <a:rPr lang="en-US" dirty="0"/>
              <a:t>documents</a:t>
            </a:r>
            <a:r>
              <a:rPr lang="en-US" b="0" dirty="0"/>
              <a:t>. A database can have an arbitrary number of collections, but there are no sub-collections.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Documents </a:t>
            </a:r>
            <a:r>
              <a:rPr lang="en-US" b="0" dirty="0"/>
              <a:t>are structured like JSON data. Individual entries in a document are called </a:t>
            </a:r>
            <a:r>
              <a:rPr lang="en-US" dirty="0"/>
              <a:t>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Unlike in a relational database, documents in the same collection can have wildly different structures. However, for practical purposes it is always a good idea to gather documents into the same collection only if they actually share similarities</a:t>
            </a:r>
          </a:p>
          <a:p>
            <a:r>
              <a:rPr lang="de-DE" b="0" dirty="0"/>
              <a:t>📁 Database: </a:t>
            </a:r>
            <a:r>
              <a:rPr lang="de-DE" b="0" dirty="0" err="1"/>
              <a:t>OnlineStore</a:t>
            </a:r>
            <a:endParaRPr lang="de-DE" b="0" dirty="0"/>
          </a:p>
          <a:p>
            <a:r>
              <a:rPr lang="de-DE" b="0" dirty="0"/>
              <a:t>📂 Collection: Customers</a:t>
            </a:r>
          </a:p>
          <a:p>
            <a:r>
              <a:rPr lang="de-DE" b="0" dirty="0"/>
              <a:t>📄 </a:t>
            </a:r>
            <a:r>
              <a:rPr lang="de-DE" b="0" dirty="0" err="1"/>
              <a:t>Document</a:t>
            </a:r>
            <a:r>
              <a:rPr lang="de-DE" b="0" dirty="0"/>
              <a:t>:</a:t>
            </a:r>
          </a:p>
          <a:p>
            <a:r>
              <a:rPr lang="en-US" b="0" dirty="0"/>
              <a:t>     Fields: </a:t>
            </a:r>
            <a:endParaRPr lang="de-DE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48DF87-393A-4CEC-A7F1-216EB3922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2F10C70-5613-4BE5-9F3C-7C270AA5D320}"/>
              </a:ext>
            </a:extLst>
          </p:cNvPr>
          <p:cNvSpPr txBox="1"/>
          <p:nvPr/>
        </p:nvSpPr>
        <p:spPr>
          <a:xfrm>
            <a:off x="2927648" y="4755336"/>
            <a:ext cx="5495094" cy="1661993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r>
              <a:rPr lang="en-US" dirty="0"/>
              <a:t>{  </a:t>
            </a:r>
          </a:p>
          <a:p>
            <a:r>
              <a:rPr lang="en-US" dirty="0"/>
              <a:t>	"name": "Jane Doe",  </a:t>
            </a:r>
          </a:p>
          <a:p>
            <a:r>
              <a:rPr lang="en-US" dirty="0"/>
              <a:t>	"email": "jane@example.com",  </a:t>
            </a:r>
          </a:p>
          <a:p>
            <a:r>
              <a:rPr lang="en-US" dirty="0"/>
              <a:t>	"address": "Example street 123", </a:t>
            </a:r>
          </a:p>
          <a:p>
            <a:r>
              <a:rPr lang="en-US" dirty="0"/>
              <a:t>	"purchases": ["Laptop", "Smartphone"]</a:t>
            </a:r>
          </a:p>
          <a:p>
            <a:r>
              <a:rPr lang="en-US" dirty="0"/>
              <a:t>}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7C8BD458-36BB-4C9B-A108-74003D6096D6}"/>
              </a:ext>
            </a:extLst>
          </p:cNvPr>
          <p:cNvCxnSpPr>
            <a:cxnSpLocks/>
          </p:cNvCxnSpPr>
          <p:nvPr/>
        </p:nvCxnSpPr>
        <p:spPr>
          <a:xfrm>
            <a:off x="1776046" y="5152292"/>
            <a:ext cx="2015698" cy="4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D274D1F-5162-4504-8D7E-3D247C589981}"/>
              </a:ext>
            </a:extLst>
          </p:cNvPr>
          <p:cNvCxnSpPr/>
          <p:nvPr/>
        </p:nvCxnSpPr>
        <p:spPr>
          <a:xfrm>
            <a:off x="1776046" y="5152292"/>
            <a:ext cx="2015698" cy="292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FBDE452-06F7-421C-9152-B08FCE85C006}"/>
              </a:ext>
            </a:extLst>
          </p:cNvPr>
          <p:cNvCxnSpPr/>
          <p:nvPr/>
        </p:nvCxnSpPr>
        <p:spPr>
          <a:xfrm>
            <a:off x="1776046" y="5152292"/>
            <a:ext cx="2015698" cy="580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46642CA-AFC6-4226-83E4-DA7C8DDA486F}"/>
              </a:ext>
            </a:extLst>
          </p:cNvPr>
          <p:cNvCxnSpPr>
            <a:cxnSpLocks/>
          </p:cNvCxnSpPr>
          <p:nvPr/>
        </p:nvCxnSpPr>
        <p:spPr>
          <a:xfrm>
            <a:off x="1776046" y="5152292"/>
            <a:ext cx="2015698" cy="868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1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0E6B3-306D-4C32-A1AA-76BBDA34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 – A graphical user interface for MongoDB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42201B-6B67-4D8D-8F7D-6EB491AB9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MongoDB Compass?</a:t>
            </a:r>
          </a:p>
          <a:p>
            <a:pPr>
              <a:lnSpc>
                <a:spcPct val="150000"/>
              </a:lnSpc>
            </a:pPr>
            <a:r>
              <a:rPr lang="de-DE" b="0" dirty="0"/>
              <a:t>     - A </a:t>
            </a:r>
            <a:r>
              <a:rPr lang="de-DE" b="0" dirty="0" err="1"/>
              <a:t>visual</a:t>
            </a:r>
            <a:r>
              <a:rPr lang="de-DE" b="0" dirty="0"/>
              <a:t> </a:t>
            </a:r>
            <a:r>
              <a:rPr lang="de-DE" b="0" dirty="0" err="1"/>
              <a:t>tool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</a:t>
            </a:r>
            <a:r>
              <a:rPr lang="de-DE" b="0" dirty="0" err="1"/>
              <a:t>managing</a:t>
            </a:r>
            <a:r>
              <a:rPr lang="de-DE" b="0" dirty="0"/>
              <a:t> and </a:t>
            </a:r>
            <a:r>
              <a:rPr lang="de-DE" b="0" dirty="0" err="1"/>
              <a:t>interacting</a:t>
            </a:r>
            <a:r>
              <a:rPr lang="de-DE" b="0" dirty="0"/>
              <a:t> </a:t>
            </a:r>
            <a:r>
              <a:rPr lang="de-DE" b="0" dirty="0" err="1"/>
              <a:t>with</a:t>
            </a:r>
            <a:r>
              <a:rPr lang="de-DE" b="0" dirty="0"/>
              <a:t> MongoDB</a:t>
            </a:r>
          </a:p>
          <a:p>
            <a:pPr>
              <a:lnSpc>
                <a:spcPct val="150000"/>
              </a:lnSpc>
            </a:pPr>
            <a:r>
              <a:rPr lang="de-DE" b="0" dirty="0"/>
              <a:t>     - </a:t>
            </a:r>
            <a:r>
              <a:rPr lang="de-DE" b="0" dirty="0" err="1"/>
              <a:t>Allows</a:t>
            </a:r>
            <a:r>
              <a:rPr lang="de-DE" b="0" dirty="0"/>
              <a:t> </a:t>
            </a:r>
            <a:r>
              <a:rPr lang="de-DE" b="0" dirty="0" err="1"/>
              <a:t>users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explore</a:t>
            </a:r>
            <a:r>
              <a:rPr lang="de-DE" b="0" dirty="0"/>
              <a:t>, </a:t>
            </a:r>
            <a:r>
              <a:rPr lang="de-DE" b="0" dirty="0" err="1"/>
              <a:t>query</a:t>
            </a:r>
            <a:r>
              <a:rPr lang="de-DE" b="0" dirty="0"/>
              <a:t>, and </a:t>
            </a:r>
            <a:r>
              <a:rPr lang="de-DE" b="0" dirty="0" err="1"/>
              <a:t>edit</a:t>
            </a:r>
            <a:r>
              <a:rPr lang="de-DE" b="0" dirty="0"/>
              <a:t> </a:t>
            </a:r>
            <a:r>
              <a:rPr lang="de-DE" b="0" dirty="0" err="1"/>
              <a:t>data</a:t>
            </a:r>
            <a:r>
              <a:rPr lang="de-DE" b="0" dirty="0"/>
              <a:t> </a:t>
            </a:r>
            <a:r>
              <a:rPr lang="de-DE" b="0" dirty="0" err="1"/>
              <a:t>without</a:t>
            </a:r>
            <a:r>
              <a:rPr lang="de-DE" b="0" dirty="0"/>
              <a:t> </a:t>
            </a:r>
            <a:r>
              <a:rPr lang="de-DE" b="0" dirty="0" err="1"/>
              <a:t>coding</a:t>
            </a:r>
            <a:endParaRPr lang="de-DE" b="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Compass</a:t>
            </a:r>
            <a:br>
              <a:rPr lang="de-DE" b="0" dirty="0"/>
            </a:br>
            <a:r>
              <a:rPr lang="de-DE" b="0" dirty="0"/>
              <a:t>- Download &amp; </a:t>
            </a:r>
            <a:r>
              <a:rPr lang="de-DE" b="0" dirty="0" err="1"/>
              <a:t>Install</a:t>
            </a:r>
            <a:r>
              <a:rPr lang="de-DE" b="0" dirty="0"/>
              <a:t> – </a:t>
            </a:r>
            <a:r>
              <a:rPr lang="de-DE" b="0" dirty="0" err="1"/>
              <a:t>Get</a:t>
            </a:r>
            <a:r>
              <a:rPr lang="de-DE" b="0" dirty="0"/>
              <a:t> MongoDB Compass </a:t>
            </a:r>
            <a:r>
              <a:rPr lang="de-DE" b="0" dirty="0" err="1"/>
              <a:t>from</a:t>
            </a:r>
            <a:r>
              <a:rPr lang="de-DE" b="0" dirty="0"/>
              <a:t> </a:t>
            </a:r>
            <a:r>
              <a:rPr lang="de-DE" b="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https://www.mongodb.com/try/download/compass</a:t>
            </a:r>
            <a:r>
              <a:rPr lang="de-DE" b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de-DE" b="0" dirty="0"/>
            </a:br>
            <a:r>
              <a:rPr lang="de-DE" b="0" dirty="0"/>
              <a:t>- Connect </a:t>
            </a:r>
            <a:r>
              <a:rPr lang="de-DE" b="0" dirty="0" err="1"/>
              <a:t>to</a:t>
            </a:r>
            <a:r>
              <a:rPr lang="de-DE" b="0" dirty="0"/>
              <a:t> MongoDB – Enter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database</a:t>
            </a:r>
            <a:r>
              <a:rPr lang="de-DE" b="0" dirty="0"/>
              <a:t> </a:t>
            </a:r>
            <a:r>
              <a:rPr lang="de-DE" b="0" dirty="0" err="1"/>
              <a:t>connection</a:t>
            </a:r>
            <a:r>
              <a:rPr lang="de-DE" b="0" dirty="0"/>
              <a:t> </a:t>
            </a:r>
            <a:r>
              <a:rPr lang="de-DE" b="0" dirty="0" err="1"/>
              <a:t>string</a:t>
            </a:r>
            <a:br>
              <a:rPr lang="de-DE" b="0" dirty="0"/>
            </a:br>
            <a:r>
              <a:rPr lang="de-DE" b="0" dirty="0"/>
              <a:t>- </a:t>
            </a:r>
            <a:r>
              <a:rPr lang="de-DE" b="0" dirty="0" err="1"/>
              <a:t>Explore</a:t>
            </a:r>
            <a:r>
              <a:rPr lang="de-DE" b="0" dirty="0"/>
              <a:t> Databases &amp; Collections – View </a:t>
            </a:r>
            <a:r>
              <a:rPr lang="de-DE" b="0" dirty="0" err="1"/>
              <a:t>data</a:t>
            </a:r>
            <a:r>
              <a:rPr lang="de-DE" b="0" dirty="0"/>
              <a:t> in a </a:t>
            </a:r>
            <a:r>
              <a:rPr lang="de-DE" b="0" dirty="0" err="1"/>
              <a:t>structured</a:t>
            </a:r>
            <a:r>
              <a:rPr lang="de-DE" b="0" dirty="0"/>
              <a:t> </a:t>
            </a:r>
            <a:r>
              <a:rPr lang="de-DE" b="0" dirty="0" err="1"/>
              <a:t>format</a:t>
            </a:r>
            <a:br>
              <a:rPr lang="de-DE" b="0" dirty="0"/>
            </a:br>
            <a:r>
              <a:rPr lang="de-DE" b="0" dirty="0"/>
              <a:t>- Run </a:t>
            </a:r>
            <a:r>
              <a:rPr lang="de-DE" b="0" dirty="0" err="1"/>
              <a:t>Queries</a:t>
            </a:r>
            <a:r>
              <a:rPr lang="de-DE" b="0" dirty="0"/>
              <a:t> </a:t>
            </a:r>
            <a:r>
              <a:rPr lang="de-DE" b="0" dirty="0" err="1"/>
              <a:t>Visually</a:t>
            </a:r>
            <a:r>
              <a:rPr lang="de-DE" b="0" dirty="0"/>
              <a:t> – Use </a:t>
            </a:r>
            <a:r>
              <a:rPr lang="de-DE" b="0" dirty="0" err="1"/>
              <a:t>filters</a:t>
            </a:r>
            <a:r>
              <a:rPr lang="de-DE" b="0" dirty="0"/>
              <a:t> </a:t>
            </a:r>
            <a:r>
              <a:rPr lang="de-DE" b="0" dirty="0" err="1"/>
              <a:t>to</a:t>
            </a:r>
            <a:r>
              <a:rPr lang="de-DE" b="0" dirty="0"/>
              <a:t> </a:t>
            </a:r>
            <a:r>
              <a:rPr lang="de-DE" b="0" dirty="0" err="1"/>
              <a:t>search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</a:t>
            </a:r>
            <a:r>
              <a:rPr lang="de-DE" b="0" dirty="0" err="1"/>
              <a:t>specific</a:t>
            </a:r>
            <a:r>
              <a:rPr lang="de-DE" b="0" dirty="0"/>
              <a:t> </a:t>
            </a:r>
            <a:r>
              <a:rPr lang="de-DE" b="0" dirty="0" err="1"/>
              <a:t>documents</a:t>
            </a:r>
            <a:br>
              <a:rPr lang="de-DE" b="0" dirty="0"/>
            </a:br>
            <a:r>
              <a:rPr lang="de-DE" b="0" dirty="0"/>
              <a:t>- Modify &amp; Insert Data – </a:t>
            </a:r>
            <a:r>
              <a:rPr lang="de-DE" b="0" dirty="0" err="1"/>
              <a:t>Easily</a:t>
            </a:r>
            <a:r>
              <a:rPr lang="de-DE" b="0" dirty="0"/>
              <a:t> update </a:t>
            </a:r>
            <a:r>
              <a:rPr lang="de-DE" b="0" dirty="0" err="1"/>
              <a:t>or</a:t>
            </a:r>
            <a:r>
              <a:rPr lang="de-DE" b="0" dirty="0"/>
              <a:t> </a:t>
            </a:r>
            <a:r>
              <a:rPr lang="de-DE" b="0" dirty="0" err="1"/>
              <a:t>add</a:t>
            </a:r>
            <a:r>
              <a:rPr lang="de-DE" b="0" dirty="0"/>
              <a:t> </a:t>
            </a:r>
            <a:r>
              <a:rPr lang="de-DE" b="0" dirty="0" err="1"/>
              <a:t>new</a:t>
            </a:r>
            <a:r>
              <a:rPr lang="de-DE" b="0" dirty="0"/>
              <a:t> </a:t>
            </a:r>
            <a:r>
              <a:rPr lang="de-DE" b="0" dirty="0" err="1"/>
              <a:t>documents</a:t>
            </a:r>
            <a:endParaRPr lang="de-DE" b="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Why</a:t>
            </a:r>
            <a:r>
              <a:rPr lang="de-DE" dirty="0"/>
              <a:t> Use Compass?</a:t>
            </a:r>
            <a:br>
              <a:rPr lang="de-DE" b="0" dirty="0"/>
            </a:br>
            <a:r>
              <a:rPr lang="de-DE" b="0" dirty="0"/>
              <a:t>-  </a:t>
            </a:r>
            <a:r>
              <a:rPr lang="de-DE" b="0" dirty="0" err="1"/>
              <a:t>No</a:t>
            </a:r>
            <a:r>
              <a:rPr lang="de-DE" b="0" dirty="0"/>
              <a:t> </a:t>
            </a:r>
            <a:r>
              <a:rPr lang="de-DE" b="0" dirty="0" err="1"/>
              <a:t>coding</a:t>
            </a:r>
            <a:r>
              <a:rPr lang="de-DE" b="0" dirty="0"/>
              <a:t> </a:t>
            </a:r>
            <a:r>
              <a:rPr lang="de-DE" b="0" dirty="0" err="1"/>
              <a:t>required</a:t>
            </a:r>
            <a:br>
              <a:rPr lang="de-DE" b="0" dirty="0"/>
            </a:br>
            <a:r>
              <a:rPr lang="de-DE" b="0" dirty="0"/>
              <a:t>-  Simple </a:t>
            </a:r>
            <a:r>
              <a:rPr lang="de-DE" b="0" dirty="0" err="1"/>
              <a:t>data</a:t>
            </a:r>
            <a:r>
              <a:rPr lang="de-DE" b="0" dirty="0"/>
              <a:t> </a:t>
            </a:r>
            <a:r>
              <a:rPr lang="de-DE" b="0" dirty="0" err="1"/>
              <a:t>visualization</a:t>
            </a:r>
            <a:br>
              <a:rPr lang="de-DE" b="0" dirty="0"/>
            </a:br>
            <a:r>
              <a:rPr lang="de-DE" b="0" dirty="0"/>
              <a:t>-  Easy </a:t>
            </a:r>
            <a:r>
              <a:rPr lang="de-DE" b="0" dirty="0" err="1"/>
              <a:t>database</a:t>
            </a:r>
            <a:r>
              <a:rPr lang="de-DE" b="0" dirty="0"/>
              <a:t> </a:t>
            </a:r>
            <a:r>
              <a:rPr lang="de-DE" b="0" dirty="0" err="1"/>
              <a:t>management</a:t>
            </a:r>
            <a:endParaRPr lang="de-DE" b="0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4C45B6-C173-4F03-93F7-25565F87AB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3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1DA1A-7FE9-4C76-9C4D-65FAFA5A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 – Connecting to the server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CC3A6D-A21D-4839-B3B8-B6C0355F8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453" y="1142347"/>
            <a:ext cx="5530532" cy="531094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b="0" dirty="0"/>
              <a:t>Advanced connection options:</a:t>
            </a:r>
          </a:p>
          <a:p>
            <a:pPr marL="463563" lvl="1" indent="-285750">
              <a:buFontTx/>
              <a:buChar char="-"/>
            </a:pPr>
            <a:r>
              <a:rPr lang="en-US" dirty="0"/>
              <a:t>General</a:t>
            </a:r>
            <a:r>
              <a:rPr lang="en-US" b="0" dirty="0"/>
              <a:t> </a:t>
            </a:r>
          </a:p>
          <a:p>
            <a:pPr marL="730282" lvl="2" indent="-285750">
              <a:buFontTx/>
              <a:buChar char="-"/>
            </a:pPr>
            <a:r>
              <a:rPr lang="en-US" dirty="0"/>
              <a:t>Host: 172.16.134.8:27017</a:t>
            </a:r>
          </a:p>
          <a:p>
            <a:pPr marL="730282" lvl="2" indent="-285750">
              <a:buFontTx/>
              <a:buChar char="-"/>
            </a:pPr>
            <a:r>
              <a:rPr lang="en-US" dirty="0"/>
              <a:t>✅ check direct connection</a:t>
            </a:r>
          </a:p>
          <a:p>
            <a:pPr marL="463563" lvl="1" indent="-285750">
              <a:buFontTx/>
              <a:buChar char="-"/>
            </a:pPr>
            <a:r>
              <a:rPr lang="en-US" dirty="0"/>
              <a:t>Authentication:</a:t>
            </a:r>
          </a:p>
          <a:p>
            <a:pPr marL="730282" lvl="2" indent="-285750">
              <a:buFontTx/>
              <a:buChar char="-"/>
            </a:pPr>
            <a:r>
              <a:rPr lang="en-US" dirty="0"/>
              <a:t>Username/Password: your three letter code</a:t>
            </a:r>
          </a:p>
          <a:p>
            <a:pPr marL="730282" lvl="2" indent="-285750">
              <a:buFontTx/>
              <a:buChar char="-"/>
            </a:pPr>
            <a:r>
              <a:rPr lang="en-US" dirty="0"/>
              <a:t>Authentication database: admin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Save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You should now see a connection and clicking it should show you an empty sample database</a:t>
            </a:r>
          </a:p>
          <a:p>
            <a:pPr marL="730282" lvl="2" indent="-285750">
              <a:buFontTx/>
              <a:buChar char="-"/>
            </a:pPr>
            <a:endParaRPr lang="en-US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1C16C1-FEAA-4AF7-9DE6-180995DE8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3B6705-EE8D-4192-9856-F97CBF4FE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2346"/>
            <a:ext cx="6818996" cy="400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7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29DE3-ED5E-4C0A-9FE1-05CB7480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 – Basic User Management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693CF-E00D-43C2-9B15-6458C359A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your own password</a:t>
            </a:r>
          </a:p>
          <a:p>
            <a:pPr marL="463563" lvl="1" indent="-285750">
              <a:buFont typeface="Arial" panose="020B0604020202020204" pitchFamily="34" charset="0"/>
              <a:buChar char="•"/>
            </a:pPr>
            <a:r>
              <a:rPr lang="en-US" dirty="0"/>
              <a:t>In MongoDB Shell: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new user </a:t>
            </a:r>
            <a:r>
              <a:rPr lang="en-US" b="0" dirty="0"/>
              <a:t>(Full users live on the admin database and are created by admins, but you can create users that exist only on a database where you have sufficient permissions, e.g. for students)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new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Updating the user to assign a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44E0E0-E0DA-4F0D-93D3-12DE42E1E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3B863E-2DB5-4060-B5E7-8405BC2E9D89}"/>
              </a:ext>
            </a:extLst>
          </p:cNvPr>
          <p:cNvSpPr txBox="1"/>
          <p:nvPr/>
        </p:nvSpPr>
        <p:spPr>
          <a:xfrm>
            <a:off x="3071664" y="1772816"/>
            <a:ext cx="7906796" cy="830997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use admin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db.changeUserPassword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yourUsername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passwordPrompt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())</a:t>
            </a:r>
          </a:p>
          <a:p>
            <a:endParaRPr lang="de-DE" dirty="0">
              <a:solidFill>
                <a:schemeClr val="bg1">
                  <a:lumMod val="50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8C6E38-2EE1-4418-A59C-F05C46E2B958}"/>
              </a:ext>
            </a:extLst>
          </p:cNvPr>
          <p:cNvSpPr txBox="1"/>
          <p:nvPr/>
        </p:nvSpPr>
        <p:spPr>
          <a:xfrm>
            <a:off x="808854" y="3032831"/>
            <a:ext cx="10153128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use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yourDB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db.createUser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({user: 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newUser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pwd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newSecurePassword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", roles: []})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F7C2A6-6BD2-4DC5-A1E9-B71A20F77D69}"/>
              </a:ext>
            </a:extLst>
          </p:cNvPr>
          <p:cNvSpPr txBox="1"/>
          <p:nvPr/>
        </p:nvSpPr>
        <p:spPr>
          <a:xfrm>
            <a:off x="3215680" y="3771612"/>
            <a:ext cx="10902399" cy="1938992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db.createRole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({role: 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customRole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",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	 privileges: [{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		resource: {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testDB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", collection: ""},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		actions: ["find", "insert"]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	 }],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	 roles: []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})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48CE12-4048-4AF3-99E3-4D3EC5A5FBC9}"/>
              </a:ext>
            </a:extLst>
          </p:cNvPr>
          <p:cNvSpPr txBox="1"/>
          <p:nvPr/>
        </p:nvSpPr>
        <p:spPr>
          <a:xfrm>
            <a:off x="808854" y="6192384"/>
            <a:ext cx="10153128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db.updateUser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newUser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", { roles: ["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customRole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"] })</a:t>
            </a:r>
            <a:endParaRPr lang="de-DE" dirty="0">
              <a:solidFill>
                <a:schemeClr val="bg1">
                  <a:lumMod val="50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6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CDCF3-1E2E-46B1-8339-D82B5947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 – Importing data into the DB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7B8FA-B200-44FE-BADF-E192E7D0E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 a basic example, we will use generic “customer” data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 collection “customers” and click “ADD DATA”.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“Insert document” allows you to type in a document manually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“Import JSON or CSV” allows you to select a file from your computer to upload. </a:t>
            </a:r>
          </a:p>
          <a:p>
            <a:pPr marL="4635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If it is formatted as JSON or CSV, it will be parsed automatically, otherwise it will be treated as a singular block of text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When you create a document, MongoDB automatically adds an field </a:t>
            </a:r>
            <a:r>
              <a:rPr lang="en-US" dirty="0"/>
              <a:t>“_id”</a:t>
            </a:r>
            <a:r>
              <a:rPr lang="en-US" b="0" dirty="0"/>
              <a:t>, which contains a unique identifier for the document </a:t>
            </a:r>
          </a:p>
          <a:p>
            <a:pPr>
              <a:lnSpc>
                <a:spcPct val="150000"/>
              </a:lnSpc>
            </a:pPr>
            <a:r>
              <a:rPr lang="en-US" dirty="0"/>
              <a:t>Now import the example “</a:t>
            </a:r>
            <a:r>
              <a:rPr lang="en-US" dirty="0" err="1"/>
              <a:t>customers.json</a:t>
            </a:r>
            <a:r>
              <a:rPr lang="en-US" dirty="0"/>
              <a:t>” that we provided and inspect the resulting documents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356F61-B3C6-48FC-ACC3-A94EF8A0E4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20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0C728-F07A-44B6-98EF-34C58874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Compass – Querying data 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F3E3D-8AB2-416A-B40B-46BF79956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Below are many basic CRUD (Create, Read, Update and Delete) queries, try them for yourselves: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all entries: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db.customers.find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().pretty()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entry by email: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db.customers.findOne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({ email: "jane.doe@example.com" 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customers by city: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db.customers.find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({ "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address.city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": "Chicago" 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customers over certain age: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db.customers.find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({ age: { $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gt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30 } 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entries: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db.customers.countDocuments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all entries newest first: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db.customers.find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().sort({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created_at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-1 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email addresses of all customers: </a:t>
            </a:r>
            <a:r>
              <a:rPr lang="de-DE" b="0" dirty="0" err="1">
                <a:solidFill>
                  <a:srgbClr val="969696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db.customers.find</a:t>
            </a:r>
            <a:r>
              <a:rPr lang="de-DE" b="0" dirty="0">
                <a:solidFill>
                  <a:srgbClr val="969696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({}, { email: 1, _</a:t>
            </a:r>
            <a:r>
              <a:rPr lang="de-DE" b="0" dirty="0" err="1">
                <a:solidFill>
                  <a:srgbClr val="969696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id</a:t>
            </a:r>
            <a:r>
              <a:rPr lang="de-DE" b="0" dirty="0">
                <a:solidFill>
                  <a:srgbClr val="969696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0 })</a:t>
            </a:r>
            <a:endParaRPr lang="en-US" b="0" dirty="0">
              <a:solidFill>
                <a:srgbClr val="969696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entry by email: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db.customers.deleteOne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({ email: "michael.brown@example.com" 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a customer: 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new purchase: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Compass, write only the part within parentheses into the </a:t>
            </a:r>
            <a:r>
              <a:rPr lang="en-US"/>
              <a:t>query field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95D0A2-49FB-4267-AF72-2F4735037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A2098DA-7E82-4AA3-B7A9-ACCE042E3A0D}"/>
              </a:ext>
            </a:extLst>
          </p:cNvPr>
          <p:cNvSpPr txBox="1"/>
          <p:nvPr/>
        </p:nvSpPr>
        <p:spPr>
          <a:xfrm>
            <a:off x="3131672" y="4581128"/>
            <a:ext cx="9001000" cy="73866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db.customers.updateOne</a:t>
            </a:r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({ email: "john.smith@example.com"},  	</a:t>
            </a:r>
          </a:p>
          <a:p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{$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set</a:t>
            </a:r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{"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address.city</a:t>
            </a:r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": "San Diego", "address.zip": "92101"}</a:t>
            </a:r>
          </a:p>
          <a:p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})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A908ECE-9289-4C81-9EEB-FB76F1F8F684}"/>
              </a:ext>
            </a:extLst>
          </p:cNvPr>
          <p:cNvSpPr txBox="1"/>
          <p:nvPr/>
        </p:nvSpPr>
        <p:spPr>
          <a:xfrm>
            <a:off x="3287688" y="5566632"/>
            <a:ext cx="9001000" cy="73866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db.customers.updateOne</a:t>
            </a:r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({ email: "alice.johnson@example.com" },</a:t>
            </a:r>
          </a:p>
          <a:p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	{ $push: {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purchases</a:t>
            </a:r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"Wireless </a:t>
            </a:r>
            <a:r>
              <a:rPr lang="de-DE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Earbuds</a:t>
            </a:r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 } </a:t>
            </a:r>
          </a:p>
          <a:p>
            <a:r>
              <a:rPr lang="de-DE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4237792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heme/theme1.xml><?xml version="1.0" encoding="utf-8"?>
<a:theme xmlns:a="http://schemas.openxmlformats.org/drawingml/2006/main" name="Präsentationsvorlage_ZBT">
  <a:themeElements>
    <a:clrScheme name="ZBT Standardfarben neues CD">
      <a:dk1>
        <a:srgbClr val="0064B4"/>
      </a:dk1>
      <a:lt1>
        <a:srgbClr val="FFFFFF"/>
      </a:lt1>
      <a:dk2>
        <a:srgbClr val="54585A"/>
      </a:dk2>
      <a:lt2>
        <a:srgbClr val="9EA2A2"/>
      </a:lt2>
      <a:accent1>
        <a:srgbClr val="F7403A"/>
      </a:accent1>
      <a:accent2>
        <a:srgbClr val="92D050"/>
      </a:accent2>
      <a:accent3>
        <a:srgbClr val="FFC000"/>
      </a:accent3>
      <a:accent4>
        <a:srgbClr val="00B05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ZBT Standardschrifta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anchor="b">
        <a:spAutoFit/>
      </a:bodyPr>
      <a:lstStyle>
        <a:defPPr>
          <a:defRPr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Präsentationsvorlage_ZBT</Template>
  <TotalTime>0</TotalTime>
  <Words>858</Words>
  <Application>Microsoft Office PowerPoint</Application>
  <PresentationFormat>Breitbild</PresentationFormat>
  <Paragraphs>118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10</vt:i4>
      </vt:variant>
    </vt:vector>
  </HeadingPairs>
  <TitlesOfParts>
    <vt:vector size="23" baseType="lpstr">
      <vt:lpstr>Arial</vt:lpstr>
      <vt:lpstr>BundesSans Office Bold</vt:lpstr>
      <vt:lpstr>Calibri</vt:lpstr>
      <vt:lpstr>Cambria</vt:lpstr>
      <vt:lpstr>Cascadia Mono</vt:lpstr>
      <vt:lpstr>Symbol</vt:lpstr>
      <vt:lpstr>Verdana</vt:lpstr>
      <vt:lpstr>Wingdings</vt:lpstr>
      <vt:lpstr>Präsentationsvorlage_ZBT</vt:lpstr>
      <vt:lpstr>PPT_Blau</vt:lpstr>
      <vt:lpstr>1_PPT_Blau</vt:lpstr>
      <vt:lpstr>2_PPT_Blau</vt:lpstr>
      <vt:lpstr>3_PPT_Blau</vt:lpstr>
      <vt:lpstr>Introduction to MongoDB</vt:lpstr>
      <vt:lpstr>Content overview</vt:lpstr>
      <vt:lpstr>Introduction to MongoDB</vt:lpstr>
      <vt:lpstr>Organization of MongoDB</vt:lpstr>
      <vt:lpstr>MongoDB Compass – A graphical user interface for MongoDB</vt:lpstr>
      <vt:lpstr>MongoDB Compass – Connecting to the server</vt:lpstr>
      <vt:lpstr>MongoDB Compass – Basic User Management</vt:lpstr>
      <vt:lpstr>MongoDB Compass – Importing data into the DB</vt:lpstr>
      <vt:lpstr>MongoDB Compass – Querying data </vt:lpstr>
      <vt:lpstr>MongoDB Compass  - Exporting query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cells, hydrogen and batteries</dc:title>
  <dc:creator>Peter Beckhaus</dc:creator>
  <cp:lastModifiedBy>Pit Duwentäster</cp:lastModifiedBy>
  <cp:revision>349</cp:revision>
  <cp:lastPrinted>2019-03-07T13:49:42Z</cp:lastPrinted>
  <dcterms:created xsi:type="dcterms:W3CDTF">2019-03-21T15:23:42Z</dcterms:created>
  <dcterms:modified xsi:type="dcterms:W3CDTF">2025-02-26T15:55:15Z</dcterms:modified>
</cp:coreProperties>
</file>