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handoutMasterIdLst>
    <p:handoutMasterId r:id="rId9"/>
  </p:handoutMasterIdLst>
  <p:sldIdLst>
    <p:sldId id="257" r:id="rId3"/>
    <p:sldId id="319" r:id="rId4"/>
    <p:sldId id="295" r:id="rId5"/>
    <p:sldId id="297" r:id="rId6"/>
    <p:sldId id="298" r:id="rId7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lo@25-acht.de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9AEB9"/>
    <a:srgbClr val="0000FF"/>
    <a:srgbClr val="FF8000"/>
    <a:srgbClr val="54585A"/>
    <a:srgbClr val="0064B4"/>
    <a:srgbClr val="F7403A"/>
    <a:srgbClr val="9E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25"/>
  </p:normalViewPr>
  <p:slideViewPr>
    <p:cSldViewPr>
      <p:cViewPr varScale="1">
        <p:scale>
          <a:sx n="122" d="100"/>
          <a:sy n="122" d="100"/>
        </p:scale>
        <p:origin x="773" y="91"/>
      </p:cViewPr>
      <p:guideLst>
        <p:guide orient="horz" pos="890"/>
        <p:guide pos="2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4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7228-CEE8-FA4C-98E0-1D9D42B86A68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5EB9-0A80-EC43-827E-4652F5FC2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FDFD-FADA-6D47-9EE3-BEF826880E24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CD4A-3051-9B48-90F3-01164F86C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22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4"/>
            <a:ext cx="8489820" cy="24538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3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0" y="5976117"/>
            <a:ext cx="3838637" cy="466987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667470"/>
            <a:ext cx="8489819" cy="900100"/>
          </a:xfrm>
        </p:spPr>
        <p:txBody>
          <a:bodyPr/>
          <a:lstStyle>
            <a:lvl1pPr>
              <a:defRPr sz="26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</a:t>
            </a:r>
            <a:br>
              <a:rPr lang="en-GB" noProof="0" dirty="0"/>
            </a:br>
            <a:r>
              <a:rPr lang="en-GB" noProof="0" dirty="0"/>
              <a:t>max 2-zeilig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5" t="7179"/>
          <a:stretch/>
        </p:blipFill>
        <p:spPr>
          <a:xfrm>
            <a:off x="10672867" y="492369"/>
            <a:ext cx="1525144" cy="6365631"/>
          </a:xfrm>
          <a:prstGeom prst="rect">
            <a:avLst/>
          </a:prstGeom>
        </p:spPr>
      </p:pic>
      <p:pic>
        <p:nvPicPr>
          <p:cNvPr id="9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63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6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4" y="3429000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488" algn="l"/>
              </a:tabLst>
              <a:defRPr sz="20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488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38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3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3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63" y="8740"/>
            <a:ext cx="2453749" cy="900000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90742"/>
            <a:ext cx="6643511" cy="139590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  <p:pic>
        <p:nvPicPr>
          <p:cNvPr id="7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87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sfolie-2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63" y="8740"/>
            <a:ext cx="2453749" cy="900000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541852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90742"/>
            <a:ext cx="6643511" cy="139590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  <p:pic>
        <p:nvPicPr>
          <p:cNvPr id="7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8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95448" y="1412776"/>
            <a:ext cx="541852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380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2738"/>
          <a:stretch/>
        </p:blipFill>
        <p:spPr>
          <a:xfrm>
            <a:off x="2500923" y="0"/>
            <a:ext cx="787790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48218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VERDANA BOLD &amp; VERSAL, 14PT.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2456892"/>
            <a:ext cx="11392371" cy="39962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9339174" y="6525344"/>
            <a:ext cx="2602809" cy="332656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422" y="0"/>
            <a:ext cx="2069969" cy="901974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4046675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lau-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897053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3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chlussfolie_Blau-ThankYou-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501009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27" name="Textfeld 26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baseline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28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2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</p:spTree>
    <p:extLst>
      <p:ext uri="{BB962C8B-B14F-4D97-AF65-F5344CB8AC3E}">
        <p14:creationId xmlns:p14="http://schemas.microsoft.com/office/powerpoint/2010/main" val="4012656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chemeClr val="bg1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488" algn="l"/>
              </a:tabLst>
              <a:defRPr sz="2000" b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85083"/>
            <a:ext cx="5199903" cy="67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488" algn="l"/>
              </a:tabLst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chemeClr val="bg1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38" algn="l"/>
              </a:tabLst>
              <a:defRPr sz="22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3"/>
            <a:ext cx="3838637" cy="466987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418814" y="3429000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7403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(33,87 x 15,3cm)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pic>
        <p:nvPicPr>
          <p:cNvPr id="11" name="Bild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5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84010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</p:spTree>
    <p:extLst>
      <p:ext uri="{BB962C8B-B14F-4D97-AF65-F5344CB8AC3E}">
        <p14:creationId xmlns:p14="http://schemas.microsoft.com/office/powerpoint/2010/main" val="14644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sfolie-2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71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541852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84010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95448" y="1412776"/>
            <a:ext cx="541852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864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87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ClrTx/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84010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  <p:sp>
        <p:nvSpPr>
          <p:cNvPr id="7" name="Text Placeholder 3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10773838" y="3824872"/>
            <a:ext cx="2635337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1" dirty="0">
                <a:solidFill>
                  <a:srgbClr val="F7403A"/>
                </a:solidFill>
                <a:latin typeface="Verdana" charset="0"/>
                <a:ea typeface="Verdana" charset="0"/>
                <a:cs typeface="Verdana" charset="0"/>
              </a:rPr>
              <a:t>Strictly confidential – no passing on to third parties!</a:t>
            </a:r>
          </a:p>
        </p:txBody>
      </p:sp>
    </p:spTree>
    <p:extLst>
      <p:ext uri="{BB962C8B-B14F-4D97-AF65-F5344CB8AC3E}">
        <p14:creationId xmlns:p14="http://schemas.microsoft.com/office/powerpoint/2010/main" val="34822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57179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KAPITEL, VERDANA BOLD &amp; VERSAL, 14PT.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2456892"/>
            <a:ext cx="11392371" cy="3996296"/>
          </a:xfrm>
        </p:spPr>
        <p:txBody>
          <a:bodyPr/>
          <a:lstStyle>
            <a:lvl1pPr>
              <a:lnSpc>
                <a:spcPct val="100000"/>
              </a:lnSpc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6864085" y="6525344"/>
            <a:ext cx="4949737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0" r="17270"/>
          <a:stretch/>
        </p:blipFill>
        <p:spPr>
          <a:xfrm>
            <a:off x="2167467" y="0"/>
            <a:ext cx="7690338" cy="6858000"/>
          </a:xfrm>
          <a:prstGeom prst="rect">
            <a:avLst/>
          </a:prstGeom>
        </p:spPr>
      </p:pic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87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/>
          <a:stretch/>
        </p:blipFill>
        <p:spPr>
          <a:xfrm>
            <a:off x="6648621" y="0"/>
            <a:ext cx="5549390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897053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mit Fördermittelge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/>
          <a:stretch/>
        </p:blipFill>
        <p:spPr>
          <a:xfrm>
            <a:off x="6648621" y="0"/>
            <a:ext cx="5549390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09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 err="1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baseline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baseline="0" dirty="0" err="1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baseline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2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9" name="Bild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43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3"/>
            <a:ext cx="1794641" cy="630425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5"/>
            <a:ext cx="8489820" cy="231923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0" y="6026515"/>
            <a:ext cx="3838637" cy="416589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667470"/>
            <a:ext cx="8489819" cy="900100"/>
          </a:xfrm>
        </p:spPr>
        <p:txBody>
          <a:bodyPr/>
          <a:lstStyle>
            <a:lvl1pPr>
              <a:defRPr sz="26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  <p:pic>
        <p:nvPicPr>
          <p:cNvPr id="11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55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pos="26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4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25289" y="6660278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i="0" smtClean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i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5" y="206376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4" y="1052514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90759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3" r:id="rId2"/>
    <p:sldLayoutId id="2147483681" r:id="rId3"/>
    <p:sldLayoutId id="2147483709" r:id="rId4"/>
    <p:sldLayoutId id="2147483700" r:id="rId5"/>
    <p:sldLayoutId id="2147483706" r:id="rId6"/>
    <p:sldLayoutId id="2147483688" r:id="rId7"/>
    <p:sldLayoutId id="214748368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None/>
        <a:defRPr sz="1800" b="1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1pPr>
      <a:lvl2pPr marL="177800" indent="-177800" algn="l" defTabSz="914400" rtl="0" eaLnBrk="1" latinLnBrk="0" hangingPunct="1">
        <a:lnSpc>
          <a:spcPct val="120000"/>
        </a:lnSpc>
        <a:spcBef>
          <a:spcPct val="20000"/>
        </a:spcBef>
        <a:buClrTx/>
        <a:buSzPct val="80000"/>
        <a:buFont typeface="Symbol" charset="2"/>
        <a:buChar char="-"/>
        <a:tabLst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2pPr>
      <a:lvl3pPr marL="444500" indent="-177800" algn="l" defTabSz="914400" rtl="0" eaLnBrk="1" latinLnBrk="0" hangingPunct="1">
        <a:lnSpc>
          <a:spcPct val="120000"/>
        </a:lnSpc>
        <a:spcBef>
          <a:spcPct val="20000"/>
        </a:spcBef>
        <a:buClrTx/>
        <a:buFont typeface="Symbol" charset="2"/>
        <a:buChar char="-"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3pPr>
      <a:lvl4pPr marL="723900" indent="-180975" algn="l" defTabSz="914400" rtl="0" eaLnBrk="1" latinLnBrk="0" hangingPunct="1">
        <a:lnSpc>
          <a:spcPct val="120000"/>
        </a:lnSpc>
        <a:spcBef>
          <a:spcPct val="20000"/>
        </a:spcBef>
        <a:buClrTx/>
        <a:buFont typeface="Symbol" charset="2"/>
        <a:buChar char="-"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4pPr>
      <a:lvl5pPr marL="990600" indent="-180975" algn="l" defTabSz="914400" rtl="0" eaLnBrk="1" latinLnBrk="0" hangingPunct="1">
        <a:lnSpc>
          <a:spcPct val="120000"/>
        </a:lnSpc>
        <a:spcBef>
          <a:spcPct val="20000"/>
        </a:spcBef>
        <a:buClrTx/>
        <a:buFont typeface="Symbol" charset="2"/>
        <a:buChar char="-"/>
        <a:tabLst>
          <a:tab pos="990600" algn="l"/>
        </a:tabLst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4"/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25289" y="6660278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i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i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5" y="206376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4" y="1052514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6847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04" r:id="rId2"/>
    <p:sldLayoutId id="2147483707" r:id="rId3"/>
    <p:sldLayoutId id="2147483708" r:id="rId4"/>
    <p:sldLayoutId id="2147483705" r:id="rId5"/>
    <p:sldLayoutId id="2147483693" r:id="rId6"/>
    <p:sldLayoutId id="214748370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bg1"/>
        </a:buClr>
        <a:buFontTx/>
        <a:buNone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177800" indent="-177800" algn="l" defTabSz="914400" rtl="0" eaLnBrk="1" latinLnBrk="0" hangingPunct="1">
        <a:spcBef>
          <a:spcPct val="20000"/>
        </a:spcBef>
        <a:buClrTx/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444500" indent="-177800" algn="l" defTabSz="914400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723900" indent="-180975" algn="l" defTabSz="914400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990600" indent="-180975" algn="l" defTabSz="914400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13.sv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1.svg"/><Relationship Id="rId21" Type="http://schemas.openxmlformats.org/officeDocument/2006/relationships/image" Target="../media/image21.png"/><Relationship Id="rId7" Type="http://schemas.openxmlformats.org/officeDocument/2006/relationships/image" Target="../media/image15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0.png"/><Relationship Id="rId16" Type="http://schemas.openxmlformats.org/officeDocument/2006/relationships/image" Target="../media/image3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5.png"/><Relationship Id="rId5" Type="http://schemas.openxmlformats.org/officeDocument/2006/relationships/image" Target="../media/image13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8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10.png"/><Relationship Id="rId21" Type="http://schemas.openxmlformats.org/officeDocument/2006/relationships/image" Target="../media/image46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17" Type="http://schemas.openxmlformats.org/officeDocument/2006/relationships/image" Target="../media/image42.jpeg"/><Relationship Id="rId2" Type="http://schemas.openxmlformats.org/officeDocument/2006/relationships/image" Target="../media/image16.png"/><Relationship Id="rId16" Type="http://schemas.openxmlformats.org/officeDocument/2006/relationships/image" Target="../media/image41.pn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11" Type="http://schemas.openxmlformats.org/officeDocument/2006/relationships/image" Target="../media/image36.svg"/><Relationship Id="rId5" Type="http://schemas.openxmlformats.org/officeDocument/2006/relationships/image" Target="../media/image12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11.svg"/><Relationship Id="rId9" Type="http://schemas.openxmlformats.org/officeDocument/2006/relationships/image" Target="../media/image24.png"/><Relationship Id="rId14" Type="http://schemas.openxmlformats.org/officeDocument/2006/relationships/image" Target="../media/image39.png"/><Relationship Id="rId22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12">
            <a:extLst>
              <a:ext uri="{FF2B5EF4-FFF2-40B4-BE49-F238E27FC236}">
                <a16:creationId xmlns:a16="http://schemas.microsoft.com/office/drawing/2014/main" id="{2B4F2E87-8D32-4CCA-929B-510E38BB3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3" t="555" r="16162" b="-1261"/>
          <a:stretch/>
        </p:blipFill>
        <p:spPr>
          <a:xfrm>
            <a:off x="1" y="836712"/>
            <a:ext cx="12192000" cy="5444501"/>
          </a:xfrm>
          <a:prstGeom prst="rect">
            <a:avLst/>
          </a:prstGeom>
        </p:spPr>
      </p:pic>
      <p:sp>
        <p:nvSpPr>
          <p:cNvPr id="6" name="Untertitel 5"/>
          <p:cNvSpPr>
            <a:spLocks noGrp="1"/>
          </p:cNvSpPr>
          <p:nvPr>
            <p:ph type="subTitle" sz="quarter" idx="1"/>
          </p:nvPr>
        </p:nvSpPr>
        <p:spPr>
          <a:xfrm>
            <a:off x="-19664" y="4874116"/>
            <a:ext cx="5199900" cy="751378"/>
          </a:xfrm>
        </p:spPr>
        <p:txBody>
          <a:bodyPr/>
          <a:lstStyle/>
          <a:p>
            <a:r>
              <a:rPr lang="de-DE" dirty="0"/>
              <a:t>Forschungsdatenmanagement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-19664" y="5628452"/>
            <a:ext cx="5199900" cy="416241"/>
          </a:xfrm>
        </p:spPr>
        <p:txBody>
          <a:bodyPr/>
          <a:lstStyle/>
          <a:p>
            <a:r>
              <a:rPr lang="de-DE" dirty="0"/>
              <a:t>Dr. Pit </a:t>
            </a:r>
            <a:r>
              <a:rPr lang="de-DE" dirty="0" err="1"/>
              <a:t>Duwentäster</a:t>
            </a:r>
            <a:r>
              <a:rPr lang="de-DE" dirty="0"/>
              <a:t>, Lukas Feierabend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0" y="1268039"/>
            <a:ext cx="5199900" cy="1152128"/>
          </a:xfrm>
        </p:spPr>
        <p:txBody>
          <a:bodyPr/>
          <a:lstStyle/>
          <a:p>
            <a:r>
              <a:rPr lang="de-DE" dirty="0"/>
              <a:t>RDM Workshop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63352" y="6270254"/>
            <a:ext cx="3240000" cy="503921"/>
          </a:xfrm>
        </p:spPr>
        <p:txBody>
          <a:bodyPr/>
          <a:lstStyle/>
          <a:p>
            <a:r>
              <a:rPr lang="de-DE" dirty="0"/>
              <a:t>AK Forschungsdatenmanagement</a:t>
            </a:r>
          </a:p>
          <a:p>
            <a:r>
              <a:rPr lang="de-DE" dirty="0"/>
              <a:t>Duisburg, 12.03.2025</a:t>
            </a:r>
          </a:p>
        </p:txBody>
      </p:sp>
    </p:spTree>
    <p:extLst>
      <p:ext uri="{BB962C8B-B14F-4D97-AF65-F5344CB8AC3E}">
        <p14:creationId xmlns:p14="http://schemas.microsoft.com/office/powerpoint/2010/main" val="69015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5DE3724-6E4B-4CAC-A7EE-C1510EA383FB}"/>
              </a:ext>
            </a:extLst>
          </p:cNvPr>
          <p:cNvSpPr/>
          <p:nvPr/>
        </p:nvSpPr>
        <p:spPr>
          <a:xfrm>
            <a:off x="335360" y="1196753"/>
            <a:ext cx="1065718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Introduction to RDM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Roadmap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Metadata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64B4"/>
              </a:solidFill>
              <a:latin typeface="Verdana" charset="0"/>
              <a:ea typeface="Verdana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 Electronic lab notebook (very briefly)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structure, entities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examples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64B4"/>
              </a:solidFill>
              <a:latin typeface="Verdana" charset="0"/>
              <a:ea typeface="Verdana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Introduction Database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Introduction to MongoDB</a:t>
            </a:r>
            <a:b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</a:br>
            <a:endParaRPr lang="en-US" sz="1400" dirty="0">
              <a:solidFill>
                <a:srgbClr val="0064B4"/>
              </a:solidFill>
              <a:latin typeface="Verdana" charset="0"/>
              <a:ea typeface="Verdana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Coffee break - 15 min.</a:t>
            </a: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64B4"/>
              </a:solidFill>
              <a:latin typeface="Verdana" charset="0"/>
              <a:ea typeface="Verdana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Exercise 1: Measurement Data to MongoDB</a:t>
            </a: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64B4"/>
              </a:solidFill>
              <a:latin typeface="Verdana" charset="0"/>
              <a:ea typeface="Verdana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Clr>
                <a:srgbClr val="0064B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E</a:t>
            </a:r>
            <a:r>
              <a:rPr lang="en-US" sz="1400" dirty="0" err="1">
                <a:solidFill>
                  <a:srgbClr val="0064B4"/>
                </a:solidFill>
                <a:latin typeface="Verdana" charset="0"/>
                <a:ea typeface="Verdana" charset="0"/>
              </a:rPr>
              <a:t>xercise</a:t>
            </a: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 2: Process/</a:t>
            </a:r>
            <a:r>
              <a:rPr lang="en-US" sz="1400" dirty="0" err="1">
                <a:solidFill>
                  <a:srgbClr val="0064B4"/>
                </a:solidFill>
                <a:latin typeface="Verdana" charset="0"/>
                <a:ea typeface="Verdana" charset="0"/>
              </a:rPr>
              <a:t>Analyse</a:t>
            </a:r>
            <a:r>
              <a:rPr lang="en-US" sz="1400" dirty="0">
                <a:solidFill>
                  <a:srgbClr val="0064B4"/>
                </a:solidFill>
                <a:latin typeface="Verdana" charset="0"/>
                <a:ea typeface="Verdana" charset="0"/>
              </a:rPr>
              <a:t>/Visualize Data from MongoDB</a:t>
            </a:r>
          </a:p>
        </p:txBody>
      </p:sp>
    </p:spTree>
    <p:extLst>
      <p:ext uri="{BB962C8B-B14F-4D97-AF65-F5344CB8AC3E}">
        <p14:creationId xmlns:p14="http://schemas.microsoft.com/office/powerpoint/2010/main" val="375441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5983" y="196219"/>
            <a:ext cx="9322002" cy="701675"/>
          </a:xfrm>
        </p:spPr>
        <p:txBody>
          <a:bodyPr/>
          <a:lstStyle/>
          <a:p>
            <a:r>
              <a:rPr lang="de-DE" sz="2800" dirty="0"/>
              <a:t>Technische Roadmap (Stufe 1)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F60B26C-C0BA-4BDB-9789-07A646A7B6E6}"/>
              </a:ext>
            </a:extLst>
          </p:cNvPr>
          <p:cNvSpPr/>
          <p:nvPr/>
        </p:nvSpPr>
        <p:spPr>
          <a:xfrm>
            <a:off x="2537657" y="1191638"/>
            <a:ext cx="1440000" cy="900000"/>
          </a:xfrm>
          <a:prstGeom prst="rightArrow">
            <a:avLst>
              <a:gd name="adj1" fmla="val 66572"/>
              <a:gd name="adj2" fmla="val 357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Planung</a:t>
            </a:r>
            <a:endParaRPr lang="en-US" sz="160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0253611-93BA-430A-B26A-02026D51E4E5}"/>
              </a:ext>
            </a:extLst>
          </p:cNvPr>
          <p:cNvSpPr/>
          <p:nvPr/>
        </p:nvSpPr>
        <p:spPr>
          <a:xfrm>
            <a:off x="3988963" y="1191638"/>
            <a:ext cx="2160000" cy="900000"/>
          </a:xfrm>
          <a:prstGeom prst="rightArrow">
            <a:avLst>
              <a:gd name="adj1" fmla="val 66572"/>
              <a:gd name="adj2" fmla="val 357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Erhebung</a:t>
            </a:r>
            <a:endParaRPr lang="en-US" sz="16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AC5710C-4370-436F-9A03-A8852C473422}"/>
              </a:ext>
            </a:extLst>
          </p:cNvPr>
          <p:cNvSpPr/>
          <p:nvPr/>
        </p:nvSpPr>
        <p:spPr>
          <a:xfrm>
            <a:off x="6162915" y="1191638"/>
            <a:ext cx="3261660" cy="900000"/>
          </a:xfrm>
          <a:prstGeom prst="rightArrow">
            <a:avLst>
              <a:gd name="adj1" fmla="val 66572"/>
              <a:gd name="adj2" fmla="val 357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Speicherung</a:t>
            </a:r>
            <a:endParaRPr lang="en-US" sz="1600" dirty="0"/>
          </a:p>
        </p:txBody>
      </p:sp>
      <p:sp>
        <p:nvSpPr>
          <p:cNvPr id="14" name="Pfeil: nach oben gekrümmt 13">
            <a:extLst>
              <a:ext uri="{FF2B5EF4-FFF2-40B4-BE49-F238E27FC236}">
                <a16:creationId xmlns:a16="http://schemas.microsoft.com/office/drawing/2014/main" id="{55D07681-ED9D-446D-ACFC-C9841B70EFC5}"/>
              </a:ext>
            </a:extLst>
          </p:cNvPr>
          <p:cNvSpPr/>
          <p:nvPr/>
        </p:nvSpPr>
        <p:spPr>
          <a:xfrm>
            <a:off x="7038901" y="1969385"/>
            <a:ext cx="1512167" cy="246505"/>
          </a:xfrm>
          <a:prstGeom prst="curvedUpArrow">
            <a:avLst>
              <a:gd name="adj1" fmla="val 160089"/>
              <a:gd name="adj2" fmla="val 187354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3006FF1-CC2A-4879-9F5F-EB0678A7FC0E}"/>
              </a:ext>
            </a:extLst>
          </p:cNvPr>
          <p:cNvSpPr/>
          <p:nvPr/>
        </p:nvSpPr>
        <p:spPr>
          <a:xfrm>
            <a:off x="6429428" y="2257739"/>
            <a:ext cx="2510016" cy="45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Verarbeitung</a:t>
            </a:r>
            <a:r>
              <a:rPr lang="en-US" sz="1600" dirty="0"/>
              <a:t>/</a:t>
            </a:r>
            <a:r>
              <a:rPr lang="en-US" sz="1600" dirty="0" err="1"/>
              <a:t>Analyse</a:t>
            </a:r>
            <a:endParaRPr lang="en-US" sz="16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64B4847-4682-4225-8260-31007B245FAC}"/>
              </a:ext>
            </a:extLst>
          </p:cNvPr>
          <p:cNvGrpSpPr/>
          <p:nvPr/>
        </p:nvGrpSpPr>
        <p:grpSpPr>
          <a:xfrm>
            <a:off x="9424575" y="1183164"/>
            <a:ext cx="2130464" cy="2080940"/>
            <a:chOff x="5621528" y="1136219"/>
            <a:chExt cx="2130464" cy="2080940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D5F90ADE-C724-4473-9991-B70B99C2D39F}"/>
                </a:ext>
              </a:extLst>
            </p:cNvPr>
            <p:cNvSpPr/>
            <p:nvPr/>
          </p:nvSpPr>
          <p:spPr>
            <a:xfrm>
              <a:off x="6023992" y="1136219"/>
              <a:ext cx="1728000" cy="900000"/>
            </a:xfrm>
            <a:prstGeom prst="rightArrow">
              <a:avLst>
                <a:gd name="adj1" fmla="val 66572"/>
                <a:gd name="adj2" fmla="val 357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sz="1600" dirty="0" err="1"/>
                <a:t>Archivierung</a:t>
              </a:r>
              <a:endParaRPr lang="en-US" sz="16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E4B428C-E9F0-433F-8FF3-35A265A7BF86}"/>
                </a:ext>
              </a:extLst>
            </p:cNvPr>
            <p:cNvSpPr/>
            <p:nvPr/>
          </p:nvSpPr>
          <p:spPr>
            <a:xfrm>
              <a:off x="5621528" y="1285888"/>
              <a:ext cx="411989" cy="17841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A9A9EBDA-1694-4985-A91A-6D366F193C5E}"/>
                </a:ext>
              </a:extLst>
            </p:cNvPr>
            <p:cNvSpPr/>
            <p:nvPr/>
          </p:nvSpPr>
          <p:spPr>
            <a:xfrm>
              <a:off x="6023992" y="2317159"/>
              <a:ext cx="1728000" cy="900000"/>
            </a:xfrm>
            <a:prstGeom prst="rightArrow">
              <a:avLst>
                <a:gd name="adj1" fmla="val 66572"/>
                <a:gd name="adj2" fmla="val 357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sz="1600" dirty="0" err="1"/>
                <a:t>Publikation</a:t>
              </a:r>
              <a:endParaRPr lang="en-US" sz="160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9E9BB3F-419C-4AB1-8C63-3F649F80F6F8}"/>
              </a:ext>
            </a:extLst>
          </p:cNvPr>
          <p:cNvGrpSpPr/>
          <p:nvPr/>
        </p:nvGrpSpPr>
        <p:grpSpPr>
          <a:xfrm>
            <a:off x="4080384" y="4322778"/>
            <a:ext cx="1753973" cy="961643"/>
            <a:chOff x="4151711" y="4005989"/>
            <a:chExt cx="1753973" cy="961643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B4BF5F3-F807-4B0E-9B88-B549885E6DDF}"/>
                </a:ext>
              </a:extLst>
            </p:cNvPr>
            <p:cNvGrpSpPr/>
            <p:nvPr/>
          </p:nvGrpSpPr>
          <p:grpSpPr>
            <a:xfrm>
              <a:off x="4151711" y="4302576"/>
              <a:ext cx="1753973" cy="639929"/>
              <a:chOff x="4065410" y="4304606"/>
              <a:chExt cx="1753973" cy="639929"/>
            </a:xfrm>
          </p:grpSpPr>
          <p:pic>
            <p:nvPicPr>
              <p:cNvPr id="29" name="Grafik 28" descr="Mikroskop">
                <a:extLst>
                  <a:ext uri="{FF2B5EF4-FFF2-40B4-BE49-F238E27FC236}">
                    <a16:creationId xmlns:a16="http://schemas.microsoft.com/office/drawing/2014/main" id="{C742A91B-1A74-47E0-9AFA-84DD3E33F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5410" y="4313599"/>
                <a:ext cx="630936" cy="630936"/>
              </a:xfrm>
              <a:prstGeom prst="rect">
                <a:avLst/>
              </a:prstGeom>
            </p:spPr>
          </p:pic>
          <p:pic>
            <p:nvPicPr>
              <p:cNvPr id="31" name="Grafik 30" descr="Prozessor">
                <a:extLst>
                  <a:ext uri="{FF2B5EF4-FFF2-40B4-BE49-F238E27FC236}">
                    <a16:creationId xmlns:a16="http://schemas.microsoft.com/office/drawing/2014/main" id="{56A5BD0C-2C35-4B46-8A7F-933F75AA6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8447" y="4304606"/>
                <a:ext cx="630936" cy="630936"/>
              </a:xfrm>
              <a:prstGeom prst="rect">
                <a:avLst/>
              </a:prstGeom>
            </p:spPr>
          </p:pic>
          <p:pic>
            <p:nvPicPr>
              <p:cNvPr id="33" name="Grafik 32" descr="Lineal">
                <a:extLst>
                  <a:ext uri="{FF2B5EF4-FFF2-40B4-BE49-F238E27FC236}">
                    <a16:creationId xmlns:a16="http://schemas.microsoft.com/office/drawing/2014/main" id="{CAD72729-A004-4EB0-B15C-F3E3B5D86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96950" y="4304606"/>
                <a:ext cx="630936" cy="630936"/>
              </a:xfrm>
              <a:prstGeom prst="rect">
                <a:avLst/>
              </a:prstGeom>
            </p:spPr>
          </p:pic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74EB5233-DE50-4CBD-9B98-EE4CBF094710}"/>
                </a:ext>
              </a:extLst>
            </p:cNvPr>
            <p:cNvSpPr txBox="1"/>
            <p:nvPr/>
          </p:nvSpPr>
          <p:spPr>
            <a:xfrm>
              <a:off x="4753908" y="4058863"/>
              <a:ext cx="597921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sz="1400" b="1" dirty="0" err="1"/>
                <a:t>Daten</a:t>
              </a:r>
              <a:endParaRPr lang="en-US" sz="1400" b="1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2B52362-83F8-4513-ABC8-921FBB04DE4C}"/>
                </a:ext>
              </a:extLst>
            </p:cNvPr>
            <p:cNvSpPr/>
            <p:nvPr/>
          </p:nvSpPr>
          <p:spPr>
            <a:xfrm>
              <a:off x="4200053" y="4005989"/>
              <a:ext cx="1705631" cy="9616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698830FC-5334-485F-8A23-4E5E90B65D20}"/>
              </a:ext>
            </a:extLst>
          </p:cNvPr>
          <p:cNvGrpSpPr/>
          <p:nvPr/>
        </p:nvGrpSpPr>
        <p:grpSpPr>
          <a:xfrm>
            <a:off x="8114705" y="4246140"/>
            <a:ext cx="794402" cy="1142010"/>
            <a:chOff x="8120962" y="4346029"/>
            <a:chExt cx="794402" cy="1142010"/>
          </a:xfrm>
        </p:grpSpPr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051A6712-DF88-4C0E-8733-306C87FC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11511" y="4666085"/>
              <a:ext cx="613304" cy="821954"/>
            </a:xfrm>
            <a:prstGeom prst="rect">
              <a:avLst/>
            </a:prstGeom>
          </p:spPr>
        </p:pic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6FDF8BA-F2CE-4579-8699-BA9FA5608240}"/>
                </a:ext>
              </a:extLst>
            </p:cNvPr>
            <p:cNvSpPr/>
            <p:nvPr/>
          </p:nvSpPr>
          <p:spPr>
            <a:xfrm>
              <a:off x="8120962" y="4346029"/>
              <a:ext cx="794402" cy="11136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96B21448-9740-4849-99DE-D1B72BDDD459}"/>
                </a:ext>
              </a:extLst>
            </p:cNvPr>
            <p:cNvSpPr txBox="1"/>
            <p:nvPr/>
          </p:nvSpPr>
          <p:spPr>
            <a:xfrm>
              <a:off x="8375496" y="4387481"/>
              <a:ext cx="285335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sz="1400" b="1" dirty="0"/>
                <a:t>DB</a:t>
              </a:r>
              <a:endParaRPr lang="en-US" sz="1600" b="1" dirty="0"/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11230A1-E12E-4F17-8822-E7B0EAB8CAE8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5834357" y="4803600"/>
            <a:ext cx="480886" cy="2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F0C633C-BE53-47E8-973E-87EDC9156599}"/>
              </a:ext>
            </a:extLst>
          </p:cNvPr>
          <p:cNvCxnSpPr>
            <a:cxnSpLocks/>
            <a:stCxn id="56" idx="3"/>
            <a:endCxn id="71" idx="1"/>
          </p:cNvCxnSpPr>
          <p:nvPr/>
        </p:nvCxnSpPr>
        <p:spPr>
          <a:xfrm flipV="1">
            <a:off x="7823715" y="4802946"/>
            <a:ext cx="290990" cy="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feld 117">
            <a:extLst>
              <a:ext uri="{FF2B5EF4-FFF2-40B4-BE49-F238E27FC236}">
                <a16:creationId xmlns:a16="http://schemas.microsoft.com/office/drawing/2014/main" id="{A8F41EB0-3CBE-4C03-9FC8-78E0D12311A1}"/>
              </a:ext>
            </a:extLst>
          </p:cNvPr>
          <p:cNvSpPr txBox="1"/>
          <p:nvPr/>
        </p:nvSpPr>
        <p:spPr>
          <a:xfrm>
            <a:off x="9708894" y="4622444"/>
            <a:ext cx="1859714" cy="39720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 lIns="90000" tIns="90000" rIns="90000" bIns="90000" rtlCol="0" anchor="b">
            <a:spAutoFit/>
          </a:bodyPr>
          <a:lstStyle/>
          <a:p>
            <a:pPr algn="ctr"/>
            <a:r>
              <a:rPr lang="en-US" sz="1400" b="1" dirty="0"/>
              <a:t>Backup (NAS)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722CD238-949D-459D-9B90-0DCF9B08DBE5}"/>
              </a:ext>
            </a:extLst>
          </p:cNvPr>
          <p:cNvGrpSpPr/>
          <p:nvPr/>
        </p:nvGrpSpPr>
        <p:grpSpPr>
          <a:xfrm>
            <a:off x="8112224" y="5739027"/>
            <a:ext cx="794402" cy="798130"/>
            <a:chOff x="8120962" y="4534641"/>
            <a:chExt cx="794402" cy="798130"/>
          </a:xfrm>
        </p:grpSpPr>
        <p:pic>
          <p:nvPicPr>
            <p:cNvPr id="128" name="Grafik 127">
              <a:extLst>
                <a:ext uri="{FF2B5EF4-FFF2-40B4-BE49-F238E27FC236}">
                  <a16:creationId xmlns:a16="http://schemas.microsoft.com/office/drawing/2014/main" id="{0C22621A-6B3A-405C-9B86-23B2B6283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511" y="4864450"/>
              <a:ext cx="613304" cy="425224"/>
            </a:xfrm>
            <a:prstGeom prst="rect">
              <a:avLst/>
            </a:prstGeom>
          </p:spPr>
        </p:pic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C28C225-0866-45E0-9789-562AB23B9EA3}"/>
                </a:ext>
              </a:extLst>
            </p:cNvPr>
            <p:cNvSpPr/>
            <p:nvPr/>
          </p:nvSpPr>
          <p:spPr>
            <a:xfrm>
              <a:off x="8120962" y="4534641"/>
              <a:ext cx="794402" cy="7981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A4A4C464-E310-4F08-AD7E-2B621165BB2F}"/>
                </a:ext>
              </a:extLst>
            </p:cNvPr>
            <p:cNvSpPr txBox="1"/>
            <p:nvPr/>
          </p:nvSpPr>
          <p:spPr>
            <a:xfrm>
              <a:off x="8375496" y="4595545"/>
              <a:ext cx="285335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sz="1400" b="1" dirty="0"/>
                <a:t>DB</a:t>
              </a:r>
              <a:endParaRPr lang="en-US" sz="1600" b="1" dirty="0"/>
            </a:p>
          </p:txBody>
        </p:sp>
      </p:grp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1EBCD271-C291-4BB9-AD1D-4595CA3863D8}"/>
              </a:ext>
            </a:extLst>
          </p:cNvPr>
          <p:cNvCxnSpPr>
            <a:cxnSpLocks/>
            <a:stCxn id="204" idx="3"/>
            <a:endCxn id="129" idx="1"/>
          </p:cNvCxnSpPr>
          <p:nvPr/>
        </p:nvCxnSpPr>
        <p:spPr>
          <a:xfrm flipV="1">
            <a:off x="5832706" y="6138092"/>
            <a:ext cx="2279518" cy="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4980AE-D668-45CD-B8BE-435E970BDFF7}"/>
              </a:ext>
            </a:extLst>
          </p:cNvPr>
          <p:cNvSpPr/>
          <p:nvPr/>
        </p:nvSpPr>
        <p:spPr>
          <a:xfrm>
            <a:off x="8910143" y="5914196"/>
            <a:ext cx="1280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/>
              <a:t>zusätzliche</a:t>
            </a:r>
            <a:r>
              <a:rPr lang="en-US" sz="1000" b="1" dirty="0"/>
              <a:t> </a:t>
            </a:r>
            <a:r>
              <a:rPr lang="en-US" sz="1000" b="1" dirty="0" err="1"/>
              <a:t>Verknüpfung</a:t>
            </a:r>
            <a:r>
              <a:rPr lang="en-US" sz="1000" b="1" dirty="0"/>
              <a:t> </a:t>
            </a:r>
            <a:r>
              <a:rPr lang="en-US" sz="1000" b="1" dirty="0" err="1"/>
              <a:t>notwendig</a:t>
            </a:r>
            <a:endParaRPr lang="en-US" sz="1000" dirty="0"/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6E9E3D15-F38B-438B-AC71-CA2179FC1DDE}"/>
              </a:ext>
            </a:extLst>
          </p:cNvPr>
          <p:cNvCxnSpPr>
            <a:cxnSpLocks/>
            <a:stCxn id="71" idx="3"/>
            <a:endCxn id="118" idx="1"/>
          </p:cNvCxnSpPr>
          <p:nvPr/>
        </p:nvCxnSpPr>
        <p:spPr>
          <a:xfrm>
            <a:off x="8909107" y="4802946"/>
            <a:ext cx="799787" cy="18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044D62DF-6307-449F-A898-5F445DEFDED0}"/>
              </a:ext>
            </a:extLst>
          </p:cNvPr>
          <p:cNvCxnSpPr>
            <a:cxnSpLocks/>
            <a:stCxn id="129" idx="0"/>
            <a:endCxn id="71" idx="2"/>
          </p:cNvCxnSpPr>
          <p:nvPr/>
        </p:nvCxnSpPr>
        <p:spPr>
          <a:xfrm flipV="1">
            <a:off x="8509425" y="5359752"/>
            <a:ext cx="2481" cy="3792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925E7A0C-8230-4BA0-8D17-63413CA0F9AE}"/>
              </a:ext>
            </a:extLst>
          </p:cNvPr>
          <p:cNvCxnSpPr>
            <a:cxnSpLocks/>
            <a:stCxn id="138" idx="0"/>
          </p:cNvCxnSpPr>
          <p:nvPr/>
        </p:nvCxnSpPr>
        <p:spPr>
          <a:xfrm rot="16200000" flipV="1">
            <a:off x="8861802" y="5225460"/>
            <a:ext cx="364646" cy="1012825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3532699B-AAD4-4754-91D6-7EDA5242A06B}"/>
              </a:ext>
            </a:extLst>
          </p:cNvPr>
          <p:cNvGrpSpPr/>
          <p:nvPr/>
        </p:nvGrpSpPr>
        <p:grpSpPr>
          <a:xfrm>
            <a:off x="6293356" y="4196705"/>
            <a:ext cx="1530359" cy="1578644"/>
            <a:chOff x="6193374" y="3552134"/>
            <a:chExt cx="1530359" cy="1578644"/>
          </a:xfrm>
        </p:grpSpPr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DFE5F228-848E-4A9A-B4EE-DC35D4A12F96}"/>
                </a:ext>
              </a:extLst>
            </p:cNvPr>
            <p:cNvGrpSpPr/>
            <p:nvPr/>
          </p:nvGrpSpPr>
          <p:grpSpPr>
            <a:xfrm>
              <a:off x="6193374" y="3552134"/>
              <a:ext cx="1530359" cy="1575089"/>
              <a:chOff x="6265062" y="3971859"/>
              <a:chExt cx="1530359" cy="1575089"/>
            </a:xfrm>
          </p:grpSpPr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73F334A5-DF08-4601-AF95-43A1E2027D4B}"/>
                  </a:ext>
                </a:extLst>
              </p:cNvPr>
              <p:cNvSpPr txBox="1"/>
              <p:nvPr/>
            </p:nvSpPr>
            <p:spPr>
              <a:xfrm>
                <a:off x="6792844" y="4328734"/>
                <a:ext cx="726161" cy="307777"/>
              </a:xfrm>
              <a:prstGeom prst="rect">
                <a:avLst/>
              </a:prstGeom>
            </p:spPr>
            <p:txBody>
              <a:bodyPr wrap="none" lIns="0" tIns="0" rIns="0" bIns="0" rtlCol="0" anchor="b">
                <a:spAutoFit/>
              </a:bodyPr>
              <a:lstStyle/>
              <a:p>
                <a:r>
                  <a:rPr lang="en-US" sz="1000" b="1" dirty="0"/>
                  <a:t>MongoDB </a:t>
                </a:r>
                <a:br>
                  <a:rPr lang="en-US" sz="1000" b="1" dirty="0"/>
                </a:br>
                <a:r>
                  <a:rPr lang="en-US" sz="1000" b="1" dirty="0"/>
                  <a:t>Compass</a:t>
                </a:r>
              </a:p>
            </p:txBody>
          </p:sp>
          <p:pic>
            <p:nvPicPr>
              <p:cNvPr id="51" name="Grafik 50">
                <a:extLst>
                  <a:ext uri="{FF2B5EF4-FFF2-40B4-BE49-F238E27FC236}">
                    <a16:creationId xmlns:a16="http://schemas.microsoft.com/office/drawing/2014/main" id="{0E2C95CC-2556-4A3C-A048-C8C25E8D18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39" t="24839" r="15580" b="5372"/>
              <a:stretch/>
            </p:blipFill>
            <p:spPr>
              <a:xfrm>
                <a:off x="6365263" y="4783131"/>
                <a:ext cx="335887" cy="342159"/>
              </a:xfrm>
              <a:prstGeom prst="rect">
                <a:avLst/>
              </a:prstGeom>
            </p:spPr>
          </p:pic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8E46762-C473-4110-97A9-A2B7C59B6A3D}"/>
                  </a:ext>
                </a:extLst>
              </p:cNvPr>
              <p:cNvSpPr txBox="1"/>
              <p:nvPr/>
            </p:nvSpPr>
            <p:spPr>
              <a:xfrm>
                <a:off x="6779057" y="4885850"/>
                <a:ext cx="965008" cy="153888"/>
              </a:xfrm>
              <a:prstGeom prst="rect">
                <a:avLst/>
              </a:prstGeom>
            </p:spPr>
            <p:txBody>
              <a:bodyPr wrap="none" lIns="0" tIns="0" rIns="0" bIns="0" rtlCol="0" anchor="b">
                <a:spAutoFit/>
              </a:bodyPr>
              <a:lstStyle/>
              <a:p>
                <a:r>
                  <a:rPr lang="en-US" sz="1000" b="1" dirty="0" err="1"/>
                  <a:t>PyMongo</a:t>
                </a:r>
                <a:r>
                  <a:rPr lang="en-US" sz="1000" b="1" dirty="0"/>
                  <a:t> API</a:t>
                </a:r>
              </a:p>
            </p:txBody>
          </p:sp>
          <p:pic>
            <p:nvPicPr>
              <p:cNvPr id="53" name="Bild 15">
                <a:extLst>
                  <a:ext uri="{FF2B5EF4-FFF2-40B4-BE49-F238E27FC236}">
                    <a16:creationId xmlns:a16="http://schemas.microsoft.com/office/drawing/2014/main" id="{990FF2AC-DEE5-4CFD-BE38-5D7FA64D10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40" t="22071" r="67208" b="21329"/>
              <a:stretch/>
            </p:blipFill>
            <p:spPr>
              <a:xfrm>
                <a:off x="6396985" y="5202007"/>
                <a:ext cx="300016" cy="344941"/>
              </a:xfrm>
              <a:prstGeom prst="rect">
                <a:avLst/>
              </a:prstGeom>
            </p:spPr>
          </p:pic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D8D5EEE-4461-462E-9512-E9C91F567691}"/>
                  </a:ext>
                </a:extLst>
              </p:cNvPr>
              <p:cNvSpPr txBox="1"/>
              <p:nvPr/>
            </p:nvSpPr>
            <p:spPr>
              <a:xfrm>
                <a:off x="6792844" y="5284460"/>
                <a:ext cx="880049" cy="153888"/>
              </a:xfrm>
              <a:prstGeom prst="rect">
                <a:avLst/>
              </a:prstGeom>
            </p:spPr>
            <p:txBody>
              <a:bodyPr wrap="none" lIns="0" tIns="0" rIns="0" bIns="0" rtlCol="0" anchor="b">
                <a:spAutoFit/>
              </a:bodyPr>
              <a:lstStyle/>
              <a:p>
                <a:r>
                  <a:rPr lang="en-US" sz="1000" b="1" dirty="0" err="1"/>
                  <a:t>Eigene</a:t>
                </a:r>
                <a:r>
                  <a:rPr lang="en-US" sz="1000" b="1" dirty="0"/>
                  <a:t> GUIs</a:t>
                </a:r>
              </a:p>
            </p:txBody>
          </p:sp>
          <p:pic>
            <p:nvPicPr>
              <p:cNvPr id="55" name="Grafik 54">
                <a:extLst>
                  <a:ext uri="{FF2B5EF4-FFF2-40B4-BE49-F238E27FC236}">
                    <a16:creationId xmlns:a16="http://schemas.microsoft.com/office/drawing/2014/main" id="{6A99AD89-F6E9-4218-ACB9-D371B95AF4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15674" r="20391" b="-395"/>
              <a:stretch/>
            </p:blipFill>
            <p:spPr>
              <a:xfrm>
                <a:off x="6265062" y="4294300"/>
                <a:ext cx="506713" cy="440688"/>
              </a:xfrm>
              <a:prstGeom prst="rect">
                <a:avLst/>
              </a:prstGeom>
            </p:spPr>
          </p:pic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4DEE51B4-166D-4589-85C0-5CC185CA1B50}"/>
                  </a:ext>
                </a:extLst>
              </p:cNvPr>
              <p:cNvSpPr/>
              <p:nvPr/>
            </p:nvSpPr>
            <p:spPr>
              <a:xfrm>
                <a:off x="6286949" y="3971859"/>
                <a:ext cx="1508472" cy="12142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2A02BCAA-88CF-4A2D-B212-9EA2C975ED9B}"/>
                  </a:ext>
                </a:extLst>
              </p:cNvPr>
              <p:cNvSpPr txBox="1"/>
              <p:nvPr/>
            </p:nvSpPr>
            <p:spPr>
              <a:xfrm>
                <a:off x="6616389" y="4037807"/>
                <a:ext cx="849592" cy="215444"/>
              </a:xfrm>
              <a:prstGeom prst="rect">
                <a:avLst/>
              </a:prstGeom>
            </p:spPr>
            <p:txBody>
              <a:bodyPr wrap="none" lIns="0" tIns="0" rIns="0" bIns="0" rtlCol="0" anchor="b">
                <a:spAutoFit/>
              </a:bodyPr>
              <a:lstStyle/>
              <a:p>
                <a:pPr algn="ctr"/>
                <a:r>
                  <a:rPr lang="en-US" sz="1400" b="1" dirty="0"/>
                  <a:t>Transfer</a:t>
                </a:r>
              </a:p>
            </p:txBody>
          </p:sp>
        </p:grp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9E933BCF-9E83-4918-9FF0-7423A28B5168}"/>
                </a:ext>
              </a:extLst>
            </p:cNvPr>
            <p:cNvSpPr/>
            <p:nvPr/>
          </p:nvSpPr>
          <p:spPr>
            <a:xfrm>
              <a:off x="6219547" y="4761938"/>
              <a:ext cx="1499900" cy="3688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1445644E-9038-4C6E-B0C4-F6229755A005}"/>
              </a:ext>
            </a:extLst>
          </p:cNvPr>
          <p:cNvCxnSpPr>
            <a:cxnSpLocks/>
          </p:cNvCxnSpPr>
          <p:nvPr/>
        </p:nvCxnSpPr>
        <p:spPr>
          <a:xfrm flipV="1">
            <a:off x="6665347" y="3981450"/>
            <a:ext cx="2153" cy="223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mit Pfeil 183">
            <a:extLst>
              <a:ext uri="{FF2B5EF4-FFF2-40B4-BE49-F238E27FC236}">
                <a16:creationId xmlns:a16="http://schemas.microsoft.com/office/drawing/2014/main" id="{3718D3E9-3BAE-464E-96FE-8F2D3C3866EE}"/>
              </a:ext>
            </a:extLst>
          </p:cNvPr>
          <p:cNvCxnSpPr>
            <a:cxnSpLocks/>
          </p:cNvCxnSpPr>
          <p:nvPr/>
        </p:nvCxnSpPr>
        <p:spPr>
          <a:xfrm>
            <a:off x="7463896" y="3984597"/>
            <a:ext cx="3391" cy="213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B6192C2D-D8FD-430F-9ED0-A5D72E4FDE3F}"/>
              </a:ext>
            </a:extLst>
          </p:cNvPr>
          <p:cNvGrpSpPr/>
          <p:nvPr/>
        </p:nvGrpSpPr>
        <p:grpSpPr>
          <a:xfrm>
            <a:off x="479376" y="5229200"/>
            <a:ext cx="1668654" cy="1038803"/>
            <a:chOff x="2560051" y="3464207"/>
            <a:chExt cx="1668654" cy="1038803"/>
          </a:xfrm>
        </p:grpSpPr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5C81C609-182C-4258-A678-3101F13BC215}"/>
                </a:ext>
              </a:extLst>
            </p:cNvPr>
            <p:cNvSpPr/>
            <p:nvPr/>
          </p:nvSpPr>
          <p:spPr>
            <a:xfrm>
              <a:off x="2560051" y="3464207"/>
              <a:ext cx="1668654" cy="27699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/>
                <a:t>Lokaler</a:t>
              </a:r>
              <a:r>
                <a:rPr lang="en-US" sz="1200" b="1" dirty="0"/>
                <a:t> </a:t>
              </a:r>
              <a:r>
                <a:rPr lang="en-US" sz="1200" b="1" dirty="0" err="1"/>
                <a:t>Rechner</a:t>
              </a:r>
              <a:endParaRPr lang="en-US" sz="1200" dirty="0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034E76D2-B71F-4698-9EB5-5B65E8956CB2}"/>
                </a:ext>
              </a:extLst>
            </p:cNvPr>
            <p:cNvSpPr/>
            <p:nvPr/>
          </p:nvSpPr>
          <p:spPr>
            <a:xfrm>
              <a:off x="2560051" y="3845109"/>
              <a:ext cx="1668654" cy="276999"/>
            </a:xfrm>
            <a:prstGeom prst="rect">
              <a:avLst/>
            </a:prstGeom>
            <a:ln w="25400"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Intranet</a:t>
              </a:r>
              <a:endParaRPr lang="en-US" sz="1200" dirty="0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04F0E34B-2566-4826-AD32-3F33C076798B}"/>
                </a:ext>
              </a:extLst>
            </p:cNvPr>
            <p:cNvSpPr/>
            <p:nvPr/>
          </p:nvSpPr>
          <p:spPr>
            <a:xfrm>
              <a:off x="2560051" y="4226011"/>
              <a:ext cx="1668654" cy="276999"/>
            </a:xfrm>
            <a:prstGeom prst="rect">
              <a:avLst/>
            </a:prstGeom>
            <a:ln w="25400">
              <a:solidFill>
                <a:schemeClr val="tx1"/>
              </a:solidFill>
              <a:prstDash val="sysDot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Cloud</a:t>
              </a:r>
              <a:endParaRPr lang="en-US" sz="1200" dirty="0"/>
            </a:p>
          </p:txBody>
        </p:sp>
      </p:grpSp>
      <p:sp>
        <p:nvSpPr>
          <p:cNvPr id="193" name="Textfeld 192">
            <a:extLst>
              <a:ext uri="{FF2B5EF4-FFF2-40B4-BE49-F238E27FC236}">
                <a16:creationId xmlns:a16="http://schemas.microsoft.com/office/drawing/2014/main" id="{1A6676BD-C67E-4E72-B5D3-2C3E928459D3}"/>
              </a:ext>
            </a:extLst>
          </p:cNvPr>
          <p:cNvSpPr txBox="1"/>
          <p:nvPr/>
        </p:nvSpPr>
        <p:spPr>
          <a:xfrm>
            <a:off x="347436" y="2070852"/>
            <a:ext cx="2255426" cy="369332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r>
              <a:rPr lang="en-US" sz="2400" b="1" dirty="0"/>
              <a:t>FDM-</a:t>
            </a:r>
            <a:r>
              <a:rPr lang="en-US" sz="2400" b="1" dirty="0" err="1"/>
              <a:t>Schritte</a:t>
            </a:r>
            <a:endParaRPr lang="en-US" sz="2400" b="1" dirty="0"/>
          </a:p>
        </p:txBody>
      </p: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5A4ED2F7-5A56-4402-AD08-6EE4FD51982E}"/>
              </a:ext>
            </a:extLst>
          </p:cNvPr>
          <p:cNvGrpSpPr/>
          <p:nvPr/>
        </p:nvGrpSpPr>
        <p:grpSpPr>
          <a:xfrm>
            <a:off x="6331074" y="2993637"/>
            <a:ext cx="1508472" cy="992084"/>
            <a:chOff x="6331074" y="2993637"/>
            <a:chExt cx="1508472" cy="992084"/>
          </a:xfrm>
        </p:grpSpPr>
        <p:grpSp>
          <p:nvGrpSpPr>
            <p:cNvPr id="177" name="Gruppieren 176">
              <a:extLst>
                <a:ext uri="{FF2B5EF4-FFF2-40B4-BE49-F238E27FC236}">
                  <a16:creationId xmlns:a16="http://schemas.microsoft.com/office/drawing/2014/main" id="{827B8128-0A59-4DED-B619-854D827E90A4}"/>
                </a:ext>
              </a:extLst>
            </p:cNvPr>
            <p:cNvGrpSpPr/>
            <p:nvPr/>
          </p:nvGrpSpPr>
          <p:grpSpPr>
            <a:xfrm>
              <a:off x="6331074" y="2993637"/>
              <a:ext cx="1508472" cy="992084"/>
              <a:chOff x="7780766" y="2907696"/>
              <a:chExt cx="1508472" cy="992084"/>
            </a:xfrm>
          </p:grpSpPr>
          <p:grpSp>
            <p:nvGrpSpPr>
              <p:cNvPr id="168" name="Gruppieren 167">
                <a:extLst>
                  <a:ext uri="{FF2B5EF4-FFF2-40B4-BE49-F238E27FC236}">
                    <a16:creationId xmlns:a16="http://schemas.microsoft.com/office/drawing/2014/main" id="{F8570FBC-1234-4EF3-8111-08DF2CA35C7F}"/>
                  </a:ext>
                </a:extLst>
              </p:cNvPr>
              <p:cNvGrpSpPr/>
              <p:nvPr/>
            </p:nvGrpSpPr>
            <p:grpSpPr>
              <a:xfrm>
                <a:off x="7780766" y="2907696"/>
                <a:ext cx="1508472" cy="992084"/>
                <a:chOff x="6180938" y="5247966"/>
                <a:chExt cx="1508472" cy="992084"/>
              </a:xfrm>
            </p:grpSpPr>
            <p:sp>
              <p:nvSpPr>
                <p:cNvPr id="169" name="Rechteck 168">
                  <a:extLst>
                    <a:ext uri="{FF2B5EF4-FFF2-40B4-BE49-F238E27FC236}">
                      <a16:creationId xmlns:a16="http://schemas.microsoft.com/office/drawing/2014/main" id="{490DB071-02D7-4BC0-8F9C-66001E97F606}"/>
                    </a:ext>
                  </a:extLst>
                </p:cNvPr>
                <p:cNvSpPr/>
                <p:nvPr/>
              </p:nvSpPr>
              <p:spPr>
                <a:xfrm>
                  <a:off x="6243712" y="5247966"/>
                  <a:ext cx="1346717" cy="9920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hteck 169">
                  <a:extLst>
                    <a:ext uri="{FF2B5EF4-FFF2-40B4-BE49-F238E27FC236}">
                      <a16:creationId xmlns:a16="http://schemas.microsoft.com/office/drawing/2014/main" id="{4CF62CF9-9428-42EE-AB9D-46C00179C5DE}"/>
                    </a:ext>
                  </a:extLst>
                </p:cNvPr>
                <p:cNvSpPr/>
                <p:nvPr/>
              </p:nvSpPr>
              <p:spPr>
                <a:xfrm>
                  <a:off x="6180938" y="5250239"/>
                  <a:ext cx="150847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 err="1"/>
                    <a:t>Verarbeitung</a:t>
                  </a:r>
                  <a:r>
                    <a:rPr lang="en-US" sz="1200" b="1" dirty="0"/>
                    <a:t>/</a:t>
                  </a:r>
                  <a:r>
                    <a:rPr lang="en-US" sz="1200" b="1" dirty="0" err="1"/>
                    <a:t>Analyse</a:t>
                  </a:r>
                  <a:endParaRPr lang="en-US" sz="1200" b="1" dirty="0"/>
                </a:p>
              </p:txBody>
            </p:sp>
          </p:grpSp>
          <p:pic>
            <p:nvPicPr>
              <p:cNvPr id="174" name="Grafik 173">
                <a:extLst>
                  <a:ext uri="{FF2B5EF4-FFF2-40B4-BE49-F238E27FC236}">
                    <a16:creationId xmlns:a16="http://schemas.microsoft.com/office/drawing/2014/main" id="{079E780F-945B-4C80-9217-749CC8726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2002" y="3402769"/>
                <a:ext cx="360235" cy="417572"/>
              </a:xfrm>
              <a:prstGeom prst="rect">
                <a:avLst/>
              </a:prstGeom>
            </p:spPr>
          </p:pic>
          <p:pic>
            <p:nvPicPr>
              <p:cNvPr id="176" name="Grafik 175">
                <a:extLst>
                  <a:ext uri="{FF2B5EF4-FFF2-40B4-BE49-F238E27FC236}">
                    <a16:creationId xmlns:a16="http://schemas.microsoft.com/office/drawing/2014/main" id="{855D4339-B78A-4ABF-8B44-0BDA99CCB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1218" y="3399677"/>
                <a:ext cx="387641" cy="387641"/>
              </a:xfrm>
              <a:prstGeom prst="rect">
                <a:avLst/>
              </a:prstGeom>
            </p:spPr>
          </p:pic>
        </p:grpSp>
        <p:pic>
          <p:nvPicPr>
            <p:cNvPr id="196" name="Grafik 195">
              <a:extLst>
                <a:ext uri="{FF2B5EF4-FFF2-40B4-BE49-F238E27FC236}">
                  <a16:creationId xmlns:a16="http://schemas.microsoft.com/office/drawing/2014/main" id="{FDB9BAD3-A2B9-4E82-B5D1-377EDCA4E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077" y="3504671"/>
              <a:ext cx="353110" cy="387097"/>
            </a:xfrm>
            <a:prstGeom prst="rect">
              <a:avLst/>
            </a:prstGeom>
          </p:spPr>
        </p:pic>
      </p:grpSp>
      <p:sp>
        <p:nvSpPr>
          <p:cNvPr id="198" name="Textfeld 197">
            <a:extLst>
              <a:ext uri="{FF2B5EF4-FFF2-40B4-BE49-F238E27FC236}">
                <a16:creationId xmlns:a16="http://schemas.microsoft.com/office/drawing/2014/main" id="{4D2AA903-CFE9-4386-AAAA-BBAB292BB2DF}"/>
              </a:ext>
            </a:extLst>
          </p:cNvPr>
          <p:cNvSpPr txBox="1"/>
          <p:nvPr/>
        </p:nvSpPr>
        <p:spPr>
          <a:xfrm>
            <a:off x="355983" y="4176893"/>
            <a:ext cx="2152833" cy="738664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r>
              <a:rPr lang="en-US" sz="2400" b="1" dirty="0" err="1"/>
              <a:t>Werkzeuge</a:t>
            </a:r>
            <a:r>
              <a:rPr lang="en-US" sz="2400" b="1" dirty="0"/>
              <a:t>/</a:t>
            </a:r>
            <a:br>
              <a:rPr lang="en-US" sz="2400" b="1" dirty="0"/>
            </a:br>
            <a:r>
              <a:rPr lang="en-US" sz="2400" b="1" dirty="0" err="1"/>
              <a:t>Umsetzung</a:t>
            </a:r>
            <a:endParaRPr lang="en-US" sz="2400" b="1" dirty="0"/>
          </a:p>
        </p:txBody>
      </p: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8C713F7A-A59E-48BF-AC6A-1284DC2AD0AF}"/>
              </a:ext>
            </a:extLst>
          </p:cNvPr>
          <p:cNvGrpSpPr/>
          <p:nvPr/>
        </p:nvGrpSpPr>
        <p:grpSpPr>
          <a:xfrm>
            <a:off x="4127074" y="5688250"/>
            <a:ext cx="1705632" cy="900001"/>
            <a:chOff x="4108241" y="5102033"/>
            <a:chExt cx="1705632" cy="900001"/>
          </a:xfrm>
        </p:grpSpPr>
        <p:pic>
          <p:nvPicPr>
            <p:cNvPr id="202" name="Grafik 201">
              <a:extLst>
                <a:ext uri="{FF2B5EF4-FFF2-40B4-BE49-F238E27FC236}">
                  <a16:creationId xmlns:a16="http://schemas.microsoft.com/office/drawing/2014/main" id="{81E157FE-8F8F-4330-9C44-8A927EB01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466" y="5431675"/>
              <a:ext cx="1561182" cy="473414"/>
            </a:xfrm>
            <a:prstGeom prst="rect">
              <a:avLst/>
            </a:prstGeom>
          </p:spPr>
        </p:pic>
        <p:sp>
          <p:nvSpPr>
            <p:cNvPr id="203" name="Textfeld 202">
              <a:extLst>
                <a:ext uri="{FF2B5EF4-FFF2-40B4-BE49-F238E27FC236}">
                  <a16:creationId xmlns:a16="http://schemas.microsoft.com/office/drawing/2014/main" id="{543991F9-01FF-4BEA-BDA7-DF31B9E442C2}"/>
                </a:ext>
              </a:extLst>
            </p:cNvPr>
            <p:cNvSpPr txBox="1"/>
            <p:nvPr/>
          </p:nvSpPr>
          <p:spPr>
            <a:xfrm>
              <a:off x="4739041" y="5156564"/>
              <a:ext cx="389530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sz="1400" b="1" dirty="0"/>
                <a:t>ELN</a:t>
              </a:r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4F5E8EF4-621E-4F3C-AEA3-8442C8D98996}"/>
                </a:ext>
              </a:extLst>
            </p:cNvPr>
            <p:cNvSpPr/>
            <p:nvPr/>
          </p:nvSpPr>
          <p:spPr>
            <a:xfrm>
              <a:off x="4108241" y="5102033"/>
              <a:ext cx="1705632" cy="9000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E918CD89-B296-4CA8-8F44-75EADBD79892}"/>
              </a:ext>
            </a:extLst>
          </p:cNvPr>
          <p:cNvSpPr/>
          <p:nvPr/>
        </p:nvSpPr>
        <p:spPr>
          <a:xfrm>
            <a:off x="2523705" y="1191638"/>
            <a:ext cx="1451306" cy="87921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5F2B160-F8FA-49D8-A87F-8987CFFDEBC2}"/>
              </a:ext>
            </a:extLst>
          </p:cNvPr>
          <p:cNvSpPr/>
          <p:nvPr/>
        </p:nvSpPr>
        <p:spPr>
          <a:xfrm>
            <a:off x="9424574" y="1049815"/>
            <a:ext cx="2241537" cy="23567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901E97-55BD-437E-A380-31DD02F02F96}"/>
              </a:ext>
            </a:extLst>
          </p:cNvPr>
          <p:cNvSpPr/>
          <p:nvPr/>
        </p:nvSpPr>
        <p:spPr>
          <a:xfrm>
            <a:off x="6240016" y="2852936"/>
            <a:ext cx="3096344" cy="302433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de-DE" dirty="0">
                <a:solidFill>
                  <a:srgbClr val="C00000"/>
                </a:solidFill>
              </a:rPr>
              <a:t>Workshop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9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38" grpId="0"/>
      <p:bldP spid="198" grpId="0"/>
      <p:bldP spid="3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5983" y="196219"/>
            <a:ext cx="9322002" cy="701675"/>
          </a:xfrm>
        </p:spPr>
        <p:txBody>
          <a:bodyPr/>
          <a:lstStyle/>
          <a:p>
            <a:r>
              <a:rPr lang="de-DE" sz="2800" dirty="0"/>
              <a:t>Technische Roadmap (Stufe 2)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79E9BB3F-419C-4AB1-8C63-3F649F80F6F8}"/>
              </a:ext>
            </a:extLst>
          </p:cNvPr>
          <p:cNvGrpSpPr/>
          <p:nvPr/>
        </p:nvGrpSpPr>
        <p:grpSpPr>
          <a:xfrm>
            <a:off x="4080384" y="4257610"/>
            <a:ext cx="1753973" cy="961643"/>
            <a:chOff x="4151711" y="4005989"/>
            <a:chExt cx="1753973" cy="961643"/>
          </a:xfrm>
        </p:grpSpPr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B4BF5F3-F807-4B0E-9B88-B549885E6DDF}"/>
                </a:ext>
              </a:extLst>
            </p:cNvPr>
            <p:cNvGrpSpPr/>
            <p:nvPr/>
          </p:nvGrpSpPr>
          <p:grpSpPr>
            <a:xfrm>
              <a:off x="4151711" y="4302576"/>
              <a:ext cx="1753973" cy="639929"/>
              <a:chOff x="4065410" y="4304606"/>
              <a:chExt cx="1753973" cy="639929"/>
            </a:xfrm>
          </p:grpSpPr>
          <p:pic>
            <p:nvPicPr>
              <p:cNvPr id="29" name="Grafik 28" descr="Mikroskop">
                <a:extLst>
                  <a:ext uri="{FF2B5EF4-FFF2-40B4-BE49-F238E27FC236}">
                    <a16:creationId xmlns:a16="http://schemas.microsoft.com/office/drawing/2014/main" id="{C742A91B-1A74-47E0-9AFA-84DD3E33F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65410" y="4313599"/>
                <a:ext cx="630936" cy="630936"/>
              </a:xfrm>
              <a:prstGeom prst="rect">
                <a:avLst/>
              </a:prstGeom>
            </p:spPr>
          </p:pic>
          <p:pic>
            <p:nvPicPr>
              <p:cNvPr id="31" name="Grafik 30" descr="Prozessor">
                <a:extLst>
                  <a:ext uri="{FF2B5EF4-FFF2-40B4-BE49-F238E27FC236}">
                    <a16:creationId xmlns:a16="http://schemas.microsoft.com/office/drawing/2014/main" id="{56A5BD0C-2C35-4B46-8A7F-933F75AA61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88447" y="4304606"/>
                <a:ext cx="630936" cy="630936"/>
              </a:xfrm>
              <a:prstGeom prst="rect">
                <a:avLst/>
              </a:prstGeom>
            </p:spPr>
          </p:pic>
          <p:pic>
            <p:nvPicPr>
              <p:cNvPr id="33" name="Grafik 32" descr="Lineal">
                <a:extLst>
                  <a:ext uri="{FF2B5EF4-FFF2-40B4-BE49-F238E27FC236}">
                    <a16:creationId xmlns:a16="http://schemas.microsoft.com/office/drawing/2014/main" id="{CAD72729-A004-4EB0-B15C-F3E3B5D86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96950" y="4304606"/>
                <a:ext cx="630936" cy="630936"/>
              </a:xfrm>
              <a:prstGeom prst="rect">
                <a:avLst/>
              </a:prstGeom>
            </p:spPr>
          </p:pic>
        </p:grp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74EB5233-DE50-4CBD-9B98-EE4CBF094710}"/>
                </a:ext>
              </a:extLst>
            </p:cNvPr>
            <p:cNvSpPr txBox="1"/>
            <p:nvPr/>
          </p:nvSpPr>
          <p:spPr>
            <a:xfrm>
              <a:off x="4776180" y="4060525"/>
              <a:ext cx="597921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sz="1400" b="1" dirty="0" err="1"/>
                <a:t>Daten</a:t>
              </a:r>
              <a:endParaRPr lang="en-US" sz="1400" b="1" dirty="0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2B52362-83F8-4513-ABC8-921FBB04DE4C}"/>
                </a:ext>
              </a:extLst>
            </p:cNvPr>
            <p:cNvSpPr/>
            <p:nvPr/>
          </p:nvSpPr>
          <p:spPr>
            <a:xfrm>
              <a:off x="4200053" y="4005989"/>
              <a:ext cx="1705631" cy="96164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4F59A17-DF95-4777-900C-9194E8EA23EF}"/>
              </a:ext>
            </a:extLst>
          </p:cNvPr>
          <p:cNvGrpSpPr/>
          <p:nvPr/>
        </p:nvGrpSpPr>
        <p:grpSpPr>
          <a:xfrm>
            <a:off x="4127074" y="5688250"/>
            <a:ext cx="1705632" cy="900001"/>
            <a:chOff x="4108241" y="5102033"/>
            <a:chExt cx="1705632" cy="900001"/>
          </a:xfrm>
        </p:grpSpPr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90B57FFA-9246-4AF2-A173-747CE9DAE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466" y="5431675"/>
              <a:ext cx="1561182" cy="473414"/>
            </a:xfrm>
            <a:prstGeom prst="rect">
              <a:avLst/>
            </a:prstGeom>
          </p:spPr>
        </p:pic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533CF27-0A9E-43BE-A75E-B6D4EC8BCCE6}"/>
                </a:ext>
              </a:extLst>
            </p:cNvPr>
            <p:cNvSpPr txBox="1"/>
            <p:nvPr/>
          </p:nvSpPr>
          <p:spPr>
            <a:xfrm>
              <a:off x="4739041" y="5156564"/>
              <a:ext cx="389530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sz="1400" b="1" dirty="0"/>
                <a:t>ELN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BCA15D8D-7E7A-4A8A-A3C7-1B223B7C1B71}"/>
                </a:ext>
              </a:extLst>
            </p:cNvPr>
            <p:cNvSpPr/>
            <p:nvPr/>
          </p:nvSpPr>
          <p:spPr>
            <a:xfrm>
              <a:off x="4108241" y="5102033"/>
              <a:ext cx="1705632" cy="9000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698830FC-5334-485F-8A23-4E5E90B65D20}"/>
              </a:ext>
            </a:extLst>
          </p:cNvPr>
          <p:cNvGrpSpPr/>
          <p:nvPr/>
        </p:nvGrpSpPr>
        <p:grpSpPr>
          <a:xfrm>
            <a:off x="8044992" y="4095408"/>
            <a:ext cx="1147352" cy="1286047"/>
            <a:chOff x="8120962" y="4346028"/>
            <a:chExt cx="1147352" cy="1286047"/>
          </a:xfrm>
        </p:grpSpPr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051A6712-DF88-4C0E-8733-306C87FC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41900" y="4684428"/>
              <a:ext cx="707090" cy="947647"/>
            </a:xfrm>
            <a:prstGeom prst="rect">
              <a:avLst/>
            </a:prstGeom>
          </p:spPr>
        </p:pic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6FDF8BA-F2CE-4579-8699-BA9FA5608240}"/>
                </a:ext>
              </a:extLst>
            </p:cNvPr>
            <p:cNvSpPr/>
            <p:nvPr/>
          </p:nvSpPr>
          <p:spPr>
            <a:xfrm>
              <a:off x="8120962" y="4346028"/>
              <a:ext cx="1147352" cy="128604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96B21448-9740-4849-99DE-D1B72BDDD459}"/>
                </a:ext>
              </a:extLst>
            </p:cNvPr>
            <p:cNvSpPr txBox="1"/>
            <p:nvPr/>
          </p:nvSpPr>
          <p:spPr>
            <a:xfrm>
              <a:off x="8531132" y="4399700"/>
              <a:ext cx="285335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sz="1400" b="1" dirty="0"/>
                <a:t>DB</a:t>
              </a:r>
            </a:p>
          </p:txBody>
        </p: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11230A1-E12E-4F17-8822-E7B0EAB8CAE8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5834357" y="4738432"/>
            <a:ext cx="559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F0C633C-BE53-47E8-973E-87EDC9156599}"/>
              </a:ext>
            </a:extLst>
          </p:cNvPr>
          <p:cNvCxnSpPr>
            <a:cxnSpLocks/>
            <a:stCxn id="56" idx="3"/>
            <a:endCxn id="71" idx="1"/>
          </p:cNvCxnSpPr>
          <p:nvPr/>
        </p:nvCxnSpPr>
        <p:spPr>
          <a:xfrm>
            <a:off x="7537861" y="4738432"/>
            <a:ext cx="50713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FB027AD1-8938-4925-85D5-27F55627597A}"/>
              </a:ext>
            </a:extLst>
          </p:cNvPr>
          <p:cNvGrpSpPr/>
          <p:nvPr/>
        </p:nvGrpSpPr>
        <p:grpSpPr>
          <a:xfrm>
            <a:off x="6393557" y="4095408"/>
            <a:ext cx="1144304" cy="1286047"/>
            <a:chOff x="6357645" y="3919955"/>
            <a:chExt cx="1144304" cy="1286047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DEE51B4-166D-4589-85C0-5CC185CA1B50}"/>
                </a:ext>
              </a:extLst>
            </p:cNvPr>
            <p:cNvSpPr/>
            <p:nvPr/>
          </p:nvSpPr>
          <p:spPr>
            <a:xfrm>
              <a:off x="6357645" y="3919955"/>
              <a:ext cx="1144304" cy="128604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A02BCAA-88CF-4A2D-B212-9EA2C975ED9B}"/>
                </a:ext>
              </a:extLst>
            </p:cNvPr>
            <p:cNvSpPr txBox="1"/>
            <p:nvPr/>
          </p:nvSpPr>
          <p:spPr>
            <a:xfrm>
              <a:off x="6518193" y="3973627"/>
              <a:ext cx="849592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en-US" sz="1400" b="1" dirty="0"/>
                <a:t>Transfer</a:t>
              </a:r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08E9627-B8A7-4F0A-9E35-209C566C1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1758" y="4240066"/>
              <a:ext cx="882463" cy="894335"/>
            </a:xfrm>
            <a:prstGeom prst="rect">
              <a:avLst/>
            </a:prstGeom>
          </p:spPr>
        </p:pic>
      </p:grpSp>
      <p:sp>
        <p:nvSpPr>
          <p:cNvPr id="62" name="Rechteck 61">
            <a:extLst>
              <a:ext uri="{FF2B5EF4-FFF2-40B4-BE49-F238E27FC236}">
                <a16:creationId xmlns:a16="http://schemas.microsoft.com/office/drawing/2014/main" id="{888965FE-5240-4063-B3A7-1DF8300ACC59}"/>
              </a:ext>
            </a:extLst>
          </p:cNvPr>
          <p:cNvSpPr/>
          <p:nvPr/>
        </p:nvSpPr>
        <p:spPr>
          <a:xfrm>
            <a:off x="7520131" y="5788883"/>
            <a:ext cx="12309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dirty="0"/>
              <a:t>Import von ELN-</a:t>
            </a:r>
            <a:r>
              <a:rPr lang="en-US" sz="1000" b="1" dirty="0" err="1"/>
              <a:t>Daten</a:t>
            </a:r>
            <a:br>
              <a:rPr lang="en-US" sz="1000" b="1" dirty="0"/>
            </a:br>
            <a:r>
              <a:rPr lang="en-US" sz="1000" b="1" dirty="0"/>
              <a:t>(</a:t>
            </a:r>
            <a:r>
              <a:rPr lang="en-US" sz="1000" b="1" dirty="0" err="1"/>
              <a:t>Verknüpfung</a:t>
            </a:r>
            <a:r>
              <a:rPr lang="en-US" sz="1000" b="1" dirty="0"/>
              <a:t> </a:t>
            </a:r>
            <a:r>
              <a:rPr lang="en-US" sz="1000" b="1" dirty="0" err="1"/>
              <a:t>implizit</a:t>
            </a:r>
            <a:r>
              <a:rPr lang="en-US" sz="1000" b="1" dirty="0"/>
              <a:t>)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0D5C2EF-E229-4D01-8E98-9E5AA09E3C1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192344" y="4738432"/>
            <a:ext cx="320782" cy="13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E99FFBC3-5C06-469D-B8B8-5A03B3AC31F1}"/>
              </a:ext>
            </a:extLst>
          </p:cNvPr>
          <p:cNvGrpSpPr/>
          <p:nvPr/>
        </p:nvGrpSpPr>
        <p:grpSpPr>
          <a:xfrm>
            <a:off x="6566148" y="5736739"/>
            <a:ext cx="794402" cy="798130"/>
            <a:chOff x="8120962" y="4534641"/>
            <a:chExt cx="794402" cy="818954"/>
          </a:xfrm>
        </p:grpSpPr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336176C-40CD-437A-8F00-7603BB51D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511" y="4864450"/>
              <a:ext cx="613304" cy="425224"/>
            </a:xfrm>
            <a:prstGeom prst="rect">
              <a:avLst/>
            </a:prstGeom>
          </p:spPr>
        </p:pic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DCECAAB7-4D3D-4918-BFC2-90B6C1B290DE}"/>
                </a:ext>
              </a:extLst>
            </p:cNvPr>
            <p:cNvSpPr/>
            <p:nvPr/>
          </p:nvSpPr>
          <p:spPr>
            <a:xfrm>
              <a:off x="8120962" y="4534641"/>
              <a:ext cx="794402" cy="8189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D957CD88-4731-4190-A765-818CFDE0B3DA}"/>
                </a:ext>
              </a:extLst>
            </p:cNvPr>
            <p:cNvSpPr txBox="1"/>
            <p:nvPr/>
          </p:nvSpPr>
          <p:spPr>
            <a:xfrm>
              <a:off x="8375495" y="4596693"/>
              <a:ext cx="285335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en-US" sz="1400" b="1" dirty="0"/>
                <a:t>DB</a:t>
              </a:r>
            </a:p>
          </p:txBody>
        </p:sp>
      </p:grp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E233C402-6FC0-4888-BEF0-0D37A161ED0B}"/>
              </a:ext>
            </a:extLst>
          </p:cNvPr>
          <p:cNvCxnSpPr>
            <a:cxnSpLocks/>
            <a:stCxn id="59" idx="3"/>
            <a:endCxn id="102" idx="1"/>
          </p:cNvCxnSpPr>
          <p:nvPr/>
        </p:nvCxnSpPr>
        <p:spPr>
          <a:xfrm flipV="1">
            <a:off x="5832706" y="6135804"/>
            <a:ext cx="733442" cy="244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0ED832A2-CDDC-49CC-A10D-8205319EE9E1}"/>
              </a:ext>
            </a:extLst>
          </p:cNvPr>
          <p:cNvCxnSpPr>
            <a:cxnSpLocks/>
            <a:stCxn id="62" idx="0"/>
          </p:cNvCxnSpPr>
          <p:nvPr/>
        </p:nvCxnSpPr>
        <p:spPr>
          <a:xfrm rot="16200000" flipV="1">
            <a:off x="7453663" y="5106957"/>
            <a:ext cx="210015" cy="115383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8BBA9B19-08C6-4CEC-9A12-253416FB6EDA}"/>
              </a:ext>
            </a:extLst>
          </p:cNvPr>
          <p:cNvCxnSpPr>
            <a:cxnSpLocks/>
            <a:stCxn id="102" idx="0"/>
            <a:endCxn id="56" idx="2"/>
          </p:cNvCxnSpPr>
          <p:nvPr/>
        </p:nvCxnSpPr>
        <p:spPr>
          <a:xfrm flipV="1">
            <a:off x="6963349" y="5381455"/>
            <a:ext cx="2360" cy="3552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B18FD794-0719-4E26-9249-E2E18B9C1FA0}"/>
              </a:ext>
            </a:extLst>
          </p:cNvPr>
          <p:cNvGrpSpPr/>
          <p:nvPr/>
        </p:nvGrpSpPr>
        <p:grpSpPr>
          <a:xfrm>
            <a:off x="9513125" y="3946773"/>
            <a:ext cx="2041913" cy="1530964"/>
            <a:chOff x="9513125" y="3841998"/>
            <a:chExt cx="2041913" cy="1530964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EEFD716F-D87F-4323-80FB-A4A650B105FB}"/>
                </a:ext>
              </a:extLst>
            </p:cNvPr>
            <p:cNvGrpSpPr/>
            <p:nvPr/>
          </p:nvGrpSpPr>
          <p:grpSpPr>
            <a:xfrm>
              <a:off x="9513126" y="3841998"/>
              <a:ext cx="2041912" cy="1514398"/>
              <a:chOff x="9513126" y="3561658"/>
              <a:chExt cx="2041912" cy="1514398"/>
            </a:xfrm>
          </p:grpSpPr>
          <p:sp>
            <p:nvSpPr>
              <p:cNvPr id="118" name="Textfeld 117">
                <a:extLst>
                  <a:ext uri="{FF2B5EF4-FFF2-40B4-BE49-F238E27FC236}">
                    <a16:creationId xmlns:a16="http://schemas.microsoft.com/office/drawing/2014/main" id="{A8F41EB0-3CBE-4C03-9FC8-78E0D12311A1}"/>
                  </a:ext>
                </a:extLst>
              </p:cNvPr>
              <p:cNvSpPr txBox="1"/>
              <p:nvPr/>
            </p:nvSpPr>
            <p:spPr>
              <a:xfrm>
                <a:off x="9513126" y="3561658"/>
                <a:ext cx="2041912" cy="1201569"/>
              </a:xfrm>
              <a:prstGeom prst="rect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txBody>
              <a:bodyPr wrap="square" lIns="90000" tIns="90000" rIns="90000" bIns="90000" rtlCol="0" anchor="t" anchorCtr="0">
                <a:noAutofit/>
              </a:bodyPr>
              <a:lstStyle/>
              <a:p>
                <a:pPr algn="ctr"/>
                <a:r>
                  <a:rPr lang="en-US" sz="1400" b="1" dirty="0"/>
                  <a:t>Backup-</a:t>
                </a:r>
                <a:r>
                  <a:rPr lang="en-US" sz="1400" b="1" dirty="0" err="1"/>
                  <a:t>Strategie</a:t>
                </a:r>
                <a:r>
                  <a:rPr lang="en-US" sz="1400" b="1" dirty="0"/>
                  <a:t>:</a:t>
                </a:r>
                <a:br>
                  <a:rPr lang="en-US" sz="1400" b="1" dirty="0"/>
                </a:br>
                <a:r>
                  <a:rPr lang="en-US" sz="1400" b="1" dirty="0"/>
                  <a:t>3-2-1</a:t>
                </a:r>
              </a:p>
              <a:p>
                <a:pPr algn="ctr"/>
                <a:endParaRPr lang="en-US" sz="1400" b="1" dirty="0"/>
              </a:p>
            </p:txBody>
          </p: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7B192C44-C294-4BDC-BD40-78FC544BFDCC}"/>
                  </a:ext>
                </a:extLst>
              </p:cNvPr>
              <p:cNvGrpSpPr/>
              <p:nvPr/>
            </p:nvGrpSpPr>
            <p:grpSpPr>
              <a:xfrm>
                <a:off x="9580961" y="4050480"/>
                <a:ext cx="401265" cy="329482"/>
                <a:chOff x="10254026" y="3998330"/>
                <a:chExt cx="1217836" cy="1170868"/>
              </a:xfrm>
            </p:grpSpPr>
            <p:grpSp>
              <p:nvGrpSpPr>
                <p:cNvPr id="32" name="Gruppieren 31">
                  <a:extLst>
                    <a:ext uri="{FF2B5EF4-FFF2-40B4-BE49-F238E27FC236}">
                      <a16:creationId xmlns:a16="http://schemas.microsoft.com/office/drawing/2014/main" id="{8F257319-5BCC-401E-B663-B3DE465281F7}"/>
                    </a:ext>
                  </a:extLst>
                </p:cNvPr>
                <p:cNvGrpSpPr/>
                <p:nvPr/>
              </p:nvGrpSpPr>
              <p:grpSpPr>
                <a:xfrm>
                  <a:off x="10254026" y="4254798"/>
                  <a:ext cx="914400" cy="914400"/>
                  <a:chOff x="10254026" y="4254798"/>
                  <a:chExt cx="914400" cy="914400"/>
                </a:xfrm>
              </p:grpSpPr>
              <p:sp>
                <p:nvSpPr>
                  <p:cNvPr id="30" name="Rechteck 29">
                    <a:extLst>
                      <a:ext uri="{FF2B5EF4-FFF2-40B4-BE49-F238E27FC236}">
                        <a16:creationId xmlns:a16="http://schemas.microsoft.com/office/drawing/2014/main" id="{2152A62C-8D54-47FF-B1A2-9D84E7050B4A}"/>
                      </a:ext>
                    </a:extLst>
                  </p:cNvPr>
                  <p:cNvSpPr/>
                  <p:nvPr/>
                </p:nvSpPr>
                <p:spPr>
                  <a:xfrm>
                    <a:off x="10437544" y="4324256"/>
                    <a:ext cx="482991" cy="6810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3" name="Grafik 62" descr="Dokument">
                    <a:extLst>
                      <a:ext uri="{FF2B5EF4-FFF2-40B4-BE49-F238E27FC236}">
                        <a16:creationId xmlns:a16="http://schemas.microsoft.com/office/drawing/2014/main" id="{56942B65-308A-4CC2-B419-572C6D05F5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54026" y="42547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6" name="Gruppieren 65">
                  <a:extLst>
                    <a:ext uri="{FF2B5EF4-FFF2-40B4-BE49-F238E27FC236}">
                      <a16:creationId xmlns:a16="http://schemas.microsoft.com/office/drawing/2014/main" id="{68222748-AFA3-42D2-A89C-E391245969D3}"/>
                    </a:ext>
                  </a:extLst>
                </p:cNvPr>
                <p:cNvGrpSpPr/>
                <p:nvPr/>
              </p:nvGrpSpPr>
              <p:grpSpPr>
                <a:xfrm>
                  <a:off x="10394804" y="4112101"/>
                  <a:ext cx="914400" cy="914400"/>
                  <a:chOff x="10232145" y="4207602"/>
                  <a:chExt cx="914400" cy="914400"/>
                </a:xfrm>
              </p:grpSpPr>
              <p:sp>
                <p:nvSpPr>
                  <p:cNvPr id="67" name="Rechteck 66">
                    <a:extLst>
                      <a:ext uri="{FF2B5EF4-FFF2-40B4-BE49-F238E27FC236}">
                        <a16:creationId xmlns:a16="http://schemas.microsoft.com/office/drawing/2014/main" id="{CE69E7BC-FA0A-45FC-A23D-4EEA62DD5FCF}"/>
                      </a:ext>
                    </a:extLst>
                  </p:cNvPr>
                  <p:cNvSpPr/>
                  <p:nvPr/>
                </p:nvSpPr>
                <p:spPr>
                  <a:xfrm>
                    <a:off x="10437544" y="4324256"/>
                    <a:ext cx="482991" cy="6810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0" name="Grafik 69" descr="Dokument">
                    <a:extLst>
                      <a:ext uri="{FF2B5EF4-FFF2-40B4-BE49-F238E27FC236}">
                        <a16:creationId xmlns:a16="http://schemas.microsoft.com/office/drawing/2014/main" id="{BE46409B-D1E0-4C79-ABA0-56934B2B38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32145" y="4207602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3" name="Gruppieren 72">
                  <a:extLst>
                    <a:ext uri="{FF2B5EF4-FFF2-40B4-BE49-F238E27FC236}">
                      <a16:creationId xmlns:a16="http://schemas.microsoft.com/office/drawing/2014/main" id="{BCC049D8-8B79-4C4E-A9EE-8B736256DA48}"/>
                    </a:ext>
                  </a:extLst>
                </p:cNvPr>
                <p:cNvGrpSpPr/>
                <p:nvPr/>
              </p:nvGrpSpPr>
              <p:grpSpPr>
                <a:xfrm>
                  <a:off x="10557462" y="3998330"/>
                  <a:ext cx="914400" cy="914400"/>
                  <a:chOff x="10252384" y="4207208"/>
                  <a:chExt cx="914400" cy="914400"/>
                </a:xfrm>
              </p:grpSpPr>
              <p:sp>
                <p:nvSpPr>
                  <p:cNvPr id="76" name="Rechteck 75">
                    <a:extLst>
                      <a:ext uri="{FF2B5EF4-FFF2-40B4-BE49-F238E27FC236}">
                        <a16:creationId xmlns:a16="http://schemas.microsoft.com/office/drawing/2014/main" id="{D8BBC7E6-1D4E-4E6E-8E91-914DE6B18ECE}"/>
                      </a:ext>
                    </a:extLst>
                  </p:cNvPr>
                  <p:cNvSpPr/>
                  <p:nvPr/>
                </p:nvSpPr>
                <p:spPr>
                  <a:xfrm>
                    <a:off x="10437544" y="4324256"/>
                    <a:ext cx="482991" cy="6810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8" name="Grafik 77" descr="Dokument">
                    <a:extLst>
                      <a:ext uri="{FF2B5EF4-FFF2-40B4-BE49-F238E27FC236}">
                        <a16:creationId xmlns:a16="http://schemas.microsoft.com/office/drawing/2014/main" id="{B5FA3187-B5C2-4B9C-B638-1D5FC2FF94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52384" y="4207208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19A9B8F7-2A2E-4087-B306-F6C8EA7FBB2C}"/>
                  </a:ext>
                </a:extLst>
              </p:cNvPr>
              <p:cNvSpPr/>
              <p:nvPr/>
            </p:nvSpPr>
            <p:spPr>
              <a:xfrm>
                <a:off x="10321743" y="4093021"/>
                <a:ext cx="909149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 b="1" dirty="0"/>
                  <a:t>3 </a:t>
                </a:r>
                <a:r>
                  <a:rPr lang="en-US" sz="1200" b="1" dirty="0" err="1"/>
                  <a:t>Kopien</a:t>
                </a:r>
                <a:endParaRPr lang="en-US" sz="1200" b="1" dirty="0"/>
              </a:p>
            </p:txBody>
          </p:sp>
          <p:pic>
            <p:nvPicPr>
              <p:cNvPr id="37" name="Grafik 36" descr="Synchronisierende Cloud">
                <a:extLst>
                  <a:ext uri="{FF2B5EF4-FFF2-40B4-BE49-F238E27FC236}">
                    <a16:creationId xmlns:a16="http://schemas.microsoft.com/office/drawing/2014/main" id="{BCE8A370-5A2D-46A1-8640-04C9B36D8F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9633292" y="4763227"/>
                <a:ext cx="312829" cy="312829"/>
              </a:xfrm>
              <a:prstGeom prst="rect">
                <a:avLst/>
              </a:prstGeom>
            </p:spPr>
          </p:pic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09B245C5-4554-424E-8B39-EC84F9FB112C}"/>
                  </a:ext>
                </a:extLst>
              </p:cNvPr>
              <p:cNvGrpSpPr/>
              <p:nvPr/>
            </p:nvGrpSpPr>
            <p:grpSpPr>
              <a:xfrm>
                <a:off x="9552384" y="4375703"/>
                <a:ext cx="465475" cy="411924"/>
                <a:chOff x="9565604" y="4903976"/>
                <a:chExt cx="824662" cy="707559"/>
              </a:xfrm>
            </p:grpSpPr>
            <p:pic>
              <p:nvPicPr>
                <p:cNvPr id="43" name="Grafik 42" descr="Sprecher">
                  <a:extLst>
                    <a:ext uri="{FF2B5EF4-FFF2-40B4-BE49-F238E27FC236}">
                      <a16:creationId xmlns:a16="http://schemas.microsoft.com/office/drawing/2014/main" id="{D1C5921E-16C6-4538-B95E-DDDA75F403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 r="49512"/>
                <a:stretch/>
              </p:blipFill>
              <p:spPr>
                <a:xfrm>
                  <a:off x="9565604" y="4903976"/>
                  <a:ext cx="357234" cy="707559"/>
                </a:xfrm>
                <a:prstGeom prst="rect">
                  <a:avLst/>
                </a:prstGeom>
              </p:spPr>
            </p:pic>
            <p:pic>
              <p:nvPicPr>
                <p:cNvPr id="45" name="Grafik 44" descr="Optischer Datenträger">
                  <a:extLst>
                    <a:ext uri="{FF2B5EF4-FFF2-40B4-BE49-F238E27FC236}">
                      <a16:creationId xmlns:a16="http://schemas.microsoft.com/office/drawing/2014/main" id="{D7F475E2-38A9-4A8E-96C5-781A184E7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28601" y="5020902"/>
                  <a:ext cx="461665" cy="461665"/>
                </a:xfrm>
                <a:prstGeom prst="rect">
                  <a:avLst/>
                </a:prstGeom>
              </p:spPr>
            </p:pic>
          </p:grp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48DDD482-4F49-450E-87E8-E660EC76CF96}"/>
                  </a:ext>
                </a:extLst>
              </p:cNvPr>
              <p:cNvSpPr/>
              <p:nvPr/>
            </p:nvSpPr>
            <p:spPr>
              <a:xfrm>
                <a:off x="10321743" y="4448601"/>
                <a:ext cx="909149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 b="1" dirty="0"/>
                  <a:t>2 </a:t>
                </a:r>
                <a:r>
                  <a:rPr lang="en-US" sz="1200" b="1" dirty="0" err="1"/>
                  <a:t>Medien</a:t>
                </a:r>
                <a:endParaRPr lang="en-US" sz="1200" b="1" dirty="0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C2F3D784-B783-4103-8132-94484E9AA3A9}"/>
                  </a:ext>
                </a:extLst>
              </p:cNvPr>
              <p:cNvSpPr/>
              <p:nvPr/>
            </p:nvSpPr>
            <p:spPr>
              <a:xfrm>
                <a:off x="10321743" y="4828510"/>
                <a:ext cx="909149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 b="1" dirty="0"/>
                  <a:t>1 Offsite</a:t>
                </a:r>
              </a:p>
            </p:txBody>
          </p:sp>
        </p:grp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76218570-EF15-4E24-98D8-88681DE771BF}"/>
                </a:ext>
              </a:extLst>
            </p:cNvPr>
            <p:cNvSpPr/>
            <p:nvPr/>
          </p:nvSpPr>
          <p:spPr>
            <a:xfrm>
              <a:off x="9513125" y="5043550"/>
              <a:ext cx="2035287" cy="3294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7" name="Textfeld 136">
            <a:extLst>
              <a:ext uri="{FF2B5EF4-FFF2-40B4-BE49-F238E27FC236}">
                <a16:creationId xmlns:a16="http://schemas.microsoft.com/office/drawing/2014/main" id="{7CC3F4A1-7A88-4EAF-B246-6479FBA31903}"/>
              </a:ext>
            </a:extLst>
          </p:cNvPr>
          <p:cNvSpPr txBox="1"/>
          <p:nvPr/>
        </p:nvSpPr>
        <p:spPr>
          <a:xfrm>
            <a:off x="347436" y="2070852"/>
            <a:ext cx="2255426" cy="369332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r>
              <a:rPr lang="en-US" sz="2400" b="1" dirty="0"/>
              <a:t>FDM-</a:t>
            </a:r>
            <a:r>
              <a:rPr lang="en-US" sz="2400" b="1" dirty="0" err="1"/>
              <a:t>Schritte</a:t>
            </a:r>
            <a:endParaRPr lang="en-US" sz="2400" b="1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F6A2A176-2DEC-412E-9841-E418B8CB63F6}"/>
              </a:ext>
            </a:extLst>
          </p:cNvPr>
          <p:cNvCxnSpPr>
            <a:cxnSpLocks/>
          </p:cNvCxnSpPr>
          <p:nvPr/>
        </p:nvCxnSpPr>
        <p:spPr>
          <a:xfrm flipV="1">
            <a:off x="6570582" y="3880098"/>
            <a:ext cx="2153" cy="223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A71B9554-C4F5-4075-9C9B-522584F1402F}"/>
              </a:ext>
            </a:extLst>
          </p:cNvPr>
          <p:cNvCxnSpPr>
            <a:cxnSpLocks/>
          </p:cNvCxnSpPr>
          <p:nvPr/>
        </p:nvCxnSpPr>
        <p:spPr>
          <a:xfrm>
            <a:off x="7369131" y="3868093"/>
            <a:ext cx="3391" cy="2137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37F65CD8-D925-48BF-A559-99A23F8EABE3}"/>
              </a:ext>
            </a:extLst>
          </p:cNvPr>
          <p:cNvGrpSpPr/>
          <p:nvPr/>
        </p:nvGrpSpPr>
        <p:grpSpPr>
          <a:xfrm>
            <a:off x="6221197" y="2871986"/>
            <a:ext cx="1508472" cy="992084"/>
            <a:chOff x="6331074" y="2993637"/>
            <a:chExt cx="1508472" cy="992084"/>
          </a:xfrm>
        </p:grpSpPr>
        <p:grpSp>
          <p:nvGrpSpPr>
            <p:cNvPr id="155" name="Gruppieren 154">
              <a:extLst>
                <a:ext uri="{FF2B5EF4-FFF2-40B4-BE49-F238E27FC236}">
                  <a16:creationId xmlns:a16="http://schemas.microsoft.com/office/drawing/2014/main" id="{47696279-2B12-4523-ABBF-3F49B4B08329}"/>
                </a:ext>
              </a:extLst>
            </p:cNvPr>
            <p:cNvGrpSpPr/>
            <p:nvPr/>
          </p:nvGrpSpPr>
          <p:grpSpPr>
            <a:xfrm>
              <a:off x="6331074" y="2993637"/>
              <a:ext cx="1508472" cy="992084"/>
              <a:chOff x="7780766" y="2907696"/>
              <a:chExt cx="1508472" cy="992084"/>
            </a:xfrm>
          </p:grpSpPr>
          <p:grpSp>
            <p:nvGrpSpPr>
              <p:cNvPr id="157" name="Gruppieren 156">
                <a:extLst>
                  <a:ext uri="{FF2B5EF4-FFF2-40B4-BE49-F238E27FC236}">
                    <a16:creationId xmlns:a16="http://schemas.microsoft.com/office/drawing/2014/main" id="{0D2ADC2D-5976-4DA4-8645-1DB3A077A4D3}"/>
                  </a:ext>
                </a:extLst>
              </p:cNvPr>
              <p:cNvGrpSpPr/>
              <p:nvPr/>
            </p:nvGrpSpPr>
            <p:grpSpPr>
              <a:xfrm>
                <a:off x="7780766" y="2907696"/>
                <a:ext cx="1508472" cy="992084"/>
                <a:chOff x="6180938" y="5247966"/>
                <a:chExt cx="1508472" cy="992084"/>
              </a:xfrm>
            </p:grpSpPr>
            <p:sp>
              <p:nvSpPr>
                <p:cNvPr id="160" name="Rechteck 159">
                  <a:extLst>
                    <a:ext uri="{FF2B5EF4-FFF2-40B4-BE49-F238E27FC236}">
                      <a16:creationId xmlns:a16="http://schemas.microsoft.com/office/drawing/2014/main" id="{12DBCAB7-B3BA-497B-80C9-A88EB2DC9CA1}"/>
                    </a:ext>
                  </a:extLst>
                </p:cNvPr>
                <p:cNvSpPr/>
                <p:nvPr/>
              </p:nvSpPr>
              <p:spPr>
                <a:xfrm>
                  <a:off x="6243712" y="5247966"/>
                  <a:ext cx="1346717" cy="99208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Rechteck 160">
                  <a:extLst>
                    <a:ext uri="{FF2B5EF4-FFF2-40B4-BE49-F238E27FC236}">
                      <a16:creationId xmlns:a16="http://schemas.microsoft.com/office/drawing/2014/main" id="{5C1EE3AC-6AC4-482D-A83A-16F652FF4228}"/>
                    </a:ext>
                  </a:extLst>
                </p:cNvPr>
                <p:cNvSpPr/>
                <p:nvPr/>
              </p:nvSpPr>
              <p:spPr>
                <a:xfrm>
                  <a:off x="6180938" y="5250239"/>
                  <a:ext cx="150847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1" dirty="0" err="1"/>
                    <a:t>Verarbeitung</a:t>
                  </a:r>
                  <a:r>
                    <a:rPr lang="en-US" sz="1200" b="1" dirty="0"/>
                    <a:t>/</a:t>
                  </a:r>
                  <a:r>
                    <a:rPr lang="en-US" sz="1200" b="1" dirty="0" err="1"/>
                    <a:t>Analyse</a:t>
                  </a:r>
                  <a:endParaRPr lang="en-US" sz="1200" b="1" dirty="0"/>
                </a:p>
              </p:txBody>
            </p:sp>
          </p:grpSp>
          <p:pic>
            <p:nvPicPr>
              <p:cNvPr id="158" name="Grafik 157">
                <a:extLst>
                  <a:ext uri="{FF2B5EF4-FFF2-40B4-BE49-F238E27FC236}">
                    <a16:creationId xmlns:a16="http://schemas.microsoft.com/office/drawing/2014/main" id="{50322E08-1D0D-4DB4-92C6-5ABD0A5B8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2002" y="3402769"/>
                <a:ext cx="360235" cy="417572"/>
              </a:xfrm>
              <a:prstGeom prst="rect">
                <a:avLst/>
              </a:prstGeom>
            </p:spPr>
          </p:pic>
          <p:pic>
            <p:nvPicPr>
              <p:cNvPr id="159" name="Grafik 158">
                <a:extLst>
                  <a:ext uri="{FF2B5EF4-FFF2-40B4-BE49-F238E27FC236}">
                    <a16:creationId xmlns:a16="http://schemas.microsoft.com/office/drawing/2014/main" id="{3800EC37-D793-424A-A749-3C9C3CB05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1218" y="3399677"/>
                <a:ext cx="387641" cy="387641"/>
              </a:xfrm>
              <a:prstGeom prst="rect">
                <a:avLst/>
              </a:prstGeom>
            </p:spPr>
          </p:pic>
        </p:grp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59756040-3106-4FA2-AE4D-1E588DA9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077" y="3504671"/>
              <a:ext cx="353110" cy="387097"/>
            </a:xfrm>
            <a:prstGeom prst="rect">
              <a:avLst/>
            </a:prstGeom>
          </p:spPr>
        </p:pic>
      </p:grpSp>
      <p:sp>
        <p:nvSpPr>
          <p:cNvPr id="178" name="Textfeld 177">
            <a:extLst>
              <a:ext uri="{FF2B5EF4-FFF2-40B4-BE49-F238E27FC236}">
                <a16:creationId xmlns:a16="http://schemas.microsoft.com/office/drawing/2014/main" id="{446BA93A-C0E9-4051-81FC-174E49201319}"/>
              </a:ext>
            </a:extLst>
          </p:cNvPr>
          <p:cNvSpPr txBox="1"/>
          <p:nvPr/>
        </p:nvSpPr>
        <p:spPr>
          <a:xfrm>
            <a:off x="355983" y="4176893"/>
            <a:ext cx="2152833" cy="738664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r>
              <a:rPr lang="en-US" sz="2400" b="1" dirty="0" err="1"/>
              <a:t>Werkzeuge</a:t>
            </a:r>
            <a:r>
              <a:rPr lang="en-US" sz="2400" b="1" dirty="0"/>
              <a:t>/</a:t>
            </a:r>
            <a:br>
              <a:rPr lang="en-US" sz="2400" b="1" dirty="0"/>
            </a:br>
            <a:r>
              <a:rPr lang="en-US" sz="2400" b="1" dirty="0" err="1"/>
              <a:t>Umsetzung</a:t>
            </a:r>
            <a:endParaRPr lang="en-US" sz="2400" b="1" dirty="0"/>
          </a:p>
        </p:txBody>
      </p:sp>
      <p:sp>
        <p:nvSpPr>
          <p:cNvPr id="82" name="Pfeil: nach rechts 81">
            <a:extLst>
              <a:ext uri="{FF2B5EF4-FFF2-40B4-BE49-F238E27FC236}">
                <a16:creationId xmlns:a16="http://schemas.microsoft.com/office/drawing/2014/main" id="{210D6D37-5625-4F04-BCB1-F35BC0437FF9}"/>
              </a:ext>
            </a:extLst>
          </p:cNvPr>
          <p:cNvSpPr/>
          <p:nvPr/>
        </p:nvSpPr>
        <p:spPr>
          <a:xfrm>
            <a:off x="2537657" y="1191638"/>
            <a:ext cx="1440000" cy="900000"/>
          </a:xfrm>
          <a:prstGeom prst="rightArrow">
            <a:avLst>
              <a:gd name="adj1" fmla="val 66572"/>
              <a:gd name="adj2" fmla="val 357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Planung</a:t>
            </a:r>
            <a:endParaRPr lang="en-US" sz="1600" dirty="0"/>
          </a:p>
        </p:txBody>
      </p:sp>
      <p:sp>
        <p:nvSpPr>
          <p:cNvPr id="84" name="Pfeil: nach rechts 83">
            <a:extLst>
              <a:ext uri="{FF2B5EF4-FFF2-40B4-BE49-F238E27FC236}">
                <a16:creationId xmlns:a16="http://schemas.microsoft.com/office/drawing/2014/main" id="{79A924FE-9828-4184-9847-21909905AFE1}"/>
              </a:ext>
            </a:extLst>
          </p:cNvPr>
          <p:cNvSpPr/>
          <p:nvPr/>
        </p:nvSpPr>
        <p:spPr>
          <a:xfrm>
            <a:off x="3988963" y="1191638"/>
            <a:ext cx="2160000" cy="900000"/>
          </a:xfrm>
          <a:prstGeom prst="rightArrow">
            <a:avLst>
              <a:gd name="adj1" fmla="val 66572"/>
              <a:gd name="adj2" fmla="val 357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Erhebung</a:t>
            </a:r>
            <a:endParaRPr lang="en-US" sz="1600" dirty="0"/>
          </a:p>
        </p:txBody>
      </p:sp>
      <p:sp>
        <p:nvSpPr>
          <p:cNvPr id="86" name="Pfeil: nach rechts 85">
            <a:extLst>
              <a:ext uri="{FF2B5EF4-FFF2-40B4-BE49-F238E27FC236}">
                <a16:creationId xmlns:a16="http://schemas.microsoft.com/office/drawing/2014/main" id="{7BD23846-40B7-4189-9A02-9C6433BB977E}"/>
              </a:ext>
            </a:extLst>
          </p:cNvPr>
          <p:cNvSpPr/>
          <p:nvPr/>
        </p:nvSpPr>
        <p:spPr>
          <a:xfrm>
            <a:off x="6162915" y="1191638"/>
            <a:ext cx="3261660" cy="900000"/>
          </a:xfrm>
          <a:prstGeom prst="rightArrow">
            <a:avLst>
              <a:gd name="adj1" fmla="val 66572"/>
              <a:gd name="adj2" fmla="val 357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Speicherung</a:t>
            </a:r>
            <a:endParaRPr lang="en-US" sz="1600" dirty="0"/>
          </a:p>
        </p:txBody>
      </p:sp>
      <p:sp>
        <p:nvSpPr>
          <p:cNvPr id="89" name="Pfeil: nach oben gekrümmt 88">
            <a:extLst>
              <a:ext uri="{FF2B5EF4-FFF2-40B4-BE49-F238E27FC236}">
                <a16:creationId xmlns:a16="http://schemas.microsoft.com/office/drawing/2014/main" id="{776A2870-0513-42D8-84F6-4167147E656C}"/>
              </a:ext>
            </a:extLst>
          </p:cNvPr>
          <p:cNvSpPr/>
          <p:nvPr/>
        </p:nvSpPr>
        <p:spPr>
          <a:xfrm>
            <a:off x="7038901" y="1969385"/>
            <a:ext cx="1512167" cy="246505"/>
          </a:xfrm>
          <a:prstGeom prst="curvedUpArrow">
            <a:avLst>
              <a:gd name="adj1" fmla="val 160089"/>
              <a:gd name="adj2" fmla="val 187354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A4D24F2-64F5-49A7-9D58-A3610B12119A}"/>
              </a:ext>
            </a:extLst>
          </p:cNvPr>
          <p:cNvSpPr/>
          <p:nvPr/>
        </p:nvSpPr>
        <p:spPr>
          <a:xfrm>
            <a:off x="6429428" y="2257739"/>
            <a:ext cx="2510016" cy="45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Verarbeitung</a:t>
            </a:r>
            <a:r>
              <a:rPr lang="en-US" sz="1600" dirty="0"/>
              <a:t>/</a:t>
            </a:r>
            <a:r>
              <a:rPr lang="en-US" sz="1600" dirty="0" err="1"/>
              <a:t>Analyse</a:t>
            </a:r>
            <a:endParaRPr lang="en-US" sz="1600" dirty="0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A6965053-468C-4E4A-A05B-5C63D8623AFF}"/>
              </a:ext>
            </a:extLst>
          </p:cNvPr>
          <p:cNvGrpSpPr/>
          <p:nvPr/>
        </p:nvGrpSpPr>
        <p:grpSpPr>
          <a:xfrm>
            <a:off x="9424575" y="1183164"/>
            <a:ext cx="2130464" cy="2080940"/>
            <a:chOff x="5621528" y="1136219"/>
            <a:chExt cx="2130464" cy="2080940"/>
          </a:xfrm>
        </p:grpSpPr>
        <p:sp>
          <p:nvSpPr>
            <p:cNvPr id="94" name="Pfeil: nach rechts 93">
              <a:extLst>
                <a:ext uri="{FF2B5EF4-FFF2-40B4-BE49-F238E27FC236}">
                  <a16:creationId xmlns:a16="http://schemas.microsoft.com/office/drawing/2014/main" id="{B1A056DD-4CED-400A-BD33-E36F7CFAE07D}"/>
                </a:ext>
              </a:extLst>
            </p:cNvPr>
            <p:cNvSpPr/>
            <p:nvPr/>
          </p:nvSpPr>
          <p:spPr>
            <a:xfrm>
              <a:off x="6023992" y="1136219"/>
              <a:ext cx="1728000" cy="900000"/>
            </a:xfrm>
            <a:prstGeom prst="rightArrow">
              <a:avLst>
                <a:gd name="adj1" fmla="val 66572"/>
                <a:gd name="adj2" fmla="val 357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sz="1600" dirty="0" err="1"/>
                <a:t>Archivierung</a:t>
              </a:r>
              <a:endParaRPr lang="en-US" sz="1600" dirty="0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54A85D3D-A4CE-42E2-AA25-2932A4654E89}"/>
                </a:ext>
              </a:extLst>
            </p:cNvPr>
            <p:cNvSpPr/>
            <p:nvPr/>
          </p:nvSpPr>
          <p:spPr>
            <a:xfrm>
              <a:off x="5621528" y="1285888"/>
              <a:ext cx="411989" cy="17841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Pfeil: nach rechts 95">
              <a:extLst>
                <a:ext uri="{FF2B5EF4-FFF2-40B4-BE49-F238E27FC236}">
                  <a16:creationId xmlns:a16="http://schemas.microsoft.com/office/drawing/2014/main" id="{72883D81-2911-4BCB-B637-55ABFCED7F6E}"/>
                </a:ext>
              </a:extLst>
            </p:cNvPr>
            <p:cNvSpPr/>
            <p:nvPr/>
          </p:nvSpPr>
          <p:spPr>
            <a:xfrm>
              <a:off x="6023992" y="2317159"/>
              <a:ext cx="1728000" cy="900000"/>
            </a:xfrm>
            <a:prstGeom prst="rightArrow">
              <a:avLst>
                <a:gd name="adj1" fmla="val 66572"/>
                <a:gd name="adj2" fmla="val 357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sz="1600" dirty="0" err="1"/>
                <a:t>Publikation</a:t>
              </a:r>
              <a:endParaRPr lang="en-US" sz="1600" dirty="0"/>
            </a:p>
          </p:txBody>
        </p:sp>
      </p:grpSp>
      <p:sp>
        <p:nvSpPr>
          <p:cNvPr id="97" name="Rechteck 96">
            <a:extLst>
              <a:ext uri="{FF2B5EF4-FFF2-40B4-BE49-F238E27FC236}">
                <a16:creationId xmlns:a16="http://schemas.microsoft.com/office/drawing/2014/main" id="{36F0439B-A623-4869-961C-A8BB5E6395BD}"/>
              </a:ext>
            </a:extLst>
          </p:cNvPr>
          <p:cNvSpPr/>
          <p:nvPr/>
        </p:nvSpPr>
        <p:spPr>
          <a:xfrm>
            <a:off x="2523705" y="1191638"/>
            <a:ext cx="1451306" cy="87921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12E0402-D7E4-4627-AC35-5FBBAB661E4F}"/>
              </a:ext>
            </a:extLst>
          </p:cNvPr>
          <p:cNvSpPr/>
          <p:nvPr/>
        </p:nvSpPr>
        <p:spPr>
          <a:xfrm>
            <a:off x="9424574" y="1049815"/>
            <a:ext cx="2241537" cy="235676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33C5E22B-A38A-4C2C-B681-D4D724C83979}"/>
              </a:ext>
            </a:extLst>
          </p:cNvPr>
          <p:cNvGrpSpPr/>
          <p:nvPr/>
        </p:nvGrpSpPr>
        <p:grpSpPr>
          <a:xfrm>
            <a:off x="479376" y="5229200"/>
            <a:ext cx="1668654" cy="1038803"/>
            <a:chOff x="2560051" y="3464207"/>
            <a:chExt cx="1668654" cy="1038803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45FFD615-AC26-4834-93DD-DE513B03F717}"/>
                </a:ext>
              </a:extLst>
            </p:cNvPr>
            <p:cNvSpPr/>
            <p:nvPr/>
          </p:nvSpPr>
          <p:spPr>
            <a:xfrm>
              <a:off x="2560051" y="3464207"/>
              <a:ext cx="1668654" cy="27699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/>
                <a:t>Lokaler</a:t>
              </a:r>
              <a:r>
                <a:rPr lang="en-US" sz="1200" b="1" dirty="0"/>
                <a:t> </a:t>
              </a:r>
              <a:r>
                <a:rPr lang="en-US" sz="1200" b="1" dirty="0" err="1"/>
                <a:t>Rechner</a:t>
              </a:r>
              <a:endParaRPr lang="en-US" sz="1200" dirty="0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4A7227D2-7006-470C-B1CA-092542E084E8}"/>
                </a:ext>
              </a:extLst>
            </p:cNvPr>
            <p:cNvSpPr/>
            <p:nvPr/>
          </p:nvSpPr>
          <p:spPr>
            <a:xfrm>
              <a:off x="2560051" y="3845109"/>
              <a:ext cx="1668654" cy="276999"/>
            </a:xfrm>
            <a:prstGeom prst="rect">
              <a:avLst/>
            </a:prstGeom>
            <a:ln w="25400"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Intranet</a:t>
              </a:r>
              <a:endParaRPr lang="en-US" sz="1200" dirty="0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85CFF15B-1183-4581-BE6B-D068B4B7E93A}"/>
                </a:ext>
              </a:extLst>
            </p:cNvPr>
            <p:cNvSpPr/>
            <p:nvPr/>
          </p:nvSpPr>
          <p:spPr>
            <a:xfrm>
              <a:off x="2560051" y="4226011"/>
              <a:ext cx="1668654" cy="276999"/>
            </a:xfrm>
            <a:prstGeom prst="rect">
              <a:avLst/>
            </a:prstGeom>
            <a:ln w="25400">
              <a:solidFill>
                <a:schemeClr val="tx1"/>
              </a:solidFill>
              <a:prstDash val="sysDot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Cloud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7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5983" y="196219"/>
            <a:ext cx="9322002" cy="701675"/>
          </a:xfrm>
        </p:spPr>
        <p:txBody>
          <a:bodyPr/>
          <a:lstStyle/>
          <a:p>
            <a:r>
              <a:rPr lang="de-DE" sz="2800" dirty="0"/>
              <a:t>Technische Roadmap (Stufe 3)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F60B26C-C0BA-4BDB-9789-07A646A7B6E6}"/>
              </a:ext>
            </a:extLst>
          </p:cNvPr>
          <p:cNvSpPr/>
          <p:nvPr/>
        </p:nvSpPr>
        <p:spPr>
          <a:xfrm>
            <a:off x="2537657" y="1191638"/>
            <a:ext cx="1440000" cy="900000"/>
          </a:xfrm>
          <a:prstGeom prst="rightArrow">
            <a:avLst>
              <a:gd name="adj1" fmla="val 66572"/>
              <a:gd name="adj2" fmla="val 357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Planung</a:t>
            </a:r>
            <a:endParaRPr lang="en-US" sz="1600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0253611-93BA-430A-B26A-02026D51E4E5}"/>
              </a:ext>
            </a:extLst>
          </p:cNvPr>
          <p:cNvSpPr/>
          <p:nvPr/>
        </p:nvSpPr>
        <p:spPr>
          <a:xfrm>
            <a:off x="3977657" y="1191638"/>
            <a:ext cx="1398263" cy="900000"/>
          </a:xfrm>
          <a:prstGeom prst="rightArrow">
            <a:avLst>
              <a:gd name="adj1" fmla="val 66572"/>
              <a:gd name="adj2" fmla="val 357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Erhebung</a:t>
            </a:r>
            <a:endParaRPr lang="en-US" sz="1600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AC5710C-4370-436F-9A03-A8852C473422}"/>
              </a:ext>
            </a:extLst>
          </p:cNvPr>
          <p:cNvSpPr/>
          <p:nvPr/>
        </p:nvSpPr>
        <p:spPr>
          <a:xfrm>
            <a:off x="5375920" y="1191638"/>
            <a:ext cx="4048655" cy="900000"/>
          </a:xfrm>
          <a:prstGeom prst="rightArrow">
            <a:avLst>
              <a:gd name="adj1" fmla="val 66572"/>
              <a:gd name="adj2" fmla="val 357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Speicherung</a:t>
            </a:r>
            <a:endParaRPr lang="en-US" sz="16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64B4847-4682-4225-8260-31007B245FAC}"/>
              </a:ext>
            </a:extLst>
          </p:cNvPr>
          <p:cNvGrpSpPr/>
          <p:nvPr/>
        </p:nvGrpSpPr>
        <p:grpSpPr>
          <a:xfrm>
            <a:off x="9424575" y="1183164"/>
            <a:ext cx="2130464" cy="2080940"/>
            <a:chOff x="5621528" y="1136219"/>
            <a:chExt cx="2130464" cy="2080940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D5F90ADE-C724-4473-9991-B70B99C2D39F}"/>
                </a:ext>
              </a:extLst>
            </p:cNvPr>
            <p:cNvSpPr/>
            <p:nvPr/>
          </p:nvSpPr>
          <p:spPr>
            <a:xfrm>
              <a:off x="6023992" y="1136219"/>
              <a:ext cx="1728000" cy="900000"/>
            </a:xfrm>
            <a:prstGeom prst="rightArrow">
              <a:avLst>
                <a:gd name="adj1" fmla="val 66572"/>
                <a:gd name="adj2" fmla="val 357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sz="1600" dirty="0" err="1"/>
                <a:t>Archivierung</a:t>
              </a:r>
              <a:endParaRPr lang="en-US" sz="1600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E4B428C-E9F0-433F-8FF3-35A265A7BF86}"/>
                </a:ext>
              </a:extLst>
            </p:cNvPr>
            <p:cNvSpPr/>
            <p:nvPr/>
          </p:nvSpPr>
          <p:spPr>
            <a:xfrm>
              <a:off x="5621528" y="1285888"/>
              <a:ext cx="411989" cy="17841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feil: nach rechts 16">
              <a:extLst>
                <a:ext uri="{FF2B5EF4-FFF2-40B4-BE49-F238E27FC236}">
                  <a16:creationId xmlns:a16="http://schemas.microsoft.com/office/drawing/2014/main" id="{A9A9EBDA-1694-4985-A91A-6D366F193C5E}"/>
                </a:ext>
              </a:extLst>
            </p:cNvPr>
            <p:cNvSpPr/>
            <p:nvPr/>
          </p:nvSpPr>
          <p:spPr>
            <a:xfrm>
              <a:off x="6023992" y="2317159"/>
              <a:ext cx="1728000" cy="900000"/>
            </a:xfrm>
            <a:prstGeom prst="rightArrow">
              <a:avLst>
                <a:gd name="adj1" fmla="val 66572"/>
                <a:gd name="adj2" fmla="val 357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sz="1600" dirty="0" err="1"/>
                <a:t>Publikation</a:t>
              </a:r>
              <a:endParaRPr lang="en-US" sz="1600" dirty="0"/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C5AFE860-C7A3-406A-8425-B5FBAAD07F95}"/>
              </a:ext>
            </a:extLst>
          </p:cNvPr>
          <p:cNvSpPr txBox="1"/>
          <p:nvPr/>
        </p:nvSpPr>
        <p:spPr>
          <a:xfrm>
            <a:off x="347436" y="2070852"/>
            <a:ext cx="2255426" cy="369332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r>
              <a:rPr lang="en-US" sz="2400" b="1" dirty="0"/>
              <a:t>FDM-</a:t>
            </a:r>
            <a:r>
              <a:rPr lang="en-US" sz="2400" b="1" dirty="0" err="1"/>
              <a:t>Schritte</a:t>
            </a:r>
            <a:endParaRPr lang="en-US" sz="2400" b="1" dirty="0"/>
          </a:p>
        </p:txBody>
      </p: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698830FC-5334-485F-8A23-4E5E90B65D20}"/>
              </a:ext>
            </a:extLst>
          </p:cNvPr>
          <p:cNvGrpSpPr/>
          <p:nvPr/>
        </p:nvGrpSpPr>
        <p:grpSpPr>
          <a:xfrm>
            <a:off x="7032104" y="4545682"/>
            <a:ext cx="1147352" cy="1441397"/>
            <a:chOff x="8120962" y="4266943"/>
            <a:chExt cx="1147352" cy="1441397"/>
          </a:xfrm>
        </p:grpSpPr>
        <p:pic>
          <p:nvPicPr>
            <p:cNvPr id="74" name="Grafik 73">
              <a:extLst>
                <a:ext uri="{FF2B5EF4-FFF2-40B4-BE49-F238E27FC236}">
                  <a16:creationId xmlns:a16="http://schemas.microsoft.com/office/drawing/2014/main" id="{051A6712-DF88-4C0E-8733-306C87FC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0607" y="4611033"/>
              <a:ext cx="798609" cy="1070302"/>
            </a:xfrm>
            <a:prstGeom prst="rect">
              <a:avLst/>
            </a:prstGeom>
          </p:spPr>
        </p:pic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C6FDF8BA-F2CE-4579-8699-BA9FA5608240}"/>
                </a:ext>
              </a:extLst>
            </p:cNvPr>
            <p:cNvSpPr/>
            <p:nvPr/>
          </p:nvSpPr>
          <p:spPr>
            <a:xfrm>
              <a:off x="8120962" y="4266943"/>
              <a:ext cx="1147352" cy="14413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96B21448-9740-4849-99DE-D1B72BDDD459}"/>
                </a:ext>
              </a:extLst>
            </p:cNvPr>
            <p:cNvSpPr txBox="1"/>
            <p:nvPr/>
          </p:nvSpPr>
          <p:spPr>
            <a:xfrm>
              <a:off x="8531131" y="4329181"/>
              <a:ext cx="285335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en-US" sz="1400" b="1" dirty="0"/>
                <a:t>DB</a:t>
              </a:r>
            </a:p>
          </p:txBody>
        </p:sp>
      </p:grp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F0C633C-BE53-47E8-973E-87EDC9156599}"/>
              </a:ext>
            </a:extLst>
          </p:cNvPr>
          <p:cNvCxnSpPr>
            <a:cxnSpLocks/>
            <a:stCxn id="56" idx="3"/>
            <a:endCxn id="71" idx="1"/>
          </p:cNvCxnSpPr>
          <p:nvPr/>
        </p:nvCxnSpPr>
        <p:spPr>
          <a:xfrm>
            <a:off x="6791966" y="5266380"/>
            <a:ext cx="2401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1B54EF9B-6E2B-4290-B61E-491E93BEBE06}"/>
              </a:ext>
            </a:extLst>
          </p:cNvPr>
          <p:cNvGrpSpPr/>
          <p:nvPr/>
        </p:nvGrpSpPr>
        <p:grpSpPr>
          <a:xfrm>
            <a:off x="4230465" y="4149080"/>
            <a:ext cx="838888" cy="2234600"/>
            <a:chOff x="4184911" y="3899148"/>
            <a:chExt cx="838888" cy="2234600"/>
          </a:xfrm>
        </p:grpSpPr>
        <p:pic>
          <p:nvPicPr>
            <p:cNvPr id="92" name="Grafik 91" descr="Mikroskop">
              <a:extLst>
                <a:ext uri="{FF2B5EF4-FFF2-40B4-BE49-F238E27FC236}">
                  <a16:creationId xmlns:a16="http://schemas.microsoft.com/office/drawing/2014/main" id="{2500EA1F-BFB8-4F62-AC4C-1E3D845E4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288887" y="4264018"/>
              <a:ext cx="630936" cy="630936"/>
            </a:xfrm>
            <a:prstGeom prst="rect">
              <a:avLst/>
            </a:prstGeom>
          </p:spPr>
        </p:pic>
        <p:pic>
          <p:nvPicPr>
            <p:cNvPr id="93" name="Grafik 92" descr="Prozessor">
              <a:extLst>
                <a:ext uri="{FF2B5EF4-FFF2-40B4-BE49-F238E27FC236}">
                  <a16:creationId xmlns:a16="http://schemas.microsoft.com/office/drawing/2014/main" id="{D0F653B2-6989-4415-B7C3-43EE52295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88887" y="5490620"/>
              <a:ext cx="630936" cy="630936"/>
            </a:xfrm>
            <a:prstGeom prst="rect">
              <a:avLst/>
            </a:prstGeom>
          </p:spPr>
        </p:pic>
        <p:pic>
          <p:nvPicPr>
            <p:cNvPr id="94" name="Grafik 93" descr="Lineal">
              <a:extLst>
                <a:ext uri="{FF2B5EF4-FFF2-40B4-BE49-F238E27FC236}">
                  <a16:creationId xmlns:a16="http://schemas.microsoft.com/office/drawing/2014/main" id="{001AA757-9469-4A19-AD21-292A91311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1292" y="4919723"/>
              <a:ext cx="546127" cy="546127"/>
            </a:xfrm>
            <a:prstGeom prst="rect">
              <a:avLst/>
            </a:prstGeom>
          </p:spPr>
        </p:pic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5BB1A74E-2FE0-4EB4-89EA-487EA15CFED4}"/>
                </a:ext>
              </a:extLst>
            </p:cNvPr>
            <p:cNvSpPr txBox="1"/>
            <p:nvPr/>
          </p:nvSpPr>
          <p:spPr>
            <a:xfrm>
              <a:off x="4305395" y="3954880"/>
              <a:ext cx="597921" cy="215444"/>
            </a:xfrm>
            <a:prstGeom prst="rect">
              <a:avLst/>
            </a:prstGeom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en-US" sz="1400" b="1" dirty="0" err="1"/>
                <a:t>Daten</a:t>
              </a:r>
              <a:endParaRPr lang="en-US" sz="1400" b="1" dirty="0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DEC67463-F4FC-4888-9993-C7C73D902013}"/>
                </a:ext>
              </a:extLst>
            </p:cNvPr>
            <p:cNvSpPr/>
            <p:nvPr/>
          </p:nvSpPr>
          <p:spPr>
            <a:xfrm>
              <a:off x="4184911" y="3899148"/>
              <a:ext cx="838888" cy="223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C08FD396-1305-4F45-9CD6-0D7259119D75}"/>
              </a:ext>
            </a:extLst>
          </p:cNvPr>
          <p:cNvGrpSpPr/>
          <p:nvPr/>
        </p:nvGrpSpPr>
        <p:grpSpPr>
          <a:xfrm>
            <a:off x="5379616" y="4444826"/>
            <a:ext cx="1481652" cy="1643108"/>
            <a:chOff x="6257122" y="3552206"/>
            <a:chExt cx="1481652" cy="1581029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DEE51B4-166D-4589-85C0-5CC185CA1B50}"/>
                </a:ext>
              </a:extLst>
            </p:cNvPr>
            <p:cNvSpPr/>
            <p:nvPr/>
          </p:nvSpPr>
          <p:spPr>
            <a:xfrm>
              <a:off x="6326425" y="3552206"/>
              <a:ext cx="1343047" cy="158102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2A02BCAA-88CF-4A2D-B212-9EA2C975ED9B}"/>
                </a:ext>
              </a:extLst>
            </p:cNvPr>
            <p:cNvSpPr txBox="1"/>
            <p:nvPr/>
          </p:nvSpPr>
          <p:spPr>
            <a:xfrm>
              <a:off x="6257122" y="3591641"/>
              <a:ext cx="1481652" cy="414608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pPr algn="ctr"/>
              <a:r>
                <a:rPr lang="en-US" sz="1400" b="1" dirty="0"/>
                <a:t>Transfer</a:t>
              </a:r>
              <a:br>
                <a:rPr lang="en-US" sz="1400" b="1" dirty="0"/>
              </a:br>
              <a:r>
                <a:rPr lang="en-US" sz="1400" b="1" dirty="0"/>
                <a:t>+ ELN</a:t>
              </a:r>
            </a:p>
          </p:txBody>
        </p:sp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BEF56F5E-32A5-40AF-B6D9-F8FE26D4B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1077" y="4042422"/>
              <a:ext cx="1013743" cy="1027381"/>
            </a:xfrm>
            <a:prstGeom prst="rect">
              <a:avLst/>
            </a:prstGeom>
          </p:spPr>
        </p:pic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47C4BD7B-D69B-4F98-83B5-041D0BDD2BA5}"/>
              </a:ext>
            </a:extLst>
          </p:cNvPr>
          <p:cNvGrpSpPr/>
          <p:nvPr/>
        </p:nvGrpSpPr>
        <p:grpSpPr>
          <a:xfrm>
            <a:off x="5379616" y="2996952"/>
            <a:ext cx="1508472" cy="1066123"/>
            <a:chOff x="6260792" y="5188105"/>
            <a:chExt cx="1508472" cy="1066123"/>
          </a:xfrm>
        </p:grpSpPr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8553138E-C5DF-4D60-B4B3-2AAC5AD3BA19}"/>
                </a:ext>
              </a:extLst>
            </p:cNvPr>
            <p:cNvSpPr/>
            <p:nvPr/>
          </p:nvSpPr>
          <p:spPr>
            <a:xfrm>
              <a:off x="6330095" y="5188105"/>
              <a:ext cx="1343047" cy="106612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57ECEB7D-8C8F-4B72-8470-AB6A6D5F9AFE}"/>
                </a:ext>
              </a:extLst>
            </p:cNvPr>
            <p:cNvSpPr/>
            <p:nvPr/>
          </p:nvSpPr>
          <p:spPr>
            <a:xfrm>
              <a:off x="6260792" y="5195231"/>
              <a:ext cx="15084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/>
                <a:t>Verarbeitung</a:t>
              </a:r>
              <a:r>
                <a:rPr lang="en-US" sz="1200" b="1" dirty="0"/>
                <a:t>/</a:t>
              </a:r>
              <a:r>
                <a:rPr lang="en-US" sz="1200" b="1" dirty="0" err="1"/>
                <a:t>Analyse</a:t>
              </a:r>
              <a:endParaRPr lang="en-US" sz="1200" b="1" dirty="0"/>
            </a:p>
          </p:txBody>
        </p:sp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06D5A2D3-9B69-4ADA-8796-C72515B20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22902" y="5694321"/>
              <a:ext cx="1184252" cy="509465"/>
            </a:xfrm>
            <a:prstGeom prst="rect">
              <a:avLst/>
            </a:prstGeom>
          </p:spPr>
        </p:pic>
      </p:grp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091F91D5-2866-472B-A62F-FC96BB30C0EA}"/>
              </a:ext>
            </a:extLst>
          </p:cNvPr>
          <p:cNvCxnSpPr>
            <a:cxnSpLocks/>
            <a:stCxn id="98" idx="2"/>
            <a:endCxn id="56" idx="0"/>
          </p:cNvCxnSpPr>
          <p:nvPr/>
        </p:nvCxnSpPr>
        <p:spPr>
          <a:xfrm>
            <a:off x="6120443" y="4063075"/>
            <a:ext cx="0" cy="38175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3020339-B677-4181-A019-1FD80D18B798}"/>
              </a:ext>
            </a:extLst>
          </p:cNvPr>
          <p:cNvCxnSpPr>
            <a:cxnSpLocks/>
            <a:stCxn id="103" idx="3"/>
            <a:endCxn id="90" idx="1"/>
          </p:cNvCxnSpPr>
          <p:nvPr/>
        </p:nvCxnSpPr>
        <p:spPr>
          <a:xfrm>
            <a:off x="3821176" y="5264943"/>
            <a:ext cx="409289" cy="1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09802628-A47D-4B88-B973-282E2EAF4E02}"/>
              </a:ext>
            </a:extLst>
          </p:cNvPr>
          <p:cNvCxnSpPr>
            <a:cxnSpLocks/>
            <a:stCxn id="90" idx="3"/>
            <a:endCxn id="56" idx="1"/>
          </p:cNvCxnSpPr>
          <p:nvPr/>
        </p:nvCxnSpPr>
        <p:spPr>
          <a:xfrm>
            <a:off x="5069353" y="5266380"/>
            <a:ext cx="379566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596A03D5-D1C8-4BD8-B05D-B4D0FAB1079D}"/>
              </a:ext>
            </a:extLst>
          </p:cNvPr>
          <p:cNvGrpSpPr/>
          <p:nvPr/>
        </p:nvGrpSpPr>
        <p:grpSpPr>
          <a:xfrm>
            <a:off x="347546" y="5431679"/>
            <a:ext cx="1668654" cy="1038803"/>
            <a:chOff x="2560051" y="3464207"/>
            <a:chExt cx="1668654" cy="1038803"/>
          </a:xfrm>
        </p:grpSpPr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97C06CDF-6342-492B-BE9C-8AAE3138C957}"/>
                </a:ext>
              </a:extLst>
            </p:cNvPr>
            <p:cNvSpPr/>
            <p:nvPr/>
          </p:nvSpPr>
          <p:spPr>
            <a:xfrm>
              <a:off x="2560051" y="3464207"/>
              <a:ext cx="1668654" cy="27699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err="1"/>
                <a:t>Lokaler</a:t>
              </a:r>
              <a:r>
                <a:rPr lang="en-US" sz="1200" b="1" dirty="0"/>
                <a:t> </a:t>
              </a:r>
              <a:r>
                <a:rPr lang="en-US" sz="1200" b="1" dirty="0" err="1"/>
                <a:t>Rechner</a:t>
              </a:r>
              <a:endParaRPr lang="en-US" sz="1200" dirty="0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91DE6FB8-850E-453D-9FC8-8D09C499B0F5}"/>
                </a:ext>
              </a:extLst>
            </p:cNvPr>
            <p:cNvSpPr/>
            <p:nvPr/>
          </p:nvSpPr>
          <p:spPr>
            <a:xfrm>
              <a:off x="2560051" y="3845109"/>
              <a:ext cx="1668654" cy="276999"/>
            </a:xfrm>
            <a:prstGeom prst="rect">
              <a:avLst/>
            </a:prstGeom>
            <a:ln w="25400">
              <a:solidFill>
                <a:schemeClr val="tx1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Intranet</a:t>
              </a:r>
              <a:endParaRPr lang="en-US" sz="1200" dirty="0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F7A1E22F-C7D2-4751-8330-68D15BBC3778}"/>
                </a:ext>
              </a:extLst>
            </p:cNvPr>
            <p:cNvSpPr/>
            <p:nvPr/>
          </p:nvSpPr>
          <p:spPr>
            <a:xfrm>
              <a:off x="2560051" y="4226011"/>
              <a:ext cx="1668654" cy="276999"/>
            </a:xfrm>
            <a:prstGeom prst="rect">
              <a:avLst/>
            </a:prstGeom>
            <a:ln w="25400">
              <a:solidFill>
                <a:schemeClr val="tx1"/>
              </a:solidFill>
              <a:prstDash val="sysDot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Cloud</a:t>
              </a:r>
              <a:endParaRPr lang="en-US" sz="1200" dirty="0"/>
            </a:p>
          </p:txBody>
        </p:sp>
      </p:grpSp>
      <p:sp>
        <p:nvSpPr>
          <p:cNvPr id="156" name="Textfeld 155">
            <a:extLst>
              <a:ext uri="{FF2B5EF4-FFF2-40B4-BE49-F238E27FC236}">
                <a16:creationId xmlns:a16="http://schemas.microsoft.com/office/drawing/2014/main" id="{1673D2CD-EDF7-4D32-BC42-3A5055935540}"/>
              </a:ext>
            </a:extLst>
          </p:cNvPr>
          <p:cNvSpPr txBox="1"/>
          <p:nvPr/>
        </p:nvSpPr>
        <p:spPr>
          <a:xfrm>
            <a:off x="355983" y="4176893"/>
            <a:ext cx="2152833" cy="738664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r>
              <a:rPr lang="en-US" sz="2400" b="1" dirty="0" err="1"/>
              <a:t>Werkzeuge</a:t>
            </a:r>
            <a:r>
              <a:rPr lang="en-US" sz="2400" b="1" dirty="0"/>
              <a:t>/</a:t>
            </a:r>
            <a:br>
              <a:rPr lang="en-US" sz="2400" b="1" dirty="0"/>
            </a:br>
            <a:r>
              <a:rPr lang="en-US" sz="2400" b="1" dirty="0" err="1"/>
              <a:t>Umsetzung</a:t>
            </a:r>
            <a:endParaRPr lang="en-US" sz="2400" b="1" dirty="0"/>
          </a:p>
        </p:txBody>
      </p:sp>
      <p:sp>
        <p:nvSpPr>
          <p:cNvPr id="157" name="Pfeil: nach oben gekrümmt 156">
            <a:extLst>
              <a:ext uri="{FF2B5EF4-FFF2-40B4-BE49-F238E27FC236}">
                <a16:creationId xmlns:a16="http://schemas.microsoft.com/office/drawing/2014/main" id="{FA3FDE6C-DE69-4CA4-9B20-149B8951808C}"/>
              </a:ext>
            </a:extLst>
          </p:cNvPr>
          <p:cNvSpPr/>
          <p:nvPr/>
        </p:nvSpPr>
        <p:spPr>
          <a:xfrm>
            <a:off x="6606516" y="1968961"/>
            <a:ext cx="1512167" cy="246505"/>
          </a:xfrm>
          <a:prstGeom prst="curvedUpArrow">
            <a:avLst>
              <a:gd name="adj1" fmla="val 160089"/>
              <a:gd name="adj2" fmla="val 187354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1CBF7C97-6F79-4047-8394-D05331C943DB}"/>
              </a:ext>
            </a:extLst>
          </p:cNvPr>
          <p:cNvSpPr/>
          <p:nvPr/>
        </p:nvSpPr>
        <p:spPr>
          <a:xfrm>
            <a:off x="5894718" y="2255518"/>
            <a:ext cx="2771436" cy="4511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Verarbeitung</a:t>
            </a:r>
            <a:r>
              <a:rPr lang="en-US" sz="1600" dirty="0"/>
              <a:t>/</a:t>
            </a:r>
            <a:r>
              <a:rPr lang="en-US" sz="1600" dirty="0" err="1"/>
              <a:t>Analyse</a:t>
            </a:r>
            <a:endParaRPr lang="en-US" sz="1600" dirty="0"/>
          </a:p>
        </p:txBody>
      </p: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239C9A4-86A1-454C-866A-AF60FE69A78D}"/>
              </a:ext>
            </a:extLst>
          </p:cNvPr>
          <p:cNvGrpSpPr/>
          <p:nvPr/>
        </p:nvGrpSpPr>
        <p:grpSpPr>
          <a:xfrm>
            <a:off x="6129608" y="3263763"/>
            <a:ext cx="2117819" cy="1006629"/>
            <a:chOff x="8937524" y="3543799"/>
            <a:chExt cx="2117819" cy="1006629"/>
          </a:xfrm>
        </p:grpSpPr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61D64FEC-46EC-4267-83FA-FC812BBF1FBE}"/>
                </a:ext>
              </a:extLst>
            </p:cNvPr>
            <p:cNvSpPr/>
            <p:nvPr/>
          </p:nvSpPr>
          <p:spPr>
            <a:xfrm>
              <a:off x="10114870" y="3543799"/>
              <a:ext cx="94047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/>
                <a:t>automat. Pipelines </a:t>
              </a:r>
              <a:r>
                <a:rPr lang="en-US" sz="1000" b="1" dirty="0" err="1"/>
                <a:t>möglich</a:t>
              </a:r>
              <a:endParaRPr lang="en-US" sz="1000" dirty="0"/>
            </a:p>
          </p:txBody>
        </p:sp>
        <p:cxnSp>
          <p:nvCxnSpPr>
            <p:cNvPr id="185" name="Verbinder: gewinkelt 184">
              <a:extLst>
                <a:ext uri="{FF2B5EF4-FFF2-40B4-BE49-F238E27FC236}">
                  <a16:creationId xmlns:a16="http://schemas.microsoft.com/office/drawing/2014/main" id="{544706A6-80BF-4C38-B4AE-6821334C3155}"/>
                </a:ext>
              </a:extLst>
            </p:cNvPr>
            <p:cNvCxnSpPr>
              <a:cxnSpLocks/>
              <a:stCxn id="170" idx="1"/>
            </p:cNvCxnSpPr>
            <p:nvPr/>
          </p:nvCxnSpPr>
          <p:spPr>
            <a:xfrm rot="10800000" flipV="1">
              <a:off x="8937524" y="3820798"/>
              <a:ext cx="1177347" cy="729630"/>
            </a:xfrm>
            <a:prstGeom prst="bentConnector3">
              <a:avLst>
                <a:gd name="adj1" fmla="val 26836"/>
              </a:avLst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596DCCEB-DDC2-4C50-AB4F-E8A2040DB206}"/>
              </a:ext>
            </a:extLst>
          </p:cNvPr>
          <p:cNvGrpSpPr/>
          <p:nvPr/>
        </p:nvGrpSpPr>
        <p:grpSpPr>
          <a:xfrm>
            <a:off x="8456966" y="4735555"/>
            <a:ext cx="1091244" cy="1061650"/>
            <a:chOff x="9982642" y="3740215"/>
            <a:chExt cx="1091244" cy="1061650"/>
          </a:xfrm>
        </p:grpSpPr>
        <p:grpSp>
          <p:nvGrpSpPr>
            <p:cNvPr id="197" name="Gruppieren 196">
              <a:extLst>
                <a:ext uri="{FF2B5EF4-FFF2-40B4-BE49-F238E27FC236}">
                  <a16:creationId xmlns:a16="http://schemas.microsoft.com/office/drawing/2014/main" id="{B62FE4AD-08CA-4994-BE5C-DB3B3A280E83}"/>
                </a:ext>
              </a:extLst>
            </p:cNvPr>
            <p:cNvGrpSpPr/>
            <p:nvPr/>
          </p:nvGrpSpPr>
          <p:grpSpPr>
            <a:xfrm>
              <a:off x="9982642" y="3740215"/>
              <a:ext cx="1091244" cy="1061650"/>
              <a:chOff x="8121378" y="4346029"/>
              <a:chExt cx="1091244" cy="1061650"/>
            </a:xfrm>
          </p:grpSpPr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FC364709-5D8E-4EA6-B69A-CE01EE469564}"/>
                  </a:ext>
                </a:extLst>
              </p:cNvPr>
              <p:cNvSpPr/>
              <p:nvPr/>
            </p:nvSpPr>
            <p:spPr>
              <a:xfrm>
                <a:off x="8121378" y="4346029"/>
                <a:ext cx="1091244" cy="1061650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Textfeld 200">
                <a:extLst>
                  <a:ext uri="{FF2B5EF4-FFF2-40B4-BE49-F238E27FC236}">
                    <a16:creationId xmlns:a16="http://schemas.microsoft.com/office/drawing/2014/main" id="{86C5862A-B903-42C5-B342-8B448D9C1979}"/>
                  </a:ext>
                </a:extLst>
              </p:cNvPr>
              <p:cNvSpPr txBox="1"/>
              <p:nvPr/>
            </p:nvSpPr>
            <p:spPr>
              <a:xfrm>
                <a:off x="8210144" y="4423547"/>
                <a:ext cx="913712" cy="215444"/>
              </a:xfrm>
              <a:prstGeom prst="rect">
                <a:avLst/>
              </a:prstGeom>
            </p:spPr>
            <p:txBody>
              <a:bodyPr wrap="none" lIns="0" tIns="0" rIns="0" bIns="0" rtlCol="0" anchor="b">
                <a:spAutoFit/>
              </a:bodyPr>
              <a:lstStyle/>
              <a:p>
                <a:r>
                  <a:rPr lang="en-US" sz="1400" b="1" dirty="0">
                    <a:solidFill>
                      <a:schemeClr val="bg2">
                        <a:lumMod val="75000"/>
                      </a:schemeClr>
                    </a:solidFill>
                  </a:rPr>
                  <a:t>Cloud DB</a:t>
                </a:r>
              </a:p>
            </p:txBody>
          </p:sp>
        </p:grpSp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2EC4A9F3-501C-407B-A6E4-80274394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63573" y="4105084"/>
              <a:ext cx="929382" cy="166389"/>
            </a:xfrm>
            <a:prstGeom prst="rect">
              <a:avLst/>
            </a:prstGeom>
          </p:spPr>
        </p:pic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150A6B0E-4F91-4429-A7AF-08B2B753A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997" b="18559"/>
            <a:stretch/>
          </p:blipFill>
          <p:spPr>
            <a:xfrm>
              <a:off x="10121191" y="4344854"/>
              <a:ext cx="814147" cy="376272"/>
            </a:xfrm>
            <a:prstGeom prst="rect">
              <a:avLst/>
            </a:prstGeom>
          </p:spPr>
        </p:pic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E8E122FD-1FFF-49F4-8030-2F2A7CAACDE4}"/>
              </a:ext>
            </a:extLst>
          </p:cNvPr>
          <p:cNvGrpSpPr/>
          <p:nvPr/>
        </p:nvGrpSpPr>
        <p:grpSpPr>
          <a:xfrm>
            <a:off x="9984433" y="4449879"/>
            <a:ext cx="1508472" cy="1633002"/>
            <a:chOff x="9910809" y="4163147"/>
            <a:chExt cx="1508472" cy="1633002"/>
          </a:xfrm>
        </p:grpSpPr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B18AE5F8-7105-435B-9D1B-B4006EFD7D9C}"/>
                </a:ext>
              </a:extLst>
            </p:cNvPr>
            <p:cNvGrpSpPr/>
            <p:nvPr/>
          </p:nvGrpSpPr>
          <p:grpSpPr>
            <a:xfrm>
              <a:off x="9910809" y="4163147"/>
              <a:ext cx="1508472" cy="1633002"/>
              <a:chOff x="9982226" y="3740214"/>
              <a:chExt cx="1508472" cy="1633002"/>
            </a:xfrm>
          </p:grpSpPr>
          <p:grpSp>
            <p:nvGrpSpPr>
              <p:cNvPr id="110" name="Gruppieren 109">
                <a:extLst>
                  <a:ext uri="{FF2B5EF4-FFF2-40B4-BE49-F238E27FC236}">
                    <a16:creationId xmlns:a16="http://schemas.microsoft.com/office/drawing/2014/main" id="{22BA1621-025D-46BB-8830-EB78CE2CBD79}"/>
                  </a:ext>
                </a:extLst>
              </p:cNvPr>
              <p:cNvGrpSpPr/>
              <p:nvPr/>
            </p:nvGrpSpPr>
            <p:grpSpPr>
              <a:xfrm>
                <a:off x="9982226" y="3740214"/>
                <a:ext cx="1508472" cy="1633002"/>
                <a:chOff x="8120962" y="4346028"/>
                <a:chExt cx="1508472" cy="1633002"/>
              </a:xfrm>
            </p:grpSpPr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AE59FE46-1357-4EFC-BA00-CF6CCEF6AE0D}"/>
                    </a:ext>
                  </a:extLst>
                </p:cNvPr>
                <p:cNvSpPr/>
                <p:nvPr/>
              </p:nvSpPr>
              <p:spPr>
                <a:xfrm>
                  <a:off x="8120962" y="4346028"/>
                  <a:ext cx="1508472" cy="16330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Textfeld 112">
                  <a:extLst>
                    <a:ext uri="{FF2B5EF4-FFF2-40B4-BE49-F238E27FC236}">
                      <a16:creationId xmlns:a16="http://schemas.microsoft.com/office/drawing/2014/main" id="{59F37ABC-C987-4B25-B765-95A2A681ECE5}"/>
                    </a:ext>
                  </a:extLst>
                </p:cNvPr>
                <p:cNvSpPr txBox="1"/>
                <p:nvPr/>
              </p:nvSpPr>
              <p:spPr>
                <a:xfrm>
                  <a:off x="8304529" y="4426511"/>
                  <a:ext cx="1141338" cy="215444"/>
                </a:xfrm>
                <a:prstGeom prst="rect">
                  <a:avLst/>
                </a:prstGeom>
              </p:spPr>
              <p:txBody>
                <a:bodyPr wrap="none" lIns="0" tIns="0" rIns="0" bIns="0" rtlCol="0" anchor="b">
                  <a:spAutoFit/>
                </a:bodyPr>
                <a:lstStyle/>
                <a:p>
                  <a:pPr algn="ctr"/>
                  <a:r>
                    <a:rPr lang="en-US" sz="1400" b="1" dirty="0" err="1"/>
                    <a:t>Publikation</a:t>
                  </a:r>
                  <a:endParaRPr lang="en-US" sz="1400" b="1" dirty="0"/>
                </a:p>
              </p:txBody>
            </p:sp>
          </p:grpSp>
          <p:pic>
            <p:nvPicPr>
              <p:cNvPr id="109" name="Grafik 108">
                <a:extLst>
                  <a:ext uri="{FF2B5EF4-FFF2-40B4-BE49-F238E27FC236}">
                    <a16:creationId xmlns:a16="http://schemas.microsoft.com/office/drawing/2014/main" id="{00146995-0E0D-4820-93EA-95E251F81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103113" y="4117160"/>
                <a:ext cx="1266698" cy="226780"/>
              </a:xfrm>
              <a:prstGeom prst="rect">
                <a:avLst/>
              </a:prstGeom>
            </p:spPr>
          </p:pic>
        </p:grpSp>
        <p:pic>
          <p:nvPicPr>
            <p:cNvPr id="203" name="Grafik 202">
              <a:extLst>
                <a:ext uri="{FF2B5EF4-FFF2-40B4-BE49-F238E27FC236}">
                  <a16:creationId xmlns:a16="http://schemas.microsoft.com/office/drawing/2014/main" id="{D1CD9ADA-CD6F-4CCC-BC9E-DAF01C641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9732" y="4803771"/>
              <a:ext cx="1250627" cy="477740"/>
            </a:xfrm>
            <a:prstGeom prst="rect">
              <a:avLst/>
            </a:prstGeom>
          </p:spPr>
        </p:pic>
        <p:pic>
          <p:nvPicPr>
            <p:cNvPr id="205" name="Grafik 204">
              <a:extLst>
                <a:ext uri="{FF2B5EF4-FFF2-40B4-BE49-F238E27FC236}">
                  <a16:creationId xmlns:a16="http://schemas.microsoft.com/office/drawing/2014/main" id="{5D925888-9951-4F14-A835-1B7BE74F3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9207" y="5296117"/>
              <a:ext cx="1151676" cy="418443"/>
            </a:xfrm>
            <a:prstGeom prst="rect">
              <a:avLst/>
            </a:prstGeom>
          </p:spPr>
        </p:pic>
      </p:grpSp>
      <p:cxnSp>
        <p:nvCxnSpPr>
          <p:cNvPr id="207" name="Verbinder: gewinkelt 206">
            <a:extLst>
              <a:ext uri="{FF2B5EF4-FFF2-40B4-BE49-F238E27FC236}">
                <a16:creationId xmlns:a16="http://schemas.microsoft.com/office/drawing/2014/main" id="{48E576D5-2937-4C8E-B1FC-6E49BF24CDF3}"/>
              </a:ext>
            </a:extLst>
          </p:cNvPr>
          <p:cNvCxnSpPr>
            <a:cxnSpLocks/>
            <a:stCxn id="71" idx="3"/>
            <a:endCxn id="200" idx="1"/>
          </p:cNvCxnSpPr>
          <p:nvPr/>
        </p:nvCxnSpPr>
        <p:spPr>
          <a:xfrm flipV="1">
            <a:off x="8179456" y="5266380"/>
            <a:ext cx="27751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144E3091-E5BB-4A62-8A4E-A7D78FB76D77}"/>
              </a:ext>
            </a:extLst>
          </p:cNvPr>
          <p:cNvGrpSpPr/>
          <p:nvPr/>
        </p:nvGrpSpPr>
        <p:grpSpPr>
          <a:xfrm>
            <a:off x="9984432" y="3452880"/>
            <a:ext cx="1508473" cy="856512"/>
            <a:chOff x="9847278" y="3396328"/>
            <a:chExt cx="1508473" cy="856512"/>
          </a:xfrm>
        </p:grpSpPr>
        <p:grpSp>
          <p:nvGrpSpPr>
            <p:cNvPr id="220" name="Gruppieren 219">
              <a:extLst>
                <a:ext uri="{FF2B5EF4-FFF2-40B4-BE49-F238E27FC236}">
                  <a16:creationId xmlns:a16="http://schemas.microsoft.com/office/drawing/2014/main" id="{BFDF7088-90B2-46D2-9B19-445AEB058728}"/>
                </a:ext>
              </a:extLst>
            </p:cNvPr>
            <p:cNvGrpSpPr/>
            <p:nvPr/>
          </p:nvGrpSpPr>
          <p:grpSpPr>
            <a:xfrm>
              <a:off x="9847278" y="3396328"/>
              <a:ext cx="1508473" cy="856512"/>
              <a:chOff x="8120961" y="4346029"/>
              <a:chExt cx="1523321" cy="856512"/>
            </a:xfrm>
          </p:grpSpPr>
          <p:sp>
            <p:nvSpPr>
              <p:cNvPr id="222" name="Rechteck 221">
                <a:extLst>
                  <a:ext uri="{FF2B5EF4-FFF2-40B4-BE49-F238E27FC236}">
                    <a16:creationId xmlns:a16="http://schemas.microsoft.com/office/drawing/2014/main" id="{A4774112-700E-4A85-9F27-684C5D0D1924}"/>
                  </a:ext>
                </a:extLst>
              </p:cNvPr>
              <p:cNvSpPr/>
              <p:nvPr/>
            </p:nvSpPr>
            <p:spPr>
              <a:xfrm>
                <a:off x="8120961" y="4346029"/>
                <a:ext cx="1523321" cy="8565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Textfeld 222">
                <a:extLst>
                  <a:ext uri="{FF2B5EF4-FFF2-40B4-BE49-F238E27FC236}">
                    <a16:creationId xmlns:a16="http://schemas.microsoft.com/office/drawing/2014/main" id="{48002CF4-E025-4B57-8AF9-19E401DE17BB}"/>
                  </a:ext>
                </a:extLst>
              </p:cNvPr>
              <p:cNvSpPr txBox="1"/>
              <p:nvPr/>
            </p:nvSpPr>
            <p:spPr>
              <a:xfrm>
                <a:off x="8196863" y="4426511"/>
                <a:ext cx="1371517" cy="215090"/>
              </a:xfrm>
              <a:prstGeom prst="rect">
                <a:avLst/>
              </a:prstGeom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sz="1400" b="1" dirty="0" err="1"/>
                  <a:t>Archivierung</a:t>
                </a:r>
                <a:endParaRPr lang="en-US" sz="1400" b="1" dirty="0"/>
              </a:p>
            </p:txBody>
          </p:sp>
        </p:grpSp>
        <p:pic>
          <p:nvPicPr>
            <p:cNvPr id="227" name="Grafik 226">
              <a:extLst>
                <a:ext uri="{FF2B5EF4-FFF2-40B4-BE49-F238E27FC236}">
                  <a16:creationId xmlns:a16="http://schemas.microsoft.com/office/drawing/2014/main" id="{9877386C-85BE-4F7C-83CC-166328583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887" y="3824124"/>
              <a:ext cx="1229254" cy="361040"/>
            </a:xfrm>
            <a:prstGeom prst="rect">
              <a:avLst/>
            </a:prstGeom>
          </p:spPr>
        </p:pic>
      </p:grpSp>
      <p:cxnSp>
        <p:nvCxnSpPr>
          <p:cNvPr id="236" name="Verbinder: gewinkelt 235">
            <a:extLst>
              <a:ext uri="{FF2B5EF4-FFF2-40B4-BE49-F238E27FC236}">
                <a16:creationId xmlns:a16="http://schemas.microsoft.com/office/drawing/2014/main" id="{F79A64A2-1D86-4CC4-9340-045E61F8D3EE}"/>
              </a:ext>
            </a:extLst>
          </p:cNvPr>
          <p:cNvCxnSpPr>
            <a:cxnSpLocks/>
            <a:stCxn id="200" idx="3"/>
            <a:endCxn id="112" idx="1"/>
          </p:cNvCxnSpPr>
          <p:nvPr/>
        </p:nvCxnSpPr>
        <p:spPr>
          <a:xfrm>
            <a:off x="9548210" y="5266380"/>
            <a:ext cx="436223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Verbinder: gewinkelt 250">
            <a:extLst>
              <a:ext uri="{FF2B5EF4-FFF2-40B4-BE49-F238E27FC236}">
                <a16:creationId xmlns:a16="http://schemas.microsoft.com/office/drawing/2014/main" id="{C9CB3126-D25E-419E-99FC-8B7D4E3232A0}"/>
              </a:ext>
            </a:extLst>
          </p:cNvPr>
          <p:cNvCxnSpPr>
            <a:cxnSpLocks/>
            <a:stCxn id="200" idx="3"/>
            <a:endCxn id="222" idx="1"/>
          </p:cNvCxnSpPr>
          <p:nvPr/>
        </p:nvCxnSpPr>
        <p:spPr>
          <a:xfrm flipV="1">
            <a:off x="9548210" y="3881136"/>
            <a:ext cx="436222" cy="1385244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hteck 253">
            <a:extLst>
              <a:ext uri="{FF2B5EF4-FFF2-40B4-BE49-F238E27FC236}">
                <a16:creationId xmlns:a16="http://schemas.microsoft.com/office/drawing/2014/main" id="{82437FBE-2E84-454B-9B8C-CFE387BD4E4B}"/>
              </a:ext>
            </a:extLst>
          </p:cNvPr>
          <p:cNvSpPr/>
          <p:nvPr/>
        </p:nvSpPr>
        <p:spPr>
          <a:xfrm>
            <a:off x="9984431" y="6103407"/>
            <a:ext cx="1508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noch</a:t>
            </a:r>
            <a:r>
              <a:rPr lang="en-US" sz="1200" b="1" dirty="0"/>
              <a:t> </a:t>
            </a:r>
            <a:r>
              <a:rPr lang="en-US" sz="1200" b="1" dirty="0" err="1"/>
              <a:t>zu</a:t>
            </a:r>
            <a:r>
              <a:rPr lang="en-US" sz="1200" b="1" dirty="0"/>
              <a:t> </a:t>
            </a:r>
            <a:r>
              <a:rPr lang="en-US" sz="1200" b="1" dirty="0" err="1"/>
              <a:t>wählen</a:t>
            </a:r>
            <a:endParaRPr lang="en-US" sz="1200" dirty="0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C1DBAC8-6B3E-4024-A815-B66D30076029}"/>
              </a:ext>
            </a:extLst>
          </p:cNvPr>
          <p:cNvSpPr/>
          <p:nvPr/>
        </p:nvSpPr>
        <p:spPr>
          <a:xfrm>
            <a:off x="8207861" y="5791847"/>
            <a:ext cx="1597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</a:rPr>
              <a:t>u.A.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</a:rPr>
              <a:t>zur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</a:rPr>
              <a:t>Kooperation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</a:rPr>
              <a:t>mit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75000"/>
                  </a:schemeClr>
                </a:solidFill>
              </a:rPr>
              <a:t>anderen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 FEs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8A72C3ED-008D-4715-862A-80C2CBB19293}"/>
              </a:ext>
            </a:extLst>
          </p:cNvPr>
          <p:cNvSpPr/>
          <p:nvPr/>
        </p:nvSpPr>
        <p:spPr>
          <a:xfrm>
            <a:off x="2107532" y="6199694"/>
            <a:ext cx="1324172" cy="276999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2">
                    <a:lumMod val="75000"/>
                  </a:schemeClr>
                </a:solidFill>
              </a:rPr>
              <a:t>optional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49392FF-E948-4421-B94D-947E996F21AD}"/>
              </a:ext>
            </a:extLst>
          </p:cNvPr>
          <p:cNvGrpSpPr/>
          <p:nvPr/>
        </p:nvGrpSpPr>
        <p:grpSpPr>
          <a:xfrm>
            <a:off x="2679646" y="4588627"/>
            <a:ext cx="1141530" cy="1352632"/>
            <a:chOff x="2679646" y="4241717"/>
            <a:chExt cx="1141530" cy="1352632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116C9A75-6083-47C8-9858-E68C19AFC83B}"/>
                </a:ext>
              </a:extLst>
            </p:cNvPr>
            <p:cNvGrpSpPr/>
            <p:nvPr/>
          </p:nvGrpSpPr>
          <p:grpSpPr>
            <a:xfrm>
              <a:off x="2679646" y="4241717"/>
              <a:ext cx="1141530" cy="1352632"/>
              <a:chOff x="2646992" y="3734703"/>
              <a:chExt cx="1141530" cy="1352632"/>
            </a:xfrm>
          </p:grpSpPr>
          <p:pic>
            <p:nvPicPr>
              <p:cNvPr id="100" name="Grafik 99">
                <a:extLst>
                  <a:ext uri="{FF2B5EF4-FFF2-40B4-BE49-F238E27FC236}">
                    <a16:creationId xmlns:a16="http://schemas.microsoft.com/office/drawing/2014/main" id="{29A70EAD-F76B-4785-94D3-3D4DF6E76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712322" y="4055318"/>
                <a:ext cx="1010870" cy="277842"/>
              </a:xfrm>
              <a:prstGeom prst="rect">
                <a:avLst/>
              </a:prstGeom>
            </p:spPr>
          </p:pic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470F6C37-0AE8-4C46-907B-51DA768D6C0A}"/>
                  </a:ext>
                </a:extLst>
              </p:cNvPr>
              <p:cNvSpPr/>
              <p:nvPr/>
            </p:nvSpPr>
            <p:spPr>
              <a:xfrm>
                <a:off x="2646992" y="3734703"/>
                <a:ext cx="1141530" cy="1352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feld 103">
                <a:extLst>
                  <a:ext uri="{FF2B5EF4-FFF2-40B4-BE49-F238E27FC236}">
                    <a16:creationId xmlns:a16="http://schemas.microsoft.com/office/drawing/2014/main" id="{641CA7A9-F4D9-43CE-8C64-8EAA11AD4E54}"/>
                  </a:ext>
                </a:extLst>
              </p:cNvPr>
              <p:cNvSpPr txBox="1"/>
              <p:nvPr/>
            </p:nvSpPr>
            <p:spPr>
              <a:xfrm>
                <a:off x="2992535" y="3782123"/>
                <a:ext cx="450444" cy="215444"/>
              </a:xfrm>
              <a:prstGeom prst="rect">
                <a:avLst/>
              </a:prstGeom>
            </p:spPr>
            <p:txBody>
              <a:bodyPr wrap="none" lIns="0" tIns="0" rIns="0" bIns="0" rtlCol="0" anchor="b">
                <a:spAutoFit/>
              </a:bodyPr>
              <a:lstStyle/>
              <a:p>
                <a:r>
                  <a:rPr lang="en-US" sz="1400" b="1" dirty="0"/>
                  <a:t>DMP</a:t>
                </a:r>
              </a:p>
            </p:txBody>
          </p:sp>
        </p:grp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3F29B77-7166-4D90-B2D9-48D79284AFDD}"/>
                </a:ext>
              </a:extLst>
            </p:cNvPr>
            <p:cNvSpPr/>
            <p:nvPr/>
          </p:nvSpPr>
          <p:spPr>
            <a:xfrm>
              <a:off x="2764541" y="4832180"/>
              <a:ext cx="9717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b="1" dirty="0"/>
                <a:t>RDMO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DA84C71-C796-42BC-9BE1-4E4FB8751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780174" y="5204152"/>
              <a:ext cx="940474" cy="390197"/>
            </a:xfrm>
            <a:prstGeom prst="rect">
              <a:avLst/>
            </a:prstGeom>
          </p:spPr>
        </p:pic>
      </p:grpSp>
      <p:sp>
        <p:nvSpPr>
          <p:cNvPr id="84" name="Rechteck 83">
            <a:extLst>
              <a:ext uri="{FF2B5EF4-FFF2-40B4-BE49-F238E27FC236}">
                <a16:creationId xmlns:a16="http://schemas.microsoft.com/office/drawing/2014/main" id="{0ED19E16-D12C-48EA-8371-45F83A4792D7}"/>
              </a:ext>
            </a:extLst>
          </p:cNvPr>
          <p:cNvSpPr/>
          <p:nvPr/>
        </p:nvSpPr>
        <p:spPr>
          <a:xfrm>
            <a:off x="2687531" y="4120478"/>
            <a:ext cx="1133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/>
              <a:t>noch</a:t>
            </a:r>
            <a:r>
              <a:rPr lang="en-US" sz="1200" b="1" dirty="0"/>
              <a:t> </a:t>
            </a:r>
            <a:r>
              <a:rPr lang="en-US" sz="1200" b="1" dirty="0" err="1"/>
              <a:t>zu</a:t>
            </a:r>
            <a:r>
              <a:rPr lang="en-US" sz="1200" b="1" dirty="0"/>
              <a:t> </a:t>
            </a:r>
            <a:r>
              <a:rPr lang="en-US" sz="1200" b="1" dirty="0" err="1"/>
              <a:t>wählen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928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/>
      <p:bldP spid="2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heme/theme1.xml><?xml version="1.0" encoding="utf-8"?>
<a:theme xmlns:a="http://schemas.openxmlformats.org/drawingml/2006/main" name="Präsentationsvorlage_ZBT">
  <a:themeElements>
    <a:clrScheme name="ZBT Standardfarben neues CD">
      <a:dk1>
        <a:srgbClr val="0064B4"/>
      </a:dk1>
      <a:lt1>
        <a:srgbClr val="FFFFFF"/>
      </a:lt1>
      <a:dk2>
        <a:srgbClr val="54585A"/>
      </a:dk2>
      <a:lt2>
        <a:srgbClr val="9EA2A2"/>
      </a:lt2>
      <a:accent1>
        <a:srgbClr val="F7403A"/>
      </a:accent1>
      <a:accent2>
        <a:srgbClr val="92D050"/>
      </a:accent2>
      <a:accent3>
        <a:srgbClr val="FFC000"/>
      </a:accent3>
      <a:accent4>
        <a:srgbClr val="00B05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ZBT Standardschrifta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anchor="b">
        <a:spAutoFit/>
      </a:bodyPr>
      <a:lstStyle>
        <a:defPPr>
          <a:defRPr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svorlage_ZBT_16-9.potx" id="{77E196CE-0F9A-45A6-9DB9-512D73552B07}" vid="{0F6C2113-28B6-4735-96F2-3E46CC455E14}"/>
    </a:ext>
  </a:extLst>
</a:theme>
</file>

<file path=ppt/theme/theme2.xml><?xml version="1.0" encoding="utf-8"?>
<a:theme xmlns:a="http://schemas.openxmlformats.org/drawingml/2006/main" name="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svorlage_ZBT_16-9.potx" id="{77E196CE-0F9A-45A6-9DB9-512D73552B07}" vid="{B6402AE2-09DB-44BD-B8EF-9502A287F069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Präsentationsvorlage_ZBT_16-9</Template>
  <TotalTime>0</TotalTime>
  <Words>172</Words>
  <Application>Microsoft Office PowerPoint</Application>
  <PresentationFormat>Breitbild</PresentationFormat>
  <Paragraphs>93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Verdana</vt:lpstr>
      <vt:lpstr>Präsentationsvorlage_ZBT</vt:lpstr>
      <vt:lpstr>PPT_Blau</vt:lpstr>
      <vt:lpstr>RDM Workshop</vt:lpstr>
      <vt:lpstr>PowerPoint-Präsentation</vt:lpstr>
      <vt:lpstr>Technische Roadmap (Stufe 1)</vt:lpstr>
      <vt:lpstr>Technische Roadmap (Stufe 2)</vt:lpstr>
      <vt:lpstr>Technische Roadmap (Stufe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cells, hydrogen and electrolysis</dc:title>
  <dc:creator>Moritz Pilaski</dc:creator>
  <cp:lastModifiedBy>Lukas Feierabend</cp:lastModifiedBy>
  <cp:revision>168</cp:revision>
  <cp:lastPrinted>2019-03-07T13:49:42Z</cp:lastPrinted>
  <dcterms:created xsi:type="dcterms:W3CDTF">2024-01-24T07:11:39Z</dcterms:created>
  <dcterms:modified xsi:type="dcterms:W3CDTF">2025-03-12T16:15:37Z</dcterms:modified>
</cp:coreProperties>
</file>