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287" r:id="rId5"/>
    <p:sldId id="288" r:id="rId6"/>
    <p:sldId id="260" r:id="rId7"/>
    <p:sldId id="262" r:id="rId8"/>
    <p:sldId id="408" r:id="rId9"/>
    <p:sldId id="409" r:id="rId10"/>
    <p:sldId id="410" r:id="rId11"/>
    <p:sldId id="412" r:id="rId12"/>
    <p:sldId id="411" r:id="rId13"/>
    <p:sldId id="467" r:id="rId14"/>
    <p:sldId id="521" r:id="rId15"/>
    <p:sldId id="261" r:id="rId16"/>
    <p:sldId id="522" r:id="rId17"/>
    <p:sldId id="263" r:id="rId18"/>
    <p:sldId id="523" r:id="rId19"/>
    <p:sldId id="362" r:id="rId20"/>
    <p:sldId id="524" r:id="rId21"/>
    <p:sldId id="3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58" y="156"/>
      </p:cViewPr>
      <p:guideLst>
        <p:guide orient="horz" pos="2071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9BA6D-F39C-4920-A7F6-15A1A209A2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97B8-0543-4FF7-B94F-BF6C23F68E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97B8-0543-4FF7-B94F-BF6C23F68E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7DB20-2E87-4E5B-9441-63DB909E25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EF40-5409-41EC-BC53-DF44B4CC40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3BF0-1320-4817-829C-5FD235607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EF40-5409-41EC-BC53-DF44B4CC40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3BF0-1320-4817-829C-5FD2356074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629025" y="201295"/>
            <a:ext cx="4933950" cy="1209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6925" y="114300"/>
            <a:ext cx="29768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400" b="1" dirty="0">
                <a:solidFill>
                  <a:schemeClr val="bg1"/>
                </a:solidFill>
                <a:cs typeface="+mn-ea"/>
                <a:sym typeface="+mn-lt"/>
              </a:rPr>
              <a:t>2018</a:t>
            </a:r>
            <a:endParaRPr lang="en-US" altLang="zh-CN" sz="8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28641" y="5140053"/>
            <a:ext cx="1532178" cy="489157"/>
          </a:xfrm>
          <a:prstGeom prst="roundRect">
            <a:avLst>
              <a:gd name="adj" fmla="val 137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cs typeface="+mn-ea"/>
                <a:sym typeface="+mn-lt"/>
              </a:rPr>
              <a:t>姜琳晖</a:t>
            </a:r>
            <a:endParaRPr lang="zh-CN" dirty="0">
              <a:cs typeface="+mn-ea"/>
              <a:sym typeface="+mn-lt"/>
            </a:endParaRPr>
          </a:p>
        </p:txBody>
      </p:sp>
      <p:pic>
        <p:nvPicPr>
          <p:cNvPr id="2" name="图片 1" descr="微信图片_20180104143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910" y="2662555"/>
            <a:ext cx="5502275" cy="1795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89535"/>
            <a:ext cx="134620" cy="6678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840" y="114300"/>
            <a:ext cx="134620" cy="6678295"/>
          </a:xfrm>
          <a:prstGeom prst="rect">
            <a:avLst/>
          </a:prstGeom>
        </p:spPr>
      </p:pic>
    </p:spTree>
  </p:cSld>
  <p:clrMapOvr>
    <a:masterClrMapping/>
  </p:clrMapOvr>
  <p:transition advTm="401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4396047" y="2200587"/>
            <a:ext cx="3407936" cy="3407936"/>
            <a:chOff x="1307" y="587"/>
            <a:chExt cx="3147" cy="3147"/>
          </a:xfrm>
        </p:grpSpPr>
        <p:sp>
          <p:nvSpPr>
            <p:cNvPr id="7" name="Freeform 5"/>
            <p:cNvSpPr/>
            <p:nvPr/>
          </p:nvSpPr>
          <p:spPr bwMode="auto">
            <a:xfrm>
              <a:off x="3502" y="2039"/>
              <a:ext cx="663" cy="1375"/>
            </a:xfrm>
            <a:custGeom>
              <a:avLst/>
              <a:gdLst>
                <a:gd name="T0" fmla="*/ 0 w 727"/>
                <a:gd name="T1" fmla="*/ 0 h 1508"/>
                <a:gd name="T2" fmla="*/ 0 w 727"/>
                <a:gd name="T3" fmla="*/ 1508 h 1508"/>
                <a:gd name="T4" fmla="*/ 727 w 727"/>
                <a:gd name="T5" fmla="*/ 722 h 1508"/>
                <a:gd name="T6" fmla="*/ 0 w 727"/>
                <a:gd name="T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0" y="0"/>
                  </a:moveTo>
                  <a:cubicBezTo>
                    <a:pt x="0" y="1508"/>
                    <a:pt x="0" y="1508"/>
                    <a:pt x="0" y="1508"/>
                  </a:cubicBezTo>
                  <a:cubicBezTo>
                    <a:pt x="0" y="1508"/>
                    <a:pt x="535" y="1358"/>
                    <a:pt x="727" y="7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385" tIns="39693" rIns="79385" bIns="39693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515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233" y="1631"/>
              <a:ext cx="1221" cy="975"/>
            </a:xfrm>
            <a:custGeom>
              <a:avLst/>
              <a:gdLst>
                <a:gd name="T0" fmla="*/ 0 w 1339"/>
                <a:gd name="T1" fmla="*/ 3 h 1069"/>
                <a:gd name="T2" fmla="*/ 1067 w 1339"/>
                <a:gd name="T3" fmla="*/ 1069 h 1069"/>
                <a:gd name="T4" fmla="*/ 1025 w 1339"/>
                <a:gd name="T5" fmla="*/ 0 h 1069"/>
                <a:gd name="T6" fmla="*/ 0 w 1339"/>
                <a:gd name="T7" fmla="*/ 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9" h="1069">
                  <a:moveTo>
                    <a:pt x="0" y="3"/>
                  </a:moveTo>
                  <a:cubicBezTo>
                    <a:pt x="1067" y="1069"/>
                    <a:pt x="1067" y="1069"/>
                    <a:pt x="1067" y="1069"/>
                  </a:cubicBezTo>
                  <a:cubicBezTo>
                    <a:pt x="1067" y="1069"/>
                    <a:pt x="1339" y="585"/>
                    <a:pt x="1025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385" tIns="39693" rIns="79385" bIns="39693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515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757" y="876"/>
              <a:ext cx="1375" cy="663"/>
            </a:xfrm>
            <a:custGeom>
              <a:avLst/>
              <a:gdLst>
                <a:gd name="T0" fmla="*/ 0 w 1508"/>
                <a:gd name="T1" fmla="*/ 727 h 727"/>
                <a:gd name="T2" fmla="*/ 1508 w 1508"/>
                <a:gd name="T3" fmla="*/ 727 h 727"/>
                <a:gd name="T4" fmla="*/ 722 w 1508"/>
                <a:gd name="T5" fmla="*/ 0 h 727"/>
                <a:gd name="T6" fmla="*/ 0 w 1508"/>
                <a:gd name="T7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0" y="727"/>
                  </a:moveTo>
                  <a:cubicBezTo>
                    <a:pt x="1508" y="727"/>
                    <a:pt x="1508" y="727"/>
                    <a:pt x="1508" y="727"/>
                  </a:cubicBezTo>
                  <a:cubicBezTo>
                    <a:pt x="1508" y="727"/>
                    <a:pt x="1358" y="192"/>
                    <a:pt x="722" y="0"/>
                  </a:cubicBezTo>
                  <a:lnTo>
                    <a:pt x="0" y="7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385" tIns="39693" rIns="79385" bIns="39693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515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351" y="587"/>
              <a:ext cx="975" cy="1220"/>
            </a:xfrm>
            <a:custGeom>
              <a:avLst/>
              <a:gdLst>
                <a:gd name="T0" fmla="*/ 3 w 1070"/>
                <a:gd name="T1" fmla="*/ 1338 h 1338"/>
                <a:gd name="T2" fmla="*/ 1070 w 1070"/>
                <a:gd name="T3" fmla="*/ 272 h 1338"/>
                <a:gd name="T4" fmla="*/ 0 w 1070"/>
                <a:gd name="T5" fmla="*/ 314 h 1338"/>
                <a:gd name="T6" fmla="*/ 3 w 1070"/>
                <a:gd name="T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3" y="1338"/>
                  </a:moveTo>
                  <a:cubicBezTo>
                    <a:pt x="1070" y="272"/>
                    <a:pt x="1070" y="272"/>
                    <a:pt x="1070" y="272"/>
                  </a:cubicBezTo>
                  <a:cubicBezTo>
                    <a:pt x="1070" y="272"/>
                    <a:pt x="585" y="0"/>
                    <a:pt x="0" y="314"/>
                  </a:cubicBezTo>
                  <a:lnTo>
                    <a:pt x="3" y="13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385" tIns="39693" rIns="79385" bIns="39693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515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596" y="908"/>
              <a:ext cx="663" cy="1375"/>
            </a:xfrm>
            <a:custGeom>
              <a:avLst/>
              <a:gdLst>
                <a:gd name="T0" fmla="*/ 727 w 727"/>
                <a:gd name="T1" fmla="*/ 1508 h 1508"/>
                <a:gd name="T2" fmla="*/ 727 w 727"/>
                <a:gd name="T3" fmla="*/ 0 h 1508"/>
                <a:gd name="T4" fmla="*/ 0 w 727"/>
                <a:gd name="T5" fmla="*/ 786 h 1508"/>
                <a:gd name="T6" fmla="*/ 727 w 727"/>
                <a:gd name="T7" fmla="*/ 1508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7" h="1508">
                  <a:moveTo>
                    <a:pt x="727" y="1508"/>
                  </a:moveTo>
                  <a:cubicBezTo>
                    <a:pt x="727" y="0"/>
                    <a:pt x="727" y="0"/>
                    <a:pt x="727" y="0"/>
                  </a:cubicBezTo>
                  <a:cubicBezTo>
                    <a:pt x="727" y="0"/>
                    <a:pt x="192" y="150"/>
                    <a:pt x="0" y="786"/>
                  </a:cubicBezTo>
                  <a:lnTo>
                    <a:pt x="727" y="1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385" tIns="39693" rIns="79385" bIns="39693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515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307" y="1714"/>
              <a:ext cx="1220" cy="975"/>
            </a:xfrm>
            <a:custGeom>
              <a:avLst/>
              <a:gdLst>
                <a:gd name="T0" fmla="*/ 1338 w 1338"/>
                <a:gd name="T1" fmla="*/ 1066 h 1069"/>
                <a:gd name="T2" fmla="*/ 272 w 1338"/>
                <a:gd name="T3" fmla="*/ 0 h 1069"/>
                <a:gd name="T4" fmla="*/ 314 w 1338"/>
                <a:gd name="T5" fmla="*/ 1069 h 1069"/>
                <a:gd name="T6" fmla="*/ 1338 w 1338"/>
                <a:gd name="T7" fmla="*/ 1066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8" h="1069">
                  <a:moveTo>
                    <a:pt x="1338" y="1066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0" y="484"/>
                    <a:pt x="314" y="1069"/>
                  </a:cubicBezTo>
                  <a:lnTo>
                    <a:pt x="133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385" tIns="39693" rIns="79385" bIns="39693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515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627" y="2783"/>
              <a:ext cx="1375" cy="662"/>
            </a:xfrm>
            <a:custGeom>
              <a:avLst/>
              <a:gdLst>
                <a:gd name="T0" fmla="*/ 1508 w 1508"/>
                <a:gd name="T1" fmla="*/ 0 h 727"/>
                <a:gd name="T2" fmla="*/ 0 w 1508"/>
                <a:gd name="T3" fmla="*/ 0 h 727"/>
                <a:gd name="T4" fmla="*/ 786 w 1508"/>
                <a:gd name="T5" fmla="*/ 727 h 727"/>
                <a:gd name="T6" fmla="*/ 1508 w 1508"/>
                <a:gd name="T7" fmla="*/ 0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8" h="727">
                  <a:moveTo>
                    <a:pt x="1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0" y="535"/>
                    <a:pt x="786" y="727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385" tIns="39693" rIns="79385" bIns="39693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515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434" y="2515"/>
              <a:ext cx="975" cy="1219"/>
            </a:xfrm>
            <a:custGeom>
              <a:avLst/>
              <a:gdLst>
                <a:gd name="T0" fmla="*/ 1066 w 1070"/>
                <a:gd name="T1" fmla="*/ 0 h 1338"/>
                <a:gd name="T2" fmla="*/ 0 w 1070"/>
                <a:gd name="T3" fmla="*/ 1066 h 1338"/>
                <a:gd name="T4" fmla="*/ 1070 w 1070"/>
                <a:gd name="T5" fmla="*/ 1024 h 1338"/>
                <a:gd name="T6" fmla="*/ 1066 w 1070"/>
                <a:gd name="T7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1338">
                  <a:moveTo>
                    <a:pt x="1066" y="0"/>
                  </a:moveTo>
                  <a:cubicBezTo>
                    <a:pt x="0" y="1066"/>
                    <a:pt x="0" y="1066"/>
                    <a:pt x="0" y="1066"/>
                  </a:cubicBezTo>
                  <a:cubicBezTo>
                    <a:pt x="0" y="1066"/>
                    <a:pt x="484" y="1338"/>
                    <a:pt x="1070" y="1024"/>
                  </a:cubicBezTo>
                  <a:lnTo>
                    <a:pt x="1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9385" tIns="39693" rIns="79385" bIns="39693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515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982708" y="2601497"/>
            <a:ext cx="375920" cy="4908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en-US" sz="265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sz="265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73578" y="1592077"/>
            <a:ext cx="1979416" cy="250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硬件设备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教学台架</a:t>
            </a:r>
            <a:endParaRPr lang="zh-CN" altLang="en-US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汽保设备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钣喷设备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教学整车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其他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82708" y="4669047"/>
            <a:ext cx="375920" cy="4908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5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sz="265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35097" y="2601497"/>
            <a:ext cx="375920" cy="4908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en-US" sz="265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sz="265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35099" y="4669047"/>
            <a:ext cx="375920" cy="4908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5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sz="2655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83" y="344066"/>
            <a:ext cx="213295" cy="556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 defTabSz="6851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5091" y="253934"/>
            <a:ext cx="2208530" cy="49911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  <a:scene3d>
              <a:camera prst="orthographicFront"/>
              <a:lightRig rig="threePt" dir="t"/>
            </a:scene3d>
          </a:bodyPr>
          <a:lstStyle/>
          <a:p>
            <a:pPr defTabSz="685165"/>
            <a:r>
              <a:rPr lang="zh-CN" altLang="en-US" sz="26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常规盈利模式</a:t>
            </a:r>
            <a:endParaRPr lang="zh-CN" altLang="en-US" sz="26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微信图片_20180104143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  <p:sp>
        <p:nvSpPr>
          <p:cNvPr id="3" name="Rectangle 54"/>
          <p:cNvSpPr/>
          <p:nvPr/>
        </p:nvSpPr>
        <p:spPr>
          <a:xfrm>
            <a:off x="8459470" y="1924050"/>
            <a:ext cx="2823845" cy="184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智慧教学系统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纯系统平台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系统及自带资源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系统、自带资源及定制产品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系统（全套）及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Rectangle 54"/>
          <p:cNvSpPr/>
          <p:nvPr/>
        </p:nvSpPr>
        <p:spPr>
          <a:xfrm>
            <a:off x="1773578" y="4357502"/>
            <a:ext cx="1979416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r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-APP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Rectangle 54"/>
          <p:cNvSpPr/>
          <p:nvPr/>
        </p:nvSpPr>
        <p:spPr>
          <a:xfrm>
            <a:off x="8459470" y="4323715"/>
            <a:ext cx="2823845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定制产品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信息化大赛（微课）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数字资源等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AutoShape 10"/>
          <p:cNvSpPr/>
          <p:nvPr/>
        </p:nvSpPr>
        <p:spPr bwMode="auto">
          <a:xfrm>
            <a:off x="4765304" y="1541643"/>
            <a:ext cx="662576" cy="2313860"/>
          </a:xfrm>
          <a:custGeom>
            <a:avLst/>
            <a:gdLst>
              <a:gd name="T0" fmla="+- 0 12581 3563"/>
              <a:gd name="T1" fmla="*/ T0 w 18037"/>
              <a:gd name="T2" fmla="*/ 10800 h 21600"/>
              <a:gd name="T3" fmla="+- 0 12581 3563"/>
              <a:gd name="T4" fmla="*/ T3 w 18037"/>
              <a:gd name="T5" fmla="*/ 10800 h 21600"/>
              <a:gd name="T6" fmla="+- 0 12581 3563"/>
              <a:gd name="T7" fmla="*/ T6 w 18037"/>
              <a:gd name="T8" fmla="*/ 10800 h 21600"/>
              <a:gd name="T9" fmla="+- 0 12581 3563"/>
              <a:gd name="T10" fmla="*/ T9 w 18037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8037" h="21600">
                <a:moveTo>
                  <a:pt x="18037" y="0"/>
                </a:moveTo>
                <a:cubicBezTo>
                  <a:pt x="15413" y="528"/>
                  <a:pt x="12938" y="1176"/>
                  <a:pt x="10687" y="1948"/>
                </a:cubicBezTo>
                <a:cubicBezTo>
                  <a:pt x="-3563" y="6836"/>
                  <a:pt x="-3563" y="14761"/>
                  <a:pt x="10687" y="19649"/>
                </a:cubicBezTo>
                <a:cubicBezTo>
                  <a:pt x="12938" y="20421"/>
                  <a:pt x="15413" y="21071"/>
                  <a:pt x="18037" y="21599"/>
                </a:cubicBezTo>
                <a:lnTo>
                  <a:pt x="180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5" name="AutoShape 11"/>
          <p:cNvSpPr/>
          <p:nvPr/>
        </p:nvSpPr>
        <p:spPr bwMode="auto">
          <a:xfrm>
            <a:off x="4875603" y="2840611"/>
            <a:ext cx="486419" cy="3047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s-ES" altLang="zh-CN" sz="124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996" name="AutoShape 12"/>
          <p:cNvSpPr/>
          <p:nvPr/>
        </p:nvSpPr>
        <p:spPr bwMode="auto">
          <a:xfrm>
            <a:off x="5504059" y="1359930"/>
            <a:ext cx="563389" cy="2677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14175" y="45"/>
                  <a:pt x="6789" y="419"/>
                  <a:pt x="0" y="1136"/>
                </a:cubicBezTo>
                <a:lnTo>
                  <a:pt x="0" y="20463"/>
                </a:lnTo>
                <a:cubicBezTo>
                  <a:pt x="6789" y="21180"/>
                  <a:pt x="14175" y="21554"/>
                  <a:pt x="21600" y="21599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7" name="AutoShape 13"/>
          <p:cNvSpPr/>
          <p:nvPr/>
        </p:nvSpPr>
        <p:spPr bwMode="auto">
          <a:xfrm>
            <a:off x="5543733" y="3284973"/>
            <a:ext cx="485625" cy="3047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s-ES" altLang="zh-CN" sz="124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998" name="AutoShape 14"/>
          <p:cNvSpPr/>
          <p:nvPr/>
        </p:nvSpPr>
        <p:spPr bwMode="auto">
          <a:xfrm>
            <a:off x="6143623" y="1359930"/>
            <a:ext cx="562596" cy="2677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99"/>
                </a:lnTo>
                <a:cubicBezTo>
                  <a:pt x="7424" y="21556"/>
                  <a:pt x="14807" y="21185"/>
                  <a:pt x="21600" y="20470"/>
                </a:cubicBezTo>
                <a:lnTo>
                  <a:pt x="21600" y="1129"/>
                </a:lnTo>
                <a:cubicBezTo>
                  <a:pt x="14807" y="414"/>
                  <a:pt x="7424" y="43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1999" name="AutoShape 15"/>
          <p:cNvSpPr/>
          <p:nvPr/>
        </p:nvSpPr>
        <p:spPr bwMode="auto">
          <a:xfrm>
            <a:off x="6179331" y="3284973"/>
            <a:ext cx="485625" cy="3047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s-ES" altLang="zh-CN" sz="124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000" name="AutoShape 16"/>
          <p:cNvSpPr/>
          <p:nvPr/>
        </p:nvSpPr>
        <p:spPr bwMode="auto">
          <a:xfrm>
            <a:off x="6783983" y="1539261"/>
            <a:ext cx="664164" cy="2315448"/>
          </a:xfrm>
          <a:custGeom>
            <a:avLst/>
            <a:gdLst>
              <a:gd name="T0" fmla="*/ 9022 w 18044"/>
              <a:gd name="T1" fmla="*/ 10800 h 21600"/>
              <a:gd name="T2" fmla="*/ 9022 w 18044"/>
              <a:gd name="T3" fmla="*/ 10800 h 21600"/>
              <a:gd name="T4" fmla="*/ 9022 w 18044"/>
              <a:gd name="T5" fmla="*/ 10800 h 21600"/>
              <a:gd name="T6" fmla="*/ 9022 w 1804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44" h="21600">
                <a:moveTo>
                  <a:pt x="0" y="0"/>
                </a:moveTo>
                <a:lnTo>
                  <a:pt x="0" y="21599"/>
                </a:lnTo>
                <a:cubicBezTo>
                  <a:pt x="2632" y="21070"/>
                  <a:pt x="5116" y="20418"/>
                  <a:pt x="7374" y="19643"/>
                </a:cubicBezTo>
                <a:cubicBezTo>
                  <a:pt x="21599" y="14759"/>
                  <a:pt x="21599" y="6839"/>
                  <a:pt x="7374" y="1954"/>
                </a:cubicBezTo>
                <a:cubicBezTo>
                  <a:pt x="5116" y="1179"/>
                  <a:pt x="2632" y="52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Gill Sans" charset="0"/>
              <a:sym typeface="Arial" panose="020B0604020202020204" pitchFamily="34" charset="0"/>
            </a:endParaRPr>
          </a:p>
        </p:txBody>
      </p:sp>
      <p:sp>
        <p:nvSpPr>
          <p:cNvPr id="42001" name="AutoShape 17"/>
          <p:cNvSpPr/>
          <p:nvPr/>
        </p:nvSpPr>
        <p:spPr bwMode="auto">
          <a:xfrm>
            <a:off x="6835560" y="2832675"/>
            <a:ext cx="486419" cy="30470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s-ES" altLang="zh-CN" sz="2000" b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s-ES" altLang="zh-CN" sz="124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005" name="AutoShape 21"/>
          <p:cNvSpPr/>
          <p:nvPr/>
        </p:nvSpPr>
        <p:spPr bwMode="auto">
          <a:xfrm>
            <a:off x="4228946" y="2864191"/>
            <a:ext cx="403448" cy="32414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08" tIns="35708" rIns="35708" bIns="35708" anchor="b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/>
            <a:r>
              <a:rPr lang="es-ES" altLang="zh-CN" sz="1325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s-ES" altLang="zh-CN" sz="1325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83" y="344066"/>
            <a:ext cx="213295" cy="556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 defTabSz="6851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微信图片_20180104143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55091" y="253934"/>
            <a:ext cx="2208530" cy="49911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p>
            <a:pPr defTabSz="685165"/>
            <a:r>
              <a:rPr lang="zh-CN" altLang="en-US" sz="2655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附加</a:t>
            </a:r>
            <a:r>
              <a:rPr lang="zh-CN" altLang="en-US" sz="26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盈利模式</a:t>
            </a:r>
            <a:endParaRPr lang="zh-CN" altLang="en-US" sz="26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2595" y="1541780"/>
            <a:ext cx="2438400" cy="217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普通会员制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普通会员制</a:t>
            </a:r>
            <a:endParaRPr lang="zh-CN" altLang="en-US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只能浏览基本资源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课件 微课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Rectangle 54"/>
          <p:cNvSpPr/>
          <p:nvPr/>
        </p:nvSpPr>
        <p:spPr>
          <a:xfrm>
            <a:off x="3178810" y="4037330"/>
            <a:ext cx="2325370" cy="250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教师会员制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教师会员制</a:t>
            </a:r>
            <a:endParaRPr lang="zh-CN" altLang="en-US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浏览通用资源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课件 微课 教学设计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教学步骤 工作页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上传 下载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Rectangle 54"/>
          <p:cNvSpPr/>
          <p:nvPr/>
        </p:nvSpPr>
        <p:spPr>
          <a:xfrm>
            <a:off x="6706235" y="4051300"/>
            <a:ext cx="2898140" cy="151320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3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专家会员制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专家会员制</a:t>
            </a:r>
            <a:endParaRPr lang="zh-CN" altLang="en-US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全部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实时考评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Rectangle 54"/>
          <p:cNvSpPr/>
          <p:nvPr/>
        </p:nvSpPr>
        <p:spPr>
          <a:xfrm>
            <a:off x="8077835" y="1541780"/>
            <a:ext cx="3102610" cy="217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合作伙伴会员制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汽保设备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钣喷设备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教学整车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其他宣传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1789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89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30850" y="2797117"/>
            <a:ext cx="2122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计划方案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23047" y="3567137"/>
            <a:ext cx="4145907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sz="1600" dirty="0">
                <a:solidFill>
                  <a:schemeClr val="bg1"/>
                </a:solidFill>
                <a:cs typeface="+mn-ea"/>
                <a:sym typeface="+mn-lt"/>
              </a:rPr>
              <a:t>我们必须这么做，做到未雨绸缪。</a:t>
            </a:r>
            <a:endParaRPr 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1" y="2006601"/>
            <a:ext cx="2990343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、样板资源体系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新能源（北汽全套）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传统及补充资源（必须全套）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481911"/>
            <a:ext cx="301658" cy="100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微信图片_20180104143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6720" y="481965"/>
            <a:ext cx="8465820" cy="908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p>
            <a:pPr defTabSz="685165"/>
            <a:r>
              <a:rPr lang="zh-CN" altLang="en-US" sz="26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计划方案</a:t>
            </a:r>
            <a:endParaRPr lang="zh-CN" altLang="en-US" sz="26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defTabSz="685165"/>
            <a:r>
              <a:rPr lang="zh-CN" altLang="en-US" sz="26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              </a:t>
            </a:r>
            <a:r>
              <a:rPr lang="zh-C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设置门槛</a:t>
            </a:r>
            <a:r>
              <a:rPr lang="en-US" altLang="zh-CN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垂直型系统平台（汽车教学 竞赛）</a:t>
            </a:r>
            <a:endParaRPr lang="zh-CN" altLang="en-US" sz="2000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914401" y="3146426"/>
            <a:ext cx="2990343" cy="15290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、资源库补充（</a:t>
            </a: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APP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）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借助于外部资源</a:t>
            </a:r>
            <a:r>
              <a:rPr lang="zh-CN" alt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百度</a:t>
            </a:r>
            <a:r>
              <a:rPr lang="en-US" altLang="zh-CN" sz="1400" b="1" u="sng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360</a:t>
            </a:r>
            <a:r>
              <a:rPr lang="zh-CN" alt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优酷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分类提取有效信息，包装后可商用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en-US" altLang="zh-CN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" name="Rectangle 21"/>
          <p:cNvSpPr/>
          <p:nvPr/>
        </p:nvSpPr>
        <p:spPr>
          <a:xfrm>
            <a:off x="914401" y="4314826"/>
            <a:ext cx="2990343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3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、资料上传定时反馈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注册信息，与当事人交互体验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资料上传可获得智慧币可下载资源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" name="Rectangle 21"/>
          <p:cNvSpPr/>
          <p:nvPr/>
        </p:nvSpPr>
        <p:spPr>
          <a:xfrm>
            <a:off x="914401" y="5461001"/>
            <a:ext cx="2990343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4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、资料下载定时反馈（会员）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资料下载后教师反馈，以便改进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部分下载权限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" name="Rectangle 21"/>
          <p:cNvSpPr/>
          <p:nvPr/>
        </p:nvSpPr>
        <p:spPr>
          <a:xfrm>
            <a:off x="4600576" y="2006601"/>
            <a:ext cx="2990343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5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、教学信息化大赛资料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微课展示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制作微课步骤</a:t>
            </a:r>
            <a:r>
              <a:rPr lang="zh-CN" alt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（引子）</a:t>
            </a:r>
            <a:endParaRPr lang="zh-CN" altLang="en-US" sz="1400" b="1" u="sng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8" name="Rectangle 21"/>
          <p:cNvSpPr/>
          <p:nvPr/>
        </p:nvSpPr>
        <p:spPr>
          <a:xfrm>
            <a:off x="8281036" y="2006601"/>
            <a:ext cx="2990343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9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、教学硬件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硬件展示 用途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根据各学校的硬件制作资源包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9" name="Rectangle 21"/>
          <p:cNvSpPr/>
          <p:nvPr/>
        </p:nvSpPr>
        <p:spPr>
          <a:xfrm>
            <a:off x="4601211" y="3146426"/>
            <a:ext cx="2990343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6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、技能大赛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标准 大赛资料信息 行业专家（裁判）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大赛辅助服务（引子）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4601211" y="4314826"/>
            <a:ext cx="2990343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7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、教学设计（教案）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辅助老师组织教学过程（当面）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多种教学设计模板（获奖案例）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3" name="Rectangle 21"/>
          <p:cNvSpPr/>
          <p:nvPr/>
        </p:nvSpPr>
        <p:spPr>
          <a:xfrm>
            <a:off x="4600576" y="5461001"/>
            <a:ext cx="2990343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8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、研究课 示范课 说课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两课评比辅助（资料 当面）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获奖案例展示（分门别类）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8281036" y="3146426"/>
            <a:ext cx="2990343" cy="97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10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、教师库 专家库建设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签约教师（影响力）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客座专家（适时宣传）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8281036" y="4314826"/>
            <a:ext cx="2990343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11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、题库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课程 任务 大赛等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题库自动生成多种试卷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Rectangle 21"/>
          <p:cNvSpPr/>
          <p:nvPr/>
        </p:nvSpPr>
        <p:spPr>
          <a:xfrm>
            <a:off x="8281036" y="5461001"/>
            <a:ext cx="2990343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12</a:t>
            </a:r>
            <a:r>
              <a:rPr lang="zh-CN" altLang="en-US" sz="1600" b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、上下级互动</a:t>
            </a:r>
            <a:endParaRPr lang="zh-CN" altLang="en-US" sz="1600" b="1" u="sng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教师学生使用系统 上级实时交互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r>
              <a:rPr lang="zh-CN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家长与学校信息的交互（信息）</a:t>
            </a: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endParaRPr lang="zh-CN" altLang="en-US" sz="14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1789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89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30850" y="2797117"/>
            <a:ext cx="2122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5.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计划预算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23047" y="3567137"/>
            <a:ext cx="4145907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sz="1600" dirty="0">
                <a:solidFill>
                  <a:schemeClr val="bg1"/>
                </a:solidFill>
                <a:cs typeface="+mn-ea"/>
                <a:sym typeface="+mn-lt"/>
              </a:rPr>
              <a:t>合理使用，把钱花在刀刃上。</a:t>
            </a:r>
            <a:endParaRPr 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145130" y="4524834"/>
            <a:ext cx="568999" cy="421479"/>
            <a:chOff x="4598988" y="3619501"/>
            <a:chExt cx="214313" cy="158750"/>
          </a:xfrm>
          <a:solidFill>
            <a:schemeClr val="bg1"/>
          </a:solidFill>
        </p:grpSpPr>
        <p:sp>
          <p:nvSpPr>
            <p:cNvPr id="35" name="Freeform 24"/>
            <p:cNvSpPr/>
            <p:nvPr/>
          </p:nvSpPr>
          <p:spPr bwMode="auto">
            <a:xfrm>
              <a:off x="4675188" y="3729038"/>
              <a:ext cx="61913" cy="49213"/>
            </a:xfrm>
            <a:custGeom>
              <a:avLst/>
              <a:gdLst>
                <a:gd name="T0" fmla="*/ 36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6" name="Freeform 25"/>
            <p:cNvSpPr/>
            <p:nvPr/>
          </p:nvSpPr>
          <p:spPr bwMode="auto">
            <a:xfrm>
              <a:off x="4633913" y="3675063"/>
              <a:ext cx="142875" cy="63500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7" name="Freeform 26"/>
            <p:cNvSpPr/>
            <p:nvPr/>
          </p:nvSpPr>
          <p:spPr bwMode="auto">
            <a:xfrm>
              <a:off x="4598988" y="3619501"/>
              <a:ext cx="214313" cy="82550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3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38808" y="2370415"/>
            <a:ext cx="581640" cy="316828"/>
            <a:chOff x="6750050" y="3321051"/>
            <a:chExt cx="195263" cy="106363"/>
          </a:xfrm>
          <a:solidFill>
            <a:schemeClr val="bg1"/>
          </a:solidFill>
        </p:grpSpPr>
        <p:sp>
          <p:nvSpPr>
            <p:cNvPr id="39" name="Freeform 30"/>
            <p:cNvSpPr>
              <a:spLocks noEditPoints="1"/>
            </p:cNvSpPr>
            <p:nvPr/>
          </p:nvSpPr>
          <p:spPr bwMode="auto">
            <a:xfrm>
              <a:off x="6750050" y="3321051"/>
              <a:ext cx="141288" cy="106363"/>
            </a:xfrm>
            <a:custGeom>
              <a:avLst/>
              <a:gdLst>
                <a:gd name="T0" fmla="*/ 26 w 87"/>
                <a:gd name="T1" fmla="*/ 23 h 65"/>
                <a:gd name="T2" fmla="*/ 26 w 87"/>
                <a:gd name="T3" fmla="*/ 33 h 65"/>
                <a:gd name="T4" fmla="*/ 8 w 87"/>
                <a:gd name="T5" fmla="*/ 17 h 65"/>
                <a:gd name="T6" fmla="*/ 8 w 87"/>
                <a:gd name="T7" fmla="*/ 0 h 65"/>
                <a:gd name="T8" fmla="*/ 0 w 87"/>
                <a:gd name="T9" fmla="*/ 0 h 65"/>
                <a:gd name="T10" fmla="*/ 0 w 87"/>
                <a:gd name="T11" fmla="*/ 17 h 65"/>
                <a:gd name="T12" fmla="*/ 26 w 87"/>
                <a:gd name="T13" fmla="*/ 42 h 65"/>
                <a:gd name="T14" fmla="*/ 26 w 87"/>
                <a:gd name="T15" fmla="*/ 42 h 65"/>
                <a:gd name="T16" fmla="*/ 26 w 87"/>
                <a:gd name="T17" fmla="*/ 49 h 65"/>
                <a:gd name="T18" fmla="*/ 41 w 87"/>
                <a:gd name="T19" fmla="*/ 65 h 65"/>
                <a:gd name="T20" fmla="*/ 87 w 87"/>
                <a:gd name="T21" fmla="*/ 65 h 65"/>
                <a:gd name="T22" fmla="*/ 87 w 87"/>
                <a:gd name="T23" fmla="*/ 9 h 65"/>
                <a:gd name="T24" fmla="*/ 41 w 87"/>
                <a:gd name="T25" fmla="*/ 9 h 65"/>
                <a:gd name="T26" fmla="*/ 26 w 87"/>
                <a:gd name="T27" fmla="*/ 23 h 65"/>
                <a:gd name="T28" fmla="*/ 73 w 87"/>
                <a:gd name="T29" fmla="*/ 19 h 65"/>
                <a:gd name="T30" fmla="*/ 80 w 87"/>
                <a:gd name="T31" fmla="*/ 19 h 65"/>
                <a:gd name="T32" fmla="*/ 80 w 87"/>
                <a:gd name="T33" fmla="*/ 56 h 65"/>
                <a:gd name="T34" fmla="*/ 73 w 87"/>
                <a:gd name="T35" fmla="*/ 56 h 65"/>
                <a:gd name="T36" fmla="*/ 73 w 87"/>
                <a:gd name="T37" fmla="*/ 1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65">
                  <a:moveTo>
                    <a:pt x="26" y="2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7" y="33"/>
                    <a:pt x="8" y="17"/>
                    <a:pt x="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3"/>
                    <a:pt x="26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9"/>
                    <a:pt x="25" y="65"/>
                    <a:pt x="41" y="65"/>
                  </a:cubicBezTo>
                  <a:cubicBezTo>
                    <a:pt x="61" y="65"/>
                    <a:pt x="87" y="65"/>
                    <a:pt x="87" y="65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60" y="9"/>
                    <a:pt x="41" y="9"/>
                  </a:cubicBezTo>
                  <a:cubicBezTo>
                    <a:pt x="26" y="9"/>
                    <a:pt x="26" y="23"/>
                    <a:pt x="26" y="23"/>
                  </a:cubicBezTo>
                  <a:close/>
                  <a:moveTo>
                    <a:pt x="73" y="19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0" name="Freeform 31"/>
            <p:cNvSpPr>
              <a:spLocks noEditPoints="1"/>
            </p:cNvSpPr>
            <p:nvPr/>
          </p:nvSpPr>
          <p:spPr bwMode="auto">
            <a:xfrm>
              <a:off x="6897688" y="3397251"/>
              <a:ext cx="47625" cy="17463"/>
            </a:xfrm>
            <a:custGeom>
              <a:avLst/>
              <a:gdLst>
                <a:gd name="T0" fmla="*/ 0 w 29"/>
                <a:gd name="T1" fmla="*/ 10 h 10"/>
                <a:gd name="T2" fmla="*/ 29 w 29"/>
                <a:gd name="T3" fmla="*/ 10 h 10"/>
                <a:gd name="T4" fmla="*/ 29 w 29"/>
                <a:gd name="T5" fmla="*/ 0 h 10"/>
                <a:gd name="T6" fmla="*/ 0 w 29"/>
                <a:gd name="T7" fmla="*/ 0 h 10"/>
                <a:gd name="T8" fmla="*/ 0 w 29"/>
                <a:gd name="T9" fmla="*/ 10 h 10"/>
                <a:gd name="T10" fmla="*/ 24 w 29"/>
                <a:gd name="T11" fmla="*/ 2 h 10"/>
                <a:gd name="T12" fmla="*/ 27 w 29"/>
                <a:gd name="T13" fmla="*/ 5 h 10"/>
                <a:gd name="T14" fmla="*/ 24 w 29"/>
                <a:gd name="T15" fmla="*/ 8 h 10"/>
                <a:gd name="T16" fmla="*/ 21 w 29"/>
                <a:gd name="T17" fmla="*/ 5 h 10"/>
                <a:gd name="T18" fmla="*/ 24 w 29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"/>
                  </a:lnTo>
                  <a:close/>
                  <a:moveTo>
                    <a:pt x="24" y="2"/>
                  </a:move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1" name="Freeform 32"/>
            <p:cNvSpPr>
              <a:spLocks noEditPoints="1"/>
            </p:cNvSpPr>
            <p:nvPr/>
          </p:nvSpPr>
          <p:spPr bwMode="auto">
            <a:xfrm>
              <a:off x="6897688" y="3352801"/>
              <a:ext cx="47625" cy="15875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10 h 10"/>
                <a:gd name="T4" fmla="*/ 29 w 29"/>
                <a:gd name="T5" fmla="*/ 10 h 10"/>
                <a:gd name="T6" fmla="*/ 29 w 29"/>
                <a:gd name="T7" fmla="*/ 0 h 10"/>
                <a:gd name="T8" fmla="*/ 0 w 29"/>
                <a:gd name="T9" fmla="*/ 0 h 10"/>
                <a:gd name="T10" fmla="*/ 24 w 29"/>
                <a:gd name="T11" fmla="*/ 8 h 10"/>
                <a:gd name="T12" fmla="*/ 21 w 29"/>
                <a:gd name="T13" fmla="*/ 5 h 10"/>
                <a:gd name="T14" fmla="*/ 24 w 29"/>
                <a:gd name="T15" fmla="*/ 2 h 10"/>
                <a:gd name="T16" fmla="*/ 27 w 29"/>
                <a:gd name="T17" fmla="*/ 5 h 10"/>
                <a:gd name="T18" fmla="*/ 24 w 2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  <a:moveTo>
                    <a:pt x="24" y="8"/>
                  </a:moveTo>
                  <a:cubicBezTo>
                    <a:pt x="23" y="8"/>
                    <a:pt x="21" y="7"/>
                    <a:pt x="21" y="5"/>
                  </a:cubicBezTo>
                  <a:cubicBezTo>
                    <a:pt x="21" y="4"/>
                    <a:pt x="23" y="2"/>
                    <a:pt x="24" y="2"/>
                  </a:cubicBezTo>
                  <a:cubicBezTo>
                    <a:pt x="26" y="2"/>
                    <a:pt x="27" y="4"/>
                    <a:pt x="27" y="5"/>
                  </a:cubicBezTo>
                  <a:cubicBezTo>
                    <a:pt x="27" y="7"/>
                    <a:pt x="26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42" name="Freeform 32"/>
          <p:cNvSpPr/>
          <p:nvPr/>
        </p:nvSpPr>
        <p:spPr bwMode="auto">
          <a:xfrm>
            <a:off x="6168369" y="5622367"/>
            <a:ext cx="522521" cy="461611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43" name="Freeform 58"/>
          <p:cNvSpPr/>
          <p:nvPr/>
        </p:nvSpPr>
        <p:spPr bwMode="auto">
          <a:xfrm>
            <a:off x="6201028" y="3409465"/>
            <a:ext cx="457200" cy="473927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5 h 142"/>
              <a:gd name="T16" fmla="*/ 62 w 137"/>
              <a:gd name="T17" fmla="*/ 6 h 142"/>
              <a:gd name="T18" fmla="*/ 44 w 137"/>
              <a:gd name="T19" fmla="*/ 57 h 142"/>
              <a:gd name="T20" fmla="*/ 64 w 137"/>
              <a:gd name="T21" fmla="*/ 57 h 142"/>
              <a:gd name="T22" fmla="*/ 64 w 137"/>
              <a:gd name="T23" fmla="*/ 123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8 w 137"/>
              <a:gd name="T31" fmla="*/ 130 h 142"/>
              <a:gd name="T32" fmla="*/ 88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30 h 142"/>
              <a:gd name="T40" fmla="*/ 76 w 137"/>
              <a:gd name="T41" fmla="*/ 134 h 142"/>
              <a:gd name="T42" fmla="*/ 72 w 137"/>
              <a:gd name="T43" fmla="*/ 130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2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6 h 142"/>
              <a:gd name="T56" fmla="*/ 76 w 137"/>
              <a:gd name="T57" fmla="*/ 5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9"/>
                  <a:pt x="105" y="7"/>
                  <a:pt x="76" y="4"/>
                </a:cubicBezTo>
                <a:cubicBezTo>
                  <a:pt x="74" y="2"/>
                  <a:pt x="72" y="0"/>
                  <a:pt x="69" y="0"/>
                </a:cubicBezTo>
                <a:cubicBezTo>
                  <a:pt x="66" y="0"/>
                  <a:pt x="64" y="2"/>
                  <a:pt x="62" y="4"/>
                </a:cubicBezTo>
                <a:cubicBezTo>
                  <a:pt x="32" y="7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8"/>
                  <a:pt x="62" y="5"/>
                </a:cubicBezTo>
                <a:cubicBezTo>
                  <a:pt x="62" y="5"/>
                  <a:pt x="62" y="5"/>
                  <a:pt x="62" y="6"/>
                </a:cubicBezTo>
                <a:cubicBezTo>
                  <a:pt x="41" y="32"/>
                  <a:pt x="44" y="57"/>
                  <a:pt x="4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7"/>
                  <a:pt x="69" y="142"/>
                  <a:pt x="76" y="142"/>
                </a:cubicBezTo>
                <a:cubicBezTo>
                  <a:pt x="82" y="142"/>
                  <a:pt x="88" y="137"/>
                  <a:pt x="88" y="130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30"/>
                  <a:pt x="79" y="130"/>
                  <a:pt x="79" y="130"/>
                </a:cubicBezTo>
                <a:cubicBezTo>
                  <a:pt x="79" y="132"/>
                  <a:pt x="78" y="134"/>
                  <a:pt x="76" y="134"/>
                </a:cubicBezTo>
                <a:cubicBezTo>
                  <a:pt x="74" y="134"/>
                  <a:pt x="72" y="132"/>
                  <a:pt x="72" y="130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2"/>
                  <a:pt x="76" y="6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8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8000" y="481911"/>
            <a:ext cx="1696720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defTabSz="1450340"/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计划预算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481911"/>
            <a:ext cx="301658" cy="100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微信图片_20180104143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4152900" y="1756410"/>
          <a:ext cx="38862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预算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软件开发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系统开发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按规定执行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</a:tr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培训事宜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申请报备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耗材使用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按规定执行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申请报备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行业会议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按规定执行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申请报备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185420" y="1756410"/>
          <a:ext cx="38862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预算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差旅费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按规定执行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</a:tr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客情费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60</a:t>
                      </a:r>
                      <a:r>
                        <a:rPr lang="zh-CN" altLang="en-US" sz="1600"/>
                        <a:t>元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人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申请报备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酒水自带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签约老师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按收益执行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签约专家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按收益执行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9" name="表格 18"/>
          <p:cNvGraphicFramePr/>
          <p:nvPr/>
        </p:nvGraphicFramePr>
        <p:xfrm>
          <a:off x="8129905" y="1756410"/>
          <a:ext cx="38862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</a:tblGrid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预算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宣传用料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视情况再定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申请报备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635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专家讲座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按规定执行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申请报备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合作事宜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按合同执行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利益分配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视情况而定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申请报备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1789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89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30850" y="2797117"/>
            <a:ext cx="2122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6.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实施计划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23047" y="3567137"/>
            <a:ext cx="4145907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sz="1600" dirty="0">
                <a:solidFill>
                  <a:schemeClr val="bg1"/>
                </a:solidFill>
                <a:cs typeface="+mn-ea"/>
                <a:sym typeface="+mn-lt"/>
              </a:rPr>
              <a:t>提高效率抢占市场先机，让竞争对手短时间内无法复制至维持现状。</a:t>
            </a:r>
            <a:endParaRPr 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AutoShape 5"/>
          <p:cNvSpPr/>
          <p:nvPr/>
        </p:nvSpPr>
        <p:spPr bwMode="auto">
          <a:xfrm>
            <a:off x="1347667" y="3287967"/>
            <a:ext cx="2243239" cy="82524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62470" name="Group 6"/>
          <p:cNvGrpSpPr/>
          <p:nvPr/>
        </p:nvGrpSpPr>
        <p:grpSpPr bwMode="auto">
          <a:xfrm>
            <a:off x="1347667" y="2365915"/>
            <a:ext cx="795092" cy="795092"/>
            <a:chOff x="0" y="0"/>
            <a:chExt cx="1591420" cy="1591420"/>
          </a:xfrm>
        </p:grpSpPr>
        <p:sp>
          <p:nvSpPr>
            <p:cNvPr id="62471" name="AutoShape 7"/>
            <p:cNvSpPr/>
            <p:nvPr/>
          </p:nvSpPr>
          <p:spPr bwMode="auto">
            <a:xfrm>
              <a:off x="0" y="0"/>
              <a:ext cx="1591420" cy="1591420"/>
            </a:xfrm>
            <a:custGeom>
              <a:avLst/>
              <a:gdLst>
                <a:gd name="T0" fmla="*/ 795670 w 19679"/>
                <a:gd name="T1" fmla="*/ 873385 h 19679"/>
                <a:gd name="T2" fmla="*/ 795670 w 19679"/>
                <a:gd name="T3" fmla="*/ 873385 h 19679"/>
                <a:gd name="T4" fmla="*/ 795670 w 19679"/>
                <a:gd name="T5" fmla="*/ 873385 h 19679"/>
                <a:gd name="T6" fmla="*/ 795670 w 19679"/>
                <a:gd name="T7" fmla="*/ 87338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32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2472" name="AutoShape 8"/>
            <p:cNvSpPr/>
            <p:nvPr/>
          </p:nvSpPr>
          <p:spPr bwMode="auto">
            <a:xfrm>
              <a:off x="0" y="547945"/>
              <a:ext cx="1591420" cy="49553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5392" tIns="25392" rIns="25392" bIns="25392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20000"/>
                </a:lnSpc>
              </a:pPr>
              <a:r>
                <a:rPr lang="en-US" altLang="es-ES" sz="2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1-3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月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2473" name="AutoShape 9"/>
          <p:cNvSpPr/>
          <p:nvPr/>
        </p:nvSpPr>
        <p:spPr bwMode="auto">
          <a:xfrm>
            <a:off x="1647612" y="3672087"/>
            <a:ext cx="1588597" cy="2457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42265" eaLnBrk="1"/>
            <a:r>
              <a:rPr lang="zh-CN" altLang="es-ES" sz="16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产品提升 商用化</a:t>
            </a:r>
            <a:endParaRPr lang="zh-CN" altLang="es-ES" sz="16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474" name="AutoShape 10"/>
          <p:cNvSpPr/>
          <p:nvPr/>
        </p:nvSpPr>
        <p:spPr bwMode="auto">
          <a:xfrm>
            <a:off x="3749607" y="3472061"/>
            <a:ext cx="2244032" cy="82524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476" name="AutoShape 12"/>
          <p:cNvSpPr/>
          <p:nvPr/>
        </p:nvSpPr>
        <p:spPr bwMode="auto">
          <a:xfrm>
            <a:off x="3749675" y="4424045"/>
            <a:ext cx="795655" cy="795655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1325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478" name="AutoShape 14"/>
          <p:cNvSpPr/>
          <p:nvPr/>
        </p:nvSpPr>
        <p:spPr bwMode="auto">
          <a:xfrm>
            <a:off x="4077328" y="3510162"/>
            <a:ext cx="1588597" cy="5537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42265" eaLnBrk="1"/>
            <a:r>
              <a:rPr lang="zh-CN" altLang="en-US" sz="1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产品完善 </a:t>
            </a:r>
            <a:endParaRPr lang="zh-CN" altLang="en-US" sz="1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 defTabSz="342265" eaLnBrk="1"/>
            <a:r>
              <a:rPr lang="zh-CN" altLang="en-US" sz="1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完全投入市场</a:t>
            </a:r>
            <a:endParaRPr lang="zh-CN" altLang="en-US" sz="1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479" name="AutoShape 15"/>
          <p:cNvSpPr/>
          <p:nvPr/>
        </p:nvSpPr>
        <p:spPr bwMode="auto">
          <a:xfrm>
            <a:off x="6126947" y="3287967"/>
            <a:ext cx="2243239" cy="825245"/>
          </a:xfrm>
          <a:custGeom>
            <a:avLst/>
            <a:gdLst>
              <a:gd name="T0" fmla="*/ 2243931 w 21600"/>
              <a:gd name="T1" fmla="*/ 825500 h 21600"/>
              <a:gd name="T2" fmla="*/ 2243931 w 21600"/>
              <a:gd name="T3" fmla="*/ 825500 h 21600"/>
              <a:gd name="T4" fmla="*/ 2243931 w 21600"/>
              <a:gd name="T5" fmla="*/ 825500 h 21600"/>
              <a:gd name="T6" fmla="*/ 2243931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846" y="0"/>
                </a:moveTo>
                <a:lnTo>
                  <a:pt x="2625" y="4984"/>
                </a:lnTo>
                <a:lnTo>
                  <a:pt x="305" y="4984"/>
                </a:lnTo>
                <a:cubicBezTo>
                  <a:pt x="136" y="4984"/>
                  <a:pt x="0" y="5356"/>
                  <a:pt x="0" y="5815"/>
                </a:cubicBezTo>
                <a:lnTo>
                  <a:pt x="0" y="20769"/>
                </a:lnTo>
                <a:cubicBezTo>
                  <a:pt x="0" y="21228"/>
                  <a:pt x="136" y="21599"/>
                  <a:pt x="305" y="21599"/>
                </a:cubicBezTo>
                <a:lnTo>
                  <a:pt x="21294" y="21599"/>
                </a:lnTo>
                <a:cubicBezTo>
                  <a:pt x="21463" y="21599"/>
                  <a:pt x="21599" y="21228"/>
                  <a:pt x="21599" y="20769"/>
                </a:cubicBezTo>
                <a:lnTo>
                  <a:pt x="21599" y="5815"/>
                </a:lnTo>
                <a:cubicBezTo>
                  <a:pt x="21600" y="5356"/>
                  <a:pt x="21463" y="4984"/>
                  <a:pt x="21294" y="4984"/>
                </a:cubicBezTo>
                <a:lnTo>
                  <a:pt x="5068" y="4984"/>
                </a:lnTo>
                <a:lnTo>
                  <a:pt x="38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 sz="2400">
              <a:latin typeface="Arial" panose="020B0604020202020204" pitchFamily="34" charset="0"/>
              <a:ea typeface="微软雅黑" panose="020B0503020204020204" charset="-122"/>
              <a:cs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62481" name="AutoShape 17"/>
          <p:cNvSpPr/>
          <p:nvPr/>
        </p:nvSpPr>
        <p:spPr bwMode="auto">
          <a:xfrm>
            <a:off x="6127115" y="2366010"/>
            <a:ext cx="795020" cy="795020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1325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483" name="AutoShape 19"/>
          <p:cNvSpPr/>
          <p:nvPr/>
        </p:nvSpPr>
        <p:spPr bwMode="auto">
          <a:xfrm>
            <a:off x="6455295" y="3634117"/>
            <a:ext cx="1587804" cy="3073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8763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763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zh-CN" altLang="en-US" sz="2000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完成商用化</a:t>
            </a:r>
            <a:endParaRPr lang="zh-CN" altLang="en-US" sz="2000" b="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484" name="AutoShape 20"/>
          <p:cNvSpPr/>
          <p:nvPr/>
        </p:nvSpPr>
        <p:spPr bwMode="auto">
          <a:xfrm>
            <a:off x="8528887" y="3472061"/>
            <a:ext cx="2244032" cy="825245"/>
          </a:xfrm>
          <a:custGeom>
            <a:avLst/>
            <a:gdLst>
              <a:gd name="T0" fmla="*/ 2244725 w 21600"/>
              <a:gd name="T1" fmla="*/ 825500 h 21600"/>
              <a:gd name="T2" fmla="*/ 2244725 w 21600"/>
              <a:gd name="T3" fmla="*/ 825500 h 21600"/>
              <a:gd name="T4" fmla="*/ 2244725 w 21600"/>
              <a:gd name="T5" fmla="*/ 825500 h 21600"/>
              <a:gd name="T6" fmla="*/ 2244725 w 21600"/>
              <a:gd name="T7" fmla="*/ 8255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endParaRPr lang="es-ES" sz="2400">
              <a:latin typeface="Arial" panose="020B0604020202020204" pitchFamily="34" charset="0"/>
              <a:ea typeface="微软雅黑" panose="020B0503020204020204" charset="-122"/>
              <a:cs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62486" name="AutoShape 22"/>
          <p:cNvSpPr/>
          <p:nvPr/>
        </p:nvSpPr>
        <p:spPr bwMode="auto">
          <a:xfrm>
            <a:off x="8528685" y="4424045"/>
            <a:ext cx="795020" cy="795655"/>
          </a:xfrm>
          <a:custGeom>
            <a:avLst/>
            <a:gdLst>
              <a:gd name="T0" fmla="*/ 795670 w 19679"/>
              <a:gd name="T1" fmla="*/ 873385 h 19679"/>
              <a:gd name="T2" fmla="*/ 795670 w 19679"/>
              <a:gd name="T3" fmla="*/ 873385 h 19679"/>
              <a:gd name="T4" fmla="*/ 795670 w 19679"/>
              <a:gd name="T5" fmla="*/ 873385 h 19679"/>
              <a:gd name="T6" fmla="*/ 795670 w 19679"/>
              <a:gd name="T7" fmla="*/ 87338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1325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488" name="AutoShape 24"/>
          <p:cNvSpPr/>
          <p:nvPr/>
        </p:nvSpPr>
        <p:spPr bwMode="auto">
          <a:xfrm>
            <a:off x="8528685" y="3641090"/>
            <a:ext cx="2243455" cy="27686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342265" eaLnBrk="1"/>
            <a:r>
              <a:rPr lang="zh-CN" altLang="es-ES" sz="1800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巩固 提升完善 商用</a:t>
            </a:r>
            <a:endParaRPr lang="zh-CN" altLang="es-ES" sz="1800" b="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83" y="344066"/>
            <a:ext cx="213295" cy="556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 defTabSz="6851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微信图片_20180104143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8000" y="481911"/>
            <a:ext cx="1696720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p>
            <a:pPr defTabSz="1450340"/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实施计划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7350" y="3587750"/>
            <a:ext cx="96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2018.1</a:t>
            </a: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2775" y="3588385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2018.12</a:t>
            </a: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AutoShape 8"/>
          <p:cNvSpPr/>
          <p:nvPr/>
        </p:nvSpPr>
        <p:spPr bwMode="auto">
          <a:xfrm>
            <a:off x="3750507" y="4697710"/>
            <a:ext cx="795092" cy="24757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392" tIns="25392" rIns="25392" bIns="253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n-US" altLang="es-ES" sz="2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4-6</a:t>
            </a: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月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AutoShape 8"/>
          <p:cNvSpPr/>
          <p:nvPr/>
        </p:nvSpPr>
        <p:spPr bwMode="auto">
          <a:xfrm>
            <a:off x="6127312" y="2639675"/>
            <a:ext cx="795092" cy="24757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392" tIns="25392" rIns="25392" bIns="253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n-US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7-9</a:t>
            </a: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月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AutoShape 8"/>
          <p:cNvSpPr/>
          <p:nvPr/>
        </p:nvSpPr>
        <p:spPr bwMode="auto">
          <a:xfrm>
            <a:off x="8528882" y="4697710"/>
            <a:ext cx="795092" cy="24757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5392" tIns="25392" rIns="25392" bIns="25392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10-12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月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39520" y="4113530"/>
            <a:ext cx="2459990" cy="2532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1 </a:t>
            </a:r>
            <a:r>
              <a:rPr lang="zh-CN" altLang="en-US" sz="1600"/>
              <a:t>现有产品进行提升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2 </a:t>
            </a:r>
            <a:r>
              <a:rPr lang="zh-CN" altLang="en-US" sz="1600"/>
              <a:t>实现宣传商用化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3 </a:t>
            </a:r>
            <a:r>
              <a:rPr lang="zh-CN" altLang="en-US" sz="1600"/>
              <a:t>系统使用反馈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4 </a:t>
            </a:r>
            <a:r>
              <a:rPr lang="zh-CN" altLang="en-US" sz="1600"/>
              <a:t>新能源全套样板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5 </a:t>
            </a:r>
            <a:r>
              <a:rPr lang="zh-CN" altLang="en-US" sz="1600"/>
              <a:t>传统全套样板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6 </a:t>
            </a:r>
            <a:r>
              <a:rPr lang="zh-CN" altLang="en-US" sz="1600"/>
              <a:t>实训室建设样板全套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7 </a:t>
            </a:r>
            <a:r>
              <a:rPr lang="zh-CN" altLang="en-US" sz="1600"/>
              <a:t>资源库实施积累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8 </a:t>
            </a:r>
            <a:r>
              <a:rPr lang="zh-CN" altLang="en-US" sz="1600"/>
              <a:t>市场 产品定位</a:t>
            </a:r>
            <a:endParaRPr lang="zh-CN" altLang="en-US" sz="1600"/>
          </a:p>
        </p:txBody>
      </p:sp>
      <p:sp>
        <p:nvSpPr>
          <p:cNvPr id="9" name="圆角矩形 8"/>
          <p:cNvSpPr/>
          <p:nvPr/>
        </p:nvSpPr>
        <p:spPr>
          <a:xfrm>
            <a:off x="3641725" y="939800"/>
            <a:ext cx="2459990" cy="253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1 </a:t>
            </a:r>
            <a:r>
              <a:rPr lang="zh-CN" altLang="en-US" sz="1600"/>
              <a:t>产品提升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2 </a:t>
            </a:r>
            <a:r>
              <a:rPr lang="zh-CN" altLang="en-US" sz="1600"/>
              <a:t>微课大赛资源包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3 </a:t>
            </a:r>
            <a:r>
              <a:rPr lang="zh-CN" altLang="en-US" sz="1600"/>
              <a:t>技能大赛资源包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4 </a:t>
            </a:r>
            <a:r>
              <a:rPr lang="zh-CN" altLang="en-US" sz="1600"/>
              <a:t>教学设计模板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5 </a:t>
            </a:r>
            <a:r>
              <a:rPr lang="zh-CN" altLang="en-US" sz="1600"/>
              <a:t>工作页模板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6 </a:t>
            </a:r>
            <a:r>
              <a:rPr lang="zh-CN" altLang="en-US" sz="1600"/>
              <a:t>课件模板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7 </a:t>
            </a:r>
            <a:r>
              <a:rPr lang="zh-CN" altLang="en-US" sz="1600"/>
              <a:t>实质性服务展开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8 </a:t>
            </a:r>
            <a:r>
              <a:rPr lang="zh-CN" altLang="en-US" sz="1600"/>
              <a:t>培训事宜</a:t>
            </a:r>
            <a:endParaRPr lang="zh-CN" altLang="en-US" sz="1600"/>
          </a:p>
        </p:txBody>
      </p:sp>
      <p:sp>
        <p:nvSpPr>
          <p:cNvPr id="10" name="圆角矩形 9"/>
          <p:cNvSpPr/>
          <p:nvPr/>
        </p:nvSpPr>
        <p:spPr>
          <a:xfrm>
            <a:off x="6018530" y="4113530"/>
            <a:ext cx="2459990" cy="2532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1 </a:t>
            </a:r>
            <a:r>
              <a:rPr lang="zh-CN" altLang="en-US" sz="1600"/>
              <a:t>市场拓展 维护 商用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2 </a:t>
            </a:r>
            <a:r>
              <a:rPr lang="zh-CN" altLang="en-US" sz="1600"/>
              <a:t>软件技术跟新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3 </a:t>
            </a:r>
            <a:r>
              <a:rPr lang="zh-CN" altLang="en-US" sz="1600"/>
              <a:t>教学技术售后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4 </a:t>
            </a:r>
            <a:r>
              <a:rPr lang="zh-CN" altLang="en-US" sz="1600"/>
              <a:t>资源库实时积累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5 </a:t>
            </a:r>
            <a:r>
              <a:rPr lang="zh-CN" altLang="en-US" sz="1600"/>
              <a:t>行业宣传成熟产品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6 </a:t>
            </a:r>
            <a:r>
              <a:rPr lang="zh-CN" altLang="en-US" sz="1600"/>
              <a:t>合理配置方案（软硬）</a:t>
            </a:r>
            <a:endParaRPr lang="zh-CN" altLang="en-US" sz="1600"/>
          </a:p>
        </p:txBody>
      </p:sp>
      <p:sp>
        <p:nvSpPr>
          <p:cNvPr id="11" name="圆角矩形 10"/>
          <p:cNvSpPr/>
          <p:nvPr/>
        </p:nvSpPr>
        <p:spPr>
          <a:xfrm>
            <a:off x="8420735" y="939800"/>
            <a:ext cx="2459990" cy="2532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1 </a:t>
            </a:r>
            <a:r>
              <a:rPr lang="zh-CN" altLang="en-US" sz="1600"/>
              <a:t>收获季度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2 </a:t>
            </a:r>
            <a:r>
              <a:rPr lang="zh-CN" altLang="en-US" sz="1600"/>
              <a:t>产品更新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3 </a:t>
            </a:r>
            <a:r>
              <a:rPr lang="zh-CN" altLang="en-US" sz="1600"/>
              <a:t>产品完善</a:t>
            </a:r>
            <a:endParaRPr lang="zh-CN" altLang="en-US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4 </a:t>
            </a:r>
            <a:r>
              <a:rPr lang="zh-CN" altLang="en-US" sz="1600"/>
              <a:t>根据市场反馈改变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580" y="111760"/>
            <a:ext cx="1894840" cy="18948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2378710"/>
            <a:ext cx="8369935" cy="228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835" y="4850130"/>
            <a:ext cx="2194560" cy="73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244296" y="5583795"/>
            <a:ext cx="135699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谢 谢</a:t>
            </a:r>
            <a:endParaRPr lang="zh-CN" altLang="zh-CN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 descr="微信图片_20180104143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895" y="449580"/>
            <a:ext cx="3366135" cy="4464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89535"/>
            <a:ext cx="134620" cy="6678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840" y="90170"/>
            <a:ext cx="134620" cy="6678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50579"/>
            <a:ext cx="12192000" cy="3725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73950" y="3022567"/>
            <a:ext cx="2012303" cy="721367"/>
            <a:chOff x="1310186" y="3183857"/>
            <a:chExt cx="2012303" cy="721367"/>
          </a:xfrm>
        </p:grpSpPr>
        <p:sp>
          <p:nvSpPr>
            <p:cNvPr id="4" name="圆角矩形 3"/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23609" y="3183857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产品阐述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765347" y="966996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cs typeface="+mn-ea"/>
                <a:sym typeface="+mn-lt"/>
              </a:rPr>
              <a:t>主要内容</a:t>
            </a:r>
            <a:endParaRPr lang="zh-CN" altLang="en-US" sz="4000" b="1" dirty="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73950" y="5239139"/>
            <a:ext cx="2012303" cy="721367"/>
            <a:chOff x="1310186" y="4448564"/>
            <a:chExt cx="2012303" cy="721367"/>
          </a:xfrm>
        </p:grpSpPr>
        <p:sp>
          <p:nvSpPr>
            <p:cNvPr id="14" name="圆角矩形 13"/>
            <p:cNvSpPr/>
            <p:nvPr/>
          </p:nvSpPr>
          <p:spPr>
            <a:xfrm>
              <a:off x="1310186" y="4473896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23609" y="4448564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盈利模式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73887" y="4114132"/>
            <a:ext cx="2012303" cy="721367"/>
            <a:chOff x="1310186" y="3183857"/>
            <a:chExt cx="2012303" cy="721367"/>
          </a:xfrm>
        </p:grpSpPr>
        <p:sp>
          <p:nvSpPr>
            <p:cNvPr id="21" name="圆角矩形 20"/>
            <p:cNvSpPr/>
            <p:nvPr/>
          </p:nvSpPr>
          <p:spPr>
            <a:xfrm>
              <a:off x="1310186" y="3209189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23609" y="3183857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团队构架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79797" y="4126619"/>
            <a:ext cx="2012303" cy="721367"/>
            <a:chOff x="1310186" y="4448564"/>
            <a:chExt cx="2012303" cy="721367"/>
          </a:xfrm>
        </p:grpSpPr>
        <p:sp>
          <p:nvSpPr>
            <p:cNvPr id="26" name="圆角矩形 25"/>
            <p:cNvSpPr/>
            <p:nvPr/>
          </p:nvSpPr>
          <p:spPr>
            <a:xfrm>
              <a:off x="1310186" y="4473896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23609" y="4448564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计划预算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微信图片_20180104143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981067" y="3022354"/>
            <a:ext cx="2012303" cy="721367"/>
            <a:chOff x="1310186" y="4448564"/>
            <a:chExt cx="2012303" cy="721367"/>
          </a:xfrm>
        </p:grpSpPr>
        <p:sp>
          <p:nvSpPr>
            <p:cNvPr id="10" name="圆角矩形 9"/>
            <p:cNvSpPr/>
            <p:nvPr/>
          </p:nvSpPr>
          <p:spPr>
            <a:xfrm>
              <a:off x="1310186" y="4473896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23609" y="4448564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计划方案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79797" y="5251839"/>
            <a:ext cx="2012303" cy="721367"/>
            <a:chOff x="1310186" y="4448564"/>
            <a:chExt cx="2012303" cy="721367"/>
          </a:xfrm>
        </p:grpSpPr>
        <p:sp>
          <p:nvSpPr>
            <p:cNvPr id="13" name="圆角矩形 12"/>
            <p:cNvSpPr/>
            <p:nvPr/>
          </p:nvSpPr>
          <p:spPr>
            <a:xfrm>
              <a:off x="1310186" y="4473896"/>
              <a:ext cx="696035" cy="69603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23609" y="4448564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实施计划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1789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89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30850" y="2797117"/>
            <a:ext cx="2122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1.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产品阐述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23047" y="3567137"/>
            <a:ext cx="41459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sz="1600" dirty="0">
                <a:solidFill>
                  <a:schemeClr val="bg1"/>
                </a:solidFill>
                <a:cs typeface="+mn-ea"/>
                <a:sym typeface="+mn-lt"/>
              </a:rPr>
              <a:t>根据学校的需求痛点来制定对口的产品。</a:t>
            </a:r>
            <a:endParaRPr 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微信图片_20180104143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785979" y="2108200"/>
            <a:ext cx="2279220" cy="2202757"/>
          </a:xfrm>
          <a:prstGeom prst="roundRect">
            <a:avLst>
              <a:gd name="adj" fmla="val 74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29179" y="2108200"/>
            <a:ext cx="2279220" cy="2202757"/>
          </a:xfrm>
          <a:prstGeom prst="roundRect">
            <a:avLst>
              <a:gd name="adj" fmla="val 74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72379" y="2108200"/>
            <a:ext cx="2279220" cy="2202757"/>
          </a:xfrm>
          <a:prstGeom prst="roundRect">
            <a:avLst>
              <a:gd name="adj" fmla="val 74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025199" y="2108200"/>
            <a:ext cx="2279220" cy="2202757"/>
          </a:xfrm>
          <a:prstGeom prst="roundRect">
            <a:avLst>
              <a:gd name="adj" fmla="val 744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2191" y="4498955"/>
            <a:ext cx="2279222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硬件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教学台架（优势）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9178" y="4498955"/>
            <a:ext cx="2279222" cy="14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2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资源包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教学课件</a:t>
            </a:r>
            <a:endParaRPr lang="zh-CN" altLang="en-US" sz="16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教学微课</a:t>
            </a:r>
            <a:endParaRPr lang="zh-CN" altLang="en-US" sz="16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工作页（暂无）</a:t>
            </a:r>
            <a:endParaRPr lang="zh-CN" altLang="en-US" sz="16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72378" y="4498955"/>
            <a:ext cx="2279222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3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智慧教学系统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-5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个中心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25198" y="4498955"/>
            <a:ext cx="2279222" cy="81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4 APP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教学辅助工具（整理）</a:t>
            </a:r>
            <a:endParaRPr lang="zh-CN" altLang="en-US" sz="16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8000" y="481911"/>
            <a:ext cx="1696720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defTabSz="1450340"/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产品类别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0" y="481911"/>
            <a:ext cx="301658" cy="100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 descr="微信图片_20180104143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  <p:pic>
        <p:nvPicPr>
          <p:cNvPr id="3" name="图片 2" descr="比亚迪秦电子转向实验台架 (1)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530" y="2289810"/>
            <a:ext cx="1720215" cy="1819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2609215"/>
            <a:ext cx="1731010" cy="1201420"/>
          </a:xfrm>
          <a:prstGeom prst="rect">
            <a:avLst/>
          </a:prstGeom>
        </p:spPr>
      </p:pic>
      <p:pic>
        <p:nvPicPr>
          <p:cNvPr id="5" name="图片 4" descr="00000001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7445" y="2229485"/>
            <a:ext cx="2369820" cy="1940560"/>
          </a:xfrm>
          <a:prstGeom prst="rect">
            <a:avLst/>
          </a:prstGeom>
        </p:spPr>
      </p:pic>
      <p:pic>
        <p:nvPicPr>
          <p:cNvPr id="6" name="图片 5" descr="pingtai0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24315" y="2738120"/>
            <a:ext cx="2081530" cy="9442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2495" y="973455"/>
            <a:ext cx="887730" cy="2552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现有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840117" y="1975954"/>
            <a:ext cx="2206613" cy="2132587"/>
          </a:xfrm>
          <a:prstGeom prst="roundRect">
            <a:avLst>
              <a:gd name="adj" fmla="val 744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6572" y="4367055"/>
            <a:ext cx="2353997" cy="163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教材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配套资源包使用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校本教材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出版教材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endParaRPr lang="en-US" altLang="zh-CN" sz="9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56000" y="1975954"/>
            <a:ext cx="2206613" cy="2132587"/>
          </a:xfrm>
          <a:prstGeom prst="roundRect">
            <a:avLst>
              <a:gd name="adj" fmla="val 744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99200" y="1976589"/>
            <a:ext cx="2206613" cy="2132587"/>
          </a:xfrm>
          <a:prstGeom prst="roundRect">
            <a:avLst>
              <a:gd name="adj" fmla="val 744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013179" y="1976589"/>
            <a:ext cx="2206613" cy="2132587"/>
          </a:xfrm>
          <a:prstGeom prst="roundRect">
            <a:avLst>
              <a:gd name="adj" fmla="val 744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08000" y="481911"/>
            <a:ext cx="1696720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defTabSz="1450340"/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产品提升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481911"/>
            <a:ext cx="301658" cy="100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620" y="2166620"/>
            <a:ext cx="1330960" cy="1751965"/>
          </a:xfrm>
          <a:prstGeom prst="rect">
            <a:avLst/>
          </a:prstGeom>
        </p:spPr>
      </p:pic>
      <p:pic>
        <p:nvPicPr>
          <p:cNvPr id="4" name="图片 3" descr="微信图片_20180104143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12495" y="973455"/>
            <a:ext cx="887730" cy="2552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补充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490" y="2441575"/>
            <a:ext cx="1731010" cy="1201420"/>
          </a:xfrm>
          <a:prstGeom prst="rect">
            <a:avLst/>
          </a:prstGeom>
        </p:spPr>
      </p:pic>
      <p:sp>
        <p:nvSpPr>
          <p:cNvPr id="6" name="Rectangle 31"/>
          <p:cNvSpPr/>
          <p:nvPr/>
        </p:nvSpPr>
        <p:spPr>
          <a:xfrm>
            <a:off x="3482467" y="4367055"/>
            <a:ext cx="2353997" cy="259080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2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资源包补充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u="sng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教案（教学设计）</a:t>
            </a:r>
            <a:endParaRPr lang="zh-CN" altLang="en-US" sz="1600" u="sng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配套微课的教学步骤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围绕课件制作教学过程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课后作业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资源下载（教学相关）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endParaRPr lang="en-US" altLang="zh-CN" sz="9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0" y="2553335"/>
            <a:ext cx="1787525" cy="977900"/>
          </a:xfrm>
          <a:prstGeom prst="rect">
            <a:avLst/>
          </a:prstGeom>
        </p:spPr>
      </p:pic>
      <p:sp>
        <p:nvSpPr>
          <p:cNvPr id="10" name="Rectangle 31"/>
          <p:cNvSpPr/>
          <p:nvPr/>
        </p:nvSpPr>
        <p:spPr>
          <a:xfrm>
            <a:off x="6225667" y="4367055"/>
            <a:ext cx="2353997" cy="227076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3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教学系统提升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传统、新能源资料</a:t>
            </a:r>
            <a:r>
              <a:rPr lang="zh-CN" altLang="en-US" sz="1600" u="sng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完善</a:t>
            </a:r>
            <a:endParaRPr lang="zh-CN" altLang="en-US" sz="1600" u="sng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资源上传与下载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课后习题（题库种类）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题库生成试卷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动态领导可查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endParaRPr lang="en-US" altLang="zh-CN" sz="9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11" name="图片 10" descr="pingtai0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76690" y="2571115"/>
            <a:ext cx="2081530" cy="944245"/>
          </a:xfrm>
          <a:prstGeom prst="rect">
            <a:avLst/>
          </a:prstGeom>
        </p:spPr>
      </p:pic>
      <p:sp>
        <p:nvSpPr>
          <p:cNvPr id="12" name="Rectangle 31"/>
          <p:cNvSpPr/>
          <p:nvPr/>
        </p:nvSpPr>
        <p:spPr>
          <a:xfrm>
            <a:off x="8939657" y="4367055"/>
            <a:ext cx="2353997" cy="227076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4 APP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重新排版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权限设置（用户登陆）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只能浏览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PC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端同步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 algn="l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增加互动体验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9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-</a:t>
            </a:r>
            <a:endParaRPr lang="en-US" altLang="zh-CN" sz="9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1789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89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30850" y="2797117"/>
            <a:ext cx="2122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2.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团队构架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23047" y="3567137"/>
            <a:ext cx="4145907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sz="1600" dirty="0">
                <a:solidFill>
                  <a:schemeClr val="bg1"/>
                </a:solidFill>
                <a:cs typeface="+mn-ea"/>
                <a:sym typeface="+mn-lt"/>
              </a:rPr>
              <a:t>各司其职，发挥所长，</a:t>
            </a:r>
            <a:r>
              <a:rPr lang="zh-CN" sz="1600" u="sng" dirty="0">
                <a:solidFill>
                  <a:schemeClr val="bg1"/>
                </a:solidFill>
                <a:cs typeface="+mn-ea"/>
                <a:sym typeface="+mn-lt"/>
              </a:rPr>
              <a:t>团队协作</a:t>
            </a:r>
            <a:r>
              <a:rPr lang="zh-CN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350001" y="2611515"/>
            <a:ext cx="1359153" cy="1313556"/>
          </a:xfrm>
          <a:prstGeom prst="roundRect">
            <a:avLst>
              <a:gd name="adj" fmla="val 80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014486" y="3744919"/>
            <a:ext cx="1359153" cy="1313556"/>
          </a:xfrm>
          <a:prstGeom prst="roundRect">
            <a:avLst>
              <a:gd name="adj" fmla="val 809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70774" y="3745414"/>
            <a:ext cx="1359153" cy="1313556"/>
          </a:xfrm>
          <a:prstGeom prst="roundRect">
            <a:avLst>
              <a:gd name="adj" fmla="val 80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12801" y="2611515"/>
            <a:ext cx="1359153" cy="1313556"/>
          </a:xfrm>
          <a:prstGeom prst="roundRect">
            <a:avLst>
              <a:gd name="adj" fmla="val 80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8800" y="4156075"/>
            <a:ext cx="1880235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</a:t>
            </a:r>
            <a:r>
              <a:rPr lang="zh-CN" altLang="en-US" sz="16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前端开拓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                 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、项目跟进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、做好具体事宜          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、商务洽谈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36451" y="3007745"/>
            <a:ext cx="1524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市 场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508000" y="481911"/>
            <a:ext cx="1696720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0960" tIns="30480" rIns="60960" bIns="30480">
            <a:spAutoFit/>
          </a:bodyPr>
          <a:lstStyle/>
          <a:p>
            <a:pPr defTabSz="1450340"/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细分责任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481911"/>
            <a:ext cx="301658" cy="100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Rectangle 48"/>
          <p:cNvSpPr/>
          <p:nvPr/>
        </p:nvSpPr>
        <p:spPr>
          <a:xfrm>
            <a:off x="3487906" y="3927225"/>
            <a:ext cx="1524000" cy="95313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软件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技术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Rectangle 48"/>
          <p:cNvSpPr/>
          <p:nvPr/>
        </p:nvSpPr>
        <p:spPr>
          <a:xfrm>
            <a:off x="6267301" y="2793750"/>
            <a:ext cx="15240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技术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开发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48"/>
          <p:cNvSpPr/>
          <p:nvPr/>
        </p:nvSpPr>
        <p:spPr>
          <a:xfrm>
            <a:off x="8931761" y="3925320"/>
            <a:ext cx="15240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信息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中心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5323205"/>
            <a:ext cx="3003550" cy="1330325"/>
          </a:xfrm>
          <a:prstGeom prst="rect">
            <a:avLst/>
          </a:prstGeom>
        </p:spPr>
      </p:pic>
      <p:pic>
        <p:nvPicPr>
          <p:cNvPr id="11" name="图片 10" descr="微信图片_20180104143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  <p:sp>
        <p:nvSpPr>
          <p:cNvPr id="13" name="Rectangle 28"/>
          <p:cNvSpPr/>
          <p:nvPr/>
        </p:nvSpPr>
        <p:spPr>
          <a:xfrm>
            <a:off x="3310255" y="2159000"/>
            <a:ext cx="1880235" cy="13709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、产品快速报价                 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、教学系统打造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APP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制作         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、数字资源整合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Rectangle 28"/>
          <p:cNvSpPr/>
          <p:nvPr/>
        </p:nvSpPr>
        <p:spPr>
          <a:xfrm>
            <a:off x="6089015" y="4156075"/>
            <a:ext cx="2323465" cy="20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</a:t>
            </a:r>
            <a:r>
              <a:rPr lang="zh-CN" altLang="en-US" sz="16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课程开发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               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、围绕课程的资源包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、教学技术售后          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、教师圈子积累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、培训师打造</a:t>
            </a:r>
            <a:r>
              <a:rPr lang="en-US" altLang="zh-CN" sz="16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(</a:t>
            </a:r>
            <a:r>
              <a:rPr lang="zh-CN" altLang="en-US" sz="16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引子）</a:t>
            </a:r>
            <a:endParaRPr lang="zh-CN" altLang="en-US" sz="1600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6</a:t>
            </a:r>
            <a:r>
              <a:rPr lang="zh-CN" altLang="en-US" sz="16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、自我学习，行业培训</a:t>
            </a:r>
            <a:endParaRPr lang="zh-CN" altLang="en-US" sz="1600"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Rectangle 28"/>
          <p:cNvSpPr/>
          <p:nvPr/>
        </p:nvSpPr>
        <p:spPr>
          <a:xfrm>
            <a:off x="8825230" y="2244090"/>
            <a:ext cx="2895600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、招投标信息     </a:t>
            </a:r>
            <a:r>
              <a:rPr lang="zh-CN" altLang="en-US" sz="16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                </a:t>
            </a:r>
            <a:endParaRPr lang="zh-CN" altLang="en-US" sz="1600"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、各部门后勤保障（随时）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、各部门需求整理 （新）        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、各部门协调，信息报备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8232" y="1632284"/>
            <a:ext cx="4588042" cy="3593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1789" y="2354179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491789" y="4455695"/>
            <a:ext cx="340092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30850" y="2797117"/>
            <a:ext cx="2122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盈利模式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023047" y="3567137"/>
            <a:ext cx="4145907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—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全力把我们打造的产品推向市场。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5245157" y="2720599"/>
            <a:ext cx="1701900" cy="1699356"/>
          </a:xfrm>
          <a:prstGeom prst="ellipse">
            <a:avLst/>
          </a:prstGeom>
          <a:solidFill>
            <a:srgbClr val="FF0000"/>
          </a:solidFill>
          <a:ln w="254000">
            <a:solidFill>
              <a:schemeClr val="bg2"/>
            </a:solidFill>
          </a:ln>
        </p:spPr>
        <p:txBody>
          <a:bodyPr vert="horz" wrap="square" lIns="0" tIns="0" rIns="0" bIns="0" numCol="1" anchor="ctr" anchorCtr="1" compatLnSpc="1"/>
          <a:lstStyle/>
          <a:p>
            <a:pPr algn="ctr"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江 苏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 Placeholder 33"/>
          <p:cNvSpPr txBox="1"/>
          <p:nvPr/>
        </p:nvSpPr>
        <p:spPr>
          <a:xfrm>
            <a:off x="4736465" y="1451610"/>
            <a:ext cx="2718435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中等职业学校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（不含技工学校）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235所</a:t>
            </a:r>
            <a:endParaRPr lang="zh-CN" altLang="en-US" sz="20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3" y="344066"/>
            <a:ext cx="213295" cy="556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 defTabSz="685165"/>
            <a:endParaRPr lang="zh-CN" altLang="en-US" sz="1865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微信图片_20180104143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4620" y="130175"/>
            <a:ext cx="1660525" cy="54165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55091" y="253934"/>
            <a:ext cx="1532890" cy="49911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  <a:scene3d>
              <a:camera prst="orthographicFront"/>
              <a:lightRig rig="threePt" dir="t"/>
            </a:scene3d>
          </a:bodyPr>
          <a:p>
            <a:pPr defTabSz="685165"/>
            <a:r>
              <a:rPr lang="zh-CN" altLang="en-US" sz="265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市场规模</a:t>
            </a:r>
            <a:endParaRPr lang="zh-CN" altLang="en-US" sz="2655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3"/>
          <p:cNvSpPr txBox="1"/>
          <p:nvPr/>
        </p:nvSpPr>
        <p:spPr>
          <a:xfrm>
            <a:off x="4737100" y="4555490"/>
            <a:ext cx="2718435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技师学院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16</a:t>
            </a:r>
            <a:r>
              <a:rPr lang="zh-CN" altLang="en-US" sz="20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所</a:t>
            </a:r>
            <a:endParaRPr lang="zh-CN" altLang="en-US" sz="20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 Placeholder 33"/>
          <p:cNvSpPr txBox="1"/>
          <p:nvPr/>
        </p:nvSpPr>
        <p:spPr>
          <a:xfrm>
            <a:off x="2679700" y="3016250"/>
            <a:ext cx="2718435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高等职业技术学院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90</a:t>
            </a:r>
            <a:r>
              <a:rPr lang="zh-CN" altLang="en-US" sz="20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所</a:t>
            </a:r>
            <a:endParaRPr lang="zh-CN" altLang="en-US" sz="20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6526530" y="3016250"/>
            <a:ext cx="2718435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交通技师学院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2000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所</a:t>
            </a:r>
            <a:endParaRPr lang="zh-CN" altLang="en-US" sz="20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000" u="sng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00000"/>
      </a:accent1>
      <a:accent2>
        <a:srgbClr val="5F5F5F"/>
      </a:accent2>
      <a:accent3>
        <a:srgbClr val="900000"/>
      </a:accent3>
      <a:accent4>
        <a:srgbClr val="969696"/>
      </a:accent4>
      <a:accent5>
        <a:srgbClr val="B2B2B2"/>
      </a:accent5>
      <a:accent6>
        <a:srgbClr val="C6C6C6"/>
      </a:accent6>
      <a:hlink>
        <a:srgbClr val="4D4D4D"/>
      </a:hlink>
      <a:folHlink>
        <a:srgbClr val="BFBFBF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WPS 演示</Application>
  <PresentationFormat>宽屏</PresentationFormat>
  <Paragraphs>432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Neris Thin</vt:lpstr>
      <vt:lpstr>Gill Sans</vt:lpstr>
      <vt:lpstr>Lato</vt:lpstr>
      <vt:lpstr>MS PGothic</vt:lpstr>
      <vt:lpstr>Calibri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陈佳伟</dc:creator>
  <cp:lastModifiedBy>姜老师</cp:lastModifiedBy>
  <cp:revision>48</cp:revision>
  <dcterms:created xsi:type="dcterms:W3CDTF">2017-04-25T11:19:00Z</dcterms:created>
  <dcterms:modified xsi:type="dcterms:W3CDTF">2018-01-24T05:34:29Z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